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b="0" sz="3800"/>
            </a:lvl1pPr>
            <a:lvl2pPr marL="1117600" indent="-558800">
              <a:spcBef>
                <a:spcPts val="4500"/>
              </a:spcBef>
              <a:defRPr b="0" sz="3800"/>
            </a:lvl2pPr>
            <a:lvl3pPr marL="1676400" indent="-558800">
              <a:spcBef>
                <a:spcPts val="4500"/>
              </a:spcBef>
              <a:defRPr b="0" sz="3800"/>
            </a:lvl3pPr>
            <a:lvl4pPr marL="2235200" indent="-558800">
              <a:spcBef>
                <a:spcPts val="4500"/>
              </a:spcBef>
              <a:defRPr b="0" sz="3800"/>
            </a:lvl4pPr>
            <a:lvl5pPr marL="2794000" indent="-558800">
              <a:spcBef>
                <a:spcPts val="4500"/>
              </a:spcBef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mccarthy@ucsd.edu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hyperlink" Target="https://seaborn.pydata.org/tutorial.html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extbook.ds100.org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3 Recap, Plotting, A4"/>
          <p:cNvSpPr txBox="1"/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pPr/>
            <a:r>
              <a:t>A3 Recap, Plotting, A4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Go over commonly asked questions for A3.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Understand how common Python plotting libraries relate with each other.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Walk through questions on A4</a:t>
            </a:r>
          </a:p>
        </p:txBody>
      </p:sp>
      <p:sp>
        <p:nvSpPr>
          <p:cNvPr id="122" name="COGS 108 Winter 2020…"/>
          <p:cNvSpPr txBox="1"/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pPr/>
            <a:r>
              <a:t>COGS 108 Winter 2020</a:t>
            </a:r>
          </a:p>
          <a:p>
            <a:pPr/>
            <a:r>
              <a:t>Will McCarthy</a:t>
            </a:r>
          </a:p>
          <a:p>
            <a:pPr/>
            <a:r>
              <a:t>Discussion 6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</a:pPr>
            <a:r>
              <a:rPr u="sng">
                <a:hlinkClick r:id="rId2" invalidUrl="" action="" tgtFrame="" tooltip="" history="1" highlightClick="0" endSnd="0"/>
              </a:rPr>
              <a:t>wmccarthy@ucsd.edu</a:t>
            </a:r>
          </a:p>
          <a:p>
            <a:pPr>
              <a:spcBef>
                <a:spcPts val="0"/>
              </a:spcBef>
            </a:pPr>
            <a:r>
              <a:t>OH: Fri 10a-11a on Zoom </a:t>
            </a:r>
          </a:p>
        </p:txBody>
      </p:sp>
      <p:sp>
        <p:nvSpPr>
          <p:cNvPr id="124" name="Materials adapted from Sam Lau WI20"/>
          <p:cNvSpPr txBox="1"/>
          <p:nvPr/>
        </p:nvSpPr>
        <p:spPr>
          <a:xfrm>
            <a:off x="227082" y="12633252"/>
            <a:ext cx="17651329" cy="386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0"/>
              </a:spcBef>
              <a:defRPr b="0"/>
            </a:lvl1pPr>
          </a:lstStyle>
          <a:p>
            <a:pPr/>
            <a:r>
              <a:t>Materials adapted from Sam Lau WI20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eabo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Seaborn</a:t>
            </a:r>
          </a:p>
        </p:txBody>
      </p:sp>
      <p:sp>
        <p:nvSpPr>
          <p:cNvPr id="156" name="My personal favorite is the seaborn library.…"/>
          <p:cNvSpPr txBox="1"/>
          <p:nvPr>
            <p:ph type="body" sz="half" idx="1"/>
          </p:nvPr>
        </p:nvSpPr>
        <p:spPr>
          <a:xfrm>
            <a:off x="1689100" y="3149600"/>
            <a:ext cx="11554230" cy="9296400"/>
          </a:xfrm>
          <a:prstGeom prst="rect">
            <a:avLst/>
          </a:prstGeom>
        </p:spPr>
        <p:txBody>
          <a:bodyPr/>
          <a:lstStyle/>
          <a:p>
            <a:pPr/>
            <a:r>
              <a:t>My personal favorite is the seaborn library.</a:t>
            </a:r>
          </a:p>
          <a:p>
            <a:pPr/>
            <a:r>
              <a:t>Makes common statistical charts easy to create, like bar plots with confidence intervals.</a:t>
            </a:r>
          </a:p>
          <a:p>
            <a:pPr/>
            <a:r>
              <a:t>Again, seaborn is really just a bunch of shortcuts for matplotlib.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48971" y="2641600"/>
            <a:ext cx="10635030" cy="805464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https://seaborn.pydata.org/tutorial.html"/>
          <p:cNvSpPr txBox="1"/>
          <p:nvPr/>
        </p:nvSpPr>
        <p:spPr>
          <a:xfrm>
            <a:off x="8798380" y="12710625"/>
            <a:ext cx="888990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4500"/>
              </a:spcBef>
              <a:defRPr b="0" sz="3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https://seaborn.pydata.org/tutorial.html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  <p:bldP build="whole" bldLvl="1" animBg="1" rev="0" advAuto="0" spid="157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or more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more details</a:t>
            </a:r>
          </a:p>
        </p:txBody>
      </p:sp>
      <p:sp>
        <p:nvSpPr>
          <p:cNvPr id="161" name="Making good plots is a key skill! This just scratches su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Making good plots is a key skill! This just scratches surface.</a:t>
            </a:r>
          </a:p>
          <a:p>
            <a:pPr/>
            <a:r>
              <a:t>You can get many great jobs just by being able to make informative data visualizations.</a:t>
            </a:r>
          </a:p>
          <a:p>
            <a:pPr/>
            <a:r>
              <a:t>For more, see Ch 6 of </a:t>
            </a:r>
            <a:r>
              <a:rPr u="sng">
                <a:hlinkClick r:id="rId2" invalidUrl="" action="" tgtFrame="" tooltip="" history="1" highlightClick="0" endSnd="0"/>
              </a:rPr>
              <a:t>textbook.ds100.org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4 Walkthroug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A4 Walkthroughs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eview of next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Preview of next week</a:t>
            </a:r>
          </a:p>
        </p:txBody>
      </p:sp>
      <p:sp>
        <p:nvSpPr>
          <p:cNvPr id="166" name="An easy way to set up a personal website using Jupyter notebooks and GitHub.…"/>
          <p:cNvSpPr txBox="1"/>
          <p:nvPr>
            <p:ph type="body" sz="half" idx="1"/>
          </p:nvPr>
        </p:nvSpPr>
        <p:spPr>
          <a:xfrm>
            <a:off x="1689100" y="3149600"/>
            <a:ext cx="9329327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An easy way to set up a personal website using Jupyter notebooks and GitHub.</a:t>
            </a:r>
          </a:p>
          <a:p>
            <a:pPr marL="0" indent="0">
              <a:buSzTx/>
              <a:buNone/>
            </a:pPr>
            <a:r>
              <a:t>A5 question walkthroughs</a:t>
            </a:r>
          </a:p>
        </p:txBody>
      </p:sp>
      <p:pic>
        <p:nvPicPr>
          <p:cNvPr id="167" name="Screenshot 2019-11-05 22.26.57.png" descr="Screenshot 2019-11-05 22.26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0" y="2641600"/>
            <a:ext cx="10450286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4 quick t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A4 quick tips</a:t>
            </a:r>
          </a:p>
        </p:txBody>
      </p:sp>
      <p:sp>
        <p:nvSpPr>
          <p:cNvPr id="170" name="1d: Your DF cells should have `\n` at the end (same for 1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57224" indent="-657224" defTabSz="759459">
              <a:spcBef>
                <a:spcPts val="3600"/>
              </a:spcBef>
              <a:defRPr sz="4968"/>
            </a:pPr>
            <a:r>
              <a:t>1d: Your DF cells should have `\n` at the end (same for 1e)</a:t>
            </a:r>
          </a:p>
          <a:p>
            <a:pPr marL="657224" indent="-657224" defTabSz="759459">
              <a:spcBef>
                <a:spcPts val="3600"/>
              </a:spcBef>
              <a:defRPr sz="4968"/>
            </a:pPr>
            <a:r>
              <a:t>2b: Don’t manually make a new Series — slice a column out of a DF</a:t>
            </a:r>
          </a:p>
          <a:p>
            <a:pPr marL="657224" indent="-657224" defTabSz="759459">
              <a:spcBef>
                <a:spcPts val="3600"/>
              </a:spcBef>
              <a:defRPr sz="4968"/>
            </a:pPr>
            <a:r>
              <a:t>2e: Use a slice with multiple boolean expressions</a:t>
            </a:r>
          </a:p>
          <a:p>
            <a:pPr marL="657224" indent="-657224" defTabSz="759459">
              <a:spcBef>
                <a:spcPts val="3600"/>
              </a:spcBef>
              <a:defRPr sz="4968"/>
            </a:pPr>
            <a:r>
              <a:t>2f: Your for loop should loop through the index of a DF</a:t>
            </a:r>
          </a:p>
          <a:p>
            <a:pPr marL="657224" indent="-657224" defTabSz="759459">
              <a:spcBef>
                <a:spcPts val="3600"/>
              </a:spcBef>
              <a:defRPr sz="4968"/>
            </a:pPr>
            <a:r>
              <a:t>3b: Don’t do anything to the zip column</a:t>
            </a:r>
          </a:p>
          <a:p>
            <a:pPr marL="657224" indent="-657224" defTabSz="759459">
              <a:spcBef>
                <a:spcPts val="3600"/>
              </a:spcBef>
              <a:defRPr sz="4968"/>
            </a:pPr>
            <a:r>
              <a:t>3f: Loop through the DF’s index again. Your 3-digit zip codes should be stored as strings, not ints.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3 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A3 Recap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Question 1f: merging DataFra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4694">
              <a:defRPr sz="9968"/>
            </a:lvl1pPr>
          </a:lstStyle>
          <a:p>
            <a:pPr/>
            <a:r>
              <a:t>Question 1f: merging DataFrames</a:t>
            </a:r>
          </a:p>
        </p:txBody>
      </p:sp>
      <p:sp>
        <p:nvSpPr>
          <p:cNvPr id="129" name="df_steps has 11k rows, df_income has 12k rows, but merging the two gets 9k rows. Wh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df_steps has 11k rows, df_income has 12k rows, but merging the two gets 9k rows. Why?</a:t>
            </a:r>
          </a:p>
          <a:p>
            <a:pPr/>
            <a:r>
              <a:t>Goal: Get you to understand how merging works in pandas.</a:t>
            </a:r>
          </a:p>
          <a:p>
            <a:pPr/>
            <a:r>
              <a:t>Default in pandas is to drop rows without matching values!</a:t>
            </a:r>
          </a:p>
          <a:p>
            <a:pPr lvl="1"/>
            <a:r>
              <a:t>This is a very easy way to mess up your data.</a:t>
            </a:r>
          </a:p>
          <a:p>
            <a:pPr/>
            <a:r>
              <a:t>Answer: Some id values were missing in the other DF.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ner join vs. Left jo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Inner join vs. Left join</a:t>
            </a:r>
          </a:p>
        </p:txBody>
      </p:sp>
      <p:sp>
        <p:nvSpPr>
          <p:cNvPr id="132" name="Inner joins drop all rows without a matching value.…"/>
          <p:cNvSpPr txBox="1"/>
          <p:nvPr>
            <p:ph type="body" sz="quarter" idx="1"/>
          </p:nvPr>
        </p:nvSpPr>
        <p:spPr>
          <a:xfrm>
            <a:off x="1689100" y="3149600"/>
            <a:ext cx="6384989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Inner joins drop all rows without a matching value.</a:t>
            </a:r>
          </a:p>
          <a:p>
            <a:pPr marL="0" indent="0">
              <a:buSzTx/>
              <a:buNone/>
            </a:pPr>
            <a:r>
              <a:t>Left joins keep all rows in the left table, even if values do not have a match.</a:t>
            </a:r>
          </a:p>
        </p:txBody>
      </p:sp>
      <p:graphicFrame>
        <p:nvGraphicFramePr>
          <p:cNvPr id="133" name="Table"/>
          <p:cNvGraphicFramePr/>
          <p:nvPr/>
        </p:nvGraphicFramePr>
        <p:xfrm>
          <a:off x="10452074" y="2641600"/>
          <a:ext cx="6033412" cy="30860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1244600"/>
              </a:tblGrid>
              <a:tr h="61720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min@ucsd.edu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Min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4" name="Table"/>
          <p:cNvGraphicFramePr/>
          <p:nvPr/>
        </p:nvGraphicFramePr>
        <p:xfrm>
          <a:off x="15689408" y="2641600"/>
          <a:ext cx="6033412" cy="30860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58347"/>
                <a:gridCol w="2066444"/>
              </a:tblGrid>
              <a:tr h="61720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Order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Keyboard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Mouse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wade@ucsd.edu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Lamp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5" name="Inner join:"/>
          <p:cNvSpPr txBox="1"/>
          <p:nvPr/>
        </p:nvSpPr>
        <p:spPr>
          <a:xfrm>
            <a:off x="11058906" y="6337300"/>
            <a:ext cx="352066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Inner join: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14774805" y="6452611"/>
          <a:ext cx="6475483" cy="269037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41702"/>
                <a:gridCol w="1369947"/>
                <a:gridCol w="2163832"/>
              </a:tblGrid>
              <a:tr h="67259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Order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25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Mouse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25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Keyboard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25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14774805" y="10063257"/>
          <a:ext cx="6033411" cy="30860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41702"/>
                <a:gridCol w="1369947"/>
                <a:gridCol w="2163832"/>
              </a:tblGrid>
              <a:tr h="61720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sym typeface="Helvetica Neue"/>
                        </a:rPr>
                        <a:t>Order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Sam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Mouse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Jen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Keyboard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Kay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Cable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72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min@ucsd.edu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NULL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8" name="Left join:"/>
          <p:cNvSpPr txBox="1"/>
          <p:nvPr/>
        </p:nvSpPr>
        <p:spPr>
          <a:xfrm>
            <a:off x="11556796" y="10063257"/>
            <a:ext cx="302277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Left join: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3" grpId="2"/>
      <p:bldP build="whole" bldLvl="1" animBg="1" rev="0" advAuto="0" spid="138" grpId="6"/>
      <p:bldP build="whole" bldLvl="1" animBg="1" rev="0" advAuto="0" spid="136" grpId="5"/>
      <p:bldP build="whole" bldLvl="1" animBg="1" rev="0" advAuto="0" spid="137" grpId="7"/>
      <p:bldP build="p" bldLvl="5" animBg="1" rev="0" advAuto="0" spid="132" grpId="1"/>
      <p:bldP build="whole" bldLvl="1" animBg="1" rev="0" advAuto="0" spid="135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Question 4a: counting -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4a: counting -1</a:t>
            </a:r>
          </a:p>
        </p:txBody>
      </p:sp>
      <p:sp>
        <p:nvSpPr>
          <p:cNvPr id="141" name="How to count number of rows that have -1 in steps colum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count number of rows that have -1 in steps column?</a:t>
            </a:r>
          </a:p>
          <a:p>
            <a:pPr/>
            <a:r>
              <a:t>Simplest method: keep only rows that have -1 in steps, then count how many rows:</a:t>
            </a:r>
            <a:br/>
            <a:br/>
            <a:r>
              <a:rPr>
                <a:latin typeface="Menlo"/>
                <a:ea typeface="Menlo"/>
                <a:cs typeface="Menlo"/>
                <a:sym typeface="Menlo"/>
              </a:rPr>
              <a:t>len(df[df['steps'] == -1])</a:t>
            </a:r>
          </a:p>
          <a:p>
            <a:pPr/>
            <a:r>
              <a:t>Or, create boolean Series and count number of Trues:</a:t>
            </a:r>
            <a:br/>
            <a:br/>
            <a:r>
              <a:rPr>
                <a:latin typeface="Menlo"/>
                <a:ea typeface="Menlo"/>
                <a:cs typeface="Menlo"/>
                <a:sym typeface="Menlo"/>
              </a:rPr>
              <a:t>sum(df['steps'] == -1)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Question 5c: Corre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 5c: Correlations</a:t>
            </a:r>
          </a:p>
        </p:txBody>
      </p:sp>
      <p:sp>
        <p:nvSpPr>
          <p:cNvPr id="144" name="Values in correlation table are correlations between pairs of variables.…"/>
          <p:cNvSpPr txBox="1"/>
          <p:nvPr>
            <p:ph type="body" sz="half" idx="1"/>
          </p:nvPr>
        </p:nvSpPr>
        <p:spPr>
          <a:xfrm>
            <a:off x="1689100" y="3149600"/>
            <a:ext cx="9405033" cy="9296400"/>
          </a:xfrm>
          <a:prstGeom prst="rect">
            <a:avLst/>
          </a:prstGeom>
        </p:spPr>
        <p:txBody>
          <a:bodyPr/>
          <a:lstStyle/>
          <a:p>
            <a:pPr marL="592931" indent="-592931" defTabSz="685165">
              <a:spcBef>
                <a:spcPts val="3300"/>
              </a:spcBef>
              <a:defRPr sz="4482"/>
            </a:pPr>
            <a:r>
              <a:t>Values in correlation table are correlations between pairs of variables.</a:t>
            </a:r>
          </a:p>
          <a:p>
            <a:pPr marL="592931" indent="-592931" defTabSz="685165">
              <a:spcBef>
                <a:spcPts val="3300"/>
              </a:spcBef>
              <a:defRPr sz="4482"/>
            </a:pPr>
            <a:r>
              <a:t>Most correlated = correlation furthest away from 0. Not always the most positive value!</a:t>
            </a:r>
          </a:p>
          <a:p>
            <a:pPr marL="592931" indent="-592931" defTabSz="685165">
              <a:spcBef>
                <a:spcPts val="3300"/>
              </a:spcBef>
              <a:defRPr sz="4482"/>
            </a:pPr>
            <a:r>
              <a:t>Most correlated with age? Steps</a:t>
            </a:r>
          </a:p>
          <a:p>
            <a:pPr marL="592931" indent="-592931" defTabSz="685165">
              <a:spcBef>
                <a:spcPts val="3300"/>
              </a:spcBef>
              <a:defRPr sz="4482"/>
            </a:pPr>
            <a:r>
              <a:t>Most correlated with income? Age</a:t>
            </a:r>
          </a:p>
        </p:txBody>
      </p:sp>
      <p:pic>
        <p:nvPicPr>
          <p:cNvPr id="145" name="Screenshot 2019-11-05 21.39.30.png" descr="Screenshot 2019-11-05 21.39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43629" y="3149600"/>
            <a:ext cx="12613694" cy="50865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ot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Plotting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y are there so many ways to make the same plo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0534">
              <a:defRPr sz="6384"/>
            </a:lvl1pPr>
          </a:lstStyle>
          <a:p>
            <a:pPr/>
            <a:r>
              <a:t>Why are there so many ways to make the same plot?</a:t>
            </a:r>
          </a:p>
        </p:txBody>
      </p:sp>
      <p:sp>
        <p:nvSpPr>
          <p:cNvPr id="150" name="All of these do the same thing:  plt.hist(df['income10'], 25) df['income10'].hist(bins=25) df.hist('income10', bins=25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799" indent="-685799" defTabSz="792479">
              <a:spcBef>
                <a:spcPts val="3800"/>
              </a:spcBef>
              <a:defRPr sz="5184"/>
            </a:pPr>
            <a:r>
              <a:t>All of these do the same thing:</a:t>
            </a:r>
            <a:br/>
            <a:br/>
            <a:r>
              <a:rPr>
                <a:latin typeface="Menlo"/>
                <a:ea typeface="Menlo"/>
                <a:cs typeface="Menlo"/>
                <a:sym typeface="Menlo"/>
              </a:rPr>
              <a:t>plt.hist(df['income10'], 25)</a:t>
            </a:r>
            <a:br>
              <a:rPr>
                <a:latin typeface="Menlo"/>
                <a:ea typeface="Menlo"/>
                <a:cs typeface="Menlo"/>
                <a:sym typeface="Menlo"/>
              </a:rPr>
            </a:br>
            <a:r>
              <a:rPr>
                <a:latin typeface="Menlo"/>
                <a:ea typeface="Menlo"/>
                <a:cs typeface="Menlo"/>
                <a:sym typeface="Menlo"/>
              </a:rPr>
              <a:t>df['income10'].hist(bins=25)</a:t>
            </a:r>
            <a:br>
              <a:rPr>
                <a:latin typeface="Menlo"/>
                <a:ea typeface="Menlo"/>
                <a:cs typeface="Menlo"/>
                <a:sym typeface="Menlo"/>
              </a:rPr>
            </a:br>
            <a:r>
              <a:rPr>
                <a:latin typeface="Menlo"/>
                <a:ea typeface="Menlo"/>
                <a:cs typeface="Menlo"/>
                <a:sym typeface="Menlo"/>
              </a:rPr>
              <a:t>df.hist('income10', bins=25)</a:t>
            </a:r>
          </a:p>
          <a:p>
            <a:pPr marL="685799" indent="-685799" defTabSz="792479">
              <a:spcBef>
                <a:spcPts val="3800"/>
              </a:spcBef>
              <a:defRPr sz="5184"/>
            </a:pPr>
            <a:r>
              <a:t>In Python, most image-based plots created using Matplotlib.</a:t>
            </a:r>
          </a:p>
          <a:p>
            <a:pPr lvl="1" marL="1368551" indent="-685800" defTabSz="792479">
              <a:spcBef>
                <a:spcPts val="3800"/>
              </a:spcBef>
              <a:defRPr sz="5184"/>
            </a:pPr>
            <a:r>
              <a:rPr>
                <a:latin typeface="Menlo"/>
                <a:ea typeface="Menlo"/>
                <a:cs typeface="Menlo"/>
                <a:sym typeface="Menlo"/>
              </a:rPr>
              <a:t>plt.hist    </a:t>
            </a:r>
            <a:r>
              <a:t> </a:t>
            </a:r>
            <a:r>
              <a:rPr>
                <a:latin typeface="Menlo"/>
                <a:ea typeface="Menlo"/>
                <a:cs typeface="Menlo"/>
                <a:sym typeface="Menlo"/>
              </a:rPr>
              <a:t>plt.bar    </a:t>
            </a:r>
            <a:r>
              <a:t> </a:t>
            </a:r>
            <a:r>
              <a:rPr>
                <a:latin typeface="Menlo"/>
                <a:ea typeface="Menlo"/>
                <a:cs typeface="Menlo"/>
                <a:sym typeface="Menlo"/>
              </a:rPr>
              <a:t>plt.plot   </a:t>
            </a:r>
            <a:r>
              <a:t> etc.</a:t>
            </a:r>
          </a:p>
          <a:p>
            <a:pPr marL="685799" indent="-685799" defTabSz="792479">
              <a:spcBef>
                <a:spcPts val="3800"/>
              </a:spcBef>
              <a:defRPr sz="5184"/>
            </a:pPr>
            <a:r>
              <a:t>Pandas gives shortcuts for matplotlib plots. Lines 2 and 3 are shortcuts for line 1.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3079" y="10879"/>
            <a:ext cx="18737842" cy="1369424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"/>
          <p:cNvSpPr/>
          <p:nvPr/>
        </p:nvSpPr>
        <p:spPr>
          <a:xfrm>
            <a:off x="2822971" y="0"/>
            <a:ext cx="18738058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800" y="7298"/>
                </a:moveTo>
                <a:lnTo>
                  <a:pt x="19072" y="7298"/>
                </a:lnTo>
                <a:lnTo>
                  <a:pt x="19072" y="13298"/>
                </a:lnTo>
                <a:lnTo>
                  <a:pt x="10800" y="13298"/>
                </a:lnTo>
                <a:lnTo>
                  <a:pt x="10800" y="7298"/>
                </a:lnTo>
                <a:close/>
              </a:path>
            </a:pathLst>
          </a:custGeom>
          <a:solidFill>
            <a:srgbClr val="B2B2B2">
              <a:alpha val="72273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