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mccarthy@ucsd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sam-pandas-01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te, Slicing, and A3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State, Slicing, and A3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Understand how state works within a notebook.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Understand slicing DataFrames.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Get hints for a bunch of questions on A3.</a:t>
            </a:r>
          </a:p>
        </p:txBody>
      </p:sp>
      <p:sp>
        <p:nvSpPr>
          <p:cNvPr id="122" name="COGS 108 Spring 2020…"/>
          <p:cNvSpPr txBox="1"/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pPr/>
            <a:r>
              <a:t>COGS 108 Spring 2020</a:t>
            </a:r>
          </a:p>
          <a:p>
            <a:pPr/>
            <a:r>
              <a:t>Will McCarthy</a:t>
            </a:r>
          </a:p>
          <a:p>
            <a:pPr/>
            <a:r>
              <a:t>Discussion 4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</a:pPr>
            <a:r>
              <a:rPr u="sng">
                <a:hlinkClick r:id="rId2" invalidUrl="" action="" tgtFrame="" tooltip="" history="1" highlightClick="0" endSnd="0"/>
              </a:rPr>
              <a:t>wmccarthy@ucsd.edu</a:t>
            </a:r>
          </a:p>
          <a:p>
            <a:pPr>
              <a:spcBef>
                <a:spcPts val="0"/>
              </a:spcBef>
            </a:pPr>
            <a:r>
              <a:t>OH: Fri 10a-11a on Zoom </a:t>
            </a:r>
          </a:p>
        </p:txBody>
      </p:sp>
      <p:sp>
        <p:nvSpPr>
          <p:cNvPr id="124" name="Materials adapted from Sam Lau WI20"/>
          <p:cNvSpPr txBox="1"/>
          <p:nvPr/>
        </p:nvSpPr>
        <p:spPr>
          <a:xfrm>
            <a:off x="227082" y="12633253"/>
            <a:ext cx="17651329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0"/>
              </a:spcBef>
              <a:defRPr b="0"/>
            </a:lvl1pPr>
          </a:lstStyle>
          <a:p>
            <a:pPr/>
            <a:r>
              <a:t>Materials adapted from Sam Lau WI20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se brackets when taking slices (subsets) of a DF"/>
          <p:cNvSpPr txBox="1"/>
          <p:nvPr>
            <p:ph type="title"/>
          </p:nvPr>
        </p:nvSpPr>
        <p:spPr>
          <a:xfrm>
            <a:off x="668622" y="355600"/>
            <a:ext cx="10874452" cy="2286000"/>
          </a:xfrm>
          <a:prstGeom prst="rect">
            <a:avLst/>
          </a:prstGeom>
        </p:spPr>
        <p:txBody>
          <a:bodyPr/>
          <a:lstStyle>
            <a:lvl1pPr defTabSz="462280">
              <a:defRPr sz="6272"/>
            </a:lvl1pPr>
          </a:lstStyle>
          <a:p>
            <a:pPr/>
            <a:r>
              <a:t>Use brackets when taking slices (subsets) of a DF</a:t>
            </a:r>
          </a:p>
        </p:txBody>
      </p:sp>
      <p:pic>
        <p:nvPicPr>
          <p:cNvPr id="167" name="2aUxmiUes3htdnJglQZAhmA7gndLdSGeddIWYgmyrRIwyjWYFRMWS8R3ze7-4C_HR9mmBNGDBT01QFPUSg5FgxT-VH81G6mZ-pZsySs4fjeTxOIil8GVDn4snS-M0_t1tLkubWVlblc.png" descr="2aUxmiUes3htdnJglQZAhmA7gndLdSGeddIWYgmyrRIwyjWYFRMWS8R3ze7-4C_HR9mmBNGDBT01QFPUSg5FgxT-VH81G6mZ-pZsySs4fjeTxOIil8GVDn4snS-M0_t1tLkubWVlbl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9186" y="-1"/>
            <a:ext cx="7632701" cy="454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How do I grab a single column?"/>
          <p:cNvSpPr txBox="1"/>
          <p:nvPr/>
        </p:nvSpPr>
        <p:spPr>
          <a:xfrm>
            <a:off x="668622" y="538910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How do I grab a single column?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668622" y="6858000"/>
            <a:ext cx="7063417" cy="4396955"/>
            <a:chOff x="0" y="0"/>
            <a:chExt cx="7063416" cy="4396954"/>
          </a:xfrm>
        </p:grpSpPr>
        <p:pic>
          <p:nvPicPr>
            <p:cNvPr id="169" name="NNBC6eB-4UyFMAHbOHYPIDIIlJCP3qV_wynIq_R-qhPm4wCQ3sNeDe3cJ4uGm5N_6wbqgkrFUFO429UWSi0Q6ZeA-1BZm7esFzK_IUmCtWBtdDDjmbTmFpKgdfuWfD675_OKofYOi6Y.png" descr="NNBC6eB-4UyFMAHbOHYPIDIIlJCP3qV_wynIq_R-qhPm4wCQ3sNeDe3cJ4uGm5N_6wbqgkrFUFO429UWSi0Q6ZeA-1BZm7esFzK_IUmCtWBtdDDjmbTmFpKgdfuWfD675_OKofYOi6Y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65200"/>
              <a:ext cx="7063417" cy="34317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kqegNJEEY8qqdqPff1jiX4gp6ieiI425CY-P68rTddnUtnJfA-X1lDbndkWohRLKsC8hGP3TR-AQvOwT7E_pXl0FNCAeWajHDBUL0eBX70okAShDTb4hV1lUcZvoeT-rJZ-cOxMJRjY.png" descr="kqegNJEEY8qqdqPff1jiX4gp6ieiI425CY-P68rTddnUtnJfA-X1lDbndkWohRLKsC8hGP3TR-AQvOwT7E_pXl0FNCAeWajHDBUL0eBX70okAShDTb4hV1lUcZvoeT-rJZ-cOxMJRjY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6200" y="0"/>
              <a:ext cx="6987217" cy="661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2" name="How do I grab multiple columns?"/>
          <p:cNvSpPr txBox="1"/>
          <p:nvPr/>
        </p:nvSpPr>
        <p:spPr>
          <a:xfrm>
            <a:off x="12192000" y="538910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How do I grab multiple columns?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12192000" y="6858000"/>
            <a:ext cx="9816736" cy="6025542"/>
            <a:chOff x="0" y="0"/>
            <a:chExt cx="9816735" cy="6025541"/>
          </a:xfrm>
        </p:grpSpPr>
        <p:pic>
          <p:nvPicPr>
            <p:cNvPr id="173" name="hZ9_yGebmYyhKbH0NOBRk3fl_djRmzU4Iu-7ZZpaL2I2TRZw1ngqvEvG9FCJy-i34BKyqYiQ80Fp1mUunLmp4pps_miUYpVyXZfNhGe6lwPjyB3VNvxgyFMBsBhUqkYV8BZszmjXCMI.png" descr="hZ9_yGebmYyhKbH0NOBRk3fl_djRmzU4Iu-7ZZpaL2I2TRZw1ngqvEvG9FCJy-i34BKyqYiQ80Fp1mUunLmp4pps_miUYpVyXZfNhGe6lwPjyB3VNvxgyFMBsBhUqkYV8BZszmjXCMI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661411"/>
              <a:ext cx="5381268" cy="53641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hVHpFvBIKMFGhzLa3RJT3LYvrJ6RMEuiAatDzfiOxS9xFyxCdv3awa6oxcL-Ma-5Rx12QLbpNrxx9gQVIk3S4-vMXr74TlOYzsYqNKS3v3L_snHqcNMZJ_RYNBje5FfxZXpPs60uTFg.png" descr="hVHpFvBIKMFGhzLa3RJT3LYvrJ6RMEuiAatDzfiOxS9xFyxCdv3awa6oxcL-Ma-5Rx12QLbpNrxx9gQVIk3S4-vMXr74TlOYzsYqNKS3v3L_snHqcNMZJ_RYNBje5FfxZXpPs60uTFg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816736" cy="661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6" name="This is a Series!"/>
          <p:cNvSpPr txBox="1"/>
          <p:nvPr/>
        </p:nvSpPr>
        <p:spPr>
          <a:xfrm>
            <a:off x="668622" y="1184214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This is a Series!</a:t>
            </a:r>
          </a:p>
        </p:txBody>
      </p:sp>
      <p:sp>
        <p:nvSpPr>
          <p:cNvPr id="177" name="This is a DF!"/>
          <p:cNvSpPr txBox="1"/>
          <p:nvPr/>
        </p:nvSpPr>
        <p:spPr>
          <a:xfrm>
            <a:off x="17747282" y="11842140"/>
            <a:ext cx="111105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This is a DF!</a:t>
            </a:r>
          </a:p>
        </p:txBody>
      </p:sp>
      <p:sp>
        <p:nvSpPr>
          <p:cNvPr id="178" name="Key idea: Only one value goes into the brackets."/>
          <p:cNvSpPr txBox="1"/>
          <p:nvPr/>
        </p:nvSpPr>
        <p:spPr>
          <a:xfrm>
            <a:off x="668622" y="2768600"/>
            <a:ext cx="11110565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Key idea: Only </a:t>
            </a:r>
            <a:r>
              <a:rPr b="1"/>
              <a:t>one</a:t>
            </a:r>
            <a:r>
              <a:t> value goes into the brackets.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77" grpId="7"/>
      <p:bldP build="whole" bldLvl="1" animBg="1" rev="0" advAuto="0" spid="172" grpId="5"/>
      <p:bldP build="whole" bldLvl="1" animBg="1" rev="0" advAuto="0" spid="175" grpId="6"/>
      <p:bldP build="whole" bldLvl="1" animBg="1" rev="0" advAuto="0" spid="171" grpId="3"/>
      <p:bldP build="whole" bldLvl="1" animBg="1" rev="0" advAuto="0" spid="176" grpId="4"/>
      <p:bldP build="whole" bldLvl="1" animBg="1" rev="0" advAuto="0" spid="16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Use brackets when taking slices (subsets) of a DF"/>
          <p:cNvSpPr txBox="1"/>
          <p:nvPr>
            <p:ph type="title"/>
          </p:nvPr>
        </p:nvSpPr>
        <p:spPr>
          <a:xfrm>
            <a:off x="668622" y="355600"/>
            <a:ext cx="10874452" cy="2286000"/>
          </a:xfrm>
          <a:prstGeom prst="rect">
            <a:avLst/>
          </a:prstGeom>
        </p:spPr>
        <p:txBody>
          <a:bodyPr/>
          <a:lstStyle>
            <a:lvl1pPr defTabSz="462280">
              <a:defRPr sz="6272"/>
            </a:lvl1pPr>
          </a:lstStyle>
          <a:p>
            <a:pPr/>
            <a:r>
              <a:t>Use brackets when taking slices (subsets) of a DF</a:t>
            </a:r>
          </a:p>
        </p:txBody>
      </p:sp>
      <p:pic>
        <p:nvPicPr>
          <p:cNvPr id="181" name="2aUxmiUes3htdnJglQZAhmA7gndLdSGeddIWYgmyrRIwyjWYFRMWS8R3ze7-4C_HR9mmBNGDBT01QFPUSg5FgxT-VH81G6mZ-pZsySs4fjeTxOIil8GVDn4snS-M0_t1tLkubWVlblc.png" descr="2aUxmiUes3htdnJglQZAhmA7gndLdSGeddIWYgmyrRIwyjWYFRMWS8R3ze7-4C_HR9mmBNGDBT01QFPUSg5FgxT-VH81G6mZ-pZsySs4fjeTxOIil8GVDn4snS-M0_t1tLkubWVlbl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9186" y="-1"/>
            <a:ext cx="7632701" cy="454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How do I grab rows?"/>
          <p:cNvSpPr txBox="1"/>
          <p:nvPr/>
        </p:nvSpPr>
        <p:spPr>
          <a:xfrm>
            <a:off x="668622" y="538910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How do I grab rows?</a:t>
            </a:r>
          </a:p>
        </p:txBody>
      </p:sp>
      <p:sp>
        <p:nvSpPr>
          <p:cNvPr id="183" name="This is a DF!"/>
          <p:cNvSpPr txBox="1"/>
          <p:nvPr/>
        </p:nvSpPr>
        <p:spPr>
          <a:xfrm>
            <a:off x="668622" y="1184214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This is a DF!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668622" y="6892544"/>
            <a:ext cx="9209254" cy="4023989"/>
            <a:chOff x="0" y="0"/>
            <a:chExt cx="9209253" cy="4023988"/>
          </a:xfrm>
        </p:grpSpPr>
        <p:pic>
          <p:nvPicPr>
            <p:cNvPr id="184" name="_ohsMCsdnX9z-C5cCBf_O_flXt9ny9uCvU5aT1HxayJXwni8Fao2W3VnajUZsN73-ejFF4slGyrLNdntiniuuiZ83htlYYG2iXvfeMgBydMxeSEeAdsXxJwCrAvwnPrqAyfAO1j6OdE.png" descr="_ohsMCsdnX9z-C5cCBf_O_flXt9ny9uCvU5aT1HxayJXwni8Fao2W3VnajUZsN73-ejFF4slGyrLNdntiniuuiZ83htlYYG2iXvfeMgBydMxeSEeAdsXxJwCrAvwnPrqAyfAO1j6Od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54455"/>
              <a:ext cx="9209254" cy="316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VJOvImLqA9VWLQQnYF23kYnsGBC9bxzAaevbhPglF7TdjG06A9FDxIJtqXeElr5w9IBM3fU-TO9amKl0p9DsSSrCe-8AsGC40X1BSGxj4yUBQquGSBkVj2WuYeT90tckX9o6v4FQ4T4.png" descr="VJOvImLqA9VWLQQnYF23kYnsGBC9bxzAaevbhPglF7TdjG06A9FDxIJtqXeElr5w9IBM3fU-TO9amKl0p9DsSSrCe-8AsGC40X1BSGxj4yUBQquGSBkVj2WuYeT90tckX9o6v4FQ4T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423397" cy="698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9" name="Group"/>
          <p:cNvGrpSpPr/>
          <p:nvPr/>
        </p:nvGrpSpPr>
        <p:grpSpPr>
          <a:xfrm>
            <a:off x="11238310" y="6892544"/>
            <a:ext cx="10429885" cy="4255511"/>
            <a:chOff x="0" y="0"/>
            <a:chExt cx="10429883" cy="4255510"/>
          </a:xfrm>
        </p:grpSpPr>
        <p:pic>
          <p:nvPicPr>
            <p:cNvPr id="187" name="EMiXuqYnHYBb6MXxSPXnqhhqhWTAB2OAEIzLKmTeDli38kgKo1xaYYEfzlyRC93XMddq0MV0vI_xHvJSKjbOXa8mW15oc6c1rzsoh8LHOS7te5dg6MNUJ1IEtcbTcJg0Y8Kv8-0HKuw.png" descr="EMiXuqYnHYBb6MXxSPXnqhhqhWTAB2OAEIzLKmTeDli38kgKo1xaYYEfzlyRC93XMddq0MV0vI_xHvJSKjbOXa8mW15oc6c1rzsoh8LHOS7te5dg6MNUJ1IEtcbTcJg0Y8Kv8-0HKuw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160696"/>
              <a:ext cx="9114397" cy="30948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OVf25KeKZ1uxfHHKD75F6ScQtVeykoyTD8VBnZzWWfgvB6PPpqtmPavBGFGlqKy9LSjjGnuNyDHZdpJ0zm4C0mkjTcPGRWFu9tUp9MBk-pKVXygbYpsfLg-JlaGZobj8R4qcY0uPIkQ.png" descr="OVf25KeKZ1uxfHHKD75F6ScQtVeykoyTD8VBnZzWWfgvB6PPpqtmPavBGFGlqKy9LSjjGnuNyDHZdpJ0zm4C0mkjTcPGRWFu9tUp9MBk-pKVXygbYpsfLg-JlaGZobj8R4qcY0uPIkQ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0429884" cy="698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0" name="Whoa, what’s going on here?"/>
          <p:cNvSpPr txBox="1"/>
          <p:nvPr/>
        </p:nvSpPr>
        <p:spPr>
          <a:xfrm>
            <a:off x="11238310" y="11610098"/>
            <a:ext cx="111105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Whoa, what’s going on here?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4"/>
      <p:bldP build="whole" bldLvl="1" animBg="1" rev="0" advAuto="0" spid="183" grpId="3"/>
      <p:bldP build="whole" bldLvl="1" animBg="1" rev="0" advAuto="0" spid="182" grpId="1"/>
      <p:bldP build="whole" bldLvl="1" animBg="1" rev="0" advAuto="0" spid="186" grpId="2"/>
      <p:bldP build="whole" bldLvl="1" animBg="1" rev="0" advAuto="0" spid="190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mo with Elections Data"/>
          <p:cNvSpPr txBox="1"/>
          <p:nvPr>
            <p:ph type="title"/>
          </p:nvPr>
        </p:nvSpPr>
        <p:spPr>
          <a:xfrm>
            <a:off x="1778000" y="2315257"/>
            <a:ext cx="20828000" cy="9085486"/>
          </a:xfrm>
          <a:prstGeom prst="rect">
            <a:avLst/>
          </a:prstGeom>
        </p:spPr>
        <p:txBody>
          <a:bodyPr/>
          <a:lstStyle/>
          <a:p>
            <a:pPr/>
            <a:r>
              <a:t>Demo with Elections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Bracket Takeaway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Bracket Takeaways?</a:t>
            </a:r>
          </a:p>
        </p:txBody>
      </p:sp>
      <p:sp>
        <p:nvSpPr>
          <p:cNvPr id="195" name="Brackets = slicing a DF. Parentheses = calculating something about a DF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Brackets = slicing a DF.</a:t>
            </a:r>
            <a:br/>
            <a:r>
              <a:t>Parentheses = calculating something about a DF.</a:t>
            </a:r>
          </a:p>
          <a:p>
            <a:pPr/>
            <a:r>
              <a:t>Strings in brackets = grabbing column (Series)</a:t>
            </a:r>
            <a:br/>
            <a:r>
              <a:t>List of strings in brackets = grabbing columns (DF)</a:t>
            </a:r>
          </a:p>
          <a:p>
            <a:pPr/>
            <a:r>
              <a:t>Slice in brackets = grabbing rows (DF)</a:t>
            </a:r>
            <a:br/>
            <a:r>
              <a:t>Boolean expression in brackets = grabbing rows (DF)</a:t>
            </a:r>
            <a:br/>
            <a:r>
              <a:t>(You will need this last one for question 4b.)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view of 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Preview of next week</a:t>
            </a:r>
          </a:p>
        </p:txBody>
      </p:sp>
      <p:sp>
        <p:nvSpPr>
          <p:cNvPr id="198" name="String methods: how do I work with text?…"/>
          <p:cNvSpPr txBox="1"/>
          <p:nvPr>
            <p:ph type="body" sz="half" idx="1"/>
          </p:nvPr>
        </p:nvSpPr>
        <p:spPr>
          <a:xfrm>
            <a:off x="1689100" y="3149600"/>
            <a:ext cx="932932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String methods: how do I work with text?</a:t>
            </a:r>
          </a:p>
          <a:p>
            <a:pPr marL="0" indent="0">
              <a:buSzTx/>
              <a:buNone/>
            </a:pPr>
            <a:r>
              <a:t>Using last letter of a person’s first name to predict birth sex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8426" y="3149600"/>
            <a:ext cx="12335913" cy="1053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  <p:bldP build="whole" bldLvl="1" animBg="1" rev="0" advAuto="0" spid="19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3 quick 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A3 quick tips</a:t>
            </a:r>
          </a:p>
        </p:txBody>
      </p:sp>
      <p:sp>
        <p:nvSpPr>
          <p:cNvPr id="202" name="1b: Use pd.read_js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8649" indent="-628649" defTabSz="726440">
              <a:spcBef>
                <a:spcPts val="3500"/>
              </a:spcBef>
              <a:defRPr sz="4752"/>
            </a:pPr>
            <a:r>
              <a:t>1b: Use pd.read_json</a:t>
            </a:r>
          </a:p>
          <a:p>
            <a:pPr marL="628649" indent="-628649" defTabSz="726440">
              <a:spcBef>
                <a:spcPts val="3500"/>
              </a:spcBef>
              <a:defRPr sz="4752"/>
            </a:pPr>
            <a:r>
              <a:t>1e: Leave blank if your columns are already in the right order.</a:t>
            </a:r>
          </a:p>
          <a:p>
            <a:pPr marL="628649" indent="-628649" defTabSz="726440">
              <a:spcBef>
                <a:spcPts val="3500"/>
              </a:spcBef>
              <a:defRPr sz="4752"/>
            </a:pPr>
            <a:r>
              <a:t>2a: Use Series.isna()</a:t>
            </a:r>
          </a:p>
          <a:p>
            <a:pPr marL="628649" indent="-628649" defTabSz="726440">
              <a:spcBef>
                <a:spcPts val="3500"/>
              </a:spcBef>
              <a:defRPr sz="4752"/>
            </a:pPr>
            <a:r>
              <a:t>Part 3: Use plt.hist(). Ignore warnings for 3d.</a:t>
            </a:r>
          </a:p>
          <a:p>
            <a:pPr marL="628649" indent="-628649" defTabSz="726440">
              <a:spcBef>
                <a:spcPts val="3500"/>
              </a:spcBef>
              <a:defRPr sz="4752"/>
            </a:pPr>
            <a:r>
              <a:t>4b, 4f, 5e: Use boolean slicing</a:t>
            </a:r>
          </a:p>
          <a:p>
            <a:pPr marL="628649" indent="-628649" defTabSz="726440">
              <a:spcBef>
                <a:spcPts val="3500"/>
              </a:spcBef>
              <a:defRPr sz="4752"/>
            </a:pPr>
            <a:r>
              <a:t>4d: Use np.log10(), not np.log()</a:t>
            </a:r>
          </a:p>
          <a:p>
            <a:pPr marL="628649" indent="-628649" defTabSz="726440">
              <a:spcBef>
                <a:spcPts val="3500"/>
              </a:spcBef>
              <a:defRPr sz="4752"/>
            </a:pPr>
            <a:r>
              <a:t>6i: the better predictor is the one with the most non-zero correlation.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y does my code sometimes break?…"/>
          <p:cNvSpPr txBox="1"/>
          <p:nvPr>
            <p:ph type="title"/>
          </p:nvPr>
        </p:nvSpPr>
        <p:spPr>
          <a:xfrm>
            <a:off x="1778000" y="1893716"/>
            <a:ext cx="20828000" cy="9928568"/>
          </a:xfrm>
          <a:prstGeom prst="rect">
            <a:avLst/>
          </a:prstGeom>
        </p:spPr>
        <p:txBody>
          <a:bodyPr/>
          <a:lstStyle/>
          <a:p>
            <a:pPr/>
            <a:r>
              <a:t>Why does my code sometimes break?</a:t>
            </a:r>
          </a:p>
          <a:p>
            <a:pPr/>
          </a:p>
          <a:p>
            <a:pPr/>
            <a:r>
              <a:t>Keeping track of notebook state is subtle!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df_inco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df_income?</a:t>
            </a:r>
          </a:p>
        </p:txBody>
      </p:sp>
      <p:pic>
        <p:nvPicPr>
          <p:cNvPr id="129" name="Screenshot 2019-10-29 21.35.26.png" descr="Screenshot 2019-10-29 21.35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529" y="3963544"/>
            <a:ext cx="6642101" cy="467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shot 2019-10-29 21.39.42.png" descr="Screenshot 2019-10-29 21.39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27933" y="3963544"/>
            <a:ext cx="9956801" cy="659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creenshot 2019-10-29 21.40.04.png" descr="Screenshot 2019-10-29 21.40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4398" y="10768455"/>
            <a:ext cx="586740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at is df_inco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df_income?</a:t>
            </a:r>
          </a:p>
        </p:txBody>
      </p:sp>
      <p:pic>
        <p:nvPicPr>
          <p:cNvPr id="134" name="Screenshot 2019-10-29 21.35.26.png" descr="Screenshot 2019-10-29 21.35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529" y="3963544"/>
            <a:ext cx="6642101" cy="467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shot 2019-10-29 21.40.04.png" descr="Screenshot 2019-10-29 21.40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4334" y="7129591"/>
            <a:ext cx="58674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shot 2019-10-29 21.37.53.png" descr="Screenshot 2019-10-29 21.37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64757" y="5824408"/>
            <a:ext cx="121158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What happens if you run the first cell one time? Two times?"/>
          <p:cNvSpPr txBox="1"/>
          <p:nvPr/>
        </p:nvSpPr>
        <p:spPr>
          <a:xfrm>
            <a:off x="762914" y="9959089"/>
            <a:ext cx="2262928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What happens if you run the first cell one time? Two times?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at is df_inco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df_income?</a:t>
            </a:r>
          </a:p>
        </p:txBody>
      </p:sp>
      <p:pic>
        <p:nvPicPr>
          <p:cNvPr id="140" name="Screenshot 2019-10-29 21.35.26.png" descr="Screenshot 2019-10-29 21.35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529" y="3963544"/>
            <a:ext cx="6642101" cy="467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shot 2019-10-29 21.39.42.png" descr="Screenshot 2019-10-29 21.39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27933" y="3963544"/>
            <a:ext cx="9956801" cy="659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shot 2019-10-29 21.40.04.png" descr="Screenshot 2019-10-29 21.40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4398" y="10768455"/>
            <a:ext cx="58674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What happens if you run the first cell one time? Two times?"/>
          <p:cNvSpPr txBox="1"/>
          <p:nvPr/>
        </p:nvSpPr>
        <p:spPr>
          <a:xfrm>
            <a:off x="877360" y="11876789"/>
            <a:ext cx="2262928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What happens if you run the first cell one time? Two times?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hat is df_inco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df_income?</a:t>
            </a:r>
          </a:p>
        </p:txBody>
      </p:sp>
      <p:pic>
        <p:nvPicPr>
          <p:cNvPr id="146" name="Screenshot 2019-10-29 21.35.26.png" descr="Screenshot 2019-10-29 21.35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529" y="3963544"/>
            <a:ext cx="6642101" cy="467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shot 2019-10-29 21.40.04.png" descr="Screenshot 2019-10-29 21.40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4629" y="6300344"/>
            <a:ext cx="58674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shot 2019-10-29 21.41.10.png" descr="Screenshot 2019-10-29 21.41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36720" y="5131944"/>
            <a:ext cx="95123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shot 2019-10-29 21.38.03.png" descr="Screenshot 2019-10-29 21.38.0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36720" y="3963544"/>
            <a:ext cx="969010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 is df_inco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df_income?</a:t>
            </a:r>
          </a:p>
        </p:txBody>
      </p:sp>
      <p:pic>
        <p:nvPicPr>
          <p:cNvPr id="152" name="Screenshot 2019-10-29 21.35.26.png" descr="Screenshot 2019-10-29 21.35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529" y="3963544"/>
            <a:ext cx="6642101" cy="467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shot 2019-10-29 21.40.04.png" descr="Screenshot 2019-10-29 21.40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4629" y="6300344"/>
            <a:ext cx="58674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shot 2019-10-29 21.41.10.png" descr="Screenshot 2019-10-29 21.41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90151" y="5131944"/>
            <a:ext cx="95123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shot 2019-10-29 21.38.03.png" descr="Screenshot 2019-10-29 21.38.0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36720" y="3963544"/>
            <a:ext cx="96901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Edited to -&gt;"/>
          <p:cNvSpPr txBox="1"/>
          <p:nvPr/>
        </p:nvSpPr>
        <p:spPr>
          <a:xfrm>
            <a:off x="9190328" y="4992244"/>
            <a:ext cx="401170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Edited to -&gt;</a:t>
            </a:r>
          </a:p>
        </p:txBody>
      </p:sp>
      <p:sp>
        <p:nvSpPr>
          <p:cNvPr id="157" name="You will pass the local tests but fail the autograder! Be very careful when editing cells that mutate variables."/>
          <p:cNvSpPr txBox="1"/>
          <p:nvPr/>
        </p:nvSpPr>
        <p:spPr>
          <a:xfrm>
            <a:off x="762914" y="9489189"/>
            <a:ext cx="22629282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You will pass the local tests but </a:t>
            </a:r>
            <a:r>
              <a:rPr b="1"/>
              <a:t>fail the autograder</a:t>
            </a:r>
            <a:r>
              <a:t>! Be very careful when editing cells that mutate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kay, so I how do not screw things up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35634">
              <a:defRPr sz="8624"/>
            </a:lvl1pPr>
          </a:lstStyle>
          <a:p>
            <a:pPr/>
            <a:r>
              <a:t>Okay, so I how do not screw things up?</a:t>
            </a:r>
          </a:p>
        </p:txBody>
      </p:sp>
      <p:sp>
        <p:nvSpPr>
          <p:cNvPr id="160" name="Avoid mutation until absolutely necessary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mutation until absolutely necessary!</a:t>
            </a:r>
          </a:p>
          <a:p>
            <a:pPr lvl="1"/>
            <a:r>
              <a:t>Use temporary variables to work around this.</a:t>
            </a:r>
          </a:p>
          <a:p>
            <a:pPr/>
            <a:r>
              <a:t>If a cell has code that results in mutation, only run it once.</a:t>
            </a:r>
          </a:p>
          <a:p>
            <a:pPr lvl="1"/>
            <a:r>
              <a:t>If you need to run it again (e.g. because of a bug), run all cells above it first.</a:t>
            </a:r>
          </a:p>
          <a:p>
            <a:pPr/>
            <a:r>
              <a:t>Restart kernel and run all cells often, and especially before you turn in your assignment.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at’s the deal with bracke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pPr/>
            <a:r>
              <a:t>What’s the deal with brackets?</a:t>
            </a:r>
          </a:p>
        </p:txBody>
      </p:sp>
      <p:sp>
        <p:nvSpPr>
          <p:cNvPr id="163" name="Why do I need brackets? When do I use parentheses and when do I use bracket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I need brackets? When do I use parentheses and when do I use brackets?</a:t>
            </a:r>
          </a:p>
          <a:p>
            <a:pPr/>
            <a:r>
              <a:t>Why do I sometimes put strings in brackets but other times an expression?</a:t>
            </a:r>
          </a:p>
          <a:p>
            <a:pPr/>
            <a:r>
              <a:t>Why do I sometimes need double brackets??</a:t>
            </a:r>
          </a:p>
        </p:txBody>
      </p:sp>
      <p:sp>
        <p:nvSpPr>
          <p:cNvPr id="164" name="For more on this: http://bit.ly/sam-pandas-01"/>
          <p:cNvSpPr txBox="1"/>
          <p:nvPr/>
        </p:nvSpPr>
        <p:spPr>
          <a:xfrm>
            <a:off x="7457923" y="12446000"/>
            <a:ext cx="946815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4500"/>
              </a:spcBef>
              <a:defRPr b="0" sz="3600"/>
            </a:pPr>
            <a:r>
              <a:t>For more on this: </a:t>
            </a:r>
            <a:r>
              <a:rPr u="sng">
                <a:hlinkClick r:id="rId2" invalidUrl="" action="" tgtFrame="" tooltip="" history="1" highlightClick="0" endSnd="0"/>
              </a:rPr>
              <a:t>http://bit.ly/sam-pandas-01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2"/>
      <p:bldP build="p" bldLvl="5" animBg="1" rev="0" advAuto="0" spid="16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