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google.com/spreadsheets/d/1wZhPLMCHKJvwOkP4juclhjFgqIY8fQFMemwKL2c64vk/edit#gid=0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OGS108/Section-Sp20/blob/master/Will/disc03/disc03.ipynb" TargetMode="External"/><Relationship Id="rId3" Type="http://schemas.openxmlformats.org/officeDocument/2006/relationships/hyperlink" Target="https://www.textbook.ds100.org/ch/01/lifecycle_intro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s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Get some tips for feasible and interesting project proposals.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See some examples of interesting research questions.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Pause to talk about Pandas</a:t>
            </a:r>
          </a:p>
        </p:txBody>
      </p:sp>
      <p:sp>
        <p:nvSpPr>
          <p:cNvPr id="122" name="COGS 108 Winter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Winter 2020</a:t>
            </a:r>
          </a:p>
          <a:p>
            <a:pPr/>
            <a:r>
              <a:t>Will McCarthy</a:t>
            </a:r>
          </a:p>
          <a:p>
            <a:pPr/>
            <a:r>
              <a:t>Discussion 3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dividual vs. Gro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Individual vs. Group</a:t>
            </a:r>
          </a:p>
        </p:txBody>
      </p:sp>
      <p:sp>
        <p:nvSpPr>
          <p:cNvPr id="126" name="You should have already chosen and filled out a form (either way!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should have already chosen and filled out a form (either way!)</a:t>
            </a:r>
          </a:p>
          <a:p>
            <a:pPr/>
            <a:r>
              <a:t>Individual: your job throughout the quarter will be to learn the concepts well enough to deploy them quickly and effectively</a:t>
            </a:r>
          </a:p>
          <a:p>
            <a:pPr/>
            <a:r>
              <a:t>Group: your job throughout the quarter will be to come up with interesting idea, collaborate, and produce something more in-depth than is possible in just a couple of 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uide for a Good Project Propo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pPr/>
            <a:r>
              <a:t>Guide for a Good Project Proposal</a:t>
            </a:r>
          </a:p>
        </p:txBody>
      </p:sp>
      <p:sp>
        <p:nvSpPr>
          <p:cNvPr id="129" name="Find 3 interesting datase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3 interesting datasets.</a:t>
            </a:r>
          </a:p>
          <a:p>
            <a:pPr lvl="1"/>
            <a:r>
              <a:t>I suggest looking at </a:t>
            </a:r>
            <a:r>
              <a:rPr u="sng">
                <a:hlinkClick r:id="rId2" invalidUrl="" action="" tgtFrame="" tooltip="" history="1" highlightClick="0" endSnd="0"/>
              </a:rPr>
              <a:t>Data is Plural</a:t>
            </a:r>
            <a:r>
              <a:t>. </a:t>
            </a:r>
          </a:p>
          <a:p>
            <a:pPr/>
            <a:r>
              <a:t>Come up with 3 research questions for each dataset.</a:t>
            </a:r>
          </a:p>
          <a:p>
            <a:pPr/>
            <a:r>
              <a:t>Pick one.</a:t>
            </a:r>
          </a:p>
          <a:p>
            <a:pPr/>
            <a:r>
              <a:t>Why does this work? Quantity &gt; quality for brainstorming.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 do I pick a ques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pick a question?</a:t>
            </a:r>
          </a:p>
        </p:txBody>
      </p:sp>
      <p:sp>
        <p:nvSpPr>
          <p:cNvPr id="132" name="Ask a question that would be interesting to a frie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0081" indent="-650081" defTabSz="751205">
              <a:spcBef>
                <a:spcPts val="3600"/>
              </a:spcBef>
              <a:defRPr sz="4914"/>
            </a:pPr>
            <a:r>
              <a:t>Ask a question that would be interesting to a friend.</a:t>
            </a:r>
          </a:p>
          <a:p>
            <a:pPr marL="650081" indent="-650081" defTabSz="751205">
              <a:spcBef>
                <a:spcPts val="3600"/>
              </a:spcBef>
              <a:defRPr sz="4914"/>
            </a:pPr>
            <a:r>
              <a:t>Many good questions relate two quantities that are not obviously related.</a:t>
            </a:r>
          </a:p>
          <a:p>
            <a:pPr lvl="1" marL="1297273" indent="-650081" defTabSz="751205">
              <a:spcBef>
                <a:spcPts val="3600"/>
              </a:spcBef>
              <a:defRPr sz="4914"/>
            </a:pPr>
            <a:r>
              <a:t>Boring: What’s the most common name in COGS 108?</a:t>
            </a:r>
          </a:p>
          <a:p>
            <a:pPr lvl="1" marL="1297273" indent="-650081" defTabSz="751205">
              <a:spcBef>
                <a:spcPts val="3600"/>
              </a:spcBef>
              <a:defRPr sz="4914"/>
            </a:pPr>
            <a:r>
              <a:t>Boring: Can you predict a person’s sex from their name?</a:t>
            </a:r>
          </a:p>
          <a:p>
            <a:pPr lvl="1" marL="1297273" indent="-650081" defTabSz="751205">
              <a:spcBef>
                <a:spcPts val="3600"/>
              </a:spcBef>
              <a:defRPr sz="4914"/>
            </a:pPr>
            <a:r>
              <a:t>Fun: Can you predict a person’s age from their name?</a:t>
            </a:r>
          </a:p>
          <a:p>
            <a:pPr lvl="1" marL="1297273" indent="-650081" defTabSz="751205">
              <a:spcBef>
                <a:spcPts val="3600"/>
              </a:spcBef>
              <a:defRPr sz="4914"/>
            </a:pPr>
            <a:r>
              <a:t>Fun: Can you predict a person’s sex from the last letter of their name?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by names demo:…"/>
          <p:cNvSpPr txBox="1"/>
          <p:nvPr>
            <p:ph type="title"/>
          </p:nvPr>
        </p:nvSpPr>
        <p:spPr>
          <a:xfrm>
            <a:off x="1778000" y="3085729"/>
            <a:ext cx="20828000" cy="7544542"/>
          </a:xfrm>
          <a:prstGeom prst="rect">
            <a:avLst/>
          </a:prstGeom>
        </p:spPr>
        <p:txBody>
          <a:bodyPr/>
          <a:lstStyle/>
          <a:p>
            <a:pPr defTabSz="553084">
              <a:defRPr sz="7504"/>
            </a:pPr>
            <a:r>
              <a:t>Baby names demo:</a:t>
            </a:r>
          </a:p>
          <a:p>
            <a:pPr defTabSz="553084">
              <a:defRPr sz="7504"/>
            </a:pPr>
            <a:r>
              <a:rPr u="sng">
                <a:hlinkClick r:id="rId2" invalidUrl="" action="" tgtFrame="" tooltip="" history="1" highlightClick="0" endSnd="0"/>
              </a:rPr>
              <a:t>https://github.com/COGS108/Section-Sp20/blob/master/Will/disc03/disc03.ipynb</a:t>
            </a:r>
          </a:p>
          <a:p>
            <a:pPr defTabSz="553084">
              <a:defRPr sz="7504"/>
            </a:pPr>
          </a:p>
          <a:p>
            <a:pPr defTabSz="553084">
              <a:defRPr sz="7504"/>
            </a:pPr>
            <a:r>
              <a:t>[We will also recap Pandas here]</a:t>
            </a:r>
          </a:p>
        </p:txBody>
      </p:sp>
      <p:sp>
        <p:nvSpPr>
          <p:cNvPr id="135" name="(The demo is based off of https://www.textbook.ds100.org/ch/01/lifecycle_intro.html)"/>
          <p:cNvSpPr txBox="1"/>
          <p:nvPr/>
        </p:nvSpPr>
        <p:spPr>
          <a:xfrm>
            <a:off x="5718048" y="12584986"/>
            <a:ext cx="129479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(The demo is based off of </a:t>
            </a:r>
            <a:r>
              <a:rPr u="sng">
                <a:hlinkClick r:id="rId3" invalidUrl="" action="" tgtFrame="" tooltip="" history="1" highlightClick="0" endSnd="0"/>
              </a:rPr>
              <a:t>https://www.textbook.ds100.org/ch/01/lifecycle_intro.html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research questions from Data is Plural newslett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pPr/>
            <a:r>
              <a:t>Example research questions from Data is Plural newsletter:</a:t>
            </a:r>
          </a:p>
        </p:txBody>
      </p:sp>
      <p:sp>
        <p:nvSpPr>
          <p:cNvPr id="138" name="Does China primarily loan to countries with low GDP? Or countries that are military / economic alli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78656" indent="-678656" defTabSz="784225">
              <a:spcBef>
                <a:spcPts val="3800"/>
              </a:spcBef>
              <a:defRPr sz="5130"/>
            </a:pPr>
            <a:r>
              <a:t>Does China primarily loan to countries with low GDP? Or countries that are military / economic allies?</a:t>
            </a:r>
          </a:p>
          <a:p>
            <a:pPr marL="678656" indent="-678656" defTabSz="784225">
              <a:spcBef>
                <a:spcPts val="3800"/>
              </a:spcBef>
              <a:defRPr sz="5130"/>
            </a:pPr>
            <a:r>
              <a:t>Are there more radio stations per capita for mountainous areas?</a:t>
            </a:r>
          </a:p>
          <a:p>
            <a:pPr marL="678656" indent="-678656" defTabSz="784225">
              <a:spcBef>
                <a:spcPts val="3800"/>
              </a:spcBef>
              <a:defRPr sz="5130"/>
            </a:pPr>
            <a:r>
              <a:t>Do cities with more disconnected streets have worse health conditions?</a:t>
            </a:r>
          </a:p>
          <a:p>
            <a:pPr marL="678656" indent="-678656" defTabSz="784225">
              <a:spcBef>
                <a:spcPts val="3800"/>
              </a:spcBef>
              <a:defRPr sz="5130"/>
            </a:pPr>
            <a:r>
              <a:t>Are cannabis testing labs consistent with each other?</a:t>
            </a:r>
          </a:p>
          <a:p>
            <a:pPr marL="678656" indent="-678656" defTabSz="784225">
              <a:spcBef>
                <a:spcPts val="3800"/>
              </a:spcBef>
              <a:defRPr sz="5130"/>
            </a:pPr>
            <a:r>
              <a:t>Does the number of backyard ice skating rinks change with global temperature patterns?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t of time: Work on project proposals/ A2.…"/>
          <p:cNvSpPr txBox="1"/>
          <p:nvPr>
            <p:ph type="title"/>
          </p:nvPr>
        </p:nvSpPr>
        <p:spPr>
          <a:xfrm>
            <a:off x="1778000" y="1354227"/>
            <a:ext cx="20828000" cy="11007546"/>
          </a:xfrm>
          <a:prstGeom prst="rect">
            <a:avLst/>
          </a:prstGeom>
        </p:spPr>
        <p:txBody>
          <a:bodyPr/>
          <a:lstStyle/>
          <a:p>
            <a:pPr defTabSz="792479">
              <a:defRPr sz="10752"/>
            </a:pPr>
            <a:r>
              <a:t>Rest of time:</a:t>
            </a:r>
            <a:br/>
            <a:r>
              <a:t>Work on project proposals/ A2.</a:t>
            </a:r>
          </a:p>
          <a:p>
            <a:pPr defTabSz="792479">
              <a:defRPr sz="10752"/>
            </a:pPr>
          </a:p>
          <a:p>
            <a:pPr defTabSz="792479">
              <a:defRPr sz="10752"/>
            </a:pPr>
            <a:r>
              <a:t>I will </a:t>
            </a:r>
            <a:r>
              <a:rPr i="1"/>
              <a:t>virtually</a:t>
            </a:r>
            <a:r>
              <a:t> walk around and give feedback.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review of 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Preview of Next week</a:t>
            </a:r>
          </a:p>
        </p:txBody>
      </p:sp>
      <p:sp>
        <p:nvSpPr>
          <p:cNvPr id="143" name="Difference between pandas DataFrames and Series.…"/>
          <p:cNvSpPr txBox="1"/>
          <p:nvPr>
            <p:ph type="body" sz="half" idx="4294967295"/>
          </p:nvPr>
        </p:nvSpPr>
        <p:spPr>
          <a:xfrm>
            <a:off x="1689100" y="3149600"/>
            <a:ext cx="10502900" cy="9296400"/>
          </a:xfrm>
          <a:prstGeom prst="rect">
            <a:avLst/>
          </a:prstGeom>
        </p:spPr>
        <p:txBody>
          <a:bodyPr anchor="t"/>
          <a:lstStyle/>
          <a:p>
            <a:pPr marL="714374" indent="-714374">
              <a:defRPr sz="5400"/>
            </a:pPr>
            <a:r>
              <a:t>Difference between pandas DataFrames and Series.</a:t>
            </a:r>
          </a:p>
          <a:p>
            <a:pPr marL="714374" indent="-714374">
              <a:defRPr sz="5400"/>
            </a:pPr>
            <a:r>
              <a:t>How to use Google to solve problems on A2.</a:t>
            </a:r>
          </a:p>
          <a:p>
            <a:pPr marL="714374" indent="-714374">
              <a:defRPr sz="5400"/>
            </a:pPr>
            <a:r>
              <a:t>How to read the pandas documentation.</a:t>
            </a:r>
          </a:p>
          <a:p>
            <a:pPr marL="714374" indent="-714374">
              <a:defRPr sz="5400"/>
            </a:pPr>
            <a:r>
              <a:t>A2 problem walkthroughs.</a:t>
            </a:r>
          </a:p>
        </p:txBody>
      </p:sp>
      <p:pic>
        <p:nvPicPr>
          <p:cNvPr id="144" name="Screenshot 2019-10-22 22.04.28.png" descr="Screenshot 2019-10-22 22.04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360" y="2641600"/>
            <a:ext cx="11976101" cy="702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"/>
          <p:cNvSpPr/>
          <p:nvPr/>
        </p:nvSpPr>
        <p:spPr>
          <a:xfrm>
            <a:off x="13379298" y="2468868"/>
            <a:ext cx="4937774" cy="94151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46" name="Screenshot 2019-10-22 22.04.36.png" descr="Screenshot 2019-10-22 22.04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2960" y="6550570"/>
            <a:ext cx="12280901" cy="758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"/>
          <p:cNvSpPr/>
          <p:nvPr/>
        </p:nvSpPr>
        <p:spPr>
          <a:xfrm>
            <a:off x="13168811" y="6387243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