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Avenir Next"/>
        <a:ea typeface="Avenir Next"/>
        <a:cs typeface="Avenir Next"/>
        <a:sym typeface="Avenir Next"/>
      </a:defRPr>
    </a:lvl1pPr>
    <a:lvl2pPr marL="0" marR="0" indent="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Avenir Next"/>
        <a:ea typeface="Avenir Next"/>
        <a:cs typeface="Avenir Next"/>
        <a:sym typeface="Avenir Next"/>
      </a:defRPr>
    </a:lvl2pPr>
    <a:lvl3pPr marL="0" marR="0" indent="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Avenir Next"/>
        <a:ea typeface="Avenir Next"/>
        <a:cs typeface="Avenir Next"/>
        <a:sym typeface="Avenir Next"/>
      </a:defRPr>
    </a:lvl3pPr>
    <a:lvl4pPr marL="0" marR="0" indent="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Avenir Next"/>
        <a:ea typeface="Avenir Next"/>
        <a:cs typeface="Avenir Next"/>
        <a:sym typeface="Avenir Next"/>
      </a:defRPr>
    </a:lvl4pPr>
    <a:lvl5pPr marL="0" marR="0" indent="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Avenir Next"/>
        <a:ea typeface="Avenir Next"/>
        <a:cs typeface="Avenir Next"/>
        <a:sym typeface="Avenir Next"/>
      </a:defRPr>
    </a:lvl5pPr>
    <a:lvl6pPr marL="0" marR="0" indent="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Avenir Next"/>
        <a:ea typeface="Avenir Next"/>
        <a:cs typeface="Avenir Next"/>
        <a:sym typeface="Avenir Next"/>
      </a:defRPr>
    </a:lvl6pPr>
    <a:lvl7pPr marL="0" marR="0" indent="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Avenir Next"/>
        <a:ea typeface="Avenir Next"/>
        <a:cs typeface="Avenir Next"/>
        <a:sym typeface="Avenir Next"/>
      </a:defRPr>
    </a:lvl7pPr>
    <a:lvl8pPr marL="0" marR="0" indent="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Avenir Next"/>
        <a:ea typeface="Avenir Next"/>
        <a:cs typeface="Avenir Next"/>
        <a:sym typeface="Avenir Next"/>
      </a:defRPr>
    </a:lvl8pPr>
    <a:lvl9pPr marL="0" marR="0" indent="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Avenir Next"/>
        <a:ea typeface="Avenir Next"/>
        <a:cs typeface="Avenir Next"/>
        <a:sym typeface="Avenir N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"/>
          <a:ea typeface="Avenir Next"/>
          <a:cs typeface="Avenir Nex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>
          <a:latin typeface="Avenir Next"/>
          <a:ea typeface="Avenir Next"/>
          <a:cs typeface="Avenir Nex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Next"/>
          <a:ea typeface="Avenir Next"/>
          <a:cs typeface="Avenir Nex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Next"/>
          <a:ea typeface="Avenir Next"/>
          <a:cs typeface="Avenir Nex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Next"/>
          <a:ea typeface="Avenir Next"/>
          <a:cs typeface="Avenir Nex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>
          <a:latin typeface="Avenir Next"/>
          <a:ea typeface="Avenir Next"/>
          <a:cs typeface="Avenir Nex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venir Next"/>
          <a:ea typeface="Avenir Next"/>
          <a:cs typeface="Avenir Nex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venir Next"/>
          <a:ea typeface="Avenir Next"/>
          <a:cs typeface="Avenir Nex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"/>
          <a:ea typeface="Avenir Next"/>
          <a:cs typeface="Avenir Nex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>
          <a:latin typeface="Avenir Next"/>
          <a:ea typeface="Avenir Next"/>
          <a:cs typeface="Avenir Nex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venir Next"/>
          <a:ea typeface="Avenir Next"/>
          <a:cs typeface="Avenir Nex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venir Next"/>
          <a:ea typeface="Avenir Next"/>
          <a:cs typeface="Avenir Nex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"/>
          <a:ea typeface="Avenir Next"/>
          <a:cs typeface="Avenir Nex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Next"/>
          <a:ea typeface="Avenir Next"/>
          <a:cs typeface="Avenir N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Next"/>
          <a:ea typeface="Avenir Next"/>
          <a:cs typeface="Avenir Nex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"/>
          <a:ea typeface="Avenir Next"/>
          <a:cs typeface="Avenir N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"/>
          <a:ea typeface="Avenir Next"/>
          <a:cs typeface="Avenir Nex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venir Next"/>
          <a:ea typeface="Avenir Next"/>
          <a:cs typeface="Avenir Nex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venir Next"/>
          <a:ea typeface="Avenir Next"/>
          <a:cs typeface="Avenir Nex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venir Next"/>
          <a:ea typeface="Avenir Next"/>
          <a:cs typeface="Avenir Nex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"/>
          <a:ea typeface="Avenir Next"/>
          <a:cs typeface="Avenir Nex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Next"/>
          <a:ea typeface="Avenir Next"/>
          <a:cs typeface="Avenir Nex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venir Next"/>
          <a:ea typeface="Avenir Next"/>
          <a:cs typeface="Avenir Nex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venir Next"/>
          <a:ea typeface="Avenir Next"/>
          <a:cs typeface="Avenir Nex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half" idx="1"/>
          </p:nvPr>
        </p:nvSpPr>
        <p:spPr>
          <a:xfrm>
            <a:off x="1778000" y="7073900"/>
            <a:ext cx="20828000" cy="5522277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</a:lvl1pPr>
            <a:lvl2pPr marL="0" indent="0">
              <a:spcBef>
                <a:spcPts val="0"/>
              </a:spcBef>
              <a:buSzTx/>
              <a:buNone/>
            </a:lvl2pPr>
            <a:lvl3pPr marL="0" indent="0">
              <a:spcBef>
                <a:spcPts val="0"/>
              </a:spcBef>
              <a:buSzTx/>
              <a:buNone/>
            </a:lvl3pPr>
            <a:lvl4pPr marL="0" indent="0">
              <a:spcBef>
                <a:spcPts val="0"/>
              </a:spcBef>
              <a:buSzTx/>
              <a:buNone/>
            </a:lvl4pPr>
            <a:lvl5pPr marL="0" indent="0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2387600" y="8953500"/>
            <a:ext cx="19621500" cy="660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  <a:lvl2pPr marL="1025769" indent="-390769" algn="ctr">
              <a:spcBef>
                <a:spcPts val="0"/>
              </a:spcBef>
              <a:defRPr i="1" sz="3200"/>
            </a:lvl2pPr>
            <a:lvl3pPr marL="1660769" indent="-390769" algn="ctr">
              <a:spcBef>
                <a:spcPts val="0"/>
              </a:spcBef>
              <a:defRPr i="1" sz="3200"/>
            </a:lvl3pPr>
            <a:lvl4pPr marL="2295769" indent="-390769" algn="ctr">
              <a:spcBef>
                <a:spcPts val="0"/>
              </a:spcBef>
              <a:defRPr i="1" sz="3200"/>
            </a:lvl4pPr>
            <a:lvl5pPr marL="2930769" indent="-390769" algn="ctr">
              <a:spcBef>
                <a:spcPts val="0"/>
              </a:spcBef>
              <a:defRPr i="1"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13"/>
          </p:nvPr>
        </p:nvSpPr>
        <p:spPr>
          <a:xfrm>
            <a:off x="2387600" y="6019798"/>
            <a:ext cx="19621500" cy="939802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4800"/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626446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4200" y="-38100"/>
            <a:ext cx="18135600" cy="1209669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 algn="ctr"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b="0" sz="3800"/>
            </a:lvl1pPr>
            <a:lvl2pPr marL="1117600" indent="-558800">
              <a:spcBef>
                <a:spcPts val="4500"/>
              </a:spcBef>
              <a:defRPr b="0" sz="3800"/>
            </a:lvl2pPr>
            <a:lvl3pPr marL="1676400" indent="-558800">
              <a:spcBef>
                <a:spcPts val="4500"/>
              </a:spcBef>
              <a:defRPr b="0" sz="3800"/>
            </a:lvl3pPr>
            <a:lvl4pPr marL="2235200" indent="-558800">
              <a:spcBef>
                <a:spcPts val="4500"/>
              </a:spcBef>
              <a:defRPr b="0" sz="3800"/>
            </a:lvl4pPr>
            <a:lvl5pPr marL="2794000" indent="-558800">
              <a:spcBef>
                <a:spcPts val="4500"/>
              </a:spcBef>
              <a:defRPr b="0"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681340" y="7035800"/>
            <a:ext cx="8396679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spcBef>
                <a:spcPts val="0"/>
              </a:spcBef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Avenir Next"/>
          <a:ea typeface="Avenir Next"/>
          <a:cs typeface="Avenir Next"/>
          <a:sym typeface="Avenir Next"/>
        </a:defRPr>
      </a:lvl1pPr>
      <a:lvl2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Avenir Next"/>
          <a:ea typeface="Avenir Next"/>
          <a:cs typeface="Avenir Next"/>
          <a:sym typeface="Avenir Next"/>
        </a:defRPr>
      </a:lvl2pPr>
      <a:lvl3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Avenir Next"/>
          <a:ea typeface="Avenir Next"/>
          <a:cs typeface="Avenir Next"/>
          <a:sym typeface="Avenir Next"/>
        </a:defRPr>
      </a:lvl3pPr>
      <a:lvl4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Avenir Next"/>
          <a:ea typeface="Avenir Next"/>
          <a:cs typeface="Avenir Next"/>
          <a:sym typeface="Avenir Next"/>
        </a:defRPr>
      </a:lvl4pPr>
      <a:lvl5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Avenir Next"/>
          <a:ea typeface="Avenir Next"/>
          <a:cs typeface="Avenir Next"/>
          <a:sym typeface="Avenir Next"/>
        </a:defRPr>
      </a:lvl5pPr>
      <a:lvl6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Avenir Next"/>
          <a:ea typeface="Avenir Next"/>
          <a:cs typeface="Avenir Next"/>
          <a:sym typeface="Avenir Next"/>
        </a:defRPr>
      </a:lvl6pPr>
      <a:lvl7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Avenir Next"/>
          <a:ea typeface="Avenir Next"/>
          <a:cs typeface="Avenir Next"/>
          <a:sym typeface="Avenir Next"/>
        </a:defRPr>
      </a:lvl7pPr>
      <a:lvl8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Avenir Next"/>
          <a:ea typeface="Avenir Next"/>
          <a:cs typeface="Avenir Next"/>
          <a:sym typeface="Avenir Next"/>
        </a:defRPr>
      </a:lvl8pPr>
      <a:lvl9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Avenir Next"/>
          <a:ea typeface="Avenir Next"/>
          <a:cs typeface="Avenir Next"/>
          <a:sym typeface="Avenir Next"/>
        </a:defRPr>
      </a:lvl9pPr>
    </p:titleStyle>
    <p:bodyStyle>
      <a:lvl1pPr marL="714373" marR="0" indent="-714373" algn="l" defTabSz="8255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400" u="none">
          <a:solidFill>
            <a:srgbClr val="000000"/>
          </a:solidFill>
          <a:uFillTx/>
          <a:latin typeface="Avenir Next"/>
          <a:ea typeface="Avenir Next"/>
          <a:cs typeface="Avenir Next"/>
          <a:sym typeface="Avenir Next"/>
        </a:defRPr>
      </a:lvl1pPr>
      <a:lvl2pPr marL="1425575" marR="0" indent="-714375" algn="l" defTabSz="8255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400" u="none">
          <a:solidFill>
            <a:srgbClr val="000000"/>
          </a:solidFill>
          <a:uFillTx/>
          <a:latin typeface="Avenir Next"/>
          <a:ea typeface="Avenir Next"/>
          <a:cs typeface="Avenir Next"/>
          <a:sym typeface="Avenir Next"/>
        </a:defRPr>
      </a:lvl2pPr>
      <a:lvl3pPr marL="2136775" marR="0" indent="-714375" algn="l" defTabSz="8255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400" u="none">
          <a:solidFill>
            <a:srgbClr val="000000"/>
          </a:solidFill>
          <a:uFillTx/>
          <a:latin typeface="Avenir Next"/>
          <a:ea typeface="Avenir Next"/>
          <a:cs typeface="Avenir Next"/>
          <a:sym typeface="Avenir Next"/>
        </a:defRPr>
      </a:lvl3pPr>
      <a:lvl4pPr marL="2847975" marR="0" indent="-714375" algn="l" defTabSz="8255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400" u="none">
          <a:solidFill>
            <a:srgbClr val="000000"/>
          </a:solidFill>
          <a:uFillTx/>
          <a:latin typeface="Avenir Next"/>
          <a:ea typeface="Avenir Next"/>
          <a:cs typeface="Avenir Next"/>
          <a:sym typeface="Avenir Next"/>
        </a:defRPr>
      </a:lvl4pPr>
      <a:lvl5pPr marL="3559175" marR="0" indent="-714375" algn="l" defTabSz="8255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400" u="none">
          <a:solidFill>
            <a:srgbClr val="000000"/>
          </a:solidFill>
          <a:uFillTx/>
          <a:latin typeface="Avenir Next"/>
          <a:ea typeface="Avenir Next"/>
          <a:cs typeface="Avenir Next"/>
          <a:sym typeface="Avenir Next"/>
        </a:defRPr>
      </a:lvl5pPr>
      <a:lvl6pPr marL="3834422" marR="0" indent="-659422" algn="l" defTabSz="8255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400" u="none">
          <a:solidFill>
            <a:srgbClr val="000000"/>
          </a:solidFill>
          <a:uFillTx/>
          <a:latin typeface="Avenir Next"/>
          <a:ea typeface="Avenir Next"/>
          <a:cs typeface="Avenir Next"/>
          <a:sym typeface="Avenir Next"/>
        </a:defRPr>
      </a:lvl6pPr>
      <a:lvl7pPr marL="4469422" marR="0" indent="-659422" algn="l" defTabSz="8255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400" u="none">
          <a:solidFill>
            <a:srgbClr val="000000"/>
          </a:solidFill>
          <a:uFillTx/>
          <a:latin typeface="Avenir Next"/>
          <a:ea typeface="Avenir Next"/>
          <a:cs typeface="Avenir Next"/>
          <a:sym typeface="Avenir Next"/>
        </a:defRPr>
      </a:lvl7pPr>
      <a:lvl8pPr marL="5104422" marR="0" indent="-659422" algn="l" defTabSz="8255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400" u="none">
          <a:solidFill>
            <a:srgbClr val="000000"/>
          </a:solidFill>
          <a:uFillTx/>
          <a:latin typeface="Avenir Next"/>
          <a:ea typeface="Avenir Next"/>
          <a:cs typeface="Avenir Next"/>
          <a:sym typeface="Avenir Next"/>
        </a:defRPr>
      </a:lvl8pPr>
      <a:lvl9pPr marL="5739422" marR="0" indent="-659422" algn="l" defTabSz="8255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400" u="none">
          <a:solidFill>
            <a:srgbClr val="000000"/>
          </a:solidFill>
          <a:uFillTx/>
          <a:latin typeface="Avenir Next"/>
          <a:ea typeface="Avenir Next"/>
          <a:cs typeface="Avenir Next"/>
          <a:sym typeface="Avenir Nex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wmccarthy@ucsd.edu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ocs.google.com/spreadsheets/d/1wZhPLMCHKJvwOkP4juclhjFgqIY8fQFMemwKL2c64vk/edit#gid=0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COGS108/Section-Sp20/blob/master/Will/disc03/disc03.ipynb" TargetMode="External"/><Relationship Id="rId3" Type="http://schemas.openxmlformats.org/officeDocument/2006/relationships/hyperlink" Target="https://www.textbook.ds100.org/ch/01/lifecycle_intro.html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jects"/>
          <p:cNvSpPr txBox="1"/>
          <p:nvPr>
            <p:ph type="ctrTitle"/>
          </p:nvPr>
        </p:nvSpPr>
        <p:spPr>
          <a:xfrm>
            <a:off x="1778000" y="2298700"/>
            <a:ext cx="13919135" cy="4648200"/>
          </a:xfrm>
          <a:prstGeom prst="rect">
            <a:avLst/>
          </a:prstGeom>
        </p:spPr>
        <p:txBody>
          <a:bodyPr/>
          <a:lstStyle/>
          <a:p>
            <a:pPr/>
            <a:r>
              <a:t>Projects</a:t>
            </a:r>
          </a:p>
        </p:txBody>
      </p:sp>
      <p:sp>
        <p:nvSpPr>
          <p:cNvPr id="120" name="Line"/>
          <p:cNvSpPr/>
          <p:nvPr/>
        </p:nvSpPr>
        <p:spPr>
          <a:xfrm>
            <a:off x="1779440" y="7493000"/>
            <a:ext cx="208251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1" name="Learning goals:…"/>
          <p:cNvSpPr txBox="1"/>
          <p:nvPr/>
        </p:nvSpPr>
        <p:spPr>
          <a:xfrm>
            <a:off x="16022569" y="762238"/>
            <a:ext cx="6583431" cy="6095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spcBef>
                <a:spcPts val="0"/>
              </a:spcBef>
              <a:defRPr sz="3600"/>
            </a:pPr>
            <a:r>
              <a:t>Learning goals:</a:t>
            </a:r>
          </a:p>
          <a:p>
            <a:pPr marL="714375" indent="-714375">
              <a:spcBef>
                <a:spcPts val="0"/>
              </a:spcBef>
              <a:buSzPct val="125000"/>
              <a:buChar char="•"/>
              <a:defRPr sz="3600"/>
            </a:pPr>
            <a:r>
              <a:t>Get some tips for feasible and interesting project proposals.</a:t>
            </a:r>
          </a:p>
          <a:p>
            <a:pPr marL="714375" indent="-714375">
              <a:spcBef>
                <a:spcPts val="0"/>
              </a:spcBef>
              <a:buSzPct val="125000"/>
              <a:buChar char="•"/>
              <a:defRPr sz="3600"/>
            </a:pPr>
            <a:r>
              <a:t>See some examples of interesting research questions.</a:t>
            </a:r>
          </a:p>
          <a:p>
            <a:pPr marL="714375" indent="-714375">
              <a:spcBef>
                <a:spcPts val="0"/>
              </a:spcBef>
              <a:buSzPct val="125000"/>
              <a:buChar char="•"/>
              <a:defRPr sz="3600"/>
            </a:pPr>
            <a:r>
              <a:t>Pause to talk about Pandas</a:t>
            </a:r>
          </a:p>
        </p:txBody>
      </p:sp>
      <p:sp>
        <p:nvSpPr>
          <p:cNvPr id="122" name="COGS 108 Winter 2020…"/>
          <p:cNvSpPr txBox="1"/>
          <p:nvPr>
            <p:ph type="subTitle" sz="quarter" idx="1"/>
          </p:nvPr>
        </p:nvSpPr>
        <p:spPr>
          <a:xfrm>
            <a:off x="1778000" y="8608614"/>
            <a:ext cx="10414000" cy="3860561"/>
          </a:xfrm>
          <a:prstGeom prst="rect">
            <a:avLst/>
          </a:prstGeom>
        </p:spPr>
        <p:txBody>
          <a:bodyPr/>
          <a:lstStyle/>
          <a:p>
            <a:pPr/>
            <a:r>
              <a:t>COGS 108 Spring 2020</a:t>
            </a:r>
          </a:p>
          <a:p>
            <a:pPr/>
            <a:r>
              <a:t>Will McCarthy</a:t>
            </a:r>
          </a:p>
          <a:p>
            <a:pPr/>
            <a:r>
              <a:t>Discussion 3</a:t>
            </a:r>
          </a:p>
        </p:txBody>
      </p:sp>
      <p:sp>
        <p:nvSpPr>
          <p:cNvPr id="123" name="wmccarthy@ucsd.edu…"/>
          <p:cNvSpPr txBox="1"/>
          <p:nvPr/>
        </p:nvSpPr>
        <p:spPr>
          <a:xfrm>
            <a:off x="12191999" y="8608614"/>
            <a:ext cx="10860545" cy="3860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spcBef>
                <a:spcPts val="0"/>
              </a:spcBef>
              <a:defRPr u="sng"/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wmccarthy@ucsd.edu</a:t>
            </a:r>
          </a:p>
          <a:p>
            <a:pPr>
              <a:spcBef>
                <a:spcPts val="0"/>
              </a:spcBef>
            </a:pPr>
            <a:r>
              <a:t>OH: Fri 10a-11a on Zoom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Individual vs. Gro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Individual vs. Group</a:t>
            </a:r>
          </a:p>
        </p:txBody>
      </p:sp>
      <p:sp>
        <p:nvSpPr>
          <p:cNvPr id="126" name="You should have already chosen and filled out a form (either way!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 should have already chosen and filled out a form (either way!)</a:t>
            </a:r>
          </a:p>
          <a:p>
            <a:pPr/>
            <a:r>
              <a:t>Individual: your job throughout the quarter will be to learn the concepts well enough to deploy them quickly and effectively</a:t>
            </a:r>
          </a:p>
          <a:p>
            <a:pPr/>
            <a:r>
              <a:t>Group: your job throughout the quarter will be to come up with interesting idea, collaborate, and produce something more in-depth than is possible in just a couple of days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uide for a Good Project Propos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34694">
              <a:defRPr sz="9900"/>
            </a:lvl1pPr>
          </a:lstStyle>
          <a:p>
            <a:pPr/>
            <a:r>
              <a:t>Guide for a Good Project Proposal</a:t>
            </a:r>
          </a:p>
        </p:txBody>
      </p:sp>
      <p:sp>
        <p:nvSpPr>
          <p:cNvPr id="129" name="Find 3 interesting dataset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 3 interesting datasets.</a:t>
            </a:r>
          </a:p>
          <a:p>
            <a:pPr lvl="1"/>
            <a:r>
              <a:t>I suggest looking at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Data is Plural</a:t>
            </a:r>
            <a:r>
              <a:t>. </a:t>
            </a:r>
          </a:p>
          <a:p>
            <a:pPr/>
            <a:r>
              <a:t>Come up with 3 research questions for each dataset.</a:t>
            </a:r>
          </a:p>
          <a:p>
            <a:pPr/>
            <a:r>
              <a:t>Pick one.</a:t>
            </a:r>
          </a:p>
          <a:p>
            <a:pPr/>
            <a:r>
              <a:t>Why does this work? Quantity &gt; quality for brainstorming.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How do I pick a question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 I pick a question?</a:t>
            </a:r>
          </a:p>
        </p:txBody>
      </p:sp>
      <p:sp>
        <p:nvSpPr>
          <p:cNvPr id="132" name="Ask a question that would be interesting to a frien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50081" indent="-650081" defTabSz="751205">
              <a:spcBef>
                <a:spcPts val="3600"/>
              </a:spcBef>
              <a:defRPr sz="4900"/>
            </a:pPr>
            <a:r>
              <a:t>Ask a question that would be interesting to a friend.</a:t>
            </a:r>
          </a:p>
          <a:p>
            <a:pPr marL="650081" indent="-650081" defTabSz="751205">
              <a:spcBef>
                <a:spcPts val="3600"/>
              </a:spcBef>
              <a:defRPr sz="4900"/>
            </a:pPr>
            <a:r>
              <a:t>Many good questions relate two quantities that are not obviously related.</a:t>
            </a:r>
          </a:p>
          <a:p>
            <a:pPr lvl="1" marL="1297273" indent="-650081" defTabSz="751205">
              <a:spcBef>
                <a:spcPts val="3600"/>
              </a:spcBef>
              <a:defRPr sz="4900"/>
            </a:pPr>
            <a:r>
              <a:t>Boring: What’s the most common name in COGS 108?</a:t>
            </a:r>
          </a:p>
          <a:p>
            <a:pPr lvl="1" marL="1297273" indent="-650081" defTabSz="751205">
              <a:spcBef>
                <a:spcPts val="3600"/>
              </a:spcBef>
              <a:defRPr sz="4900"/>
            </a:pPr>
            <a:r>
              <a:t>Boring: Can you predict a person’s sex from their name?</a:t>
            </a:r>
          </a:p>
          <a:p>
            <a:pPr lvl="1" marL="1297273" indent="-650081" defTabSz="751205">
              <a:spcBef>
                <a:spcPts val="3600"/>
              </a:spcBef>
              <a:defRPr sz="4900"/>
            </a:pPr>
            <a:r>
              <a:t>Fun: Can you predict a person’s age from their name?</a:t>
            </a:r>
          </a:p>
          <a:p>
            <a:pPr lvl="1" marL="1297273" indent="-650081" defTabSz="751205">
              <a:spcBef>
                <a:spcPts val="3600"/>
              </a:spcBef>
              <a:defRPr sz="4900"/>
            </a:pPr>
            <a:r>
              <a:t>Fun: Can you predict a person’s sex from the last letter of their name?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aby names demo:…"/>
          <p:cNvSpPr txBox="1"/>
          <p:nvPr>
            <p:ph type="title"/>
          </p:nvPr>
        </p:nvSpPr>
        <p:spPr>
          <a:xfrm>
            <a:off x="1778000" y="3085729"/>
            <a:ext cx="20828000" cy="7544543"/>
          </a:xfrm>
          <a:prstGeom prst="rect">
            <a:avLst/>
          </a:prstGeom>
        </p:spPr>
        <p:txBody>
          <a:bodyPr/>
          <a:lstStyle/>
          <a:p>
            <a:pPr defTabSz="553084">
              <a:defRPr sz="7500"/>
            </a:pPr>
            <a:r>
              <a:t>Baby names demo:</a:t>
            </a:r>
          </a:p>
          <a:p>
            <a:pPr defTabSz="553084">
              <a:defRPr sz="7500" u="sng"/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https://github.com/COGS108/Section-Sp20/blob/master/Will/disc03/disc03.ipynb</a:t>
            </a:r>
          </a:p>
          <a:p>
            <a:pPr defTabSz="553084">
              <a:defRPr sz="7500"/>
            </a:pPr>
          </a:p>
          <a:p>
            <a:pPr defTabSz="553084">
              <a:defRPr sz="7500"/>
            </a:pPr>
            <a:r>
              <a:t>[We will also recap Pandas here]</a:t>
            </a:r>
          </a:p>
        </p:txBody>
      </p:sp>
      <p:sp>
        <p:nvSpPr>
          <p:cNvPr id="135" name="(The demo is based off of https://www.textbook.ds100.org/ch/01/lifecycle_intro.html)"/>
          <p:cNvSpPr txBox="1"/>
          <p:nvPr/>
        </p:nvSpPr>
        <p:spPr>
          <a:xfrm>
            <a:off x="5718047" y="12584986"/>
            <a:ext cx="1294790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spcBef>
                <a:spcPts val="0"/>
              </a:spcBef>
              <a:defRPr sz="2400"/>
            </a:pPr>
            <a:r>
              <a:t>(The demo is based off of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https://www.textbook.ds100.org/ch/01/lifecycle_intro.html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Example research questions from Data is Plural newsletter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2280">
              <a:defRPr sz="6200"/>
            </a:lvl1pPr>
          </a:lstStyle>
          <a:p>
            <a:pPr/>
            <a:r>
              <a:t>Example research questions from Data is Plural newsletter:</a:t>
            </a:r>
          </a:p>
        </p:txBody>
      </p:sp>
      <p:sp>
        <p:nvSpPr>
          <p:cNvPr id="138" name="Does China primarily loan to countries with low GDP? Or countries that are military / economic allies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78656" indent="-678656" defTabSz="784225">
              <a:spcBef>
                <a:spcPts val="3800"/>
              </a:spcBef>
              <a:defRPr sz="5100"/>
            </a:pPr>
            <a:r>
              <a:t>Does China primarily loan to countries with low GDP? Or countries that are military / economic allies?</a:t>
            </a:r>
          </a:p>
          <a:p>
            <a:pPr marL="678656" indent="-678656" defTabSz="784225">
              <a:spcBef>
                <a:spcPts val="3800"/>
              </a:spcBef>
              <a:defRPr sz="5100"/>
            </a:pPr>
            <a:r>
              <a:t>Are there more radio stations per capita for mountainous areas?</a:t>
            </a:r>
          </a:p>
          <a:p>
            <a:pPr marL="678656" indent="-678656" defTabSz="784225">
              <a:spcBef>
                <a:spcPts val="3800"/>
              </a:spcBef>
              <a:defRPr sz="5100"/>
            </a:pPr>
            <a:r>
              <a:t>Do cities with more disconnected streets have worse health conditions?</a:t>
            </a:r>
          </a:p>
          <a:p>
            <a:pPr marL="678656" indent="-678656" defTabSz="784225">
              <a:spcBef>
                <a:spcPts val="3800"/>
              </a:spcBef>
              <a:defRPr sz="5100"/>
            </a:pPr>
            <a:r>
              <a:t>Are cannabis testing labs consistent with each other?</a:t>
            </a:r>
          </a:p>
          <a:p>
            <a:pPr marL="678656" indent="-678656" defTabSz="784225">
              <a:spcBef>
                <a:spcPts val="3800"/>
              </a:spcBef>
              <a:defRPr sz="5100"/>
            </a:pPr>
            <a:r>
              <a:t>Does the number of backyard ice skating rinks change with global temperature patterns?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st of time: Work on project proposals/ A2.…"/>
          <p:cNvSpPr txBox="1"/>
          <p:nvPr>
            <p:ph type="title"/>
          </p:nvPr>
        </p:nvSpPr>
        <p:spPr>
          <a:xfrm>
            <a:off x="1778000" y="1354227"/>
            <a:ext cx="20828000" cy="11007546"/>
          </a:xfrm>
          <a:prstGeom prst="rect">
            <a:avLst/>
          </a:prstGeom>
        </p:spPr>
        <p:txBody>
          <a:bodyPr/>
          <a:lstStyle/>
          <a:p>
            <a:pPr defTabSz="792479">
              <a:defRPr sz="10700"/>
            </a:pPr>
            <a:r>
              <a:t>Rest of time:</a:t>
            </a:r>
            <a:br/>
            <a:r>
              <a:t>Work on project proposals/ A2.</a:t>
            </a:r>
          </a:p>
          <a:p>
            <a:pPr defTabSz="792479">
              <a:defRPr sz="10700"/>
            </a:pPr>
          </a:p>
          <a:p>
            <a:pPr defTabSz="792479">
              <a:defRPr sz="10700"/>
            </a:pPr>
            <a:r>
              <a:t>I will </a:t>
            </a:r>
            <a:r>
              <a:rPr i="1"/>
              <a:t>virtually</a:t>
            </a:r>
            <a:r>
              <a:t> walk around and give feedback.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review of Next wee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Preview of Next week</a:t>
            </a:r>
          </a:p>
        </p:txBody>
      </p:sp>
      <p:sp>
        <p:nvSpPr>
          <p:cNvPr id="143" name="Difference between pandas DataFrames and Series.…"/>
          <p:cNvSpPr txBox="1"/>
          <p:nvPr>
            <p:ph type="body" sz="half" idx="4294967295"/>
          </p:nvPr>
        </p:nvSpPr>
        <p:spPr>
          <a:xfrm>
            <a:off x="1689100" y="3149600"/>
            <a:ext cx="10502900" cy="9296400"/>
          </a:xfrm>
          <a:prstGeom prst="rect">
            <a:avLst/>
          </a:prstGeom>
        </p:spPr>
        <p:txBody>
          <a:bodyPr anchor="t"/>
          <a:lstStyle/>
          <a:p>
            <a:pPr/>
            <a:r>
              <a:t>Difference between pandas DataFrames and Series.</a:t>
            </a:r>
          </a:p>
          <a:p>
            <a:pPr/>
            <a:r>
              <a:t>How to use Google to solve problems on A2.</a:t>
            </a:r>
          </a:p>
          <a:p>
            <a:pPr/>
            <a:r>
              <a:t>How to read the pandas documentation.</a:t>
            </a:r>
          </a:p>
          <a:p>
            <a:pPr/>
            <a:r>
              <a:t>A2 problem walkthroughs.</a:t>
            </a:r>
          </a:p>
        </p:txBody>
      </p:sp>
      <p:pic>
        <p:nvPicPr>
          <p:cNvPr id="144" name="Screenshot 2019-10-22 22.04.28.png" descr="Screenshot 2019-10-22 22.04.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35359" y="2641600"/>
            <a:ext cx="11976102" cy="7023100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Rectangle"/>
          <p:cNvSpPr/>
          <p:nvPr/>
        </p:nvSpPr>
        <p:spPr>
          <a:xfrm>
            <a:off x="13379297" y="2468867"/>
            <a:ext cx="4937776" cy="941514"/>
          </a:xfrm>
          <a:prstGeom prst="rect">
            <a:avLst/>
          </a:prstGeom>
          <a:ln w="63500">
            <a:solidFill>
              <a:srgbClr val="B516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b="0"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146" name="Screenshot 2019-10-22 22.04.36.png" descr="Screenshot 2019-10-22 22.04.3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82959" y="6550569"/>
            <a:ext cx="12280902" cy="7581902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Rectangle"/>
          <p:cNvSpPr/>
          <p:nvPr/>
        </p:nvSpPr>
        <p:spPr>
          <a:xfrm>
            <a:off x="13168811" y="6387243"/>
            <a:ext cx="4937776" cy="941515"/>
          </a:xfrm>
          <a:prstGeom prst="rect">
            <a:avLst/>
          </a:prstGeom>
          <a:ln w="63500">
            <a:solidFill>
              <a:srgbClr val="B516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b="0"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3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4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5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"/>
            <a:ea typeface="Avenir Next"/>
            <a:cs typeface="Avenir Next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4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5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"/>
            <a:ea typeface="Avenir Next"/>
            <a:cs typeface="Avenir Next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4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5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"/>
            <a:ea typeface="Avenir Next"/>
            <a:cs typeface="Avenir Next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4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5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"/>
            <a:ea typeface="Avenir Next"/>
            <a:cs typeface="Avenir Next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