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825500" rtl="0" fontAlgn="auto" latinLnBrk="0" hangingPunct="0">
      <a:lnSpc>
        <a:spcPct val="100000"/>
      </a:lnSpc>
      <a:spcBef>
        <a:spcPts val="5400"/>
      </a:spcBef>
      <a:spcAft>
        <a:spcPts val="0"/>
      </a:spcAft>
      <a:buClrTx/>
      <a:buSzTx/>
      <a:buFontTx/>
      <a:buNone/>
      <a:tabLst/>
      <a:defRPr b="1" baseline="0" cap="none" i="0" spc="0" strike="noStrike" sz="5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778000" y="7073900"/>
            <a:ext cx="20828000" cy="552227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60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19799"/>
            <a:ext cx="196215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b="0" sz="3800"/>
            </a:lvl1pPr>
            <a:lvl2pPr marL="1117600" indent="-558800">
              <a:spcBef>
                <a:spcPts val="4500"/>
              </a:spcBef>
              <a:defRPr b="0" sz="3800"/>
            </a:lvl2pPr>
            <a:lvl3pPr marL="1676400" indent="-558800">
              <a:spcBef>
                <a:spcPts val="4500"/>
              </a:spcBef>
              <a:defRPr b="0" sz="3800"/>
            </a:lvl3pPr>
            <a:lvl4pPr marL="2235200" indent="-558800">
              <a:spcBef>
                <a:spcPts val="4500"/>
              </a:spcBef>
              <a:defRPr b="0" sz="3800"/>
            </a:lvl4pPr>
            <a:lvl5pPr marL="2794000" indent="-558800">
              <a:spcBef>
                <a:spcPts val="4500"/>
              </a:spcBef>
              <a:defRPr b="0"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714374" indent="-714374">
              <a:defRPr sz="5400"/>
            </a:lvl1pPr>
            <a:lvl2pPr marL="1425575" indent="-714375">
              <a:defRPr sz="5400"/>
            </a:lvl2pPr>
            <a:lvl3pPr marL="2136775" indent="-714375">
              <a:defRPr sz="5400"/>
            </a:lvl3pPr>
            <a:lvl4pPr marL="2847975" indent="-714375">
              <a:defRPr sz="5400"/>
            </a:lvl4pPr>
            <a:lvl5pPr marL="3559175" indent="-714375"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1pPr>
      <a:lvl2pPr marL="127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2pPr>
      <a:lvl3pPr marL="190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3pPr>
      <a:lvl4pPr marL="254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4pPr>
      <a:lvl5pPr marL="317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5pPr>
      <a:lvl6pPr marL="381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6pPr>
      <a:lvl7pPr marL="444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7pPr>
      <a:lvl8pPr marL="5080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8pPr>
      <a:lvl9pPr marL="5715000" marR="0" indent="-635000" algn="l" defTabSz="825500" latinLnBrk="0">
        <a:lnSpc>
          <a:spcPct val="100000"/>
        </a:lnSpc>
        <a:spcBef>
          <a:spcPts val="4000"/>
        </a:spcBef>
        <a:spcAft>
          <a:spcPts val="0"/>
        </a:spcAft>
        <a:buClrTx/>
        <a:buSzPct val="125000"/>
        <a:buFontTx/>
        <a:buChar char="•"/>
        <a:tabLst/>
        <a:defRPr b="1" baseline="0" cap="none" i="0" spc="0" strike="noStrike" sz="5200" u="none">
          <a:solidFill>
            <a:srgbClr val="000000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wmccarthy@ucsd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extbook.ds100.org" TargetMode="External"/><Relationship Id="rId3" Type="http://schemas.openxmlformats.org/officeDocument/2006/relationships/hyperlink" Target="https://pandas.pydata.org/pandas-docs/stable/getting_started/10min.html" TargetMode="External"/><Relationship Id="rId4" Type="http://schemas.openxmlformats.org/officeDocument/2006/relationships/hyperlink" Target="http://bit.ly/sam-pandas-01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ndas and A2"/>
          <p:cNvSpPr txBox="1"/>
          <p:nvPr>
            <p:ph type="ctrTitle"/>
          </p:nvPr>
        </p:nvSpPr>
        <p:spPr>
          <a:xfrm>
            <a:off x="1778000" y="2298700"/>
            <a:ext cx="13919135" cy="4648200"/>
          </a:xfrm>
          <a:prstGeom prst="rect">
            <a:avLst/>
          </a:prstGeom>
        </p:spPr>
        <p:txBody>
          <a:bodyPr/>
          <a:lstStyle/>
          <a:p>
            <a:pPr/>
            <a:r>
              <a:t>pandas and A2</a:t>
            </a:r>
          </a:p>
        </p:txBody>
      </p:sp>
      <p:sp>
        <p:nvSpPr>
          <p:cNvPr id="120" name="Line"/>
          <p:cNvSpPr/>
          <p:nvPr/>
        </p:nvSpPr>
        <p:spPr>
          <a:xfrm>
            <a:off x="1779441" y="7493000"/>
            <a:ext cx="2082511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21" name="Learning goals:…"/>
          <p:cNvSpPr txBox="1"/>
          <p:nvPr/>
        </p:nvSpPr>
        <p:spPr>
          <a:xfrm>
            <a:off x="16022570" y="762239"/>
            <a:ext cx="6583430" cy="609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  <a:defRPr sz="3600"/>
            </a:pPr>
            <a:r>
              <a:t>Learning goals: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Understand the Series and Data Frame data structures.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Learn how to use Google.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Learn how to read pandas documentation.</a:t>
            </a:r>
          </a:p>
          <a:p>
            <a:pPr marL="714375" indent="-714375">
              <a:spcBef>
                <a:spcPts val="0"/>
              </a:spcBef>
              <a:buSzPct val="125000"/>
              <a:buChar char="•"/>
              <a:defRPr sz="3600"/>
            </a:pPr>
            <a:r>
              <a:t>Make progress on A2.</a:t>
            </a:r>
          </a:p>
        </p:txBody>
      </p:sp>
      <p:sp>
        <p:nvSpPr>
          <p:cNvPr id="122" name="COGS 108 Spring 2020…"/>
          <p:cNvSpPr txBox="1"/>
          <p:nvPr>
            <p:ph type="subTitle" sz="quarter" idx="1"/>
          </p:nvPr>
        </p:nvSpPr>
        <p:spPr>
          <a:xfrm>
            <a:off x="1778000" y="8608615"/>
            <a:ext cx="10414000" cy="3860561"/>
          </a:xfrm>
          <a:prstGeom prst="rect">
            <a:avLst/>
          </a:prstGeom>
        </p:spPr>
        <p:txBody>
          <a:bodyPr/>
          <a:lstStyle/>
          <a:p>
            <a:pPr/>
            <a:r>
              <a:t>COGS 108 Spring 2020</a:t>
            </a:r>
          </a:p>
          <a:p>
            <a:pPr/>
            <a:r>
              <a:t>Will McCarthy</a:t>
            </a:r>
          </a:p>
          <a:p>
            <a:pPr/>
            <a:r>
              <a:t>Discussion 4</a:t>
            </a:r>
          </a:p>
        </p:txBody>
      </p:sp>
      <p:sp>
        <p:nvSpPr>
          <p:cNvPr id="123" name="wmccarthy@ucsd.edu…"/>
          <p:cNvSpPr txBox="1"/>
          <p:nvPr/>
        </p:nvSpPr>
        <p:spPr>
          <a:xfrm>
            <a:off x="12192000" y="8608615"/>
            <a:ext cx="10860543" cy="386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0"/>
              </a:spcBef>
            </a:pPr>
            <a:r>
              <a:rPr u="sng">
                <a:hlinkClick r:id="rId2" invalidUrl="" action="" tgtFrame="" tooltip="" history="1" highlightClick="0" endSnd="0"/>
              </a:rPr>
              <a:t>wmccarthy@ucsd.edu</a:t>
            </a:r>
          </a:p>
          <a:p>
            <a:pPr>
              <a:spcBef>
                <a:spcPts val="0"/>
              </a:spcBef>
            </a:pPr>
            <a:r>
              <a:t>OH: Fri 10a-11a on Zoom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y is this import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this important?</a:t>
            </a:r>
          </a:p>
        </p:txBody>
      </p:sp>
      <p:pic>
        <p:nvPicPr>
          <p:cNvPr id="164" name="Screenshot 2019-10-22 22.04.28.png" descr="Screenshot 2019-10-22 22.04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360" y="2641600"/>
            <a:ext cx="11976101" cy="702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shot 2019-10-22 22.04.36.png" descr="Screenshot 2019-10-22 22.04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2960" y="6550570"/>
            <a:ext cx="12280901" cy="758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ectangle"/>
          <p:cNvSpPr/>
          <p:nvPr/>
        </p:nvSpPr>
        <p:spPr>
          <a:xfrm>
            <a:off x="13379298" y="2468868"/>
            <a:ext cx="4937774" cy="94151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13168811" y="6387243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8" name="Screenshot 2020-02-02 15.29.29.png" descr="Screenshot 2020-02-02 15.29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9460" y="9223764"/>
            <a:ext cx="12192001" cy="8661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ectangle"/>
          <p:cNvSpPr/>
          <p:nvPr/>
        </p:nvSpPr>
        <p:spPr>
          <a:xfrm>
            <a:off x="13168811" y="9255514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df.sort_values(…)…"/>
          <p:cNvSpPr txBox="1"/>
          <p:nvPr>
            <p:ph type="body" sz="half" idx="1"/>
          </p:nvPr>
        </p:nvSpPr>
        <p:spPr>
          <a:xfrm>
            <a:off x="649055" y="2437118"/>
            <a:ext cx="10933906" cy="929640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df.</a:t>
            </a:r>
            <a:r>
              <a:rPr b="0"/>
              <a:t>sort_values(…)</a:t>
            </a: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df[‘names’].</a:t>
            </a:r>
            <a:r>
              <a:rPr b="0"/>
              <a:t>sort_values(…)</a:t>
            </a: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>
              <a:buSz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pd.</a:t>
            </a:r>
            <a:r>
              <a:rPr b="0"/>
              <a:t>read_csv(…)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to use Google proper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use Google properly</a:t>
            </a:r>
          </a:p>
        </p:txBody>
      </p:sp>
      <p:sp>
        <p:nvSpPr>
          <p:cNvPr id="173" name="State your task: “I need to replace 0 with False and 1 with True.”…"/>
          <p:cNvSpPr txBox="1"/>
          <p:nvPr>
            <p:ph type="body" sz="half" idx="1"/>
          </p:nvPr>
        </p:nvSpPr>
        <p:spPr>
          <a:xfrm>
            <a:off x="1689100" y="3149600"/>
            <a:ext cx="11382135" cy="9296400"/>
          </a:xfrm>
          <a:prstGeom prst="rect">
            <a:avLst/>
          </a:prstGeom>
        </p:spPr>
        <p:txBody>
          <a:bodyPr/>
          <a:lstStyle/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State your task:</a:t>
            </a:r>
            <a:br/>
            <a:r>
              <a:rPr b="0"/>
              <a:t>“I need to replace 0 with False and 1 with True.”</a:t>
            </a:r>
          </a:p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Remove question-specific details:</a:t>
            </a:r>
            <a:br/>
            <a:r>
              <a:rPr b="0"/>
              <a:t>“replace values”</a:t>
            </a:r>
          </a:p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Add the package name to the front:</a:t>
            </a:r>
            <a:br/>
            <a:r>
              <a:rPr b="0"/>
              <a:t>“pandas replace values”</a:t>
            </a:r>
          </a:p>
          <a:p>
            <a:pPr marL="0" indent="0" defTabSz="627379">
              <a:spcBef>
                <a:spcPts val="3000"/>
              </a:spcBef>
              <a:buSzTx/>
              <a:buNone/>
              <a:defRPr sz="4104"/>
            </a:pPr>
            <a:r>
              <a:t>If you already know the right method, just google </a:t>
            </a:r>
            <a:r>
              <a:rPr b="0"/>
              <a:t>“pandas replace”</a:t>
            </a:r>
          </a:p>
          <a:p>
            <a:pPr lvl="6" marL="0" indent="0" defTabSz="627379">
              <a:spcBef>
                <a:spcPts val="3000"/>
              </a:spcBef>
              <a:buSzTx/>
              <a:buNone/>
              <a:defRPr sz="4104"/>
            </a:pPr>
            <a:r>
              <a:t>Cheatsheets can help you find the right method</a:t>
            </a:r>
          </a:p>
        </p:txBody>
      </p:sp>
      <p:pic>
        <p:nvPicPr>
          <p:cNvPr id="174" name="Screenshot 2020-02-02 15.27.29.png" descr="Screenshot 2020-02-02 15.2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0422" y="3608653"/>
            <a:ext cx="10993578" cy="827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ow to read pandas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pPr/>
            <a:r>
              <a:t>How to read pandas documentation</a:t>
            </a:r>
          </a:p>
        </p:txBody>
      </p:sp>
      <p:sp>
        <p:nvSpPr>
          <p:cNvPr id="177" name="Skip the table of method parameters and look at the examples.…"/>
          <p:cNvSpPr txBox="1"/>
          <p:nvPr>
            <p:ph type="body" sz="half" idx="1"/>
          </p:nvPr>
        </p:nvSpPr>
        <p:spPr>
          <a:xfrm>
            <a:off x="1689100" y="3149600"/>
            <a:ext cx="11382135" cy="9296400"/>
          </a:xfrm>
          <a:prstGeom prst="rect">
            <a:avLst/>
          </a:prstGeom>
        </p:spPr>
        <p:txBody>
          <a:bodyPr/>
          <a:lstStyle/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Skip the table of method parameters and look at the examples.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Copy example, then modify it to work for your notebook.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If needed, refer back to the method parameters for fine-tuning.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(The method in the picture on the right solves Q2.)</a:t>
            </a:r>
          </a:p>
        </p:txBody>
      </p:sp>
      <p:pic>
        <p:nvPicPr>
          <p:cNvPr id="178" name="Screenshot 2019-10-22 22.13.07.png" descr="Screenshot 2019-10-22 22.13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25946" y="2641600"/>
            <a:ext cx="9628922" cy="19813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 2019-10-22 22.13.38.png" descr="Screenshot 2019-10-22 22.13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79263" y="3305440"/>
            <a:ext cx="13304737" cy="1940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2"/>
      <p:bldP build="whole" bldLvl="1" animBg="1" rev="0" advAuto="0" spid="179" grpId="3"/>
      <p:bldP build="p" bldLvl="5" animBg="1" rev="0" advAuto="0" spid="17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nally: don’t use lo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Finally: don’t use loops</a:t>
            </a:r>
          </a:p>
        </p:txBody>
      </p:sp>
      <p:sp>
        <p:nvSpPr>
          <p:cNvPr id="182" name="If you find yourself trying to write a for/while loop when working with pandas, you’re almost definitely doing it wrong.…"/>
          <p:cNvSpPr txBox="1"/>
          <p:nvPr>
            <p:ph type="body" idx="1"/>
          </p:nvPr>
        </p:nvSpPr>
        <p:spPr>
          <a:xfrm>
            <a:off x="1689100" y="3149600"/>
            <a:ext cx="20699495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If you find yourself trying to write a for/while loop when working with pandas, you’re almost definitely doing it wrong.</a:t>
            </a:r>
          </a:p>
          <a:p>
            <a:pPr marL="0" indent="0">
              <a:buSzTx/>
              <a:buNone/>
            </a:pPr>
            <a:r>
              <a:t>Look for the right pandas method. And ask your friend + staff for help.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eview of next wee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Preview of next week</a:t>
            </a:r>
          </a:p>
        </p:txBody>
      </p:sp>
      <p:sp>
        <p:nvSpPr>
          <p:cNvPr id="185" name="Why do cells work the first time but not the second?…"/>
          <p:cNvSpPr txBox="1"/>
          <p:nvPr>
            <p:ph type="body" sz="half" idx="1"/>
          </p:nvPr>
        </p:nvSpPr>
        <p:spPr>
          <a:xfrm>
            <a:off x="1689100" y="3149600"/>
            <a:ext cx="9329327" cy="9296400"/>
          </a:xfrm>
          <a:prstGeom prst="rect">
            <a:avLst/>
          </a:prstGeom>
        </p:spPr>
        <p:txBody>
          <a:bodyPr anchor="t"/>
          <a:lstStyle/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Why do cells work the first time but not the second?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Why are there so many brackets everywhere?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String methods: how do I work with text?</a:t>
            </a:r>
          </a:p>
          <a:p>
            <a:pPr marL="0" indent="0" defTabSz="767715">
              <a:spcBef>
                <a:spcPts val="3700"/>
              </a:spcBef>
              <a:buSzTx/>
              <a:buNone/>
              <a:defRPr sz="5022"/>
            </a:pPr>
            <a:r>
              <a:t>Demo: using last letter of a person’s first name to predict birth sex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8426" y="3149600"/>
            <a:ext cx="12335913" cy="10534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  <p:bldP build="whole" bldLvl="1" animBg="1" rev="0" advAuto="0" spid="186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tra resources:…"/>
          <p:cNvSpPr txBox="1"/>
          <p:nvPr>
            <p:ph type="title"/>
          </p:nvPr>
        </p:nvSpPr>
        <p:spPr>
          <a:xfrm>
            <a:off x="1778000" y="1430495"/>
            <a:ext cx="20828000" cy="10855010"/>
          </a:xfrm>
          <a:prstGeom prst="rect">
            <a:avLst/>
          </a:prstGeom>
        </p:spPr>
        <p:txBody>
          <a:bodyPr/>
          <a:lstStyle/>
          <a:p>
            <a:pPr lvl="1" algn="l" defTabSz="643889">
              <a:defRPr sz="8736"/>
            </a:pPr>
            <a:r>
              <a:t>Extra resources:</a:t>
            </a:r>
          </a:p>
          <a:p>
            <a:pPr lvl="1" marL="1650999" indent="-1155699" algn="l" defTabSz="643889">
              <a:buSzPct val="125000"/>
              <a:defRPr sz="8736"/>
            </a:pPr>
            <a:r>
              <a:t>Ch3 of </a:t>
            </a:r>
            <a:r>
              <a:rPr u="sng">
                <a:hlinkClick r:id="rId2" invalidUrl="" action="" tgtFrame="" tooltip="" history="1" highlightClick="0" endSnd="0"/>
              </a:rPr>
              <a:t>textbook.ds100.org</a:t>
            </a:r>
            <a:r>
              <a:t> </a:t>
            </a:r>
          </a:p>
          <a:p>
            <a:pPr lvl="1" marL="1650999" indent="-1155699" algn="l" defTabSz="643889">
              <a:buSzPct val="125000"/>
              <a:defRPr sz="8736"/>
            </a:pPr>
            <a:r>
              <a:t>10 minutes to pandas: </a:t>
            </a:r>
            <a:r>
              <a:rPr u="sng">
                <a:hlinkClick r:id="rId3" invalidUrl="" action="" tgtFrame="" tooltip="" history="1" highlightClick="0" endSnd="0"/>
              </a:rPr>
              <a:t>pandas.pydata.org/pandas-docs/stable/getting_started/10min.html</a:t>
            </a:r>
          </a:p>
          <a:p>
            <a:pPr lvl="1" marL="1650999" indent="-1155699" algn="l" defTabSz="643889">
              <a:buSzPct val="125000"/>
              <a:defRPr sz="8736"/>
            </a:pPr>
            <a:r>
              <a:t>Lecture slides on pandas: </a:t>
            </a:r>
            <a:r>
              <a:rPr u="sng">
                <a:hlinkClick r:id="rId4" invalidUrl="" action="" tgtFrame="" tooltip="" history="1" highlightClick="0" endSnd="0"/>
              </a:rPr>
              <a:t>bit.ly/sam-pandas-01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2 tips"/>
          <p:cNvSpPr txBox="1"/>
          <p:nvPr>
            <p:ph type="title"/>
          </p:nvPr>
        </p:nvSpPr>
        <p:spPr>
          <a:xfrm>
            <a:off x="1689991" y="574916"/>
            <a:ext cx="21004018" cy="1457381"/>
          </a:xfrm>
          <a:prstGeom prst="rect">
            <a:avLst/>
          </a:prstGeom>
        </p:spPr>
        <p:txBody>
          <a:bodyPr/>
          <a:lstStyle/>
          <a:p>
            <a:pPr lvl="1" algn="l" defTabSz="577850">
              <a:defRPr sz="7840"/>
            </a:pPr>
            <a:r>
              <a:t>A2 tips</a:t>
            </a:r>
          </a:p>
        </p:txBody>
      </p:sp>
      <p:sp>
        <p:nvSpPr>
          <p:cNvPr id="191" name="Q3b: The average of a column of 0/1s is the proportion of 1s.…"/>
          <p:cNvSpPr txBox="1"/>
          <p:nvPr>
            <p:ph type="body" idx="4294967295"/>
          </p:nvPr>
        </p:nvSpPr>
        <p:spPr>
          <a:xfrm>
            <a:off x="888164" y="2124873"/>
            <a:ext cx="22607672" cy="10321127"/>
          </a:xfrm>
          <a:prstGeom prst="rect">
            <a:avLst/>
          </a:prstGeom>
        </p:spPr>
        <p:txBody>
          <a:bodyPr anchor="t"/>
          <a:lstStyle/>
          <a:p>
            <a:pPr marL="714374" indent="-714374">
              <a:defRPr sz="5400"/>
            </a:pPr>
            <a:r>
              <a:t>Q3b: The average of a column of 0/1s is the proportion of 1s.</a:t>
            </a:r>
          </a:p>
          <a:p>
            <a:pPr marL="714374" indent="-714374">
              <a:defRPr sz="5400"/>
            </a:pPr>
            <a:r>
              <a:t>Q5b: Use a list of dtypes instead of a single string to select multiple dtypes</a:t>
            </a:r>
          </a:p>
          <a:p>
            <a:pPr marL="714374" indent="-714374">
              <a:defRPr sz="5400"/>
            </a:pPr>
            <a:r>
              <a:t>Q5d: Adding two Series together sums each element in the two Series. Use df.assign to create a new column.</a:t>
            </a:r>
          </a:p>
          <a:p>
            <a:pPr marL="714374" indent="-714374">
              <a:defRPr sz="5400"/>
            </a:pPr>
            <a:r>
              <a:t>Q6a: I’ll walk through this one</a:t>
            </a:r>
          </a:p>
          <a:p>
            <a:pPr marL="714374" indent="-714374">
              <a:defRPr sz="5400"/>
            </a:pPr>
            <a:r>
              <a:t>Q8b: Use a list of strings in .agg to call multiple aggregation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elcome to the wonderful world of panda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 to the wonderful world of pandas!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ndas is really usefu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 is really useful!</a:t>
            </a:r>
          </a:p>
        </p:txBody>
      </p:sp>
      <p:pic>
        <p:nvPicPr>
          <p:cNvPr id="128" name="Screen Shot 2019-10-22 at 9.45.26 PM.png" descr="Screen Shot 2019-10-22 at 9.4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512" y="3098579"/>
            <a:ext cx="7409476" cy="7518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8004" y="3098579"/>
            <a:ext cx="9199615" cy="6072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06640" y="3098579"/>
            <a:ext cx="7847916" cy="607255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It converts python into a usable (and good!) data analysis tool"/>
          <p:cNvSpPr txBox="1"/>
          <p:nvPr/>
        </p:nvSpPr>
        <p:spPr>
          <a:xfrm>
            <a:off x="1174415" y="11074400"/>
            <a:ext cx="21005801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spcBef>
                <a:spcPts val="0"/>
              </a:spcBef>
              <a:defRPr b="0" sz="4600"/>
            </a:lvl1pPr>
          </a:lstStyle>
          <a:p>
            <a:pPr/>
            <a:r>
              <a:t>It converts python into a usable (and good!) data analysis tool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29" grpId="2"/>
      <p:bldP build="whole" bldLvl="1" animBg="1" rev="0" advAuto="0" spid="13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andas has terrible error mess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pPr/>
            <a:r>
              <a:t>Pandas has terrible error messages</a:t>
            </a:r>
          </a:p>
        </p:txBody>
      </p:sp>
      <p:pic>
        <p:nvPicPr>
          <p:cNvPr id="134" name="Screenshot 2019-10-22 21.48.14.png" descr="Screenshot 2019-10-22 21.48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100" y="2293015"/>
            <a:ext cx="7400456" cy="5663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shot 2019-10-22 21.48.20.png" descr="Screenshot 2019-10-22 21.48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54589" y="2293015"/>
            <a:ext cx="14129411" cy="11422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2"/>
      <p:bldP build="whole" bldLvl="1" animBg="1" rev="0" advAuto="0" spid="1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ndas has unfriendly 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8960"/>
            </a:lvl1pPr>
          </a:lstStyle>
          <a:p>
            <a:pPr/>
            <a:r>
              <a:t>Pandas has unfriendly documentation</a:t>
            </a:r>
          </a:p>
        </p:txBody>
      </p:sp>
      <p:pic>
        <p:nvPicPr>
          <p:cNvPr id="138" name="Screenshot 2019-10-22 21.50.07.png" descr="Screenshot 2019-10-22 21.50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100" y="2641600"/>
            <a:ext cx="11976100" cy="1327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Also, there are typically many ways to do the same thing in pandas."/>
          <p:cNvSpPr txBox="1"/>
          <p:nvPr>
            <p:ph type="body" sz="half" idx="1"/>
          </p:nvPr>
        </p:nvSpPr>
        <p:spPr>
          <a:xfrm>
            <a:off x="13831484" y="3149600"/>
            <a:ext cx="8863416" cy="929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Also, there are typically many ways to do the same thing in pandas.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p" bldLvl="5" animBg="1" rev="0" advAuto="0" spid="13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3 skills that will save you 5+ hours on A2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2615">
              <a:defRPr sz="8176"/>
            </a:lvl1pPr>
          </a:lstStyle>
          <a:p>
            <a:pPr/>
            <a:r>
              <a:t>3 skills that will save you 5+ hours on A2:</a:t>
            </a:r>
          </a:p>
        </p:txBody>
      </p:sp>
      <p:sp>
        <p:nvSpPr>
          <p:cNvPr id="142" name="Knowing the difference between a pandas Series and Data Fra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Knowing the difference between a pandas Series and Data Frame.</a:t>
            </a:r>
          </a:p>
          <a:p>
            <a:pPr/>
            <a:r>
              <a:t>Knowing how to use Google effectively.</a:t>
            </a:r>
          </a:p>
          <a:p>
            <a:pPr/>
            <a:r>
              <a:t>Knowing how to read the pandas documentation.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’s a Data Fra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a Data Frame?</a:t>
            </a:r>
          </a:p>
        </p:txBody>
      </p:sp>
      <p:sp>
        <p:nvSpPr>
          <p:cNvPr id="145" name="Data Frame: two-dimensional table of data.…"/>
          <p:cNvSpPr txBox="1"/>
          <p:nvPr>
            <p:ph type="body" sz="half" idx="1"/>
          </p:nvPr>
        </p:nvSpPr>
        <p:spPr>
          <a:xfrm>
            <a:off x="1689100" y="3149600"/>
            <a:ext cx="940514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Frame: two-dimensional table of data.</a:t>
            </a:r>
          </a:p>
          <a:p>
            <a:pPr marL="0" indent="0">
              <a:buSzTx/>
              <a:buNone/>
            </a:pPr>
            <a:r>
              <a:t>All columns are the same type (but not rows).</a:t>
            </a:r>
          </a:p>
          <a:p>
            <a:pPr marL="0" indent="0">
              <a:buSzTx/>
              <a:buNone/>
            </a:pPr>
            <a:r>
              <a:t>Every row and every column has a label.</a:t>
            </a:r>
          </a:p>
          <a:p>
            <a:pPr marL="0" indent="0">
              <a:buSzTx/>
              <a:buNone/>
            </a:pPr>
            <a:r>
              <a:t>We call the set of row labels the Index of a DataFrame</a:t>
            </a:r>
          </a:p>
        </p:txBody>
      </p:sp>
      <p:pic>
        <p:nvPicPr>
          <p:cNvPr id="146" name="5WOiZt5Kou5OU_1wU45AAKvwLygFQ6OGNMEIefkO65Dc91cWDSUWSCiftUW2o4narirKlLs7i5S7Fq9jpgL2g3IH3OhsBnqxePea4UqJeg_m-kyiwlPVJ2aVWAycB0xCVLo1JZobR6I.png" descr="5WOiZt5Kou5OU_1wU45AAKvwLygFQ6OGNMEIefkO65Dc91cWDSUWSCiftUW2o4narirKlLs7i5S7Fq9jpgL2g3IH3OhsBnqxePea4UqJeg_m-kyiwlPVJ2aVWAycB0xCVLo1JZobR6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0" y="2641600"/>
            <a:ext cx="10761444" cy="784418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"/>
          <p:cNvSpPr/>
          <p:nvPr/>
        </p:nvSpPr>
        <p:spPr>
          <a:xfrm>
            <a:off x="12474231" y="3601760"/>
            <a:ext cx="1521157" cy="688402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48" name="Index"/>
          <p:cNvSpPr txBox="1"/>
          <p:nvPr/>
        </p:nvSpPr>
        <p:spPr>
          <a:xfrm>
            <a:off x="12442481" y="10671084"/>
            <a:ext cx="2595246" cy="122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4000"/>
              </a:spcBef>
            </a:lvl1pPr>
          </a:lstStyle>
          <a:p>
            <a:pPr/>
            <a:r>
              <a:t>Index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3"/>
      <p:bldP build="p" bldLvl="5" animBg="1" rev="0" advAuto="0" spid="148" grpId="4"/>
      <p:bldP build="whole" bldLvl="1" animBg="1" rev="0" advAuto="0" spid="146" grpId="2"/>
      <p:bldP build="p" bldLvl="5" animBg="1" rev="0" advAuto="0" spid="14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y9UiyCCtVQnEXuJu5SndPMT7j04ifbEdhYRGIId3S-K9ZgXjGQdf03wY2nmj6fGQK_K6ttFCNnvqVHgjVZKSoB2kyT2diZRC3LkhLBk74hX2UaUJDugPzvY9RCpKmrTdCrtMcgTAV7U.png" descr="y9UiyCCtVQnEXuJu5SndPMT7j04ifbEdhYRGIId3S-K9ZgXjGQdf03wY2nmj6fGQK_K6ttFCNnvqVHgjVZKSoB2kyT2diZRC3LkhLBk74hX2UaUJDugPzvY9RCpKmrTdCrtMcgTAV7U.png"/>
          <p:cNvPicPr>
            <a:picLocks noChangeAspect="1"/>
          </p:cNvPicPr>
          <p:nvPr/>
        </p:nvPicPr>
        <p:blipFill>
          <a:blip r:embed="rId2">
            <a:extLst/>
          </a:blip>
          <a:srcRect l="0" t="0" r="50000" b="0"/>
          <a:stretch>
            <a:fillRect/>
          </a:stretch>
        </p:blipFill>
        <p:spPr>
          <a:xfrm>
            <a:off x="14918097" y="2825707"/>
            <a:ext cx="5923375" cy="597294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What’s a Seri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a Series?</a:t>
            </a:r>
          </a:p>
        </p:txBody>
      </p:sp>
      <p:sp>
        <p:nvSpPr>
          <p:cNvPr id="152" name="Series: one-dimensional sequence of data.…"/>
          <p:cNvSpPr txBox="1"/>
          <p:nvPr>
            <p:ph type="body" sz="half" idx="1"/>
          </p:nvPr>
        </p:nvSpPr>
        <p:spPr>
          <a:xfrm>
            <a:off x="1689100" y="3149600"/>
            <a:ext cx="940514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Series: one-dimensional sequence of data.</a:t>
            </a:r>
          </a:p>
          <a:p>
            <a:pPr marL="0" indent="0">
              <a:buSzTx/>
              <a:buNone/>
            </a:pPr>
            <a:r>
              <a:t>Usually created by taking a single column from a Data Frame.</a:t>
            </a:r>
          </a:p>
        </p:txBody>
      </p:sp>
      <p:sp>
        <p:nvSpPr>
          <p:cNvPr id="153" name="Rectangle"/>
          <p:cNvSpPr/>
          <p:nvPr/>
        </p:nvSpPr>
        <p:spPr>
          <a:xfrm>
            <a:off x="14949847" y="2857457"/>
            <a:ext cx="1023986" cy="509159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4" name="Index"/>
          <p:cNvSpPr txBox="1"/>
          <p:nvPr/>
        </p:nvSpPr>
        <p:spPr>
          <a:xfrm>
            <a:off x="12607706" y="6858000"/>
            <a:ext cx="2595246" cy="122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4000"/>
              </a:spcBef>
            </a:lvl1pPr>
          </a:lstStyle>
          <a:p>
            <a:pPr/>
            <a:r>
              <a:t>Index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p" bldLvl="5" animBg="1" rev="0" advAuto="0" spid="152" grpId="1"/>
      <p:bldP build="p" bldLvl="5" animBg="1" rev="0" advAuto="0" spid="154" grpId="4"/>
      <p:bldP build="whole" bldLvl="1" animBg="1" rev="0" advAuto="0" spid="15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Why is this importan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this important?</a:t>
            </a:r>
          </a:p>
        </p:txBody>
      </p:sp>
      <p:sp>
        <p:nvSpPr>
          <p:cNvPr id="157" name="Most pandas methods work differently between Data Frames and Series.…"/>
          <p:cNvSpPr txBox="1"/>
          <p:nvPr>
            <p:ph type="body" sz="half" idx="1"/>
          </p:nvPr>
        </p:nvSpPr>
        <p:spPr>
          <a:xfrm>
            <a:off x="1689100" y="3149600"/>
            <a:ext cx="9405147" cy="92964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Most pandas methods work differently between Data Frames and Series.</a:t>
            </a:r>
          </a:p>
          <a:p>
            <a:pPr marL="0" indent="0">
              <a:buSzTx/>
              <a:buNone/>
            </a:pPr>
            <a:r>
              <a:t>The documentation will tell you what type of object the method is for.</a:t>
            </a:r>
          </a:p>
        </p:txBody>
      </p:sp>
      <p:pic>
        <p:nvPicPr>
          <p:cNvPr id="158" name="Screenshot 2019-10-22 22.04.28.png" descr="Screenshot 2019-10-22 22.04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360" y="2641600"/>
            <a:ext cx="11976101" cy="702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shot 2019-10-22 22.04.36.png" descr="Screenshot 2019-10-22 22.04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82960" y="6550570"/>
            <a:ext cx="12280901" cy="758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"/>
          <p:cNvSpPr/>
          <p:nvPr/>
        </p:nvSpPr>
        <p:spPr>
          <a:xfrm>
            <a:off x="13379298" y="2468868"/>
            <a:ext cx="4937774" cy="94151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Rectangle"/>
          <p:cNvSpPr/>
          <p:nvPr/>
        </p:nvSpPr>
        <p:spPr>
          <a:xfrm>
            <a:off x="13168811" y="6387243"/>
            <a:ext cx="4937775" cy="941514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b="0"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