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mccarthy@ucsd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GS108/Section-Sp20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ython/cpython" TargetMode="External"/><Relationship Id="rId3" Type="http://schemas.openxmlformats.org/officeDocument/2006/relationships/hyperlink" Target="https://github.com/jupyter/" TargetMode="External"/><Relationship Id="rId4" Type="http://schemas.openxmlformats.org/officeDocument/2006/relationships/hyperlink" Target="https://github.com/COGS108/" TargetMode="External"/><Relationship Id="rId5" Type="http://schemas.openxmlformats.org/officeDocument/2006/relationships/hyperlink" Target="https://www.samlau.me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ssignment 1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Assignment 1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Check your work for the GitHub portion of A1.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Walk through two problems from A1.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Learn how to write your own tests.</a:t>
            </a:r>
          </a:p>
        </p:txBody>
      </p:sp>
      <p:sp>
        <p:nvSpPr>
          <p:cNvPr id="122" name="COGS 108 Winter 2020…"/>
          <p:cNvSpPr txBox="1"/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pPr/>
            <a:r>
              <a:t>COGS 108 Winter 2020</a:t>
            </a:r>
          </a:p>
          <a:p>
            <a:pPr/>
            <a:r>
              <a:t>Will McCarthy</a:t>
            </a:r>
          </a:p>
          <a:p>
            <a:pPr/>
            <a:r>
              <a:t>Discussion 2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</a:pPr>
            <a:r>
              <a:rPr u="sng">
                <a:hlinkClick r:id="rId2" invalidUrl="" action="" tgtFrame="" tooltip="" history="1" highlightClick="0" endSnd="0"/>
              </a:rPr>
              <a:t>wmccarthy@ucsd.edu</a:t>
            </a:r>
          </a:p>
          <a:p>
            <a:pPr>
              <a:spcBef>
                <a:spcPts val="0"/>
              </a:spcBef>
            </a:pPr>
            <a:r>
              <a:t>OH: Fri 10a-11a on Zoom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Your Turn: Work on A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Turn: Work on A1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61" name="https://github.com/COGS108/Section-Sp2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>
              <a:buSzTx/>
              <a:buNone/>
            </a:pPr>
            <a:r>
              <a:rPr b="0" u="sng">
                <a:hlinkClick r:id="rId2" invalidUrl="" action="" tgtFrame="" tooltip="" history="1" highlightClick="0" endSnd="0"/>
              </a:rPr>
              <a:t>https://github.com/COGS108/Section-Sp20</a:t>
            </a:r>
          </a:p>
          <a:p>
            <a:pPr lvl="1" marL="0" indent="0">
              <a:buSzTx/>
              <a:buNone/>
            </a:pPr>
            <a:r>
              <a:t>See “Extras” table for extra practice with Python. I’ve also uploaded practice with more advanced concepts like NumPy and pandas if you want to get ahead.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Next week</a:t>
            </a:r>
          </a:p>
        </p:txBody>
      </p:sp>
      <p:sp>
        <p:nvSpPr>
          <p:cNvPr id="164" name="Time to work on your Project Proposals.…"/>
          <p:cNvSpPr txBox="1"/>
          <p:nvPr>
            <p:ph type="body" sz="half" idx="4294967295"/>
          </p:nvPr>
        </p:nvSpPr>
        <p:spPr>
          <a:xfrm>
            <a:off x="1689100" y="3149600"/>
            <a:ext cx="10502900" cy="9296400"/>
          </a:xfrm>
          <a:prstGeom prst="rect">
            <a:avLst/>
          </a:prstGeom>
        </p:spPr>
        <p:txBody>
          <a:bodyPr anchor="t"/>
          <a:lstStyle/>
          <a:p>
            <a:pPr marL="714374" indent="-714374">
              <a:defRPr sz="5400"/>
            </a:pPr>
            <a:r>
              <a:t>Time to work on your Project Proposals.</a:t>
            </a:r>
          </a:p>
          <a:p>
            <a:pPr marL="714374" indent="-714374">
              <a:defRPr sz="5400"/>
            </a:pPr>
            <a:r>
              <a:t>Example of final project using baby names.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50800" y="3149600"/>
            <a:ext cx="11236083" cy="741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ast tim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time… </a:t>
            </a:r>
          </a:p>
        </p:txBody>
      </p:sp>
      <p:sp>
        <p:nvSpPr>
          <p:cNvPr id="126" name="We fetched assignments from datahub and started work on A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fetched assignments from datahub and started work on A1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omewhere online to store a copy of a project (Github)…"/>
          <p:cNvSpPr txBox="1"/>
          <p:nvPr>
            <p:ph type="body" sz="half" idx="1"/>
          </p:nvPr>
        </p:nvSpPr>
        <p:spPr>
          <a:xfrm>
            <a:off x="1689100" y="3149600"/>
            <a:ext cx="14253929" cy="9332904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Somewhere online to store a copy of a project (Github)</a:t>
            </a:r>
          </a:p>
          <a:p>
            <a:pPr>
              <a:defRPr b="0"/>
            </a:pPr>
            <a:r>
              <a:t>Plus a tool to interact with this copy (Git)</a:t>
            </a:r>
          </a:p>
          <a:p>
            <a:pPr lvl="1">
              <a:defRPr b="0"/>
            </a:pPr>
            <a:r>
              <a:t>Command line and desktop versions</a:t>
            </a:r>
          </a:p>
          <a:p>
            <a:pPr>
              <a:defRPr b="0"/>
            </a:pPr>
            <a:r>
              <a:t>A way of keeping track of changes you make to this project</a:t>
            </a:r>
          </a:p>
        </p:txBody>
      </p:sp>
      <p:sp>
        <p:nvSpPr>
          <p:cNvPr id="129" name="What is Git + GitHub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 + GitHub?</a:t>
            </a:r>
          </a:p>
        </p:txBody>
      </p:sp>
      <p:sp>
        <p:nvSpPr>
          <p:cNvPr id="130" name="repo"/>
          <p:cNvSpPr/>
          <p:nvPr/>
        </p:nvSpPr>
        <p:spPr>
          <a:xfrm>
            <a:off x="18716742" y="6222999"/>
            <a:ext cx="228722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repo</a:t>
            </a:r>
          </a:p>
        </p:txBody>
      </p:sp>
      <p:sp>
        <p:nvSpPr>
          <p:cNvPr id="131" name="local copy"/>
          <p:cNvSpPr/>
          <p:nvPr/>
        </p:nvSpPr>
        <p:spPr>
          <a:xfrm>
            <a:off x="15688034" y="9194946"/>
            <a:ext cx="2287219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local copy</a:t>
            </a:r>
          </a:p>
        </p:txBody>
      </p:sp>
      <p:sp>
        <p:nvSpPr>
          <p:cNvPr id="132" name="Fork of project"/>
          <p:cNvSpPr/>
          <p:nvPr/>
        </p:nvSpPr>
        <p:spPr>
          <a:xfrm>
            <a:off x="18640098" y="9194946"/>
            <a:ext cx="2287220" cy="1270001"/>
          </a:xfrm>
          <a:prstGeom prst="roundRect">
            <a:avLst>
              <a:gd name="adj" fmla="val 11912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Fork of project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17383886" y="7569023"/>
            <a:ext cx="1884738" cy="16307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 flipV="1">
            <a:off x="19860352" y="7578627"/>
            <a:ext cx="1" cy="1621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5" name="Old copy"/>
          <p:cNvSpPr/>
          <p:nvPr/>
        </p:nvSpPr>
        <p:spPr>
          <a:xfrm>
            <a:off x="21872977" y="9194946"/>
            <a:ext cx="1899181" cy="1270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Old copy</a:t>
            </a:r>
          </a:p>
        </p:txBody>
      </p:sp>
      <p:sp>
        <p:nvSpPr>
          <p:cNvPr id="136" name="Line"/>
          <p:cNvSpPr/>
          <p:nvPr/>
        </p:nvSpPr>
        <p:spPr>
          <a:xfrm flipH="1" flipV="1">
            <a:off x="20452069" y="7578630"/>
            <a:ext cx="2279911" cy="1610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7" name="Rounded Rectangle"/>
          <p:cNvSpPr/>
          <p:nvPr/>
        </p:nvSpPr>
        <p:spPr>
          <a:xfrm>
            <a:off x="18072209" y="5120952"/>
            <a:ext cx="3923290" cy="2802959"/>
          </a:xfrm>
          <a:prstGeom prst="roundRect">
            <a:avLst>
              <a:gd name="adj" fmla="val 15034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8" name="github"/>
          <p:cNvSpPr txBox="1"/>
          <p:nvPr/>
        </p:nvSpPr>
        <p:spPr>
          <a:xfrm>
            <a:off x="19935095" y="4480089"/>
            <a:ext cx="16002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900"/>
            </a:lvl1pPr>
          </a:lstStyle>
          <a:p>
            <a:pPr/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y use Git + GitHub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Git + GitHub?</a:t>
            </a:r>
          </a:p>
        </p:txBody>
      </p:sp>
      <p:sp>
        <p:nvSpPr>
          <p:cNvPr id="141" name="Git allows you to work on code projects with other people. It’s the preferred tool for many projects, lik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924" indent="-542924" defTabSz="627379">
              <a:spcBef>
                <a:spcPts val="3000"/>
              </a:spcBef>
              <a:defRPr b="0" sz="4104"/>
            </a:pPr>
            <a:r>
              <a:t>Git allows you to work on code </a:t>
            </a:r>
            <a:r>
              <a:rPr b="1"/>
              <a:t>projects with other people</a:t>
            </a:r>
            <a:r>
              <a:t>. It’s the preferred tool for many projects, like:</a:t>
            </a:r>
          </a:p>
          <a:p>
            <a:pPr lvl="1" marL="1083436" indent="-542925" defTabSz="627379">
              <a:spcBef>
                <a:spcPts val="3000"/>
              </a:spcBef>
              <a:defRPr b="0" sz="4104"/>
            </a:pPr>
            <a:r>
              <a:t>Python: </a:t>
            </a:r>
            <a:r>
              <a:rPr u="sng">
                <a:hlinkClick r:id="rId2" invalidUrl="" action="" tgtFrame="" tooltip="" history="1" highlightClick="0" endSnd="0"/>
              </a:rPr>
              <a:t>https://github.com/python/cpython</a:t>
            </a:r>
          </a:p>
          <a:p>
            <a:pPr lvl="1" marL="1083436" indent="-542925" defTabSz="627379">
              <a:spcBef>
                <a:spcPts val="3000"/>
              </a:spcBef>
              <a:defRPr b="0" sz="4104"/>
            </a:pPr>
            <a:r>
              <a:t>Jupyter: </a:t>
            </a:r>
            <a:r>
              <a:rPr u="sng">
                <a:hlinkClick r:id="rId3" invalidUrl="" action="" tgtFrame="" tooltip="" history="1" highlightClick="0" endSnd="0"/>
              </a:rPr>
              <a:t>https://github.com/jupyter/</a:t>
            </a:r>
          </a:p>
          <a:p>
            <a:pPr lvl="1" marL="1083436" indent="-542925" defTabSz="627379">
              <a:spcBef>
                <a:spcPts val="3000"/>
              </a:spcBef>
              <a:defRPr b="0" sz="4104"/>
            </a:pPr>
            <a:r>
              <a:t>COGS 108: </a:t>
            </a:r>
            <a:r>
              <a:rPr u="sng">
                <a:hlinkClick r:id="rId4" invalidUrl="" action="" tgtFrame="" tooltip="" history="1" highlightClick="0" endSnd="0"/>
              </a:rPr>
              <a:t>https://github.com/COGS108/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Backup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Version control </a:t>
            </a:r>
            <a:r>
              <a:rPr b="0"/>
              <a:t>(</a:t>
            </a:r>
            <a:r>
              <a:rPr b="0" i="1"/>
              <a:t>undo</a:t>
            </a:r>
            <a:r>
              <a:rPr b="0"/>
              <a:t> on a large scale)</a:t>
            </a:r>
            <a:endParaRPr b="0"/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Code reuse</a:t>
            </a:r>
          </a:p>
          <a:p>
            <a:pPr marL="542924" indent="-542924" defTabSz="627379">
              <a:spcBef>
                <a:spcPts val="3000"/>
              </a:spcBef>
              <a:defRPr b="0" sz="4104"/>
            </a:pPr>
            <a:r>
              <a:t>It also allows you to </a:t>
            </a:r>
            <a:r>
              <a:rPr b="1"/>
              <a:t>create websites</a:t>
            </a:r>
            <a:r>
              <a:t>, like this: </a:t>
            </a:r>
            <a:r>
              <a:rPr u="sng">
                <a:hlinkClick r:id="rId5" invalidUrl="" action="" tgtFrame="" tooltip="" history="1" highlightClick="0" endSnd="0"/>
              </a:rPr>
              <a:t>https://www.samlau.me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art 1 Walkthroug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1 Walkthrough</a:t>
            </a:r>
          </a:p>
        </p:txBody>
      </p:sp>
      <p:sp>
        <p:nvSpPr>
          <p:cNvPr id="144" name="Complete walkthrough of Part 1 in 5 minutes.…"/>
          <p:cNvSpPr txBox="1"/>
          <p:nvPr>
            <p:ph type="body" idx="1"/>
          </p:nvPr>
        </p:nvSpPr>
        <p:spPr>
          <a:xfrm>
            <a:off x="1689100" y="2641600"/>
            <a:ext cx="20382575" cy="98044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</a:pPr>
            <a:r>
              <a:t>Complete walkthrough of Part 1 in 5 minutes. </a:t>
            </a:r>
          </a:p>
          <a:p>
            <a:pPr lvl="1" marL="1349375">
              <a:spcBef>
                <a:spcPts val="2700"/>
              </a:spcBef>
            </a:pPr>
            <a:r>
              <a:t>I’m going to do this quickly, so you have to do it yourself</a:t>
            </a:r>
          </a:p>
          <a:p>
            <a:pPr marL="889000" indent="-685800">
              <a:spcBef>
                <a:spcPts val="2700"/>
              </a:spcBef>
            </a:pPr>
            <a:r>
              <a:t>I’ll also show you how to check your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hecking your work for Part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Checking your work for Part 1</a:t>
            </a:r>
          </a:p>
        </p:txBody>
      </p:sp>
      <p:sp>
        <p:nvSpPr>
          <p:cNvPr id="147" name="Check that your COGS108_Repo has a README and a .gitignore file. (Repo must be on your account.)…"/>
          <p:cNvSpPr txBox="1"/>
          <p:nvPr>
            <p:ph type="body" idx="1"/>
          </p:nvPr>
        </p:nvSpPr>
        <p:spPr>
          <a:xfrm>
            <a:off x="1689100" y="2641600"/>
            <a:ext cx="20382575" cy="98044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  <a:defRPr b="0"/>
            </a:pPr>
            <a:r>
              <a:t>Check that your COGS108_Repo has a README and a .gitignore file. (Repo must be on your account.)</a:t>
            </a:r>
          </a:p>
          <a:p>
            <a:pPr marL="889000" indent="-685800">
              <a:spcBef>
                <a:spcPts val="2700"/>
              </a:spcBef>
              <a:defRPr b="0"/>
            </a:pPr>
            <a:r>
              <a:t>Go to COGS108/MyFirstPullRequest, click Pull requests.</a:t>
            </a:r>
          </a:p>
          <a:p>
            <a:pPr lvl="1" marL="1349375">
              <a:spcBef>
                <a:spcPts val="2700"/>
              </a:spcBef>
              <a:defRPr b="0"/>
            </a:pPr>
            <a:r>
              <a:t>Make sure your PR shows up in that list.</a:t>
            </a:r>
          </a:p>
          <a:p>
            <a:pPr lvl="1" marL="1349375">
              <a:spcBef>
                <a:spcPts val="2700"/>
              </a:spcBef>
              <a:defRPr b="0"/>
            </a:pPr>
            <a:r>
              <a:t>Make sure your PR has the right title.</a:t>
            </a:r>
          </a:p>
          <a:p>
            <a:pPr lvl="1" marL="1349375">
              <a:spcBef>
                <a:spcPts val="2700"/>
              </a:spcBef>
              <a:defRPr b="0"/>
            </a:pPr>
            <a:r>
              <a:t>Make sure your PR has the right file.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Questions 5 and 9 Walkthroug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Questions 5 and 9 Walkthrough</a:t>
            </a:r>
          </a:p>
        </p:txBody>
      </p:sp>
      <p:sp>
        <p:nvSpPr>
          <p:cNvPr id="150" name="Another answer giveaw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answer giveaway.</a:t>
            </a:r>
          </a:p>
          <a:p>
            <a:pPr/>
            <a:r>
              <a:t>Again: my intention is to go too fast to follow.</a:t>
            </a:r>
          </a:p>
          <a:p>
            <a:pPr/>
            <a:r>
              <a:t>But feel free to take notes if that helps you remember things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hecking your work (in general on datahub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z="7616"/>
            </a:lvl1pPr>
          </a:lstStyle>
          <a:p>
            <a:pPr/>
            <a:r>
              <a:t>Checking your work (in general on datahub)</a:t>
            </a:r>
          </a:p>
        </p:txBody>
      </p:sp>
      <p:sp>
        <p:nvSpPr>
          <p:cNvPr id="153" name="The tests built into the notebook are (very) minim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0081" indent="-650081" defTabSz="751205">
              <a:spcBef>
                <a:spcPts val="3600"/>
              </a:spcBef>
              <a:defRPr b="0" sz="4914"/>
            </a:pPr>
            <a:r>
              <a:t>The tests built into the notebook are (very) minimal.</a:t>
            </a:r>
          </a:p>
          <a:p>
            <a:pPr lvl="1" marL="1297273" indent="-650081" defTabSz="751205">
              <a:spcBef>
                <a:spcPts val="3600"/>
              </a:spcBef>
              <a:defRPr b="0" sz="4914"/>
            </a:pPr>
            <a:r>
              <a:t>To </a:t>
            </a:r>
            <a:r>
              <a:rPr b="1"/>
              <a:t>write your own tests</a:t>
            </a:r>
            <a:r>
              <a:t>, add a cell with </a:t>
            </a:r>
            <a:r>
              <a:rPr b="1"/>
              <a:t>assert</a:t>
            </a:r>
            <a:r>
              <a:t> statements below your code.</a:t>
            </a:r>
          </a:p>
          <a:p>
            <a:pPr marL="650081" indent="-650081" defTabSz="751205">
              <a:spcBef>
                <a:spcPts val="3600"/>
              </a:spcBef>
              <a:defRPr b="0" sz="4914"/>
            </a:pPr>
            <a:r>
              <a:t>Make sure to </a:t>
            </a:r>
            <a:r>
              <a:rPr b="1"/>
              <a:t>click Validate before turning in your notebook</a:t>
            </a:r>
            <a:r>
              <a:t>!</a:t>
            </a:r>
          </a:p>
          <a:p>
            <a:pPr lvl="1" marL="1297273" indent="-650081" defTabSz="751205">
              <a:spcBef>
                <a:spcPts val="3600"/>
              </a:spcBef>
              <a:defRPr b="0" sz="4914"/>
            </a:pPr>
            <a:r>
              <a:t>This replicates what our autograder will do.</a:t>
            </a:r>
          </a:p>
          <a:p>
            <a:pPr marL="650081" indent="-650081" defTabSz="751205">
              <a:spcBef>
                <a:spcPts val="3600"/>
              </a:spcBef>
              <a:defRPr b="0" sz="4914"/>
            </a:pPr>
            <a:r>
              <a:t>Make sure to click submit once you’re ready to submit.</a:t>
            </a:r>
          </a:p>
          <a:p>
            <a:pPr lvl="1" marL="1297273" indent="-650081" defTabSz="751205">
              <a:spcBef>
                <a:spcPts val="3600"/>
              </a:spcBef>
              <a:defRPr b="0" sz="4914"/>
            </a:pPr>
            <a:r>
              <a:t>And </a:t>
            </a:r>
            <a:r>
              <a:rPr b="1"/>
              <a:t>don’t click submit after the deadline unless you mean to submit late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ow to google for python hel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pPr/>
            <a:r>
              <a:t>How to google for python help</a:t>
            </a:r>
          </a:p>
        </p:txBody>
      </p:sp>
      <p:sp>
        <p:nvSpPr>
          <p:cNvPr id="156" name="People have done ~everything in python, and it’s all online. Finding it is the tricky pa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People have done ~everything in python, and it’s all online. Finding it is the tricky part</a:t>
            </a:r>
          </a:p>
          <a:p>
            <a:pPr>
              <a:defRPr b="0"/>
            </a:pPr>
            <a:r>
              <a:t>Q10:</a:t>
            </a:r>
          </a:p>
          <a:p>
            <a:pPr lvl="1">
              <a:defRPr b="0"/>
            </a:pPr>
            <a:r>
              <a:t>‘loop through key-value pairs dictionary python’ </a:t>
            </a:r>
          </a:p>
          <a:p>
            <a:pPr lvl="1">
              <a:defRPr b="0"/>
            </a:pPr>
            <a:r>
              <a:t>‘.items dictionary python’</a:t>
            </a:r>
          </a:p>
          <a:p>
            <a:pPr>
              <a:defRPr b="0"/>
            </a:pPr>
            <a:r>
              <a:t>Find code snippets that do roughly what you want</a:t>
            </a:r>
          </a:p>
          <a:p>
            <a:pPr lvl="1">
              <a:defRPr b="0"/>
            </a:pPr>
            <a:r>
              <a:t>Pick out the useful patterns/syntax and </a:t>
            </a:r>
            <a:r>
              <a:rPr b="1"/>
              <a:t>write your own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