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b="1" baseline="0" cap="none" i="0" spc="0" strike="noStrike" sz="5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1pPr>
    <a:lvl2pPr marL="0" marR="0" indent="2286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b="1" baseline="0" cap="none" i="0" spc="0" strike="noStrike" sz="5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2pPr>
    <a:lvl3pPr marL="0" marR="0" indent="4572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b="1" baseline="0" cap="none" i="0" spc="0" strike="noStrike" sz="5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3pPr>
    <a:lvl4pPr marL="0" marR="0" indent="6858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b="1" baseline="0" cap="none" i="0" spc="0" strike="noStrike" sz="5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4pPr>
    <a:lvl5pPr marL="0" marR="0" indent="9144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b="1" baseline="0" cap="none" i="0" spc="0" strike="noStrike" sz="5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5pPr>
    <a:lvl6pPr marL="0" marR="0" indent="11430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b="1" baseline="0" cap="none" i="0" spc="0" strike="noStrike" sz="5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6pPr>
    <a:lvl7pPr marL="0" marR="0" indent="13716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b="1" baseline="0" cap="none" i="0" spc="0" strike="noStrike" sz="5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7pPr>
    <a:lvl8pPr marL="0" marR="0" indent="16002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b="1" baseline="0" cap="none" i="0" spc="0" strike="noStrike" sz="5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8pPr>
    <a:lvl9pPr marL="0" marR="0" indent="18288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b="1" baseline="0" cap="none" i="0" spc="0" strike="noStrike" sz="5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half" idx="1"/>
          </p:nvPr>
        </p:nvSpPr>
        <p:spPr>
          <a:xfrm>
            <a:off x="1778000" y="7073900"/>
            <a:ext cx="20828000" cy="552227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400"/>
            </a:lvl1pPr>
            <a:lvl2pPr marL="0" indent="0">
              <a:spcBef>
                <a:spcPts val="0"/>
              </a:spcBef>
              <a:buSzTx/>
              <a:buNone/>
              <a:defRPr sz="5400"/>
            </a:lvl2pPr>
            <a:lvl3pPr marL="0" indent="0">
              <a:spcBef>
                <a:spcPts val="0"/>
              </a:spcBef>
              <a:buSzTx/>
              <a:buNone/>
              <a:defRPr sz="5400"/>
            </a:lvl3pPr>
            <a:lvl4pPr marL="0" indent="0">
              <a:spcBef>
                <a:spcPts val="0"/>
              </a:spcBef>
              <a:buSzTx/>
              <a:buNone/>
              <a:defRPr sz="5400"/>
            </a:lvl4pPr>
            <a:lvl5pPr marL="0" indent="0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2387600" y="8953500"/>
            <a:ext cx="19621500" cy="660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2387600" y="6019799"/>
            <a:ext cx="19621500" cy="9398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714374" indent="-714374">
              <a:defRPr sz="5400"/>
            </a:lvl1pPr>
            <a:lvl2pPr marL="1425575" indent="-714375">
              <a:defRPr sz="5400"/>
            </a:lvl2pPr>
            <a:lvl3pPr marL="2136775" indent="-714375">
              <a:defRPr sz="5400"/>
            </a:lvl3pPr>
            <a:lvl4pPr marL="2847975" indent="-714375">
              <a:defRPr sz="5400"/>
            </a:lvl4pPr>
            <a:lvl5pPr marL="3559175" indent="-714375"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b="0" sz="3800"/>
            </a:lvl1pPr>
            <a:lvl2pPr marL="1117600" indent="-558800">
              <a:spcBef>
                <a:spcPts val="4500"/>
              </a:spcBef>
              <a:defRPr b="0" sz="3800"/>
            </a:lvl2pPr>
            <a:lvl3pPr marL="1676400" indent="-558800">
              <a:spcBef>
                <a:spcPts val="4500"/>
              </a:spcBef>
              <a:defRPr b="0" sz="3800"/>
            </a:lvl3pPr>
            <a:lvl4pPr marL="2235200" indent="-558800">
              <a:spcBef>
                <a:spcPts val="4500"/>
              </a:spcBef>
              <a:defRPr b="0" sz="3800"/>
            </a:lvl4pPr>
            <a:lvl5pPr marL="2794000" indent="-558800">
              <a:spcBef>
                <a:spcPts val="4500"/>
              </a:spcBef>
              <a:defRPr b="0"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 marL="714374" indent="-714374">
              <a:defRPr sz="5400"/>
            </a:lvl1pPr>
            <a:lvl2pPr marL="1425575" indent="-714375">
              <a:defRPr sz="5400"/>
            </a:lvl2pPr>
            <a:lvl3pPr marL="2136775" indent="-714375">
              <a:defRPr sz="5400"/>
            </a:lvl3pPr>
            <a:lvl4pPr marL="2847975" indent="-714375">
              <a:defRPr sz="5400"/>
            </a:lvl4pPr>
            <a:lvl5pPr marL="3559175" indent="-714375"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spcBef>
                <a:spcPts val="0"/>
              </a:spcBef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b="1" baseline="0" cap="none" i="0" spc="0" strike="noStrike" sz="5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1pPr>
      <a:lvl2pPr marL="1270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b="1" baseline="0" cap="none" i="0" spc="0" strike="noStrike" sz="5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2pPr>
      <a:lvl3pPr marL="1905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b="1" baseline="0" cap="none" i="0" spc="0" strike="noStrike" sz="5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3pPr>
      <a:lvl4pPr marL="2540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b="1" baseline="0" cap="none" i="0" spc="0" strike="noStrike" sz="5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4pPr>
      <a:lvl5pPr marL="3175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b="1" baseline="0" cap="none" i="0" spc="0" strike="noStrike" sz="5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5pPr>
      <a:lvl6pPr marL="3810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b="1" baseline="0" cap="none" i="0" spc="0" strike="noStrike" sz="5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6pPr>
      <a:lvl7pPr marL="4445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b="1" baseline="0" cap="none" i="0" spc="0" strike="noStrike" sz="5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7pPr>
      <a:lvl8pPr marL="5080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b="1" baseline="0" cap="none" i="0" spc="0" strike="noStrike" sz="5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8pPr>
      <a:lvl9pPr marL="5715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b="1" baseline="0" cap="none" i="0" spc="0" strike="noStrike" sz="5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tif"/><Relationship Id="rId3" Type="http://schemas.openxmlformats.org/officeDocument/2006/relationships/hyperlink" Target="https://danluu.com/discontinuities/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bit.ly/at-wi20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A6, Final Projects"/>
          <p:cNvSpPr txBox="1"/>
          <p:nvPr>
            <p:ph type="ctrTitle"/>
          </p:nvPr>
        </p:nvSpPr>
        <p:spPr>
          <a:xfrm>
            <a:off x="1778000" y="2298700"/>
            <a:ext cx="13919135" cy="4648200"/>
          </a:xfrm>
          <a:prstGeom prst="rect">
            <a:avLst/>
          </a:prstGeom>
        </p:spPr>
        <p:txBody>
          <a:bodyPr/>
          <a:lstStyle/>
          <a:p>
            <a:pPr/>
            <a:r>
              <a:t>A6, Final Projects</a:t>
            </a:r>
          </a:p>
        </p:txBody>
      </p:sp>
      <p:sp>
        <p:nvSpPr>
          <p:cNvPr id="120" name="Line"/>
          <p:cNvSpPr/>
          <p:nvPr/>
        </p:nvSpPr>
        <p:spPr>
          <a:xfrm>
            <a:off x="1779441" y="7493000"/>
            <a:ext cx="20825118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b="0"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21" name="Learning goals:…"/>
          <p:cNvSpPr txBox="1"/>
          <p:nvPr/>
        </p:nvSpPr>
        <p:spPr>
          <a:xfrm>
            <a:off x="16022570" y="762239"/>
            <a:ext cx="6583430" cy="6095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>
              <a:spcBef>
                <a:spcPts val="0"/>
              </a:spcBef>
              <a:defRPr sz="3600"/>
            </a:pPr>
            <a:r>
              <a:t>Learning goals:</a:t>
            </a:r>
          </a:p>
          <a:p>
            <a:pPr marL="714375" indent="-714375">
              <a:spcBef>
                <a:spcPts val="0"/>
              </a:spcBef>
              <a:buSzPct val="125000"/>
              <a:buChar char="•"/>
              <a:defRPr sz="3600"/>
            </a:pPr>
            <a:r>
              <a:t>Make progress on A6</a:t>
            </a:r>
          </a:p>
          <a:p>
            <a:pPr marL="714375" indent="-714375">
              <a:spcBef>
                <a:spcPts val="0"/>
              </a:spcBef>
              <a:buSzPct val="125000"/>
              <a:buChar char="•"/>
              <a:defRPr sz="3600"/>
            </a:pPr>
            <a:r>
              <a:t>Make progress on final projects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Why might this happen?"/>
          <p:cNvSpPr txBox="1"/>
          <p:nvPr>
            <p:ph type="title"/>
          </p:nvPr>
        </p:nvSpPr>
        <p:spPr>
          <a:xfrm>
            <a:off x="655502" y="4031915"/>
            <a:ext cx="6558195" cy="2286001"/>
          </a:xfrm>
          <a:prstGeom prst="rect">
            <a:avLst/>
          </a:prstGeom>
        </p:spPr>
        <p:txBody>
          <a:bodyPr/>
          <a:lstStyle>
            <a:lvl1pPr algn="l" defTabSz="462280">
              <a:defRPr sz="6272"/>
            </a:lvl1pPr>
          </a:lstStyle>
          <a:p>
            <a:pPr/>
            <a:r>
              <a:t>Why might this happen?</a:t>
            </a:r>
          </a:p>
        </p:txBody>
      </p:sp>
      <p:pic>
        <p:nvPicPr>
          <p:cNvPr id="12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58023" y="355600"/>
            <a:ext cx="16825977" cy="13360400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https://danluu.com/discontinuities/"/>
          <p:cNvSpPr txBox="1"/>
          <p:nvPr/>
        </p:nvSpPr>
        <p:spPr>
          <a:xfrm>
            <a:off x="655502" y="6705599"/>
            <a:ext cx="6558195" cy="142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4500"/>
              </a:spcBef>
              <a:defRPr b="0" sz="3800" u="sng">
                <a:hlinkClick r:id="rId3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3" invalidUrl="" action="" tgtFrame="" tooltip="" history="1" highlightClick="0" endSnd="0"/>
              </a:rPr>
              <a:t>https://danluu.com/discontinuities/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Next wee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Next week</a:t>
            </a:r>
          </a:p>
        </p:txBody>
      </p:sp>
      <p:sp>
        <p:nvSpPr>
          <p:cNvPr id="128" name="CAPEs!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CAPEs!</a:t>
            </a:r>
          </a:p>
          <a:p>
            <a:pPr/>
            <a:r>
              <a:t>Work on final projects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A6 quick tip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A6 quick tips</a:t>
            </a:r>
          </a:p>
        </p:txBody>
      </p:sp>
      <p:sp>
        <p:nvSpPr>
          <p:cNvPr id="131" name="1d: Make a single call to CountVectorizer (don’t call fit or fit_transform).…"/>
          <p:cNvSpPr txBox="1"/>
          <p:nvPr>
            <p:ph type="body" idx="1"/>
          </p:nvPr>
        </p:nvSpPr>
        <p:spPr>
          <a:xfrm>
            <a:off x="1689100" y="3149600"/>
            <a:ext cx="21005800" cy="10024701"/>
          </a:xfrm>
          <a:prstGeom prst="rect">
            <a:avLst/>
          </a:prstGeom>
        </p:spPr>
        <p:txBody>
          <a:bodyPr/>
          <a:lstStyle/>
          <a:p>
            <a:pPr marL="607218" indent="-607218" defTabSz="701675">
              <a:spcBef>
                <a:spcPts val="3400"/>
              </a:spcBef>
              <a:defRPr sz="4590"/>
            </a:pPr>
            <a:r>
              <a:t>1d: Make a single call to CountVectorizer (don’t call fit or fit_transform).</a:t>
            </a:r>
          </a:p>
          <a:p>
            <a:pPr marL="607218" indent="-607218" defTabSz="701675">
              <a:spcBef>
                <a:spcPts val="3400"/>
              </a:spcBef>
              <a:defRPr sz="4590"/>
            </a:pPr>
            <a:r>
              <a:t>1e: Ignore the stop_words warning.</a:t>
            </a:r>
          </a:p>
          <a:p>
            <a:pPr marL="607218" indent="-607218" defTabSz="701675">
              <a:spcBef>
                <a:spcPts val="3400"/>
              </a:spcBef>
              <a:defRPr sz="4590"/>
            </a:pPr>
            <a:r>
              <a:t>1g: Both variables should be integers (don’t use slicing)</a:t>
            </a:r>
          </a:p>
          <a:p>
            <a:pPr marL="607218" indent="-607218" defTabSz="701675">
              <a:spcBef>
                <a:spcPts val="3400"/>
              </a:spcBef>
              <a:defRPr sz="4590"/>
            </a:pPr>
            <a:r>
              <a:t>1i: Make sure you return clf at the end of your function.</a:t>
            </a:r>
          </a:p>
          <a:p>
            <a:pPr marL="607218" indent="-607218" defTabSz="701675">
              <a:spcBef>
                <a:spcPts val="3400"/>
              </a:spcBef>
              <a:defRPr sz="4590"/>
            </a:pPr>
            <a:r>
              <a:t>2a: Make a single call to TfidfVectorizer.</a:t>
            </a:r>
          </a:p>
          <a:p>
            <a:pPr marL="607218" indent="-607218" defTabSz="701675">
              <a:spcBef>
                <a:spcPts val="3400"/>
              </a:spcBef>
              <a:defRPr sz="4590"/>
            </a:pPr>
            <a:r>
              <a:t>After you’re done, your notebook should take around 5-10 minutes to run from the start (which can break the Validate button). As long as you Restart Kernel -&gt; Run all cells without errors you are good to go.</a:t>
            </a:r>
          </a:p>
          <a:p>
            <a:pPr marL="607218" indent="-607218" defTabSz="701675">
              <a:spcBef>
                <a:spcPts val="3400"/>
              </a:spcBef>
              <a:defRPr sz="4590"/>
            </a:pPr>
            <a:r>
              <a:t>Attendance: </a:t>
            </a:r>
            <a:r>
              <a:rPr u="sng">
                <a:hlinkClick r:id="rId2" invalidUrl="" action="" tgtFrame="" tooltip="" history="1" highlightClick="0" endSnd="0"/>
              </a:rPr>
              <a:t>bit.ly/at-wi20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Avenir Next"/>
        <a:ea typeface="Avenir Next"/>
        <a:cs typeface="Avenir Next"/>
      </a:majorFont>
      <a:minorFont>
        <a:latin typeface="Avenir Next"/>
        <a:ea typeface="Avenir Next"/>
        <a:cs typeface="Avenir Nex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54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5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Avenir Next"/>
        <a:ea typeface="Avenir Next"/>
        <a:cs typeface="Avenir Next"/>
      </a:majorFont>
      <a:minorFont>
        <a:latin typeface="Avenir Next"/>
        <a:ea typeface="Avenir Next"/>
        <a:cs typeface="Avenir Nex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54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5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