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349375" indent="-714375">
              <a:defRPr sz="5400"/>
            </a:lvl2pPr>
            <a:lvl3pPr marL="1984375" indent="-714375">
              <a:defRPr sz="5400"/>
            </a:lvl3pPr>
            <a:lvl4pPr marL="2619375" indent="-714375">
              <a:defRPr sz="5400"/>
            </a:lvl4pPr>
            <a:lvl5pPr marL="32543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inyletter.com/data-is-plural" TargetMode="External"/><Relationship Id="rId3" Type="http://schemas.openxmlformats.org/officeDocument/2006/relationships/hyperlink" Target="https://github.com/COGS108/Section-Sp20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GS108/Tutorials/blob/master/03-Python.ipynb" TargetMode="External"/><Relationship Id="rId3" Type="http://schemas.openxmlformats.org/officeDocument/2006/relationships/hyperlink" Target="https://jakevdp.github.io/PythonDataScienceHandbook/" TargetMode="External"/><Relationship Id="rId4" Type="http://schemas.openxmlformats.org/officeDocument/2006/relationships/hyperlink" Target="https://www.dataschool.io/python-pandas-tips-and-trick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GS108/Section-Sp2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GS108/Overview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s"/>
          <p:cNvSpPr txBox="1"/>
          <p:nvPr>
            <p:ph type="ctrTitle"/>
          </p:nvPr>
        </p:nvSpPr>
        <p:spPr>
          <a:xfrm>
            <a:off x="1778000" y="2298700"/>
            <a:ext cx="14244573" cy="4648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Introductions</a:t>
            </a:r>
          </a:p>
        </p:txBody>
      </p:sp>
      <p:sp>
        <p:nvSpPr>
          <p:cNvPr id="120" name="COGS 108 Spring 2020…"/>
          <p:cNvSpPr txBox="1"/>
          <p:nvPr>
            <p:ph type="subTitle" sz="half" idx="1"/>
          </p:nvPr>
        </p:nvSpPr>
        <p:spPr>
          <a:xfrm>
            <a:off x="1778000" y="8608615"/>
            <a:ext cx="20828000" cy="3860561"/>
          </a:xfrm>
          <a:prstGeom prst="rect">
            <a:avLst/>
          </a:prstGeom>
        </p:spPr>
        <p:txBody>
          <a:bodyPr/>
          <a:lstStyle/>
          <a:p>
            <a:pPr algn="l"/>
            <a:r>
              <a:t>COGS 108 Spring 2020</a:t>
            </a:r>
          </a:p>
          <a:p>
            <a:pPr algn="l"/>
            <a:r>
              <a:t>Will McCarthy</a:t>
            </a:r>
          </a:p>
          <a:p>
            <a:pPr algn="l"/>
            <a:r>
              <a:t>Discussion 1</a:t>
            </a:r>
          </a:p>
        </p:txBody>
      </p:sp>
      <p:sp>
        <p:nvSpPr>
          <p:cNvPr id="121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2" name="Learning goals:…"/>
          <p:cNvSpPr txBox="1"/>
          <p:nvPr/>
        </p:nvSpPr>
        <p:spPr>
          <a:xfrm>
            <a:off x="16045972" y="785641"/>
            <a:ext cx="6583429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what Jupyter is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Accessing Jupyter with datahub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Q&amp;A, and start thinking of final project ideas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  <p:sp>
        <p:nvSpPr>
          <p:cNvPr id="124" name="Discussion slides and materials adapted from Sam Lau (TA: WI20)"/>
          <p:cNvSpPr txBox="1"/>
          <p:nvPr/>
        </p:nvSpPr>
        <p:spPr>
          <a:xfrm>
            <a:off x="1736591" y="12262333"/>
            <a:ext cx="19554739" cy="80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610870">
              <a:spcBef>
                <a:spcPts val="0"/>
              </a:spcBef>
              <a:defRPr sz="3996"/>
            </a:lvl1pPr>
          </a:lstStyle>
          <a:p>
            <a:pPr/>
            <a:r>
              <a:t>Discussion slides and materials adapted from Sam Lau (TA: WI20)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59" name="For a long list of interesting datasets: https://tinyletter.com/data-is-plu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</a:pPr>
            <a:r>
              <a:t>For a long list of interesting datasets:</a:t>
            </a:r>
            <a:br/>
            <a:r>
              <a:rPr b="0" u="sng">
                <a:hlinkClick r:id="rId2" invalidUrl="" action="" tgtFrame="" tooltip="" history="1" highlightClick="0" endSnd="0"/>
              </a:rPr>
              <a:t>https://tinyletter.com/data-is-plural</a:t>
            </a:r>
          </a:p>
          <a:p>
            <a:pPr lvl="1" marL="0" indent="0">
              <a:buSzTx/>
              <a:buNone/>
            </a:pPr>
            <a:r>
              <a:t>All Course Discussion Materials:</a:t>
            </a:r>
            <a:br/>
            <a:r>
              <a:rPr b="0" u="sng">
                <a:hlinkClick r:id="rId3" invalidUrl="" action="" tgtFrame="" tooltip="" history="1" highlightClick="0" endSnd="0"/>
              </a:rPr>
              <a:t>https://github.com/COGS108/Section-Sp20</a:t>
            </a:r>
          </a:p>
          <a:p>
            <a:pPr lvl="1" marL="0" indent="0">
              <a:buSzTx/>
              <a:buNone/>
              <a:defRPr b="0"/>
            </a:pPr>
            <a:r>
              <a:t>(Page above also has links to today’s demo and extra practice with Python.)</a:t>
            </a:r>
          </a:p>
          <a:p>
            <a:pPr lvl="1" marL="0" indent="0">
              <a:buSzTx/>
              <a:buNone/>
              <a:defRPr b="0"/>
            </a:pPr>
            <a:r>
              <a:rPr b="1"/>
              <a:t>Next week</a:t>
            </a:r>
            <a:r>
              <a:t>: A1 help, git walkthrough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lcome to COGS 108!"/>
          <p:cNvSpPr txBox="1"/>
          <p:nvPr>
            <p:ph type="title"/>
          </p:nvPr>
        </p:nvSpPr>
        <p:spPr>
          <a:xfrm>
            <a:off x="1689100" y="355600"/>
            <a:ext cx="20382575" cy="2286000"/>
          </a:xfrm>
          <a:prstGeom prst="rect">
            <a:avLst/>
          </a:prstGeom>
        </p:spPr>
        <p:txBody>
          <a:bodyPr/>
          <a:lstStyle/>
          <a:p>
            <a:pPr/>
            <a:r>
              <a:t>Welcome to COGS 108!</a:t>
            </a:r>
          </a:p>
        </p:txBody>
      </p:sp>
      <p:sp>
        <p:nvSpPr>
          <p:cNvPr id="127" name="Will McCarthy wmccarthy@ucsd.edu OH: Fri 10a-11a on Zoom…"/>
          <p:cNvSpPr txBox="1"/>
          <p:nvPr>
            <p:ph type="body" idx="1"/>
          </p:nvPr>
        </p:nvSpPr>
        <p:spPr>
          <a:xfrm>
            <a:off x="1689100" y="2641600"/>
            <a:ext cx="20382575" cy="102108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t>Will McCarthy</a:t>
            </a:r>
            <a:br/>
            <a:r>
              <a:t>wmccarthy@ucsd.edu</a:t>
            </a:r>
            <a:br/>
            <a:r>
              <a:t>OH: Fri 10a-11a on Zoom </a:t>
            </a:r>
          </a:p>
          <a:p>
            <a:pPr marL="889000" indent="-685800">
              <a:spcBef>
                <a:spcPts val="2700"/>
              </a:spcBef>
            </a:pPr>
            <a:r>
              <a:t>2nd year Ph.D. student in Cog Sci </a:t>
            </a:r>
            <a:r>
              <a:rPr b="0"/>
              <a:t>advised by</a:t>
            </a:r>
            <a:r>
              <a:t> David Kirsh </a:t>
            </a:r>
            <a:r>
              <a:rPr b="0"/>
              <a:t>and</a:t>
            </a:r>
            <a:r>
              <a:t> Judy Fan</a:t>
            </a:r>
          </a:p>
          <a:p>
            <a:pPr marL="889000" indent="-685800">
              <a:spcBef>
                <a:spcPts val="2700"/>
              </a:spcBef>
            </a:pPr>
            <a:r>
              <a:t>Research: </a:t>
            </a:r>
            <a:r>
              <a:rPr b="0"/>
              <a:t>Understanding the cognitive tools required to build things, using behavioral experiments and AI models</a:t>
            </a:r>
          </a:p>
        </p:txBody>
      </p:sp>
      <p:pic>
        <p:nvPicPr>
          <p:cNvPr id="128" name="mccarthy_headshot.jpg" descr="mccarthy_head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40200" y="-12341"/>
            <a:ext cx="5661266" cy="5582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ection Philosop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Philosophy</a:t>
            </a:r>
          </a:p>
        </p:txBody>
      </p:sp>
      <p:sp>
        <p:nvSpPr>
          <p:cNvPr id="131" name="Sections are not recorded- it’s the place for dumb questions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t>Sections are not recorded</a:t>
            </a:r>
            <a:r>
              <a:rPr b="0"/>
              <a:t>-</a:t>
            </a:r>
            <a:r>
              <a:t> </a:t>
            </a:r>
            <a:r>
              <a:rPr b="0"/>
              <a:t>it’s the place for dumb questions</a:t>
            </a:r>
          </a:p>
          <a:p>
            <a:pPr/>
            <a:r>
              <a:t>Attendance is not required</a:t>
            </a:r>
          </a:p>
          <a:p>
            <a:pPr/>
            <a:r>
              <a:t>Goal: 1 hour in section ≥ 2 hours working alone. How?</a:t>
            </a:r>
          </a:p>
          <a:p>
            <a:pPr lvl="1">
              <a:defRPr b="0"/>
            </a:pPr>
            <a:r>
              <a:t>Mini-lectures on nuts and bolts (first ~10 mins)</a:t>
            </a:r>
          </a:p>
          <a:p>
            <a:pPr lvl="1">
              <a:defRPr b="0"/>
            </a:pPr>
            <a:r>
              <a:t>Demos for project inspiration (~5 mins)</a:t>
            </a:r>
          </a:p>
          <a:p>
            <a:pPr lvl="1">
              <a:defRPr b="0"/>
            </a:pPr>
            <a:r>
              <a:t>Personalized help while you work (last ~35 mins)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Zoom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Zoom format</a:t>
            </a:r>
          </a:p>
        </p:txBody>
      </p:sp>
      <p:sp>
        <p:nvSpPr>
          <p:cNvPr id="134" name="First 10-15 minutes will be lecture style.  Please mute your microphone, but feel free to unmute and ask questions! (this might change if there are too many people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692943" indent="-692943" defTabSz="800735">
              <a:spcBef>
                <a:spcPts val="3800"/>
              </a:spcBef>
              <a:defRPr sz="5238"/>
            </a:pPr>
            <a:r>
              <a:t>First 10-15 minutes will be lecture style. </a:t>
            </a:r>
            <a:br/>
            <a:r>
              <a:rPr b="0"/>
              <a:t>Please mute your microphone, but feel free to unmute and ask questions! (this might change if there are too many people)</a:t>
            </a:r>
            <a:endParaRPr b="0"/>
          </a:p>
          <a:p>
            <a:pPr marL="692943" indent="-692943" defTabSz="800735">
              <a:spcBef>
                <a:spcPts val="3800"/>
              </a:spcBef>
              <a:defRPr sz="5238"/>
            </a:pPr>
            <a:r>
              <a:t>Then, while we’re working, chat will become a question queue. </a:t>
            </a:r>
            <a:br/>
            <a:r>
              <a:rPr b="0"/>
              <a:t>Please don’t ask questions out loud here unless they’re follow ups to the answer.</a:t>
            </a:r>
          </a:p>
          <a:p>
            <a:pPr marL="692943" indent="-692943" defTabSz="800735">
              <a:spcBef>
                <a:spcPts val="3800"/>
              </a:spcBef>
              <a:defRPr b="0" sz="5238"/>
            </a:pPr>
            <a:r>
              <a:rPr b="1"/>
              <a:t>I’ll answer out-loud to everyone.</a:t>
            </a:r>
            <a:r>
              <a:t> You can zone out/ mute me if you’re not interested in the answer.</a:t>
            </a:r>
          </a:p>
        </p:txBody>
      </p:sp>
      <p:sp>
        <p:nvSpPr>
          <p:cNvPr id="135" name="0-10: lecture 11-15: demo? 15-50: work, Q&amp;A"/>
          <p:cNvSpPr txBox="1"/>
          <p:nvPr/>
        </p:nvSpPr>
        <p:spPr>
          <a:xfrm>
            <a:off x="17758788" y="225309"/>
            <a:ext cx="6199405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0-10: lecture</a:t>
            </a:r>
            <a:br/>
            <a:r>
              <a:t>11-15: demo?</a:t>
            </a:r>
            <a:br/>
            <a:r>
              <a:t>15-50: work, 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138" name="This course assumes programming knowled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1493" indent="-521493" defTabSz="602615">
              <a:spcBef>
                <a:spcPts val="2900"/>
              </a:spcBef>
              <a:defRPr sz="3942"/>
            </a:pPr>
            <a:r>
              <a:t>This course assumes programming knowledge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t>But not much</a:t>
            </a:r>
          </a:p>
          <a:p>
            <a:pPr marL="521493" indent="-521493" defTabSz="602615">
              <a:spcBef>
                <a:spcPts val="2900"/>
              </a:spcBef>
              <a:defRPr sz="3942"/>
            </a:pPr>
            <a:r>
              <a:t>Resources: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t>codeacademy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t>Tutorials repo </a:t>
            </a:r>
            <a:r>
              <a:rPr u="sng">
                <a:hlinkClick r:id="rId2" invalidUrl="" action="" tgtFrame="" tooltip="" history="1" highlightClick="0" endSnd="0"/>
              </a:rPr>
              <a:t>https://github.com/COGS108/Tutorials/blob/master/03-Python.ipynb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rPr u="sng">
                <a:hlinkClick r:id="rId3" invalidUrl="" action="" tgtFrame="" tooltip="" history="1" highlightClick="0" endSnd="0"/>
              </a:rPr>
              <a:t>https://jakevdp.github.io/PythonDataScienceHandbook/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rPr u="sng">
                <a:hlinkClick r:id="rId4" invalidUrl="" action="" tgtFrame="" tooltip="" history="1" highlightClick="0" endSnd="0"/>
              </a:rPr>
              <a:t>https://www.dataschool.io/python-pandas-tips-and-tricks/</a:t>
            </a:r>
          </a:p>
          <a:p>
            <a:pPr marL="521493" indent="-521493" defTabSz="602615">
              <a:spcBef>
                <a:spcPts val="2900"/>
              </a:spcBef>
              <a:defRPr sz="3942"/>
            </a:pPr>
            <a:r>
              <a:t>Cheatsheets</a:t>
            </a:r>
          </a:p>
          <a:p>
            <a:pPr lvl="1" marL="1040669" indent="-521493" defTabSz="602615">
              <a:spcBef>
                <a:spcPts val="2900"/>
              </a:spcBef>
              <a:defRPr b="0" sz="3942"/>
            </a:pPr>
            <a:r>
              <a:t>Google: ‘python cheatsheet’, ‘pandas cheatsheet’ (find one that’s good for you)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Jupy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</a:t>
            </a:r>
          </a:p>
        </p:txBody>
      </p:sp>
      <p:sp>
        <p:nvSpPr>
          <p:cNvPr id="141" name="Python code is run on a python interpreter…"/>
          <p:cNvSpPr txBox="1"/>
          <p:nvPr>
            <p:ph type="body" idx="1"/>
          </p:nvPr>
        </p:nvSpPr>
        <p:spPr>
          <a:xfrm>
            <a:off x="1689100" y="3149600"/>
            <a:ext cx="14921045" cy="929640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Python code is run on a python interpreter</a:t>
            </a:r>
          </a:p>
          <a:p>
            <a:pPr>
              <a:defRPr b="0"/>
            </a:pPr>
            <a:r>
              <a:t>Jupyter is a program that creates an interface for typing python code in a browser, that also runs that code in a python interpreter</a:t>
            </a:r>
          </a:p>
          <a:p>
            <a:pPr>
              <a:defRPr b="0"/>
            </a:pPr>
            <a:r>
              <a:t>What does this mean?!</a:t>
            </a:r>
          </a:p>
          <a:p>
            <a:pPr lvl="1"/>
            <a:r>
              <a:t>Jupyter is a way of running python programs from a browser (like chrome) (hooray!)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8377" y="139915"/>
            <a:ext cx="2344245" cy="2717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shot.png" descr="screensh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7128" y="2165948"/>
            <a:ext cx="7135626" cy="2887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shot.png" descr="screensh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73020" y="226942"/>
            <a:ext cx="8213944" cy="548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shot.png" descr="screensh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43889" y="6888665"/>
            <a:ext cx="6642101" cy="494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Jupyter Intro and Oakland License P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z="8288"/>
            </a:lvl1pPr>
          </a:lstStyle>
          <a:p>
            <a:pPr/>
            <a:r>
              <a:t>Jupyter Intro and Oakland License Plates</a:t>
            </a:r>
          </a:p>
        </p:txBody>
      </p:sp>
      <p:sp>
        <p:nvSpPr>
          <p:cNvPr id="148" name="An example of what you can do with Jupyter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</a:pPr>
            <a:r>
              <a:t>An example of what you can do with Jupyter</a:t>
            </a:r>
          </a:p>
          <a:p>
            <a:pPr lvl="1" marL="0" indent="0">
              <a:buSzTx/>
              <a:buNone/>
            </a:pPr>
            <a:r>
              <a:t>For today’s demo (includes both code and data): </a:t>
            </a:r>
            <a:br/>
            <a:r>
              <a:rPr u="sng">
                <a:hlinkClick r:id="rId2" invalidUrl="" action="" tgtFrame="" tooltip="" history="1" highlightClick="0" endSnd="0"/>
              </a:rPr>
              <a:t>https://github.com/COGS108/Section-Sp20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ata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datahub</a:t>
            </a:r>
          </a:p>
        </p:txBody>
      </p:sp>
      <p:sp>
        <p:nvSpPr>
          <p:cNvPr id="151" name="Jupyter runs python code in a browser.…"/>
          <p:cNvSpPr txBox="1"/>
          <p:nvPr>
            <p:ph type="body" idx="1"/>
          </p:nvPr>
        </p:nvSpPr>
        <p:spPr>
          <a:xfrm>
            <a:off x="1689100" y="3262608"/>
            <a:ext cx="21005800" cy="9296401"/>
          </a:xfrm>
          <a:prstGeom prst="rect">
            <a:avLst/>
          </a:prstGeom>
        </p:spPr>
        <p:txBody>
          <a:bodyPr/>
          <a:lstStyle/>
          <a:p>
            <a:pPr marL="621506" indent="-621506" defTabSz="718184">
              <a:spcBef>
                <a:spcPts val="3400"/>
              </a:spcBef>
              <a:defRPr b="0" sz="4698"/>
            </a:pPr>
            <a:r>
              <a:t>Jupyter runs python code in a browser.</a:t>
            </a:r>
          </a:p>
          <a:p>
            <a:pPr lvl="1" marL="1240250" indent="-621506" defTabSz="718184">
              <a:spcBef>
                <a:spcPts val="3400"/>
              </a:spcBef>
              <a:defRPr b="0" sz="4698"/>
            </a:pPr>
            <a:r>
              <a:t>But Jupyter is itself just a program that’s running on a computer somewhere.</a:t>
            </a:r>
          </a:p>
          <a:p>
            <a:pPr marL="621506" indent="-621506" defTabSz="718184">
              <a:spcBef>
                <a:spcPts val="3400"/>
              </a:spcBef>
              <a:defRPr sz="4698"/>
            </a:pPr>
            <a:r>
              <a:t>datahub </a:t>
            </a:r>
            <a:r>
              <a:rPr b="0"/>
              <a:t>lets you interact with Jupyter that’s running somewhere else.</a:t>
            </a:r>
            <a:endParaRPr b="0"/>
          </a:p>
          <a:p>
            <a:pPr marL="621506" indent="-621506" defTabSz="718184">
              <a:spcBef>
                <a:spcPts val="3400"/>
              </a:spcBef>
              <a:defRPr sz="4698"/>
            </a:pPr>
            <a:r>
              <a:rPr b="0"/>
              <a:t>What does this mean?!</a:t>
            </a:r>
            <a:endParaRPr b="0"/>
          </a:p>
          <a:p>
            <a:pPr lvl="1" marL="1240250" indent="-621506" defTabSz="718184">
              <a:spcBef>
                <a:spcPts val="3400"/>
              </a:spcBef>
              <a:defRPr sz="4698"/>
            </a:pPr>
            <a:r>
              <a:t>You don’t need to worry about installing Jupyter</a:t>
            </a:r>
            <a:endParaRPr b="0"/>
          </a:p>
          <a:p>
            <a:pPr lvl="1" marL="1240250" indent="-621506" defTabSz="718184">
              <a:spcBef>
                <a:spcPts val="3400"/>
              </a:spcBef>
              <a:defRPr sz="4698"/>
            </a:pPr>
            <a:r>
              <a:t>You can use datahub to create and run python programs (online)</a:t>
            </a:r>
          </a:p>
          <a:p>
            <a:pPr lvl="1" marL="1240250" indent="-621506" defTabSz="718184">
              <a:spcBef>
                <a:spcPts val="3400"/>
              </a:spcBef>
              <a:defRPr sz="4698"/>
            </a:pPr>
            <a:r>
              <a:t>You can use this interface to fetch and submit assignments</a:t>
            </a:r>
          </a:p>
        </p:txBody>
      </p:sp>
      <p:pic>
        <p:nvPicPr>
          <p:cNvPr id="152" name="screenshot.png" descr="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32339" y="1204501"/>
            <a:ext cx="7177980" cy="3147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shot.png" descr="screensh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62613" y="123793"/>
            <a:ext cx="7392163" cy="65023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t’s log in to data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log in to datahub</a:t>
            </a:r>
          </a:p>
        </p:txBody>
      </p:sp>
      <p:sp>
        <p:nvSpPr>
          <p:cNvPr id="156" name="https://github.com/COGS108/Overview (It’ll be worth bookmarking this page ^. You’ll use it a lot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https://github.com/COGS108/Overview</a:t>
            </a:r>
            <a:br/>
            <a:r>
              <a:rPr b="0"/>
              <a:t>(It’ll be worth bookmarking this page ^. You’ll use it a lot)</a:t>
            </a:r>
            <a:endParaRPr b="0"/>
          </a:p>
          <a:p>
            <a:pPr/>
            <a:r>
              <a:t>Log in</a:t>
            </a:r>
          </a:p>
          <a:p>
            <a:pPr/>
            <a:r>
              <a:rPr b="0"/>
              <a:t>Go to</a:t>
            </a:r>
            <a:r>
              <a:t> assignments</a:t>
            </a:r>
          </a:p>
          <a:p>
            <a:pPr/>
            <a:r>
              <a:t>‘fetch’ assignments </a:t>
            </a:r>
            <a:r>
              <a:rPr b="0"/>
              <a:t>you have access 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