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684ABEA-ACF4-4B93-A0B2-A2D98723A786}">
  <a:tblStyle styleId="{B684ABEA-ACF4-4B93-A0B2-A2D98723A78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6cb678a1c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6cb678a1c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6cb678a1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6cb678a1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sklearn, you can create neural network with these three lines of code, which all handles much of the leg work for you. We use MLPClassifier class from the sklearn.neural_network library that specifies the number of iterations, combination of one cycle of feed-forward and back propagation phase, that you want your neural network to execute.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6cb678a1c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6cb678a1c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63d23089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63d23089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6cb678a1c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6cb678a1c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6cb678a1c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6cb678a1c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an image, each tree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6cb678a1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6cb678a1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6cb678a1c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6cb678a1c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6cb678a1c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6cb678a1c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6cb678a1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6cb678a1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63d23089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063d23089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a:solidFill>
                  <a:srgbClr val="595959"/>
                </a:solidFill>
              </a:rPr>
              <a:t>With pattern recognition algorithms, we can easily combine computer vision to relieve information from bills, printed documents, and writings. So it is very useful and it make informational retrieval very easy. With that motivation, we want to be able to compare different ML algorithm (including supervised, and deep learning) on their performance to classify the handwritten number characters in Chinese.</a:t>
            </a:r>
            <a:endParaRPr sz="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6cb678a1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6cb678a1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6cb678a1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6cb678a1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6cb678a1c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6cb678a1c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6cb678a1c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6cb678a1c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63d23089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63d23089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6cb678a1c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06cb678a1c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6cb678a1c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6cb678a1c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6cb678a1c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06cb678a1c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6cb678a1c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6cb678a1c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6cb678a1c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6cb678a1c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6cb678a1c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6cb678a1c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63d23089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63d23089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Chinese language does not have a alphabet, so there are thousands of common </a:t>
            </a:r>
            <a:r>
              <a:rPr lang="en"/>
              <a:t>characters</a:t>
            </a:r>
            <a:r>
              <a:rPr lang="en"/>
              <a:t>. For the simplicity of this </a:t>
            </a:r>
            <a:r>
              <a:rPr lang="en"/>
              <a:t>study</a:t>
            </a:r>
            <a:r>
              <a:rPr lang="en"/>
              <a:t>, we will only focus on the number, as this task is useful enough.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63d23089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63d23089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300">
                <a:solidFill>
                  <a:schemeClr val="dk1"/>
                </a:solidFill>
              </a:rPr>
              <a:t>The 15 distinct labels and their representing Chinese characters in the image on the right. For each image, we flatten the 2d image gray scale value, so original image size is 64 pixel * 64 pixel, 4097 </a:t>
            </a:r>
            <a:endParaRPr sz="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63d23089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63d23089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make binary -&gt; multi </a:t>
            </a:r>
            <a:r>
              <a:rPr lang="en"/>
              <a:t>nominal</a:t>
            </a:r>
            <a:r>
              <a:rPr lang="en"/>
              <a:t>: we can train 15 models on the data, each tries to predict the character for one image. So we will have 15 predictions, than we use some sort of voting methods to determine which label is the winner, but LOGREG may be very minimal, so we move on with more </a:t>
            </a:r>
            <a:r>
              <a:rPr lang="en"/>
              <a:t>advanced</a:t>
            </a:r>
            <a:r>
              <a:rPr lang="en"/>
              <a:t> binary algorithm for more experiement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6cb678a1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6cb678a1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continue with the binary classification, we wonder if we can do a better binary </a:t>
            </a:r>
            <a:r>
              <a:rPr lang="en"/>
              <a:t>classifiers</a:t>
            </a:r>
            <a:r>
              <a:rPr lang="en"/>
              <a:t> by using bagging and voting method. The Bagging Method used there is to sample the training data multiple times for the predictors. Specifically, different samples are being extracted with replacement (bootstrapping) to be trained in certain algorithms. We try to use Bagging on Four binary classifiers: SGD, Logistic Regression, Random Forest, and SVM. They ended up with a training score of 0.9325 and a testing score of 0.93667. And this is same </a:t>
            </a:r>
            <a:r>
              <a:rPr lang="en"/>
              <a:t>accuracy</a:t>
            </a:r>
            <a:r>
              <a:rPr lang="en"/>
              <a:t> as saying no every time, which is 14/15.Since we have 15 characters, we need to </a:t>
            </a:r>
            <a:r>
              <a:rPr lang="en"/>
              <a:t>get its</a:t>
            </a:r>
            <a:r>
              <a:rPr lang="en"/>
              <a:t> 15th power, which is 0.3748.(37.48%).</a:t>
            </a:r>
            <a:endParaRPr/>
          </a:p>
          <a:p>
            <a:pPr indent="0" lvl="0" marL="0" rtl="0" algn="l">
              <a:spcBef>
                <a:spcPts val="0"/>
              </a:spcBef>
              <a:spcAft>
                <a:spcPts val="0"/>
              </a:spcAft>
              <a:buClr>
                <a:schemeClr val="dk1"/>
              </a:buClr>
              <a:buSzPts val="1100"/>
              <a:buFont typeface="Arial"/>
              <a:buNone/>
            </a:pPr>
            <a:r>
              <a:rPr lang="en"/>
              <a:t>The Voting method is to combine the four potential binary classifiers and output a better prediction while combining all of them. By using this ensemble method, it will achieve a higher accuracy than the best single classifier in the all four possible classifiers. </a:t>
            </a:r>
            <a:r>
              <a:rPr lang="en"/>
              <a:t>And this is the well-</a:t>
            </a:r>
            <a:r>
              <a:rPr lang="en"/>
              <a:t>known</a:t>
            </a:r>
            <a:r>
              <a:rPr lang="en"/>
              <a:t> “wisdom of the crowd”.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20.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docs.google.com/document/d/1ouunkNe6c57gTHiGRekZm0cppU8DFarIOkeBktWPe3k/edit?usp=sharing" TargetMode="External"/><Relationship Id="rId4" Type="http://schemas.openxmlformats.org/officeDocument/2006/relationships/hyperlink" Target="https://github.com/COGS118B-character-classification/Chinese-MNIS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citeseerx.ist.psu.edu/viewdoc/download?doi=10.1.1.89.97&amp;rep=rep1&amp;type=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mlsurveys.com/papers/12.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mlsurveys.com/papers/59.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kaggle.com/gpreda/chinese-mnist?select=data" TargetMode="Externa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3980"/>
              <a:t>Classification of Handwritten Chinese Number Characters</a:t>
            </a:r>
            <a:endParaRPr sz="398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Team: No Eye Deer</a:t>
            </a:r>
            <a:endParaRPr sz="1800"/>
          </a:p>
          <a:p>
            <a:pPr indent="0" lvl="0" marL="0" rtl="0" algn="ctr">
              <a:spcBef>
                <a:spcPts val="0"/>
              </a:spcBef>
              <a:spcAft>
                <a:spcPts val="0"/>
              </a:spcAft>
              <a:buNone/>
            </a:pPr>
            <a:r>
              <a:rPr lang="en" sz="1800"/>
              <a:t>Beibei Du, Jeffrey Feng, Luning Yang, Jiayi Zhao, Tian Zhong, Huaning Liu</a:t>
            </a:r>
            <a:endParaRPr sz="1800"/>
          </a:p>
        </p:txBody>
      </p:sp>
      <p:pic>
        <p:nvPicPr>
          <p:cNvPr id="56" name="Google Shape;56;p13"/>
          <p:cNvPicPr preferRelativeResize="0"/>
          <p:nvPr/>
        </p:nvPicPr>
        <p:blipFill>
          <a:blip r:embed="rId3">
            <a:alphaModFix/>
          </a:blip>
          <a:stretch>
            <a:fillRect/>
          </a:stretch>
        </p:blipFill>
        <p:spPr>
          <a:xfrm>
            <a:off x="7172422" y="3473725"/>
            <a:ext cx="1576150" cy="1576150"/>
          </a:xfrm>
          <a:prstGeom prst="rect">
            <a:avLst/>
          </a:prstGeom>
          <a:noFill/>
          <a:ln>
            <a:noFill/>
          </a:ln>
        </p:spPr>
      </p:pic>
      <p:pic>
        <p:nvPicPr>
          <p:cNvPr id="57" name="Google Shape;57;p13"/>
          <p:cNvPicPr preferRelativeResize="0"/>
          <p:nvPr/>
        </p:nvPicPr>
        <p:blipFill>
          <a:blip r:embed="rId4">
            <a:alphaModFix/>
          </a:blip>
          <a:stretch>
            <a:fillRect/>
          </a:stretch>
        </p:blipFill>
        <p:spPr>
          <a:xfrm>
            <a:off x="7400396" y="0"/>
            <a:ext cx="1743601" cy="1329750"/>
          </a:xfrm>
          <a:prstGeom prst="rect">
            <a:avLst/>
          </a:prstGeom>
          <a:noFill/>
          <a:ln>
            <a:noFill/>
          </a:ln>
        </p:spPr>
      </p:pic>
      <p:pic>
        <p:nvPicPr>
          <p:cNvPr id="58" name="Google Shape;58;p13"/>
          <p:cNvPicPr preferRelativeResize="0"/>
          <p:nvPr/>
        </p:nvPicPr>
        <p:blipFill>
          <a:blip r:embed="rId5">
            <a:alphaModFix/>
          </a:blip>
          <a:stretch>
            <a:fillRect/>
          </a:stretch>
        </p:blipFill>
        <p:spPr>
          <a:xfrm>
            <a:off x="0" y="3678919"/>
            <a:ext cx="1743600" cy="1470568"/>
          </a:xfrm>
          <a:prstGeom prst="rect">
            <a:avLst/>
          </a:prstGeom>
          <a:noFill/>
          <a:ln>
            <a:noFill/>
          </a:ln>
        </p:spPr>
      </p:pic>
      <p:pic>
        <p:nvPicPr>
          <p:cNvPr id="59" name="Google Shape;59;p13"/>
          <p:cNvPicPr preferRelativeResize="0"/>
          <p:nvPr/>
        </p:nvPicPr>
        <p:blipFill>
          <a:blip r:embed="rId6">
            <a:alphaModFix/>
          </a:blip>
          <a:stretch>
            <a:fillRect/>
          </a:stretch>
        </p:blipFill>
        <p:spPr>
          <a:xfrm>
            <a:off x="0" y="0"/>
            <a:ext cx="1317025" cy="1659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 Voting Binary Classifiers</a:t>
            </a:r>
            <a:endParaRPr/>
          </a:p>
          <a:p>
            <a:pPr indent="0" lvl="0" marL="0" rtl="0" algn="l">
              <a:spcBef>
                <a:spcPts val="0"/>
              </a:spcBef>
              <a:spcAft>
                <a:spcPts val="0"/>
              </a:spcAft>
              <a:buNone/>
            </a:pPr>
            <a:r>
              <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22"/>
          <p:cNvPicPr preferRelativeResize="0"/>
          <p:nvPr/>
        </p:nvPicPr>
        <p:blipFill>
          <a:blip r:embed="rId3">
            <a:alphaModFix/>
          </a:blip>
          <a:stretch>
            <a:fillRect/>
          </a:stretch>
        </p:blipFill>
        <p:spPr>
          <a:xfrm>
            <a:off x="311700" y="1261075"/>
            <a:ext cx="8520600" cy="1597613"/>
          </a:xfrm>
          <a:prstGeom prst="rect">
            <a:avLst/>
          </a:prstGeom>
          <a:noFill/>
          <a:ln>
            <a:noFill/>
          </a:ln>
        </p:spPr>
      </p:pic>
      <p:pic>
        <p:nvPicPr>
          <p:cNvPr id="123" name="Google Shape;123;p22"/>
          <p:cNvPicPr preferRelativeResize="0"/>
          <p:nvPr/>
        </p:nvPicPr>
        <p:blipFill>
          <a:blip r:embed="rId4">
            <a:alphaModFix/>
          </a:blip>
          <a:stretch>
            <a:fillRect/>
          </a:stretch>
        </p:blipFill>
        <p:spPr>
          <a:xfrm>
            <a:off x="311700" y="2858700"/>
            <a:ext cx="3886200" cy="2133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184950" y="186875"/>
            <a:ext cx="8774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Artificial </a:t>
            </a:r>
            <a:r>
              <a:rPr lang="en"/>
              <a:t>Neural</a:t>
            </a:r>
            <a:r>
              <a:rPr lang="en"/>
              <a:t> Network(Multilayer Perceptron) </a:t>
            </a:r>
            <a:r>
              <a:rPr lang="en"/>
              <a:t>with sklearn</a:t>
            </a:r>
            <a:endParaRPr/>
          </a:p>
        </p:txBody>
      </p:sp>
      <p:sp>
        <p:nvSpPr>
          <p:cNvPr id="129" name="Google Shape;129;p23"/>
          <p:cNvSpPr txBox="1"/>
          <p:nvPr>
            <p:ph idx="1" type="body"/>
          </p:nvPr>
        </p:nvSpPr>
        <p:spPr>
          <a:xfrm>
            <a:off x="311700" y="759575"/>
            <a:ext cx="8520600" cy="312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Multi-layer perceptrons</a:t>
            </a:r>
            <a:r>
              <a:rPr lang="en"/>
              <a:t>, or artificial neural networks, are a combination of multiple neurons connected in the form a network. </a:t>
            </a:r>
            <a:r>
              <a:rPr lang="en"/>
              <a:t>Unlike logistic regression, a</a:t>
            </a:r>
            <a:r>
              <a:rPr lang="en"/>
              <a:t>n artificial neural network has an input layer, one or more hidden layers, and an output layer.</a:t>
            </a:r>
            <a:endParaRPr/>
          </a:p>
          <a:p>
            <a:pPr indent="0" lvl="0" marL="0" rtl="0" algn="l">
              <a:spcBef>
                <a:spcPts val="1200"/>
              </a:spcBef>
              <a:spcAft>
                <a:spcPts val="0"/>
              </a:spcAft>
              <a:buNone/>
            </a:pPr>
            <a:r>
              <a:rPr lang="en"/>
              <a:t>We use Python's Scikit-Learn library to create our neural network that performs this classification task. Given a set of features X and a target y, it can learn a nonlinear function approximation for classification or regression. </a:t>
            </a:r>
            <a:endParaRPr/>
          </a:p>
          <a:p>
            <a:pPr indent="0" lvl="0" marL="0" rtl="0" algn="l">
              <a:spcBef>
                <a:spcPts val="1200"/>
              </a:spcBef>
              <a:spcAft>
                <a:spcPts val="1200"/>
              </a:spcAft>
              <a:buNone/>
            </a:pPr>
            <a:r>
              <a:t/>
            </a:r>
            <a:endParaRPr/>
          </a:p>
        </p:txBody>
      </p:sp>
      <p:pic>
        <p:nvPicPr>
          <p:cNvPr id="130" name="Google Shape;130;p23"/>
          <p:cNvPicPr preferRelativeResize="0"/>
          <p:nvPr/>
        </p:nvPicPr>
        <p:blipFill>
          <a:blip r:embed="rId3">
            <a:alphaModFix/>
          </a:blip>
          <a:stretch>
            <a:fillRect/>
          </a:stretch>
        </p:blipFill>
        <p:spPr>
          <a:xfrm>
            <a:off x="427400" y="3242575"/>
            <a:ext cx="4485001" cy="1375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MLP with sklearn</a:t>
            </a:r>
            <a:endParaRPr/>
          </a:p>
        </p:txBody>
      </p:sp>
      <p:pic>
        <p:nvPicPr>
          <p:cNvPr id="136" name="Google Shape;136;p24"/>
          <p:cNvPicPr preferRelativeResize="0"/>
          <p:nvPr/>
        </p:nvPicPr>
        <p:blipFill>
          <a:blip r:embed="rId3">
            <a:alphaModFix/>
          </a:blip>
          <a:stretch>
            <a:fillRect/>
          </a:stretch>
        </p:blipFill>
        <p:spPr>
          <a:xfrm>
            <a:off x="1472125" y="1788750"/>
            <a:ext cx="3555575" cy="3215649"/>
          </a:xfrm>
          <a:prstGeom prst="rect">
            <a:avLst/>
          </a:prstGeom>
          <a:noFill/>
          <a:ln>
            <a:noFill/>
          </a:ln>
        </p:spPr>
      </p:pic>
      <p:pic>
        <p:nvPicPr>
          <p:cNvPr id="137" name="Google Shape;137;p24"/>
          <p:cNvPicPr preferRelativeResize="0"/>
          <p:nvPr/>
        </p:nvPicPr>
        <p:blipFill rotWithShape="1">
          <a:blip r:embed="rId4">
            <a:alphaModFix/>
          </a:blip>
          <a:srcRect b="-2160" l="0" r="0" t="2160"/>
          <a:stretch/>
        </p:blipFill>
        <p:spPr>
          <a:xfrm>
            <a:off x="5276725" y="1622225"/>
            <a:ext cx="3555575" cy="2744074"/>
          </a:xfrm>
          <a:prstGeom prst="rect">
            <a:avLst/>
          </a:prstGeom>
          <a:noFill/>
          <a:ln>
            <a:noFill/>
          </a:ln>
        </p:spPr>
      </p:pic>
      <p:sp>
        <p:nvSpPr>
          <p:cNvPr id="138" name="Google Shape;138;p24"/>
          <p:cNvSpPr txBox="1"/>
          <p:nvPr/>
        </p:nvSpPr>
        <p:spPr>
          <a:xfrm>
            <a:off x="5210225" y="4388800"/>
            <a:ext cx="380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Also, the f1 score of 0.32 is quit bad, given the fact that we had 3000 instances to train.</a:t>
            </a:r>
            <a:endParaRPr/>
          </a:p>
        </p:txBody>
      </p:sp>
      <p:sp>
        <p:nvSpPr>
          <p:cNvPr id="139" name="Google Shape;139;p24"/>
          <p:cNvSpPr txBox="1"/>
          <p:nvPr/>
        </p:nvSpPr>
        <p:spPr>
          <a:xfrm>
            <a:off x="0" y="2011152"/>
            <a:ext cx="1601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You can see the confusion matrix that every row is ground truth and every column is prediction</a:t>
            </a:r>
            <a:endParaRPr/>
          </a:p>
        </p:txBody>
      </p:sp>
      <p:pic>
        <p:nvPicPr>
          <p:cNvPr id="140" name="Google Shape;140;p24"/>
          <p:cNvPicPr preferRelativeResize="0"/>
          <p:nvPr/>
        </p:nvPicPr>
        <p:blipFill>
          <a:blip r:embed="rId5">
            <a:alphaModFix/>
          </a:blip>
          <a:stretch>
            <a:fillRect/>
          </a:stretch>
        </p:blipFill>
        <p:spPr>
          <a:xfrm>
            <a:off x="129163" y="964725"/>
            <a:ext cx="8885668" cy="57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Baseline model: Logistic regression</a:t>
            </a:r>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dk1"/>
                </a:solidFill>
              </a:rPr>
              <a:t>Sklearn</a:t>
            </a:r>
            <a:r>
              <a:rPr lang="en" sz="1700">
                <a:solidFill>
                  <a:schemeClr val="dk1"/>
                </a:solidFill>
              </a:rPr>
              <a:t> logistic regression has a multinomial classification predictor.</a:t>
            </a:r>
            <a:endParaRPr sz="1700">
              <a:solidFill>
                <a:schemeClr val="dk1"/>
              </a:solidFill>
            </a:endParaRPr>
          </a:p>
          <a:p>
            <a:pPr indent="0" lvl="0" marL="0" rtl="0" algn="l">
              <a:spcBef>
                <a:spcPts val="1200"/>
              </a:spcBef>
              <a:spcAft>
                <a:spcPts val="0"/>
              </a:spcAft>
              <a:buNone/>
            </a:pPr>
            <a:r>
              <a:rPr lang="en" sz="1700">
                <a:solidFill>
                  <a:schemeClr val="dk1"/>
                </a:solidFill>
              </a:rPr>
              <a:t>Train accuracy: 67%, test accuracy 36.2%</a:t>
            </a:r>
            <a:endParaRPr sz="1700">
              <a:solidFill>
                <a:schemeClr val="dk1"/>
              </a:solidFill>
            </a:endParaRPr>
          </a:p>
          <a:p>
            <a:pPr indent="0" lvl="0" marL="0" rtl="0" algn="l">
              <a:spcBef>
                <a:spcPts val="1200"/>
              </a:spcBef>
              <a:spcAft>
                <a:spcPts val="1200"/>
              </a:spcAft>
              <a:buNone/>
            </a:pPr>
            <a:r>
              <a:rPr lang="en" sz="1700">
                <a:solidFill>
                  <a:schemeClr val="dk1"/>
                </a:solidFill>
              </a:rPr>
              <a:t>Take away: try grid search, </a:t>
            </a:r>
            <a:r>
              <a:rPr lang="en" sz="1700">
                <a:solidFill>
                  <a:schemeClr val="dk1"/>
                </a:solidFill>
              </a:rPr>
              <a:t>different</a:t>
            </a:r>
            <a:r>
              <a:rPr lang="en" sz="1700">
                <a:solidFill>
                  <a:schemeClr val="dk1"/>
                </a:solidFill>
              </a:rPr>
              <a:t> algorithms</a:t>
            </a:r>
            <a:endParaRPr sz="17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a:t>
            </a:r>
            <a:endParaRPr/>
          </a:p>
        </p:txBody>
      </p:sp>
      <p:sp>
        <p:nvSpPr>
          <p:cNvPr id="152" name="Google Shape;152;p26"/>
          <p:cNvSpPr txBox="1"/>
          <p:nvPr>
            <p:ph idx="1" type="body"/>
          </p:nvPr>
        </p:nvSpPr>
        <p:spPr>
          <a:xfrm>
            <a:off x="311700" y="1152475"/>
            <a:ext cx="30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Support vector machines (SVMs) are a set of supervised learning methods used for classification, regression and outliers detection.</a:t>
            </a:r>
            <a:endParaRPr/>
          </a:p>
        </p:txBody>
      </p:sp>
      <p:pic>
        <p:nvPicPr>
          <p:cNvPr id="153" name="Google Shape;153;p26"/>
          <p:cNvPicPr preferRelativeResize="0"/>
          <p:nvPr/>
        </p:nvPicPr>
        <p:blipFill>
          <a:blip r:embed="rId3">
            <a:alphaModFix/>
          </a:blip>
          <a:stretch>
            <a:fillRect/>
          </a:stretch>
        </p:blipFill>
        <p:spPr>
          <a:xfrm>
            <a:off x="3781775" y="1152475"/>
            <a:ext cx="5199426" cy="1805050"/>
          </a:xfrm>
          <a:prstGeom prst="rect">
            <a:avLst/>
          </a:prstGeom>
          <a:noFill/>
          <a:ln>
            <a:noFill/>
          </a:ln>
        </p:spPr>
      </p:pic>
      <p:pic>
        <p:nvPicPr>
          <p:cNvPr id="154" name="Google Shape;154;p26"/>
          <p:cNvPicPr preferRelativeResize="0"/>
          <p:nvPr/>
        </p:nvPicPr>
        <p:blipFill>
          <a:blip r:embed="rId4">
            <a:alphaModFix/>
          </a:blip>
          <a:stretch>
            <a:fillRect/>
          </a:stretch>
        </p:blipFill>
        <p:spPr>
          <a:xfrm>
            <a:off x="1770013" y="3471175"/>
            <a:ext cx="5603975" cy="608675"/>
          </a:xfrm>
          <a:prstGeom prst="rect">
            <a:avLst/>
          </a:prstGeom>
          <a:noFill/>
          <a:ln>
            <a:noFill/>
          </a:ln>
        </p:spPr>
      </p:pic>
      <p:sp>
        <p:nvSpPr>
          <p:cNvPr id="155" name="Google Shape;155;p26"/>
          <p:cNvSpPr txBox="1"/>
          <p:nvPr/>
        </p:nvSpPr>
        <p:spPr>
          <a:xfrm>
            <a:off x="2440650" y="4168675"/>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Radial Basis Function (RBF) Kernel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endParaRPr/>
          </a:p>
        </p:txBody>
      </p:sp>
      <p:sp>
        <p:nvSpPr>
          <p:cNvPr id="161" name="Google Shape;16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Random forest classifier implements classification based on </a:t>
            </a:r>
            <a:r>
              <a:rPr lang="en"/>
              <a:t>several</a:t>
            </a:r>
            <a:r>
              <a:rPr lang="en"/>
              <a:t> decision trees (`n_estimators`). Each decision tree gives a prediction outcome, and the final result of the random forest depends on the outcome that occurs the most times among the decision trees.         </a:t>
            </a:r>
            <a:endParaRPr/>
          </a:p>
        </p:txBody>
      </p:sp>
      <p:pic>
        <p:nvPicPr>
          <p:cNvPr id="162" name="Google Shape;162;p27"/>
          <p:cNvPicPr preferRelativeResize="0"/>
          <p:nvPr/>
        </p:nvPicPr>
        <p:blipFill>
          <a:blip r:embed="rId3">
            <a:alphaModFix/>
          </a:blip>
          <a:stretch>
            <a:fillRect/>
          </a:stretch>
        </p:blipFill>
        <p:spPr>
          <a:xfrm>
            <a:off x="311700" y="2571750"/>
            <a:ext cx="2241001" cy="1997125"/>
          </a:xfrm>
          <a:prstGeom prst="rect">
            <a:avLst/>
          </a:prstGeom>
          <a:noFill/>
          <a:ln>
            <a:noFill/>
          </a:ln>
        </p:spPr>
      </p:pic>
      <p:pic>
        <p:nvPicPr>
          <p:cNvPr id="163" name="Google Shape;163;p27"/>
          <p:cNvPicPr preferRelativeResize="0"/>
          <p:nvPr/>
        </p:nvPicPr>
        <p:blipFill>
          <a:blip r:embed="rId4">
            <a:alphaModFix/>
          </a:blip>
          <a:stretch>
            <a:fillRect/>
          </a:stretch>
        </p:blipFill>
        <p:spPr>
          <a:xfrm>
            <a:off x="4182950" y="2571750"/>
            <a:ext cx="2620674" cy="2090650"/>
          </a:xfrm>
          <a:prstGeom prst="rect">
            <a:avLst/>
          </a:prstGeom>
          <a:noFill/>
          <a:ln>
            <a:noFill/>
          </a:ln>
        </p:spPr>
      </p:pic>
      <p:sp>
        <p:nvSpPr>
          <p:cNvPr id="164" name="Google Shape;164;p27"/>
          <p:cNvSpPr txBox="1"/>
          <p:nvPr/>
        </p:nvSpPr>
        <p:spPr>
          <a:xfrm>
            <a:off x="4182950" y="4568875"/>
            <a:ext cx="2806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Simply running the </a:t>
            </a:r>
            <a:r>
              <a:rPr lang="en" sz="1200">
                <a:solidFill>
                  <a:schemeClr val="dk2"/>
                </a:solidFill>
              </a:rPr>
              <a:t>algorithm, we get an accuracy of 0.561</a:t>
            </a:r>
            <a:endParaRPr sz="1200">
              <a:solidFill>
                <a:schemeClr val="dk2"/>
              </a:solidFill>
            </a:endParaRPr>
          </a:p>
        </p:txBody>
      </p:sp>
      <p:sp>
        <p:nvSpPr>
          <p:cNvPr id="165" name="Google Shape;165;p27"/>
          <p:cNvSpPr txBox="1"/>
          <p:nvPr/>
        </p:nvSpPr>
        <p:spPr>
          <a:xfrm>
            <a:off x="119150" y="4476475"/>
            <a:ext cx="4063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Image from:</a:t>
            </a:r>
            <a:r>
              <a:rPr lang="en" sz="1200">
                <a:solidFill>
                  <a:schemeClr val="dk2"/>
                </a:solidFill>
              </a:rPr>
              <a:t> </a:t>
            </a:r>
            <a:r>
              <a:rPr lang="en" sz="1200">
                <a:solidFill>
                  <a:schemeClr val="dk2"/>
                </a:solidFill>
              </a:rPr>
              <a:t>https://towardsdatascience.com/understanding-random-forest-58381e0602d2</a:t>
            </a:r>
            <a:endParaRPr sz="12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Grid Search</a:t>
            </a:r>
            <a:endParaRPr/>
          </a:p>
        </p:txBody>
      </p:sp>
      <p:sp>
        <p:nvSpPr>
          <p:cNvPr id="171" name="Google Shape;17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can we decide how many decision trees we should use </a:t>
            </a:r>
            <a:r>
              <a:rPr lang="en"/>
              <a:t>for a given random forest model? Fit many RF models with different `n_estimator` and compare their performance?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For example, if there are 8 possible choices for the `n_estimators`, how do you compare them? </a:t>
            </a:r>
            <a:endParaRPr/>
          </a:p>
        </p:txBody>
      </p:sp>
      <p:pic>
        <p:nvPicPr>
          <p:cNvPr id="172" name="Google Shape;172;p28"/>
          <p:cNvPicPr preferRelativeResize="0"/>
          <p:nvPr/>
        </p:nvPicPr>
        <p:blipFill>
          <a:blip r:embed="rId3">
            <a:alphaModFix/>
          </a:blip>
          <a:stretch>
            <a:fillRect/>
          </a:stretch>
        </p:blipFill>
        <p:spPr>
          <a:xfrm>
            <a:off x="1332400" y="2300075"/>
            <a:ext cx="6061375" cy="1344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Grid Search</a:t>
            </a:r>
            <a:endParaRPr/>
          </a:p>
        </p:txBody>
      </p:sp>
      <p:sp>
        <p:nvSpPr>
          <p:cNvPr id="178" name="Google Shape;17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One way is to use the method GridSearchCV </a:t>
            </a:r>
            <a:endParaRPr/>
          </a:p>
        </p:txBody>
      </p:sp>
      <p:pic>
        <p:nvPicPr>
          <p:cNvPr id="179" name="Google Shape;179;p29"/>
          <p:cNvPicPr preferRelativeResize="0"/>
          <p:nvPr/>
        </p:nvPicPr>
        <p:blipFill>
          <a:blip r:embed="rId3">
            <a:alphaModFix/>
          </a:blip>
          <a:stretch>
            <a:fillRect/>
          </a:stretch>
        </p:blipFill>
        <p:spPr>
          <a:xfrm>
            <a:off x="546775" y="1591075"/>
            <a:ext cx="5326198" cy="2751725"/>
          </a:xfrm>
          <a:prstGeom prst="rect">
            <a:avLst/>
          </a:prstGeom>
          <a:noFill/>
          <a:ln>
            <a:noFill/>
          </a:ln>
        </p:spPr>
      </p:pic>
      <p:sp>
        <p:nvSpPr>
          <p:cNvPr id="180" name="Google Shape;180;p29"/>
          <p:cNvSpPr/>
          <p:nvPr/>
        </p:nvSpPr>
        <p:spPr>
          <a:xfrm>
            <a:off x="588625" y="2460500"/>
            <a:ext cx="5242500" cy="420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1" name="Google Shape;181;p29"/>
          <p:cNvCxnSpPr>
            <a:stCxn id="180" idx="3"/>
          </p:cNvCxnSpPr>
          <p:nvPr/>
        </p:nvCxnSpPr>
        <p:spPr>
          <a:xfrm>
            <a:off x="5831125" y="2670650"/>
            <a:ext cx="771300" cy="0"/>
          </a:xfrm>
          <a:prstGeom prst="straightConnector1">
            <a:avLst/>
          </a:prstGeom>
          <a:noFill/>
          <a:ln cap="flat" cmpd="sng" w="9525">
            <a:solidFill>
              <a:srgbClr val="FF0000"/>
            </a:solidFill>
            <a:prstDash val="solid"/>
            <a:round/>
            <a:headEnd len="med" w="med" type="none"/>
            <a:tailEnd len="med" w="med" type="triangle"/>
          </a:ln>
        </p:spPr>
      </p:cxnSp>
      <p:sp>
        <p:nvSpPr>
          <p:cNvPr id="182" name="Google Shape;182;p29"/>
          <p:cNvSpPr txBox="1"/>
          <p:nvPr/>
        </p:nvSpPr>
        <p:spPr>
          <a:xfrm>
            <a:off x="6602425" y="2362850"/>
            <a:ext cx="2485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create a model per combination of the parameters and assess the performance based on K-fold validation</a:t>
            </a:r>
            <a:endParaRPr/>
          </a:p>
        </p:txBody>
      </p:sp>
      <p:sp>
        <p:nvSpPr>
          <p:cNvPr id="183" name="Google Shape;183;p29"/>
          <p:cNvSpPr/>
          <p:nvPr/>
        </p:nvSpPr>
        <p:spPr>
          <a:xfrm>
            <a:off x="588625" y="3713325"/>
            <a:ext cx="5242500" cy="572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4" name="Google Shape;184;p29"/>
          <p:cNvCxnSpPr/>
          <p:nvPr/>
        </p:nvCxnSpPr>
        <p:spPr>
          <a:xfrm>
            <a:off x="5831125" y="3948200"/>
            <a:ext cx="771300" cy="0"/>
          </a:xfrm>
          <a:prstGeom prst="straightConnector1">
            <a:avLst/>
          </a:prstGeom>
          <a:noFill/>
          <a:ln cap="flat" cmpd="sng" w="9525">
            <a:solidFill>
              <a:srgbClr val="FF0000"/>
            </a:solidFill>
            <a:prstDash val="solid"/>
            <a:round/>
            <a:headEnd len="med" w="med" type="none"/>
            <a:tailEnd len="med" w="med" type="triangle"/>
          </a:ln>
        </p:spPr>
      </p:cxnSp>
      <p:sp>
        <p:nvSpPr>
          <p:cNvPr id="185" name="Google Shape;185;p29"/>
          <p:cNvSpPr txBox="1"/>
          <p:nvPr/>
        </p:nvSpPr>
        <p:spPr>
          <a:xfrm>
            <a:off x="6713750" y="3713325"/>
            <a:ext cx="1978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model that has the best performance is when `n_estmators` = 200</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Inference on the result</a:t>
            </a:r>
            <a:endParaRPr/>
          </a:p>
        </p:txBody>
      </p:sp>
      <p:sp>
        <p:nvSpPr>
          <p:cNvPr id="191" name="Google Shape;191;p30"/>
          <p:cNvSpPr txBox="1"/>
          <p:nvPr/>
        </p:nvSpPr>
        <p:spPr>
          <a:xfrm>
            <a:off x="311700" y="1017725"/>
            <a:ext cx="826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It is interesting to note that the best `n_estimators` is the largest one among our choices. Does that mean the test accuracy will increase as </a:t>
            </a:r>
            <a:r>
              <a:rPr lang="en">
                <a:solidFill>
                  <a:schemeClr val="dk1"/>
                </a:solidFill>
              </a:rPr>
              <a:t>`n_estimators`  increases? </a:t>
            </a:r>
            <a:endParaRPr/>
          </a:p>
        </p:txBody>
      </p:sp>
      <p:pic>
        <p:nvPicPr>
          <p:cNvPr id="192" name="Google Shape;192;p30"/>
          <p:cNvPicPr preferRelativeResize="0"/>
          <p:nvPr/>
        </p:nvPicPr>
        <p:blipFill>
          <a:blip r:embed="rId3">
            <a:alphaModFix/>
          </a:blip>
          <a:stretch>
            <a:fillRect/>
          </a:stretch>
        </p:blipFill>
        <p:spPr>
          <a:xfrm>
            <a:off x="436775" y="1633325"/>
            <a:ext cx="2481174" cy="3385001"/>
          </a:xfrm>
          <a:prstGeom prst="rect">
            <a:avLst/>
          </a:prstGeom>
          <a:noFill/>
          <a:ln>
            <a:noFill/>
          </a:ln>
        </p:spPr>
      </p:pic>
      <p:sp>
        <p:nvSpPr>
          <p:cNvPr id="193" name="Google Shape;193;p30"/>
          <p:cNvSpPr txBox="1"/>
          <p:nvPr/>
        </p:nvSpPr>
        <p:spPr>
          <a:xfrm>
            <a:off x="3214700" y="1941175"/>
            <a:ext cx="4821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is somehow true when we increase the `n_estimators` from 200, 400, 600, till 1000. However, the test accuracy doesn’t increase a lot when we double our </a:t>
            </a:r>
            <a:r>
              <a:rPr lang="en">
                <a:solidFill>
                  <a:schemeClr val="dk1"/>
                </a:solidFill>
              </a:rPr>
              <a:t>`n_estimators` from 1000 to 2000.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is true probably because our model involves 4095 pixel values as features. A high number of features demands a high model complexity. </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ADABoost Classifier with scikit-learn</a:t>
            </a:r>
            <a:endParaRPr/>
          </a:p>
        </p:txBody>
      </p:sp>
      <p:sp>
        <p:nvSpPr>
          <p:cNvPr id="199" name="Google Shape;19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 basic boosting algorithm that repetitively fits the classifier based on the mistakenly predicted cases last time</a:t>
            </a:r>
            <a:endParaRPr sz="1600"/>
          </a:p>
          <a:p>
            <a:pPr indent="-330200" lvl="0" marL="457200" rtl="0" algn="l">
              <a:spcBef>
                <a:spcPts val="0"/>
              </a:spcBef>
              <a:spcAft>
                <a:spcPts val="0"/>
              </a:spcAft>
              <a:buSzPts val="1600"/>
              <a:buChar char="●"/>
            </a:pPr>
            <a:r>
              <a:rPr lang="en" sz="1600"/>
              <a:t>This, by my opinion, is quite a baseline model in gradient boosting algorithm, as the </a:t>
            </a:r>
            <a:r>
              <a:rPr lang="en" sz="1600"/>
              <a:t>original</a:t>
            </a:r>
            <a:r>
              <a:rPr lang="en" sz="1600"/>
              <a:t> correct label might be predicted wrong when optimizing the original wrong ones.</a:t>
            </a:r>
            <a:endParaRPr sz="1600"/>
          </a:p>
          <a:p>
            <a:pPr indent="-330200" lvl="0" marL="457200" rtl="0" algn="l">
              <a:spcBef>
                <a:spcPts val="0"/>
              </a:spcBef>
              <a:spcAft>
                <a:spcPts val="0"/>
              </a:spcAft>
              <a:buSzPts val="1600"/>
              <a:buChar char="●"/>
            </a:pPr>
            <a:r>
              <a:rPr lang="en" sz="1600"/>
              <a:t>After tuning by GridSearch, we choose the n_estimators to be 300, and learning rate to be 1, with a base estimator of Random Forest.</a:t>
            </a:r>
            <a:endParaRPr sz="1600"/>
          </a:p>
          <a:p>
            <a:pPr indent="-330200" lvl="0" marL="457200" rtl="0" algn="l">
              <a:spcBef>
                <a:spcPts val="0"/>
              </a:spcBef>
              <a:spcAft>
                <a:spcPts val="0"/>
              </a:spcAft>
              <a:buSzPts val="1600"/>
              <a:buChar char="●"/>
            </a:pPr>
            <a:r>
              <a:rPr lang="en" sz="1600"/>
              <a:t>The train score is reported to be 1, with a test accuracy of 57.3%.</a:t>
            </a:r>
            <a:endParaRPr sz="1600"/>
          </a:p>
          <a:p>
            <a:pPr indent="-330200" lvl="0" marL="457200" rtl="0" algn="l">
              <a:spcBef>
                <a:spcPts val="0"/>
              </a:spcBef>
              <a:spcAft>
                <a:spcPts val="0"/>
              </a:spcAft>
              <a:buSzPts val="1600"/>
              <a:buChar char="●"/>
            </a:pPr>
            <a:r>
              <a:rPr lang="en" sz="1600"/>
              <a:t>This is even lower than previous tuned random forest model, which indicates a possible overfitting case</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a:t>
            </a:r>
            <a:endParaRPr/>
          </a:p>
          <a:p>
            <a:pPr indent="0" lvl="0" marL="0" rtl="0" algn="l">
              <a:spcBef>
                <a:spcPts val="0"/>
              </a:spcBef>
              <a:spcAft>
                <a:spcPts val="0"/>
              </a:spcAft>
              <a:buNone/>
            </a:pPr>
            <a:r>
              <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pattern recognition algorithms, we can easily combine computer vision to </a:t>
            </a:r>
            <a:r>
              <a:rPr lang="en"/>
              <a:t>relieve</a:t>
            </a:r>
            <a:r>
              <a:rPr lang="en"/>
              <a:t> information from bills, printed documents, and writings.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66" name="Google Shape;66;p14"/>
          <p:cNvPicPr preferRelativeResize="0"/>
          <p:nvPr/>
        </p:nvPicPr>
        <p:blipFill>
          <a:blip r:embed="rId3">
            <a:alphaModFix/>
          </a:blip>
          <a:stretch>
            <a:fillRect/>
          </a:stretch>
        </p:blipFill>
        <p:spPr>
          <a:xfrm>
            <a:off x="5066725" y="2230925"/>
            <a:ext cx="3473849" cy="2167075"/>
          </a:xfrm>
          <a:prstGeom prst="rect">
            <a:avLst/>
          </a:prstGeom>
          <a:noFill/>
          <a:ln>
            <a:noFill/>
          </a:ln>
        </p:spPr>
      </p:pic>
      <p:sp>
        <p:nvSpPr>
          <p:cNvPr id="67" name="Google Shape;67;p14"/>
          <p:cNvSpPr txBox="1"/>
          <p:nvPr/>
        </p:nvSpPr>
        <p:spPr>
          <a:xfrm>
            <a:off x="518700" y="2286963"/>
            <a:ext cx="4053300" cy="20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2"/>
                </a:solidFill>
              </a:rPr>
              <a:t>For this prediction task, we want to be able to compare different machine learning algorithm on their performance to classify the handwritten number characters in Chinese.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XG</a:t>
            </a:r>
            <a:r>
              <a:rPr lang="en"/>
              <a:t>Boost Classifier</a:t>
            </a:r>
            <a:endParaRPr/>
          </a:p>
          <a:p>
            <a:pPr indent="0" lvl="0" marL="0" rtl="0" algn="l">
              <a:spcBef>
                <a:spcPts val="0"/>
              </a:spcBef>
              <a:spcAft>
                <a:spcPts val="0"/>
              </a:spcAft>
              <a:buNone/>
            </a:pPr>
            <a:r>
              <a:t/>
            </a:r>
            <a:endParaRPr/>
          </a:p>
        </p:txBody>
      </p:sp>
      <p:sp>
        <p:nvSpPr>
          <p:cNvPr id="205" name="Google Shape;20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This is a high efficient gradient boosting algorithm to boost tree algorithms</a:t>
            </a:r>
            <a:endParaRPr sz="1600"/>
          </a:p>
          <a:p>
            <a:pPr indent="-330200" lvl="0" marL="457200" rtl="0" algn="l">
              <a:spcBef>
                <a:spcPts val="0"/>
              </a:spcBef>
              <a:spcAft>
                <a:spcPts val="0"/>
              </a:spcAft>
              <a:buSzPts val="1600"/>
              <a:buChar char="●"/>
            </a:pPr>
            <a:r>
              <a:rPr lang="en" sz="1600"/>
              <a:t>Formula behind: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The train score is reported to be 0.99775, the test accuracy is reported to be 0.627</a:t>
            </a:r>
            <a:endParaRPr sz="1600"/>
          </a:p>
          <a:p>
            <a:pPr indent="-330200" lvl="0" marL="457200" rtl="0" algn="l">
              <a:spcBef>
                <a:spcPts val="0"/>
              </a:spcBef>
              <a:spcAft>
                <a:spcPts val="0"/>
              </a:spcAft>
              <a:buSzPts val="1600"/>
              <a:buChar char="●"/>
            </a:pPr>
            <a:r>
              <a:rPr lang="en" sz="1600"/>
              <a:t>Take-away: This algorithm performs better, as it no longer only focuses on the “error” ones in the previous training.</a:t>
            </a:r>
            <a:endParaRPr sz="1600"/>
          </a:p>
        </p:txBody>
      </p:sp>
      <p:pic>
        <p:nvPicPr>
          <p:cNvPr id="206" name="Google Shape;206;p32"/>
          <p:cNvPicPr preferRelativeResize="0"/>
          <p:nvPr/>
        </p:nvPicPr>
        <p:blipFill>
          <a:blip r:embed="rId3">
            <a:alphaModFix/>
          </a:blip>
          <a:stretch>
            <a:fillRect/>
          </a:stretch>
        </p:blipFill>
        <p:spPr>
          <a:xfrm>
            <a:off x="2496850" y="1558045"/>
            <a:ext cx="4846750" cy="1896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LightGBM Classifier</a:t>
            </a:r>
            <a:endParaRPr/>
          </a:p>
        </p:txBody>
      </p:sp>
      <p:sp>
        <p:nvSpPr>
          <p:cNvPr id="212" name="Google Shape;21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LGBM is a gradient boosting framework based on tree algorithms developed by Microsoft. Compared with previous two Gradient Boosting Algorithms, it takes faster running time and generally strong performance, but being more sensitive to overfitting.</a:t>
            </a:r>
            <a:endParaRPr sz="1500"/>
          </a:p>
          <a:p>
            <a:pPr indent="-323850" lvl="0" marL="457200" rtl="0" algn="l">
              <a:spcBef>
                <a:spcPts val="0"/>
              </a:spcBef>
              <a:spcAft>
                <a:spcPts val="0"/>
              </a:spcAft>
              <a:buSzPts val="1500"/>
              <a:buChar char="●"/>
            </a:pPr>
            <a:r>
              <a:rPr lang="en" sz="1500"/>
              <a:t>To avoid overfitting, we try to restrict the max_depth and learning rate </a:t>
            </a:r>
            <a:r>
              <a:rPr lang="en" sz="1500"/>
              <a:t>parameter</a:t>
            </a:r>
            <a:r>
              <a:rPr lang="en" sz="1500"/>
              <a:t> to be 12 and 0.01 to limit the growth of trees. Then, grid search another important parameter -- num_leaves, and set it to be 41.</a:t>
            </a:r>
            <a:endParaRPr sz="1500"/>
          </a:p>
          <a:p>
            <a:pPr indent="-323850" lvl="0" marL="457200" rtl="0" algn="l">
              <a:spcBef>
                <a:spcPts val="0"/>
              </a:spcBef>
              <a:spcAft>
                <a:spcPts val="0"/>
              </a:spcAft>
              <a:buSzPts val="1500"/>
              <a:buChar char="●"/>
            </a:pPr>
            <a:r>
              <a:rPr lang="en" sz="1500"/>
              <a:t>The train accuracy is reported to be 100%, the test accuracy is reported to be 71.8%.</a:t>
            </a:r>
            <a:endParaRPr sz="1500"/>
          </a:p>
          <a:p>
            <a:pPr indent="-323850" lvl="0" marL="457200" rtl="0" algn="l">
              <a:spcBef>
                <a:spcPts val="0"/>
              </a:spcBef>
              <a:spcAft>
                <a:spcPts val="0"/>
              </a:spcAft>
              <a:buSzPts val="1500"/>
              <a:buChar char="●"/>
            </a:pPr>
            <a:r>
              <a:rPr lang="en" sz="1500"/>
              <a:t>Still being in the risk of overfitting, but the performance has been good enough for LGBM.</a:t>
            </a:r>
            <a:endParaRPr sz="1500"/>
          </a:p>
          <a:p>
            <a:pPr indent="-323850" lvl="0" marL="457200" rtl="0" algn="l">
              <a:spcBef>
                <a:spcPts val="0"/>
              </a:spcBef>
              <a:spcAft>
                <a:spcPts val="0"/>
              </a:spcAft>
              <a:buSzPts val="1500"/>
              <a:buChar char="●"/>
            </a:pPr>
            <a:r>
              <a:rPr lang="en" sz="1500"/>
              <a:t>Balanced</a:t>
            </a:r>
            <a:r>
              <a:rPr lang="en" sz="1500"/>
              <a:t> Error Rate: 29.4%</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Multi-Layer Perceptron Classifier with PyTorch</a:t>
            </a:r>
            <a:endParaRPr/>
          </a:p>
        </p:txBody>
      </p:sp>
      <p:sp>
        <p:nvSpPr>
          <p:cNvPr id="218" name="Google Shape;21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This is a extension of previous MLP model, in which I rewrite the algorithm  with PyTorch and detect if the accuracy changes</a:t>
            </a:r>
            <a:endParaRPr sz="1500"/>
          </a:p>
          <a:p>
            <a:pPr indent="-323850" lvl="0" marL="457200" rtl="0" algn="l">
              <a:spcBef>
                <a:spcPts val="0"/>
              </a:spcBef>
              <a:spcAft>
                <a:spcPts val="0"/>
              </a:spcAft>
              <a:buSzPts val="1500"/>
              <a:buChar char="●"/>
            </a:pPr>
            <a:r>
              <a:rPr lang="en" sz="1500"/>
              <a:t>After several attempts, we settle the number of </a:t>
            </a:r>
            <a:r>
              <a:rPr lang="en" sz="1500"/>
              <a:t>epochs</a:t>
            </a:r>
            <a:r>
              <a:rPr lang="en" sz="1500"/>
              <a:t> to be 50, learning rate to be 0.01 and batch size to be 64.</a:t>
            </a:r>
            <a:endParaRPr sz="1500"/>
          </a:p>
          <a:p>
            <a:pPr indent="-323850" lvl="0" marL="457200" rtl="0" algn="l">
              <a:spcBef>
                <a:spcPts val="0"/>
              </a:spcBef>
              <a:spcAft>
                <a:spcPts val="0"/>
              </a:spcAft>
              <a:buSzPts val="1500"/>
              <a:buChar char="●"/>
            </a:pPr>
            <a:r>
              <a:rPr lang="en" sz="1500"/>
              <a:t>We take the criterion as cross entropy loss and optimizer as Adam.</a:t>
            </a:r>
            <a:endParaRPr sz="1500"/>
          </a:p>
          <a:p>
            <a:pPr indent="-323850" lvl="0" marL="457200" rtl="0" algn="l">
              <a:spcBef>
                <a:spcPts val="0"/>
              </a:spcBef>
              <a:spcAft>
                <a:spcPts val="0"/>
              </a:spcAft>
              <a:buSzPts val="1500"/>
              <a:buChar char="●"/>
            </a:pPr>
            <a:r>
              <a:rPr lang="en" sz="1500"/>
              <a:t>Train Accuracy: 79.52%, Test Accuracy: 35.2%</a:t>
            </a:r>
            <a:endParaRPr sz="1500"/>
          </a:p>
          <a:p>
            <a:pPr indent="-323850" lvl="0" marL="457200" rtl="0" algn="l">
              <a:spcBef>
                <a:spcPts val="0"/>
              </a:spcBef>
              <a:spcAft>
                <a:spcPts val="0"/>
              </a:spcAft>
              <a:buSzPts val="1500"/>
              <a:buChar char="●"/>
            </a:pPr>
            <a:r>
              <a:rPr lang="en" sz="1500"/>
              <a:t>Take-away: Issue of Overfitting</a:t>
            </a:r>
            <a:endParaRPr sz="1500"/>
          </a:p>
          <a:p>
            <a:pPr indent="-323850" lvl="0" marL="457200" rtl="0" algn="l">
              <a:spcBef>
                <a:spcPts val="0"/>
              </a:spcBef>
              <a:spcAft>
                <a:spcPts val="0"/>
              </a:spcAft>
              <a:buSzPts val="1500"/>
              <a:buChar char="●"/>
            </a:pPr>
            <a:r>
              <a:rPr lang="en" sz="1500"/>
              <a:t>Note: Validation is actually test set here</a:t>
            </a:r>
            <a:endParaRPr sz="1500"/>
          </a:p>
          <a:p>
            <a:pPr indent="-323850" lvl="0" marL="457200" rtl="0" algn="l">
              <a:spcBef>
                <a:spcPts val="0"/>
              </a:spcBef>
              <a:spcAft>
                <a:spcPts val="0"/>
              </a:spcAft>
              <a:buSzPts val="1500"/>
              <a:buChar char="●"/>
            </a:pPr>
            <a:r>
              <a:rPr lang="en" sz="1500"/>
              <a:t>Note: SGD causes a disaster</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a:p>
        </p:txBody>
      </p:sp>
      <p:pic>
        <p:nvPicPr>
          <p:cNvPr id="219" name="Google Shape;219;p34"/>
          <p:cNvPicPr preferRelativeResize="0"/>
          <p:nvPr/>
        </p:nvPicPr>
        <p:blipFill>
          <a:blip r:embed="rId3">
            <a:alphaModFix/>
          </a:blip>
          <a:stretch>
            <a:fillRect/>
          </a:stretch>
        </p:blipFill>
        <p:spPr>
          <a:xfrm>
            <a:off x="5083149" y="2571750"/>
            <a:ext cx="3306250" cy="2223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with conventional supervised ML algorithm</a:t>
            </a:r>
            <a:endParaRPr/>
          </a:p>
        </p:txBody>
      </p:sp>
      <p:sp>
        <p:nvSpPr>
          <p:cNvPr id="225" name="Google Shape;225;p35"/>
          <p:cNvSpPr txBox="1"/>
          <p:nvPr>
            <p:ph idx="1" type="body"/>
          </p:nvPr>
        </p:nvSpPr>
        <p:spPr>
          <a:xfrm>
            <a:off x="311700" y="17271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Figure shown all the “zero” image</a:t>
            </a:r>
            <a:endParaRPr/>
          </a:p>
          <a:p>
            <a:pPr indent="-342900" lvl="0" marL="457200" rtl="0" algn="l">
              <a:spcBef>
                <a:spcPts val="0"/>
              </a:spcBef>
              <a:spcAft>
                <a:spcPts val="0"/>
              </a:spcAft>
              <a:buSzPts val="1800"/>
              <a:buChar char="-"/>
            </a:pPr>
            <a:r>
              <a:rPr lang="en"/>
              <a:t>Different position</a:t>
            </a:r>
            <a:endParaRPr/>
          </a:p>
          <a:p>
            <a:pPr indent="-342900" lvl="0" marL="457200" rtl="0" algn="l">
              <a:spcBef>
                <a:spcPts val="0"/>
              </a:spcBef>
              <a:spcAft>
                <a:spcPts val="0"/>
              </a:spcAft>
              <a:buSzPts val="1800"/>
              <a:buChar char="-"/>
            </a:pPr>
            <a:r>
              <a:rPr lang="en"/>
              <a:t>Different font size</a:t>
            </a:r>
            <a:endParaRPr/>
          </a:p>
          <a:p>
            <a:pPr indent="-342900" lvl="0" marL="457200" rtl="0" algn="l">
              <a:spcBef>
                <a:spcPts val="0"/>
              </a:spcBef>
              <a:spcAft>
                <a:spcPts val="0"/>
              </a:spcAft>
              <a:buSzPts val="1800"/>
              <a:buChar char="-"/>
            </a:pPr>
            <a:r>
              <a:rPr lang="en"/>
              <a:t>Different </a:t>
            </a:r>
            <a:r>
              <a:rPr lang="en"/>
              <a:t>handwriting</a:t>
            </a:r>
            <a:r>
              <a:rPr lang="en"/>
              <a:t> style.. </a:t>
            </a:r>
            <a:endParaRPr/>
          </a:p>
        </p:txBody>
      </p:sp>
      <p:pic>
        <p:nvPicPr>
          <p:cNvPr id="226" name="Google Shape;226;p35"/>
          <p:cNvPicPr preferRelativeResize="0"/>
          <p:nvPr/>
        </p:nvPicPr>
        <p:blipFill>
          <a:blip r:embed="rId3">
            <a:alphaModFix/>
          </a:blip>
          <a:stretch>
            <a:fillRect/>
          </a:stretch>
        </p:blipFill>
        <p:spPr>
          <a:xfrm>
            <a:off x="5035689" y="1139050"/>
            <a:ext cx="3504561" cy="341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 </a:t>
            </a:r>
            <a:r>
              <a:rPr lang="en"/>
              <a:t>with PyTorch</a:t>
            </a:r>
            <a:endParaRPr/>
          </a:p>
        </p:txBody>
      </p:sp>
      <p:sp>
        <p:nvSpPr>
          <p:cNvPr id="232" name="Google Shape;23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440"/>
              <a:buNone/>
            </a:pPr>
            <a:r>
              <a:rPr lang="en" sz="1520"/>
              <a:t>Finally, we used </a:t>
            </a:r>
            <a:r>
              <a:rPr lang="en" sz="1520"/>
              <a:t>Pytorch</a:t>
            </a:r>
            <a:r>
              <a:rPr lang="en" sz="1520"/>
              <a:t> </a:t>
            </a:r>
            <a:r>
              <a:rPr b="1" lang="en" sz="1520"/>
              <a:t>Convoluted Neural Network</a:t>
            </a:r>
            <a:r>
              <a:rPr lang="en" sz="1520"/>
              <a:t> model and obtained a test accuracy of 89%.</a:t>
            </a:r>
            <a:endParaRPr sz="1520"/>
          </a:p>
          <a:p>
            <a:pPr indent="0" lvl="0" marL="0" rtl="0" algn="l">
              <a:lnSpc>
                <a:spcPct val="95000"/>
              </a:lnSpc>
              <a:spcBef>
                <a:spcPts val="1200"/>
              </a:spcBef>
              <a:spcAft>
                <a:spcPts val="0"/>
              </a:spcAft>
              <a:buClr>
                <a:schemeClr val="dk1"/>
              </a:buClr>
              <a:buSzPts val="440"/>
              <a:buFont typeface="Arial"/>
              <a:buNone/>
            </a:pPr>
            <a:r>
              <a:rPr lang="en" sz="1520"/>
              <a:t>CNN((dropout): Dropout(p=0.4, inplace=False)</a:t>
            </a:r>
            <a:endParaRPr sz="1520"/>
          </a:p>
          <a:p>
            <a:pPr indent="0" lvl="0" marL="0" rtl="0" algn="l">
              <a:lnSpc>
                <a:spcPct val="95000"/>
              </a:lnSpc>
              <a:spcBef>
                <a:spcPts val="1200"/>
              </a:spcBef>
              <a:spcAft>
                <a:spcPts val="0"/>
              </a:spcAft>
              <a:buClr>
                <a:schemeClr val="dk1"/>
              </a:buClr>
              <a:buSzPts val="440"/>
              <a:buFont typeface="Arial"/>
              <a:buNone/>
            </a:pPr>
            <a:r>
              <a:rPr lang="en" sz="1520"/>
              <a:t>  (pool): MaxPool2d(kernel_size=2, stride=2, padding=0, dilation=1, ceil_mode=False)</a:t>
            </a:r>
            <a:endParaRPr sz="1520"/>
          </a:p>
          <a:p>
            <a:pPr indent="0" lvl="0" marL="0" rtl="0" algn="l">
              <a:lnSpc>
                <a:spcPct val="95000"/>
              </a:lnSpc>
              <a:spcBef>
                <a:spcPts val="1200"/>
              </a:spcBef>
              <a:spcAft>
                <a:spcPts val="0"/>
              </a:spcAft>
              <a:buClr>
                <a:schemeClr val="dk1"/>
              </a:buClr>
              <a:buSzPts val="440"/>
              <a:buFont typeface="Arial"/>
              <a:buNone/>
            </a:pPr>
            <a:r>
              <a:rPr lang="en" sz="1520"/>
              <a:t>  (conv1): Conv2d(1, 5, kernel_size=(5, 5), stride=(1, 1))</a:t>
            </a:r>
            <a:endParaRPr sz="1520"/>
          </a:p>
          <a:p>
            <a:pPr indent="0" lvl="0" marL="0" rtl="0" algn="l">
              <a:lnSpc>
                <a:spcPct val="95000"/>
              </a:lnSpc>
              <a:spcBef>
                <a:spcPts val="1200"/>
              </a:spcBef>
              <a:spcAft>
                <a:spcPts val="0"/>
              </a:spcAft>
              <a:buClr>
                <a:schemeClr val="dk1"/>
              </a:buClr>
              <a:buSzPts val="440"/>
              <a:buFont typeface="Arial"/>
              <a:buNone/>
            </a:pPr>
            <a:r>
              <a:rPr lang="en" sz="1520"/>
              <a:t>  (conv2): Conv2d(5, 30, kernel_size=(5, 5), stride=(1, 1))</a:t>
            </a:r>
            <a:endParaRPr sz="1520"/>
          </a:p>
          <a:p>
            <a:pPr indent="0" lvl="0" marL="0" rtl="0" algn="l">
              <a:lnSpc>
                <a:spcPct val="95000"/>
              </a:lnSpc>
              <a:spcBef>
                <a:spcPts val="1200"/>
              </a:spcBef>
              <a:spcAft>
                <a:spcPts val="0"/>
              </a:spcAft>
              <a:buClr>
                <a:schemeClr val="dk1"/>
              </a:buClr>
              <a:buSzPts val="440"/>
              <a:buFont typeface="Arial"/>
              <a:buNone/>
            </a:pPr>
            <a:r>
              <a:rPr lang="en" sz="1520"/>
              <a:t>  (fc1): Linear(in_features=5070, out_features=300, bias=True)</a:t>
            </a:r>
            <a:endParaRPr sz="1520"/>
          </a:p>
          <a:p>
            <a:pPr indent="0" lvl="0" marL="0" rtl="0" algn="l">
              <a:lnSpc>
                <a:spcPct val="95000"/>
              </a:lnSpc>
              <a:spcBef>
                <a:spcPts val="1200"/>
              </a:spcBef>
              <a:spcAft>
                <a:spcPts val="0"/>
              </a:spcAft>
              <a:buClr>
                <a:schemeClr val="dk1"/>
              </a:buClr>
              <a:buSzPts val="440"/>
              <a:buFont typeface="Arial"/>
              <a:buNone/>
            </a:pPr>
            <a:r>
              <a:rPr lang="en" sz="1520"/>
              <a:t>  (fc2): Linear(in_features=300, out_features=50, bias=True)</a:t>
            </a:r>
            <a:endParaRPr sz="1520"/>
          </a:p>
          <a:p>
            <a:pPr indent="0" lvl="0" marL="0" rtl="0" algn="l">
              <a:lnSpc>
                <a:spcPct val="95000"/>
              </a:lnSpc>
              <a:spcBef>
                <a:spcPts val="1200"/>
              </a:spcBef>
              <a:spcAft>
                <a:spcPts val="0"/>
              </a:spcAft>
              <a:buClr>
                <a:schemeClr val="dk1"/>
              </a:buClr>
              <a:buSzPts val="440"/>
              <a:buFont typeface="Arial"/>
              <a:buNone/>
            </a:pPr>
            <a:r>
              <a:rPr lang="en" sz="1520"/>
              <a:t>  (fc3): Linear(in_features=50, out_features=20, bias=True)</a:t>
            </a:r>
            <a:endParaRPr sz="1520"/>
          </a:p>
          <a:p>
            <a:pPr indent="0" lvl="0" marL="0" rtl="0" algn="l">
              <a:lnSpc>
                <a:spcPct val="95000"/>
              </a:lnSpc>
              <a:spcBef>
                <a:spcPts val="1200"/>
              </a:spcBef>
              <a:spcAft>
                <a:spcPts val="0"/>
              </a:spcAft>
              <a:buClr>
                <a:schemeClr val="dk1"/>
              </a:buClr>
              <a:buSzPts val="440"/>
              <a:buFont typeface="Arial"/>
              <a:buNone/>
            </a:pPr>
            <a:r>
              <a:rPr lang="en" sz="1520"/>
              <a:t>  (activation): LogSoftmax(dim=1))</a:t>
            </a:r>
            <a:endParaRPr sz="1520"/>
          </a:p>
          <a:p>
            <a:pPr indent="0" lvl="0" marL="0" rtl="0" algn="l">
              <a:lnSpc>
                <a:spcPct val="95000"/>
              </a:lnSpc>
              <a:spcBef>
                <a:spcPts val="1200"/>
              </a:spcBef>
              <a:spcAft>
                <a:spcPts val="1200"/>
              </a:spcAft>
              <a:buSzPts val="440"/>
              <a:buNone/>
            </a:pPr>
            <a:r>
              <a:t/>
            </a:r>
            <a:endParaRPr sz="152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8" name="Google Shape;23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9" name="Google Shape;239;p37"/>
          <p:cNvPicPr preferRelativeResize="0"/>
          <p:nvPr/>
        </p:nvPicPr>
        <p:blipFill>
          <a:blip r:embed="rId3">
            <a:alphaModFix/>
          </a:blip>
          <a:stretch>
            <a:fillRect/>
          </a:stretch>
        </p:blipFill>
        <p:spPr>
          <a:xfrm>
            <a:off x="0" y="125730"/>
            <a:ext cx="9143998" cy="489203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Present &amp; Take-away</a:t>
            </a:r>
            <a:endParaRPr/>
          </a:p>
        </p:txBody>
      </p:sp>
      <p:sp>
        <p:nvSpPr>
          <p:cNvPr id="245" name="Google Shape;245;p38"/>
          <p:cNvSpPr txBox="1"/>
          <p:nvPr>
            <p:ph idx="1" type="body"/>
          </p:nvPr>
        </p:nvSpPr>
        <p:spPr>
          <a:xfrm>
            <a:off x="311700" y="1152475"/>
            <a:ext cx="4938600" cy="34164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Traditional models are outperformed by boosting, bagging methods</a:t>
            </a:r>
            <a:endParaRPr sz="1600"/>
          </a:p>
          <a:p>
            <a:pPr indent="-330200" lvl="0" marL="457200" rtl="0" algn="l">
              <a:spcBef>
                <a:spcPts val="0"/>
              </a:spcBef>
              <a:spcAft>
                <a:spcPts val="0"/>
              </a:spcAft>
              <a:buSzPts val="1600"/>
              <a:buChar char="●"/>
            </a:pPr>
            <a:r>
              <a:rPr lang="en" sz="1600"/>
              <a:t>Confirm that CNN achieve the best performance for image classification</a:t>
            </a:r>
            <a:endParaRPr sz="1600"/>
          </a:p>
          <a:p>
            <a:pPr indent="0" lvl="0" marL="0" rtl="0" algn="l">
              <a:spcBef>
                <a:spcPts val="1200"/>
              </a:spcBef>
              <a:spcAft>
                <a:spcPts val="0"/>
              </a:spcAft>
              <a:buNone/>
            </a:pPr>
            <a:r>
              <a:rPr lang="en" sz="1600"/>
              <a:t>Future improvement:</a:t>
            </a:r>
            <a:endParaRPr sz="1600"/>
          </a:p>
          <a:p>
            <a:pPr indent="-330200" lvl="0" marL="457200" rtl="0" algn="l">
              <a:spcBef>
                <a:spcPts val="1200"/>
              </a:spcBef>
              <a:spcAft>
                <a:spcPts val="0"/>
              </a:spcAft>
              <a:buSzPts val="1600"/>
              <a:buChar char="-"/>
            </a:pPr>
            <a:r>
              <a:rPr lang="en" sz="1600"/>
              <a:t>Update CNN model with better </a:t>
            </a:r>
            <a:r>
              <a:rPr lang="en" sz="1600"/>
              <a:t>structure</a:t>
            </a:r>
            <a:r>
              <a:rPr lang="en" sz="1600"/>
              <a:t> and parameters (change padding, pooling… etc)</a:t>
            </a:r>
            <a:endParaRPr sz="1600"/>
          </a:p>
          <a:p>
            <a:pPr indent="-330200" lvl="0" marL="457200" rtl="0" algn="l">
              <a:spcBef>
                <a:spcPts val="0"/>
              </a:spcBef>
              <a:spcAft>
                <a:spcPts val="0"/>
              </a:spcAft>
              <a:buSzPts val="1600"/>
              <a:buChar char="-"/>
            </a:pPr>
            <a:r>
              <a:rPr lang="en" sz="1600"/>
              <a:t>Use a smaller sample data so it doesn’t take too long to train</a:t>
            </a:r>
            <a:endParaRPr sz="1600"/>
          </a:p>
          <a:p>
            <a:pPr indent="-330200" lvl="0" marL="457200" rtl="0" algn="l">
              <a:spcBef>
                <a:spcPts val="0"/>
              </a:spcBef>
              <a:spcAft>
                <a:spcPts val="0"/>
              </a:spcAft>
              <a:buSzPts val="1600"/>
              <a:buChar char="-"/>
            </a:pPr>
            <a:r>
              <a:rPr lang="en" sz="1600"/>
              <a:t>Try recurrent neural network, because of the natural writing order.</a:t>
            </a:r>
            <a:endParaRPr sz="1600"/>
          </a:p>
        </p:txBody>
      </p:sp>
      <p:graphicFrame>
        <p:nvGraphicFramePr>
          <p:cNvPr id="246" name="Google Shape;246;p38"/>
          <p:cNvGraphicFramePr/>
          <p:nvPr/>
        </p:nvGraphicFramePr>
        <p:xfrm>
          <a:off x="5478375" y="445025"/>
          <a:ext cx="3000000" cy="3000000"/>
        </p:xfrm>
        <a:graphic>
          <a:graphicData uri="http://schemas.openxmlformats.org/drawingml/2006/table">
            <a:tbl>
              <a:tblPr>
                <a:noFill/>
                <a:tableStyleId>{B684ABEA-ACF4-4B93-A0B2-A2D98723A786}</a:tableStyleId>
              </a:tblPr>
              <a:tblGrid>
                <a:gridCol w="1661975"/>
                <a:gridCol w="1691950"/>
              </a:tblGrid>
              <a:tr h="329750">
                <a:tc>
                  <a:txBody>
                    <a:bodyPr/>
                    <a:lstStyle/>
                    <a:p>
                      <a:pPr indent="0" lvl="0" marL="0" rtl="0" algn="l">
                        <a:spcBef>
                          <a:spcPts val="0"/>
                        </a:spcBef>
                        <a:spcAft>
                          <a:spcPts val="0"/>
                        </a:spcAft>
                        <a:buNone/>
                      </a:pPr>
                      <a:r>
                        <a:rPr b="1" lang="en"/>
                        <a:t>Algorithm(Model)</a:t>
                      </a:r>
                      <a:endParaRPr b="1"/>
                    </a:p>
                  </a:txBody>
                  <a:tcPr marT="91425" marB="91425" marR="91425" marL="91425"/>
                </a:tc>
                <a:tc>
                  <a:txBody>
                    <a:bodyPr/>
                    <a:lstStyle/>
                    <a:p>
                      <a:pPr indent="0" lvl="0" marL="0" rtl="0" algn="l">
                        <a:spcBef>
                          <a:spcPts val="0"/>
                        </a:spcBef>
                        <a:spcAft>
                          <a:spcPts val="0"/>
                        </a:spcAft>
                        <a:buNone/>
                      </a:pPr>
                      <a:r>
                        <a:rPr b="1" lang="en"/>
                        <a:t>Test Accuracy</a:t>
                      </a:r>
                      <a:endParaRPr b="1"/>
                    </a:p>
                  </a:txBody>
                  <a:tcPr marT="91425" marB="91425" marR="91425" marL="91425"/>
                </a:tc>
              </a:tr>
              <a:tr h="329750">
                <a:tc>
                  <a:txBody>
                    <a:bodyPr/>
                    <a:lstStyle/>
                    <a:p>
                      <a:pPr indent="0" lvl="0" marL="0" rtl="0" algn="l">
                        <a:spcBef>
                          <a:spcPts val="0"/>
                        </a:spcBef>
                        <a:spcAft>
                          <a:spcPts val="0"/>
                        </a:spcAft>
                        <a:buNone/>
                      </a:pPr>
                      <a:r>
                        <a:rPr lang="en"/>
                        <a:t>Binary: LogReg</a:t>
                      </a:r>
                      <a:endParaRPr/>
                    </a:p>
                  </a:txBody>
                  <a:tcPr marT="91425" marB="91425" marR="91425" marL="91425"/>
                </a:tc>
                <a:tc>
                  <a:txBody>
                    <a:bodyPr/>
                    <a:lstStyle/>
                    <a:p>
                      <a:pPr indent="0" lvl="0" marL="0" rtl="0" algn="l">
                        <a:spcBef>
                          <a:spcPts val="0"/>
                        </a:spcBef>
                        <a:spcAft>
                          <a:spcPts val="0"/>
                        </a:spcAft>
                        <a:buNone/>
                      </a:pPr>
                      <a:r>
                        <a:rPr lang="en"/>
                        <a:t>~20%</a:t>
                      </a:r>
                      <a:endParaRPr/>
                    </a:p>
                  </a:txBody>
                  <a:tcPr marT="91425" marB="91425" marR="91425" marL="91425"/>
                </a:tc>
              </a:tr>
              <a:tr h="329750">
                <a:tc>
                  <a:txBody>
                    <a:bodyPr/>
                    <a:lstStyle/>
                    <a:p>
                      <a:pPr indent="0" lvl="0" marL="0" rtl="0" algn="l">
                        <a:spcBef>
                          <a:spcPts val="0"/>
                        </a:spcBef>
                        <a:spcAft>
                          <a:spcPts val="0"/>
                        </a:spcAft>
                        <a:buClr>
                          <a:schemeClr val="dk1"/>
                        </a:buClr>
                        <a:buSzPts val="1100"/>
                        <a:buFont typeface="Arial"/>
                        <a:buNone/>
                      </a:pPr>
                      <a:r>
                        <a:rPr lang="en">
                          <a:solidFill>
                            <a:schemeClr val="dk1"/>
                          </a:solidFill>
                        </a:rPr>
                        <a:t>Binary: </a:t>
                      </a:r>
                      <a:r>
                        <a:rPr lang="en">
                          <a:solidFill>
                            <a:schemeClr val="dk1"/>
                          </a:solidFill>
                        </a:rPr>
                        <a:t>Bagging &amp; Voting</a:t>
                      </a:r>
                      <a:endParaRPr/>
                    </a:p>
                  </a:txBody>
                  <a:tcPr marT="91425" marB="91425" marR="91425" marL="91425"/>
                </a:tc>
                <a:tc>
                  <a:txBody>
                    <a:bodyPr/>
                    <a:lstStyle/>
                    <a:p>
                      <a:pPr indent="0" lvl="0" marL="0" rtl="0" algn="l">
                        <a:spcBef>
                          <a:spcPts val="0"/>
                        </a:spcBef>
                        <a:spcAft>
                          <a:spcPts val="0"/>
                        </a:spcAft>
                        <a:buNone/>
                      </a:pPr>
                      <a:r>
                        <a:rPr lang="en"/>
                        <a:t>~</a:t>
                      </a:r>
                      <a:r>
                        <a:rPr lang="en"/>
                        <a:t>37.48%, 52.81%</a:t>
                      </a:r>
                      <a:endParaRPr/>
                    </a:p>
                  </a:txBody>
                  <a:tcPr marT="91425" marB="91425" marR="91425" marL="91425"/>
                </a:tc>
              </a:tr>
              <a:tr h="329750">
                <a:tc>
                  <a:txBody>
                    <a:bodyPr/>
                    <a:lstStyle/>
                    <a:p>
                      <a:pPr indent="0" lvl="0" marL="0" rtl="0" algn="l">
                        <a:spcBef>
                          <a:spcPts val="0"/>
                        </a:spcBef>
                        <a:spcAft>
                          <a:spcPts val="0"/>
                        </a:spcAft>
                        <a:buNone/>
                      </a:pPr>
                      <a:r>
                        <a:rPr lang="en">
                          <a:solidFill>
                            <a:schemeClr val="dk1"/>
                          </a:solidFill>
                        </a:rPr>
                        <a:t>MLP</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~32%</a:t>
                      </a:r>
                      <a:endParaRPr/>
                    </a:p>
                  </a:txBody>
                  <a:tcPr marT="91425" marB="91425" marR="91425" marL="91425"/>
                </a:tc>
              </a:tr>
              <a:tr h="300150">
                <a:tc>
                  <a:txBody>
                    <a:bodyPr/>
                    <a:lstStyle/>
                    <a:p>
                      <a:pPr indent="0" lvl="0" marL="0" rtl="0" algn="l">
                        <a:spcBef>
                          <a:spcPts val="0"/>
                        </a:spcBef>
                        <a:spcAft>
                          <a:spcPts val="0"/>
                        </a:spcAft>
                        <a:buNone/>
                      </a:pPr>
                      <a:r>
                        <a:rPr lang="en"/>
                        <a:t>Baseline (LogReg)</a:t>
                      </a:r>
                      <a:endParaRPr/>
                    </a:p>
                  </a:txBody>
                  <a:tcPr marT="91425" marB="91425" marR="91425" marL="91425"/>
                </a:tc>
                <a:tc>
                  <a:txBody>
                    <a:bodyPr/>
                    <a:lstStyle/>
                    <a:p>
                      <a:pPr indent="0" lvl="0" marL="0" rtl="0" algn="l">
                        <a:spcBef>
                          <a:spcPts val="0"/>
                        </a:spcBef>
                        <a:spcAft>
                          <a:spcPts val="0"/>
                        </a:spcAft>
                        <a:buNone/>
                      </a:pPr>
                      <a:r>
                        <a:rPr lang="en"/>
                        <a:t>36.2%</a:t>
                      </a:r>
                      <a:endParaRPr/>
                    </a:p>
                  </a:txBody>
                  <a:tcPr marT="91425" marB="91425" marR="91425" marL="91425"/>
                </a:tc>
              </a:tr>
              <a:tr h="300150">
                <a:tc>
                  <a:txBody>
                    <a:bodyPr/>
                    <a:lstStyle/>
                    <a:p>
                      <a:pPr indent="0" lvl="0" marL="0" rtl="0" algn="l">
                        <a:spcBef>
                          <a:spcPts val="0"/>
                        </a:spcBef>
                        <a:spcAft>
                          <a:spcPts val="0"/>
                        </a:spcAft>
                        <a:buNone/>
                      </a:pPr>
                      <a:r>
                        <a:rPr lang="en"/>
                        <a:t>SVM</a:t>
                      </a:r>
                      <a:endParaRPr/>
                    </a:p>
                  </a:txBody>
                  <a:tcPr marT="91425" marB="91425" marR="91425" marL="91425"/>
                </a:tc>
                <a:tc>
                  <a:txBody>
                    <a:bodyPr/>
                    <a:lstStyle/>
                    <a:p>
                      <a:pPr indent="0" lvl="0" marL="0" rtl="0" algn="l">
                        <a:spcBef>
                          <a:spcPts val="0"/>
                        </a:spcBef>
                        <a:spcAft>
                          <a:spcPts val="0"/>
                        </a:spcAft>
                        <a:buNone/>
                      </a:pPr>
                      <a:r>
                        <a:rPr lang="en"/>
                        <a:t>43.7%</a:t>
                      </a:r>
                      <a:endParaRPr/>
                    </a:p>
                  </a:txBody>
                  <a:tcPr marT="91425" marB="91425" marR="91425" marL="91425"/>
                </a:tc>
              </a:tr>
              <a:tr h="300150">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None/>
                      </a:pPr>
                      <a:r>
                        <a:rPr lang="en"/>
                        <a:t>61.8%</a:t>
                      </a:r>
                      <a:endParaRPr/>
                    </a:p>
                  </a:txBody>
                  <a:tcPr marT="91425" marB="91425" marR="91425" marL="91425"/>
                </a:tc>
              </a:tr>
              <a:tr h="300150">
                <a:tc>
                  <a:txBody>
                    <a:bodyPr/>
                    <a:lstStyle/>
                    <a:p>
                      <a:pPr indent="0" lvl="0" marL="0" rtl="0" algn="l">
                        <a:spcBef>
                          <a:spcPts val="0"/>
                        </a:spcBef>
                        <a:spcAft>
                          <a:spcPts val="0"/>
                        </a:spcAft>
                        <a:buNone/>
                      </a:pPr>
                      <a:r>
                        <a:rPr lang="en"/>
                        <a:t>ADABoost</a:t>
                      </a:r>
                      <a:endParaRPr/>
                    </a:p>
                  </a:txBody>
                  <a:tcPr marT="91425" marB="91425" marR="91425" marL="91425"/>
                </a:tc>
                <a:tc>
                  <a:txBody>
                    <a:bodyPr/>
                    <a:lstStyle/>
                    <a:p>
                      <a:pPr indent="0" lvl="0" marL="0" rtl="0" algn="l">
                        <a:spcBef>
                          <a:spcPts val="0"/>
                        </a:spcBef>
                        <a:spcAft>
                          <a:spcPts val="0"/>
                        </a:spcAft>
                        <a:buNone/>
                      </a:pPr>
                      <a:r>
                        <a:rPr lang="en"/>
                        <a:t>57.3%</a:t>
                      </a:r>
                      <a:endParaRPr/>
                    </a:p>
                  </a:txBody>
                  <a:tcPr marT="91425" marB="91425" marR="91425" marL="91425"/>
                </a:tc>
              </a:tr>
              <a:tr h="329750">
                <a:tc>
                  <a:txBody>
                    <a:bodyPr/>
                    <a:lstStyle/>
                    <a:p>
                      <a:pPr indent="0" lvl="0" marL="0" rtl="0" algn="l">
                        <a:spcBef>
                          <a:spcPts val="0"/>
                        </a:spcBef>
                        <a:spcAft>
                          <a:spcPts val="0"/>
                        </a:spcAft>
                        <a:buNone/>
                      </a:pPr>
                      <a:r>
                        <a:rPr lang="en"/>
                        <a:t>XGBoost</a:t>
                      </a:r>
                      <a:endParaRPr/>
                    </a:p>
                  </a:txBody>
                  <a:tcPr marT="91425" marB="91425" marR="91425" marL="91425"/>
                </a:tc>
                <a:tc>
                  <a:txBody>
                    <a:bodyPr/>
                    <a:lstStyle/>
                    <a:p>
                      <a:pPr indent="0" lvl="0" marL="0" rtl="0" algn="l">
                        <a:spcBef>
                          <a:spcPts val="0"/>
                        </a:spcBef>
                        <a:spcAft>
                          <a:spcPts val="0"/>
                        </a:spcAft>
                        <a:buNone/>
                      </a:pPr>
                      <a:r>
                        <a:rPr lang="en"/>
                        <a:t>62.7%</a:t>
                      </a:r>
                      <a:endParaRPr/>
                    </a:p>
                  </a:txBody>
                  <a:tcPr marT="91425" marB="91425" marR="91425" marL="91425"/>
                </a:tc>
              </a:tr>
              <a:tr h="329750">
                <a:tc>
                  <a:txBody>
                    <a:bodyPr/>
                    <a:lstStyle/>
                    <a:p>
                      <a:pPr indent="0" lvl="0" marL="0" rtl="0" algn="l">
                        <a:spcBef>
                          <a:spcPts val="0"/>
                        </a:spcBef>
                        <a:spcAft>
                          <a:spcPts val="0"/>
                        </a:spcAft>
                        <a:buNone/>
                      </a:pPr>
                      <a:r>
                        <a:rPr lang="en"/>
                        <a:t>LightGBM</a:t>
                      </a:r>
                      <a:endParaRPr/>
                    </a:p>
                  </a:txBody>
                  <a:tcPr marT="91425" marB="91425" marR="91425" marL="91425"/>
                </a:tc>
                <a:tc>
                  <a:txBody>
                    <a:bodyPr/>
                    <a:lstStyle/>
                    <a:p>
                      <a:pPr indent="0" lvl="0" marL="0" rtl="0" algn="l">
                        <a:spcBef>
                          <a:spcPts val="0"/>
                        </a:spcBef>
                        <a:spcAft>
                          <a:spcPts val="0"/>
                        </a:spcAft>
                        <a:buNone/>
                      </a:pPr>
                      <a:r>
                        <a:rPr lang="en"/>
                        <a:t>71.8%</a:t>
                      </a:r>
                      <a:endParaRPr/>
                    </a:p>
                  </a:txBody>
                  <a:tcPr marT="91425" marB="91425" marR="91425" marL="91425"/>
                </a:tc>
              </a:tr>
              <a:tr h="329750">
                <a:tc>
                  <a:txBody>
                    <a:bodyPr/>
                    <a:lstStyle/>
                    <a:p>
                      <a:pPr indent="0" lvl="0" marL="0" rtl="0" algn="l">
                        <a:spcBef>
                          <a:spcPts val="0"/>
                        </a:spcBef>
                        <a:spcAft>
                          <a:spcPts val="0"/>
                        </a:spcAft>
                        <a:buNone/>
                      </a:pPr>
                      <a:r>
                        <a:rPr lang="en"/>
                        <a:t>CNN</a:t>
                      </a:r>
                      <a:endParaRPr/>
                    </a:p>
                  </a:txBody>
                  <a:tcPr marT="91425" marB="91425" marR="91425" marL="91425"/>
                </a:tc>
                <a:tc>
                  <a:txBody>
                    <a:bodyPr/>
                    <a:lstStyle/>
                    <a:p>
                      <a:pPr indent="0" lvl="0" marL="0" rtl="0" algn="l">
                        <a:spcBef>
                          <a:spcPts val="0"/>
                        </a:spcBef>
                        <a:spcAft>
                          <a:spcPts val="0"/>
                        </a:spcAft>
                        <a:buNone/>
                      </a:pPr>
                      <a:r>
                        <a:rPr lang="en"/>
                        <a:t>89.0%</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Links</a:t>
            </a:r>
            <a:endParaRPr/>
          </a:p>
        </p:txBody>
      </p:sp>
      <p:sp>
        <p:nvSpPr>
          <p:cNvPr id="252" name="Google Shape;252;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Written Report: </a:t>
            </a:r>
            <a:r>
              <a:rPr lang="en" u="sng">
                <a:solidFill>
                  <a:schemeClr val="hlink"/>
                </a:solidFill>
                <a:hlinkClick r:id="rId3"/>
              </a:rPr>
              <a:t>https://docs.google.com/document/d/1ouunkNe6c57gTHiGRekZm0cppU8DFarIOkeBktWPe3k/edit?usp=sharing</a:t>
            </a:r>
            <a:endParaRPr/>
          </a:p>
          <a:p>
            <a:pPr indent="0" lvl="0" marL="0" rtl="0" algn="l">
              <a:spcBef>
                <a:spcPts val="1200"/>
              </a:spcBef>
              <a:spcAft>
                <a:spcPts val="0"/>
              </a:spcAft>
              <a:buNone/>
            </a:pPr>
            <a:r>
              <a:rPr lang="en"/>
              <a:t>Github Repo:</a:t>
            </a:r>
            <a:endParaRPr/>
          </a:p>
          <a:p>
            <a:pPr indent="0" lvl="0" marL="0" rtl="0" algn="l">
              <a:spcBef>
                <a:spcPts val="1200"/>
              </a:spcBef>
              <a:spcAft>
                <a:spcPts val="0"/>
              </a:spcAft>
              <a:buNone/>
            </a:pPr>
            <a:r>
              <a:rPr lang="en" u="sng">
                <a:solidFill>
                  <a:schemeClr val="hlink"/>
                </a:solidFill>
                <a:hlinkClick r:id="rId4"/>
              </a:rPr>
              <a:t>https://github.com/COGS118B-character-classification/Chinese-MNIST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Source 1: </a:t>
            </a:r>
            <a:r>
              <a:rPr lang="en" sz="1600" u="sng">
                <a:solidFill>
                  <a:schemeClr val="hlink"/>
                </a:solidFill>
                <a:hlinkClick r:id="rId3"/>
              </a:rPr>
              <a:t>Chinese Character Recognition</a:t>
            </a:r>
            <a:endParaRPr sz="1600"/>
          </a:p>
          <a:p>
            <a:pPr indent="-330200" lvl="0" marL="457200" rtl="0" algn="l">
              <a:spcBef>
                <a:spcPts val="0"/>
              </a:spcBef>
              <a:spcAft>
                <a:spcPts val="0"/>
              </a:spcAft>
              <a:buSzPts val="1600"/>
              <a:buChar char="●"/>
            </a:pPr>
            <a:r>
              <a:rPr lang="en" sz="1600"/>
              <a:t>This paper explores general methods of character recognition and suggests a formula that fits more closely with Chinese Handwritings.</a:t>
            </a:r>
            <a:endParaRPr sz="1600"/>
          </a:p>
          <a:p>
            <a:pPr indent="-330200" lvl="0" marL="457200" rtl="0" algn="l">
              <a:spcBef>
                <a:spcPts val="0"/>
              </a:spcBef>
              <a:spcAft>
                <a:spcPts val="0"/>
              </a:spcAft>
              <a:buSzPts val="1600"/>
              <a:buChar char="●"/>
            </a:pPr>
            <a:r>
              <a:rPr lang="en" sz="1600"/>
              <a:t>Why Interesting: Rather than following traditional pixel-splitting techniques to address image processing problems, it develops a new formula as approach that might be more general for Chinese characters</a:t>
            </a:r>
            <a:endParaRPr sz="1600"/>
          </a:p>
          <a:p>
            <a:pPr indent="-330200" lvl="0" marL="457200" rtl="0" algn="l">
              <a:spcBef>
                <a:spcPts val="0"/>
              </a:spcBef>
              <a:spcAft>
                <a:spcPts val="0"/>
              </a:spcAft>
              <a:buSzPts val="1600"/>
              <a:buChar char="●"/>
            </a:pPr>
            <a:r>
              <a:rPr lang="en" sz="1600"/>
              <a:t>Why select this (relate to our study): Although we’re not looking in-depth about the formula things, we share the same topics and thus hope to find inspirations from their approaches.</a:t>
            </a:r>
            <a:endParaRPr sz="1600"/>
          </a:p>
          <a:p>
            <a:pPr indent="-330200" lvl="0" marL="457200" rtl="0" algn="l">
              <a:spcBef>
                <a:spcPts val="0"/>
              </a:spcBef>
              <a:spcAft>
                <a:spcPts val="0"/>
              </a:spcAft>
              <a:buSzPts val="1600"/>
              <a:buChar char="●"/>
            </a:pPr>
            <a:r>
              <a:rPr lang="en" sz="1600"/>
              <a:t>How is this relating to other papers: The proposed algorithms are all formula-based.</a:t>
            </a:r>
            <a:endParaRPr sz="16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Source 2: </a:t>
            </a:r>
            <a:r>
              <a:rPr lang="en" sz="1600" u="sng">
                <a:solidFill>
                  <a:schemeClr val="hlink"/>
                </a:solidFill>
                <a:hlinkClick r:id="rId3"/>
              </a:rPr>
              <a:t>Dimension Reduction for Classification Cases</a:t>
            </a:r>
            <a:endParaRPr sz="1600"/>
          </a:p>
          <a:p>
            <a:pPr indent="-330200" lvl="0" marL="457200" rtl="0" algn="l">
              <a:spcBef>
                <a:spcPts val="0"/>
              </a:spcBef>
              <a:spcAft>
                <a:spcPts val="0"/>
              </a:spcAft>
              <a:buSzPts val="1600"/>
              <a:buChar char="●"/>
            </a:pPr>
            <a:r>
              <a:rPr lang="en" sz="1600"/>
              <a:t>This paper deals with several dimension reduction algorithms to help accelerate and optimize the dimension reduction and feature selection process, including filter algorithms, hybrid algorithm, etc. And attempts to formulate a integrated intelligent feature selection system.</a:t>
            </a:r>
            <a:endParaRPr sz="1600"/>
          </a:p>
          <a:p>
            <a:pPr indent="-330200" lvl="0" marL="457200" rtl="0" algn="l">
              <a:spcBef>
                <a:spcPts val="0"/>
              </a:spcBef>
              <a:spcAft>
                <a:spcPts val="0"/>
              </a:spcAft>
              <a:buSzPts val="1600"/>
              <a:buChar char="●"/>
            </a:pPr>
            <a:r>
              <a:rPr lang="en" sz="1600"/>
              <a:t>Why Interesting: It attempts to actually automize the dimension reduction process</a:t>
            </a:r>
            <a:endParaRPr sz="1600"/>
          </a:p>
          <a:p>
            <a:pPr indent="-330200" lvl="0" marL="457200" rtl="0" algn="l">
              <a:spcBef>
                <a:spcPts val="0"/>
              </a:spcBef>
              <a:spcAft>
                <a:spcPts val="0"/>
              </a:spcAft>
              <a:buSzPts val="1600"/>
              <a:buChar char="●"/>
            </a:pPr>
            <a:r>
              <a:rPr lang="en" sz="1600"/>
              <a:t>Why select this (relate to our study): This might be useful if we have too much dimensions when building the model, which might lead to long running time.</a:t>
            </a:r>
            <a:endParaRPr sz="1600"/>
          </a:p>
          <a:p>
            <a:pPr indent="-330200" lvl="0" marL="457200" rtl="0" algn="l">
              <a:spcBef>
                <a:spcPts val="0"/>
              </a:spcBef>
              <a:spcAft>
                <a:spcPts val="0"/>
              </a:spcAft>
              <a:buSzPts val="1600"/>
              <a:buChar char="●"/>
            </a:pPr>
            <a:r>
              <a:rPr lang="en" sz="1600"/>
              <a:t>How is this relating to other papers: Compared with other papers that attempts to build classification models for labels or characters, this paper focuses on the platform of automating dimension reduction.</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Source 3: </a:t>
            </a:r>
            <a:r>
              <a:rPr lang="en" sz="1600" u="sng">
                <a:solidFill>
                  <a:schemeClr val="hlink"/>
                </a:solidFill>
                <a:hlinkClick r:id="rId3"/>
              </a:rPr>
              <a:t>NLP &amp; Classification</a:t>
            </a:r>
            <a:endParaRPr sz="1600"/>
          </a:p>
          <a:p>
            <a:pPr indent="-330200" lvl="0" marL="457200" rtl="0" algn="l">
              <a:spcBef>
                <a:spcPts val="0"/>
              </a:spcBef>
              <a:spcAft>
                <a:spcPts val="0"/>
              </a:spcAft>
              <a:buSzPts val="1600"/>
              <a:buChar char="●"/>
            </a:pPr>
            <a:r>
              <a:rPr lang="en" sz="1600"/>
              <a:t>This paper first reviews some recent findings about supported entity types in NLP, then proposes several algorithms to tackle the Named Entity Recognition and Classification (NERC) tasks.</a:t>
            </a:r>
            <a:endParaRPr sz="1600"/>
          </a:p>
          <a:p>
            <a:pPr indent="-330200" lvl="0" marL="457200" rtl="0" algn="l">
              <a:spcBef>
                <a:spcPts val="0"/>
              </a:spcBef>
              <a:spcAft>
                <a:spcPts val="0"/>
              </a:spcAft>
              <a:buSzPts val="1600"/>
              <a:buChar char="●"/>
            </a:pPr>
            <a:r>
              <a:rPr lang="en" sz="1600"/>
              <a:t>Why Interesting: I really like the EDA part, looking at the character statistics from many perspectives</a:t>
            </a:r>
            <a:endParaRPr sz="1600"/>
          </a:p>
          <a:p>
            <a:pPr indent="-330200" lvl="0" marL="457200" rtl="0" algn="l">
              <a:spcBef>
                <a:spcPts val="0"/>
              </a:spcBef>
              <a:spcAft>
                <a:spcPts val="0"/>
              </a:spcAft>
              <a:buSzPts val="1600"/>
              <a:buChar char="●"/>
            </a:pPr>
            <a:r>
              <a:rPr lang="en" sz="1600"/>
              <a:t>Why select this (relate to our study): Although the NERC topic in NLP is too abstract and in-depth compared with our project, I think they proposed good approach of a classification process, including feature engineering and, modeling.</a:t>
            </a:r>
            <a:endParaRPr sz="1600"/>
          </a:p>
          <a:p>
            <a:pPr indent="-330200" lvl="0" marL="457200" rtl="0" algn="l">
              <a:spcBef>
                <a:spcPts val="0"/>
              </a:spcBef>
              <a:spcAft>
                <a:spcPts val="0"/>
              </a:spcAft>
              <a:buSzPts val="1600"/>
              <a:buChar char="●"/>
            </a:pPr>
            <a:r>
              <a:rPr lang="en" sz="1600"/>
              <a:t>How is this relating to other papers: Compared with other papers, this, rather than developed a formula or algorithm, parallelly proposed and lists the evaluation of several models, and presents the comparing result, which is relatively a traditional ML process.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39285"/>
              <a:buFont typeface="Arial"/>
              <a:buNone/>
            </a:pPr>
            <a:r>
              <a:rPr lang="en" sz="2800">
                <a:solidFill>
                  <a:schemeClr val="dk1"/>
                </a:solidFill>
              </a:rPr>
              <a:t>MNIST is a large database of handwritten digits that is commonly used for training various image processing systems. We found the Chinese MNIST dataset on Kaggle, which includes 72-MB 15000 compressed images. Each image shows one character from a set of 15 characters.</a:t>
            </a:r>
            <a:endParaRPr sz="2800">
              <a:solidFill>
                <a:schemeClr val="dk1"/>
              </a:solidFill>
            </a:endParaRPr>
          </a:p>
          <a:p>
            <a:pPr indent="0" lvl="0" marL="0" rtl="0" algn="l">
              <a:spcBef>
                <a:spcPts val="1200"/>
              </a:spcBef>
              <a:spcAft>
                <a:spcPts val="0"/>
              </a:spcAft>
              <a:buNone/>
            </a:pPr>
            <a:r>
              <a:t/>
            </a:r>
            <a:endParaRPr sz="2800">
              <a:solidFill>
                <a:schemeClr val="dk1"/>
              </a:solidFill>
            </a:endParaRPr>
          </a:p>
          <a:p>
            <a:pPr indent="0" lvl="0" marL="0" rtl="0" algn="l">
              <a:spcBef>
                <a:spcPts val="1200"/>
              </a:spcBef>
              <a:spcAft>
                <a:spcPts val="0"/>
              </a:spcAft>
              <a:buNone/>
            </a:pPr>
            <a:r>
              <a:rPr lang="en" sz="2800">
                <a:solidFill>
                  <a:schemeClr val="dk1"/>
                </a:solidFill>
              </a:rPr>
              <a:t>The data can be found here: </a:t>
            </a:r>
            <a:r>
              <a:rPr lang="en" sz="2800" u="sng">
                <a:solidFill>
                  <a:schemeClr val="hlink"/>
                </a:solidFill>
                <a:hlinkClick r:id="rId3"/>
              </a:rPr>
              <a:t>https://www.kaggle.com/gpreda/chinese-mnist?select=data</a:t>
            </a:r>
            <a:endParaRPr sz="2800">
              <a:solidFill>
                <a:schemeClr val="dk1"/>
              </a:solidFill>
            </a:endParaRPr>
          </a:p>
          <a:p>
            <a:pPr indent="0" lvl="0" marL="0" rtl="0" algn="l">
              <a:spcBef>
                <a:spcPts val="1200"/>
              </a:spcBef>
              <a:spcAft>
                <a:spcPts val="0"/>
              </a:spcAft>
              <a:buClr>
                <a:schemeClr val="dk1"/>
              </a:buClr>
              <a:buSzPct val="39285"/>
              <a:buFont typeface="Arial"/>
              <a:buNone/>
            </a:pPr>
            <a:r>
              <a:t/>
            </a:r>
            <a:endParaRPr sz="2800">
              <a:solidFill>
                <a:schemeClr val="dk1"/>
              </a:solidFill>
            </a:endParaRPr>
          </a:p>
          <a:p>
            <a:pPr indent="0" lvl="0" marL="0" rtl="0" algn="l">
              <a:spcBef>
                <a:spcPts val="1200"/>
              </a:spcBef>
              <a:spcAft>
                <a:spcPts val="0"/>
              </a:spcAft>
              <a:buClr>
                <a:schemeClr val="dk1"/>
              </a:buClr>
              <a:buSzPct val="100000"/>
              <a:buFont typeface="Arial"/>
              <a:buNone/>
            </a:pPr>
            <a:r>
              <a:t/>
            </a:r>
            <a:endParaRPr sz="1100">
              <a:solidFill>
                <a:schemeClr val="dk1"/>
              </a:solidFill>
            </a:endParaRPr>
          </a:p>
          <a:p>
            <a:pPr indent="0" lvl="0" marL="0" rtl="0" algn="l">
              <a:spcBef>
                <a:spcPts val="1200"/>
              </a:spcBef>
              <a:spcAft>
                <a:spcPts val="1200"/>
              </a:spcAft>
              <a:buNone/>
            </a:pPr>
            <a:r>
              <a:t/>
            </a:r>
            <a:endParaRPr/>
          </a:p>
        </p:txBody>
      </p:sp>
      <p:pic>
        <p:nvPicPr>
          <p:cNvPr id="92" name="Google Shape;92;p18"/>
          <p:cNvPicPr preferRelativeResize="0"/>
          <p:nvPr/>
        </p:nvPicPr>
        <p:blipFill>
          <a:blip r:embed="rId4">
            <a:alphaModFix/>
          </a:blip>
          <a:stretch>
            <a:fillRect/>
          </a:stretch>
        </p:blipFill>
        <p:spPr>
          <a:xfrm>
            <a:off x="5959449" y="3307600"/>
            <a:ext cx="2741150" cy="1667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Cleaning/EDA</a:t>
            </a:r>
            <a:endParaRPr sz="1100"/>
          </a:p>
          <a:p>
            <a:pPr indent="0" lvl="0" marL="0" rtl="0" algn="l">
              <a:spcBef>
                <a:spcPts val="0"/>
              </a:spcBef>
              <a:spcAft>
                <a:spcPts val="0"/>
              </a:spcAft>
              <a:buNone/>
            </a:pPr>
            <a:r>
              <a:t/>
            </a:r>
            <a:endParaRPr/>
          </a:p>
        </p:txBody>
      </p:sp>
      <p:sp>
        <p:nvSpPr>
          <p:cNvPr id="98" name="Google Shape;98;p19"/>
          <p:cNvSpPr txBox="1"/>
          <p:nvPr>
            <p:ph idx="1" type="body"/>
          </p:nvPr>
        </p:nvSpPr>
        <p:spPr>
          <a:xfrm>
            <a:off x="311700" y="1152475"/>
            <a:ext cx="53538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200">
                <a:solidFill>
                  <a:schemeClr val="dk1"/>
                </a:solidFill>
              </a:rPr>
              <a:t>The distinct labels and their representing Chinese characters can be found in the table below on the left, the 15000 instances of characters, along with the array representation of the image is shown on the right.</a:t>
            </a:r>
            <a:endParaRPr sz="2200">
              <a:solidFill>
                <a:schemeClr val="dk1"/>
              </a:solidFill>
            </a:endParaRPr>
          </a:p>
          <a:p>
            <a:pPr indent="0" lvl="0" marL="0" rtl="0" algn="l">
              <a:spcBef>
                <a:spcPts val="1200"/>
              </a:spcBef>
              <a:spcAft>
                <a:spcPts val="0"/>
              </a:spcAft>
              <a:buNone/>
            </a:pPr>
            <a:r>
              <a:t/>
            </a:r>
            <a:endParaRPr sz="2200">
              <a:solidFill>
                <a:schemeClr val="dk1"/>
              </a:solidFill>
            </a:endParaRPr>
          </a:p>
          <a:p>
            <a:pPr indent="0" lvl="0" marL="0" rtl="0" algn="l">
              <a:spcBef>
                <a:spcPts val="1200"/>
              </a:spcBef>
              <a:spcAft>
                <a:spcPts val="0"/>
              </a:spcAft>
              <a:buNone/>
            </a:pPr>
            <a:r>
              <a:rPr lang="en" sz="2200">
                <a:solidFill>
                  <a:schemeClr val="dk1"/>
                </a:solidFill>
              </a:rPr>
              <a:t>Pixel: 64 * 64</a:t>
            </a:r>
            <a:endParaRPr sz="2200">
              <a:solidFill>
                <a:schemeClr val="dk1"/>
              </a:solidFill>
            </a:endParaRPr>
          </a:p>
          <a:p>
            <a:pPr indent="0" lvl="0" marL="0" rtl="0" algn="l">
              <a:spcBef>
                <a:spcPts val="1200"/>
              </a:spcBef>
              <a:spcAft>
                <a:spcPts val="1200"/>
              </a:spcAft>
              <a:buNone/>
            </a:pPr>
            <a:r>
              <a:t/>
            </a:r>
            <a:endParaRPr sz="2800">
              <a:solidFill>
                <a:schemeClr val="dk1"/>
              </a:solidFill>
            </a:endParaRPr>
          </a:p>
        </p:txBody>
      </p:sp>
      <p:pic>
        <p:nvPicPr>
          <p:cNvPr id="99" name="Google Shape;99;p19"/>
          <p:cNvPicPr preferRelativeResize="0"/>
          <p:nvPr/>
        </p:nvPicPr>
        <p:blipFill>
          <a:blip r:embed="rId3">
            <a:alphaModFix/>
          </a:blip>
          <a:stretch>
            <a:fillRect/>
          </a:stretch>
        </p:blipFill>
        <p:spPr>
          <a:xfrm>
            <a:off x="6126125" y="895954"/>
            <a:ext cx="2094075" cy="3929450"/>
          </a:xfrm>
          <a:prstGeom prst="rect">
            <a:avLst/>
          </a:prstGeom>
          <a:noFill/>
          <a:ln>
            <a:noFill/>
          </a:ln>
        </p:spPr>
      </p:pic>
      <p:pic>
        <p:nvPicPr>
          <p:cNvPr id="100" name="Google Shape;100;p19"/>
          <p:cNvPicPr preferRelativeResize="0"/>
          <p:nvPr/>
        </p:nvPicPr>
        <p:blipFill>
          <a:blip r:embed="rId4">
            <a:alphaModFix/>
          </a:blip>
          <a:stretch>
            <a:fillRect/>
          </a:stretch>
        </p:blipFill>
        <p:spPr>
          <a:xfrm>
            <a:off x="3804450" y="3363746"/>
            <a:ext cx="1693000" cy="1693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 Binary Classification</a:t>
            </a:r>
            <a:endParaRPr/>
          </a:p>
        </p:txBody>
      </p:sp>
      <p:sp>
        <p:nvSpPr>
          <p:cNvPr id="106" name="Google Shape;106;p20"/>
          <p:cNvSpPr txBox="1"/>
          <p:nvPr>
            <p:ph idx="1" type="body"/>
          </p:nvPr>
        </p:nvSpPr>
        <p:spPr>
          <a:xfrm>
            <a:off x="311700" y="1152475"/>
            <a:ext cx="40842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Sklearn: logistic regression</a:t>
            </a:r>
            <a:endParaRPr/>
          </a:p>
          <a:p>
            <a:pPr indent="0" lvl="0" marL="0" rtl="0" algn="l">
              <a:spcBef>
                <a:spcPts val="1200"/>
              </a:spcBef>
              <a:spcAft>
                <a:spcPts val="0"/>
              </a:spcAft>
              <a:buNone/>
            </a:pPr>
            <a:r>
              <a:rPr lang="en"/>
              <a:t>Task: identify all the images with label “1”</a:t>
            </a:r>
            <a:endParaRPr/>
          </a:p>
          <a:p>
            <a:pPr indent="0" lvl="0" marL="0" rtl="0" algn="l">
              <a:spcBef>
                <a:spcPts val="1200"/>
              </a:spcBef>
              <a:spcAft>
                <a:spcPts val="0"/>
              </a:spcAft>
              <a:buNone/>
            </a:pPr>
            <a:r>
              <a:rPr lang="en"/>
              <a:t>Split: 80% train, 20% test</a:t>
            </a:r>
            <a:endParaRPr/>
          </a:p>
          <a:p>
            <a:pPr indent="0" lvl="0" marL="0" rtl="0" algn="l">
              <a:spcBef>
                <a:spcPts val="1200"/>
              </a:spcBef>
              <a:spcAft>
                <a:spcPts val="0"/>
              </a:spcAft>
              <a:buNone/>
            </a:pPr>
            <a:r>
              <a:rPr lang="en"/>
              <a:t>Performance with penalty:</a:t>
            </a:r>
            <a:endParaRPr/>
          </a:p>
          <a:p>
            <a:pPr indent="-342900" lvl="0" marL="457200" rtl="0" algn="l">
              <a:spcBef>
                <a:spcPts val="1200"/>
              </a:spcBef>
              <a:spcAft>
                <a:spcPts val="0"/>
              </a:spcAft>
              <a:buSzPts val="1800"/>
              <a:buChar char="-"/>
            </a:pPr>
            <a:r>
              <a:rPr lang="en"/>
              <a:t>train accuracy 100%</a:t>
            </a:r>
            <a:endParaRPr/>
          </a:p>
          <a:p>
            <a:pPr indent="-342900" lvl="0" marL="457200" rtl="0" algn="l">
              <a:spcBef>
                <a:spcPts val="0"/>
              </a:spcBef>
              <a:spcAft>
                <a:spcPts val="0"/>
              </a:spcAft>
              <a:buSzPts val="1800"/>
              <a:buChar char="-"/>
            </a:pPr>
            <a:r>
              <a:rPr lang="en"/>
              <a:t>test accuracy 90%</a:t>
            </a:r>
            <a:endParaRPr/>
          </a:p>
          <a:p>
            <a:pPr indent="0" lvl="0" marL="0" rtl="0" algn="l">
              <a:spcBef>
                <a:spcPts val="1200"/>
              </a:spcBef>
              <a:spcAft>
                <a:spcPts val="1200"/>
              </a:spcAft>
              <a:buNone/>
            </a:pPr>
            <a:r>
              <a:rPr b="1" lang="en"/>
              <a:t>This is not the accuracy for the multi-class prediction!</a:t>
            </a:r>
            <a:endParaRPr b="1"/>
          </a:p>
        </p:txBody>
      </p:sp>
      <p:pic>
        <p:nvPicPr>
          <p:cNvPr id="107" name="Google Shape;107;p20"/>
          <p:cNvPicPr preferRelativeResize="0"/>
          <p:nvPr/>
        </p:nvPicPr>
        <p:blipFill>
          <a:blip r:embed="rId3">
            <a:alphaModFix/>
          </a:blip>
          <a:stretch>
            <a:fillRect/>
          </a:stretch>
        </p:blipFill>
        <p:spPr>
          <a:xfrm>
            <a:off x="4251175" y="2034025"/>
            <a:ext cx="4581125" cy="3109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Bagging Binary </a:t>
            </a:r>
            <a:r>
              <a:rPr lang="en"/>
              <a:t>Classifiers</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21"/>
          <p:cNvPicPr preferRelativeResize="0"/>
          <p:nvPr/>
        </p:nvPicPr>
        <p:blipFill>
          <a:blip r:embed="rId3">
            <a:alphaModFix/>
          </a:blip>
          <a:stretch>
            <a:fillRect/>
          </a:stretch>
        </p:blipFill>
        <p:spPr>
          <a:xfrm>
            <a:off x="0" y="2889938"/>
            <a:ext cx="9144001" cy="2012674"/>
          </a:xfrm>
          <a:prstGeom prst="rect">
            <a:avLst/>
          </a:prstGeom>
          <a:noFill/>
          <a:ln>
            <a:noFill/>
          </a:ln>
        </p:spPr>
      </p:pic>
      <p:pic>
        <p:nvPicPr>
          <p:cNvPr id="115" name="Google Shape;115;p21"/>
          <p:cNvPicPr preferRelativeResize="0"/>
          <p:nvPr/>
        </p:nvPicPr>
        <p:blipFill>
          <a:blip r:embed="rId4">
            <a:alphaModFix/>
          </a:blip>
          <a:stretch>
            <a:fillRect/>
          </a:stretch>
        </p:blipFill>
        <p:spPr>
          <a:xfrm>
            <a:off x="311700" y="1558200"/>
            <a:ext cx="8520599" cy="79126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