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76"/>
  </p:notesMasterIdLst>
  <p:handoutMasterIdLst>
    <p:handoutMasterId r:id="rId77"/>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57"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437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94660"/>
  </p:normalViewPr>
  <p:slideViewPr>
    <p:cSldViewPr snapToGrid="0" snapToObjects="1">
      <p:cViewPr varScale="1">
        <p:scale>
          <a:sx n="71" d="100"/>
          <a:sy n="71" d="100"/>
        </p:scale>
        <p:origin x="678" y="60"/>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85B88-5A74-8146-B62B-724301130AAD}" type="datetimeFigureOut">
              <a:rPr lang="en-US" smtClean="0"/>
              <a:t>8/30/2019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013C41-6F68-8246-8D54-8D41BE6F5FEE}" type="slidenum">
              <a:rPr lang="en-US" smtClean="0"/>
              <a:t>‹#›</a:t>
            </a:fld>
            <a:endParaRPr lang="en-US"/>
          </a:p>
        </p:txBody>
      </p:sp>
    </p:spTree>
    <p:extLst>
      <p:ext uri="{BB962C8B-B14F-4D97-AF65-F5344CB8AC3E}">
        <p14:creationId xmlns:p14="http://schemas.microsoft.com/office/powerpoint/2010/main" val="332387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6AA611-57C1-EC4F-96BA-FD6DCC6DD98E}" type="datetimeFigureOut">
              <a:rPr lang="en-US" smtClean="0"/>
              <a:t>8/30/2019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252-6D94-B14F-9D9D-A4A9232FFC97}" type="slidenum">
              <a:rPr lang="en-US" smtClean="0"/>
              <a:t>‹#›</a:t>
            </a:fld>
            <a:endParaRPr lang="en-US"/>
          </a:p>
        </p:txBody>
      </p:sp>
    </p:spTree>
    <p:extLst>
      <p:ext uri="{BB962C8B-B14F-4D97-AF65-F5344CB8AC3E}">
        <p14:creationId xmlns:p14="http://schemas.microsoft.com/office/powerpoint/2010/main" val="303597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raw data = unfiltered unformatted data straight from your HMIS that you (the data analyst) cannot alter from within the system.</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should be about 15 minutes. the plan is to open a fresh .Rmd file in R Studio, point out the structure of it, run it, make some quick edits to make it look better, rerun to see changes.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should welcome this kind of interest and be prepared to respond with integrity.)</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What does a programmer look like? Can programmers ALSO be good at people?</a:t>
            </a:r>
          </a:p>
          <a:p>
            <a:pPr marL="0" lvl="0" indent="0">
              <a:buNone/>
            </a:pPr>
            <a:endParaRPr/>
          </a:p>
          <a:p>
            <a:pPr marL="0" lvl="0" indent="0">
              <a:buNone/>
            </a:pPr>
            <a:r>
              <a:t>You are most likely, in SOME way, already programming. It might look different, but all the concepts are there. You know your data. You know how you want to see it.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raw data = unfiltered unformatted data straight from your HMIS that you (the data analyst) cannot alter from within the system.</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talk about it in general, we can’t get to 100% go through the four icons version control: Word -&gt; Track Changes, Google docs -&gt; versioning, git -&gt; steep learning curve but worth it</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HUD CSV Export specs are great documentation of your data source. Also you can’t edit the export from within HMIS (also good!).</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should be about 15 minutes. the plan is to open a fresh .Rmd file in R Studio, point out the structure of it, run it, make some quick edits to make it look better, rerun to see changes.</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should welcome this kind of interest and be prepared to respond with integrity.)</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What does a programmer look like? Can programmers ALSO be good at people?</a:t>
            </a:r>
          </a:p>
          <a:p>
            <a:pPr marL="0" lvl="0" indent="0">
              <a:buNone/>
            </a:pPr>
            <a:endParaRPr/>
          </a:p>
          <a:p>
            <a:pPr marL="0" lvl="0" indent="0">
              <a:buNone/>
            </a:pPr>
            <a:r>
              <a:t>You are most likely, in SOME way, already programming. It might look different, but all the concepts are there. You know your data. You know how you want to see it.</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talk about it in general, we can’t get to 100% go through the four icons version control: Word -&gt; Track Changes, Google docs -&gt; versioning, git -&gt; steep learning curve but worth it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HUD CSV Export specs are great documentation of your data source. Also you can’t edit the export from within HMIS (also good!).</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should be about 15 minutes. the plan is to open a fresh .Rmd file in R Studio, point out the structure of it, run it, make some quick edits to make it look better, rerun to see changes.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should welcome this kind of interest and be prepared to respond with integrity.)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What does a programmer look like? Can programmers ALSO be good at people?</a:t>
            </a:r>
          </a:p>
          <a:p>
            <a:pPr marL="0" lvl="0" indent="0">
              <a:buNone/>
            </a:pPr>
            <a:endParaRPr/>
          </a:p>
          <a:p>
            <a:pPr marL="0" lvl="0" indent="0">
              <a:buNone/>
            </a:pPr>
            <a:r>
              <a:t>You are most likely, in SOME way, already programming. It might look different, but all the concepts are there. You know your data. You know how you want to see it.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raw data = unfiltered unformatted data straight from your HMIS that you (the data analyst) cannot alter from within the system.</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talk about it in general, we can’t get to 100% go through the four icons version control: Word -&gt; Track Changes, Google docs -&gt; versioning, git -&gt; steep learning curve but worth it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HUD CSV Export specs are great documentation of your data source. Also you can’t edit the export from within HMIS (also good!).</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2284401" y="1120545"/>
            <a:ext cx="6506230" cy="490262"/>
          </a:xfrm>
        </p:spPr>
        <p:txBody>
          <a:bodyPr lIns="0" rIns="0"/>
          <a:lstStyle>
            <a:lvl1pPr algn="r">
              <a:defRPr lang="en-US" sz="2400" b="1" kern="1200" dirty="0">
                <a:solidFill>
                  <a:srgbClr val="144379"/>
                </a:solidFill>
                <a:latin typeface="Arial"/>
                <a:ea typeface="+mn-ea"/>
                <a:cs typeface="Arial"/>
              </a:defRPr>
            </a:lvl1pPr>
          </a:lstStyle>
          <a:p>
            <a:r>
              <a:rPr lang="en-US" dirty="0"/>
              <a:t>Click to edit Master title style</a:t>
            </a:r>
          </a:p>
        </p:txBody>
      </p:sp>
      <p:sp>
        <p:nvSpPr>
          <p:cNvPr id="3" name="Subtitle 2"/>
          <p:cNvSpPr>
            <a:spLocks noGrp="1"/>
          </p:cNvSpPr>
          <p:nvPr>
            <p:ph type="subTitle" idx="1"/>
          </p:nvPr>
        </p:nvSpPr>
        <p:spPr>
          <a:xfrm>
            <a:off x="2284401" y="1704413"/>
            <a:ext cx="6506230" cy="528553"/>
          </a:xfrm>
        </p:spPr>
        <p:txBody>
          <a:bodyPr lIns="0" rIns="0">
            <a:normAutofit/>
          </a:bodyPr>
          <a:lstStyle>
            <a:lvl1pPr marL="0" indent="0" algn="r">
              <a:buNone/>
              <a:defRPr sz="1800" b="1">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6553200" y="4690556"/>
            <a:ext cx="2133600" cy="273844"/>
          </a:xfrm>
        </p:spPr>
        <p:txBody>
          <a:bodyPr/>
          <a:lstStyle>
            <a:lvl1pPr>
              <a:defRPr sz="1200">
                <a:solidFill>
                  <a:schemeClr val="tx1"/>
                </a:solidFill>
                <a:latin typeface="Arial"/>
                <a:cs typeface="Aria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457200" y="1066781"/>
            <a:ext cx="8229600" cy="857250"/>
          </a:xfrm>
        </p:spPr>
        <p:txBody>
          <a:bodyPr>
            <a:normAutofit/>
          </a:bodyPr>
          <a:lstStyle>
            <a:lvl1pPr algn="l">
              <a:defRPr sz="2800" b="1">
                <a:solidFill>
                  <a:srgbClr val="144379"/>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924031"/>
            <a:ext cx="8229600" cy="2670591"/>
          </a:xfrm>
        </p:spPr>
        <p:txBody>
          <a:bodyPr>
            <a:normAutofit/>
          </a:bodyPr>
          <a:lstStyle>
            <a:lvl1pPr marL="285750" indent="-285750">
              <a:buFont typeface="Arial"/>
              <a:buChar char="•"/>
              <a:defRPr sz="16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2"/>
          </p:nvPr>
        </p:nvSpPr>
        <p:spPr>
          <a:xfrm>
            <a:off x="6553200" y="4690556"/>
            <a:ext cx="2133600" cy="273844"/>
          </a:xfrm>
        </p:spPr>
        <p:txBody>
          <a:bodyPr/>
          <a:lstStyle/>
          <a:p>
            <a:fld id="{AF88E988-FB04-AB4E-BE5A-59F242AF7F7A}" type="slidenum">
              <a:rPr lang="en-US" smtClean="0"/>
              <a:t>‹#›</a:t>
            </a:fld>
            <a:endParaRPr lang="en-US" dirty="0"/>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Slide Number Placeholder 5"/>
          <p:cNvSpPr>
            <a:spLocks noGrp="1"/>
          </p:cNvSpPr>
          <p:nvPr>
            <p:ph type="sldNum" sz="quarter" idx="12"/>
          </p:nvPr>
        </p:nvSpPr>
        <p:spPr>
          <a:xfrm>
            <a:off x="6553200" y="4690556"/>
            <a:ext cx="2133600" cy="273844"/>
          </a:xfrm>
        </p:spPr>
        <p:txBody>
          <a:bodyPr/>
          <a:lstStyle/>
          <a:p>
            <a:fld id="{AF88E988-FB04-AB4E-BE5A-59F242AF7F7A}" type="slidenum">
              <a:rPr lang="en-US" smtClean="0"/>
              <a:t>‹#›</a:t>
            </a:fld>
            <a:endParaRPr lang="en-US" dirty="0"/>
          </a:p>
        </p:txBody>
      </p:sp>
      <p:sp>
        <p:nvSpPr>
          <p:cNvPr id="8" name="Title 1"/>
          <p:cNvSpPr>
            <a:spLocks noGrp="1"/>
          </p:cNvSpPr>
          <p:nvPr>
            <p:ph type="title"/>
          </p:nvPr>
        </p:nvSpPr>
        <p:spPr>
          <a:xfrm>
            <a:off x="457200" y="1066781"/>
            <a:ext cx="8229600" cy="857250"/>
          </a:xfrm>
        </p:spPr>
        <p:txBody>
          <a:bodyPr>
            <a:normAutofit/>
          </a:bodyPr>
          <a:lstStyle>
            <a:lvl1pPr algn="l">
              <a:defRPr sz="2800" b="1">
                <a:solidFill>
                  <a:srgbClr val="144379"/>
                </a:solidFill>
                <a:latin typeface="Arial"/>
                <a:cs typeface="Arial"/>
              </a:defRPr>
            </a:lvl1pPr>
          </a:lstStyle>
          <a:p>
            <a:r>
              <a:rPr lang="en-US" dirty="0"/>
              <a:t>Click to edit Master title style</a:t>
            </a:r>
          </a:p>
        </p:txBody>
      </p:sp>
      <p:sp>
        <p:nvSpPr>
          <p:cNvPr id="10" name="Content Placeholder 2"/>
          <p:cNvSpPr>
            <a:spLocks noGrp="1"/>
          </p:cNvSpPr>
          <p:nvPr>
            <p:ph idx="1"/>
          </p:nvPr>
        </p:nvSpPr>
        <p:spPr>
          <a:xfrm>
            <a:off x="457200" y="1924031"/>
            <a:ext cx="4191000" cy="2670591"/>
          </a:xfrm>
        </p:spPr>
        <p:txBody>
          <a:bodyPr>
            <a:normAutofit/>
          </a:bodyPr>
          <a:lstStyle>
            <a:lvl1pPr marL="285750" indent="-285750">
              <a:buFont typeface="Arial"/>
              <a:buChar char="•"/>
              <a:defRPr sz="16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4648200" y="1924031"/>
            <a:ext cx="4038600" cy="2670591"/>
          </a:xfrm>
        </p:spPr>
        <p:txBody>
          <a:bodyPr>
            <a:normAutofit/>
          </a:bodyPr>
          <a:lstStyle>
            <a:lvl1pPr marL="285750" indent="-285750">
              <a:buFont typeface="Arial"/>
              <a:buChar char="•"/>
              <a:defRPr sz="16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05946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9"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markdown.rstudio.com/gallery.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wirlstats.com/" TargetMode="External"/><Relationship Id="rId2" Type="http://schemas.openxmlformats.org/officeDocument/2006/relationships/hyperlink" Target="https://r4ds.had.co.nz/" TargetMode="External"/><Relationship Id="rId1" Type="http://schemas.openxmlformats.org/officeDocument/2006/relationships/slideLayout" Target="../slideLayouts/slideLayout2.xml"/><Relationship Id="rId4" Type="http://schemas.openxmlformats.org/officeDocument/2006/relationships/hyperlink" Target="https://swirlstats.com/students.html"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iads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genelledenzin@cohhio.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rmarkdown.rstudio.com/gallery.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wirlstats.com/" TargetMode="External"/><Relationship Id="rId2" Type="http://schemas.openxmlformats.org/officeDocument/2006/relationships/hyperlink" Target="https://r4ds.had.co.nz/" TargetMode="External"/><Relationship Id="rId1" Type="http://schemas.openxmlformats.org/officeDocument/2006/relationships/slideLayout" Target="../slideLayouts/slideLayout2.xml"/><Relationship Id="rId4" Type="http://schemas.openxmlformats.org/officeDocument/2006/relationships/hyperlink" Target="https://swirlstats.com/students.html"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kiadso"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mailto:genelledenzin@cohhio.or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rmarkdown.rstudio.com/gallery.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swirlstats.com/" TargetMode="External"/><Relationship Id="rId2" Type="http://schemas.openxmlformats.org/officeDocument/2006/relationships/hyperlink" Target="https://r4ds.had.co.nz/" TargetMode="External"/><Relationship Id="rId1" Type="http://schemas.openxmlformats.org/officeDocument/2006/relationships/slideLayout" Target="../slideLayouts/slideLayout2.xml"/><Relationship Id="rId4" Type="http://schemas.openxmlformats.org/officeDocument/2006/relationships/hyperlink" Target="https://swirlstats.com/students.html"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github.com/kiadso/rmarkdown_talk" TargetMode="External"/><Relationship Id="rId2" Type="http://schemas.openxmlformats.org/officeDocument/2006/relationships/hyperlink" Target="https://github.com/kiads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mailto:genelledenzin@cohhio.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F88E988-FB04-AB4E-BE5A-59F242AF7F7A}" type="slidenum">
              <a:rPr lang="en-US" smtClean="0"/>
              <a:pPr/>
              <a:t>1</a:t>
            </a:fld>
            <a:endParaRPr lang="en-US" dirty="0"/>
          </a:p>
        </p:txBody>
      </p:sp>
    </p:spTree>
    <p:extLst>
      <p:ext uri="{BB962C8B-B14F-4D97-AF65-F5344CB8AC3E}">
        <p14:creationId xmlns:p14="http://schemas.microsoft.com/office/powerpoint/2010/main" val="408052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Ways to Achieve Better Reproducibility with Current Tools</a:t>
            </a:r>
          </a:p>
        </p:txBody>
      </p:sp>
      <p:sp>
        <p:nvSpPr>
          <p:cNvPr id="3" name="Content Placeholder 2"/>
          <p:cNvSpPr>
            <a:spLocks noGrp="1"/>
          </p:cNvSpPr>
          <p:nvPr>
            <p:ph idx="1"/>
          </p:nvPr>
        </p:nvSpPr>
        <p:spPr/>
        <p:txBody>
          <a:bodyPr/>
          <a:lstStyle/>
          <a:p>
            <a:pPr lvl="1"/>
            <a:r>
              <a:t>Data from HMIS should be as raw as possible</a:t>
            </a:r>
          </a:p>
          <a:p>
            <a:pPr lvl="1"/>
            <a:r>
              <a:t>Document your workflow for each visualization</a:t>
            </a:r>
          </a:p>
          <a:p>
            <a:pPr lvl="2"/>
            <a:r>
              <a:t>file paths, names, and document types</a:t>
            </a:r>
          </a:p>
          <a:p>
            <a:pPr lvl="2"/>
            <a:r>
              <a:t>every action you do in your intermediary data shaping tool</a:t>
            </a:r>
          </a:p>
          <a:p>
            <a:pPr lvl="2"/>
            <a:r>
              <a:t>any further actions you take inside your visualization tool</a:t>
            </a:r>
          </a:p>
          <a:p>
            <a:pPr lvl="2"/>
            <a:r>
              <a:t>if your data from HMIS is custom, document each action you take to create the data export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Markdown</a:t>
            </a:r>
          </a:p>
        </p:txBody>
      </p:sp>
      <p:sp>
        <p:nvSpPr>
          <p:cNvPr id="3" name="Content Placeholder 2"/>
          <p:cNvSpPr>
            <a:spLocks noGrp="1"/>
          </p:cNvSpPr>
          <p:nvPr>
            <p:ph idx="1"/>
          </p:nvPr>
        </p:nvSpPr>
        <p:spPr/>
        <p:txBody>
          <a:bodyPr/>
          <a:lstStyle/>
          <a:p>
            <a:pPr lvl="1"/>
            <a:r>
              <a:t>created by John Gruber and Aaron Swartz</a:t>
            </a:r>
          </a:p>
          <a:p>
            <a:pPr lvl="1"/>
            <a:r>
              <a:t>a simplified version of markup languages</a:t>
            </a:r>
          </a:p>
          <a:p>
            <a:pPr lvl="1"/>
            <a:r>
              <a:t>simple intuitive formatting elements</a:t>
            </a:r>
          </a:p>
          <a:p>
            <a:pPr lvl="1"/>
            <a:r>
              <a:t>easily converted to valid HTML and other formats</a:t>
            </a:r>
          </a:p>
          <a:p>
            <a:pPr lvl="1"/>
            <a:r>
              <a:t>a </a:t>
            </a:r>
            <a:r>
              <a:rPr>
                <a:hlinkClick r:id="rId2"/>
              </a:rPr>
              <a:t>quick look at the syntax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 Markdown</a:t>
            </a:r>
          </a:p>
        </p:txBody>
      </p:sp>
      <p:sp>
        <p:nvSpPr>
          <p:cNvPr id="3" name="Content Placeholder 2"/>
          <p:cNvSpPr>
            <a:spLocks noGrp="1"/>
          </p:cNvSpPr>
          <p:nvPr>
            <p:ph idx="1"/>
          </p:nvPr>
        </p:nvSpPr>
        <p:spPr/>
        <p:txBody>
          <a:bodyPr/>
          <a:lstStyle/>
          <a:p>
            <a:pPr lvl="1"/>
            <a:r>
              <a:t>allows you to include R code in a markdown document (or SQL, or python and others)</a:t>
            </a:r>
          </a:p>
          <a:p>
            <a:pPr lvl="1"/>
            <a:r>
              <a:t>the R code is evaluated in the processing of the markdown file</a:t>
            </a:r>
          </a:p>
          <a:p>
            <a:pPr lvl="1"/>
            <a:r>
              <a:t>results from the code are displayed in the final markdown document</a:t>
            </a:r>
          </a:p>
          <a:p>
            <a:pPr lvl="1"/>
            <a:r>
              <a:t>can handle parameters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 Markdown (continued)</a:t>
            </a:r>
          </a:p>
        </p:txBody>
      </p:sp>
      <p:sp>
        <p:nvSpPr>
          <p:cNvPr id="3" name="Content Placeholder 2"/>
          <p:cNvSpPr>
            <a:spLocks noGrp="1"/>
          </p:cNvSpPr>
          <p:nvPr>
            <p:ph idx="1"/>
          </p:nvPr>
        </p:nvSpPr>
        <p:spPr/>
        <p:txBody>
          <a:bodyPr/>
          <a:lstStyle/>
          <a:p>
            <a:pPr lvl="1"/>
            <a:r>
              <a:t>can be written in any basic text editor</a:t>
            </a:r>
          </a:p>
          <a:p>
            <a:pPr lvl="1"/>
            <a:r>
              <a:t>must be rendered using the R packages called knitr and rmarkdown</a:t>
            </a:r>
          </a:p>
          <a:p>
            <a:pPr lvl="1"/>
            <a:r>
              <a:t>works very well with R Studio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R Markdown Can Create</a:t>
            </a:r>
          </a:p>
        </p:txBody>
      </p:sp>
      <p:sp>
        <p:nvSpPr>
          <p:cNvPr id="3" name="Content Placeholder 2"/>
          <p:cNvSpPr>
            <a:spLocks noGrp="1"/>
          </p:cNvSpPr>
          <p:nvPr>
            <p:ph idx="1"/>
          </p:nvPr>
        </p:nvSpPr>
        <p:spPr/>
        <p:txBody>
          <a:bodyPr/>
          <a:lstStyle/>
          <a:p>
            <a:pPr lvl="1"/>
            <a:r>
              <a:t>HTML, pdf, Word, and PowerPoint documents</a:t>
            </a:r>
          </a:p>
          <a:p>
            <a:pPr lvl="1"/>
            <a:r>
              <a:t>interactive documents</a:t>
            </a:r>
          </a:p>
          <a:p>
            <a:pPr lvl="1"/>
            <a:r>
              <a:t>slide decks (not PowerPoint)</a:t>
            </a:r>
          </a:p>
          <a:p>
            <a:pPr lvl="1"/>
            <a:r>
              <a:t>websites, articles, and blogs</a:t>
            </a:r>
          </a:p>
          <a:p>
            <a:pPr lvl="1"/>
            <a:r>
              <a:t>books</a:t>
            </a:r>
          </a:p>
          <a:p>
            <a:pPr lvl="1"/>
            <a:r>
              <a:t>See the </a:t>
            </a:r>
            <a:r>
              <a:rPr>
                <a:hlinkClick r:id="rId2"/>
              </a:rPr>
              <a:t>Gallery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How Does R Markdown Get Us to Reproducibility?</a:t>
            </a:r>
          </a:p>
        </p:txBody>
      </p:sp>
      <p:sp>
        <p:nvSpPr>
          <p:cNvPr id="3" name="Content Placeholder 2"/>
          <p:cNvSpPr>
            <a:spLocks noGrp="1"/>
          </p:cNvSpPr>
          <p:nvPr>
            <p:ph idx="1"/>
          </p:nvPr>
        </p:nvSpPr>
        <p:spPr/>
        <p:txBody>
          <a:bodyPr/>
          <a:lstStyle/>
          <a:p>
            <a:pPr lvl="1"/>
            <a:r>
              <a:t>Every step you take in shaping your data and creating the visualization will be contained in your R Markdown document. Your work documents itself!</a:t>
            </a:r>
          </a:p>
          <a:p>
            <a:pPr lvl="1"/>
            <a:r>
              <a:t>Your data manipulation tool = your visualization tool. No need to copy-paste results into final documents and then later wonder where it came from and how it was built.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Let’s Create an Analysis in R Markdown</a:t>
            </a:r>
          </a:p>
        </p:txBody>
      </p:sp>
      <p:pic>
        <p:nvPicPr>
          <p:cNvPr id="3" name="Picture 1" descr="images/Music-Demo-Cassette-Tape.png"/>
          <p:cNvPicPr>
            <a:picLocks noGrp="1" noChangeAspect="1"/>
          </p:cNvPicPr>
          <p:nvPr/>
        </p:nvPicPr>
        <p:blipFill>
          <a:blip r:embed="rId3"/>
          <a:stretch>
            <a:fillRect/>
          </a:stretch>
        </p:blipFill>
        <p:spPr bwMode="auto">
          <a:xfrm>
            <a:off x="2028825" y="1200150"/>
            <a:ext cx="5095875"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Move Toward a Reproducible Workflow?</a:t>
            </a:r>
          </a:p>
        </p:txBody>
      </p:sp>
      <p:sp>
        <p:nvSpPr>
          <p:cNvPr id="3" name="Content Placeholder 2"/>
          <p:cNvSpPr>
            <a:spLocks noGrp="1"/>
          </p:cNvSpPr>
          <p:nvPr>
            <p:ph idx="1"/>
          </p:nvPr>
        </p:nvSpPr>
        <p:spPr/>
        <p:txBody>
          <a:bodyPr/>
          <a:lstStyle/>
          <a:p>
            <a:pPr lvl="1"/>
            <a:r>
              <a:t>Easier to find and correct errors</a:t>
            </a:r>
          </a:p>
          <a:p>
            <a:pPr lvl="1"/>
            <a:r>
              <a:t>Helps you create comparison data later</a:t>
            </a:r>
          </a:p>
          <a:p>
            <a:pPr lvl="1"/>
            <a:r>
              <a:t>Helps others to check your logic, which helps validate your work</a:t>
            </a:r>
          </a:p>
          <a:p>
            <a:pPr lvl="1"/>
            <a:r>
              <a:t>Whether or not our data is ever questioned, we should always be prepared to back up our numbers.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 Note about “Coding” and “Programming”</a:t>
            </a:r>
          </a:p>
        </p:txBody>
      </p:sp>
      <p:pic>
        <p:nvPicPr>
          <p:cNvPr id="3" name="Picture 1" descr="images/whoami.png"/>
          <p:cNvPicPr>
            <a:picLocks noGrp="1" noChangeAspect="1"/>
          </p:cNvPicPr>
          <p:nvPr/>
        </p:nvPicPr>
        <p:blipFill>
          <a:blip r:embed="rId3"/>
          <a:stretch>
            <a:fillRect/>
          </a:stretch>
        </p:blipFill>
        <p:spPr bwMode="auto">
          <a:xfrm>
            <a:off x="2562225" y="1200150"/>
            <a:ext cx="40100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Identity crisis…?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R Community</a:t>
            </a:r>
          </a:p>
        </p:txBody>
      </p:sp>
      <p:pic>
        <p:nvPicPr>
          <p:cNvPr id="3" name="Picture 1" descr="images/welcome_to_rstats_twitter_ArtworkBy@allison_horst.png"/>
          <p:cNvPicPr>
            <a:picLocks noGrp="1" noChangeAspect="1"/>
          </p:cNvPicPr>
          <p:nvPr/>
        </p:nvPicPr>
        <p:blipFill>
          <a:blip r:embed="rId2"/>
          <a:stretch>
            <a:fillRect/>
          </a:stretch>
        </p:blipFill>
        <p:spPr bwMode="auto">
          <a:xfrm>
            <a:off x="3009900" y="1200150"/>
            <a:ext cx="311467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Artwork by Allison Horst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1597819"/>
            <a:ext cx="5829300" cy="1102519"/>
          </a:xfrm>
        </p:spPr>
        <p:txBody>
          <a:bodyPr/>
          <a:lstStyle/>
          <a:p>
            <a:r>
              <a:t>Reproducible Workflow and R Markdown</a:t>
            </a:r>
          </a:p>
        </p:txBody>
      </p:sp>
      <p:sp>
        <p:nvSpPr>
          <p:cNvPr id="3" name="Subtitle 2"/>
          <p:cNvSpPr>
            <a:spLocks noGrp="1"/>
          </p:cNvSpPr>
          <p:nvPr>
            <p:ph type="subTitle" idx="1"/>
          </p:nvPr>
        </p:nvSpPr>
        <p:spPr>
          <a:xfrm>
            <a:off x="2171700" y="2914650"/>
            <a:ext cx="4800600" cy="1314450"/>
          </a:xfrm>
        </p:spPr>
        <p:txBody>
          <a:bodyPr/>
          <a:lstStyle/>
          <a:p>
            <a:br/>
            <a:br/>
            <a:r>
              <a:t>Genelle Denzin, Coalition on Homelessness and Housing in Ohio (COHHIO)</a:t>
            </a: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41EB5C9-1307-BA42-ABA2-0BC069CD8E7F}" type="datetimeFigureOut">
              <a:rPr lang="en-US" smtClean="0"/>
              <a:pPr/>
              <a:t>8/30/2019</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Disclaimer</a:t>
            </a:r>
          </a:p>
        </p:txBody>
      </p:sp>
      <p:sp>
        <p:nvSpPr>
          <p:cNvPr id="3" name="Content Placeholder 2"/>
          <p:cNvSpPr>
            <a:spLocks noGrp="1"/>
          </p:cNvSpPr>
          <p:nvPr>
            <p:ph idx="1"/>
          </p:nvPr>
        </p:nvSpPr>
        <p:spPr/>
        <p:txBody>
          <a:bodyPr/>
          <a:lstStyle/>
          <a:p>
            <a:pPr lvl="1"/>
            <a:r>
              <a:t>I work in a supportive workplace.</a:t>
            </a:r>
          </a:p>
          <a:p>
            <a:pPr lvl="1"/>
            <a:r>
              <a:t>I am part of a 3 1/2 person HMIS team.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 Get Started in R</a:t>
            </a:r>
          </a:p>
        </p:txBody>
      </p:sp>
      <p:sp>
        <p:nvSpPr>
          <p:cNvPr id="3" name="Content Placeholder 2"/>
          <p:cNvSpPr>
            <a:spLocks noGrp="1"/>
          </p:cNvSpPr>
          <p:nvPr>
            <p:ph idx="1"/>
          </p:nvPr>
        </p:nvSpPr>
        <p:spPr/>
        <p:txBody>
          <a:bodyPr/>
          <a:lstStyle/>
          <a:p>
            <a:pPr marL="0" indent="0">
              <a:buNone/>
            </a:pPr>
            <a:r>
              <a:t>My three favorite ways:</a:t>
            </a:r>
          </a:p>
          <a:p>
            <a:pPr lvl="1"/>
            <a:r>
              <a:t>Get </a:t>
            </a:r>
            <a:r>
              <a:rPr>
                <a:hlinkClick r:id="rId2"/>
              </a:rPr>
              <a:t>R for Data Science</a:t>
            </a:r>
            <a:r>
              <a:t> or access it for free online here: </a:t>
            </a:r>
            <a:r>
              <a:rPr>
                <a:hlinkClick r:id="rId2"/>
              </a:rPr>
              <a:t>https://r4ds.had.co.nz/</a:t>
            </a:r>
          </a:p>
          <a:p>
            <a:pPr lvl="1"/>
            <a:r>
              <a:t>Use the R package called </a:t>
            </a:r>
            <a:r>
              <a:rPr>
                <a:hlinkClick r:id="rId3"/>
              </a:rPr>
              <a:t>Swirl</a:t>
            </a:r>
            <a:r>
              <a:t> by going here: </a:t>
            </a:r>
            <a:r>
              <a:rPr>
                <a:hlinkClick r:id="rId4"/>
              </a:rPr>
              <a:t>https://swirlstats.com/students.html</a:t>
            </a:r>
            <a:r>
              <a:t> (also free)</a:t>
            </a:r>
          </a:p>
          <a:p>
            <a:pPr lvl="1"/>
            <a:r>
              <a:t>R-Ladies meetups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 Can Work Together</a:t>
            </a:r>
          </a:p>
        </p:txBody>
      </p:sp>
      <p:sp>
        <p:nvSpPr>
          <p:cNvPr id="3" name="Content Placeholder 2"/>
          <p:cNvSpPr>
            <a:spLocks noGrp="1"/>
          </p:cNvSpPr>
          <p:nvPr>
            <p:ph idx="1"/>
          </p:nvPr>
        </p:nvSpPr>
        <p:spPr/>
        <p:txBody>
          <a:bodyPr/>
          <a:lstStyle/>
          <a:p>
            <a:pPr lvl="1"/>
            <a:r>
              <a:t>Most of my code is available on GitHub: </a:t>
            </a:r>
            <a:r>
              <a:rPr>
                <a:hlinkClick r:id="rId2"/>
              </a:rPr>
              <a:t>https://github.com/kiadso</a:t>
            </a:r>
            <a:r>
              <a:t> You are welcome to use it to manipulate your own HMIS data (within the terms).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Questions?</a:t>
            </a:r>
          </a:p>
        </p:txBody>
      </p:sp>
      <p:sp>
        <p:nvSpPr>
          <p:cNvPr id="3" name="Content Placeholder 2"/>
          <p:cNvSpPr>
            <a:spLocks noGrp="1"/>
          </p:cNvSpPr>
          <p:nvPr>
            <p:ph idx="1"/>
          </p:nvPr>
        </p:nvSpPr>
        <p:spPr/>
        <p:txBody>
          <a:bodyPr/>
          <a:lstStyle/>
          <a:p>
            <a:pPr marL="0" indent="0">
              <a:buNone/>
            </a:pPr>
            <a:r>
              <a:t>First: Let’s take two minutes to share your questions with your neighbor.</a:t>
            </a:r>
          </a:p>
          <a:p>
            <a:pPr marL="0" indent="0">
              <a:buNone/>
            </a:pPr>
            <a:r>
              <a:t>Then: Questions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Contact Info</a:t>
            </a:r>
          </a:p>
        </p:txBody>
      </p:sp>
      <p:sp>
        <p:nvSpPr>
          <p:cNvPr id="3" name="Content Placeholder 2"/>
          <p:cNvSpPr>
            <a:spLocks noGrp="1"/>
          </p:cNvSpPr>
          <p:nvPr>
            <p:ph idx="1"/>
          </p:nvPr>
        </p:nvSpPr>
        <p:spPr/>
        <p:txBody>
          <a:bodyPr/>
          <a:lstStyle/>
          <a:p>
            <a:pPr marL="0" indent="0">
              <a:buNone/>
            </a:pPr>
            <a:r>
              <a:t>Genelle Denzin </a:t>
            </a:r>
            <a:r>
              <a:rPr i="1"/>
              <a:t>(she/hers)</a:t>
            </a:r>
          </a:p>
          <a:p>
            <a:pPr marL="0" indent="0">
              <a:buNone/>
            </a:pPr>
            <a:r>
              <a:t>HMIS Data Analyst</a:t>
            </a:r>
          </a:p>
          <a:p>
            <a:pPr marL="0" indent="0">
              <a:buNone/>
            </a:pPr>
            <a:r>
              <a:t>Coalition on Homelessness and Housing in Ohio (COHHIO)</a:t>
            </a:r>
          </a:p>
          <a:p>
            <a:pPr marL="0" indent="0">
              <a:buNone/>
            </a:pPr>
            <a:r>
              <a:rPr>
                <a:hlinkClick r:id="rId2"/>
              </a:rPr>
              <a:t>genelledenzin@cohhio.org</a:t>
            </a:r>
          </a:p>
          <a:p>
            <a:pPr marL="0" indent="0">
              <a:buNone/>
            </a:pPr>
            <a:r>
              <a:t>Twitter: @gh_firefly</a:t>
            </a:r>
          </a:p>
          <a:p>
            <a:pPr marL="0" indent="0">
              <a:buNone/>
            </a:pPr>
            <a:r>
              <a:t>GitHub: kiadso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F88E988-FB04-AB4E-BE5A-59F242AF7F7A}" type="slidenum">
              <a:rPr lang="en-US" smtClean="0"/>
              <a:t>25</a:t>
            </a:fld>
            <a:endParaRPr lang="en-US" dirty="0"/>
          </a:p>
        </p:txBody>
      </p:sp>
    </p:spTree>
    <p:extLst>
      <p:ext uri="{BB962C8B-B14F-4D97-AF65-F5344CB8AC3E}">
        <p14:creationId xmlns:p14="http://schemas.microsoft.com/office/powerpoint/2010/main" val="87017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1597819"/>
            <a:ext cx="5829300" cy="1102519"/>
          </a:xfrm>
        </p:spPr>
        <p:txBody>
          <a:bodyPr/>
          <a:lstStyle/>
          <a:p>
            <a:r>
              <a:rPr dirty="0"/>
              <a:t>Reproducible Workflow and R Markdown</a:t>
            </a:r>
          </a:p>
        </p:txBody>
      </p:sp>
      <p:sp>
        <p:nvSpPr>
          <p:cNvPr id="3" name="Subtitle 2"/>
          <p:cNvSpPr>
            <a:spLocks noGrp="1"/>
          </p:cNvSpPr>
          <p:nvPr>
            <p:ph type="subTitle" idx="1"/>
          </p:nvPr>
        </p:nvSpPr>
        <p:spPr>
          <a:xfrm>
            <a:off x="2171700" y="2914650"/>
            <a:ext cx="4800600" cy="1314450"/>
          </a:xfrm>
        </p:spPr>
        <p:txBody>
          <a:bodyPr/>
          <a:lstStyle/>
          <a:p>
            <a:r>
              <a:rPr dirty="0"/>
              <a:t>Genelle Denzin, Coalition on Homelessness and Housing in Ohio (COHHIO)</a:t>
            </a:r>
            <a:br>
              <a:rPr dirty="0"/>
            </a:br>
            <a:br>
              <a:rPr dirty="0"/>
            </a:br>
            <a:endParaRPr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41EB5C9-1307-BA42-ABA2-0BC069CD8E7F}" type="datetimeFigureOut">
              <a:rPr lang="en-US" smtClean="0"/>
              <a:pPr/>
              <a:t>8/30/2019</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a:t>
            </a:r>
          </a:p>
        </p:txBody>
      </p:sp>
      <p:sp>
        <p:nvSpPr>
          <p:cNvPr id="3" name="Content Placeholder 2"/>
          <p:cNvSpPr>
            <a:spLocks noGrp="1"/>
          </p:cNvSpPr>
          <p:nvPr>
            <p:ph idx="1"/>
          </p:nvPr>
        </p:nvSpPr>
        <p:spPr/>
        <p:txBody>
          <a:bodyPr/>
          <a:lstStyle/>
          <a:p>
            <a:pPr marL="0" indent="0">
              <a:buNone/>
            </a:pPr>
            <a:r>
              <a:rPr b="1"/>
              <a:t>Genelle Denzin</a:t>
            </a:r>
            <a:r>
              <a:t> she/hers</a:t>
            </a:r>
          </a:p>
          <a:p>
            <a:pPr marL="0" indent="0">
              <a:buNone/>
            </a:pPr>
            <a:r>
              <a:t>Data Anaylst</a:t>
            </a:r>
          </a:p>
          <a:p>
            <a:pPr marL="0" indent="0">
              <a:buNone/>
            </a:pPr>
            <a:r>
              <a:t>Coalition on Homelessness and Housing in Ohio (COHHIO)</a:t>
            </a:r>
          </a:p>
          <a:p>
            <a:pPr marL="0" indent="0">
              <a:buNone/>
            </a:pPr>
            <a:r>
              <a:t>LSU BA in English Lit. Came to this position from a data background almost 10 years ago.</a:t>
            </a:r>
          </a:p>
          <a:p>
            <a:pPr marL="0" indent="0">
              <a:buNone/>
            </a:pPr>
            <a:r>
              <a:t>Special thanks to everyone who helped me put this together.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Pr lvl="1"/>
            <a:r>
              <a:t>Workflows for HMIS Data Analysts</a:t>
            </a:r>
          </a:p>
          <a:p>
            <a:pPr lvl="1"/>
            <a:r>
              <a:t>What is Reproducibility?</a:t>
            </a:r>
          </a:p>
          <a:p>
            <a:pPr lvl="1"/>
            <a:r>
              <a:t>Reproducibility With Current Tools</a:t>
            </a:r>
          </a:p>
          <a:p>
            <a:pPr lvl="1"/>
            <a:r>
              <a:t>What is R Markdown?</a:t>
            </a:r>
          </a:p>
          <a:p>
            <a:pPr lvl="1"/>
            <a:r>
              <a:t>How to Get Started with R (if you want)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Workflows for Data Analysts</a:t>
            </a:r>
          </a:p>
        </p:txBody>
      </p:sp>
      <p:pic>
        <p:nvPicPr>
          <p:cNvPr id="3" name="Picture 1" descr="images/softwares.png"/>
          <p:cNvPicPr>
            <a:picLocks noGrp="1" noChangeAspect="1"/>
          </p:cNvPicPr>
          <p:nvPr/>
        </p:nvPicPr>
        <p:blipFill>
          <a:blip r:embed="rId3"/>
          <a:stretch>
            <a:fillRect/>
          </a:stretch>
        </p:blipFill>
        <p:spPr bwMode="auto">
          <a:xfrm>
            <a:off x="2190750" y="1200150"/>
            <a:ext cx="476250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What workflows are we using to get from raw data -&gt; visualization?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a:t>
            </a:r>
          </a:p>
        </p:txBody>
      </p:sp>
      <p:sp>
        <p:nvSpPr>
          <p:cNvPr id="3" name="Content Placeholder 2"/>
          <p:cNvSpPr>
            <a:spLocks noGrp="1"/>
          </p:cNvSpPr>
          <p:nvPr>
            <p:ph idx="1"/>
          </p:nvPr>
        </p:nvSpPr>
        <p:spPr/>
        <p:txBody>
          <a:bodyPr/>
          <a:lstStyle/>
          <a:p>
            <a:pPr marL="0" indent="0">
              <a:buNone/>
            </a:pPr>
            <a:r>
              <a:rPr b="1"/>
              <a:t>Genelle Denzin</a:t>
            </a:r>
            <a:r>
              <a:t> she/hers</a:t>
            </a:r>
          </a:p>
          <a:p>
            <a:pPr marL="0" indent="0">
              <a:buNone/>
            </a:pPr>
            <a:r>
              <a:t>Data Anaylst</a:t>
            </a:r>
          </a:p>
          <a:p>
            <a:pPr marL="0" indent="0">
              <a:buNone/>
            </a:pPr>
            <a:r>
              <a:t>Coalition on Homelessness and Housing in Ohio (COHHIO)</a:t>
            </a:r>
          </a:p>
          <a:p>
            <a:pPr marL="0" indent="0">
              <a:buNone/>
            </a:pPr>
            <a:r>
              <a:t>LSU BA in English Lit. Came to this position from a data background almost 10 years ago.</a:t>
            </a:r>
          </a:p>
          <a:p>
            <a:pPr marL="0" indent="0">
              <a:buNone/>
            </a:pPr>
            <a:r>
              <a:t>Special thanks to everyone who helped me put this together.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workflows are important</a:t>
            </a:r>
          </a:p>
        </p:txBody>
      </p:sp>
      <p:pic>
        <p:nvPicPr>
          <p:cNvPr id="3" name="Picture 1" descr="images/grounded2.png"/>
          <p:cNvPicPr>
            <a:picLocks noGrp="1" noChangeAspect="1"/>
          </p:cNvPicPr>
          <p:nvPr/>
        </p:nvPicPr>
        <p:blipFill>
          <a:blip r:embed="rId2"/>
          <a:stretch>
            <a:fillRect/>
          </a:stretch>
        </p:blipFill>
        <p:spPr bwMode="auto">
          <a:xfrm>
            <a:off x="2314575" y="1200150"/>
            <a:ext cx="451485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Stay grounded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 Example</a:t>
            </a:r>
          </a:p>
        </p:txBody>
      </p:sp>
      <p:sp>
        <p:nvSpPr>
          <p:cNvPr id="3" name="Content Placeholder 2"/>
          <p:cNvSpPr>
            <a:spLocks noGrp="1"/>
          </p:cNvSpPr>
          <p:nvPr>
            <p:ph idx="1"/>
          </p:nvPr>
        </p:nvSpPr>
        <p:spPr/>
        <p:txBody>
          <a:bodyPr/>
          <a:lstStyle/>
          <a:p>
            <a:pPr marL="0" indent="0">
              <a:buNone/>
            </a:pPr>
            <a:r>
              <a:t>Analysis on how many DV survivors were served in our CoC’s projects during 2018. My theoretical year-ago workflow:</a:t>
            </a:r>
          </a:p>
          <a:p>
            <a:pPr lvl="1">
              <a:buAutoNum type="arabicPeriod"/>
            </a:pPr>
            <a:r>
              <a:t>Create custom report named “DV Analysis 2018” in HMIS, export to Excel, name it “Domestic Violence 2018”</a:t>
            </a:r>
          </a:p>
          <a:p>
            <a:pPr lvl="1">
              <a:buAutoNum type="arabicPeriod"/>
            </a:pPr>
            <a:r>
              <a:t>Rename columns, remove last row</a:t>
            </a:r>
          </a:p>
          <a:p>
            <a:pPr lvl="1">
              <a:buAutoNum type="arabicPeriod"/>
            </a:pPr>
            <a:r>
              <a:t>Import into visualization software</a:t>
            </a:r>
          </a:p>
          <a:p>
            <a:pPr lvl="1">
              <a:buAutoNum type="arabicPeriod"/>
            </a:pPr>
            <a:r>
              <a:t>Create visualization with the results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Problem(s)</a:t>
            </a:r>
          </a:p>
        </p:txBody>
      </p:sp>
      <p:sp>
        <p:nvSpPr>
          <p:cNvPr id="3" name="Content Placeholder 2"/>
          <p:cNvSpPr>
            <a:spLocks noGrp="1"/>
          </p:cNvSpPr>
          <p:nvPr>
            <p:ph idx="1"/>
          </p:nvPr>
        </p:nvSpPr>
        <p:spPr/>
        <p:txBody>
          <a:bodyPr/>
          <a:lstStyle/>
          <a:p>
            <a:pPr lvl="1"/>
            <a:r>
              <a:t>Will Future You be able to work back from the visualization to the raw data?</a:t>
            </a:r>
          </a:p>
          <a:p>
            <a:pPr lvl="1"/>
            <a:r>
              <a:t>If the results of your analysis are questioned, can you explain your results without stress or difficulty?</a:t>
            </a:r>
          </a:p>
          <a:p>
            <a:pPr lvl="1"/>
            <a:r>
              <a:t>A well-meaning co-worker repurposes your custom report in HMIS called “DV Analysis 2018”, renames it “DV Analysis 2019”, and modifies the logic. Could you recreate 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Reproducibility?</a:t>
            </a:r>
          </a:p>
        </p:txBody>
      </p:sp>
      <p:pic>
        <p:nvPicPr>
          <p:cNvPr id="3" name="Picture 1" descr="images/reproducibility.png"/>
          <p:cNvPicPr>
            <a:picLocks noGrp="1" noChangeAspect="1"/>
          </p:cNvPicPr>
          <p:nvPr/>
        </p:nvPicPr>
        <p:blipFill>
          <a:blip r:embed="rId3"/>
          <a:stretch>
            <a:fillRect/>
          </a:stretch>
        </p:blipFill>
        <p:spPr bwMode="auto">
          <a:xfrm>
            <a:off x="1485900" y="1485900"/>
            <a:ext cx="6172200" cy="24384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We cannot get to 100% as HMIS Data Analysts but we can make progress.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Ways to Achieve Better Reproducibility with Current Tools</a:t>
            </a:r>
          </a:p>
        </p:txBody>
      </p:sp>
      <p:sp>
        <p:nvSpPr>
          <p:cNvPr id="3" name="Content Placeholder 2"/>
          <p:cNvSpPr>
            <a:spLocks noGrp="1"/>
          </p:cNvSpPr>
          <p:nvPr>
            <p:ph idx="1"/>
          </p:nvPr>
        </p:nvSpPr>
        <p:spPr/>
        <p:txBody>
          <a:bodyPr/>
          <a:lstStyle/>
          <a:p>
            <a:pPr lvl="1"/>
            <a:r>
              <a:t>Data from HMIS should be as raw as possible</a:t>
            </a:r>
          </a:p>
          <a:p>
            <a:pPr lvl="1"/>
            <a:r>
              <a:t>Document your workflow for each visualization</a:t>
            </a:r>
          </a:p>
          <a:p>
            <a:pPr lvl="2"/>
            <a:r>
              <a:t>file paths, names, and document types</a:t>
            </a:r>
          </a:p>
          <a:p>
            <a:pPr lvl="2"/>
            <a:r>
              <a:t>every action you do in your intermediary data shaping tool</a:t>
            </a:r>
          </a:p>
          <a:p>
            <a:pPr lvl="2"/>
            <a:r>
              <a:t>any further actions you take inside your visualization tool</a:t>
            </a:r>
          </a:p>
          <a:p>
            <a:pPr lvl="2"/>
            <a:r>
              <a:t>if your data from HMIS is custom, document each action you take to create the data export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Markdown</a:t>
            </a:r>
          </a:p>
        </p:txBody>
      </p:sp>
      <p:sp>
        <p:nvSpPr>
          <p:cNvPr id="3" name="Content Placeholder 2"/>
          <p:cNvSpPr>
            <a:spLocks noGrp="1"/>
          </p:cNvSpPr>
          <p:nvPr>
            <p:ph idx="1"/>
          </p:nvPr>
        </p:nvSpPr>
        <p:spPr/>
        <p:txBody>
          <a:bodyPr/>
          <a:lstStyle/>
          <a:p>
            <a:pPr lvl="1"/>
            <a:r>
              <a:t>created by John Gruber and Aaron Swartz</a:t>
            </a:r>
          </a:p>
          <a:p>
            <a:pPr lvl="1"/>
            <a:r>
              <a:t>a simplified version of markup languages</a:t>
            </a:r>
          </a:p>
          <a:p>
            <a:pPr lvl="1"/>
            <a:r>
              <a:t>simple intuitive formatting elements</a:t>
            </a:r>
          </a:p>
          <a:p>
            <a:pPr lvl="1"/>
            <a:r>
              <a:t>easily converted to valid HTML and other formats</a:t>
            </a:r>
          </a:p>
          <a:p>
            <a:pPr lvl="1"/>
            <a:r>
              <a:t>a </a:t>
            </a:r>
            <a:r>
              <a:rPr>
                <a:hlinkClick r:id="rId2"/>
              </a:rPr>
              <a:t>quick look at the syntax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 Markdown</a:t>
            </a:r>
          </a:p>
        </p:txBody>
      </p:sp>
      <p:sp>
        <p:nvSpPr>
          <p:cNvPr id="3" name="Content Placeholder 2"/>
          <p:cNvSpPr>
            <a:spLocks noGrp="1"/>
          </p:cNvSpPr>
          <p:nvPr>
            <p:ph idx="1"/>
          </p:nvPr>
        </p:nvSpPr>
        <p:spPr/>
        <p:txBody>
          <a:bodyPr/>
          <a:lstStyle/>
          <a:p>
            <a:pPr lvl="1"/>
            <a:r>
              <a:t>allows you to include R code in a markdown document (or SQL, or python and others)</a:t>
            </a:r>
          </a:p>
          <a:p>
            <a:pPr lvl="1"/>
            <a:r>
              <a:t>the R code is evaluated in the processing of the markdown file</a:t>
            </a:r>
          </a:p>
          <a:p>
            <a:pPr lvl="1"/>
            <a:r>
              <a:t>results from the code are displayed in the final markdown document</a:t>
            </a:r>
          </a:p>
          <a:p>
            <a:pPr lvl="1"/>
            <a:r>
              <a:t>can handle parameters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 Markdown (continued)</a:t>
            </a:r>
          </a:p>
        </p:txBody>
      </p:sp>
      <p:sp>
        <p:nvSpPr>
          <p:cNvPr id="3" name="Content Placeholder 2"/>
          <p:cNvSpPr>
            <a:spLocks noGrp="1"/>
          </p:cNvSpPr>
          <p:nvPr>
            <p:ph idx="1"/>
          </p:nvPr>
        </p:nvSpPr>
        <p:spPr/>
        <p:txBody>
          <a:bodyPr/>
          <a:lstStyle/>
          <a:p>
            <a:pPr lvl="1"/>
            <a:r>
              <a:t>can be written in any basic text editor</a:t>
            </a:r>
          </a:p>
          <a:p>
            <a:pPr lvl="1"/>
            <a:r>
              <a:t>must be rendered using the R packages called knitr and rmarkdown</a:t>
            </a:r>
          </a:p>
          <a:p>
            <a:pPr lvl="1"/>
            <a:r>
              <a:t>works very well with R Studio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R Markdown Can Create</a:t>
            </a:r>
          </a:p>
        </p:txBody>
      </p:sp>
      <p:sp>
        <p:nvSpPr>
          <p:cNvPr id="3" name="Content Placeholder 2"/>
          <p:cNvSpPr>
            <a:spLocks noGrp="1"/>
          </p:cNvSpPr>
          <p:nvPr>
            <p:ph idx="1"/>
          </p:nvPr>
        </p:nvSpPr>
        <p:spPr/>
        <p:txBody>
          <a:bodyPr/>
          <a:lstStyle/>
          <a:p>
            <a:pPr lvl="1"/>
            <a:r>
              <a:t>HTML, pdf, Word, and PowerPoint documents</a:t>
            </a:r>
          </a:p>
          <a:p>
            <a:pPr lvl="1"/>
            <a:r>
              <a:t>interactive documents</a:t>
            </a:r>
          </a:p>
          <a:p>
            <a:pPr lvl="1"/>
            <a:r>
              <a:t>slide decks (not PowerPoint)</a:t>
            </a:r>
          </a:p>
          <a:p>
            <a:pPr lvl="1"/>
            <a:r>
              <a:t>websites, articles, and blogs</a:t>
            </a:r>
          </a:p>
          <a:p>
            <a:pPr lvl="1"/>
            <a:r>
              <a:t>books</a:t>
            </a:r>
          </a:p>
          <a:p>
            <a:pPr lvl="1"/>
            <a:r>
              <a:t>See the </a:t>
            </a:r>
            <a:r>
              <a:rPr>
                <a:hlinkClick r:id="rId2"/>
              </a:rPr>
              <a:t>Gallery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How Does R Markdown Get Us to Reproducibility?</a:t>
            </a:r>
          </a:p>
        </p:txBody>
      </p:sp>
      <p:sp>
        <p:nvSpPr>
          <p:cNvPr id="3" name="Content Placeholder 2"/>
          <p:cNvSpPr>
            <a:spLocks noGrp="1"/>
          </p:cNvSpPr>
          <p:nvPr>
            <p:ph idx="1"/>
          </p:nvPr>
        </p:nvSpPr>
        <p:spPr/>
        <p:txBody>
          <a:bodyPr/>
          <a:lstStyle/>
          <a:p>
            <a:pPr lvl="1"/>
            <a:r>
              <a:t>Every step you take in shaping your data and creating the visualization will be contained in your R Markdown document. Your work documents itself!</a:t>
            </a:r>
          </a:p>
          <a:p>
            <a:pPr lvl="1"/>
            <a:r>
              <a:t>Your data manipulation tool = your visualization tool. No need to copy-paste results into final documents and then later wonder where it came from and how it was built.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Pr lvl="1"/>
            <a:r>
              <a:t>Workflows for HMIS Data Analysts</a:t>
            </a:r>
          </a:p>
          <a:p>
            <a:pPr lvl="1"/>
            <a:r>
              <a:t>What is Reproducibility?</a:t>
            </a:r>
          </a:p>
          <a:p>
            <a:pPr lvl="1"/>
            <a:r>
              <a:t>Reproducibility With Current Tools</a:t>
            </a:r>
          </a:p>
          <a:p>
            <a:pPr lvl="1"/>
            <a:r>
              <a:t>What is R Markdown?</a:t>
            </a:r>
          </a:p>
          <a:p>
            <a:pPr lvl="1"/>
            <a:r>
              <a:t>How to Get Started with R (if you want)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Let’s Create an Analysis in R Markdown</a:t>
            </a:r>
          </a:p>
        </p:txBody>
      </p:sp>
      <p:pic>
        <p:nvPicPr>
          <p:cNvPr id="3" name="Picture 1" descr="images/Music-Demo-Cassette-Tape.png"/>
          <p:cNvPicPr>
            <a:picLocks noGrp="1" noChangeAspect="1"/>
          </p:cNvPicPr>
          <p:nvPr/>
        </p:nvPicPr>
        <p:blipFill>
          <a:blip r:embed="rId3"/>
          <a:stretch>
            <a:fillRect/>
          </a:stretch>
        </p:blipFill>
        <p:spPr bwMode="auto">
          <a:xfrm>
            <a:off x="2028825" y="1200150"/>
            <a:ext cx="5095875" cy="3390900"/>
          </a:xfrm>
          <a:prstGeom prst="rect">
            <a:avLst/>
          </a:prstGeom>
          <a:noFill/>
          <a:ln w="9525">
            <a:noFill/>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Move Toward a Reproducible Workflow?</a:t>
            </a:r>
          </a:p>
        </p:txBody>
      </p:sp>
      <p:sp>
        <p:nvSpPr>
          <p:cNvPr id="3" name="Content Placeholder 2"/>
          <p:cNvSpPr>
            <a:spLocks noGrp="1"/>
          </p:cNvSpPr>
          <p:nvPr>
            <p:ph idx="1"/>
          </p:nvPr>
        </p:nvSpPr>
        <p:spPr/>
        <p:txBody>
          <a:bodyPr/>
          <a:lstStyle/>
          <a:p>
            <a:pPr lvl="1"/>
            <a:r>
              <a:t>Easier to find and correct errors</a:t>
            </a:r>
          </a:p>
          <a:p>
            <a:pPr lvl="1"/>
            <a:r>
              <a:t>Helps you create comparison data later</a:t>
            </a:r>
          </a:p>
          <a:p>
            <a:pPr lvl="1"/>
            <a:r>
              <a:t>Helps others to check your logic, which helps validate your work</a:t>
            </a:r>
          </a:p>
          <a:p>
            <a:pPr lvl="1"/>
            <a:r>
              <a:t>Whether or not our data is ever questioned, we should always be prepared to back up our numbers.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 Note about “Coding” and “Programming”</a:t>
            </a:r>
          </a:p>
        </p:txBody>
      </p:sp>
      <p:pic>
        <p:nvPicPr>
          <p:cNvPr id="3" name="Picture 1" descr="images/whoami.png"/>
          <p:cNvPicPr>
            <a:picLocks noGrp="1" noChangeAspect="1"/>
          </p:cNvPicPr>
          <p:nvPr/>
        </p:nvPicPr>
        <p:blipFill>
          <a:blip r:embed="rId3"/>
          <a:stretch>
            <a:fillRect/>
          </a:stretch>
        </p:blipFill>
        <p:spPr bwMode="auto">
          <a:xfrm>
            <a:off x="2562225" y="1200150"/>
            <a:ext cx="40100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Identity crisis…?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R Community</a:t>
            </a:r>
          </a:p>
        </p:txBody>
      </p:sp>
      <p:pic>
        <p:nvPicPr>
          <p:cNvPr id="3" name="Picture 1" descr="images/welcome_to_rstats_twitter_ArtworkBy@allison_horst.png"/>
          <p:cNvPicPr>
            <a:picLocks noGrp="1" noChangeAspect="1"/>
          </p:cNvPicPr>
          <p:nvPr/>
        </p:nvPicPr>
        <p:blipFill>
          <a:blip r:embed="rId2"/>
          <a:stretch>
            <a:fillRect/>
          </a:stretch>
        </p:blipFill>
        <p:spPr bwMode="auto">
          <a:xfrm>
            <a:off x="3009900" y="1200150"/>
            <a:ext cx="311467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Artwork by Allison Horst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Disclaimer</a:t>
            </a:r>
          </a:p>
        </p:txBody>
      </p:sp>
      <p:sp>
        <p:nvSpPr>
          <p:cNvPr id="3" name="Content Placeholder 2"/>
          <p:cNvSpPr>
            <a:spLocks noGrp="1"/>
          </p:cNvSpPr>
          <p:nvPr>
            <p:ph idx="1"/>
          </p:nvPr>
        </p:nvSpPr>
        <p:spPr/>
        <p:txBody>
          <a:bodyPr/>
          <a:lstStyle/>
          <a:p>
            <a:pPr lvl="1"/>
            <a:r>
              <a:t>I work in a supportive workplace.</a:t>
            </a:r>
          </a:p>
          <a:p>
            <a:pPr lvl="1"/>
            <a:r>
              <a:t>I am part of a 3 1/2 person HMIS team.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 Get Started in R</a:t>
            </a:r>
          </a:p>
        </p:txBody>
      </p:sp>
      <p:sp>
        <p:nvSpPr>
          <p:cNvPr id="3" name="Content Placeholder 2"/>
          <p:cNvSpPr>
            <a:spLocks noGrp="1"/>
          </p:cNvSpPr>
          <p:nvPr>
            <p:ph idx="1"/>
          </p:nvPr>
        </p:nvSpPr>
        <p:spPr/>
        <p:txBody>
          <a:bodyPr/>
          <a:lstStyle/>
          <a:p>
            <a:pPr marL="0" indent="0">
              <a:buNone/>
            </a:pPr>
            <a:r>
              <a:t>My three favorite ways:</a:t>
            </a:r>
          </a:p>
          <a:p>
            <a:pPr lvl="1"/>
            <a:r>
              <a:t>Get </a:t>
            </a:r>
            <a:r>
              <a:rPr>
                <a:hlinkClick r:id="rId2"/>
              </a:rPr>
              <a:t>R for Data Science</a:t>
            </a:r>
            <a:r>
              <a:t> or access it for free online here: </a:t>
            </a:r>
            <a:r>
              <a:rPr>
                <a:hlinkClick r:id="rId2"/>
              </a:rPr>
              <a:t>https://r4ds.had.co.nz/</a:t>
            </a:r>
          </a:p>
          <a:p>
            <a:pPr lvl="1"/>
            <a:r>
              <a:t>Use the R package called </a:t>
            </a:r>
            <a:r>
              <a:rPr>
                <a:hlinkClick r:id="rId3"/>
              </a:rPr>
              <a:t>Swirl</a:t>
            </a:r>
            <a:r>
              <a:t> by going here: </a:t>
            </a:r>
            <a:r>
              <a:rPr>
                <a:hlinkClick r:id="rId4"/>
              </a:rPr>
              <a:t>https://swirlstats.com/students.html</a:t>
            </a:r>
            <a:r>
              <a:t> (also free)</a:t>
            </a:r>
          </a:p>
          <a:p>
            <a:pPr lvl="1"/>
            <a:r>
              <a:t>R-Ladies meetups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 Can Work Together</a:t>
            </a:r>
          </a:p>
        </p:txBody>
      </p:sp>
      <p:sp>
        <p:nvSpPr>
          <p:cNvPr id="3" name="Content Placeholder 2"/>
          <p:cNvSpPr>
            <a:spLocks noGrp="1"/>
          </p:cNvSpPr>
          <p:nvPr>
            <p:ph idx="1"/>
          </p:nvPr>
        </p:nvSpPr>
        <p:spPr/>
        <p:txBody>
          <a:bodyPr/>
          <a:lstStyle/>
          <a:p>
            <a:pPr lvl="1"/>
            <a:r>
              <a:t>Most of my code is available on GitHub: </a:t>
            </a:r>
            <a:r>
              <a:rPr>
                <a:hlinkClick r:id="rId2"/>
              </a:rPr>
              <a:t>https://github.com/kiadso</a:t>
            </a:r>
            <a:r>
              <a:t> You are welcome to use it to manipulate your own HMIS data (within the terms).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Questions?</a:t>
            </a:r>
          </a:p>
        </p:txBody>
      </p:sp>
      <p:sp>
        <p:nvSpPr>
          <p:cNvPr id="3" name="Content Placeholder 2"/>
          <p:cNvSpPr>
            <a:spLocks noGrp="1"/>
          </p:cNvSpPr>
          <p:nvPr>
            <p:ph idx="1"/>
          </p:nvPr>
        </p:nvSpPr>
        <p:spPr/>
        <p:txBody>
          <a:bodyPr/>
          <a:lstStyle/>
          <a:p>
            <a:pPr marL="0" indent="0">
              <a:buNone/>
            </a:pPr>
            <a:r>
              <a:t>First: Let’s take two minutes to share your questions with your neighbor.</a:t>
            </a:r>
          </a:p>
          <a:p>
            <a:pPr marL="0" indent="0">
              <a:buNone/>
            </a:pPr>
            <a:r>
              <a:t>Then: Questions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Contact Info</a:t>
            </a:r>
          </a:p>
        </p:txBody>
      </p:sp>
      <p:sp>
        <p:nvSpPr>
          <p:cNvPr id="3" name="Content Placeholder 2"/>
          <p:cNvSpPr>
            <a:spLocks noGrp="1"/>
          </p:cNvSpPr>
          <p:nvPr>
            <p:ph idx="1"/>
          </p:nvPr>
        </p:nvSpPr>
        <p:spPr/>
        <p:txBody>
          <a:bodyPr/>
          <a:lstStyle/>
          <a:p>
            <a:pPr marL="0" indent="0">
              <a:buNone/>
            </a:pPr>
            <a:r>
              <a:t>Genelle Denzin </a:t>
            </a:r>
            <a:r>
              <a:rPr i="1"/>
              <a:t>(she/hers)</a:t>
            </a:r>
          </a:p>
          <a:p>
            <a:pPr marL="0" indent="0">
              <a:buNone/>
            </a:pPr>
            <a:r>
              <a:t>HMIS Data Analyst</a:t>
            </a:r>
          </a:p>
          <a:p>
            <a:pPr marL="0" indent="0">
              <a:buNone/>
            </a:pPr>
            <a:r>
              <a:t>Coalition on Homelessness and Housing in Ohio (COHHIO)</a:t>
            </a:r>
          </a:p>
          <a:p>
            <a:pPr marL="0" indent="0">
              <a:buNone/>
            </a:pPr>
            <a:r>
              <a:rPr>
                <a:hlinkClick r:id="rId2"/>
              </a:rPr>
              <a:t>genelledenzin@cohhio.org</a:t>
            </a:r>
          </a:p>
          <a:p>
            <a:pPr marL="0" indent="0">
              <a:buNone/>
            </a:pPr>
            <a:r>
              <a:t>Twitter: @gh_firefly</a:t>
            </a:r>
          </a:p>
          <a:p>
            <a:pPr marL="0" indent="0">
              <a:buNone/>
            </a:pPr>
            <a:r>
              <a:t>GitHub: kiadso</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1597819"/>
            <a:ext cx="5829300" cy="1102519"/>
          </a:xfrm>
        </p:spPr>
        <p:txBody>
          <a:bodyPr/>
          <a:lstStyle/>
          <a:p>
            <a:r>
              <a:t>Reproducible Workflow and R Markdown</a:t>
            </a:r>
          </a:p>
        </p:txBody>
      </p:sp>
      <p:sp>
        <p:nvSpPr>
          <p:cNvPr id="3" name="Subtitle 2"/>
          <p:cNvSpPr>
            <a:spLocks noGrp="1"/>
          </p:cNvSpPr>
          <p:nvPr>
            <p:ph type="subTitle" idx="1"/>
          </p:nvPr>
        </p:nvSpPr>
        <p:spPr>
          <a:xfrm>
            <a:off x="2171700" y="2914650"/>
            <a:ext cx="4800600" cy="1314450"/>
          </a:xfrm>
        </p:spPr>
        <p:txBody>
          <a:bodyPr/>
          <a:lstStyle/>
          <a:p>
            <a:r>
              <a:t>Genelle Denzin, Coalition on Homelessness and Housing in Ohio (COHHIO)</a:t>
            </a:r>
            <a:br/>
            <a:br/>
            <a:endParaRP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41EB5C9-1307-BA42-ABA2-0BC069CD8E7F}" type="datetimeFigureOut">
              <a:rPr lang="en-US" smtClean="0"/>
              <a:pPr/>
              <a:t>8/30/2019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Workflows for Data Analysts</a:t>
            </a:r>
          </a:p>
        </p:txBody>
      </p:sp>
      <p:pic>
        <p:nvPicPr>
          <p:cNvPr id="3" name="Picture 1" descr="images/softwares.png"/>
          <p:cNvPicPr>
            <a:picLocks noGrp="1" noChangeAspect="1"/>
          </p:cNvPicPr>
          <p:nvPr/>
        </p:nvPicPr>
        <p:blipFill>
          <a:blip r:embed="rId3"/>
          <a:stretch>
            <a:fillRect/>
          </a:stretch>
        </p:blipFill>
        <p:spPr bwMode="auto">
          <a:xfrm>
            <a:off x="2190750" y="1200150"/>
            <a:ext cx="476250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What workflows are we using to get from raw data -&gt; visualization?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a:t>
            </a:r>
          </a:p>
        </p:txBody>
      </p:sp>
      <p:sp>
        <p:nvSpPr>
          <p:cNvPr id="3" name="Content Placeholder 2"/>
          <p:cNvSpPr>
            <a:spLocks noGrp="1"/>
          </p:cNvSpPr>
          <p:nvPr>
            <p:ph idx="1"/>
          </p:nvPr>
        </p:nvSpPr>
        <p:spPr/>
        <p:txBody>
          <a:bodyPr/>
          <a:lstStyle/>
          <a:p>
            <a:pPr marL="0" indent="0">
              <a:buNone/>
            </a:pPr>
            <a:r>
              <a:rPr b="1"/>
              <a:t>Genelle Denzin</a:t>
            </a:r>
            <a:r>
              <a:t> she/hers</a:t>
            </a:r>
          </a:p>
          <a:p>
            <a:pPr marL="0" indent="0">
              <a:buNone/>
            </a:pPr>
            <a:r>
              <a:t>Data Anaylst</a:t>
            </a:r>
          </a:p>
          <a:p>
            <a:pPr marL="0" indent="0">
              <a:buNone/>
            </a:pPr>
            <a:r>
              <a:t>Coalition on Homelessness and Housing in Ohio (COHHIO)</a:t>
            </a:r>
          </a:p>
          <a:p>
            <a:pPr marL="0" indent="0">
              <a:buNone/>
            </a:pPr>
            <a:r>
              <a:t>LSU BA in English Lit. Came to this position from a data background almost 10 years ago.</a:t>
            </a:r>
          </a:p>
          <a:p>
            <a:pPr marL="0" indent="0">
              <a:buNone/>
            </a:pPr>
            <a:r>
              <a:t>Special thanks to everyone who helped me put this together.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Pr lvl="1"/>
            <a:r>
              <a:t>Workflows for HMIS Data Analysts</a:t>
            </a:r>
          </a:p>
          <a:p>
            <a:pPr lvl="1"/>
            <a:r>
              <a:t>What is Reproducibility?</a:t>
            </a:r>
          </a:p>
          <a:p>
            <a:pPr lvl="1"/>
            <a:r>
              <a:t>Reproducibility With Current Tools</a:t>
            </a:r>
          </a:p>
          <a:p>
            <a:pPr lvl="1"/>
            <a:r>
              <a:t>What is R Markdown?</a:t>
            </a:r>
          </a:p>
          <a:p>
            <a:pPr lvl="1"/>
            <a:r>
              <a:t>How to Get Started with R (if you want)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Workflows for Data Analysts</a:t>
            </a:r>
          </a:p>
        </p:txBody>
      </p:sp>
      <p:pic>
        <p:nvPicPr>
          <p:cNvPr id="3" name="Picture 1" descr="images/softwares.png"/>
          <p:cNvPicPr>
            <a:picLocks noGrp="1" noChangeAspect="1"/>
          </p:cNvPicPr>
          <p:nvPr/>
        </p:nvPicPr>
        <p:blipFill>
          <a:blip r:embed="rId3"/>
          <a:stretch>
            <a:fillRect/>
          </a:stretch>
        </p:blipFill>
        <p:spPr bwMode="auto">
          <a:xfrm>
            <a:off x="2190750" y="1200150"/>
            <a:ext cx="476250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What workflows are we using to get from raw data -&gt; visualization?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workflows are important</a:t>
            </a:r>
          </a:p>
        </p:txBody>
      </p:sp>
      <p:pic>
        <p:nvPicPr>
          <p:cNvPr id="3" name="Picture 1" descr="images/grounded2.png"/>
          <p:cNvPicPr>
            <a:picLocks noGrp="1" noChangeAspect="1"/>
          </p:cNvPicPr>
          <p:nvPr/>
        </p:nvPicPr>
        <p:blipFill>
          <a:blip r:embed="rId2"/>
          <a:stretch>
            <a:fillRect/>
          </a:stretch>
        </p:blipFill>
        <p:spPr bwMode="auto">
          <a:xfrm>
            <a:off x="2314575" y="1200150"/>
            <a:ext cx="451485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Stay grounded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 Example</a:t>
            </a:r>
          </a:p>
        </p:txBody>
      </p:sp>
      <p:sp>
        <p:nvSpPr>
          <p:cNvPr id="3" name="Content Placeholder 2"/>
          <p:cNvSpPr>
            <a:spLocks noGrp="1"/>
          </p:cNvSpPr>
          <p:nvPr>
            <p:ph idx="1"/>
          </p:nvPr>
        </p:nvSpPr>
        <p:spPr/>
        <p:txBody>
          <a:bodyPr/>
          <a:lstStyle/>
          <a:p>
            <a:pPr marL="0" indent="0">
              <a:buNone/>
            </a:pPr>
            <a:r>
              <a:t>Analysis on how many DV survivors were served in our CoC’s projects during 2018. My theoretical year-ago workflow:</a:t>
            </a:r>
          </a:p>
          <a:p>
            <a:pPr lvl="1">
              <a:buAutoNum type="arabicPeriod"/>
            </a:pPr>
            <a:r>
              <a:t>Create custom report named “DV Analysis 2018” in HMIS, export to Excel, name it “Domestic Violence 2018”</a:t>
            </a:r>
          </a:p>
          <a:p>
            <a:pPr lvl="1">
              <a:buAutoNum type="arabicPeriod"/>
            </a:pPr>
            <a:r>
              <a:t>Rename columns, remove last row</a:t>
            </a:r>
          </a:p>
          <a:p>
            <a:pPr lvl="1">
              <a:buAutoNum type="arabicPeriod"/>
            </a:pPr>
            <a:r>
              <a:t>Import into visualization software</a:t>
            </a:r>
          </a:p>
          <a:p>
            <a:pPr lvl="1">
              <a:buAutoNum type="arabicPeriod"/>
            </a:pPr>
            <a:r>
              <a:t>Create visualization with the results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Problem(s)</a:t>
            </a:r>
          </a:p>
        </p:txBody>
      </p:sp>
      <p:sp>
        <p:nvSpPr>
          <p:cNvPr id="3" name="Content Placeholder 2"/>
          <p:cNvSpPr>
            <a:spLocks noGrp="1"/>
          </p:cNvSpPr>
          <p:nvPr>
            <p:ph idx="1"/>
          </p:nvPr>
        </p:nvSpPr>
        <p:spPr/>
        <p:txBody>
          <a:bodyPr/>
          <a:lstStyle/>
          <a:p>
            <a:pPr lvl="1"/>
            <a:r>
              <a:t>Will Future You be able to work back from the visualization to the raw data?</a:t>
            </a:r>
          </a:p>
          <a:p>
            <a:pPr lvl="1"/>
            <a:r>
              <a:t>If the results of your analysis are questioned, can you explain your results without stress or difficulty?</a:t>
            </a:r>
          </a:p>
          <a:p>
            <a:pPr lvl="1"/>
            <a:r>
              <a:t>A well-meaning co-worker repurposes your custom report in HMIS called “DV Analysis 2018”, renames it “DV Analysis 2019”, and modifies the logic. Could you recreate it?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Reproducibility?</a:t>
            </a:r>
          </a:p>
        </p:txBody>
      </p:sp>
      <p:pic>
        <p:nvPicPr>
          <p:cNvPr id="3" name="Picture 1" descr="images/reproducibility.png"/>
          <p:cNvPicPr>
            <a:picLocks noGrp="1" noChangeAspect="1"/>
          </p:cNvPicPr>
          <p:nvPr/>
        </p:nvPicPr>
        <p:blipFill>
          <a:blip r:embed="rId3"/>
          <a:stretch>
            <a:fillRect/>
          </a:stretch>
        </p:blipFill>
        <p:spPr bwMode="auto">
          <a:xfrm>
            <a:off x="1485900" y="1485900"/>
            <a:ext cx="6172200" cy="24384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We cannot get to 100% as HMIS Data Analysts but we can make progress.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Ways to Achieve Better Reproducibility with Current Tools</a:t>
            </a:r>
          </a:p>
        </p:txBody>
      </p:sp>
      <p:sp>
        <p:nvSpPr>
          <p:cNvPr id="3" name="Content Placeholder 2"/>
          <p:cNvSpPr>
            <a:spLocks noGrp="1"/>
          </p:cNvSpPr>
          <p:nvPr>
            <p:ph idx="1"/>
          </p:nvPr>
        </p:nvSpPr>
        <p:spPr/>
        <p:txBody>
          <a:bodyPr/>
          <a:lstStyle/>
          <a:p>
            <a:pPr lvl="1"/>
            <a:r>
              <a:t>Data from HMIS should be as raw as possible</a:t>
            </a:r>
          </a:p>
          <a:p>
            <a:pPr lvl="1"/>
            <a:r>
              <a:t>Document your workflow for each visualization</a:t>
            </a:r>
          </a:p>
          <a:p>
            <a:pPr lvl="2"/>
            <a:r>
              <a:t>file paths, names, and document types</a:t>
            </a:r>
          </a:p>
          <a:p>
            <a:pPr lvl="2"/>
            <a:r>
              <a:t>every action you do in your intermediary data shaping tool</a:t>
            </a:r>
          </a:p>
          <a:p>
            <a:pPr lvl="2"/>
            <a:r>
              <a:t>any further actions you take inside your visualization tool</a:t>
            </a:r>
          </a:p>
          <a:p>
            <a:pPr lvl="2"/>
            <a:r>
              <a:t>if your data from HMIS is custom, document each action you take to create the data export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Markdown</a:t>
            </a:r>
          </a:p>
        </p:txBody>
      </p:sp>
      <p:sp>
        <p:nvSpPr>
          <p:cNvPr id="3" name="Content Placeholder 2"/>
          <p:cNvSpPr>
            <a:spLocks noGrp="1"/>
          </p:cNvSpPr>
          <p:nvPr>
            <p:ph idx="1"/>
          </p:nvPr>
        </p:nvSpPr>
        <p:spPr/>
        <p:txBody>
          <a:bodyPr/>
          <a:lstStyle/>
          <a:p>
            <a:pPr lvl="1"/>
            <a:r>
              <a:t>created by John Gruber and Aaron Swartz</a:t>
            </a:r>
          </a:p>
          <a:p>
            <a:pPr lvl="1"/>
            <a:r>
              <a:t>a simplified version of markup languages</a:t>
            </a:r>
          </a:p>
          <a:p>
            <a:pPr lvl="1"/>
            <a:r>
              <a:t>simple intuitive formatting elements</a:t>
            </a:r>
          </a:p>
          <a:p>
            <a:pPr lvl="1"/>
            <a:r>
              <a:t>easily converted to valid HTML and other formats</a:t>
            </a:r>
          </a:p>
          <a:p>
            <a:pPr lvl="1"/>
            <a:r>
              <a:t>a </a:t>
            </a:r>
            <a:r>
              <a:rPr>
                <a:hlinkClick r:id="rId2"/>
              </a:rPr>
              <a:t>quick look at the syntax</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 Markdown</a:t>
            </a:r>
          </a:p>
        </p:txBody>
      </p:sp>
      <p:sp>
        <p:nvSpPr>
          <p:cNvPr id="3" name="Content Placeholder 2"/>
          <p:cNvSpPr>
            <a:spLocks noGrp="1"/>
          </p:cNvSpPr>
          <p:nvPr>
            <p:ph idx="1"/>
          </p:nvPr>
        </p:nvSpPr>
        <p:spPr/>
        <p:txBody>
          <a:bodyPr/>
          <a:lstStyle/>
          <a:p>
            <a:pPr lvl="1"/>
            <a:r>
              <a:t>allows you to include R code in a markdown document (or SQL, or python and others)</a:t>
            </a:r>
          </a:p>
          <a:p>
            <a:pPr lvl="1"/>
            <a:r>
              <a:t>the R code is evaluated in the processing of the markdown file</a:t>
            </a:r>
          </a:p>
          <a:p>
            <a:pPr lvl="1"/>
            <a:r>
              <a:t>results from the code are displayed in the final markdown document</a:t>
            </a:r>
          </a:p>
          <a:p>
            <a:pPr lvl="1"/>
            <a:r>
              <a:t>can handle parameters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workflows are important</a:t>
            </a:r>
          </a:p>
        </p:txBody>
      </p:sp>
      <p:pic>
        <p:nvPicPr>
          <p:cNvPr id="3" name="Picture 1" descr="images/grounded2.png"/>
          <p:cNvPicPr>
            <a:picLocks noGrp="1" noChangeAspect="1"/>
          </p:cNvPicPr>
          <p:nvPr/>
        </p:nvPicPr>
        <p:blipFill>
          <a:blip r:embed="rId2"/>
          <a:stretch>
            <a:fillRect/>
          </a:stretch>
        </p:blipFill>
        <p:spPr bwMode="auto">
          <a:xfrm>
            <a:off x="2314575" y="1200150"/>
            <a:ext cx="4514850"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Stay grounded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 Markdown (continued)</a:t>
            </a:r>
          </a:p>
        </p:txBody>
      </p:sp>
      <p:sp>
        <p:nvSpPr>
          <p:cNvPr id="3" name="Content Placeholder 2"/>
          <p:cNvSpPr>
            <a:spLocks noGrp="1"/>
          </p:cNvSpPr>
          <p:nvPr>
            <p:ph idx="1"/>
          </p:nvPr>
        </p:nvSpPr>
        <p:spPr/>
        <p:txBody>
          <a:bodyPr/>
          <a:lstStyle/>
          <a:p>
            <a:pPr lvl="1"/>
            <a:r>
              <a:t>can be written in any basic text editor</a:t>
            </a:r>
          </a:p>
          <a:p>
            <a:pPr lvl="1"/>
            <a:r>
              <a:t>must be rendered using the R packages called knitr and rmarkdown</a:t>
            </a:r>
          </a:p>
          <a:p>
            <a:pPr lvl="1"/>
            <a:r>
              <a:t>works very well with R Studio</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R Markdown Can Create</a:t>
            </a:r>
          </a:p>
        </p:txBody>
      </p:sp>
      <p:sp>
        <p:nvSpPr>
          <p:cNvPr id="3" name="Content Placeholder 2"/>
          <p:cNvSpPr>
            <a:spLocks noGrp="1"/>
          </p:cNvSpPr>
          <p:nvPr>
            <p:ph idx="1"/>
          </p:nvPr>
        </p:nvSpPr>
        <p:spPr/>
        <p:txBody>
          <a:bodyPr/>
          <a:lstStyle/>
          <a:p>
            <a:pPr lvl="1"/>
            <a:r>
              <a:t>HTML, pdf, Word, and PowerPoint documents</a:t>
            </a:r>
          </a:p>
          <a:p>
            <a:pPr lvl="1"/>
            <a:r>
              <a:t>interactive documents</a:t>
            </a:r>
          </a:p>
          <a:p>
            <a:pPr lvl="1"/>
            <a:r>
              <a:t>slide decks (not PowerPoint)</a:t>
            </a:r>
          </a:p>
          <a:p>
            <a:pPr lvl="1"/>
            <a:r>
              <a:t>websites, articles, and blogs</a:t>
            </a:r>
          </a:p>
          <a:p>
            <a:pPr lvl="1"/>
            <a:r>
              <a:t>books</a:t>
            </a:r>
          </a:p>
          <a:p>
            <a:pPr lvl="1"/>
            <a:r>
              <a:t>See the </a:t>
            </a:r>
            <a:r>
              <a:rPr>
                <a:hlinkClick r:id="rId2"/>
              </a:rPr>
              <a:t>Gallery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How Does R Markdown Get Us to Reproducibility?</a:t>
            </a:r>
          </a:p>
        </p:txBody>
      </p:sp>
      <p:sp>
        <p:nvSpPr>
          <p:cNvPr id="3" name="Content Placeholder 2"/>
          <p:cNvSpPr>
            <a:spLocks noGrp="1"/>
          </p:cNvSpPr>
          <p:nvPr>
            <p:ph idx="1"/>
          </p:nvPr>
        </p:nvSpPr>
        <p:spPr/>
        <p:txBody>
          <a:bodyPr/>
          <a:lstStyle/>
          <a:p>
            <a:pPr lvl="1"/>
            <a:r>
              <a:t>Every step you take in shaping your data and creating the visualization will be contained in your R Markdown document. Your work documents itself!</a:t>
            </a:r>
          </a:p>
          <a:p>
            <a:pPr lvl="1"/>
            <a:r>
              <a:t>Your data manipulation tool = your visualization tool. No need to copy-paste results into final documents and then later wonder where it came from and how it was built.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Let’s Create an Analysis in R Markdown</a:t>
            </a:r>
          </a:p>
        </p:txBody>
      </p:sp>
      <p:pic>
        <p:nvPicPr>
          <p:cNvPr id="3" name="Picture 1" descr="images/Music-Demo-Cassette-Tape.png"/>
          <p:cNvPicPr>
            <a:picLocks noGrp="1" noChangeAspect="1"/>
          </p:cNvPicPr>
          <p:nvPr/>
        </p:nvPicPr>
        <p:blipFill>
          <a:blip r:embed="rId3"/>
          <a:stretch>
            <a:fillRect/>
          </a:stretch>
        </p:blipFill>
        <p:spPr bwMode="auto">
          <a:xfrm>
            <a:off x="2028825" y="1200150"/>
            <a:ext cx="5095875" cy="3390900"/>
          </a:xfrm>
          <a:prstGeom prst="rect">
            <a:avLst/>
          </a:prstGeom>
          <a:noFill/>
          <a:ln w="9525">
            <a:noFill/>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Move Toward a Reproducible Workflow?</a:t>
            </a:r>
          </a:p>
        </p:txBody>
      </p:sp>
      <p:sp>
        <p:nvSpPr>
          <p:cNvPr id="3" name="Content Placeholder 2"/>
          <p:cNvSpPr>
            <a:spLocks noGrp="1"/>
          </p:cNvSpPr>
          <p:nvPr>
            <p:ph idx="1"/>
          </p:nvPr>
        </p:nvSpPr>
        <p:spPr/>
        <p:txBody>
          <a:bodyPr/>
          <a:lstStyle/>
          <a:p>
            <a:pPr lvl="1"/>
            <a:r>
              <a:t>Easier to find and correct errors</a:t>
            </a:r>
          </a:p>
          <a:p>
            <a:pPr lvl="1"/>
            <a:r>
              <a:t>Helps you create comparison data later</a:t>
            </a:r>
          </a:p>
          <a:p>
            <a:pPr lvl="1"/>
            <a:r>
              <a:t>Helps others to check your logic, which helps validate your work</a:t>
            </a:r>
          </a:p>
          <a:p>
            <a:pPr lvl="1"/>
            <a:r>
              <a:t>Whether or not our data is ever questioned, we should always be prepared to back up our numbers.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 Note about “Coding” and “Programming”</a:t>
            </a:r>
          </a:p>
        </p:txBody>
      </p:sp>
      <p:pic>
        <p:nvPicPr>
          <p:cNvPr id="3" name="Picture 1" descr="images/whoami.png"/>
          <p:cNvPicPr>
            <a:picLocks noGrp="1" noChangeAspect="1"/>
          </p:cNvPicPr>
          <p:nvPr/>
        </p:nvPicPr>
        <p:blipFill>
          <a:blip r:embed="rId3"/>
          <a:stretch>
            <a:fillRect/>
          </a:stretch>
        </p:blipFill>
        <p:spPr bwMode="auto">
          <a:xfrm>
            <a:off x="2562225" y="1200150"/>
            <a:ext cx="401002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Identity crisis…?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R Community</a:t>
            </a:r>
          </a:p>
        </p:txBody>
      </p:sp>
      <p:pic>
        <p:nvPicPr>
          <p:cNvPr id="3" name="Picture 1" descr="images/welcome_to_rstats_twitter_ArtworkBy@allison_horst.png"/>
          <p:cNvPicPr>
            <a:picLocks noGrp="1" noChangeAspect="1"/>
          </p:cNvPicPr>
          <p:nvPr/>
        </p:nvPicPr>
        <p:blipFill>
          <a:blip r:embed="rId2"/>
          <a:stretch>
            <a:fillRect/>
          </a:stretch>
        </p:blipFill>
        <p:spPr bwMode="auto">
          <a:xfrm>
            <a:off x="3009900" y="1200150"/>
            <a:ext cx="3114675" cy="30099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Artwork by Allison Horst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Disclaimer</a:t>
            </a:r>
          </a:p>
        </p:txBody>
      </p:sp>
      <p:sp>
        <p:nvSpPr>
          <p:cNvPr id="3" name="Content Placeholder 2"/>
          <p:cNvSpPr>
            <a:spLocks noGrp="1"/>
          </p:cNvSpPr>
          <p:nvPr>
            <p:ph idx="1"/>
          </p:nvPr>
        </p:nvSpPr>
        <p:spPr/>
        <p:txBody>
          <a:bodyPr/>
          <a:lstStyle/>
          <a:p>
            <a:pPr lvl="1"/>
            <a:r>
              <a:t>I work in a supportive workplace.</a:t>
            </a:r>
          </a:p>
          <a:p>
            <a:pPr lvl="1"/>
            <a:r>
              <a:t>I am part of a 3 1/2 person HMIS team.</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 Get Started in R</a:t>
            </a:r>
          </a:p>
        </p:txBody>
      </p:sp>
      <p:sp>
        <p:nvSpPr>
          <p:cNvPr id="3" name="Content Placeholder 2"/>
          <p:cNvSpPr>
            <a:spLocks noGrp="1"/>
          </p:cNvSpPr>
          <p:nvPr>
            <p:ph idx="1"/>
          </p:nvPr>
        </p:nvSpPr>
        <p:spPr/>
        <p:txBody>
          <a:bodyPr/>
          <a:lstStyle/>
          <a:p>
            <a:pPr marL="0" indent="0">
              <a:buNone/>
            </a:pPr>
            <a:r>
              <a:t>My three favorite ways:</a:t>
            </a:r>
          </a:p>
          <a:p>
            <a:pPr lvl="1"/>
            <a:r>
              <a:t>Get </a:t>
            </a:r>
            <a:r>
              <a:rPr>
                <a:hlinkClick r:id="rId2"/>
              </a:rPr>
              <a:t>R for Data Science</a:t>
            </a:r>
            <a:r>
              <a:t> or access it for free online here: </a:t>
            </a:r>
            <a:r>
              <a:rPr>
                <a:hlinkClick r:id="rId2"/>
              </a:rPr>
              <a:t>https://r4ds.had.co.nz/</a:t>
            </a:r>
          </a:p>
          <a:p>
            <a:pPr lvl="1"/>
            <a:r>
              <a:t>Use the R package called </a:t>
            </a:r>
            <a:r>
              <a:rPr>
                <a:hlinkClick r:id="rId3"/>
              </a:rPr>
              <a:t>Swirl</a:t>
            </a:r>
            <a:r>
              <a:t> by going here: </a:t>
            </a:r>
            <a:r>
              <a:rPr>
                <a:hlinkClick r:id="rId4"/>
              </a:rPr>
              <a:t>https://swirlstats.com/students.html</a:t>
            </a:r>
            <a:r>
              <a:t> (also free)</a:t>
            </a:r>
          </a:p>
          <a:p>
            <a:pPr lvl="1"/>
            <a:r>
              <a:t>R-Ladies meetups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 Can Work Together</a:t>
            </a:r>
          </a:p>
        </p:txBody>
      </p:sp>
      <p:sp>
        <p:nvSpPr>
          <p:cNvPr id="3" name="Content Placeholder 2"/>
          <p:cNvSpPr>
            <a:spLocks noGrp="1"/>
          </p:cNvSpPr>
          <p:nvPr>
            <p:ph idx="1"/>
          </p:nvPr>
        </p:nvSpPr>
        <p:spPr/>
        <p:txBody>
          <a:bodyPr/>
          <a:lstStyle/>
          <a:p>
            <a:pPr lvl="1"/>
            <a:r>
              <a:t>Most of my code is available on GitHub: </a:t>
            </a:r>
            <a:r>
              <a:rPr>
                <a:hlinkClick r:id="rId2"/>
              </a:rPr>
              <a:t>https://github.com/kiadso</a:t>
            </a:r>
            <a:r>
              <a:t> You are welcome to use it to manipulate your own HMIS data (within the terms).</a:t>
            </a:r>
          </a:p>
          <a:p>
            <a:pPr lvl="1"/>
            <a:r>
              <a:t>These slides and more resources are available there as well: </a:t>
            </a:r>
            <a:r>
              <a:rPr>
                <a:hlinkClick r:id="rId3"/>
              </a:rPr>
              <a:t>https://github.com/kiadso/rmarkdown_talk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 Example</a:t>
            </a:r>
          </a:p>
        </p:txBody>
      </p:sp>
      <p:sp>
        <p:nvSpPr>
          <p:cNvPr id="3" name="Content Placeholder 2"/>
          <p:cNvSpPr>
            <a:spLocks noGrp="1"/>
          </p:cNvSpPr>
          <p:nvPr>
            <p:ph idx="1"/>
          </p:nvPr>
        </p:nvSpPr>
        <p:spPr/>
        <p:txBody>
          <a:bodyPr/>
          <a:lstStyle/>
          <a:p>
            <a:pPr marL="0" indent="0">
              <a:buNone/>
            </a:pPr>
            <a:r>
              <a:t>Analysis on how many DV survivors were served in our CoC’s projects during 2018. My theoretical year-ago workflow:</a:t>
            </a:r>
          </a:p>
          <a:p>
            <a:pPr lvl="1">
              <a:buAutoNum type="arabicPeriod"/>
            </a:pPr>
            <a:r>
              <a:t>Create custom report named “DV Analysis 2018” in HMIS, export to Excel, name it “Domestic Violence 2018”</a:t>
            </a:r>
          </a:p>
          <a:p>
            <a:pPr lvl="1">
              <a:buAutoNum type="arabicPeriod"/>
            </a:pPr>
            <a:r>
              <a:t>Rename columns, remove last row</a:t>
            </a:r>
          </a:p>
          <a:p>
            <a:pPr lvl="1">
              <a:buAutoNum type="arabicPeriod"/>
            </a:pPr>
            <a:r>
              <a:t>Import into visualization software</a:t>
            </a:r>
          </a:p>
          <a:p>
            <a:pPr lvl="1">
              <a:buAutoNum type="arabicPeriod"/>
            </a:pPr>
            <a:r>
              <a:t>Create visualization with the results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Questions?</a:t>
            </a:r>
          </a:p>
        </p:txBody>
      </p:sp>
      <p:sp>
        <p:nvSpPr>
          <p:cNvPr id="3" name="Content Placeholder 2"/>
          <p:cNvSpPr>
            <a:spLocks noGrp="1"/>
          </p:cNvSpPr>
          <p:nvPr>
            <p:ph idx="1"/>
          </p:nvPr>
        </p:nvSpPr>
        <p:spPr/>
        <p:txBody>
          <a:bodyPr/>
          <a:lstStyle/>
          <a:p>
            <a:pPr marL="0" indent="0">
              <a:buNone/>
            </a:pPr>
            <a:r>
              <a:t>First: Let’s take two minutes to share your questions with your neighbor.</a:t>
            </a:r>
          </a:p>
          <a:p>
            <a:pPr marL="0" indent="0">
              <a:buNone/>
            </a:pPr>
            <a:r>
              <a:t>Then: Questions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Contact Info</a:t>
            </a:r>
          </a:p>
        </p:txBody>
      </p:sp>
      <p:sp>
        <p:nvSpPr>
          <p:cNvPr id="3" name="Content Placeholder 2"/>
          <p:cNvSpPr>
            <a:spLocks noGrp="1"/>
          </p:cNvSpPr>
          <p:nvPr>
            <p:ph idx="1"/>
          </p:nvPr>
        </p:nvSpPr>
        <p:spPr/>
        <p:txBody>
          <a:bodyPr/>
          <a:lstStyle/>
          <a:p>
            <a:pPr marL="0" indent="0">
              <a:buNone/>
            </a:pPr>
            <a:r>
              <a:t>Genelle Denzin </a:t>
            </a:r>
            <a:r>
              <a:rPr i="1"/>
              <a:t>(she/hers)</a:t>
            </a:r>
          </a:p>
          <a:p>
            <a:pPr marL="0" indent="0">
              <a:buNone/>
            </a:pPr>
            <a:r>
              <a:t>HMIS Data Analyst</a:t>
            </a:r>
          </a:p>
          <a:p>
            <a:pPr marL="0" indent="0">
              <a:buNone/>
            </a:pPr>
            <a:r>
              <a:t>Coalition on Homelessness and Housing in Ohio (COHHIO)</a:t>
            </a:r>
          </a:p>
          <a:p>
            <a:pPr marL="0" indent="0">
              <a:buNone/>
            </a:pPr>
            <a:r>
              <a:rPr>
                <a:hlinkClick r:id="rId2"/>
              </a:rPr>
              <a:t>genelledenzin@cohhio.org</a:t>
            </a:r>
          </a:p>
          <a:p>
            <a:pPr marL="0" indent="0">
              <a:buNone/>
            </a:pPr>
            <a:r>
              <a:t>Twitter: @gh_firefly</a:t>
            </a:r>
          </a:p>
          <a:p>
            <a:pPr marL="0" indent="0">
              <a:buNone/>
            </a:pPr>
            <a:r>
              <a:t>GitHub: kiadso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Problem(s)</a:t>
            </a:r>
          </a:p>
        </p:txBody>
      </p:sp>
      <p:sp>
        <p:nvSpPr>
          <p:cNvPr id="3" name="Content Placeholder 2"/>
          <p:cNvSpPr>
            <a:spLocks noGrp="1"/>
          </p:cNvSpPr>
          <p:nvPr>
            <p:ph idx="1"/>
          </p:nvPr>
        </p:nvSpPr>
        <p:spPr/>
        <p:txBody>
          <a:bodyPr/>
          <a:lstStyle/>
          <a:p>
            <a:pPr lvl="1"/>
            <a:r>
              <a:t>Will Future You be able to work back from the visualization to the raw data?</a:t>
            </a:r>
          </a:p>
          <a:p>
            <a:pPr lvl="1"/>
            <a:r>
              <a:t>If the results of your analysis are questioned, can you explain your results without stress or difficulty?</a:t>
            </a:r>
          </a:p>
          <a:p>
            <a:pPr lvl="1"/>
            <a:r>
              <a:t>A well-meaning co-worker repurposes your custom report in HMIS called “DV Analysis 2018”, renames it “DV Analysis 2019”, and modifies the logic. Could you recreate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Reproducibility?</a:t>
            </a:r>
          </a:p>
        </p:txBody>
      </p:sp>
      <p:pic>
        <p:nvPicPr>
          <p:cNvPr id="3" name="Picture 1" descr="images/reproducibility.png"/>
          <p:cNvPicPr>
            <a:picLocks noGrp="1" noChangeAspect="1"/>
          </p:cNvPicPr>
          <p:nvPr/>
        </p:nvPicPr>
        <p:blipFill>
          <a:blip r:embed="rId3"/>
          <a:stretch>
            <a:fillRect/>
          </a:stretch>
        </p:blipFill>
        <p:spPr bwMode="auto">
          <a:xfrm>
            <a:off x="1485900" y="1485900"/>
            <a:ext cx="6172200" cy="2438400"/>
          </a:xfrm>
          <a:prstGeom prst="rect">
            <a:avLst/>
          </a:prstGeom>
          <a:noFill/>
          <a:ln w="9525">
            <a:noFill/>
            <a:headEnd/>
            <a:tailEnd/>
          </a:ln>
        </p:spPr>
      </p:pic>
      <p:sp>
        <p:nvSpPr>
          <p:cNvPr id="4" name="TextBox 3"/>
          <p:cNvSpPr txBox="1"/>
          <p:nvPr/>
        </p:nvSpPr>
        <p:spPr>
          <a:xfrm>
            <a:off x="1485900" y="4210050"/>
            <a:ext cx="6172200" cy="381000"/>
          </a:xfrm>
          <a:prstGeom prst="rect">
            <a:avLst/>
          </a:prstGeom>
          <a:noFill/>
        </p:spPr>
        <p:txBody>
          <a:bodyPr/>
          <a:lstStyle/>
          <a:p>
            <a:pPr algn="ctr"/>
            <a:r>
              <a:rPr sz="1350"/>
              <a:t>We cannot get to 100% as HMIS Data Analysts but we can make progress.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193</TotalTime>
  <Words>3035</Words>
  <Application>Microsoft Office PowerPoint</Application>
  <PresentationFormat>On-screen Show (16:9)</PresentationFormat>
  <Paragraphs>324</Paragraphs>
  <Slides>71</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71</vt:i4>
      </vt:variant>
    </vt:vector>
  </HeadingPairs>
  <TitlesOfParts>
    <vt:vector size="74" baseType="lpstr">
      <vt:lpstr>Arial</vt:lpstr>
      <vt:lpstr>Calibri</vt:lpstr>
      <vt:lpstr>Office Theme</vt:lpstr>
      <vt:lpstr>PowerPoint Presentation</vt:lpstr>
      <vt:lpstr>Reproducible Workflow and R Markdown</vt:lpstr>
      <vt:lpstr>Intro</vt:lpstr>
      <vt:lpstr>Agenda</vt:lpstr>
      <vt:lpstr>Workflows for Data Analysts</vt:lpstr>
      <vt:lpstr>Our workflows are important</vt:lpstr>
      <vt:lpstr>An Example</vt:lpstr>
      <vt:lpstr>The Problem(s)</vt:lpstr>
      <vt:lpstr>What is Reproducibility?</vt:lpstr>
      <vt:lpstr>Ways to Achieve Better Reproducibility with Current Tools</vt:lpstr>
      <vt:lpstr>What is Markdown</vt:lpstr>
      <vt:lpstr>What is R Markdown</vt:lpstr>
      <vt:lpstr>What is R Markdown (continued)</vt:lpstr>
      <vt:lpstr>What R Markdown Can Create</vt:lpstr>
      <vt:lpstr>How Does R Markdown Get Us to Reproducibility?</vt:lpstr>
      <vt:lpstr>Let’s Create an Analysis in R Markdown</vt:lpstr>
      <vt:lpstr>Why Move Toward a Reproducible Workflow?</vt:lpstr>
      <vt:lpstr>A Note about “Coding” and “Programming”</vt:lpstr>
      <vt:lpstr>The R Community</vt:lpstr>
      <vt:lpstr>Disclaimer</vt:lpstr>
      <vt:lpstr>To Get Started in R</vt:lpstr>
      <vt:lpstr>We Can Work Together</vt:lpstr>
      <vt:lpstr>Questions?</vt:lpstr>
      <vt:lpstr>Contact Info</vt:lpstr>
      <vt:lpstr>PowerPoint Presentation</vt:lpstr>
      <vt:lpstr>Reproducible Workflow and R Markdown</vt:lpstr>
      <vt:lpstr>Intro</vt:lpstr>
      <vt:lpstr>Agenda</vt:lpstr>
      <vt:lpstr>Workflows for Data Analysts</vt:lpstr>
      <vt:lpstr>Our workflows are important</vt:lpstr>
      <vt:lpstr>An Example</vt:lpstr>
      <vt:lpstr>The Problem(s)</vt:lpstr>
      <vt:lpstr>What is Reproducibility?</vt:lpstr>
      <vt:lpstr>Ways to Achieve Better Reproducibility with Current Tools</vt:lpstr>
      <vt:lpstr>What is Markdown</vt:lpstr>
      <vt:lpstr>What is R Markdown</vt:lpstr>
      <vt:lpstr>What is R Markdown (continued)</vt:lpstr>
      <vt:lpstr>What R Markdown Can Create</vt:lpstr>
      <vt:lpstr>How Does R Markdown Get Us to Reproducibility?</vt:lpstr>
      <vt:lpstr>Let’s Create an Analysis in R Markdown</vt:lpstr>
      <vt:lpstr>Why Move Toward a Reproducible Workflow?</vt:lpstr>
      <vt:lpstr>A Note about “Coding” and “Programming”</vt:lpstr>
      <vt:lpstr>The R Community</vt:lpstr>
      <vt:lpstr>Disclaimer</vt:lpstr>
      <vt:lpstr>To Get Started in R</vt:lpstr>
      <vt:lpstr>We Can Work Together</vt:lpstr>
      <vt:lpstr>Questions?</vt:lpstr>
      <vt:lpstr>Contact Info</vt:lpstr>
      <vt:lpstr>Reproducible Workflow and R Markdown</vt:lpstr>
      <vt:lpstr>Intro</vt:lpstr>
      <vt:lpstr>Agenda</vt:lpstr>
      <vt:lpstr>Workflows for Data Analysts</vt:lpstr>
      <vt:lpstr>Our workflows are important</vt:lpstr>
      <vt:lpstr>An Example</vt:lpstr>
      <vt:lpstr>The Problem(s)</vt:lpstr>
      <vt:lpstr>What is Reproducibility?</vt:lpstr>
      <vt:lpstr>Ways to Achieve Better Reproducibility with Current Tools</vt:lpstr>
      <vt:lpstr>What is Markdown</vt:lpstr>
      <vt:lpstr>What is R Markdown</vt:lpstr>
      <vt:lpstr>What is R Markdown (continued)</vt:lpstr>
      <vt:lpstr>What R Markdown Can Create</vt:lpstr>
      <vt:lpstr>How Does R Markdown Get Us to Reproducibility?</vt:lpstr>
      <vt:lpstr>Let’s Create an Analysis in R Markdown</vt:lpstr>
      <vt:lpstr>Why Move Toward a Reproducible Workflow?</vt:lpstr>
      <vt:lpstr>A Note about “Coding” and “Programming”</vt:lpstr>
      <vt:lpstr>The R Community</vt:lpstr>
      <vt:lpstr>Disclaimer</vt:lpstr>
      <vt:lpstr>To Get Started in R</vt:lpstr>
      <vt:lpstr>We Can Work Together</vt:lpstr>
      <vt:lpstr>Questions?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Genelle Denzin</cp:lastModifiedBy>
  <cp:revision>50</cp:revision>
  <dcterms:created xsi:type="dcterms:W3CDTF">2010-04-12T23:12:02Z</dcterms:created>
  <dcterms:modified xsi:type="dcterms:W3CDTF">2019-08-31T00:54:40Z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