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8"/>
  </p:notesMasterIdLst>
  <p:handoutMasterIdLst>
    <p:handoutMasterId r:id="rId29"/>
  </p:handoutMasterIdLst>
  <p:sldIdLst>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3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1505" autoAdjust="0"/>
  </p:normalViewPr>
  <p:slideViewPr>
    <p:cSldViewPr snapToGrid="0" snapToObjects="1">
      <p:cViewPr varScale="1">
        <p:scale>
          <a:sx n="108" d="100"/>
          <a:sy n="108" d="100"/>
        </p:scale>
        <p:origin x="564" y="10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85B88-5A74-8146-B62B-724301130AAD}" type="datetimeFigureOut">
              <a:rPr lang="en-US" smtClean="0"/>
              <a:t>10/12/2019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013C41-6F68-8246-8D54-8D41BE6F5FEE}" type="slidenum">
              <a:rPr lang="en-US" smtClean="0"/>
              <a:t>‹#›</a:t>
            </a:fld>
            <a:endParaRPr lang="en-US"/>
          </a:p>
        </p:txBody>
      </p:sp>
    </p:spTree>
    <p:extLst>
      <p:ext uri="{BB962C8B-B14F-4D97-AF65-F5344CB8AC3E}">
        <p14:creationId xmlns:p14="http://schemas.microsoft.com/office/powerpoint/2010/main" val="332387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6AA611-57C1-EC4F-96BA-FD6DCC6DD98E}" type="datetimeFigureOut">
              <a:rPr lang="en-US" smtClean="0"/>
              <a:t>10/12/2019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252-6D94-B14F-9D9D-A4A9232FFC97}" type="slidenum">
              <a:rPr lang="en-US" smtClean="0"/>
              <a:t>‹#›</a:t>
            </a:fld>
            <a:endParaRPr lang="en-US"/>
          </a:p>
        </p:txBody>
      </p:sp>
    </p:spTree>
    <p:extLst>
      <p:ext uri="{BB962C8B-B14F-4D97-AF65-F5344CB8AC3E}">
        <p14:creationId xmlns:p14="http://schemas.microsoft.com/office/powerpoint/2010/main" val="303597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raw data = unfiltered unformatted data straight from your HMIS that you (the data analyst) cannot alter from within the system.</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extLst>
      <p:ext uri="{BB962C8B-B14F-4D97-AF65-F5344CB8AC3E}">
        <p14:creationId xmlns:p14="http://schemas.microsoft.com/office/powerpoint/2010/main" val="410583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dirty="0"/>
              <a:t>talk about it in general, we can’t get to 100% go through the four icons version control: Word -&gt; Track Changes, Google docs -&gt; versioning, git -&gt; steep learning curve but worth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extLst>
      <p:ext uri="{BB962C8B-B14F-4D97-AF65-F5344CB8AC3E}">
        <p14:creationId xmlns:p14="http://schemas.microsoft.com/office/powerpoint/2010/main" val="379412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HUD CSV Export specs are great documentation of your data source. Also you can’t edit the export from within HMIS (also good!).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extLst>
      <p:ext uri="{BB962C8B-B14F-4D97-AF65-F5344CB8AC3E}">
        <p14:creationId xmlns:p14="http://schemas.microsoft.com/office/powerpoint/2010/main" val="139573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does a programmer look like? Can programmers ALSO be good at people?</a:t>
            </a:r>
          </a:p>
          <a:p>
            <a:pPr marL="0" lvl="0" indent="0">
              <a:buNone/>
            </a:pPr>
            <a:endParaRPr/>
          </a:p>
          <a:p>
            <a:pPr marL="0" lvl="0" indent="0">
              <a:buNone/>
            </a:pPr>
            <a:r>
              <a:t>You are most likely, in SOME way, already programming. It might look different, but all the concepts are there. You know your data. You know how you want to see 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extLst>
      <p:ext uri="{BB962C8B-B14F-4D97-AF65-F5344CB8AC3E}">
        <p14:creationId xmlns:p14="http://schemas.microsoft.com/office/powerpoint/2010/main" val="200316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should be about 15 minutes. the plan is to open a fresh .Rmd file in R Studio, point out the structure of it, run it, make some quick edits to make it look better, rerun to see changes.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extLst>
      <p:ext uri="{BB962C8B-B14F-4D97-AF65-F5344CB8AC3E}">
        <p14:creationId xmlns:p14="http://schemas.microsoft.com/office/powerpoint/2010/main" val="307689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should welcome this kind of interest and be prepared to respond with integrity.)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extLst>
      <p:ext uri="{BB962C8B-B14F-4D97-AF65-F5344CB8AC3E}">
        <p14:creationId xmlns:p14="http://schemas.microsoft.com/office/powerpoint/2010/main" val="424571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2284401" y="1120545"/>
            <a:ext cx="6506230" cy="490262"/>
          </a:xfrm>
        </p:spPr>
        <p:txBody>
          <a:bodyPr lIns="0" rIns="0"/>
          <a:lstStyle>
            <a:lvl1pPr algn="r">
              <a:defRPr lang="en-US" sz="2400" b="1" kern="1200" dirty="0">
                <a:solidFill>
                  <a:srgbClr val="144379"/>
                </a:solidFill>
                <a:latin typeface="Arial"/>
                <a:ea typeface="+mn-ea"/>
                <a:cs typeface="Arial"/>
              </a:defRPr>
            </a:lvl1pPr>
          </a:lstStyle>
          <a:p>
            <a:r>
              <a:rPr lang="en-US" dirty="0"/>
              <a:t>Click to edit Master title style</a:t>
            </a:r>
          </a:p>
        </p:txBody>
      </p:sp>
      <p:sp>
        <p:nvSpPr>
          <p:cNvPr id="3" name="Subtitle 2"/>
          <p:cNvSpPr>
            <a:spLocks noGrp="1"/>
          </p:cNvSpPr>
          <p:nvPr>
            <p:ph type="subTitle" idx="1"/>
          </p:nvPr>
        </p:nvSpPr>
        <p:spPr>
          <a:xfrm>
            <a:off x="2284401" y="1704413"/>
            <a:ext cx="6506230" cy="528553"/>
          </a:xfrm>
        </p:spPr>
        <p:txBody>
          <a:bodyPr lIns="0" rIns="0">
            <a:normAutofit/>
          </a:bodyPr>
          <a:lstStyle>
            <a:lvl1pPr marL="0" indent="0" algn="r">
              <a:buNone/>
              <a:defRPr sz="1800" b="1">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6553200" y="4690556"/>
            <a:ext cx="2133600" cy="273844"/>
          </a:xfrm>
        </p:spPr>
        <p:txBody>
          <a:bodyPr/>
          <a:lstStyle>
            <a:lvl1pPr>
              <a:defRPr sz="1200">
                <a:solidFill>
                  <a:schemeClr val="tx1"/>
                </a:solidFill>
                <a:latin typeface="Arial"/>
                <a:cs typeface="Aria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457200" y="638156"/>
            <a:ext cx="8229600" cy="857250"/>
          </a:xfrm>
        </p:spPr>
        <p:txBody>
          <a:bodyPr>
            <a:normAutofit/>
          </a:bodyPr>
          <a:lstStyle>
            <a:lvl1pPr algn="l">
              <a:defRPr sz="2800" b="1">
                <a:solidFill>
                  <a:srgbClr val="144379"/>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924031"/>
            <a:ext cx="8229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3" name="Slide Number Placeholder 5"/>
          <p:cNvSpPr>
            <a:spLocks noGrp="1"/>
          </p:cNvSpPr>
          <p:nvPr>
            <p:ph type="sldNum" sz="quarter" idx="12"/>
          </p:nvPr>
        </p:nvSpPr>
        <p:spPr>
          <a:xfrm>
            <a:off x="6553200" y="4690556"/>
            <a:ext cx="2133600" cy="273844"/>
          </a:xfrm>
        </p:spPr>
        <p:txBody>
          <a:bodyPr/>
          <a:lstStyle/>
          <a:p>
            <a:fld id="{AF88E988-FB04-AB4E-BE5A-59F242AF7F7A}" type="slidenum">
              <a:rPr lang="en-US" smtClean="0"/>
              <a:t>‹#›</a:t>
            </a:fld>
            <a:endParaRPr lang="en-US" dirty="0"/>
          </a:p>
        </p:txBody>
      </p:sp>
      <p:sp>
        <p:nvSpPr>
          <p:cNvPr id="8" name="Title 1"/>
          <p:cNvSpPr>
            <a:spLocks noGrp="1"/>
          </p:cNvSpPr>
          <p:nvPr>
            <p:ph type="title"/>
          </p:nvPr>
        </p:nvSpPr>
        <p:spPr>
          <a:xfrm>
            <a:off x="457200" y="1066781"/>
            <a:ext cx="8229600" cy="857250"/>
          </a:xfrm>
        </p:spPr>
        <p:txBody>
          <a:bodyPr>
            <a:normAutofit/>
          </a:bodyPr>
          <a:lstStyle>
            <a:lvl1pPr algn="l">
              <a:defRPr sz="2800" b="1">
                <a:solidFill>
                  <a:srgbClr val="144379"/>
                </a:solidFill>
                <a:latin typeface="Arial"/>
                <a:cs typeface="Arial"/>
              </a:defRPr>
            </a:lvl1pPr>
          </a:lstStyle>
          <a:p>
            <a:r>
              <a:rPr lang="en-US" dirty="0"/>
              <a:t>Click to edit Master title style</a:t>
            </a:r>
          </a:p>
        </p:txBody>
      </p:sp>
      <p:sp>
        <p:nvSpPr>
          <p:cNvPr id="10" name="Content Placeholder 2"/>
          <p:cNvSpPr>
            <a:spLocks noGrp="1"/>
          </p:cNvSpPr>
          <p:nvPr>
            <p:ph idx="1"/>
          </p:nvPr>
        </p:nvSpPr>
        <p:spPr>
          <a:xfrm>
            <a:off x="457200" y="1924031"/>
            <a:ext cx="41910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4648200" y="1924031"/>
            <a:ext cx="4038600" cy="2670591"/>
          </a:xfrm>
        </p:spPr>
        <p:txBody>
          <a:bodyPr>
            <a:normAutofit/>
          </a:bodyPr>
          <a:lstStyle>
            <a:lvl1pPr marL="285750" indent="-285750">
              <a:buFont typeface="Arial"/>
              <a:buChar char="•"/>
              <a:defRPr sz="1600">
                <a:latin typeface="Arial"/>
                <a:cs typeface="Arial"/>
              </a:defRPr>
            </a:lvl1pPr>
            <a:lvl2pPr>
              <a:defRPr sz="1600">
                <a:latin typeface="Arial"/>
                <a:cs typeface="Arial"/>
              </a:defRPr>
            </a:lvl2pPr>
            <a:lvl3pPr>
              <a:defRPr sz="1600">
                <a:latin typeface="Arial"/>
                <a:cs typeface="Arial"/>
              </a:defRPr>
            </a:lvl3pPr>
            <a:lvl4pPr>
              <a:defRPr sz="16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0594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9"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markdown.rstudio.com/galler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wirlstats.com/" TargetMode="External"/><Relationship Id="rId2" Type="http://schemas.openxmlformats.org/officeDocument/2006/relationships/hyperlink" Target="https://r4ds.had.co.nz/" TargetMode="External"/><Relationship Id="rId1" Type="http://schemas.openxmlformats.org/officeDocument/2006/relationships/slideLayout" Target="../slideLayouts/slideLayout2.xml"/><Relationship Id="rId4" Type="http://schemas.openxmlformats.org/officeDocument/2006/relationships/hyperlink" Target="https://swirlstats.com/students.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COHHIO/rmarkdown_talk" TargetMode="External"/><Relationship Id="rId2" Type="http://schemas.openxmlformats.org/officeDocument/2006/relationships/hyperlink" Target="https://github.com/COHHIO" TargetMode="External"/><Relationship Id="rId1" Type="http://schemas.openxmlformats.org/officeDocument/2006/relationships/slideLayout" Target="../slideLayouts/slideLayout2.xml"/><Relationship Id="rId4" Type="http://schemas.openxmlformats.org/officeDocument/2006/relationships/hyperlink" Target="https://github.com/kiadso/rmarkdown_talk"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COHHIO/rmarkdown_talk" TargetMode="External"/><Relationship Id="rId2" Type="http://schemas.openxmlformats.org/officeDocument/2006/relationships/hyperlink" Target="mailto:genelledenzin@cohhio.org" TargetMode="Externa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2627" y="926406"/>
            <a:ext cx="7155073" cy="1102519"/>
          </a:xfrm>
        </p:spPr>
        <p:txBody>
          <a:bodyPr/>
          <a:lstStyle/>
          <a:p>
            <a:r>
              <a:rPr dirty="0"/>
              <a:t>Reproducible Workflow and R Markdown</a:t>
            </a:r>
          </a:p>
        </p:txBody>
      </p:sp>
      <p:sp>
        <p:nvSpPr>
          <p:cNvPr id="3" name="Subtitle 2"/>
          <p:cNvSpPr>
            <a:spLocks noGrp="1"/>
          </p:cNvSpPr>
          <p:nvPr>
            <p:ph type="subTitle" idx="1"/>
          </p:nvPr>
        </p:nvSpPr>
        <p:spPr>
          <a:xfrm>
            <a:off x="2686050" y="1477665"/>
            <a:ext cx="5581650" cy="1314450"/>
          </a:xfrm>
        </p:spPr>
        <p:txBody>
          <a:bodyPr>
            <a:normAutofit fontScale="85000" lnSpcReduction="10000"/>
          </a:bodyPr>
          <a:lstStyle/>
          <a:p>
            <a:br>
              <a:rPr dirty="0"/>
            </a:br>
            <a:br>
              <a:rPr dirty="0"/>
            </a:br>
            <a:r>
              <a:rPr dirty="0"/>
              <a:t>Genelle Denzin</a:t>
            </a:r>
            <a:endParaRPr lang="en-US" dirty="0"/>
          </a:p>
          <a:p>
            <a:r>
              <a:rPr lang="en-US" dirty="0"/>
              <a:t>October 2019</a:t>
            </a:r>
          </a:p>
          <a:p>
            <a:r>
              <a:rPr dirty="0"/>
              <a:t>Coalition on Homelessness and Housing in Ohio (COHHIO)</a:t>
            </a:r>
          </a:p>
        </p:txBody>
      </p:sp>
    </p:spTree>
    <p:extLst>
      <p:ext uri="{BB962C8B-B14F-4D97-AF65-F5344CB8AC3E}">
        <p14:creationId xmlns:p14="http://schemas.microsoft.com/office/powerpoint/2010/main" val="56264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Markdown</a:t>
            </a:r>
          </a:p>
        </p:txBody>
      </p:sp>
      <p:sp>
        <p:nvSpPr>
          <p:cNvPr id="3" name="Content Placeholder 2"/>
          <p:cNvSpPr>
            <a:spLocks noGrp="1"/>
          </p:cNvSpPr>
          <p:nvPr>
            <p:ph idx="1"/>
          </p:nvPr>
        </p:nvSpPr>
        <p:spPr/>
        <p:txBody>
          <a:bodyPr/>
          <a:lstStyle/>
          <a:p>
            <a:pPr lvl="1"/>
            <a:r>
              <a:rPr dirty="0"/>
              <a:t>created by John Gruber and Aaron Swartz</a:t>
            </a:r>
          </a:p>
          <a:p>
            <a:pPr lvl="1"/>
            <a:r>
              <a:rPr dirty="0"/>
              <a:t>a simplified version of markup languages</a:t>
            </a:r>
          </a:p>
          <a:p>
            <a:pPr lvl="1"/>
            <a:r>
              <a:rPr dirty="0"/>
              <a:t>simple intuitive formatting</a:t>
            </a:r>
          </a:p>
          <a:p>
            <a:pPr lvl="1"/>
            <a:r>
              <a:rPr dirty="0"/>
              <a:t>easily converted to valid HTML and other formats</a:t>
            </a:r>
          </a:p>
          <a:p>
            <a:pPr lvl="1"/>
            <a:r>
              <a:rPr dirty="0"/>
              <a:t>a </a:t>
            </a:r>
            <a:r>
              <a:rPr dirty="0">
                <a:hlinkClick r:id="rId2"/>
              </a:rPr>
              <a:t>quick look at the syntax</a:t>
            </a:r>
          </a:p>
        </p:txBody>
      </p:sp>
    </p:spTree>
    <p:extLst>
      <p:ext uri="{BB962C8B-B14F-4D97-AF65-F5344CB8AC3E}">
        <p14:creationId xmlns:p14="http://schemas.microsoft.com/office/powerpoint/2010/main" val="14174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 Markdown</a:t>
            </a:r>
          </a:p>
        </p:txBody>
      </p:sp>
      <p:sp>
        <p:nvSpPr>
          <p:cNvPr id="3" name="Content Placeholder 2"/>
          <p:cNvSpPr>
            <a:spLocks noGrp="1"/>
          </p:cNvSpPr>
          <p:nvPr>
            <p:ph idx="1"/>
          </p:nvPr>
        </p:nvSpPr>
        <p:spPr/>
        <p:txBody>
          <a:bodyPr/>
          <a:lstStyle/>
          <a:p>
            <a:pPr lvl="1"/>
            <a:r>
              <a:t>allows you to include R code in a markdown document (or SQL, or python and others)</a:t>
            </a:r>
          </a:p>
          <a:p>
            <a:pPr lvl="1"/>
            <a:r>
              <a:t>the R code is evaluated in the processing of the markdown file</a:t>
            </a:r>
          </a:p>
          <a:p>
            <a:pPr lvl="1"/>
            <a:r>
              <a:t>results from the code are displayed in the final markdown document</a:t>
            </a:r>
          </a:p>
          <a:p>
            <a:pPr lvl="1"/>
            <a:r>
              <a:t>can handle parameters</a:t>
            </a:r>
          </a:p>
        </p:txBody>
      </p:sp>
    </p:spTree>
    <p:extLst>
      <p:ext uri="{BB962C8B-B14F-4D97-AF65-F5344CB8AC3E}">
        <p14:creationId xmlns:p14="http://schemas.microsoft.com/office/powerpoint/2010/main" val="16171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 Markdown (continued)</a:t>
            </a:r>
          </a:p>
        </p:txBody>
      </p:sp>
      <p:sp>
        <p:nvSpPr>
          <p:cNvPr id="3" name="Content Placeholder 2"/>
          <p:cNvSpPr>
            <a:spLocks noGrp="1"/>
          </p:cNvSpPr>
          <p:nvPr>
            <p:ph idx="1"/>
          </p:nvPr>
        </p:nvSpPr>
        <p:spPr/>
        <p:txBody>
          <a:bodyPr/>
          <a:lstStyle/>
          <a:p>
            <a:pPr lvl="1"/>
            <a:r>
              <a:rPr dirty="0"/>
              <a:t>can be written in any basic text editor</a:t>
            </a:r>
          </a:p>
          <a:p>
            <a:pPr lvl="1"/>
            <a:r>
              <a:rPr dirty="0"/>
              <a:t>must be rendered using the R packages called </a:t>
            </a:r>
            <a:r>
              <a:rPr b="1" dirty="0" err="1"/>
              <a:t>knitr</a:t>
            </a:r>
            <a:r>
              <a:rPr dirty="0"/>
              <a:t> and </a:t>
            </a:r>
            <a:r>
              <a:rPr b="1" dirty="0" err="1"/>
              <a:t>rmarkdown</a:t>
            </a:r>
            <a:endParaRPr b="1" dirty="0"/>
          </a:p>
          <a:p>
            <a:pPr lvl="1"/>
            <a:r>
              <a:rPr dirty="0"/>
              <a:t>works very well with R Studio</a:t>
            </a:r>
          </a:p>
        </p:txBody>
      </p:sp>
    </p:spTree>
    <p:extLst>
      <p:ext uri="{BB962C8B-B14F-4D97-AF65-F5344CB8AC3E}">
        <p14:creationId xmlns:p14="http://schemas.microsoft.com/office/powerpoint/2010/main" val="335589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R Markdown Can Create</a:t>
            </a:r>
          </a:p>
        </p:txBody>
      </p:sp>
      <p:sp>
        <p:nvSpPr>
          <p:cNvPr id="3" name="Content Placeholder 2"/>
          <p:cNvSpPr>
            <a:spLocks noGrp="1"/>
          </p:cNvSpPr>
          <p:nvPr>
            <p:ph idx="1"/>
          </p:nvPr>
        </p:nvSpPr>
        <p:spPr/>
        <p:txBody>
          <a:bodyPr/>
          <a:lstStyle/>
          <a:p>
            <a:pPr lvl="1"/>
            <a:r>
              <a:t>HTML, pdf, Word, and PowerPoint documents</a:t>
            </a:r>
          </a:p>
          <a:p>
            <a:pPr lvl="1"/>
            <a:r>
              <a:t>interactive documents</a:t>
            </a:r>
          </a:p>
          <a:p>
            <a:pPr lvl="1"/>
            <a:r>
              <a:t>slide decks (not PowerPoint)</a:t>
            </a:r>
          </a:p>
          <a:p>
            <a:pPr lvl="1"/>
            <a:r>
              <a:t>websites, articles, and blogs</a:t>
            </a:r>
          </a:p>
          <a:p>
            <a:pPr lvl="1"/>
            <a:r>
              <a:t>books</a:t>
            </a:r>
          </a:p>
          <a:p>
            <a:pPr lvl="1"/>
            <a:r>
              <a:t>see the </a:t>
            </a:r>
            <a:r>
              <a:rPr>
                <a:hlinkClick r:id="rId2"/>
              </a:rPr>
              <a:t>Gallery</a:t>
            </a:r>
          </a:p>
        </p:txBody>
      </p:sp>
    </p:spTree>
    <p:extLst>
      <p:ext uri="{BB962C8B-B14F-4D97-AF65-F5344CB8AC3E}">
        <p14:creationId xmlns:p14="http://schemas.microsoft.com/office/powerpoint/2010/main" val="205882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How Does R Markdown Get Us to Reproducibility?</a:t>
            </a:r>
          </a:p>
        </p:txBody>
      </p:sp>
      <p:sp>
        <p:nvSpPr>
          <p:cNvPr id="3" name="Content Placeholder 2"/>
          <p:cNvSpPr>
            <a:spLocks noGrp="1"/>
          </p:cNvSpPr>
          <p:nvPr>
            <p:ph idx="1"/>
          </p:nvPr>
        </p:nvSpPr>
        <p:spPr/>
        <p:txBody>
          <a:bodyPr/>
          <a:lstStyle/>
          <a:p>
            <a:pPr lvl="1"/>
            <a:r>
              <a:rPr dirty="0"/>
              <a:t>Every step you take in shaping your data and creating the visualization will be contained in your R Markdown document. Your work documents itself!</a:t>
            </a:r>
          </a:p>
          <a:p>
            <a:pPr lvl="1"/>
            <a:r>
              <a:rPr dirty="0"/>
              <a:t>Your data manipulation tool = your visualization tool. No need to copy-paste results into final documents and then later wonder where it came from and how it was built.</a:t>
            </a:r>
          </a:p>
        </p:txBody>
      </p:sp>
    </p:spTree>
    <p:extLst>
      <p:ext uri="{BB962C8B-B14F-4D97-AF65-F5344CB8AC3E}">
        <p14:creationId xmlns:p14="http://schemas.microsoft.com/office/powerpoint/2010/main" val="202692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 Note about “Coding” and “Programming”</a:t>
            </a:r>
          </a:p>
        </p:txBody>
      </p:sp>
      <p:pic>
        <p:nvPicPr>
          <p:cNvPr id="3" name="Picture 1" descr="images/whoami.png"/>
          <p:cNvPicPr>
            <a:picLocks noGrp="1" noChangeAspect="1"/>
          </p:cNvPicPr>
          <p:nvPr/>
        </p:nvPicPr>
        <p:blipFill>
          <a:blip r:embed="rId3"/>
          <a:stretch>
            <a:fillRect/>
          </a:stretch>
        </p:blipFill>
        <p:spPr bwMode="auto">
          <a:xfrm>
            <a:off x="2562225" y="1405456"/>
            <a:ext cx="4010025" cy="3009900"/>
          </a:xfrm>
          <a:prstGeom prst="rect">
            <a:avLst/>
          </a:prstGeom>
          <a:noFill/>
          <a:ln w="9525">
            <a:noFill/>
            <a:headEnd/>
            <a:tailEnd/>
          </a:ln>
          <a:effectLst>
            <a:outerShdw blurRad="63500" sx="102000" sy="102000" algn="ctr" rotWithShape="0">
              <a:prstClr val="black">
                <a:alpha val="40000"/>
              </a:prstClr>
            </a:outerShdw>
          </a:effectLst>
        </p:spPr>
      </p:pic>
      <p:sp>
        <p:nvSpPr>
          <p:cNvPr id="4" name="TextBox 3"/>
          <p:cNvSpPr txBox="1"/>
          <p:nvPr/>
        </p:nvSpPr>
        <p:spPr>
          <a:xfrm>
            <a:off x="1485900" y="4415356"/>
            <a:ext cx="6172200" cy="381000"/>
          </a:xfrm>
          <a:prstGeom prst="rect">
            <a:avLst/>
          </a:prstGeom>
          <a:noFill/>
        </p:spPr>
        <p:txBody>
          <a:bodyPr/>
          <a:lstStyle/>
          <a:p>
            <a:pPr algn="ctr"/>
            <a:r>
              <a:rPr sz="1350"/>
              <a:t>Identity crisis…?</a:t>
            </a:r>
          </a:p>
        </p:txBody>
      </p:sp>
    </p:spTree>
    <p:extLst>
      <p:ext uri="{BB962C8B-B14F-4D97-AF65-F5344CB8AC3E}">
        <p14:creationId xmlns:p14="http://schemas.microsoft.com/office/powerpoint/2010/main" val="394764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Let’s Create an Analysis in R Markdown</a:t>
            </a:r>
          </a:p>
        </p:txBody>
      </p:sp>
      <p:pic>
        <p:nvPicPr>
          <p:cNvPr id="3" name="Picture 1" descr="images/Music-Demo-Cassette-Tape.png"/>
          <p:cNvPicPr>
            <a:picLocks noGrp="1" noChangeAspect="1"/>
          </p:cNvPicPr>
          <p:nvPr/>
        </p:nvPicPr>
        <p:blipFill>
          <a:blip r:embed="rId3"/>
          <a:stretch>
            <a:fillRect/>
          </a:stretch>
        </p:blipFill>
        <p:spPr bwMode="auto">
          <a:xfrm>
            <a:off x="2028825" y="1200150"/>
            <a:ext cx="5095875" cy="3390900"/>
          </a:xfrm>
          <a:prstGeom prst="rect">
            <a:avLst/>
          </a:prstGeom>
          <a:noFill/>
          <a:ln w="9525">
            <a:noFill/>
            <a:headEnd/>
            <a:tailEnd/>
          </a:ln>
        </p:spPr>
      </p:pic>
    </p:spTree>
    <p:extLst>
      <p:ext uri="{BB962C8B-B14F-4D97-AF65-F5344CB8AC3E}">
        <p14:creationId xmlns:p14="http://schemas.microsoft.com/office/powerpoint/2010/main" val="151602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Move Toward a Reproducible Workflow?</a:t>
            </a:r>
          </a:p>
        </p:txBody>
      </p:sp>
      <p:sp>
        <p:nvSpPr>
          <p:cNvPr id="3" name="Content Placeholder 2"/>
          <p:cNvSpPr>
            <a:spLocks noGrp="1"/>
          </p:cNvSpPr>
          <p:nvPr>
            <p:ph idx="1"/>
          </p:nvPr>
        </p:nvSpPr>
        <p:spPr/>
        <p:txBody>
          <a:bodyPr/>
          <a:lstStyle/>
          <a:p>
            <a:pPr lvl="1"/>
            <a:r>
              <a:t>Easier to find and correct errors</a:t>
            </a:r>
          </a:p>
          <a:p>
            <a:pPr lvl="1"/>
            <a:r>
              <a:t>Helps you create comparison data later</a:t>
            </a:r>
          </a:p>
          <a:p>
            <a:pPr lvl="1"/>
            <a:r>
              <a:t>Helps others to check your logic, which helps validate your work</a:t>
            </a:r>
          </a:p>
          <a:p>
            <a:pPr lvl="1"/>
            <a:r>
              <a:t>Whether or not our data is ever questioned, we should always be prepared to back up our numbers.</a:t>
            </a:r>
          </a:p>
        </p:txBody>
      </p:sp>
    </p:spTree>
    <p:extLst>
      <p:ext uri="{BB962C8B-B14F-4D97-AF65-F5344CB8AC3E}">
        <p14:creationId xmlns:p14="http://schemas.microsoft.com/office/powerpoint/2010/main" val="261830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images/welcome_to_rstats_twitter_ArtworkBy@allison_horst.png"/>
          <p:cNvPicPr>
            <a:picLocks noGrp="1" noChangeAspect="1"/>
          </p:cNvPicPr>
          <p:nvPr/>
        </p:nvPicPr>
        <p:blipFill>
          <a:blip r:embed="rId2"/>
          <a:stretch>
            <a:fillRect/>
          </a:stretch>
        </p:blipFill>
        <p:spPr bwMode="auto">
          <a:xfrm>
            <a:off x="3009900" y="1383030"/>
            <a:ext cx="3114675" cy="3009900"/>
          </a:xfrm>
          <a:prstGeom prst="rect">
            <a:avLst/>
          </a:prstGeom>
          <a:noFill/>
          <a:ln w="9525">
            <a:noFill/>
            <a:headEnd/>
            <a:tailEnd/>
          </a:ln>
          <a:effectLst>
            <a:outerShdw blurRad="63500" sx="102000" sy="102000" algn="ctr" rotWithShape="0">
              <a:prstClr val="black">
                <a:alpha val="40000"/>
              </a:prstClr>
            </a:outerShdw>
          </a:effectLst>
        </p:spPr>
      </p:pic>
      <p:sp>
        <p:nvSpPr>
          <p:cNvPr id="2" name="Title 1"/>
          <p:cNvSpPr>
            <a:spLocks noGrp="1"/>
          </p:cNvSpPr>
          <p:nvPr>
            <p:ph type="title"/>
          </p:nvPr>
        </p:nvSpPr>
        <p:spPr/>
        <p:txBody>
          <a:bodyPr/>
          <a:lstStyle/>
          <a:p>
            <a:r>
              <a:t>The R Community</a:t>
            </a:r>
          </a:p>
        </p:txBody>
      </p:sp>
      <p:sp>
        <p:nvSpPr>
          <p:cNvPr id="4" name="TextBox 3"/>
          <p:cNvSpPr txBox="1"/>
          <p:nvPr/>
        </p:nvSpPr>
        <p:spPr>
          <a:xfrm>
            <a:off x="1485900" y="4423410"/>
            <a:ext cx="6172200" cy="381000"/>
          </a:xfrm>
          <a:prstGeom prst="rect">
            <a:avLst/>
          </a:prstGeom>
          <a:noFill/>
        </p:spPr>
        <p:txBody>
          <a:bodyPr/>
          <a:lstStyle/>
          <a:p>
            <a:pPr algn="ctr"/>
            <a:r>
              <a:rPr sz="1350"/>
              <a:t>Artwork by Allison Horst</a:t>
            </a:r>
          </a:p>
        </p:txBody>
      </p:sp>
    </p:spTree>
    <p:extLst>
      <p:ext uri="{BB962C8B-B14F-4D97-AF65-F5344CB8AC3E}">
        <p14:creationId xmlns:p14="http://schemas.microsoft.com/office/powerpoint/2010/main" val="301491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Disclaimer</a:t>
            </a:r>
          </a:p>
        </p:txBody>
      </p:sp>
      <p:sp>
        <p:nvSpPr>
          <p:cNvPr id="3" name="Content Placeholder 2"/>
          <p:cNvSpPr>
            <a:spLocks noGrp="1"/>
          </p:cNvSpPr>
          <p:nvPr>
            <p:ph idx="1"/>
          </p:nvPr>
        </p:nvSpPr>
        <p:spPr/>
        <p:txBody>
          <a:bodyPr/>
          <a:lstStyle/>
          <a:p>
            <a:pPr lvl="1"/>
            <a:r>
              <a:rPr dirty="0"/>
              <a:t>I work in a supportive workplace.</a:t>
            </a:r>
          </a:p>
          <a:p>
            <a:pPr lvl="1"/>
            <a:r>
              <a:rPr dirty="0"/>
              <a:t>I am part of a 3</a:t>
            </a:r>
            <a:r>
              <a:rPr lang="en-US" dirty="0"/>
              <a:t>½ </a:t>
            </a:r>
            <a:r>
              <a:rPr dirty="0"/>
              <a:t>person HMIS team.</a:t>
            </a:r>
          </a:p>
        </p:txBody>
      </p:sp>
    </p:spTree>
    <p:extLst>
      <p:ext uri="{BB962C8B-B14F-4D97-AF65-F5344CB8AC3E}">
        <p14:creationId xmlns:p14="http://schemas.microsoft.com/office/powerpoint/2010/main" val="286794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81"/>
            <a:ext cx="8229600" cy="857250"/>
          </a:xfrm>
        </p:spPr>
        <p:txBody>
          <a:bodyPr/>
          <a:lstStyle/>
          <a:p>
            <a:r>
              <a:rPr lang="en-US" dirty="0"/>
              <a:t>Intro</a:t>
            </a:r>
            <a:endParaRPr dirty="0"/>
          </a:p>
        </p:txBody>
      </p:sp>
      <p:pic>
        <p:nvPicPr>
          <p:cNvPr id="3" name="Picture 1" descr="images/lrg-boscoc.png"/>
          <p:cNvPicPr>
            <a:picLocks noGrp="1" noChangeAspect="1"/>
          </p:cNvPicPr>
          <p:nvPr/>
        </p:nvPicPr>
        <p:blipFill>
          <a:blip r:embed="rId2"/>
          <a:stretch>
            <a:fillRect/>
          </a:stretch>
        </p:blipFill>
        <p:spPr bwMode="auto">
          <a:xfrm>
            <a:off x="457200" y="1870227"/>
            <a:ext cx="1297658" cy="2228586"/>
          </a:xfrm>
          <a:prstGeom prst="rect">
            <a:avLst/>
          </a:prstGeom>
          <a:noFill/>
          <a:ln w="9525">
            <a:noFill/>
            <a:headEnd/>
            <a:tailEnd/>
          </a:ln>
        </p:spPr>
      </p:pic>
      <p:sp>
        <p:nvSpPr>
          <p:cNvPr id="5" name="Content Placeholder 2"/>
          <p:cNvSpPr>
            <a:spLocks noGrp="1"/>
          </p:cNvSpPr>
          <p:nvPr>
            <p:ph sz="half" idx="1"/>
          </p:nvPr>
        </p:nvSpPr>
        <p:spPr>
          <a:xfrm>
            <a:off x="2776770" y="1426133"/>
            <a:ext cx="4511253" cy="1825679"/>
          </a:xfrm>
        </p:spPr>
        <p:txBody>
          <a:bodyPr/>
          <a:lstStyle/>
          <a:p>
            <a:pPr marL="0" indent="0">
              <a:buNone/>
            </a:pPr>
            <a:r>
              <a:rPr b="1" dirty="0"/>
              <a:t>Genelle Denzin</a:t>
            </a:r>
            <a:r>
              <a:rPr dirty="0"/>
              <a:t> </a:t>
            </a:r>
            <a:r>
              <a:rPr i="1" dirty="0"/>
              <a:t>she/hers</a:t>
            </a:r>
          </a:p>
          <a:p>
            <a:pPr marL="0" indent="0">
              <a:buNone/>
            </a:pPr>
            <a:r>
              <a:rPr sz="1200" dirty="0"/>
              <a:t>Data Analyst</a:t>
            </a:r>
          </a:p>
          <a:p>
            <a:pPr marL="0" indent="0">
              <a:buNone/>
            </a:pPr>
            <a:r>
              <a:rPr sz="1200" dirty="0"/>
              <a:t>Coalition on Homelessness and Housing in Ohio (COHHIO)</a:t>
            </a:r>
          </a:p>
          <a:p>
            <a:pPr lvl="1"/>
            <a:r>
              <a:rPr sz="1200" dirty="0"/>
              <a:t>Based in Columbus, Ohio</a:t>
            </a:r>
          </a:p>
          <a:p>
            <a:pPr lvl="1"/>
            <a:r>
              <a:rPr sz="1200" dirty="0"/>
              <a:t>Fiddler</a:t>
            </a:r>
          </a:p>
          <a:p>
            <a:pPr lvl="1"/>
            <a:r>
              <a:rPr sz="1200" dirty="0"/>
              <a:t>Lover of R</a:t>
            </a:r>
          </a:p>
        </p:txBody>
      </p:sp>
      <p:sp>
        <p:nvSpPr>
          <p:cNvPr id="6" name="Content Placeholder 3"/>
          <p:cNvSpPr txBox="1">
            <a:spLocks/>
          </p:cNvSpPr>
          <p:nvPr/>
        </p:nvSpPr>
        <p:spPr>
          <a:xfrm>
            <a:off x="2776770" y="3251812"/>
            <a:ext cx="4038600" cy="15596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b="1" dirty="0"/>
              <a:t>Ohio Balance of State CoC</a:t>
            </a:r>
          </a:p>
          <a:p>
            <a:pPr marL="0" indent="0">
              <a:buFont typeface="Arial"/>
              <a:buNone/>
            </a:pPr>
            <a:r>
              <a:rPr lang="en-US" sz="1200" dirty="0"/>
              <a:t>CoC Director: Erica Mulryan</a:t>
            </a:r>
          </a:p>
          <a:p>
            <a:pPr marL="0" indent="0">
              <a:buFont typeface="Arial"/>
              <a:buNone/>
            </a:pPr>
            <a:endParaRPr lang="en-US" sz="1600" b="1" dirty="0"/>
          </a:p>
          <a:p>
            <a:pPr marL="0" indent="0">
              <a:buFont typeface="Arial"/>
              <a:buNone/>
            </a:pPr>
            <a:r>
              <a:rPr lang="en-US" sz="1400" b="1" dirty="0"/>
              <a:t>Youngstown CoC</a:t>
            </a:r>
          </a:p>
          <a:p>
            <a:pPr marL="0" indent="0">
              <a:buFont typeface="Arial"/>
              <a:buNone/>
            </a:pPr>
            <a:r>
              <a:rPr lang="en-US" sz="1200" dirty="0"/>
              <a:t>CoC Director: Colleen Kosta</a:t>
            </a:r>
          </a:p>
        </p:txBody>
      </p:sp>
    </p:spTree>
    <p:extLst>
      <p:ext uri="{BB962C8B-B14F-4D97-AF65-F5344CB8AC3E}">
        <p14:creationId xmlns:p14="http://schemas.microsoft.com/office/powerpoint/2010/main" val="2110279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 Get Started in R</a:t>
            </a:r>
          </a:p>
        </p:txBody>
      </p:sp>
      <p:sp>
        <p:nvSpPr>
          <p:cNvPr id="3" name="Content Placeholder 2"/>
          <p:cNvSpPr>
            <a:spLocks noGrp="1"/>
          </p:cNvSpPr>
          <p:nvPr>
            <p:ph idx="1"/>
          </p:nvPr>
        </p:nvSpPr>
        <p:spPr/>
        <p:txBody>
          <a:bodyPr/>
          <a:lstStyle/>
          <a:p>
            <a:pPr marL="0" indent="0">
              <a:buNone/>
            </a:pPr>
            <a:r>
              <a:t>My three favorite ways:</a:t>
            </a:r>
          </a:p>
          <a:p>
            <a:pPr lvl="1"/>
            <a:r>
              <a:t>Get </a:t>
            </a:r>
            <a:r>
              <a:rPr>
                <a:hlinkClick r:id="rId2"/>
              </a:rPr>
              <a:t>R for Data Science</a:t>
            </a:r>
            <a:r>
              <a:t> or access it for free online here: </a:t>
            </a:r>
            <a:r>
              <a:rPr>
                <a:hlinkClick r:id="rId2"/>
              </a:rPr>
              <a:t>https://r4ds.had.co.nz/</a:t>
            </a:r>
          </a:p>
          <a:p>
            <a:pPr lvl="1"/>
            <a:r>
              <a:t>Use the R package called </a:t>
            </a:r>
            <a:r>
              <a:rPr>
                <a:hlinkClick r:id="rId3"/>
              </a:rPr>
              <a:t>Swirl</a:t>
            </a:r>
            <a:r>
              <a:t> by going here: </a:t>
            </a:r>
            <a:r>
              <a:rPr>
                <a:hlinkClick r:id="rId4"/>
              </a:rPr>
              <a:t>https://swirlstats.com/students.html</a:t>
            </a:r>
            <a:r>
              <a:t> (also free)</a:t>
            </a:r>
          </a:p>
          <a:p>
            <a:pPr lvl="1"/>
            <a:r>
              <a:t>R-Ladies meetups</a:t>
            </a:r>
          </a:p>
        </p:txBody>
      </p:sp>
    </p:spTree>
    <p:extLst>
      <p:ext uri="{BB962C8B-B14F-4D97-AF65-F5344CB8AC3E}">
        <p14:creationId xmlns:p14="http://schemas.microsoft.com/office/powerpoint/2010/main" val="272812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 Can Work Together</a:t>
            </a:r>
          </a:p>
        </p:txBody>
      </p:sp>
      <p:sp>
        <p:nvSpPr>
          <p:cNvPr id="3" name="Content Placeholder 2"/>
          <p:cNvSpPr>
            <a:spLocks noGrp="1"/>
          </p:cNvSpPr>
          <p:nvPr>
            <p:ph idx="1"/>
          </p:nvPr>
        </p:nvSpPr>
        <p:spPr/>
        <p:txBody>
          <a:bodyPr/>
          <a:lstStyle/>
          <a:p>
            <a:pPr lvl="1"/>
            <a:r>
              <a:rPr dirty="0"/>
              <a:t>Most of my code is available on GitHub: </a:t>
            </a:r>
            <a:r>
              <a:rPr lang="en-US" dirty="0">
                <a:hlinkClick r:id="rId2"/>
              </a:rPr>
              <a:t>https://github.com/COHHIO</a:t>
            </a:r>
            <a:r>
              <a:rPr dirty="0"/>
              <a:t> You are welcome to use it to manipulate your own HMIS data (within the terms).</a:t>
            </a:r>
          </a:p>
          <a:p>
            <a:pPr lvl="1"/>
            <a:r>
              <a:rPr dirty="0"/>
              <a:t>These slides and more resources are available there as well: </a:t>
            </a:r>
            <a:r>
              <a:rPr lang="en-US" dirty="0">
                <a:hlinkClick r:id="rId3"/>
              </a:rPr>
              <a:t>https://github.com/COHHIO/rmarkdown_talk</a:t>
            </a:r>
            <a:endParaRPr dirty="0">
              <a:hlinkClick r:id="rId4"/>
            </a:endParaRPr>
          </a:p>
        </p:txBody>
      </p:sp>
    </p:spTree>
    <p:extLst>
      <p:ext uri="{BB962C8B-B14F-4D97-AF65-F5344CB8AC3E}">
        <p14:creationId xmlns:p14="http://schemas.microsoft.com/office/powerpoint/2010/main" val="72220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p>
        </p:txBody>
      </p:sp>
      <p:pic>
        <p:nvPicPr>
          <p:cNvPr id="3" name="Picture 1" descr="images/thinking-cat.jpg"/>
          <p:cNvPicPr>
            <a:picLocks noGrp="1" noChangeAspect="1"/>
          </p:cNvPicPr>
          <p:nvPr/>
        </p:nvPicPr>
        <p:blipFill>
          <a:blip r:embed="rId2"/>
          <a:stretch>
            <a:fillRect/>
          </a:stretch>
        </p:blipFill>
        <p:spPr bwMode="auto">
          <a:xfrm>
            <a:off x="3562350" y="1200150"/>
            <a:ext cx="2009775" cy="3009900"/>
          </a:xfrm>
          <a:prstGeom prst="rect">
            <a:avLst/>
          </a:prstGeom>
          <a:noFill/>
          <a:ln w="9525">
            <a:noFill/>
            <a:headEnd/>
            <a:tailEnd/>
          </a:ln>
        </p:spPr>
      </p:pic>
      <p:sp>
        <p:nvSpPr>
          <p:cNvPr id="4" name="TextBox 3"/>
          <p:cNvSpPr txBox="1"/>
          <p:nvPr/>
        </p:nvSpPr>
        <p:spPr>
          <a:xfrm>
            <a:off x="3369852" y="4210050"/>
            <a:ext cx="2353141" cy="381000"/>
          </a:xfrm>
          <a:prstGeom prst="rect">
            <a:avLst/>
          </a:prstGeom>
          <a:noFill/>
        </p:spPr>
        <p:txBody>
          <a:bodyPr/>
          <a:lstStyle/>
          <a:p>
            <a:pPr algn="ctr"/>
            <a:r>
              <a:rPr sz="1050" dirty="0"/>
              <a:t>from We Love Cats and Kittens</a:t>
            </a:r>
          </a:p>
        </p:txBody>
      </p:sp>
    </p:spTree>
    <p:extLst>
      <p:ext uri="{BB962C8B-B14F-4D97-AF65-F5344CB8AC3E}">
        <p14:creationId xmlns:p14="http://schemas.microsoft.com/office/powerpoint/2010/main" val="1639477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Contact Info</a:t>
            </a:r>
          </a:p>
        </p:txBody>
      </p:sp>
      <p:sp>
        <p:nvSpPr>
          <p:cNvPr id="3" name="Content Placeholder 2"/>
          <p:cNvSpPr>
            <a:spLocks noGrp="1"/>
          </p:cNvSpPr>
          <p:nvPr>
            <p:ph idx="1"/>
          </p:nvPr>
        </p:nvSpPr>
        <p:spPr/>
        <p:txBody>
          <a:bodyPr/>
          <a:lstStyle/>
          <a:p>
            <a:pPr marL="0" indent="0">
              <a:buNone/>
            </a:pPr>
            <a:r>
              <a:rPr dirty="0"/>
              <a:t>Genelle Denzin </a:t>
            </a:r>
            <a:r>
              <a:rPr i="1" dirty="0"/>
              <a:t>(she/hers)</a:t>
            </a:r>
          </a:p>
          <a:p>
            <a:pPr marL="0" indent="0">
              <a:buNone/>
            </a:pPr>
            <a:r>
              <a:rPr dirty="0"/>
              <a:t>HMIS Data Analyst</a:t>
            </a:r>
          </a:p>
          <a:p>
            <a:pPr marL="0" indent="0">
              <a:buNone/>
            </a:pPr>
            <a:r>
              <a:rPr dirty="0"/>
              <a:t>Coalition on Homelessness and Housing in Ohio</a:t>
            </a:r>
          </a:p>
          <a:p>
            <a:pPr marL="0" indent="0">
              <a:buNone/>
            </a:pPr>
            <a:r>
              <a:rPr dirty="0">
                <a:hlinkClick r:id="rId2"/>
              </a:rPr>
              <a:t>genelledenzin@cohhio.org</a:t>
            </a:r>
          </a:p>
          <a:p>
            <a:pPr marL="0" indent="0">
              <a:buNone/>
            </a:pPr>
            <a:r>
              <a:rPr dirty="0"/>
              <a:t>Twitter: @</a:t>
            </a:r>
            <a:r>
              <a:rPr dirty="0" err="1"/>
              <a:t>gh_firefly</a:t>
            </a:r>
            <a:endParaRPr dirty="0"/>
          </a:p>
          <a:p>
            <a:pPr marL="0" indent="0">
              <a:buNone/>
            </a:pPr>
            <a:r>
              <a:rPr dirty="0"/>
              <a:t>GitHub: </a:t>
            </a:r>
            <a:r>
              <a:rPr dirty="0" err="1"/>
              <a:t>kiadso</a:t>
            </a:r>
            <a:endParaRPr lang="en-US" dirty="0"/>
          </a:p>
          <a:p>
            <a:pPr marL="0" indent="0">
              <a:buNone/>
            </a:pPr>
            <a:endParaRPr lang="en-US" dirty="0"/>
          </a:p>
          <a:p>
            <a:pPr marL="0" indent="0">
              <a:buNone/>
            </a:pPr>
            <a:r>
              <a:rPr lang="en-US" sz="1200" dirty="0"/>
              <a:t>For citations and documentation, please see the GitHub repository here: </a:t>
            </a:r>
            <a:r>
              <a:rPr lang="en-US" sz="1200" dirty="0">
                <a:hlinkClick r:id="rId3"/>
              </a:rPr>
              <a:t>https://github.com/COHHIO/rmarkdown_talk</a:t>
            </a:r>
            <a:r>
              <a:rPr lang="en-US" sz="1200" dirty="0"/>
              <a:t>  </a:t>
            </a:r>
            <a:endParaRPr sz="1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220" y="776859"/>
            <a:ext cx="2741752" cy="18430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291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lvl="1"/>
            <a:r>
              <a:rPr dirty="0"/>
              <a:t>Workflows for HMIS Data Analysts</a:t>
            </a:r>
          </a:p>
          <a:p>
            <a:pPr lvl="1"/>
            <a:r>
              <a:rPr dirty="0"/>
              <a:t>What is Reproducibility?</a:t>
            </a:r>
          </a:p>
          <a:p>
            <a:pPr lvl="1"/>
            <a:r>
              <a:rPr dirty="0"/>
              <a:t>Reproducibility With Current Tools</a:t>
            </a:r>
          </a:p>
          <a:p>
            <a:pPr lvl="1"/>
            <a:r>
              <a:rPr dirty="0"/>
              <a:t>What is R Markdown?</a:t>
            </a:r>
            <a:endParaRPr lang="en-US" dirty="0"/>
          </a:p>
          <a:p>
            <a:pPr lvl="1"/>
            <a:r>
              <a:rPr lang="en-US" dirty="0"/>
              <a:t>Demo</a:t>
            </a:r>
            <a:endParaRPr dirty="0"/>
          </a:p>
          <a:p>
            <a:pPr lvl="1"/>
            <a:r>
              <a:rPr dirty="0"/>
              <a:t>How to Get Started with R (if you want)</a:t>
            </a:r>
          </a:p>
        </p:txBody>
      </p:sp>
    </p:spTree>
    <p:extLst>
      <p:ext uri="{BB962C8B-B14F-4D97-AF65-F5344CB8AC3E}">
        <p14:creationId xmlns:p14="http://schemas.microsoft.com/office/powerpoint/2010/main" val="275882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images/softwares.png"/>
          <p:cNvPicPr>
            <a:picLocks noGrp="1" noChangeAspect="1"/>
          </p:cNvPicPr>
          <p:nvPr/>
        </p:nvPicPr>
        <p:blipFill>
          <a:blip r:embed="rId3"/>
          <a:stretch>
            <a:fillRect/>
          </a:stretch>
        </p:blipFill>
        <p:spPr bwMode="auto">
          <a:xfrm>
            <a:off x="2190750" y="1368582"/>
            <a:ext cx="4762500" cy="3009900"/>
          </a:xfrm>
          <a:prstGeom prst="rect">
            <a:avLst/>
          </a:prstGeom>
          <a:noFill/>
          <a:ln w="9525">
            <a:noFill/>
            <a:headEnd/>
            <a:tailEnd/>
          </a:ln>
          <a:effectLst>
            <a:outerShdw blurRad="63500" sx="102000" sy="102000" algn="ctr" rotWithShape="0">
              <a:prstClr val="black">
                <a:alpha val="40000"/>
              </a:prstClr>
            </a:outerShdw>
          </a:effectLst>
        </p:spPr>
      </p:pic>
      <p:sp>
        <p:nvSpPr>
          <p:cNvPr id="2" name="Title 1"/>
          <p:cNvSpPr>
            <a:spLocks noGrp="1"/>
          </p:cNvSpPr>
          <p:nvPr>
            <p:ph type="title"/>
          </p:nvPr>
        </p:nvSpPr>
        <p:spPr/>
        <p:txBody>
          <a:bodyPr/>
          <a:lstStyle/>
          <a:p>
            <a:r>
              <a:t>Workflows for Data Analysts</a:t>
            </a:r>
          </a:p>
        </p:txBody>
      </p:sp>
      <p:sp>
        <p:nvSpPr>
          <p:cNvPr id="4" name="TextBox 3"/>
          <p:cNvSpPr txBox="1"/>
          <p:nvPr/>
        </p:nvSpPr>
        <p:spPr>
          <a:xfrm>
            <a:off x="1485900" y="4378482"/>
            <a:ext cx="6172200" cy="381000"/>
          </a:xfrm>
          <a:prstGeom prst="rect">
            <a:avLst/>
          </a:prstGeom>
          <a:noFill/>
        </p:spPr>
        <p:txBody>
          <a:bodyPr/>
          <a:lstStyle/>
          <a:p>
            <a:pPr algn="ctr"/>
            <a:r>
              <a:rPr sz="1350" dirty="0"/>
              <a:t>What workflows are we using to get from raw data -&gt; visualization?</a:t>
            </a:r>
          </a:p>
        </p:txBody>
      </p:sp>
    </p:spTree>
    <p:extLst>
      <p:ext uri="{BB962C8B-B14F-4D97-AF65-F5344CB8AC3E}">
        <p14:creationId xmlns:p14="http://schemas.microsoft.com/office/powerpoint/2010/main" val="289273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workflows are important</a:t>
            </a:r>
          </a:p>
        </p:txBody>
      </p:sp>
      <p:pic>
        <p:nvPicPr>
          <p:cNvPr id="3" name="Picture 1" descr="images/grounded2.png"/>
          <p:cNvPicPr>
            <a:picLocks noGrp="1" noChangeAspect="1"/>
          </p:cNvPicPr>
          <p:nvPr/>
        </p:nvPicPr>
        <p:blipFill>
          <a:blip r:embed="rId2"/>
          <a:stretch>
            <a:fillRect/>
          </a:stretch>
        </p:blipFill>
        <p:spPr bwMode="auto">
          <a:xfrm>
            <a:off x="2314575" y="1341780"/>
            <a:ext cx="4514850" cy="3009900"/>
          </a:xfrm>
          <a:prstGeom prst="rect">
            <a:avLst/>
          </a:prstGeom>
          <a:noFill/>
          <a:ln w="9525">
            <a:noFill/>
            <a:headEnd/>
            <a:tailEnd/>
          </a:ln>
          <a:effectLst>
            <a:outerShdw blurRad="63500" sx="102000" sy="102000" algn="ctr" rotWithShape="0">
              <a:prstClr val="black">
                <a:alpha val="40000"/>
              </a:prstClr>
            </a:outerShdw>
          </a:effectLst>
        </p:spPr>
      </p:pic>
      <p:sp>
        <p:nvSpPr>
          <p:cNvPr id="4" name="TextBox 3"/>
          <p:cNvSpPr txBox="1"/>
          <p:nvPr/>
        </p:nvSpPr>
        <p:spPr>
          <a:xfrm>
            <a:off x="1485900" y="4351680"/>
            <a:ext cx="6172200" cy="381000"/>
          </a:xfrm>
          <a:prstGeom prst="rect">
            <a:avLst/>
          </a:prstGeom>
          <a:noFill/>
        </p:spPr>
        <p:txBody>
          <a:bodyPr/>
          <a:lstStyle/>
          <a:p>
            <a:pPr algn="ctr"/>
            <a:r>
              <a:rPr sz="1350"/>
              <a:t>Stay grounded</a:t>
            </a:r>
          </a:p>
        </p:txBody>
      </p:sp>
    </p:spTree>
    <p:extLst>
      <p:ext uri="{BB962C8B-B14F-4D97-AF65-F5344CB8AC3E}">
        <p14:creationId xmlns:p14="http://schemas.microsoft.com/office/powerpoint/2010/main" val="171671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 Example</a:t>
            </a:r>
          </a:p>
        </p:txBody>
      </p:sp>
      <p:sp>
        <p:nvSpPr>
          <p:cNvPr id="3" name="Content Placeholder 2"/>
          <p:cNvSpPr>
            <a:spLocks noGrp="1"/>
          </p:cNvSpPr>
          <p:nvPr>
            <p:ph idx="1"/>
          </p:nvPr>
        </p:nvSpPr>
        <p:spPr/>
        <p:txBody>
          <a:bodyPr/>
          <a:lstStyle/>
          <a:p>
            <a:pPr marL="0" indent="0">
              <a:buNone/>
            </a:pPr>
            <a:r>
              <a:t>Analysis on how many DV survivors were served in our CoC’s projects during 2018. My theoretical year-ago workflow:</a:t>
            </a:r>
          </a:p>
          <a:p>
            <a:pPr lvl="1">
              <a:buAutoNum type="arabicPeriod"/>
            </a:pPr>
            <a:r>
              <a:t>Create custom report named “DV Analysis 2018” in HMIS, export to Excel, name it “Domestic Violence 2018”</a:t>
            </a:r>
          </a:p>
          <a:p>
            <a:pPr lvl="1">
              <a:buAutoNum type="arabicPeriod"/>
            </a:pPr>
            <a:r>
              <a:t>Rename columns, remove last row</a:t>
            </a:r>
          </a:p>
          <a:p>
            <a:pPr lvl="1">
              <a:buAutoNum type="arabicPeriod"/>
            </a:pPr>
            <a:r>
              <a:t>Import into visualization software</a:t>
            </a:r>
          </a:p>
          <a:p>
            <a:pPr lvl="1">
              <a:buAutoNum type="arabicPeriod"/>
            </a:pPr>
            <a:r>
              <a:t>Create visualization with the results</a:t>
            </a:r>
          </a:p>
        </p:txBody>
      </p:sp>
    </p:spTree>
    <p:extLst>
      <p:ext uri="{BB962C8B-B14F-4D97-AF65-F5344CB8AC3E}">
        <p14:creationId xmlns:p14="http://schemas.microsoft.com/office/powerpoint/2010/main" val="50484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Problem(s)</a:t>
            </a:r>
          </a:p>
        </p:txBody>
      </p:sp>
      <p:sp>
        <p:nvSpPr>
          <p:cNvPr id="3" name="Content Placeholder 2"/>
          <p:cNvSpPr>
            <a:spLocks noGrp="1"/>
          </p:cNvSpPr>
          <p:nvPr>
            <p:ph idx="1"/>
          </p:nvPr>
        </p:nvSpPr>
        <p:spPr/>
        <p:txBody>
          <a:bodyPr/>
          <a:lstStyle/>
          <a:p>
            <a:pPr lvl="1"/>
            <a:r>
              <a:t>Will Future You be able to work back from the visualization to the raw data?</a:t>
            </a:r>
          </a:p>
          <a:p>
            <a:pPr lvl="1"/>
            <a:r>
              <a:t>If the results of your analysis are questioned, can you explain your results without stress or difficulty?</a:t>
            </a:r>
          </a:p>
          <a:p>
            <a:pPr lvl="1"/>
            <a:r>
              <a:t>A well-meaning co-worker repurposes your custom report in HMIS called “DV Analysis 2018”, renames it “DV Analysis 2019”, and modifies the logic. Could you recreate it?</a:t>
            </a:r>
          </a:p>
        </p:txBody>
      </p:sp>
    </p:spTree>
    <p:extLst>
      <p:ext uri="{BB962C8B-B14F-4D97-AF65-F5344CB8AC3E}">
        <p14:creationId xmlns:p14="http://schemas.microsoft.com/office/powerpoint/2010/main" val="115682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Reproducibility?</a:t>
            </a:r>
          </a:p>
        </p:txBody>
      </p:sp>
      <p:pic>
        <p:nvPicPr>
          <p:cNvPr id="3" name="Picture 1" descr="images/reproducibility.png"/>
          <p:cNvPicPr>
            <a:picLocks noGrp="1" noChangeAspect="1"/>
          </p:cNvPicPr>
          <p:nvPr/>
        </p:nvPicPr>
        <p:blipFill>
          <a:blip r:embed="rId3"/>
          <a:stretch>
            <a:fillRect/>
          </a:stretch>
        </p:blipFill>
        <p:spPr bwMode="auto">
          <a:xfrm>
            <a:off x="1485900" y="1485900"/>
            <a:ext cx="6172200" cy="2438400"/>
          </a:xfrm>
          <a:prstGeom prst="rect">
            <a:avLst/>
          </a:prstGeom>
          <a:noFill/>
          <a:ln w="9525">
            <a:noFill/>
            <a:headEnd/>
            <a:tailEnd/>
          </a:ln>
          <a:effectLst>
            <a:outerShdw blurRad="63500" sx="102000" sy="102000" algn="ctr" rotWithShape="0">
              <a:prstClr val="black">
                <a:alpha val="40000"/>
              </a:prstClr>
            </a:outerShdw>
          </a:effectLst>
        </p:spPr>
      </p:pic>
      <p:sp>
        <p:nvSpPr>
          <p:cNvPr id="4" name="TextBox 3"/>
          <p:cNvSpPr txBox="1"/>
          <p:nvPr/>
        </p:nvSpPr>
        <p:spPr>
          <a:xfrm>
            <a:off x="1485900" y="4210050"/>
            <a:ext cx="6172200" cy="381000"/>
          </a:xfrm>
          <a:prstGeom prst="rect">
            <a:avLst/>
          </a:prstGeom>
          <a:noFill/>
        </p:spPr>
        <p:txBody>
          <a:bodyPr/>
          <a:lstStyle/>
          <a:p>
            <a:pPr algn="ctr"/>
            <a:r>
              <a:rPr sz="1350"/>
              <a:t>We cannot get to 100% as HMIS Data Analysts but we can make progress.</a:t>
            </a:r>
          </a:p>
        </p:txBody>
      </p:sp>
    </p:spTree>
    <p:extLst>
      <p:ext uri="{BB962C8B-B14F-4D97-AF65-F5344CB8AC3E}">
        <p14:creationId xmlns:p14="http://schemas.microsoft.com/office/powerpoint/2010/main" val="53014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Ways to Achieve Better Reproducibility with Current Tools</a:t>
            </a:r>
          </a:p>
        </p:txBody>
      </p:sp>
      <p:sp>
        <p:nvSpPr>
          <p:cNvPr id="3" name="Content Placeholder 2"/>
          <p:cNvSpPr>
            <a:spLocks noGrp="1"/>
          </p:cNvSpPr>
          <p:nvPr>
            <p:ph idx="1"/>
          </p:nvPr>
        </p:nvSpPr>
        <p:spPr/>
        <p:txBody>
          <a:bodyPr/>
          <a:lstStyle/>
          <a:p>
            <a:pPr lvl="1"/>
            <a:r>
              <a:rPr dirty="0"/>
              <a:t>Document your workflow for each visualization</a:t>
            </a:r>
          </a:p>
          <a:p>
            <a:pPr lvl="2"/>
            <a:r>
              <a:rPr dirty="0"/>
              <a:t>file paths, names, and document types</a:t>
            </a:r>
          </a:p>
          <a:p>
            <a:pPr lvl="2"/>
            <a:r>
              <a:rPr dirty="0"/>
              <a:t>every action you do in your intermediary data shaping tool</a:t>
            </a:r>
          </a:p>
          <a:p>
            <a:pPr lvl="2"/>
            <a:r>
              <a:rPr dirty="0"/>
              <a:t>any further actions you take inside your visualization tool</a:t>
            </a:r>
          </a:p>
          <a:p>
            <a:pPr lvl="2"/>
            <a:r>
              <a:rPr dirty="0"/>
              <a:t>if your data from HMIS is custom, document each action you take to create the data export</a:t>
            </a:r>
            <a:endParaRPr lang="en-US" dirty="0"/>
          </a:p>
          <a:p>
            <a:pPr lvl="1"/>
            <a:r>
              <a:rPr lang="en-US" dirty="0"/>
              <a:t>Data from HMIS should be as raw as possible</a:t>
            </a:r>
          </a:p>
          <a:p>
            <a:pPr lvl="2"/>
            <a:r>
              <a:rPr lang="en-US" dirty="0"/>
              <a:t>Your documentation = the HUD specifications</a:t>
            </a:r>
            <a:endParaRPr dirty="0"/>
          </a:p>
        </p:txBody>
      </p:sp>
    </p:spTree>
    <p:extLst>
      <p:ext uri="{BB962C8B-B14F-4D97-AF65-F5344CB8AC3E}">
        <p14:creationId xmlns:p14="http://schemas.microsoft.com/office/powerpoint/2010/main" val="339369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sharepoint/v3/field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315</TotalTime>
  <Words>1027</Words>
  <Application>Microsoft Office PowerPoint</Application>
  <PresentationFormat>On-screen Show (16:9)</PresentationFormat>
  <Paragraphs>118</Paragraphs>
  <Slides>23</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Reproducible Workflow and R Markdown</vt:lpstr>
      <vt:lpstr>Intro</vt:lpstr>
      <vt:lpstr>Agenda</vt:lpstr>
      <vt:lpstr>Workflows for Data Analysts</vt:lpstr>
      <vt:lpstr>Our workflows are important</vt:lpstr>
      <vt:lpstr>An Example</vt:lpstr>
      <vt:lpstr>The Problem(s)</vt:lpstr>
      <vt:lpstr>What is Reproducibility?</vt:lpstr>
      <vt:lpstr>Ways to Achieve Better Reproducibility with Current Tools</vt:lpstr>
      <vt:lpstr>What is Markdown</vt:lpstr>
      <vt:lpstr>What is R Markdown</vt:lpstr>
      <vt:lpstr>What is R Markdown (continued)</vt:lpstr>
      <vt:lpstr>What R Markdown Can Create</vt:lpstr>
      <vt:lpstr>How Does R Markdown Get Us to Reproducibility?</vt:lpstr>
      <vt:lpstr>A Note about “Coding” and “Programming”</vt:lpstr>
      <vt:lpstr>Let’s Create an Analysis in R Markdown</vt:lpstr>
      <vt:lpstr>Why Move Toward a Reproducible Workflow?</vt:lpstr>
      <vt:lpstr>The R Community</vt:lpstr>
      <vt:lpstr>Disclaimer</vt:lpstr>
      <vt:lpstr>To Get Started in R</vt:lpstr>
      <vt:lpstr>We Can Work Together</vt:lpstr>
      <vt:lpstr>Questions?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Genelle Denzin</cp:lastModifiedBy>
  <cp:revision>56</cp:revision>
  <dcterms:created xsi:type="dcterms:W3CDTF">2010-04-12T23:12:02Z</dcterms:created>
  <dcterms:modified xsi:type="dcterms:W3CDTF">2019-10-13T00:14:58Z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