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34"/>
  </p:notesMasterIdLst>
  <p:sldIdLst>
    <p:sldId id="287" r:id="rId2"/>
    <p:sldId id="286" r:id="rId3"/>
    <p:sldId id="288" r:id="rId4"/>
    <p:sldId id="290" r:id="rId5"/>
    <p:sldId id="289" r:id="rId6"/>
    <p:sldId id="291" r:id="rId7"/>
    <p:sldId id="296" r:id="rId8"/>
    <p:sldId id="297" r:id="rId9"/>
    <p:sldId id="292" r:id="rId10"/>
    <p:sldId id="293" r:id="rId11"/>
    <p:sldId id="309" r:id="rId12"/>
    <p:sldId id="310" r:id="rId13"/>
    <p:sldId id="311" r:id="rId14"/>
    <p:sldId id="312" r:id="rId15"/>
    <p:sldId id="313" r:id="rId16"/>
    <p:sldId id="314" r:id="rId17"/>
    <p:sldId id="315" r:id="rId18"/>
    <p:sldId id="316" r:id="rId19"/>
    <p:sldId id="317" r:id="rId20"/>
    <p:sldId id="318" r:id="rId21"/>
    <p:sldId id="319" r:id="rId22"/>
    <p:sldId id="294" r:id="rId23"/>
    <p:sldId id="295" r:id="rId24"/>
    <p:sldId id="298" r:id="rId25"/>
    <p:sldId id="307" r:id="rId26"/>
    <p:sldId id="306" r:id="rId27"/>
    <p:sldId id="303" r:id="rId28"/>
    <p:sldId id="308" r:id="rId29"/>
    <p:sldId id="299" r:id="rId30"/>
    <p:sldId id="304" r:id="rId31"/>
    <p:sldId id="301" r:id="rId32"/>
    <p:sldId id="300" r:id="rId3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8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Stile medio 3 - Color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varScale="1">
        <p:scale>
          <a:sx n="78" d="100"/>
          <a:sy n="78" d="100"/>
        </p:scale>
        <p:origin x="684"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8E36A-7D9B-41B8-8DF6-A066BB3B024E}" type="datetimeFigureOut">
              <a:rPr lang="it-IT" smtClean="0"/>
              <a:t>04/03/2021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DAC12-DA90-456B-AF13-408B3BCF2173}" type="slidenum">
              <a:rPr lang="it-IT" smtClean="0"/>
              <a:t>‹N›</a:t>
            </a:fld>
            <a:endParaRPr lang="it-IT"/>
          </a:p>
        </p:txBody>
      </p:sp>
    </p:spTree>
    <p:extLst>
      <p:ext uri="{BB962C8B-B14F-4D97-AF65-F5344CB8AC3E}">
        <p14:creationId xmlns:p14="http://schemas.microsoft.com/office/powerpoint/2010/main" val="312611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D1BAA0F3-21AB-4AAF-9639-372C393FB165}" type="datetimeFigureOut">
              <a:rPr lang="it-IT" smtClean="0"/>
              <a:t>04/03/2021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67161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1BAA0F3-21AB-4AAF-9639-372C393FB165}" type="datetimeFigureOut">
              <a:rPr lang="it-IT" smtClean="0"/>
              <a:t>04/03/2021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87384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1BAA0F3-21AB-4AAF-9639-372C393FB165}" type="datetimeFigureOut">
              <a:rPr lang="it-IT" smtClean="0"/>
              <a:t>04/03/2021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60105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1BAA0F3-21AB-4AAF-9639-372C393FB165}" type="datetimeFigureOut">
              <a:rPr lang="it-IT" smtClean="0"/>
              <a:t>04/03/2021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217063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D1BAA0F3-21AB-4AAF-9639-372C393FB165}" type="datetimeFigureOut">
              <a:rPr lang="it-IT" smtClean="0"/>
              <a:t>04/03/2021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4112438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D1BAA0F3-21AB-4AAF-9639-372C393FB165}" type="datetimeFigureOut">
              <a:rPr lang="it-IT" smtClean="0"/>
              <a:t>04/03/2021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242358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D1BAA0F3-21AB-4AAF-9639-372C393FB165}" type="datetimeFigureOut">
              <a:rPr lang="it-IT" smtClean="0"/>
              <a:t>04/03/2021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80977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D1BAA0F3-21AB-4AAF-9639-372C393FB165}" type="datetimeFigureOut">
              <a:rPr lang="it-IT" smtClean="0"/>
              <a:t>04/03/2021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39702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D1BAA0F3-21AB-4AAF-9639-372C393FB165}" type="datetimeFigureOut">
              <a:rPr lang="it-IT" smtClean="0"/>
              <a:t>04/03/2021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394787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1BAA0F3-21AB-4AAF-9639-372C393FB165}" type="datetimeFigureOut">
              <a:rPr lang="it-IT" smtClean="0"/>
              <a:t>04/03/2021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18423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1BAA0F3-21AB-4AAF-9639-372C393FB165}" type="datetimeFigureOut">
              <a:rPr lang="it-IT" smtClean="0"/>
              <a:t>04/03/2021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201010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BAA0F3-21AB-4AAF-9639-372C393FB165}" type="datetimeFigureOut">
              <a:rPr lang="it-IT" smtClean="0"/>
              <a:t>04/03/2021</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12541-668A-464D-8FE2-28E11BC4A888}" type="slidenum">
              <a:rPr lang="it-IT" smtClean="0"/>
              <a:t>‹N›</a:t>
            </a:fld>
            <a:endParaRPr lang="it-IT"/>
          </a:p>
        </p:txBody>
      </p:sp>
    </p:spTree>
    <p:extLst>
      <p:ext uri="{BB962C8B-B14F-4D97-AF65-F5344CB8AC3E}">
        <p14:creationId xmlns:p14="http://schemas.microsoft.com/office/powerpoint/2010/main" val="89415572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tif"/><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3" Type="http://schemas.openxmlformats.org/officeDocument/2006/relationships/image" Target="../media/image33.tiff"/><Relationship Id="rId2" Type="http://schemas.openxmlformats.org/officeDocument/2006/relationships/image" Target="../media/image32.t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COISPA/R_libraries/" TargetMode="Externa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12000">
              <a:schemeClr val="accent1">
                <a:lumMod val="97000"/>
                <a:lumOff val="3000"/>
              </a:schemeClr>
            </a:gs>
            <a:gs pos="33000">
              <a:schemeClr val="accent1">
                <a:lumMod val="60000"/>
                <a:lumOff val="40000"/>
              </a:schemeClr>
            </a:gs>
          </a:gsLst>
          <a:lin ang="2700000" scaled="1"/>
          <a:tileRect/>
        </a:gradFill>
        <a:effectLst/>
      </p:bgPr>
    </p:bg>
    <p:spTree>
      <p:nvGrpSpPr>
        <p:cNvPr id="1" name=""/>
        <p:cNvGrpSpPr/>
        <p:nvPr/>
      </p:nvGrpSpPr>
      <p:grpSpPr>
        <a:xfrm>
          <a:off x="0" y="0"/>
          <a:ext cx="0" cy="0"/>
          <a:chOff x="0" y="0"/>
          <a:chExt cx="0" cy="0"/>
        </a:xfrm>
      </p:grpSpPr>
      <p:sp>
        <p:nvSpPr>
          <p:cNvPr id="4" name="Subtitle 1"/>
          <p:cNvSpPr>
            <a:spLocks noGrp="1"/>
          </p:cNvSpPr>
          <p:nvPr>
            <p:ph type="subTitle" idx="1"/>
          </p:nvPr>
        </p:nvSpPr>
        <p:spPr>
          <a:xfrm>
            <a:off x="1809361" y="5017226"/>
            <a:ext cx="4500500" cy="513057"/>
          </a:xfrm>
        </p:spPr>
        <p:txBody>
          <a:bodyPr>
            <a:noAutofit/>
          </a:bodyPr>
          <a:lstStyle/>
          <a:p>
            <a:pPr algn="l"/>
            <a:r>
              <a:rPr lang="it-IT" sz="2800" dirty="0">
                <a:solidFill>
                  <a:schemeClr val="accent1">
                    <a:lumMod val="50000"/>
                  </a:schemeClr>
                </a:solidFill>
                <a:latin typeface="Segoe UI Semilight" panose="020B0402040204020203" pitchFamily="34" charset="0"/>
                <a:cs typeface="Segoe UI Semilight" panose="020B0402040204020203" pitchFamily="34" charset="0"/>
              </a:rPr>
              <a:t>W. Zupa, M. T. Spedicato</a:t>
            </a:r>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6635" y="5273754"/>
            <a:ext cx="2991706" cy="997236"/>
          </a:xfrm>
          <a:prstGeom prst="rect">
            <a:avLst/>
          </a:prstGeom>
        </p:spPr>
      </p:pic>
      <p:pic>
        <p:nvPicPr>
          <p:cNvPr id="8" name="Picture 1" descr="\\Hqfile1\fi\FIPI\GFCM\GFCM-INFO\~LOGOS\GFCM Logo\LOGO+TEXT\GFCM-Full_Written_2016_en_fr-transparen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6006" y="663828"/>
            <a:ext cx="2862318" cy="648072"/>
          </a:xfrm>
          <a:prstGeom prst="rect">
            <a:avLst/>
          </a:prstGeom>
          <a:noFill/>
          <a:ln>
            <a:noFill/>
          </a:ln>
        </p:spPr>
      </p:pic>
      <p:sp>
        <p:nvSpPr>
          <p:cNvPr id="10" name="Rettangolo 9"/>
          <p:cNvSpPr/>
          <p:nvPr/>
        </p:nvSpPr>
        <p:spPr>
          <a:xfrm>
            <a:off x="2421407" y="2707525"/>
            <a:ext cx="7271516" cy="1538883"/>
          </a:xfrm>
          <a:prstGeom prst="rect">
            <a:avLst/>
          </a:prstGeom>
        </p:spPr>
        <p:txBody>
          <a:bodyPr wrap="square">
            <a:spAutoFit/>
          </a:bodyPr>
          <a:lstStyle/>
          <a:p>
            <a:pPr algn="ctr"/>
            <a:r>
              <a:rPr lang="en-US" sz="5400" dirty="0" err="1">
                <a:solidFill>
                  <a:schemeClr val="accent1">
                    <a:lumMod val="50000"/>
                  </a:schemeClr>
                </a:solidFill>
                <a:latin typeface="Segoe UI Semilight" panose="020B0402040204020203" pitchFamily="34" charset="0"/>
                <a:ea typeface="MS Mincho"/>
                <a:cs typeface="Segoe UI Semilight" panose="020B0402040204020203" pitchFamily="34" charset="0"/>
              </a:rPr>
              <a:t>RoMEBS</a:t>
            </a:r>
            <a:r>
              <a:rPr lang="en-US" sz="4000" dirty="0">
                <a:solidFill>
                  <a:schemeClr val="accent1">
                    <a:lumMod val="50000"/>
                  </a:schemeClr>
                </a:solidFill>
                <a:latin typeface="Segoe UI Semilight" panose="020B0402040204020203" pitchFamily="34" charset="0"/>
                <a:ea typeface="MS Mincho"/>
                <a:cs typeface="Segoe UI Semilight" panose="020B0402040204020203" pitchFamily="34" charset="0"/>
              </a:rPr>
              <a:t/>
            </a:r>
            <a:br>
              <a:rPr lang="en-US" sz="4000" dirty="0">
                <a:solidFill>
                  <a:schemeClr val="accent1">
                    <a:lumMod val="50000"/>
                  </a:schemeClr>
                </a:solidFill>
                <a:latin typeface="Segoe UI Semilight" panose="020B0402040204020203" pitchFamily="34" charset="0"/>
                <a:ea typeface="MS Mincho"/>
                <a:cs typeface="Segoe UI Semilight" panose="020B0402040204020203" pitchFamily="34" charset="0"/>
              </a:rPr>
            </a:br>
            <a:r>
              <a:rPr lang="en-US" sz="4000" dirty="0" err="1">
                <a:solidFill>
                  <a:schemeClr val="accent1">
                    <a:lumMod val="50000"/>
                  </a:schemeClr>
                </a:solidFill>
                <a:latin typeface="Segoe UI Semilight" panose="020B0402040204020203" pitchFamily="34" charset="0"/>
                <a:ea typeface="MS Mincho"/>
                <a:cs typeface="Segoe UI Semilight" panose="020B0402040204020203" pitchFamily="34" charset="0"/>
              </a:rPr>
              <a:t>RoME</a:t>
            </a:r>
            <a:r>
              <a:rPr lang="en-US" sz="4000" dirty="0">
                <a:solidFill>
                  <a:schemeClr val="accent1">
                    <a:lumMod val="50000"/>
                  </a:schemeClr>
                </a:solidFill>
                <a:latin typeface="Segoe UI Semilight" panose="020B0402040204020203" pitchFamily="34" charset="0"/>
                <a:ea typeface="MS Mincho"/>
                <a:cs typeface="Segoe UI Semilight" panose="020B0402040204020203" pitchFamily="34" charset="0"/>
              </a:rPr>
              <a:t> for the Black Sea</a:t>
            </a:r>
          </a:p>
        </p:txBody>
      </p:sp>
      <p:pic>
        <p:nvPicPr>
          <p:cNvPr id="11" name="image2.jpg" descr="C:\Users\SessaM\AppData\Local\Microsoft\Windows\INetCache\Content.Word\BLACK_SEA_4_FISH_LOGO_DEF.jpg"/>
          <p:cNvPicPr/>
          <p:nvPr/>
        </p:nvPicPr>
        <p:blipFill>
          <a:blip r:embed="rId4" cstate="print"/>
          <a:srcRect/>
          <a:stretch>
            <a:fillRect/>
          </a:stretch>
        </p:blipFill>
        <p:spPr>
          <a:xfrm>
            <a:off x="8567738" y="510622"/>
            <a:ext cx="3107795" cy="954112"/>
          </a:xfrm>
          <a:prstGeom prst="rect">
            <a:avLst/>
          </a:prstGeom>
          <a:ln/>
        </p:spPr>
      </p:pic>
      <p:pic>
        <p:nvPicPr>
          <p:cNvPr id="1028" name="Picture 4" descr="https://cdn.freelogovectors.net/wp-content/uploads/2018/08/fao-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1327" y="663828"/>
            <a:ext cx="3372898"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218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asellaDiTesto 13">
            <a:extLst>
              <a:ext uri="{FF2B5EF4-FFF2-40B4-BE49-F238E27FC236}">
                <a16:creationId xmlns="" xmlns:a16="http://schemas.microsoft.com/office/drawing/2014/main" id="{BD58F816-E3A5-4ADC-B9DA-805F1C553795}"/>
              </a:ext>
            </a:extLst>
          </p:cNvPr>
          <p:cNvSpPr txBox="1"/>
          <p:nvPr/>
        </p:nvSpPr>
        <p:spPr>
          <a:xfrm>
            <a:off x="263235" y="890054"/>
            <a:ext cx="6096000" cy="55092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it-IT" sz="1100" dirty="0">
                <a:solidFill>
                  <a:srgbClr val="00823B"/>
                </a:solidFill>
                <a:latin typeface="Consolas" panose="020B0609020204030204" pitchFamily="49" charset="0"/>
              </a:rPr>
              <a:t>--------------------------------------------------------------</a:t>
            </a:r>
          </a:p>
          <a:p>
            <a:r>
              <a:rPr lang="it-IT" sz="1100" dirty="0">
                <a:solidFill>
                  <a:srgbClr val="00823B"/>
                </a:solidFill>
                <a:latin typeface="Consolas" panose="020B0609020204030204" pitchFamily="49" charset="0"/>
              </a:rPr>
              <a:t>Disclaimer</a:t>
            </a:r>
          </a:p>
          <a:p>
            <a:r>
              <a:rPr lang="it-IT" sz="1100" dirty="0" err="1">
                <a:solidFill>
                  <a:srgbClr val="00823B"/>
                </a:solidFill>
                <a:latin typeface="Consolas" panose="020B0609020204030204" pitchFamily="49" charset="0"/>
              </a:rPr>
              <a:t>RoMEBS</a:t>
            </a:r>
            <a:r>
              <a:rPr lang="it-IT" sz="1100" dirty="0">
                <a:solidFill>
                  <a:srgbClr val="00823B"/>
                </a:solidFill>
                <a:latin typeface="Consolas" panose="020B0609020204030204" pitchFamily="49" charset="0"/>
              </a:rPr>
              <a:t> v.0.2.01</a:t>
            </a:r>
          </a:p>
          <a:p>
            <a:r>
              <a:rPr lang="it-IT" sz="1100" dirty="0" err="1">
                <a:solidFill>
                  <a:srgbClr val="00823B"/>
                </a:solidFill>
                <a:latin typeface="Consolas" panose="020B0609020204030204" pitchFamily="49" charset="0"/>
              </a:rPr>
              <a:t>Developed</a:t>
            </a:r>
            <a:r>
              <a:rPr lang="it-IT" sz="1100" dirty="0">
                <a:solidFill>
                  <a:srgbClr val="00823B"/>
                </a:solidFill>
                <a:latin typeface="Consolas" panose="020B0609020204030204" pitchFamily="49" charset="0"/>
              </a:rPr>
              <a:t> on R 4.0.4 (x86-64bit)</a:t>
            </a:r>
          </a:p>
          <a:p>
            <a:r>
              <a:rPr lang="it-IT" sz="1100" dirty="0" err="1">
                <a:solidFill>
                  <a:srgbClr val="00823B"/>
                </a:solidFill>
                <a:latin typeface="Consolas" panose="020B0609020204030204" pitchFamily="49" charset="0"/>
              </a:rPr>
              <a:t>February</a:t>
            </a:r>
            <a:r>
              <a:rPr lang="it-IT" sz="1100" dirty="0">
                <a:solidFill>
                  <a:srgbClr val="00823B"/>
                </a:solidFill>
                <a:latin typeface="Consolas" panose="020B0609020204030204" pitchFamily="49" charset="0"/>
              </a:rPr>
              <a:t> 2021</a:t>
            </a:r>
          </a:p>
          <a:p>
            <a:endParaRPr lang="it-IT" sz="1100" dirty="0">
              <a:solidFill>
                <a:srgbClr val="00823B"/>
              </a:solidFill>
              <a:latin typeface="Consolas" panose="020B0609020204030204" pitchFamily="49" charset="0"/>
            </a:endParaRPr>
          </a:p>
          <a:p>
            <a:r>
              <a:rPr lang="it-IT" sz="1100" dirty="0" err="1">
                <a:solidFill>
                  <a:srgbClr val="00823B"/>
                </a:solidFill>
                <a:latin typeface="Consolas" panose="020B0609020204030204" pitchFamily="49" charset="0"/>
              </a:rPr>
              <a:t>Authors:Walter</a:t>
            </a:r>
            <a:r>
              <a:rPr lang="it-IT" sz="1100" dirty="0">
                <a:solidFill>
                  <a:srgbClr val="00823B"/>
                </a:solidFill>
                <a:latin typeface="Consolas" panose="020B0609020204030204" pitchFamily="49" charset="0"/>
              </a:rPr>
              <a:t> Zupa, Isabella Bitetto, Maria Teresa Spedicato</a:t>
            </a:r>
          </a:p>
          <a:p>
            <a:r>
              <a:rPr lang="it-IT" sz="1100" dirty="0" err="1">
                <a:solidFill>
                  <a:srgbClr val="00823B"/>
                </a:solidFill>
                <a:latin typeface="Consolas" panose="020B0609020204030204" pitchFamily="49" charset="0"/>
              </a:rPr>
              <a:t>Coispa</a:t>
            </a:r>
            <a:r>
              <a:rPr lang="it-IT" sz="1100" dirty="0">
                <a:solidFill>
                  <a:srgbClr val="00823B"/>
                </a:solidFill>
                <a:latin typeface="Consolas" panose="020B0609020204030204" pitchFamily="49" charset="0"/>
              </a:rPr>
              <a:t> Tecnologia &amp; Ricerca</a:t>
            </a:r>
          </a:p>
          <a:p>
            <a:endParaRPr lang="it-IT" sz="1100" dirty="0">
              <a:solidFill>
                <a:srgbClr val="00823B"/>
              </a:solidFill>
              <a:latin typeface="Consolas" panose="020B0609020204030204" pitchFamily="49" charset="0"/>
            </a:endParaRPr>
          </a:p>
          <a:p>
            <a:r>
              <a:rPr lang="it-IT" sz="1100" dirty="0">
                <a:solidFill>
                  <a:srgbClr val="00823B"/>
                </a:solidFill>
                <a:latin typeface="Consolas" panose="020B0609020204030204" pitchFamily="49" charset="0"/>
              </a:rPr>
              <a:t>In case of use of the software, the </a:t>
            </a:r>
            <a:r>
              <a:rPr lang="it-IT" sz="1100" dirty="0" err="1">
                <a:solidFill>
                  <a:srgbClr val="00823B"/>
                </a:solidFill>
                <a:latin typeface="Consolas" panose="020B0609020204030204" pitchFamily="49" charset="0"/>
              </a:rPr>
              <a:t>Authors</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should</a:t>
            </a:r>
            <a:r>
              <a:rPr lang="it-IT" sz="1100" dirty="0">
                <a:solidFill>
                  <a:srgbClr val="00823B"/>
                </a:solidFill>
                <a:latin typeface="Consolas" panose="020B0609020204030204" pitchFamily="49" charset="0"/>
              </a:rPr>
              <a:t> be </a:t>
            </a:r>
            <a:r>
              <a:rPr lang="it-IT" sz="1100" dirty="0" err="1">
                <a:solidFill>
                  <a:srgbClr val="00823B"/>
                </a:solidFill>
                <a:latin typeface="Consolas" panose="020B0609020204030204" pitchFamily="49" charset="0"/>
              </a:rPr>
              <a:t>cited</a:t>
            </a:r>
            <a:r>
              <a:rPr lang="it-IT" sz="1100" dirty="0">
                <a:solidFill>
                  <a:srgbClr val="00823B"/>
                </a:solidFill>
                <a:latin typeface="Consolas" panose="020B0609020204030204" pitchFamily="49" charset="0"/>
              </a:rPr>
              <a:t>.</a:t>
            </a:r>
          </a:p>
          <a:p>
            <a:endParaRPr lang="it-IT" sz="1100" dirty="0">
              <a:solidFill>
                <a:srgbClr val="00823B"/>
              </a:solidFill>
              <a:latin typeface="Consolas" panose="020B0609020204030204" pitchFamily="49" charset="0"/>
            </a:endParaRPr>
          </a:p>
          <a:p>
            <a:r>
              <a:rPr lang="it-IT" sz="1100" dirty="0" err="1">
                <a:solidFill>
                  <a:srgbClr val="00823B"/>
                </a:solidFill>
                <a:latin typeface="Consolas" panose="020B0609020204030204" pitchFamily="49" charset="0"/>
              </a:rPr>
              <a:t>If</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you</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have</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any</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comments</a:t>
            </a:r>
            <a:r>
              <a:rPr lang="it-IT" sz="1100" dirty="0">
                <a:solidFill>
                  <a:srgbClr val="00823B"/>
                </a:solidFill>
                <a:latin typeface="Consolas" panose="020B0609020204030204" pitchFamily="49" charset="0"/>
              </a:rPr>
              <a:t> or </a:t>
            </a:r>
            <a:r>
              <a:rPr lang="it-IT" sz="1100" dirty="0" err="1">
                <a:solidFill>
                  <a:srgbClr val="00823B"/>
                </a:solidFill>
                <a:latin typeface="Consolas" panose="020B0609020204030204" pitchFamily="49" charset="0"/>
              </a:rPr>
              <a:t>suggestions</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please</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contact</a:t>
            </a:r>
            <a:r>
              <a:rPr lang="it-IT" sz="1100" dirty="0">
                <a:solidFill>
                  <a:srgbClr val="00823B"/>
                </a:solidFill>
                <a:latin typeface="Consolas" panose="020B0609020204030204" pitchFamily="49" charset="0"/>
              </a:rPr>
              <a:t> the following e-mail </a:t>
            </a:r>
            <a:r>
              <a:rPr lang="it-IT" sz="1100" dirty="0" err="1">
                <a:solidFill>
                  <a:srgbClr val="00823B"/>
                </a:solidFill>
                <a:latin typeface="Consolas" panose="020B0609020204030204" pitchFamily="49" charset="0"/>
              </a:rPr>
              <a:t>address</a:t>
            </a:r>
            <a:r>
              <a:rPr lang="it-IT" sz="1100" dirty="0">
                <a:solidFill>
                  <a:srgbClr val="00823B"/>
                </a:solidFill>
                <a:latin typeface="Consolas" panose="020B0609020204030204" pitchFamily="49" charset="0"/>
              </a:rPr>
              <a:t>: zupa@coispa.it</a:t>
            </a:r>
          </a:p>
          <a:p>
            <a:r>
              <a:rPr lang="it-IT" sz="1100" dirty="0" err="1">
                <a:solidFill>
                  <a:srgbClr val="00823B"/>
                </a:solidFill>
                <a:latin typeface="Consolas" panose="020B0609020204030204" pitchFamily="49" charset="0"/>
              </a:rPr>
              <a:t>RoMEBS</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is</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believed</a:t>
            </a:r>
            <a:r>
              <a:rPr lang="it-IT" sz="1100" dirty="0">
                <a:solidFill>
                  <a:srgbClr val="00823B"/>
                </a:solidFill>
                <a:latin typeface="Consolas" panose="020B0609020204030204" pitchFamily="49" charset="0"/>
              </a:rPr>
              <a:t> to be </a:t>
            </a:r>
            <a:r>
              <a:rPr lang="it-IT" sz="1100" dirty="0" err="1">
                <a:solidFill>
                  <a:srgbClr val="00823B"/>
                </a:solidFill>
                <a:latin typeface="Consolas" panose="020B0609020204030204" pitchFamily="49" charset="0"/>
              </a:rPr>
              <a:t>reliable</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However</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we</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disclaim</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any</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implied</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warranty</a:t>
            </a:r>
            <a:r>
              <a:rPr lang="it-IT" sz="1100" dirty="0">
                <a:solidFill>
                  <a:srgbClr val="00823B"/>
                </a:solidFill>
                <a:latin typeface="Consolas" panose="020B0609020204030204" pitchFamily="49" charset="0"/>
              </a:rPr>
              <a:t> or </a:t>
            </a:r>
            <a:r>
              <a:rPr lang="it-IT" sz="1100" dirty="0" err="1">
                <a:solidFill>
                  <a:srgbClr val="00823B"/>
                </a:solidFill>
                <a:latin typeface="Consolas" panose="020B0609020204030204" pitchFamily="49" charset="0"/>
              </a:rPr>
              <a:t>representation</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about</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its</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accuracy</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completeness</a:t>
            </a:r>
            <a:r>
              <a:rPr lang="it-IT" sz="1100" dirty="0">
                <a:solidFill>
                  <a:srgbClr val="00823B"/>
                </a:solidFill>
                <a:latin typeface="Consolas" panose="020B0609020204030204" pitchFamily="49" charset="0"/>
              </a:rPr>
              <a:t> or </a:t>
            </a:r>
            <a:r>
              <a:rPr lang="it-IT" sz="1100" dirty="0" err="1">
                <a:solidFill>
                  <a:srgbClr val="00823B"/>
                </a:solidFill>
                <a:latin typeface="Consolas" panose="020B0609020204030204" pitchFamily="49" charset="0"/>
              </a:rPr>
              <a:t>appropriateness</a:t>
            </a:r>
            <a:r>
              <a:rPr lang="it-IT" sz="1100" dirty="0">
                <a:solidFill>
                  <a:srgbClr val="00823B"/>
                </a:solidFill>
                <a:latin typeface="Consolas" panose="020B0609020204030204" pitchFamily="49" charset="0"/>
              </a:rPr>
              <a:t> for </a:t>
            </a:r>
            <a:r>
              <a:rPr lang="it-IT" sz="1100" dirty="0" err="1">
                <a:solidFill>
                  <a:srgbClr val="00823B"/>
                </a:solidFill>
                <a:latin typeface="Consolas" panose="020B0609020204030204" pitchFamily="49" charset="0"/>
              </a:rPr>
              <a:t>any</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particular</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purpose</a:t>
            </a:r>
            <a:r>
              <a:rPr lang="it-IT" sz="1100" dirty="0">
                <a:solidFill>
                  <a:srgbClr val="00823B"/>
                </a:solidFill>
                <a:latin typeface="Consolas" panose="020B0609020204030204" pitchFamily="49" charset="0"/>
              </a:rPr>
              <a:t>.</a:t>
            </a:r>
          </a:p>
          <a:p>
            <a:r>
              <a:rPr lang="it-IT" sz="1100" dirty="0">
                <a:solidFill>
                  <a:srgbClr val="00823B"/>
                </a:solidFill>
                <a:latin typeface="Consolas" panose="020B0609020204030204" pitchFamily="49" charset="0"/>
              </a:rPr>
              <a:t>--------------------------------------------------------------</a:t>
            </a:r>
          </a:p>
          <a:p>
            <a:r>
              <a:rPr lang="it-IT" sz="1100" dirty="0">
                <a:solidFill>
                  <a:srgbClr val="00823B"/>
                </a:solidFill>
                <a:latin typeface="Consolas" panose="020B0609020204030204" pitchFamily="49" charset="0"/>
              </a:rPr>
              <a:t>[1] Check YEAR in progress...</a:t>
            </a:r>
          </a:p>
          <a:p>
            <a:r>
              <a:rPr lang="it-IT" sz="1100" dirty="0">
                <a:solidFill>
                  <a:srgbClr val="00823B"/>
                </a:solidFill>
                <a:latin typeface="Consolas" panose="020B0609020204030204" pitchFamily="49" charset="0"/>
              </a:rPr>
              <a:t>[1] Check YEAR </a:t>
            </a:r>
            <a:r>
              <a:rPr lang="it-IT" sz="1100" dirty="0" err="1">
                <a:solidFill>
                  <a:srgbClr val="00823B"/>
                </a:solidFill>
                <a:latin typeface="Consolas" panose="020B0609020204030204" pitchFamily="49" charset="0"/>
              </a:rPr>
              <a:t>successfully</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completed</a:t>
            </a:r>
            <a:r>
              <a:rPr lang="it-IT" sz="1100" dirty="0">
                <a:solidFill>
                  <a:srgbClr val="00823B"/>
                </a:solidFill>
                <a:latin typeface="Consolas" panose="020B0609020204030204" pitchFamily="49" charset="0"/>
              </a:rPr>
              <a:t>!</a:t>
            </a:r>
          </a:p>
          <a:p>
            <a:r>
              <a:rPr lang="it-IT" sz="1100" dirty="0">
                <a:solidFill>
                  <a:srgbClr val="00823B"/>
                </a:solidFill>
                <a:latin typeface="Consolas" panose="020B0609020204030204" pitchFamily="49" charset="0"/>
              </a:rPr>
              <a:t>[1] Check TYPE_OF_FILE in progress...</a:t>
            </a:r>
          </a:p>
          <a:p>
            <a:r>
              <a:rPr lang="it-IT" sz="1100" dirty="0">
                <a:solidFill>
                  <a:srgbClr val="00823B"/>
                </a:solidFill>
                <a:latin typeface="Consolas" panose="020B0609020204030204" pitchFamily="49" charset="0"/>
              </a:rPr>
              <a:t>[1] Check TYPE_OF_FILE </a:t>
            </a:r>
            <a:r>
              <a:rPr lang="it-IT" sz="1100" dirty="0" err="1">
                <a:solidFill>
                  <a:srgbClr val="00823B"/>
                </a:solidFill>
                <a:latin typeface="Consolas" panose="020B0609020204030204" pitchFamily="49" charset="0"/>
              </a:rPr>
              <a:t>successfully</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completed</a:t>
            </a:r>
            <a:r>
              <a:rPr lang="it-IT" sz="1100" dirty="0">
                <a:solidFill>
                  <a:srgbClr val="00823B"/>
                </a:solidFill>
                <a:latin typeface="Consolas" panose="020B0609020204030204" pitchFamily="49" charset="0"/>
              </a:rPr>
              <a:t>!</a:t>
            </a:r>
          </a:p>
          <a:p>
            <a:r>
              <a:rPr lang="it-IT" sz="1100" dirty="0">
                <a:solidFill>
                  <a:srgbClr val="00823B"/>
                </a:solidFill>
                <a:latin typeface="Consolas" panose="020B0609020204030204" pitchFamily="49" charset="0"/>
              </a:rPr>
              <a:t>[1] Checking </a:t>
            </a:r>
            <a:r>
              <a:rPr lang="it-IT" sz="1100" dirty="0" err="1">
                <a:solidFill>
                  <a:srgbClr val="00823B"/>
                </a:solidFill>
                <a:latin typeface="Consolas" panose="020B0609020204030204" pitchFamily="49" charset="0"/>
              </a:rPr>
              <a:t>year</a:t>
            </a:r>
            <a:r>
              <a:rPr lang="it-IT" sz="1100" dirty="0">
                <a:solidFill>
                  <a:srgbClr val="00823B"/>
                </a:solidFill>
                <a:latin typeface="Consolas" panose="020B0609020204030204" pitchFamily="49" charset="0"/>
              </a:rPr>
              <a:t>  2015</a:t>
            </a:r>
          </a:p>
          <a:p>
            <a:r>
              <a:rPr lang="it-IT" sz="1100" dirty="0">
                <a:solidFill>
                  <a:srgbClr val="00823B"/>
                </a:solidFill>
                <a:latin typeface="Consolas" panose="020B0609020204030204" pitchFamily="49" charset="0"/>
              </a:rPr>
              <a:t>[1] Check </a:t>
            </a:r>
            <a:r>
              <a:rPr lang="it-IT" sz="1100" dirty="0" err="1">
                <a:solidFill>
                  <a:srgbClr val="00823B"/>
                </a:solidFill>
                <a:latin typeface="Consolas" panose="020B0609020204030204" pitchFamily="49" charset="0"/>
              </a:rPr>
              <a:t>identical</a:t>
            </a:r>
            <a:r>
              <a:rPr lang="it-IT" sz="1100" dirty="0">
                <a:solidFill>
                  <a:srgbClr val="00823B"/>
                </a:solidFill>
                <a:latin typeface="Consolas" panose="020B0609020204030204" pitchFamily="49" charset="0"/>
              </a:rPr>
              <a:t> record TA in progress...</a:t>
            </a:r>
          </a:p>
          <a:p>
            <a:r>
              <a:rPr lang="it-IT" sz="1100" dirty="0">
                <a:solidFill>
                  <a:srgbClr val="00823B"/>
                </a:solidFill>
                <a:latin typeface="Consolas" panose="020B0609020204030204" pitchFamily="49" charset="0"/>
              </a:rPr>
              <a:t>[1] Check </a:t>
            </a:r>
            <a:r>
              <a:rPr lang="it-IT" sz="1100" dirty="0" err="1">
                <a:solidFill>
                  <a:srgbClr val="00823B"/>
                </a:solidFill>
                <a:latin typeface="Consolas" panose="020B0609020204030204" pitchFamily="49" charset="0"/>
              </a:rPr>
              <a:t>identical</a:t>
            </a:r>
            <a:r>
              <a:rPr lang="it-IT" sz="1100" dirty="0">
                <a:solidFill>
                  <a:srgbClr val="00823B"/>
                </a:solidFill>
                <a:latin typeface="Consolas" panose="020B0609020204030204" pitchFamily="49" charset="0"/>
              </a:rPr>
              <a:t> record TA </a:t>
            </a:r>
            <a:r>
              <a:rPr lang="it-IT" sz="1100" dirty="0" err="1">
                <a:solidFill>
                  <a:srgbClr val="00823B"/>
                </a:solidFill>
                <a:latin typeface="Consolas" panose="020B0609020204030204" pitchFamily="49" charset="0"/>
              </a:rPr>
              <a:t>successfully</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completed</a:t>
            </a:r>
            <a:r>
              <a:rPr lang="it-IT" sz="1100" dirty="0">
                <a:solidFill>
                  <a:srgbClr val="00823B"/>
                </a:solidFill>
                <a:latin typeface="Consolas" panose="020B0609020204030204" pitchFamily="49" charset="0"/>
              </a:rPr>
              <a:t>!</a:t>
            </a:r>
          </a:p>
          <a:p>
            <a:r>
              <a:rPr lang="it-IT" sz="1100" dirty="0">
                <a:solidFill>
                  <a:srgbClr val="00823B"/>
                </a:solidFill>
                <a:latin typeface="Consolas" panose="020B0609020204030204" pitchFamily="49" charset="0"/>
              </a:rPr>
              <a:t>[1] Check </a:t>
            </a:r>
            <a:r>
              <a:rPr lang="it-IT" sz="1100" dirty="0" err="1">
                <a:solidFill>
                  <a:srgbClr val="00823B"/>
                </a:solidFill>
                <a:latin typeface="Consolas" panose="020B0609020204030204" pitchFamily="49" charset="0"/>
              </a:rPr>
              <a:t>identical</a:t>
            </a:r>
            <a:r>
              <a:rPr lang="it-IT" sz="1100" dirty="0">
                <a:solidFill>
                  <a:srgbClr val="00823B"/>
                </a:solidFill>
                <a:latin typeface="Consolas" panose="020B0609020204030204" pitchFamily="49" charset="0"/>
              </a:rPr>
              <a:t> record TB in progress...</a:t>
            </a:r>
          </a:p>
          <a:p>
            <a:r>
              <a:rPr lang="it-IT" sz="1100" dirty="0">
                <a:solidFill>
                  <a:srgbClr val="00823B"/>
                </a:solidFill>
                <a:latin typeface="Consolas" panose="020B0609020204030204" pitchFamily="49" charset="0"/>
              </a:rPr>
              <a:t>[1] Check </a:t>
            </a:r>
            <a:r>
              <a:rPr lang="it-IT" sz="1100" dirty="0" err="1">
                <a:solidFill>
                  <a:srgbClr val="00823B"/>
                </a:solidFill>
                <a:latin typeface="Consolas" panose="020B0609020204030204" pitchFamily="49" charset="0"/>
              </a:rPr>
              <a:t>identical</a:t>
            </a:r>
            <a:r>
              <a:rPr lang="it-IT" sz="1100" dirty="0">
                <a:solidFill>
                  <a:srgbClr val="00823B"/>
                </a:solidFill>
                <a:latin typeface="Consolas" panose="020B0609020204030204" pitchFamily="49" charset="0"/>
              </a:rPr>
              <a:t> record TB </a:t>
            </a:r>
            <a:r>
              <a:rPr lang="it-IT" sz="1100" dirty="0" err="1">
                <a:solidFill>
                  <a:srgbClr val="00823B"/>
                </a:solidFill>
                <a:latin typeface="Consolas" panose="020B0609020204030204" pitchFamily="49" charset="0"/>
              </a:rPr>
              <a:t>successfully</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completed</a:t>
            </a:r>
            <a:r>
              <a:rPr lang="it-IT" sz="1100" dirty="0">
                <a:solidFill>
                  <a:srgbClr val="00823B"/>
                </a:solidFill>
                <a:latin typeface="Consolas" panose="020B0609020204030204" pitchFamily="49" charset="0"/>
              </a:rPr>
              <a:t>!</a:t>
            </a:r>
          </a:p>
          <a:p>
            <a:r>
              <a:rPr lang="it-IT" sz="1100" dirty="0">
                <a:solidFill>
                  <a:srgbClr val="00823B"/>
                </a:solidFill>
                <a:latin typeface="Consolas" panose="020B0609020204030204" pitchFamily="49" charset="0"/>
              </a:rPr>
              <a:t>[1] Check </a:t>
            </a:r>
            <a:r>
              <a:rPr lang="it-IT" sz="1100" dirty="0" err="1">
                <a:solidFill>
                  <a:srgbClr val="00823B"/>
                </a:solidFill>
                <a:latin typeface="Consolas" panose="020B0609020204030204" pitchFamily="49" charset="0"/>
              </a:rPr>
              <a:t>identical</a:t>
            </a:r>
            <a:r>
              <a:rPr lang="it-IT" sz="1100" dirty="0">
                <a:solidFill>
                  <a:srgbClr val="00823B"/>
                </a:solidFill>
                <a:latin typeface="Consolas" panose="020B0609020204030204" pitchFamily="49" charset="0"/>
              </a:rPr>
              <a:t> record TC in progress...</a:t>
            </a:r>
          </a:p>
          <a:p>
            <a:r>
              <a:rPr lang="it-IT" sz="1100" dirty="0">
                <a:solidFill>
                  <a:srgbClr val="00823B"/>
                </a:solidFill>
                <a:latin typeface="Consolas" panose="020B0609020204030204" pitchFamily="49" charset="0"/>
              </a:rPr>
              <a:t>[1] Check </a:t>
            </a:r>
            <a:r>
              <a:rPr lang="it-IT" sz="1100" dirty="0" err="1">
                <a:solidFill>
                  <a:srgbClr val="00823B"/>
                </a:solidFill>
                <a:latin typeface="Consolas" panose="020B0609020204030204" pitchFamily="49" charset="0"/>
              </a:rPr>
              <a:t>identical</a:t>
            </a:r>
            <a:r>
              <a:rPr lang="it-IT" sz="1100" dirty="0">
                <a:solidFill>
                  <a:srgbClr val="00823B"/>
                </a:solidFill>
                <a:latin typeface="Consolas" panose="020B0609020204030204" pitchFamily="49" charset="0"/>
              </a:rPr>
              <a:t> record TC </a:t>
            </a:r>
            <a:r>
              <a:rPr lang="it-IT" sz="1100" dirty="0" err="1">
                <a:solidFill>
                  <a:srgbClr val="00823B"/>
                </a:solidFill>
                <a:latin typeface="Consolas" panose="020B0609020204030204" pitchFamily="49" charset="0"/>
              </a:rPr>
              <a:t>successfully</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completed</a:t>
            </a:r>
            <a:r>
              <a:rPr lang="it-IT" sz="1100" dirty="0">
                <a:solidFill>
                  <a:srgbClr val="00823B"/>
                </a:solidFill>
                <a:latin typeface="Consolas" panose="020B0609020204030204" pitchFamily="49" charset="0"/>
              </a:rPr>
              <a:t>!</a:t>
            </a:r>
          </a:p>
          <a:p>
            <a:r>
              <a:rPr lang="it-IT" sz="1100" dirty="0">
                <a:solidFill>
                  <a:srgbClr val="00823B"/>
                </a:solidFill>
                <a:latin typeface="Consolas" panose="020B0609020204030204" pitchFamily="49" charset="0"/>
              </a:rPr>
              <a:t>[1] Check quasi-</a:t>
            </a:r>
            <a:r>
              <a:rPr lang="it-IT" sz="1100" dirty="0" err="1">
                <a:solidFill>
                  <a:srgbClr val="00823B"/>
                </a:solidFill>
                <a:latin typeface="Consolas" panose="020B0609020204030204" pitchFamily="49" charset="0"/>
              </a:rPr>
              <a:t>identical</a:t>
            </a:r>
            <a:r>
              <a:rPr lang="it-IT" sz="1100" dirty="0">
                <a:solidFill>
                  <a:srgbClr val="00823B"/>
                </a:solidFill>
                <a:latin typeface="Consolas" panose="020B0609020204030204" pitchFamily="49" charset="0"/>
              </a:rPr>
              <a:t> record in TA in progress...</a:t>
            </a:r>
          </a:p>
          <a:p>
            <a:r>
              <a:rPr lang="it-IT" sz="1100" dirty="0">
                <a:solidFill>
                  <a:srgbClr val="00823B"/>
                </a:solidFill>
                <a:latin typeface="Consolas" panose="020B0609020204030204" pitchFamily="49" charset="0"/>
              </a:rPr>
              <a:t>[1] Check quasi-</a:t>
            </a:r>
            <a:r>
              <a:rPr lang="it-IT" sz="1100" dirty="0" err="1">
                <a:solidFill>
                  <a:srgbClr val="00823B"/>
                </a:solidFill>
                <a:latin typeface="Consolas" panose="020B0609020204030204" pitchFamily="49" charset="0"/>
              </a:rPr>
              <a:t>identical</a:t>
            </a:r>
            <a:r>
              <a:rPr lang="it-IT" sz="1100" dirty="0">
                <a:solidFill>
                  <a:srgbClr val="00823B"/>
                </a:solidFill>
                <a:latin typeface="Consolas" panose="020B0609020204030204" pitchFamily="49" charset="0"/>
              </a:rPr>
              <a:t> record in TA </a:t>
            </a:r>
            <a:r>
              <a:rPr lang="it-IT" sz="1100" dirty="0" err="1">
                <a:solidFill>
                  <a:srgbClr val="00823B"/>
                </a:solidFill>
                <a:latin typeface="Consolas" panose="020B0609020204030204" pitchFamily="49" charset="0"/>
              </a:rPr>
              <a:t>successfully</a:t>
            </a:r>
            <a:r>
              <a:rPr lang="it-IT" sz="1100" dirty="0">
                <a:solidFill>
                  <a:srgbClr val="00823B"/>
                </a:solidFill>
                <a:latin typeface="Consolas" panose="020B0609020204030204" pitchFamily="49" charset="0"/>
              </a:rPr>
              <a:t> </a:t>
            </a:r>
            <a:r>
              <a:rPr lang="it-IT" sz="1100" dirty="0" err="1">
                <a:solidFill>
                  <a:srgbClr val="00823B"/>
                </a:solidFill>
                <a:latin typeface="Consolas" panose="020B0609020204030204" pitchFamily="49" charset="0"/>
              </a:rPr>
              <a:t>completed</a:t>
            </a:r>
            <a:r>
              <a:rPr lang="it-IT" sz="1100" dirty="0">
                <a:solidFill>
                  <a:srgbClr val="00823B"/>
                </a:solidFill>
                <a:latin typeface="Consolas" panose="020B0609020204030204" pitchFamily="49" charset="0"/>
              </a:rPr>
              <a:t>!</a:t>
            </a:r>
          </a:p>
          <a:p>
            <a:r>
              <a:rPr lang="it-IT" sz="1100" dirty="0">
                <a:solidFill>
                  <a:srgbClr val="00823B"/>
                </a:solidFill>
                <a:latin typeface="Consolas" panose="020B0609020204030204" pitchFamily="49" charset="0"/>
              </a:rPr>
              <a:t>[1] Check quasi-</a:t>
            </a:r>
            <a:r>
              <a:rPr lang="it-IT" sz="1100" dirty="0" err="1">
                <a:solidFill>
                  <a:srgbClr val="00823B"/>
                </a:solidFill>
                <a:latin typeface="Consolas" panose="020B0609020204030204" pitchFamily="49" charset="0"/>
              </a:rPr>
              <a:t>identical</a:t>
            </a:r>
            <a:r>
              <a:rPr lang="it-IT" sz="1100" dirty="0">
                <a:solidFill>
                  <a:srgbClr val="00823B"/>
                </a:solidFill>
                <a:latin typeface="Consolas" panose="020B0609020204030204" pitchFamily="49" charset="0"/>
              </a:rPr>
              <a:t> record in TB in progress...</a:t>
            </a:r>
          </a:p>
          <a:p>
            <a:r>
              <a:rPr lang="it-IT" sz="1100" dirty="0">
                <a:latin typeface="Consolas" panose="020B0609020204030204" pitchFamily="49" charset="0"/>
              </a:rPr>
              <a:t>……</a:t>
            </a:r>
          </a:p>
        </p:txBody>
      </p:sp>
      <p:sp>
        <p:nvSpPr>
          <p:cNvPr id="17" name="CasellaDiTesto 16">
            <a:extLst>
              <a:ext uri="{FF2B5EF4-FFF2-40B4-BE49-F238E27FC236}">
                <a16:creationId xmlns="" xmlns:a16="http://schemas.microsoft.com/office/drawing/2014/main" id="{9C8B0E1E-56FB-4AA1-A6FA-02FE552069BF}"/>
              </a:ext>
            </a:extLst>
          </p:cNvPr>
          <p:cNvSpPr txBox="1"/>
          <p:nvPr/>
        </p:nvSpPr>
        <p:spPr>
          <a:xfrm>
            <a:off x="6414653" y="890054"/>
            <a:ext cx="5361711" cy="549381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it-IT" sz="2000" b="1" dirty="0">
                <a:solidFill>
                  <a:srgbClr val="0070C0"/>
                </a:solidFill>
                <a:latin typeface="Arial" panose="020B0604020202020204" pitchFamily="34" charset="0"/>
                <a:cs typeface="Arial" panose="020B0604020202020204" pitchFamily="34" charset="0"/>
              </a:rPr>
              <a:t>Order of the checks</a:t>
            </a:r>
          </a:p>
          <a:p>
            <a:endParaRPr lang="it-IT" sz="2000" b="1" dirty="0">
              <a:solidFill>
                <a:srgbClr val="0070C0"/>
              </a:solidFill>
              <a:latin typeface="Arial" panose="020B0604020202020204" pitchFamily="34" charset="0"/>
              <a:cs typeface="Arial" panose="020B0604020202020204" pitchFamily="34" charset="0"/>
            </a:endParaRPr>
          </a:p>
          <a:p>
            <a:pPr marL="171450" indent="-171450">
              <a:buFontTx/>
              <a:buChar char="-"/>
            </a:pPr>
            <a:r>
              <a:rPr lang="it-IT" sz="2000" dirty="0">
                <a:latin typeface="Arial" panose="020B0604020202020204" pitchFamily="34" charset="0"/>
                <a:cs typeface="Arial" panose="020B0604020202020204" pitchFamily="34" charset="0"/>
              </a:rPr>
              <a:t>CHECK HEADERS</a:t>
            </a:r>
          </a:p>
          <a:p>
            <a:pPr marL="171450" indent="-171450">
              <a:buFontTx/>
              <a:buChar char="-"/>
            </a:pPr>
            <a:r>
              <a:rPr lang="it-IT" sz="2000" dirty="0">
                <a:latin typeface="Arial" panose="020B0604020202020204" pitchFamily="34" charset="0"/>
                <a:cs typeface="Arial" panose="020B0604020202020204" pitchFamily="34" charset="0"/>
              </a:rPr>
              <a:t>CHECK TYPE_OF_FILE</a:t>
            </a:r>
          </a:p>
          <a:p>
            <a:pPr marL="171450" indent="-171450">
              <a:buFontTx/>
              <a:buChar char="-"/>
            </a:pPr>
            <a:r>
              <a:rPr lang="it-IT" sz="2000" dirty="0">
                <a:latin typeface="Arial" panose="020B0604020202020204" pitchFamily="34" charset="0"/>
                <a:cs typeface="Arial" panose="020B0604020202020204" pitchFamily="34" charset="0"/>
              </a:rPr>
              <a:t>CHECK YEAR</a:t>
            </a:r>
          </a:p>
          <a:p>
            <a:pPr marL="171450" indent="-171450">
              <a:buFontTx/>
              <a:buChar char="-"/>
            </a:pPr>
            <a:r>
              <a:rPr lang="it-IT" sz="2000" dirty="0">
                <a:latin typeface="Arial" panose="020B0604020202020204" pitchFamily="34" charset="0"/>
                <a:cs typeface="Arial" panose="020B0604020202020204" pitchFamily="34" charset="0"/>
              </a:rPr>
              <a:t>CHECKS by YEAR</a:t>
            </a:r>
          </a:p>
          <a:p>
            <a:pPr marL="534988" indent="-171450">
              <a:buFont typeface="Arial" panose="020B0604020202020204" pitchFamily="34" charset="0"/>
              <a:buChar char="•"/>
            </a:pPr>
            <a:r>
              <a:rPr lang="it-IT" sz="2000" dirty="0">
                <a:latin typeface="Arial" panose="020B0604020202020204" pitchFamily="34" charset="0"/>
                <a:cs typeface="Arial" panose="020B0604020202020204" pitchFamily="34" charset="0"/>
              </a:rPr>
              <a:t>Check </a:t>
            </a:r>
            <a:r>
              <a:rPr lang="it-IT" sz="2000" dirty="0" err="1">
                <a:latin typeface="Arial" panose="020B0604020202020204" pitchFamily="34" charset="0"/>
                <a:cs typeface="Arial" panose="020B0604020202020204" pitchFamily="34" charset="0"/>
              </a:rPr>
              <a:t>identical</a:t>
            </a:r>
            <a:r>
              <a:rPr lang="it-IT" sz="2000" dirty="0">
                <a:latin typeface="Arial" panose="020B0604020202020204" pitchFamily="34" charset="0"/>
                <a:cs typeface="Arial" panose="020B0604020202020204" pitchFamily="34" charset="0"/>
              </a:rPr>
              <a:t> record</a:t>
            </a:r>
          </a:p>
          <a:p>
            <a:pPr marL="534988" indent="-171450">
              <a:buFont typeface="Arial" panose="020B0604020202020204" pitchFamily="34" charset="0"/>
              <a:buChar char="•"/>
            </a:pPr>
            <a:r>
              <a:rPr lang="it-IT" sz="2000" dirty="0">
                <a:latin typeface="Arial" panose="020B0604020202020204" pitchFamily="34" charset="0"/>
                <a:cs typeface="Arial" panose="020B0604020202020204" pitchFamily="34" charset="0"/>
              </a:rPr>
              <a:t>Check quasi-</a:t>
            </a:r>
            <a:r>
              <a:rPr lang="it-IT" sz="2000" dirty="0" err="1">
                <a:latin typeface="Arial" panose="020B0604020202020204" pitchFamily="34" charset="0"/>
                <a:cs typeface="Arial" panose="020B0604020202020204" pitchFamily="34" charset="0"/>
              </a:rPr>
              <a:t>identical</a:t>
            </a:r>
            <a:r>
              <a:rPr lang="it-IT" sz="2000" dirty="0">
                <a:latin typeface="Arial" panose="020B0604020202020204" pitchFamily="34" charset="0"/>
                <a:cs typeface="Arial" panose="020B0604020202020204" pitchFamily="34" charset="0"/>
              </a:rPr>
              <a:t> record </a:t>
            </a:r>
          </a:p>
          <a:p>
            <a:pPr marL="534988" indent="-171450">
              <a:buFont typeface="Arial" panose="020B0604020202020204" pitchFamily="34" charset="0"/>
              <a:buChar char="•"/>
            </a:pPr>
            <a:r>
              <a:rPr lang="it-IT" sz="2000" dirty="0">
                <a:latin typeface="Arial" panose="020B0604020202020204" pitchFamily="34" charset="0"/>
                <a:cs typeface="Arial" panose="020B0604020202020204" pitchFamily="34" charset="0"/>
              </a:rPr>
              <a:t>Check </a:t>
            </a:r>
            <a:r>
              <a:rPr lang="it-IT" sz="2000" dirty="0" err="1">
                <a:latin typeface="Arial" panose="020B0604020202020204" pitchFamily="34" charset="0"/>
                <a:cs typeface="Arial" panose="020B0604020202020204" pitchFamily="34" charset="0"/>
              </a:rPr>
              <a:t>consistency</a:t>
            </a:r>
            <a:r>
              <a:rPr lang="it-IT" sz="2000" dirty="0">
                <a:latin typeface="Arial" panose="020B0604020202020204" pitchFamily="34" charset="0"/>
                <a:cs typeface="Arial" panose="020B0604020202020204" pitchFamily="34" charset="0"/>
              </a:rPr>
              <a:t> of area</a:t>
            </a:r>
          </a:p>
          <a:p>
            <a:pPr marL="534988" indent="-171450">
              <a:buFont typeface="Arial" panose="020B0604020202020204" pitchFamily="34" charset="0"/>
              <a:buChar char="•"/>
            </a:pPr>
            <a:r>
              <a:rPr lang="it-IT" sz="2000" dirty="0">
                <a:latin typeface="Arial" panose="020B0604020202020204" pitchFamily="34" charset="0"/>
                <a:cs typeface="Arial" panose="020B0604020202020204" pitchFamily="34" charset="0"/>
              </a:rPr>
              <a:t>Dictionary checks</a:t>
            </a:r>
          </a:p>
          <a:p>
            <a:pPr marL="534988" indent="-171450">
              <a:buFont typeface="Arial" panose="020B0604020202020204" pitchFamily="34" charset="0"/>
              <a:buChar char="•"/>
            </a:pPr>
            <a:r>
              <a:rPr lang="it-IT" sz="2000" dirty="0">
                <a:latin typeface="Arial" panose="020B0604020202020204" pitchFamily="34" charset="0"/>
                <a:cs typeface="Arial" panose="020B0604020202020204" pitchFamily="34" charset="0"/>
              </a:rPr>
              <a:t>Check no </a:t>
            </a:r>
            <a:r>
              <a:rPr lang="it-IT" sz="2000" dirty="0" err="1">
                <a:latin typeface="Arial" panose="020B0604020202020204" pitchFamily="34" charset="0"/>
                <a:cs typeface="Arial" panose="020B0604020202020204" pitchFamily="34" charset="0"/>
              </a:rPr>
              <a:t>empty</a:t>
            </a:r>
            <a:r>
              <a:rPr lang="it-IT" sz="2000" dirty="0">
                <a:latin typeface="Arial" panose="020B0604020202020204" pitchFamily="34" charset="0"/>
                <a:cs typeface="Arial" panose="020B0604020202020204" pitchFamily="34" charset="0"/>
              </a:rPr>
              <a:t> fields</a:t>
            </a:r>
          </a:p>
          <a:p>
            <a:pPr marL="534988" indent="-171450">
              <a:buFont typeface="Arial" panose="020B0604020202020204" pitchFamily="34" charset="0"/>
              <a:buChar char="•"/>
            </a:pPr>
            <a:r>
              <a:rPr lang="it-IT" sz="2000" dirty="0">
                <a:latin typeface="Arial" panose="020B0604020202020204" pitchFamily="34" charset="0"/>
                <a:cs typeface="Arial" panose="020B0604020202020204" pitchFamily="34" charset="0"/>
              </a:rPr>
              <a:t>checks on TA</a:t>
            </a:r>
          </a:p>
          <a:p>
            <a:pPr marL="534988" indent="-171450">
              <a:buFont typeface="Arial" panose="020B0604020202020204" pitchFamily="34" charset="0"/>
              <a:buChar char="•"/>
            </a:pPr>
            <a:r>
              <a:rPr lang="it-IT" sz="2000" dirty="0">
                <a:latin typeface="Arial" panose="020B0604020202020204" pitchFamily="34" charset="0"/>
                <a:cs typeface="Arial" panose="020B0604020202020204" pitchFamily="34" charset="0"/>
              </a:rPr>
              <a:t>checks on TB</a:t>
            </a:r>
          </a:p>
          <a:p>
            <a:pPr marL="534988" indent="-171450">
              <a:buFont typeface="Arial" panose="020B0604020202020204" pitchFamily="34" charset="0"/>
              <a:buChar char="•"/>
            </a:pPr>
            <a:r>
              <a:rPr lang="it-IT" sz="2000" dirty="0">
                <a:latin typeface="Arial" panose="020B0604020202020204" pitchFamily="34" charset="0"/>
                <a:cs typeface="Arial" panose="020B0604020202020204" pitchFamily="34" charset="0"/>
              </a:rPr>
              <a:t>checks on TC</a:t>
            </a:r>
          </a:p>
          <a:p>
            <a:pPr marL="534988" indent="-171450">
              <a:buFont typeface="Arial" panose="020B0604020202020204" pitchFamily="34" charset="0"/>
              <a:buChar char="•"/>
            </a:pPr>
            <a:r>
              <a:rPr lang="it-IT" sz="2000" dirty="0">
                <a:latin typeface="Arial" panose="020B0604020202020204" pitchFamily="34" charset="0"/>
                <a:cs typeface="Arial" panose="020B0604020202020204" pitchFamily="34" charset="0"/>
              </a:rPr>
              <a:t>checks on TE</a:t>
            </a:r>
          </a:p>
          <a:p>
            <a:pPr marL="534988" indent="-171450">
              <a:buFont typeface="Arial" panose="020B0604020202020204" pitchFamily="34" charset="0"/>
              <a:buChar char="•"/>
            </a:pPr>
            <a:r>
              <a:rPr lang="it-IT" sz="2000" dirty="0">
                <a:latin typeface="Arial" panose="020B0604020202020204" pitchFamily="34" charset="0"/>
                <a:cs typeface="Arial" panose="020B0604020202020204" pitchFamily="34" charset="0"/>
              </a:rPr>
              <a:t>checks on TL</a:t>
            </a:r>
          </a:p>
          <a:p>
            <a:pPr marL="534988" indent="-171450">
              <a:buFont typeface="Arial" panose="020B0604020202020204" pitchFamily="34" charset="0"/>
              <a:buChar char="•"/>
            </a:pPr>
            <a:r>
              <a:rPr lang="it-IT" sz="2000" dirty="0">
                <a:latin typeface="Arial" panose="020B0604020202020204" pitchFamily="34" charset="0"/>
                <a:cs typeface="Arial" panose="020B0604020202020204" pitchFamily="34" charset="0"/>
              </a:rPr>
              <a:t>Cross checks</a:t>
            </a:r>
          </a:p>
          <a:p>
            <a:pPr marL="171450" indent="-171450">
              <a:buFont typeface="Arial" panose="020B0604020202020204" pitchFamily="34" charset="0"/>
              <a:buChar char="•"/>
            </a:pPr>
            <a:endParaRPr lang="it-IT" sz="1100" dirty="0">
              <a:latin typeface="Consolas" panose="020B0609020204030204" pitchFamily="49" charset="0"/>
            </a:endParaRPr>
          </a:p>
        </p:txBody>
      </p:sp>
      <p:sp>
        <p:nvSpPr>
          <p:cNvPr id="5" name="CasellaDiTesto 4"/>
          <p:cNvSpPr txBox="1"/>
          <p:nvPr/>
        </p:nvSpPr>
        <p:spPr>
          <a:xfrm>
            <a:off x="263235" y="146273"/>
            <a:ext cx="3221370" cy="584775"/>
          </a:xfrm>
          <a:prstGeom prst="rect">
            <a:avLst/>
          </a:prstGeom>
          <a:noFill/>
        </p:spPr>
        <p:txBody>
          <a:bodyPr wrap="square" rtlCol="0">
            <a:spAutoFit/>
          </a:bodyPr>
          <a:lstStyle/>
          <a:p>
            <a:r>
              <a:rPr lang="it-IT" sz="32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RoMEBS</a:t>
            </a:r>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it-IT" sz="3200" b="1" dirty="0" err="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analysis</a:t>
            </a:r>
            <a:endPar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593401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555952" y="686191"/>
            <a:ext cx="2828723"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smtClean="0"/>
              <a:t>Check quasi-identical record</a:t>
            </a:r>
            <a:endParaRPr lang="it-IT" dirty="0"/>
          </a:p>
        </p:txBody>
      </p:sp>
      <p:sp>
        <p:nvSpPr>
          <p:cNvPr id="5" name="Rettangolo 4"/>
          <p:cNvSpPr/>
          <p:nvPr/>
        </p:nvSpPr>
        <p:spPr>
          <a:xfrm>
            <a:off x="555952" y="1259060"/>
            <a:ext cx="10471277"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err="1"/>
              <a:t>Two</a:t>
            </a:r>
            <a:r>
              <a:rPr lang="it-IT" dirty="0"/>
              <a:t> or more "</a:t>
            </a:r>
            <a:r>
              <a:rPr lang="it-IT" b="1" dirty="0"/>
              <a:t>quasi-</a:t>
            </a:r>
            <a:r>
              <a:rPr lang="it-IT" b="1" dirty="0" err="1"/>
              <a:t>identical</a:t>
            </a:r>
            <a:r>
              <a:rPr lang="it-IT" b="1" dirty="0"/>
              <a:t> </a:t>
            </a:r>
            <a:r>
              <a:rPr lang="it-IT" b="1" dirty="0" err="1"/>
              <a:t>records</a:t>
            </a:r>
            <a:r>
              <a:rPr lang="it-IT" dirty="0"/>
              <a:t>" </a:t>
            </a:r>
            <a:r>
              <a:rPr lang="it-IT" dirty="0" err="1"/>
              <a:t>occurred</a:t>
            </a:r>
            <a:r>
              <a:rPr lang="it-IT" dirty="0"/>
              <a:t> </a:t>
            </a:r>
            <a:r>
              <a:rPr lang="it-IT" dirty="0" err="1"/>
              <a:t>when</a:t>
            </a:r>
            <a:r>
              <a:rPr lang="it-IT" dirty="0"/>
              <a:t> </a:t>
            </a:r>
            <a:r>
              <a:rPr lang="it-IT" dirty="0" err="1"/>
              <a:t>all</a:t>
            </a:r>
            <a:r>
              <a:rPr lang="it-IT" dirty="0"/>
              <a:t> the </a:t>
            </a:r>
            <a:r>
              <a:rPr lang="it-IT" dirty="0" err="1"/>
              <a:t>fields</a:t>
            </a:r>
            <a:r>
              <a:rPr lang="it-IT" dirty="0"/>
              <a:t> are </a:t>
            </a:r>
            <a:r>
              <a:rPr lang="it-IT" dirty="0" err="1"/>
              <a:t>respectively</a:t>
            </a:r>
            <a:r>
              <a:rPr lang="it-IT" dirty="0"/>
              <a:t> </a:t>
            </a:r>
            <a:r>
              <a:rPr lang="it-IT" dirty="0" err="1"/>
              <a:t>equal</a:t>
            </a:r>
            <a:r>
              <a:rPr lang="it-IT" dirty="0"/>
              <a:t>, </a:t>
            </a:r>
            <a:r>
              <a:rPr lang="it-IT" dirty="0" err="1"/>
              <a:t>except</a:t>
            </a:r>
            <a:r>
              <a:rPr lang="it-IT" dirty="0" smtClean="0"/>
              <a:t>:</a:t>
            </a:r>
            <a:endParaRPr lang="it-IT" dirty="0"/>
          </a:p>
          <a:p>
            <a:r>
              <a:rPr lang="it-IT" dirty="0" smtClean="0"/>
              <a:t>(</a:t>
            </a:r>
            <a:r>
              <a:rPr lang="it-IT" dirty="0" err="1" smtClean="0"/>
              <a:t>these</a:t>
            </a:r>
            <a:r>
              <a:rPr lang="it-IT" dirty="0" smtClean="0"/>
              <a:t> </a:t>
            </a:r>
            <a:r>
              <a:rPr lang="it-IT" dirty="0" err="1" smtClean="0"/>
              <a:t>specifc</a:t>
            </a:r>
            <a:r>
              <a:rPr lang="it-IT" dirty="0" smtClean="0"/>
              <a:t> </a:t>
            </a:r>
            <a:r>
              <a:rPr lang="it-IT" dirty="0" err="1"/>
              <a:t>fields</a:t>
            </a:r>
            <a:r>
              <a:rPr lang="it-IT" dirty="0"/>
              <a:t> are </a:t>
            </a:r>
            <a:r>
              <a:rPr lang="it-IT" dirty="0" err="1"/>
              <a:t>allowed</a:t>
            </a:r>
            <a:r>
              <a:rPr lang="it-IT" dirty="0"/>
              <a:t> to be </a:t>
            </a:r>
            <a:r>
              <a:rPr lang="it-IT" dirty="0" err="1" smtClean="0"/>
              <a:t>identical</a:t>
            </a:r>
            <a:r>
              <a:rPr lang="it-IT" dirty="0" smtClean="0"/>
              <a:t>)</a:t>
            </a:r>
            <a:endParaRPr lang="it-IT" dirty="0"/>
          </a:p>
        </p:txBody>
      </p:sp>
      <p:sp>
        <p:nvSpPr>
          <p:cNvPr id="6" name="Rettangolo 5"/>
          <p:cNvSpPr/>
          <p:nvPr/>
        </p:nvSpPr>
        <p:spPr>
          <a:xfrm>
            <a:off x="2806760" y="2108928"/>
            <a:ext cx="939681"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it-IT" dirty="0"/>
              <a:t>TA </a:t>
            </a:r>
            <a:r>
              <a:rPr lang="it-IT" dirty="0" err="1"/>
              <a:t>table</a:t>
            </a:r>
            <a:endParaRPr lang="it-IT" dirty="0"/>
          </a:p>
        </p:txBody>
      </p:sp>
      <p:sp>
        <p:nvSpPr>
          <p:cNvPr id="7" name="Rettangolo 6"/>
          <p:cNvSpPr/>
          <p:nvPr/>
        </p:nvSpPr>
        <p:spPr>
          <a:xfrm>
            <a:off x="642258" y="1997724"/>
            <a:ext cx="1828800" cy="2031325"/>
          </a:xfrm>
          <a:prstGeom prst="rect">
            <a:avLst/>
          </a:prstGeom>
        </p:spPr>
        <p:txBody>
          <a:bodyPr wrap="square">
            <a:spAutoFit/>
          </a:bodyPr>
          <a:lstStyle/>
          <a:p>
            <a:pPr marL="285750" indent="-285750">
              <a:buFont typeface="Arial" panose="020B0604020202020204" pitchFamily="34" charset="0"/>
              <a:buChar char="•"/>
            </a:pPr>
            <a:r>
              <a:rPr lang="it-IT" dirty="0" smtClean="0"/>
              <a:t>TYPE_OF_FILE </a:t>
            </a:r>
            <a:endParaRPr lang="it-IT" dirty="0"/>
          </a:p>
          <a:p>
            <a:pPr marL="285750" indent="-285750">
              <a:buFont typeface="Arial" panose="020B0604020202020204" pitchFamily="34" charset="0"/>
              <a:buChar char="•"/>
            </a:pPr>
            <a:r>
              <a:rPr lang="it-IT" dirty="0" smtClean="0"/>
              <a:t>AREA</a:t>
            </a:r>
            <a:endParaRPr lang="it-IT" dirty="0"/>
          </a:p>
          <a:p>
            <a:pPr marL="285750" indent="-285750">
              <a:buFont typeface="Arial" panose="020B0604020202020204" pitchFamily="34" charset="0"/>
              <a:buChar char="•"/>
            </a:pPr>
            <a:r>
              <a:rPr lang="it-IT" dirty="0" smtClean="0"/>
              <a:t>GEAR</a:t>
            </a:r>
            <a:endParaRPr lang="it-IT" dirty="0"/>
          </a:p>
          <a:p>
            <a:pPr marL="285750" indent="-285750">
              <a:buFont typeface="Arial" panose="020B0604020202020204" pitchFamily="34" charset="0"/>
              <a:buChar char="•"/>
            </a:pPr>
            <a:r>
              <a:rPr lang="it-IT" dirty="0" smtClean="0"/>
              <a:t>VESSEL</a:t>
            </a:r>
            <a:endParaRPr lang="it-IT" dirty="0"/>
          </a:p>
          <a:p>
            <a:pPr marL="285750" indent="-285750">
              <a:buFont typeface="Arial" panose="020B0604020202020204" pitchFamily="34" charset="0"/>
              <a:buChar char="•"/>
            </a:pPr>
            <a:r>
              <a:rPr lang="it-IT" dirty="0" smtClean="0"/>
              <a:t>YEAR</a:t>
            </a:r>
            <a:endParaRPr lang="it-IT" dirty="0"/>
          </a:p>
          <a:p>
            <a:pPr marL="285750" indent="-285750">
              <a:buFont typeface="Arial" panose="020B0604020202020204" pitchFamily="34" charset="0"/>
              <a:buChar char="•"/>
            </a:pPr>
            <a:r>
              <a:rPr lang="it-IT" dirty="0" smtClean="0"/>
              <a:t>RIGGING</a:t>
            </a:r>
            <a:endParaRPr lang="it-IT" dirty="0"/>
          </a:p>
          <a:p>
            <a:pPr marL="285750" indent="-285750">
              <a:buFont typeface="Arial" panose="020B0604020202020204" pitchFamily="34" charset="0"/>
              <a:buChar char="•"/>
            </a:pPr>
            <a:r>
              <a:rPr lang="it-IT" dirty="0" smtClean="0"/>
              <a:t>DOORS</a:t>
            </a:r>
            <a:endParaRPr lang="it-IT" dirty="0"/>
          </a:p>
        </p:txBody>
      </p:sp>
      <p:sp>
        <p:nvSpPr>
          <p:cNvPr id="8" name="Rettangolo 7"/>
          <p:cNvSpPr/>
          <p:nvPr/>
        </p:nvSpPr>
        <p:spPr>
          <a:xfrm>
            <a:off x="4278087" y="1997724"/>
            <a:ext cx="1828800" cy="1200329"/>
          </a:xfrm>
          <a:prstGeom prst="rect">
            <a:avLst/>
          </a:prstGeom>
        </p:spPr>
        <p:txBody>
          <a:bodyPr wrap="square">
            <a:spAutoFit/>
          </a:bodyPr>
          <a:lstStyle/>
          <a:p>
            <a:pPr marL="285750" indent="-285750">
              <a:buFont typeface="Arial" panose="020B0604020202020204" pitchFamily="34" charset="0"/>
              <a:buChar char="•"/>
            </a:pPr>
            <a:r>
              <a:rPr lang="it-IT" dirty="0" smtClean="0"/>
              <a:t>TYPE_OF_FILE</a:t>
            </a:r>
          </a:p>
          <a:p>
            <a:pPr marL="285750" indent="-285750">
              <a:buFont typeface="Arial" panose="020B0604020202020204" pitchFamily="34" charset="0"/>
              <a:buChar char="•"/>
            </a:pPr>
            <a:r>
              <a:rPr lang="it-IT" dirty="0" smtClean="0"/>
              <a:t>AREA</a:t>
            </a:r>
          </a:p>
          <a:p>
            <a:pPr marL="285750" indent="-285750">
              <a:buFont typeface="Arial" panose="020B0604020202020204" pitchFamily="34" charset="0"/>
              <a:buChar char="•"/>
            </a:pPr>
            <a:r>
              <a:rPr lang="it-IT" dirty="0" smtClean="0"/>
              <a:t>VESSEL</a:t>
            </a:r>
          </a:p>
          <a:p>
            <a:pPr marL="285750" indent="-285750">
              <a:buFont typeface="Arial" panose="020B0604020202020204" pitchFamily="34" charset="0"/>
              <a:buChar char="•"/>
            </a:pPr>
            <a:r>
              <a:rPr lang="it-IT" dirty="0" smtClean="0"/>
              <a:t>YEAR</a:t>
            </a:r>
            <a:endParaRPr lang="it-IT" dirty="0"/>
          </a:p>
        </p:txBody>
      </p:sp>
      <p:sp>
        <p:nvSpPr>
          <p:cNvPr id="9" name="Rettangolo 8"/>
          <p:cNvSpPr/>
          <p:nvPr/>
        </p:nvSpPr>
        <p:spPr>
          <a:xfrm>
            <a:off x="6409932" y="2108928"/>
            <a:ext cx="1640642"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it-IT" dirty="0" smtClean="0"/>
              <a:t>TB and TC </a:t>
            </a:r>
            <a:r>
              <a:rPr lang="it-IT" dirty="0" err="1"/>
              <a:t>table</a:t>
            </a:r>
            <a:endParaRPr lang="it-IT" dirty="0"/>
          </a:p>
        </p:txBody>
      </p:sp>
      <p:sp>
        <p:nvSpPr>
          <p:cNvPr id="10" name="Rettangolo 9"/>
          <p:cNvSpPr/>
          <p:nvPr/>
        </p:nvSpPr>
        <p:spPr>
          <a:xfrm>
            <a:off x="642258" y="4232586"/>
            <a:ext cx="2596288"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smtClean="0"/>
              <a:t>Check of identical records</a:t>
            </a:r>
            <a:endParaRPr lang="it-IT" dirty="0"/>
          </a:p>
        </p:txBody>
      </p:sp>
      <p:sp>
        <p:nvSpPr>
          <p:cNvPr id="11" name="Rettangolo 10"/>
          <p:cNvSpPr/>
          <p:nvPr/>
        </p:nvSpPr>
        <p:spPr>
          <a:xfrm>
            <a:off x="642258" y="4805455"/>
            <a:ext cx="1016725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smtClean="0"/>
              <a:t>The </a:t>
            </a:r>
            <a:r>
              <a:rPr lang="it-IT" dirty="0" err="1" smtClean="0"/>
              <a:t>function</a:t>
            </a:r>
            <a:r>
              <a:rPr lang="it-IT" dirty="0" smtClean="0"/>
              <a:t> </a:t>
            </a:r>
            <a:r>
              <a:rPr lang="it-IT" dirty="0" err="1" smtClean="0"/>
              <a:t>checks</a:t>
            </a:r>
            <a:r>
              <a:rPr lang="it-IT" dirty="0" smtClean="0"/>
              <a:t> </a:t>
            </a:r>
            <a:r>
              <a:rPr lang="it-IT" dirty="0" err="1" smtClean="0"/>
              <a:t>where</a:t>
            </a:r>
            <a:r>
              <a:rPr lang="it-IT" dirty="0" smtClean="0"/>
              <a:t> </a:t>
            </a:r>
            <a:r>
              <a:rPr lang="it-IT" dirty="0" err="1" smtClean="0"/>
              <a:t>there</a:t>
            </a:r>
            <a:r>
              <a:rPr lang="it-IT" dirty="0" smtClean="0"/>
              <a:t> </a:t>
            </a:r>
            <a:r>
              <a:rPr lang="it-IT" dirty="0" err="1" smtClean="0"/>
              <a:t>is</a:t>
            </a:r>
            <a:r>
              <a:rPr lang="it-IT" dirty="0" smtClean="0"/>
              <a:t> </a:t>
            </a:r>
            <a:r>
              <a:rPr lang="it-IT" dirty="0" err="1" smtClean="0"/>
              <a:t>one</a:t>
            </a:r>
            <a:r>
              <a:rPr lang="it-IT" dirty="0" smtClean="0"/>
              <a:t> or more </a:t>
            </a:r>
            <a:r>
              <a:rPr lang="it-IT" dirty="0" err="1" smtClean="0"/>
              <a:t>identical</a:t>
            </a:r>
            <a:r>
              <a:rPr lang="it-IT" dirty="0" smtClean="0"/>
              <a:t> </a:t>
            </a:r>
            <a:r>
              <a:rPr lang="it-IT" dirty="0" err="1" smtClean="0"/>
              <a:t>records</a:t>
            </a:r>
            <a:r>
              <a:rPr lang="it-IT" dirty="0" smtClean="0"/>
              <a:t> in the </a:t>
            </a:r>
            <a:r>
              <a:rPr lang="it-IT" dirty="0" err="1" smtClean="0"/>
              <a:t>selected</a:t>
            </a:r>
            <a:r>
              <a:rPr lang="it-IT" dirty="0" smtClean="0"/>
              <a:t> </a:t>
            </a:r>
            <a:r>
              <a:rPr lang="it-IT" dirty="0" err="1" smtClean="0"/>
              <a:t>type</a:t>
            </a:r>
            <a:r>
              <a:rPr lang="it-IT" dirty="0" smtClean="0"/>
              <a:t> of </a:t>
            </a:r>
            <a:r>
              <a:rPr lang="it-IT" dirty="0" err="1" smtClean="0"/>
              <a:t>table</a:t>
            </a:r>
            <a:r>
              <a:rPr lang="it-IT" dirty="0" smtClean="0"/>
              <a:t> (TX)</a:t>
            </a:r>
            <a:endParaRPr lang="it-IT" dirty="0"/>
          </a:p>
        </p:txBody>
      </p:sp>
      <p:sp>
        <p:nvSpPr>
          <p:cNvPr id="12" name="Rettangolo 11"/>
          <p:cNvSpPr/>
          <p:nvPr/>
        </p:nvSpPr>
        <p:spPr>
          <a:xfrm>
            <a:off x="642258" y="5420854"/>
            <a:ext cx="2595198"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smtClean="0"/>
              <a:t>Check consistency of area</a:t>
            </a:r>
            <a:endParaRPr lang="it-IT" dirty="0"/>
          </a:p>
        </p:txBody>
      </p:sp>
      <p:sp>
        <p:nvSpPr>
          <p:cNvPr id="13" name="Rettangolo 12"/>
          <p:cNvSpPr/>
          <p:nvPr/>
        </p:nvSpPr>
        <p:spPr>
          <a:xfrm>
            <a:off x="642258" y="5964358"/>
            <a:ext cx="4151778"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it-IT" dirty="0"/>
              <a:t> </a:t>
            </a:r>
            <a:r>
              <a:rPr lang="it-IT" dirty="0" err="1"/>
              <a:t>checks</a:t>
            </a:r>
            <a:r>
              <a:rPr lang="it-IT" dirty="0"/>
              <a:t> </a:t>
            </a:r>
            <a:r>
              <a:rPr lang="it-IT" dirty="0" err="1"/>
              <a:t>if</a:t>
            </a:r>
            <a:r>
              <a:rPr lang="it-IT" dirty="0"/>
              <a:t> TX </a:t>
            </a:r>
            <a:r>
              <a:rPr lang="it-IT" dirty="0" err="1"/>
              <a:t>files</a:t>
            </a:r>
            <a:r>
              <a:rPr lang="it-IT" dirty="0"/>
              <a:t> </a:t>
            </a:r>
            <a:r>
              <a:rPr lang="it-IT" dirty="0" err="1"/>
              <a:t>have</a:t>
            </a:r>
            <a:r>
              <a:rPr lang="it-IT" dirty="0"/>
              <a:t> the </a:t>
            </a:r>
            <a:r>
              <a:rPr lang="it-IT" dirty="0" err="1"/>
              <a:t>same</a:t>
            </a:r>
            <a:r>
              <a:rPr lang="it-IT" dirty="0"/>
              <a:t> area code</a:t>
            </a:r>
          </a:p>
        </p:txBody>
      </p:sp>
      <p:sp>
        <p:nvSpPr>
          <p:cNvPr id="14" name="CasellaDiTesto 13"/>
          <p:cNvSpPr txBox="1"/>
          <p:nvPr/>
        </p:nvSpPr>
        <p:spPr>
          <a:xfrm>
            <a:off x="11190515" y="1259060"/>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smtClean="0"/>
              <a:t>Error</a:t>
            </a:r>
            <a:endParaRPr lang="it-IT" dirty="0"/>
          </a:p>
        </p:txBody>
      </p:sp>
      <p:sp>
        <p:nvSpPr>
          <p:cNvPr id="15" name="CasellaDiTesto 14"/>
          <p:cNvSpPr txBox="1"/>
          <p:nvPr/>
        </p:nvSpPr>
        <p:spPr>
          <a:xfrm>
            <a:off x="11190515" y="4802716"/>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smtClean="0"/>
              <a:t>Error</a:t>
            </a:r>
            <a:endParaRPr lang="it-IT" dirty="0"/>
          </a:p>
        </p:txBody>
      </p:sp>
      <p:sp>
        <p:nvSpPr>
          <p:cNvPr id="16" name="CasellaDiTesto 15"/>
          <p:cNvSpPr txBox="1"/>
          <p:nvPr/>
        </p:nvSpPr>
        <p:spPr>
          <a:xfrm>
            <a:off x="5463872" y="5964358"/>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smtClean="0"/>
              <a:t>Error</a:t>
            </a:r>
            <a:endParaRPr lang="it-IT" dirty="0"/>
          </a:p>
        </p:txBody>
      </p:sp>
      <p:sp>
        <p:nvSpPr>
          <p:cNvPr id="17" name="CasellaDiTesto 16"/>
          <p:cNvSpPr txBox="1"/>
          <p:nvPr/>
        </p:nvSpPr>
        <p:spPr>
          <a:xfrm>
            <a:off x="555952" y="197231"/>
            <a:ext cx="1733680"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it-IT" dirty="0" smtClean="0">
                <a:solidFill>
                  <a:srgbClr val="002060"/>
                </a:solidFill>
              </a:rPr>
              <a:t>GENERAL CHECK</a:t>
            </a:r>
            <a:endParaRPr lang="it-IT" dirty="0">
              <a:solidFill>
                <a:srgbClr val="002060"/>
              </a:solidFill>
            </a:endParaRPr>
          </a:p>
        </p:txBody>
      </p:sp>
    </p:spTree>
    <p:extLst>
      <p:ext uri="{BB962C8B-B14F-4D97-AF65-F5344CB8AC3E}">
        <p14:creationId xmlns:p14="http://schemas.microsoft.com/office/powerpoint/2010/main" val="2325628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555952" y="1012760"/>
            <a:ext cx="3907993"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t>Check of the dictionary of specific fields</a:t>
            </a:r>
            <a:endParaRPr lang="it-IT" dirty="0"/>
          </a:p>
        </p:txBody>
      </p:sp>
      <p:sp>
        <p:nvSpPr>
          <p:cNvPr id="5" name="Rettangolo 4"/>
          <p:cNvSpPr/>
          <p:nvPr/>
        </p:nvSpPr>
        <p:spPr>
          <a:xfrm>
            <a:off x="555952" y="1520313"/>
            <a:ext cx="10471277"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The function checks whether the values contained in specific fields are consistent with the </a:t>
            </a:r>
            <a:r>
              <a:rPr lang="en-US" b="1" dirty="0"/>
              <a:t>allowed values </a:t>
            </a:r>
            <a:r>
              <a:rPr lang="en-US" dirty="0"/>
              <a:t>of the dictionaries.</a:t>
            </a:r>
            <a:endParaRPr lang="it-IT" dirty="0"/>
          </a:p>
        </p:txBody>
      </p:sp>
      <p:sp>
        <p:nvSpPr>
          <p:cNvPr id="2" name="Rettangolo 1"/>
          <p:cNvSpPr/>
          <p:nvPr/>
        </p:nvSpPr>
        <p:spPr>
          <a:xfrm>
            <a:off x="555952" y="2277336"/>
            <a:ext cx="2254720"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no </a:t>
            </a:r>
            <a:r>
              <a:rPr lang="it-IT" dirty="0" err="1"/>
              <a:t>empty</a:t>
            </a:r>
            <a:r>
              <a:rPr lang="it-IT" dirty="0"/>
              <a:t> </a:t>
            </a:r>
            <a:r>
              <a:rPr lang="it-IT" dirty="0" err="1"/>
              <a:t>fields</a:t>
            </a:r>
            <a:endParaRPr lang="it-IT" dirty="0"/>
          </a:p>
        </p:txBody>
      </p:sp>
      <p:sp>
        <p:nvSpPr>
          <p:cNvPr id="14" name="Rettangolo 13"/>
          <p:cNvSpPr/>
          <p:nvPr/>
        </p:nvSpPr>
        <p:spPr>
          <a:xfrm>
            <a:off x="555951" y="2786890"/>
            <a:ext cx="7423277"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The function checks whether the values contained in specific fields are </a:t>
            </a:r>
            <a:r>
              <a:rPr lang="en-US" b="1" dirty="0" smtClean="0"/>
              <a:t>empty</a:t>
            </a:r>
            <a:endParaRPr lang="it-IT" b="1" dirty="0"/>
          </a:p>
        </p:txBody>
      </p:sp>
      <p:sp>
        <p:nvSpPr>
          <p:cNvPr id="3" name="CasellaDiTesto 2"/>
          <p:cNvSpPr txBox="1"/>
          <p:nvPr/>
        </p:nvSpPr>
        <p:spPr>
          <a:xfrm>
            <a:off x="8567057" y="2786890"/>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smtClean="0"/>
              <a:t>Error</a:t>
            </a:r>
            <a:endParaRPr lang="it-IT" dirty="0"/>
          </a:p>
        </p:txBody>
      </p:sp>
      <p:sp>
        <p:nvSpPr>
          <p:cNvPr id="15" name="CasellaDiTesto 14"/>
          <p:cNvSpPr txBox="1"/>
          <p:nvPr/>
        </p:nvSpPr>
        <p:spPr>
          <a:xfrm>
            <a:off x="11244943" y="1520313"/>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smtClean="0"/>
              <a:t>Error</a:t>
            </a:r>
            <a:endParaRPr lang="it-IT" dirty="0"/>
          </a:p>
        </p:txBody>
      </p:sp>
      <p:sp>
        <p:nvSpPr>
          <p:cNvPr id="17" name="Rettangolo 16"/>
          <p:cNvSpPr/>
          <p:nvPr/>
        </p:nvSpPr>
        <p:spPr>
          <a:xfrm>
            <a:off x="555952" y="4071644"/>
            <a:ext cx="4508478"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a:t>
            </a:r>
            <a:r>
              <a:rPr lang="it-IT" dirty="0" err="1"/>
              <a:t>consistency</a:t>
            </a:r>
            <a:r>
              <a:rPr lang="it-IT" dirty="0"/>
              <a:t> </a:t>
            </a:r>
            <a:r>
              <a:rPr lang="it-IT" dirty="0" err="1"/>
              <a:t>between</a:t>
            </a:r>
            <a:r>
              <a:rPr lang="it-IT" dirty="0"/>
              <a:t> </a:t>
            </a:r>
            <a:r>
              <a:rPr lang="it-IT" dirty="0" err="1"/>
              <a:t>duration</a:t>
            </a:r>
            <a:r>
              <a:rPr lang="it-IT" dirty="0"/>
              <a:t> and </a:t>
            </a:r>
            <a:r>
              <a:rPr lang="it-IT" dirty="0" smtClean="0"/>
              <a:t>time</a:t>
            </a:r>
            <a:endParaRPr lang="it-IT" dirty="0"/>
          </a:p>
        </p:txBody>
      </p:sp>
      <p:sp>
        <p:nvSpPr>
          <p:cNvPr id="18" name="Rettangolo 17"/>
          <p:cNvSpPr/>
          <p:nvPr/>
        </p:nvSpPr>
        <p:spPr>
          <a:xfrm>
            <a:off x="555951" y="4670928"/>
            <a:ext cx="10471277"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smtClean="0"/>
              <a:t>The </a:t>
            </a:r>
            <a:r>
              <a:rPr lang="it-IT" dirty="0" err="1" smtClean="0"/>
              <a:t>function</a:t>
            </a:r>
            <a:r>
              <a:rPr lang="it-IT" dirty="0" smtClean="0"/>
              <a:t> </a:t>
            </a:r>
            <a:r>
              <a:rPr lang="it-IT" dirty="0" err="1" smtClean="0"/>
              <a:t>checks</a:t>
            </a:r>
            <a:r>
              <a:rPr lang="it-IT" dirty="0" smtClean="0"/>
              <a:t> </a:t>
            </a:r>
            <a:r>
              <a:rPr lang="it-IT" dirty="0" err="1" smtClean="0"/>
              <a:t>whether</a:t>
            </a:r>
            <a:r>
              <a:rPr lang="it-IT" dirty="0" smtClean="0"/>
              <a:t> the </a:t>
            </a:r>
            <a:r>
              <a:rPr lang="it-IT" dirty="0" err="1" smtClean="0"/>
              <a:t>durations</a:t>
            </a:r>
            <a:r>
              <a:rPr lang="it-IT" dirty="0" smtClean="0"/>
              <a:t> </a:t>
            </a:r>
            <a:r>
              <a:rPr lang="it-IT" dirty="0" err="1" smtClean="0"/>
              <a:t>reported</a:t>
            </a:r>
            <a:r>
              <a:rPr lang="it-IT" dirty="0" smtClean="0"/>
              <a:t> in the </a:t>
            </a:r>
            <a:r>
              <a:rPr lang="it-IT" dirty="0" err="1" smtClean="0"/>
              <a:t>haul</a:t>
            </a:r>
            <a:r>
              <a:rPr lang="it-IT" dirty="0" smtClean="0"/>
              <a:t> data (TA) are </a:t>
            </a:r>
            <a:r>
              <a:rPr lang="it-IT" dirty="0" err="1" smtClean="0"/>
              <a:t>consistent</a:t>
            </a:r>
            <a:r>
              <a:rPr lang="it-IT" dirty="0" smtClean="0"/>
              <a:t> with the </a:t>
            </a:r>
            <a:r>
              <a:rPr lang="it-IT" dirty="0" err="1" smtClean="0"/>
              <a:t>differences</a:t>
            </a:r>
            <a:r>
              <a:rPr lang="it-IT" dirty="0" smtClean="0"/>
              <a:t> </a:t>
            </a:r>
            <a:r>
              <a:rPr lang="it-IT" dirty="0" err="1" smtClean="0"/>
              <a:t>between</a:t>
            </a:r>
            <a:r>
              <a:rPr lang="it-IT" dirty="0" smtClean="0"/>
              <a:t> HAULING_TIME and SHOOTING_TIME.</a:t>
            </a:r>
            <a:endParaRPr lang="it-IT" dirty="0"/>
          </a:p>
        </p:txBody>
      </p:sp>
      <p:sp>
        <p:nvSpPr>
          <p:cNvPr id="19" name="Rettangolo 18"/>
          <p:cNvSpPr/>
          <p:nvPr/>
        </p:nvSpPr>
        <p:spPr>
          <a:xfrm>
            <a:off x="555951" y="5520796"/>
            <a:ext cx="4886906"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it-IT" dirty="0" err="1"/>
              <a:t>Check</a:t>
            </a:r>
            <a:r>
              <a:rPr lang="it-IT" dirty="0"/>
              <a:t> </a:t>
            </a:r>
            <a:r>
              <a:rPr lang="it-IT" dirty="0" err="1"/>
              <a:t>consistency</a:t>
            </a:r>
            <a:r>
              <a:rPr lang="it-IT" dirty="0"/>
              <a:t> </a:t>
            </a:r>
            <a:r>
              <a:rPr lang="it-IT" dirty="0" err="1"/>
              <a:t>between</a:t>
            </a:r>
            <a:r>
              <a:rPr lang="it-IT" dirty="0"/>
              <a:t> </a:t>
            </a:r>
            <a:r>
              <a:rPr lang="it-IT" dirty="0" err="1"/>
              <a:t>distance</a:t>
            </a:r>
            <a:r>
              <a:rPr lang="it-IT" dirty="0"/>
              <a:t> and </a:t>
            </a:r>
            <a:r>
              <a:rPr lang="it-IT" dirty="0" err="1" smtClean="0"/>
              <a:t>duration</a:t>
            </a:r>
            <a:endParaRPr lang="it-IT" dirty="0"/>
          </a:p>
        </p:txBody>
      </p:sp>
      <p:sp>
        <p:nvSpPr>
          <p:cNvPr id="20" name="CasellaDiTesto 19"/>
          <p:cNvSpPr txBox="1"/>
          <p:nvPr/>
        </p:nvSpPr>
        <p:spPr>
          <a:xfrm>
            <a:off x="6128657" y="5520796"/>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smtClean="0"/>
              <a:t>Error</a:t>
            </a:r>
            <a:endParaRPr lang="it-IT" dirty="0"/>
          </a:p>
        </p:txBody>
      </p:sp>
      <p:sp>
        <p:nvSpPr>
          <p:cNvPr id="21" name="CasellaDiTesto 20"/>
          <p:cNvSpPr txBox="1"/>
          <p:nvPr/>
        </p:nvSpPr>
        <p:spPr>
          <a:xfrm>
            <a:off x="5967298" y="4061150"/>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smtClean="0">
                <a:solidFill>
                  <a:srgbClr val="002060"/>
                </a:solidFill>
              </a:rPr>
              <a:t>Warning</a:t>
            </a:r>
            <a:endParaRPr lang="it-IT" dirty="0">
              <a:solidFill>
                <a:srgbClr val="002060"/>
              </a:solidFill>
            </a:endParaRPr>
          </a:p>
        </p:txBody>
      </p:sp>
      <p:sp>
        <p:nvSpPr>
          <p:cNvPr id="23" name="Rettangolo 22"/>
          <p:cNvSpPr/>
          <p:nvPr/>
        </p:nvSpPr>
        <p:spPr>
          <a:xfrm>
            <a:off x="555951" y="5982460"/>
            <a:ext cx="1068899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a:t>function</a:t>
            </a:r>
            <a:r>
              <a:rPr lang="it-IT" dirty="0"/>
              <a:t> </a:t>
            </a:r>
            <a:r>
              <a:rPr lang="it-IT" dirty="0" err="1"/>
              <a:t>checks</a:t>
            </a:r>
            <a:r>
              <a:rPr lang="it-IT" dirty="0"/>
              <a:t> </a:t>
            </a:r>
            <a:r>
              <a:rPr lang="it-IT" dirty="0" err="1"/>
              <a:t>whether</a:t>
            </a:r>
            <a:r>
              <a:rPr lang="it-IT" dirty="0"/>
              <a:t> the </a:t>
            </a:r>
            <a:r>
              <a:rPr lang="it-IT" dirty="0" err="1"/>
              <a:t>distances</a:t>
            </a:r>
            <a:r>
              <a:rPr lang="it-IT" dirty="0"/>
              <a:t> </a:t>
            </a:r>
            <a:r>
              <a:rPr lang="it-IT" dirty="0" err="1"/>
              <a:t>reported</a:t>
            </a:r>
            <a:r>
              <a:rPr lang="it-IT" dirty="0"/>
              <a:t> in the </a:t>
            </a:r>
            <a:r>
              <a:rPr lang="it-IT" dirty="0" err="1"/>
              <a:t>haul</a:t>
            </a:r>
            <a:r>
              <a:rPr lang="it-IT" dirty="0"/>
              <a:t> data (TA) are </a:t>
            </a:r>
            <a:r>
              <a:rPr lang="it-IT" dirty="0" err="1"/>
              <a:t>consistent</a:t>
            </a:r>
            <a:r>
              <a:rPr lang="it-IT" dirty="0"/>
              <a:t> with the </a:t>
            </a:r>
            <a:r>
              <a:rPr lang="it-IT" dirty="0" err="1"/>
              <a:t>hauls</a:t>
            </a:r>
            <a:r>
              <a:rPr lang="it-IT" dirty="0"/>
              <a:t> </a:t>
            </a:r>
            <a:r>
              <a:rPr lang="it-IT" dirty="0" err="1"/>
              <a:t>duration</a:t>
            </a:r>
            <a:r>
              <a:rPr lang="it-IT" dirty="0"/>
              <a:t>.</a:t>
            </a:r>
          </a:p>
        </p:txBody>
      </p:sp>
      <p:sp>
        <p:nvSpPr>
          <p:cNvPr id="26" name="CasellaDiTesto 25"/>
          <p:cNvSpPr txBox="1"/>
          <p:nvPr/>
        </p:nvSpPr>
        <p:spPr>
          <a:xfrm>
            <a:off x="555951" y="3582089"/>
            <a:ext cx="1406219"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it-IT" dirty="0" smtClean="0">
                <a:solidFill>
                  <a:srgbClr val="002060"/>
                </a:solidFill>
              </a:rPr>
              <a:t>CHECK for TA</a:t>
            </a:r>
            <a:endParaRPr lang="it-IT" dirty="0">
              <a:solidFill>
                <a:srgbClr val="002060"/>
              </a:solidFill>
            </a:endParaRPr>
          </a:p>
        </p:txBody>
      </p:sp>
      <p:sp>
        <p:nvSpPr>
          <p:cNvPr id="27" name="CasellaDiTesto 26"/>
          <p:cNvSpPr txBox="1"/>
          <p:nvPr/>
        </p:nvSpPr>
        <p:spPr>
          <a:xfrm>
            <a:off x="555950" y="439891"/>
            <a:ext cx="1733680"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it-IT" dirty="0" smtClean="0">
                <a:solidFill>
                  <a:srgbClr val="002060"/>
                </a:solidFill>
              </a:rPr>
              <a:t>GENERAL CHECK</a:t>
            </a:r>
            <a:endParaRPr lang="it-IT" dirty="0">
              <a:solidFill>
                <a:srgbClr val="002060"/>
              </a:solidFill>
            </a:endParaRPr>
          </a:p>
        </p:txBody>
      </p:sp>
    </p:spTree>
    <p:extLst>
      <p:ext uri="{BB962C8B-B14F-4D97-AF65-F5344CB8AC3E}">
        <p14:creationId xmlns:p14="http://schemas.microsoft.com/office/powerpoint/2010/main" val="2529922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555952" y="714443"/>
            <a:ext cx="7336752"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t>Check difference between start depth and end depth (not greater than 20%)</a:t>
            </a:r>
            <a:endParaRPr lang="it-IT" dirty="0"/>
          </a:p>
        </p:txBody>
      </p:sp>
      <p:sp>
        <p:nvSpPr>
          <p:cNvPr id="5" name="Rettangolo 4"/>
          <p:cNvSpPr/>
          <p:nvPr/>
        </p:nvSpPr>
        <p:spPr>
          <a:xfrm>
            <a:off x="555953" y="1287312"/>
            <a:ext cx="8207048"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Check if that difference between start depth and end depth is not greater than 20%</a:t>
            </a:r>
            <a:endParaRPr lang="it-IT" dirty="0"/>
          </a:p>
        </p:txBody>
      </p:sp>
      <p:sp>
        <p:nvSpPr>
          <p:cNvPr id="26" name="CasellaDiTesto 25"/>
          <p:cNvSpPr txBox="1"/>
          <p:nvPr/>
        </p:nvSpPr>
        <p:spPr>
          <a:xfrm>
            <a:off x="9243898" y="1287312"/>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smtClean="0">
                <a:solidFill>
                  <a:srgbClr val="002060"/>
                </a:solidFill>
              </a:rPr>
              <a:t>Warning</a:t>
            </a:r>
            <a:endParaRPr lang="it-IT" dirty="0">
              <a:solidFill>
                <a:srgbClr val="002060"/>
              </a:solidFill>
            </a:endParaRPr>
          </a:p>
        </p:txBody>
      </p:sp>
      <p:sp>
        <p:nvSpPr>
          <p:cNvPr id="7" name="Rettangolo 6"/>
          <p:cNvSpPr/>
          <p:nvPr/>
        </p:nvSpPr>
        <p:spPr>
          <a:xfrm>
            <a:off x="555952" y="1843317"/>
            <a:ext cx="3420424"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a:t>
            </a:r>
            <a:r>
              <a:rPr lang="it-IT" dirty="0" err="1"/>
              <a:t>consistency</a:t>
            </a:r>
            <a:r>
              <a:rPr lang="it-IT" dirty="0"/>
              <a:t> of </a:t>
            </a:r>
            <a:r>
              <a:rPr lang="it-IT" dirty="0" err="1"/>
              <a:t>stratum</a:t>
            </a:r>
            <a:r>
              <a:rPr lang="it-IT" dirty="0"/>
              <a:t> code</a:t>
            </a:r>
          </a:p>
        </p:txBody>
      </p:sp>
      <p:sp>
        <p:nvSpPr>
          <p:cNvPr id="8" name="Rettangolo 7"/>
          <p:cNvSpPr/>
          <p:nvPr/>
        </p:nvSpPr>
        <p:spPr>
          <a:xfrm>
            <a:off x="555951" y="2535929"/>
            <a:ext cx="8000219"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err="1" smtClean="0"/>
              <a:t>Checks</a:t>
            </a:r>
            <a:r>
              <a:rPr lang="it-IT" dirty="0" smtClean="0"/>
              <a:t> </a:t>
            </a:r>
            <a:r>
              <a:rPr lang="it-IT" dirty="0" err="1" smtClean="0"/>
              <a:t>whether</a:t>
            </a:r>
            <a:r>
              <a:rPr lang="it-IT" dirty="0" smtClean="0"/>
              <a:t> start </a:t>
            </a:r>
            <a:r>
              <a:rPr lang="it-IT" dirty="0" err="1"/>
              <a:t>depth</a:t>
            </a:r>
            <a:r>
              <a:rPr lang="it-IT" dirty="0"/>
              <a:t> and end </a:t>
            </a:r>
            <a:r>
              <a:rPr lang="it-IT" dirty="0" err="1"/>
              <a:t>depth</a:t>
            </a:r>
            <a:r>
              <a:rPr lang="it-IT" dirty="0"/>
              <a:t> of </a:t>
            </a:r>
            <a:r>
              <a:rPr lang="it-IT" dirty="0" err="1"/>
              <a:t>each</a:t>
            </a:r>
            <a:r>
              <a:rPr lang="it-IT" dirty="0"/>
              <a:t> </a:t>
            </a:r>
            <a:r>
              <a:rPr lang="it-IT" dirty="0" err="1"/>
              <a:t>haul</a:t>
            </a:r>
            <a:r>
              <a:rPr lang="it-IT" dirty="0"/>
              <a:t> </a:t>
            </a:r>
            <a:r>
              <a:rPr lang="it-IT" dirty="0" smtClean="0"/>
              <a:t>are in </a:t>
            </a:r>
            <a:r>
              <a:rPr lang="it-IT" dirty="0"/>
              <a:t>the </a:t>
            </a:r>
            <a:r>
              <a:rPr lang="it-IT" dirty="0" err="1"/>
              <a:t>same</a:t>
            </a:r>
            <a:r>
              <a:rPr lang="it-IT" dirty="0"/>
              <a:t> </a:t>
            </a:r>
            <a:r>
              <a:rPr lang="it-IT" dirty="0" err="1"/>
              <a:t>stratum</a:t>
            </a:r>
            <a:r>
              <a:rPr lang="it-IT" dirty="0"/>
              <a:t>.</a:t>
            </a:r>
          </a:p>
        </p:txBody>
      </p:sp>
      <p:sp>
        <p:nvSpPr>
          <p:cNvPr id="27" name="CasellaDiTesto 26"/>
          <p:cNvSpPr txBox="1"/>
          <p:nvPr/>
        </p:nvSpPr>
        <p:spPr>
          <a:xfrm>
            <a:off x="9243897" y="2535929"/>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smtClean="0">
                <a:solidFill>
                  <a:srgbClr val="002060"/>
                </a:solidFill>
              </a:rPr>
              <a:t>Warning</a:t>
            </a:r>
            <a:endParaRPr lang="it-IT" dirty="0">
              <a:solidFill>
                <a:srgbClr val="002060"/>
              </a:solidFill>
            </a:endParaRPr>
          </a:p>
        </p:txBody>
      </p:sp>
      <p:sp>
        <p:nvSpPr>
          <p:cNvPr id="9" name="Rettangolo 8"/>
          <p:cNvSpPr/>
          <p:nvPr/>
        </p:nvSpPr>
        <p:spPr>
          <a:xfrm>
            <a:off x="555950" y="3108798"/>
            <a:ext cx="9578649"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err="1"/>
              <a:t>verifies</a:t>
            </a:r>
            <a:r>
              <a:rPr lang="it-IT" dirty="0"/>
              <a:t> the </a:t>
            </a:r>
            <a:r>
              <a:rPr lang="it-IT" dirty="0" err="1"/>
              <a:t>correctness</a:t>
            </a:r>
            <a:r>
              <a:rPr lang="it-IT" dirty="0"/>
              <a:t> of the </a:t>
            </a:r>
            <a:r>
              <a:rPr lang="it-IT" dirty="0" err="1"/>
              <a:t>stratum</a:t>
            </a:r>
            <a:r>
              <a:rPr lang="it-IT" dirty="0"/>
              <a:t> code, </a:t>
            </a:r>
            <a:r>
              <a:rPr lang="it-IT" dirty="0" err="1"/>
              <a:t>following</a:t>
            </a:r>
            <a:r>
              <a:rPr lang="it-IT" dirty="0"/>
              <a:t> the </a:t>
            </a:r>
            <a:r>
              <a:rPr lang="it-IT" dirty="0" err="1"/>
              <a:t>stratification</a:t>
            </a:r>
            <a:r>
              <a:rPr lang="it-IT" dirty="0"/>
              <a:t> </a:t>
            </a:r>
            <a:r>
              <a:rPr lang="it-IT" dirty="0" err="1"/>
              <a:t>scheme</a:t>
            </a:r>
            <a:r>
              <a:rPr lang="it-IT" dirty="0"/>
              <a:t> </a:t>
            </a:r>
            <a:r>
              <a:rPr lang="it-IT" dirty="0" err="1"/>
              <a:t>table</a:t>
            </a:r>
            <a:r>
              <a:rPr lang="it-IT" dirty="0"/>
              <a:t> in the MEDITS </a:t>
            </a:r>
            <a:r>
              <a:rPr lang="it-IT" dirty="0" err="1"/>
              <a:t>protocol</a:t>
            </a:r>
            <a:r>
              <a:rPr lang="it-IT" dirty="0"/>
              <a:t>.</a:t>
            </a:r>
          </a:p>
        </p:txBody>
      </p:sp>
      <p:sp>
        <p:nvSpPr>
          <p:cNvPr id="28" name="CasellaDiTesto 27"/>
          <p:cNvSpPr txBox="1"/>
          <p:nvPr/>
        </p:nvSpPr>
        <p:spPr>
          <a:xfrm>
            <a:off x="10466952" y="3062631"/>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smtClean="0">
                <a:solidFill>
                  <a:srgbClr val="002060"/>
                </a:solidFill>
              </a:rPr>
              <a:t>Warning</a:t>
            </a:r>
            <a:endParaRPr lang="it-IT" dirty="0">
              <a:solidFill>
                <a:srgbClr val="002060"/>
              </a:solidFill>
            </a:endParaRPr>
          </a:p>
        </p:txBody>
      </p:sp>
      <p:sp>
        <p:nvSpPr>
          <p:cNvPr id="29" name="Rettangolo 28"/>
          <p:cNvSpPr/>
          <p:nvPr/>
        </p:nvSpPr>
        <p:spPr>
          <a:xfrm>
            <a:off x="555952" y="3878834"/>
            <a:ext cx="1560042"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a:t>
            </a:r>
            <a:r>
              <a:rPr lang="it-IT" dirty="0" smtClean="0"/>
              <a:t>position</a:t>
            </a:r>
            <a:endParaRPr lang="it-IT" dirty="0"/>
          </a:p>
        </p:txBody>
      </p:sp>
      <p:sp>
        <p:nvSpPr>
          <p:cNvPr id="10" name="Rettangolo 9"/>
          <p:cNvSpPr/>
          <p:nvPr/>
        </p:nvSpPr>
        <p:spPr>
          <a:xfrm>
            <a:off x="555950" y="4386780"/>
            <a:ext cx="3308919"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it-IT" dirty="0"/>
              <a:t>Visual </a:t>
            </a:r>
            <a:r>
              <a:rPr lang="it-IT" dirty="0" err="1"/>
              <a:t>check</a:t>
            </a:r>
            <a:r>
              <a:rPr lang="it-IT" dirty="0"/>
              <a:t> of the </a:t>
            </a:r>
            <a:r>
              <a:rPr lang="it-IT" dirty="0" err="1"/>
              <a:t>haul</a:t>
            </a:r>
            <a:r>
              <a:rPr lang="it-IT" dirty="0"/>
              <a:t> positions</a:t>
            </a:r>
          </a:p>
        </p:txBody>
      </p:sp>
      <p:sp>
        <p:nvSpPr>
          <p:cNvPr id="11" name="Rettangolo 10"/>
          <p:cNvSpPr/>
          <p:nvPr/>
        </p:nvSpPr>
        <p:spPr>
          <a:xfrm>
            <a:off x="555950" y="4894726"/>
            <a:ext cx="3849259"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it-IT" dirty="0" err="1"/>
              <a:t>Check</a:t>
            </a:r>
            <a:r>
              <a:rPr lang="it-IT" dirty="0"/>
              <a:t> </a:t>
            </a:r>
            <a:r>
              <a:rPr lang="it-IT" dirty="0" err="1"/>
              <a:t>if</a:t>
            </a:r>
            <a:r>
              <a:rPr lang="it-IT" dirty="0"/>
              <a:t> the </a:t>
            </a:r>
            <a:r>
              <a:rPr lang="it-IT" dirty="0" err="1"/>
              <a:t>coordinates</a:t>
            </a:r>
            <a:r>
              <a:rPr lang="it-IT" dirty="0"/>
              <a:t> are on the Sea</a:t>
            </a:r>
          </a:p>
        </p:txBody>
      </p:sp>
      <p:sp>
        <p:nvSpPr>
          <p:cNvPr id="30" name="CasellaDiTesto 29"/>
          <p:cNvSpPr txBox="1"/>
          <p:nvPr/>
        </p:nvSpPr>
        <p:spPr>
          <a:xfrm>
            <a:off x="4556060" y="4386780"/>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smtClean="0">
                <a:solidFill>
                  <a:srgbClr val="002060"/>
                </a:solidFill>
              </a:rPr>
              <a:t>Warning</a:t>
            </a:r>
            <a:endParaRPr lang="it-IT" dirty="0">
              <a:solidFill>
                <a:srgbClr val="002060"/>
              </a:solidFill>
            </a:endParaRPr>
          </a:p>
        </p:txBody>
      </p:sp>
      <p:sp>
        <p:nvSpPr>
          <p:cNvPr id="31" name="Rettangolo 30"/>
          <p:cNvSpPr/>
          <p:nvPr/>
        </p:nvSpPr>
        <p:spPr>
          <a:xfrm>
            <a:off x="555951" y="5563557"/>
            <a:ext cx="5870903"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smtClean="0"/>
              <a:t>Check consistency of the hauls coordinates with the distance</a:t>
            </a:r>
            <a:endParaRPr lang="it-IT" dirty="0"/>
          </a:p>
        </p:txBody>
      </p:sp>
      <p:sp>
        <p:nvSpPr>
          <p:cNvPr id="32" name="Rettangolo 31"/>
          <p:cNvSpPr/>
          <p:nvPr/>
        </p:nvSpPr>
        <p:spPr>
          <a:xfrm>
            <a:off x="555951" y="5994694"/>
            <a:ext cx="10373306"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a:t>function</a:t>
            </a:r>
            <a:r>
              <a:rPr lang="it-IT" dirty="0"/>
              <a:t> </a:t>
            </a:r>
            <a:r>
              <a:rPr lang="it-IT" dirty="0" err="1"/>
              <a:t>checks</a:t>
            </a:r>
            <a:r>
              <a:rPr lang="it-IT" dirty="0"/>
              <a:t> </a:t>
            </a:r>
            <a:r>
              <a:rPr lang="it-IT" dirty="0" err="1"/>
              <a:t>wherther</a:t>
            </a:r>
            <a:r>
              <a:rPr lang="it-IT" dirty="0"/>
              <a:t> </a:t>
            </a:r>
            <a:r>
              <a:rPr lang="it-IT" dirty="0" err="1"/>
              <a:t>there</a:t>
            </a:r>
            <a:r>
              <a:rPr lang="it-IT" dirty="0"/>
              <a:t> are </a:t>
            </a:r>
            <a:r>
              <a:rPr lang="it-IT" dirty="0" err="1"/>
              <a:t>inconsistencies</a:t>
            </a:r>
            <a:r>
              <a:rPr lang="it-IT" dirty="0"/>
              <a:t> </a:t>
            </a:r>
            <a:r>
              <a:rPr lang="it-IT" dirty="0" err="1"/>
              <a:t>between</a:t>
            </a:r>
            <a:r>
              <a:rPr lang="it-IT" dirty="0"/>
              <a:t> the DISTANCE </a:t>
            </a:r>
            <a:r>
              <a:rPr lang="it-IT" dirty="0" err="1"/>
              <a:t>field</a:t>
            </a:r>
            <a:r>
              <a:rPr lang="it-IT" dirty="0"/>
              <a:t> </a:t>
            </a:r>
            <a:r>
              <a:rPr lang="it-IT" dirty="0" err="1"/>
              <a:t>values</a:t>
            </a:r>
            <a:r>
              <a:rPr lang="it-IT" dirty="0"/>
              <a:t> and the </a:t>
            </a:r>
            <a:r>
              <a:rPr lang="it-IT" dirty="0" err="1"/>
              <a:t>computed</a:t>
            </a:r>
            <a:r>
              <a:rPr lang="it-IT" dirty="0"/>
              <a:t> </a:t>
            </a:r>
            <a:r>
              <a:rPr lang="it-IT" dirty="0" err="1"/>
              <a:t>distance</a:t>
            </a:r>
            <a:r>
              <a:rPr lang="it-IT" dirty="0"/>
              <a:t>.</a:t>
            </a:r>
          </a:p>
        </p:txBody>
      </p:sp>
      <p:sp>
        <p:nvSpPr>
          <p:cNvPr id="33" name="CasellaDiTesto 32"/>
          <p:cNvSpPr txBox="1"/>
          <p:nvPr/>
        </p:nvSpPr>
        <p:spPr>
          <a:xfrm>
            <a:off x="11083584" y="5994694"/>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smtClean="0">
                <a:solidFill>
                  <a:srgbClr val="002060"/>
                </a:solidFill>
              </a:rPr>
              <a:t>Warning</a:t>
            </a:r>
            <a:endParaRPr lang="it-IT" dirty="0">
              <a:solidFill>
                <a:srgbClr val="002060"/>
              </a:solidFill>
            </a:endParaRPr>
          </a:p>
        </p:txBody>
      </p:sp>
      <p:sp>
        <p:nvSpPr>
          <p:cNvPr id="34" name="CasellaDiTesto 33"/>
          <p:cNvSpPr txBox="1"/>
          <p:nvPr/>
        </p:nvSpPr>
        <p:spPr>
          <a:xfrm>
            <a:off x="5045136" y="4894726"/>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smtClean="0">
                <a:solidFill>
                  <a:srgbClr val="002060"/>
                </a:solidFill>
              </a:rPr>
              <a:t>Warning</a:t>
            </a:r>
            <a:endParaRPr lang="it-IT" dirty="0">
              <a:solidFill>
                <a:srgbClr val="002060"/>
              </a:solidFill>
            </a:endParaRPr>
          </a:p>
        </p:txBody>
      </p:sp>
      <p:sp>
        <p:nvSpPr>
          <p:cNvPr id="18" name="CasellaDiTesto 17"/>
          <p:cNvSpPr txBox="1"/>
          <p:nvPr/>
        </p:nvSpPr>
        <p:spPr>
          <a:xfrm>
            <a:off x="555950" y="147715"/>
            <a:ext cx="1406219"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it-IT" dirty="0" smtClean="0">
                <a:solidFill>
                  <a:srgbClr val="002060"/>
                </a:solidFill>
              </a:rPr>
              <a:t>CHECK for TA</a:t>
            </a:r>
            <a:endParaRPr lang="it-IT" dirty="0">
              <a:solidFill>
                <a:srgbClr val="002060"/>
              </a:solidFill>
            </a:endParaRPr>
          </a:p>
        </p:txBody>
      </p:sp>
    </p:spTree>
    <p:extLst>
      <p:ext uri="{BB962C8B-B14F-4D97-AF65-F5344CB8AC3E}">
        <p14:creationId xmlns:p14="http://schemas.microsoft.com/office/powerpoint/2010/main" val="1071281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653594" y="1274020"/>
            <a:ext cx="3460756"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a:t>
            </a:r>
            <a:r>
              <a:rPr lang="it-IT" dirty="0" err="1"/>
              <a:t>correctness</a:t>
            </a:r>
            <a:r>
              <a:rPr lang="it-IT" dirty="0"/>
              <a:t> of </a:t>
            </a:r>
            <a:r>
              <a:rPr lang="it-IT" dirty="0" err="1"/>
              <a:t>species</a:t>
            </a:r>
            <a:r>
              <a:rPr lang="it-IT" dirty="0"/>
              <a:t> </a:t>
            </a:r>
            <a:r>
              <a:rPr lang="it-IT" dirty="0" err="1"/>
              <a:t>codes</a:t>
            </a:r>
            <a:endParaRPr lang="it-IT" dirty="0"/>
          </a:p>
        </p:txBody>
      </p:sp>
      <p:sp>
        <p:nvSpPr>
          <p:cNvPr id="5" name="Rettangolo 4"/>
          <p:cNvSpPr/>
          <p:nvPr/>
        </p:nvSpPr>
        <p:spPr>
          <a:xfrm>
            <a:off x="653593" y="1766893"/>
            <a:ext cx="9219749"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err="1"/>
              <a:t>Function</a:t>
            </a:r>
            <a:r>
              <a:rPr lang="it-IT" dirty="0"/>
              <a:t> </a:t>
            </a:r>
            <a:r>
              <a:rPr lang="it-IT" dirty="0" err="1"/>
              <a:t>checking</a:t>
            </a:r>
            <a:r>
              <a:rPr lang="it-IT" dirty="0"/>
              <a:t> the </a:t>
            </a:r>
            <a:r>
              <a:rPr lang="it-IT" dirty="0" err="1"/>
              <a:t>correctness</a:t>
            </a:r>
            <a:r>
              <a:rPr lang="it-IT" dirty="0"/>
              <a:t> of </a:t>
            </a:r>
            <a:r>
              <a:rPr lang="it-IT" dirty="0" err="1"/>
              <a:t>species</a:t>
            </a:r>
            <a:r>
              <a:rPr lang="it-IT" dirty="0"/>
              <a:t> </a:t>
            </a:r>
            <a:r>
              <a:rPr lang="it-IT" dirty="0" smtClean="0"/>
              <a:t>code </a:t>
            </a:r>
            <a:r>
              <a:rPr lang="it-IT" dirty="0"/>
              <a:t>and </a:t>
            </a:r>
            <a:r>
              <a:rPr lang="it-IT" dirty="0" err="1"/>
              <a:t>faunistic</a:t>
            </a:r>
            <a:r>
              <a:rPr lang="it-IT" dirty="0"/>
              <a:t> </a:t>
            </a:r>
            <a:r>
              <a:rPr lang="it-IT" dirty="0" err="1"/>
              <a:t>category</a:t>
            </a:r>
            <a:r>
              <a:rPr lang="it-IT" dirty="0"/>
              <a:t> </a:t>
            </a:r>
            <a:r>
              <a:rPr lang="it-IT" dirty="0" err="1"/>
              <a:t>according</a:t>
            </a:r>
            <a:r>
              <a:rPr lang="it-IT" dirty="0"/>
              <a:t> to TM </a:t>
            </a:r>
            <a:r>
              <a:rPr lang="it-IT" dirty="0" err="1"/>
              <a:t>reference</a:t>
            </a:r>
            <a:r>
              <a:rPr lang="it-IT" dirty="0"/>
              <a:t> list</a:t>
            </a:r>
          </a:p>
        </p:txBody>
      </p:sp>
      <p:sp>
        <p:nvSpPr>
          <p:cNvPr id="7" name="Rettangolo 6"/>
          <p:cNvSpPr/>
          <p:nvPr/>
        </p:nvSpPr>
        <p:spPr>
          <a:xfrm>
            <a:off x="653593" y="2765361"/>
            <a:ext cx="5946371"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a:t>
            </a:r>
            <a:r>
              <a:rPr lang="it-IT" dirty="0" err="1"/>
              <a:t>consistency</a:t>
            </a:r>
            <a:r>
              <a:rPr lang="it-IT" dirty="0"/>
              <a:t> of </a:t>
            </a:r>
            <a:r>
              <a:rPr lang="it-IT" dirty="0" smtClean="0"/>
              <a:t>TOTAL </a:t>
            </a:r>
            <a:r>
              <a:rPr lang="it-IT" dirty="0" err="1" smtClean="0"/>
              <a:t>number</a:t>
            </a:r>
            <a:r>
              <a:rPr lang="it-IT" dirty="0" smtClean="0"/>
              <a:t> and </a:t>
            </a:r>
            <a:r>
              <a:rPr lang="it-IT" dirty="0" err="1"/>
              <a:t>number</a:t>
            </a:r>
            <a:r>
              <a:rPr lang="it-IT" dirty="0"/>
              <a:t> per sex </a:t>
            </a:r>
            <a:r>
              <a:rPr lang="it-IT" dirty="0" smtClean="0"/>
              <a:t>in TB</a:t>
            </a:r>
            <a:endParaRPr lang="it-IT" dirty="0"/>
          </a:p>
        </p:txBody>
      </p:sp>
      <p:sp>
        <p:nvSpPr>
          <p:cNvPr id="8" name="Rettangolo 7"/>
          <p:cNvSpPr/>
          <p:nvPr/>
        </p:nvSpPr>
        <p:spPr>
          <a:xfrm>
            <a:off x="653592" y="3305180"/>
            <a:ext cx="9219749"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a:t>function</a:t>
            </a:r>
            <a:r>
              <a:rPr lang="it-IT" dirty="0"/>
              <a:t> </a:t>
            </a:r>
            <a:r>
              <a:rPr lang="it-IT" dirty="0" err="1"/>
              <a:t>checks</a:t>
            </a:r>
            <a:r>
              <a:rPr lang="it-IT" dirty="0"/>
              <a:t> </a:t>
            </a:r>
            <a:r>
              <a:rPr lang="it-IT" dirty="0" err="1"/>
              <a:t>that</a:t>
            </a:r>
            <a:r>
              <a:rPr lang="it-IT" dirty="0"/>
              <a:t> the </a:t>
            </a:r>
            <a:r>
              <a:rPr lang="it-IT" dirty="0" err="1"/>
              <a:t>total</a:t>
            </a:r>
            <a:r>
              <a:rPr lang="it-IT" dirty="0"/>
              <a:t> </a:t>
            </a:r>
            <a:r>
              <a:rPr lang="it-IT" dirty="0" err="1"/>
              <a:t>number</a:t>
            </a:r>
            <a:r>
              <a:rPr lang="it-IT" dirty="0"/>
              <a:t> of </a:t>
            </a:r>
            <a:r>
              <a:rPr lang="it-IT" dirty="0" err="1"/>
              <a:t>individuals</a:t>
            </a:r>
            <a:r>
              <a:rPr lang="it-IT" dirty="0"/>
              <a:t> </a:t>
            </a:r>
            <a:r>
              <a:rPr lang="it-IT" dirty="0" err="1"/>
              <a:t>is</a:t>
            </a:r>
            <a:r>
              <a:rPr lang="it-IT" dirty="0"/>
              <a:t> </a:t>
            </a:r>
            <a:r>
              <a:rPr lang="it-IT" dirty="0" err="1"/>
              <a:t>consistent</a:t>
            </a:r>
            <a:r>
              <a:rPr lang="it-IT" dirty="0"/>
              <a:t> with the sum of the </a:t>
            </a:r>
            <a:r>
              <a:rPr lang="it-IT" dirty="0" err="1"/>
              <a:t>individuals</a:t>
            </a:r>
            <a:r>
              <a:rPr lang="it-IT" dirty="0"/>
              <a:t> per sex</a:t>
            </a:r>
          </a:p>
        </p:txBody>
      </p:sp>
      <p:sp>
        <p:nvSpPr>
          <p:cNvPr id="9" name="CasellaDiTesto 8"/>
          <p:cNvSpPr txBox="1"/>
          <p:nvPr/>
        </p:nvSpPr>
        <p:spPr>
          <a:xfrm>
            <a:off x="10439399" y="3258622"/>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smtClean="0"/>
              <a:t>Error</a:t>
            </a:r>
            <a:endParaRPr lang="it-IT" dirty="0"/>
          </a:p>
        </p:txBody>
      </p:sp>
      <p:sp>
        <p:nvSpPr>
          <p:cNvPr id="10" name="Rettangolo 9"/>
          <p:cNvSpPr/>
          <p:nvPr/>
        </p:nvSpPr>
        <p:spPr>
          <a:xfrm>
            <a:off x="653592" y="4255251"/>
            <a:ext cx="4314066"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t>Check consistency of weight and number TB</a:t>
            </a:r>
            <a:endParaRPr lang="it-IT" dirty="0"/>
          </a:p>
        </p:txBody>
      </p:sp>
      <p:sp>
        <p:nvSpPr>
          <p:cNvPr id="11" name="Rettangolo 10"/>
          <p:cNvSpPr/>
          <p:nvPr/>
        </p:nvSpPr>
        <p:spPr>
          <a:xfrm>
            <a:off x="653591" y="4796521"/>
            <a:ext cx="9219749"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Function that checks if number of individuals and total weight collected in the haul are consistent. The check is quantitative if there is information related to average individual weight. Alternatively the check is qualitative (through a plot).</a:t>
            </a:r>
            <a:endParaRPr lang="it-IT" dirty="0"/>
          </a:p>
        </p:txBody>
      </p:sp>
      <p:sp>
        <p:nvSpPr>
          <p:cNvPr id="12" name="CasellaDiTesto 11"/>
          <p:cNvSpPr txBox="1"/>
          <p:nvPr/>
        </p:nvSpPr>
        <p:spPr>
          <a:xfrm>
            <a:off x="10116682" y="4796521"/>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smtClean="0">
                <a:solidFill>
                  <a:srgbClr val="002060"/>
                </a:solidFill>
              </a:rPr>
              <a:t>Warning</a:t>
            </a:r>
            <a:endParaRPr lang="it-IT" dirty="0">
              <a:solidFill>
                <a:srgbClr val="002060"/>
              </a:solidFill>
            </a:endParaRPr>
          </a:p>
        </p:txBody>
      </p:sp>
      <p:sp>
        <p:nvSpPr>
          <p:cNvPr id="13" name="CasellaDiTesto 12"/>
          <p:cNvSpPr txBox="1"/>
          <p:nvPr/>
        </p:nvSpPr>
        <p:spPr>
          <a:xfrm>
            <a:off x="653591" y="568152"/>
            <a:ext cx="1416222"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it-IT" dirty="0" smtClean="0">
                <a:solidFill>
                  <a:srgbClr val="002060"/>
                </a:solidFill>
              </a:rPr>
              <a:t>CHECK for TB</a:t>
            </a:r>
            <a:endParaRPr lang="it-IT" dirty="0">
              <a:solidFill>
                <a:srgbClr val="002060"/>
              </a:solidFill>
            </a:endParaRPr>
          </a:p>
        </p:txBody>
      </p:sp>
      <p:sp>
        <p:nvSpPr>
          <p:cNvPr id="14" name="CasellaDiTesto 13"/>
          <p:cNvSpPr txBox="1"/>
          <p:nvPr/>
        </p:nvSpPr>
        <p:spPr>
          <a:xfrm>
            <a:off x="10116682" y="1766893"/>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smtClean="0">
                <a:solidFill>
                  <a:srgbClr val="002060"/>
                </a:solidFill>
              </a:rPr>
              <a:t>Warning</a:t>
            </a:r>
            <a:endParaRPr lang="it-IT" dirty="0">
              <a:solidFill>
                <a:srgbClr val="002060"/>
              </a:solidFill>
            </a:endParaRPr>
          </a:p>
        </p:txBody>
      </p:sp>
    </p:spTree>
    <p:extLst>
      <p:ext uri="{BB962C8B-B14F-4D97-AF65-F5344CB8AC3E}">
        <p14:creationId xmlns:p14="http://schemas.microsoft.com/office/powerpoint/2010/main" val="3595734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sellaDiTesto 12"/>
          <p:cNvSpPr txBox="1"/>
          <p:nvPr/>
        </p:nvSpPr>
        <p:spPr>
          <a:xfrm>
            <a:off x="653591" y="568152"/>
            <a:ext cx="1409873"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it-IT" dirty="0" smtClean="0">
                <a:solidFill>
                  <a:srgbClr val="002060"/>
                </a:solidFill>
              </a:rPr>
              <a:t>CHECK for TC</a:t>
            </a:r>
            <a:endParaRPr lang="it-IT" dirty="0">
              <a:solidFill>
                <a:srgbClr val="002060"/>
              </a:solidFill>
            </a:endParaRPr>
          </a:p>
        </p:txBody>
      </p:sp>
      <p:sp>
        <p:nvSpPr>
          <p:cNvPr id="2" name="Rettangolo 1"/>
          <p:cNvSpPr/>
          <p:nvPr/>
        </p:nvSpPr>
        <p:spPr>
          <a:xfrm>
            <a:off x="653593" y="1448189"/>
            <a:ext cx="4481548"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smtClean="0"/>
              <a:t>Check correctness of LENGTH_CLASSES_CODE</a:t>
            </a:r>
            <a:endParaRPr lang="it-IT" dirty="0"/>
          </a:p>
        </p:txBody>
      </p:sp>
      <p:sp>
        <p:nvSpPr>
          <p:cNvPr id="3" name="Rettangolo 2"/>
          <p:cNvSpPr/>
          <p:nvPr/>
        </p:nvSpPr>
        <p:spPr>
          <a:xfrm>
            <a:off x="653592" y="1903688"/>
            <a:ext cx="921975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a:t>function</a:t>
            </a:r>
            <a:r>
              <a:rPr lang="it-IT" dirty="0"/>
              <a:t> </a:t>
            </a:r>
            <a:r>
              <a:rPr lang="it-IT" dirty="0" err="1"/>
              <a:t>checks</a:t>
            </a:r>
            <a:r>
              <a:rPr lang="it-IT" dirty="0"/>
              <a:t> </a:t>
            </a:r>
            <a:r>
              <a:rPr lang="it-IT" dirty="0" err="1"/>
              <a:t>whether</a:t>
            </a:r>
            <a:r>
              <a:rPr lang="it-IT" dirty="0"/>
              <a:t> the LENGTH_CLASS_CODE by </a:t>
            </a:r>
            <a:r>
              <a:rPr lang="it-IT" dirty="0" err="1"/>
              <a:t>species</a:t>
            </a:r>
            <a:r>
              <a:rPr lang="it-IT" dirty="0"/>
              <a:t> are </a:t>
            </a:r>
            <a:r>
              <a:rPr lang="it-IT" dirty="0" err="1"/>
              <a:t>consistent</a:t>
            </a:r>
            <a:r>
              <a:rPr lang="it-IT" dirty="0"/>
              <a:t> with </a:t>
            </a:r>
            <a:r>
              <a:rPr lang="it-IT" dirty="0" err="1"/>
              <a:t>those</a:t>
            </a:r>
            <a:r>
              <a:rPr lang="it-IT" dirty="0"/>
              <a:t> </a:t>
            </a:r>
            <a:r>
              <a:rPr lang="it-IT" dirty="0" err="1"/>
              <a:t>reported</a:t>
            </a:r>
            <a:r>
              <a:rPr lang="it-IT" dirty="0"/>
              <a:t> in the </a:t>
            </a:r>
            <a:r>
              <a:rPr lang="it-IT" dirty="0" smtClean="0"/>
              <a:t>TM list.</a:t>
            </a:r>
            <a:endParaRPr lang="it-IT" dirty="0"/>
          </a:p>
        </p:txBody>
      </p:sp>
      <p:sp>
        <p:nvSpPr>
          <p:cNvPr id="14" name="CasellaDiTesto 13"/>
          <p:cNvSpPr txBox="1"/>
          <p:nvPr/>
        </p:nvSpPr>
        <p:spPr>
          <a:xfrm>
            <a:off x="10439401" y="1907233"/>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smtClean="0"/>
              <a:t>Error</a:t>
            </a:r>
            <a:endParaRPr lang="it-IT" dirty="0"/>
          </a:p>
        </p:txBody>
      </p:sp>
      <p:sp>
        <p:nvSpPr>
          <p:cNvPr id="15" name="Rettangolo 14"/>
          <p:cNvSpPr/>
          <p:nvPr/>
        </p:nvSpPr>
        <p:spPr>
          <a:xfrm>
            <a:off x="653592" y="2961301"/>
            <a:ext cx="3758593"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smtClean="0"/>
              <a:t>Check consistency of length classes TC</a:t>
            </a:r>
            <a:endParaRPr lang="it-IT" dirty="0"/>
          </a:p>
        </p:txBody>
      </p:sp>
      <p:sp>
        <p:nvSpPr>
          <p:cNvPr id="16" name="Rettangolo 15"/>
          <p:cNvSpPr/>
          <p:nvPr/>
        </p:nvSpPr>
        <p:spPr>
          <a:xfrm>
            <a:off x="653592" y="3418644"/>
            <a:ext cx="921975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a:t>function</a:t>
            </a:r>
            <a:r>
              <a:rPr lang="it-IT" dirty="0"/>
              <a:t> </a:t>
            </a:r>
            <a:r>
              <a:rPr lang="it-IT" dirty="0" err="1"/>
              <a:t>checks</a:t>
            </a:r>
            <a:r>
              <a:rPr lang="it-IT" dirty="0"/>
              <a:t> </a:t>
            </a:r>
            <a:r>
              <a:rPr lang="it-IT" dirty="0" err="1"/>
              <a:t>whether</a:t>
            </a:r>
            <a:r>
              <a:rPr lang="it-IT" dirty="0"/>
              <a:t> the </a:t>
            </a:r>
            <a:r>
              <a:rPr lang="it-IT" dirty="0" err="1"/>
              <a:t>length</a:t>
            </a:r>
            <a:r>
              <a:rPr lang="it-IT" dirty="0"/>
              <a:t> </a:t>
            </a:r>
            <a:r>
              <a:rPr lang="it-IT" dirty="0" err="1"/>
              <a:t>classes</a:t>
            </a:r>
            <a:r>
              <a:rPr lang="it-IT" dirty="0"/>
              <a:t> by </a:t>
            </a:r>
            <a:r>
              <a:rPr lang="it-IT" dirty="0" err="1"/>
              <a:t>species</a:t>
            </a:r>
            <a:r>
              <a:rPr lang="it-IT" dirty="0"/>
              <a:t> are </a:t>
            </a:r>
            <a:r>
              <a:rPr lang="it-IT" dirty="0" err="1"/>
              <a:t>included</a:t>
            </a:r>
            <a:r>
              <a:rPr lang="it-IT" dirty="0"/>
              <a:t> in the </a:t>
            </a:r>
            <a:r>
              <a:rPr lang="it-IT" dirty="0" err="1"/>
              <a:t>range</a:t>
            </a:r>
            <a:r>
              <a:rPr lang="it-IT" dirty="0"/>
              <a:t> </a:t>
            </a:r>
            <a:r>
              <a:rPr lang="it-IT" dirty="0" err="1"/>
              <a:t>reported</a:t>
            </a:r>
            <a:r>
              <a:rPr lang="it-IT" dirty="0"/>
              <a:t> in the </a:t>
            </a:r>
            <a:r>
              <a:rPr lang="it-IT" dirty="0" err="1" smtClean="0"/>
              <a:t>DataTargetSpecies</a:t>
            </a:r>
            <a:r>
              <a:rPr lang="it-IT" dirty="0" smtClean="0"/>
              <a:t> </a:t>
            </a:r>
            <a:r>
              <a:rPr lang="it-IT" dirty="0" err="1" smtClean="0"/>
              <a:t>table</a:t>
            </a:r>
            <a:r>
              <a:rPr lang="it-IT" dirty="0" smtClean="0"/>
              <a:t>.</a:t>
            </a:r>
            <a:endParaRPr lang="it-IT" dirty="0"/>
          </a:p>
        </p:txBody>
      </p:sp>
      <p:sp>
        <p:nvSpPr>
          <p:cNvPr id="17" name="Rettangolo 16"/>
          <p:cNvSpPr/>
          <p:nvPr/>
        </p:nvSpPr>
        <p:spPr>
          <a:xfrm>
            <a:off x="653591" y="4472712"/>
            <a:ext cx="4161396"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smtClean="0"/>
              <a:t>Check correctness of number per sex in TC</a:t>
            </a:r>
            <a:endParaRPr lang="it-IT" dirty="0"/>
          </a:p>
        </p:txBody>
      </p:sp>
      <p:sp>
        <p:nvSpPr>
          <p:cNvPr id="18" name="Rettangolo 17"/>
          <p:cNvSpPr/>
          <p:nvPr/>
        </p:nvSpPr>
        <p:spPr>
          <a:xfrm>
            <a:off x="653591" y="4965585"/>
            <a:ext cx="9492341"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a:t>function</a:t>
            </a:r>
            <a:r>
              <a:rPr lang="it-IT" dirty="0"/>
              <a:t> </a:t>
            </a:r>
            <a:r>
              <a:rPr lang="it-IT" dirty="0" err="1"/>
              <a:t>checks</a:t>
            </a:r>
            <a:r>
              <a:rPr lang="it-IT" dirty="0"/>
              <a:t> the </a:t>
            </a:r>
            <a:r>
              <a:rPr lang="it-IT" dirty="0" err="1"/>
              <a:t>consistency</a:t>
            </a:r>
            <a:r>
              <a:rPr lang="it-IT" dirty="0"/>
              <a:t> of the </a:t>
            </a:r>
            <a:r>
              <a:rPr lang="it-IT" dirty="0" err="1"/>
              <a:t>number</a:t>
            </a:r>
            <a:r>
              <a:rPr lang="it-IT" dirty="0"/>
              <a:t> of </a:t>
            </a:r>
            <a:r>
              <a:rPr lang="it-IT" dirty="0" err="1"/>
              <a:t>individuals</a:t>
            </a:r>
            <a:r>
              <a:rPr lang="it-IT" dirty="0"/>
              <a:t> by sex </a:t>
            </a:r>
            <a:r>
              <a:rPr lang="it-IT" dirty="0" err="1"/>
              <a:t>measured</a:t>
            </a:r>
            <a:r>
              <a:rPr lang="it-IT" dirty="0"/>
              <a:t> (NO_OF_INDIVIDUAL_OF_THE_ABOVE_SEX_MEASURED </a:t>
            </a:r>
            <a:r>
              <a:rPr lang="it-IT" dirty="0" err="1"/>
              <a:t>field</a:t>
            </a:r>
            <a:r>
              <a:rPr lang="it-IT" dirty="0"/>
              <a:t> in </a:t>
            </a:r>
            <a:r>
              <a:rPr lang="it-IT" dirty="0" smtClean="0"/>
              <a:t>TC</a:t>
            </a:r>
            <a:r>
              <a:rPr lang="it-IT" dirty="0"/>
              <a:t>) with the sum of the </a:t>
            </a:r>
            <a:r>
              <a:rPr lang="it-IT" dirty="0" err="1"/>
              <a:t>individuals</a:t>
            </a:r>
            <a:r>
              <a:rPr lang="it-IT" dirty="0"/>
              <a:t> by sex, </a:t>
            </a:r>
            <a:r>
              <a:rPr lang="it-IT" dirty="0" err="1"/>
              <a:t>length</a:t>
            </a:r>
            <a:r>
              <a:rPr lang="it-IT" dirty="0"/>
              <a:t> </a:t>
            </a:r>
            <a:r>
              <a:rPr lang="it-IT" dirty="0" err="1"/>
              <a:t>class</a:t>
            </a:r>
            <a:r>
              <a:rPr lang="it-IT" dirty="0"/>
              <a:t> and </a:t>
            </a:r>
            <a:r>
              <a:rPr lang="it-IT" dirty="0" err="1"/>
              <a:t>maturity</a:t>
            </a:r>
            <a:r>
              <a:rPr lang="it-IT" dirty="0"/>
              <a:t> stage (</a:t>
            </a:r>
            <a:r>
              <a:rPr lang="it-IT" dirty="0" smtClean="0"/>
              <a:t>NUMBER_OF_INDIVIDUALS_IN_THE_LENGTH_CLASS_AND_MATURITY_STAGE)</a:t>
            </a:r>
            <a:endParaRPr lang="it-IT" dirty="0"/>
          </a:p>
        </p:txBody>
      </p:sp>
      <p:sp>
        <p:nvSpPr>
          <p:cNvPr id="19" name="CasellaDiTesto 18"/>
          <p:cNvSpPr txBox="1"/>
          <p:nvPr/>
        </p:nvSpPr>
        <p:spPr>
          <a:xfrm>
            <a:off x="10439401" y="4965585"/>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smtClean="0"/>
              <a:t>Error</a:t>
            </a:r>
            <a:endParaRPr lang="it-IT" dirty="0"/>
          </a:p>
        </p:txBody>
      </p:sp>
      <p:sp>
        <p:nvSpPr>
          <p:cNvPr id="20" name="CasellaDiTesto 19"/>
          <p:cNvSpPr txBox="1"/>
          <p:nvPr/>
        </p:nvSpPr>
        <p:spPr>
          <a:xfrm>
            <a:off x="10278042" y="3418644"/>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smtClean="0">
                <a:solidFill>
                  <a:srgbClr val="002060"/>
                </a:solidFill>
              </a:rPr>
              <a:t>Warning</a:t>
            </a:r>
            <a:endParaRPr lang="it-IT" dirty="0">
              <a:solidFill>
                <a:srgbClr val="002060"/>
              </a:solidFill>
            </a:endParaRPr>
          </a:p>
        </p:txBody>
      </p:sp>
    </p:spTree>
    <p:extLst>
      <p:ext uri="{BB962C8B-B14F-4D97-AF65-F5344CB8AC3E}">
        <p14:creationId xmlns:p14="http://schemas.microsoft.com/office/powerpoint/2010/main" val="1181926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653594" y="1110732"/>
            <a:ext cx="2047355"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sub-</a:t>
            </a:r>
            <a:r>
              <a:rPr lang="it-IT" dirty="0" err="1"/>
              <a:t>sampling</a:t>
            </a:r>
            <a:endParaRPr lang="it-IT" dirty="0"/>
          </a:p>
        </p:txBody>
      </p:sp>
      <p:sp>
        <p:nvSpPr>
          <p:cNvPr id="5" name="Rettangolo 4"/>
          <p:cNvSpPr/>
          <p:nvPr/>
        </p:nvSpPr>
        <p:spPr>
          <a:xfrm>
            <a:off x="653593" y="1603605"/>
            <a:ext cx="9219749"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Function to warn the user about the presence of </a:t>
            </a:r>
            <a:r>
              <a:rPr lang="en-US" dirty="0" smtClean="0"/>
              <a:t>subsamples’ ratio </a:t>
            </a:r>
            <a:r>
              <a:rPr lang="en-US" dirty="0"/>
              <a:t>&lt;0.1 of the total catch</a:t>
            </a:r>
            <a:endParaRPr lang="it-IT" dirty="0"/>
          </a:p>
        </p:txBody>
      </p:sp>
      <p:sp>
        <p:nvSpPr>
          <p:cNvPr id="6" name="CasellaDiTesto 5"/>
          <p:cNvSpPr txBox="1"/>
          <p:nvPr/>
        </p:nvSpPr>
        <p:spPr>
          <a:xfrm>
            <a:off x="10517525" y="4687669"/>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smtClean="0"/>
              <a:t>Error</a:t>
            </a:r>
            <a:endParaRPr lang="it-IT" dirty="0"/>
          </a:p>
        </p:txBody>
      </p:sp>
      <p:sp>
        <p:nvSpPr>
          <p:cNvPr id="13" name="CasellaDiTesto 12"/>
          <p:cNvSpPr txBox="1"/>
          <p:nvPr/>
        </p:nvSpPr>
        <p:spPr>
          <a:xfrm>
            <a:off x="653591" y="568152"/>
            <a:ext cx="1409873"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it-IT" dirty="0" smtClean="0">
                <a:solidFill>
                  <a:srgbClr val="002060"/>
                </a:solidFill>
              </a:rPr>
              <a:t>CHECK for TC</a:t>
            </a:r>
            <a:endParaRPr lang="it-IT" dirty="0">
              <a:solidFill>
                <a:srgbClr val="002060"/>
              </a:solidFill>
            </a:endParaRPr>
          </a:p>
        </p:txBody>
      </p:sp>
      <p:sp>
        <p:nvSpPr>
          <p:cNvPr id="21" name="CasellaDiTesto 20"/>
          <p:cNvSpPr txBox="1"/>
          <p:nvPr/>
        </p:nvSpPr>
        <p:spPr>
          <a:xfrm>
            <a:off x="10517526" y="1603605"/>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smtClean="0">
                <a:solidFill>
                  <a:srgbClr val="002060"/>
                </a:solidFill>
              </a:rPr>
              <a:t>Warning</a:t>
            </a:r>
            <a:endParaRPr lang="it-IT" dirty="0">
              <a:solidFill>
                <a:srgbClr val="002060"/>
              </a:solidFill>
            </a:endParaRPr>
          </a:p>
        </p:txBody>
      </p:sp>
      <p:sp>
        <p:nvSpPr>
          <p:cNvPr id="7" name="Rettangolo 6"/>
          <p:cNvSpPr/>
          <p:nvPr/>
        </p:nvSpPr>
        <p:spPr>
          <a:xfrm>
            <a:off x="653591" y="2431310"/>
            <a:ext cx="5543441"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t>Check of observed and estimated total weight in the haul</a:t>
            </a:r>
            <a:endParaRPr lang="it-IT" dirty="0"/>
          </a:p>
        </p:txBody>
      </p:sp>
      <p:sp>
        <p:nvSpPr>
          <p:cNvPr id="8" name="Rettangolo 7"/>
          <p:cNvSpPr/>
          <p:nvPr/>
        </p:nvSpPr>
        <p:spPr>
          <a:xfrm>
            <a:off x="653591" y="2973890"/>
            <a:ext cx="9364625"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err="1"/>
              <a:t>warning</a:t>
            </a:r>
            <a:r>
              <a:rPr lang="it-IT" dirty="0"/>
              <a:t> </a:t>
            </a:r>
            <a:r>
              <a:rPr lang="it-IT" dirty="0" err="1"/>
              <a:t>is</a:t>
            </a:r>
            <a:r>
              <a:rPr lang="it-IT" dirty="0"/>
              <a:t> </a:t>
            </a:r>
            <a:r>
              <a:rPr lang="it-IT" dirty="0" err="1"/>
              <a:t>given</a:t>
            </a:r>
            <a:r>
              <a:rPr lang="it-IT" dirty="0"/>
              <a:t> </a:t>
            </a:r>
            <a:r>
              <a:rPr lang="it-IT" dirty="0" err="1"/>
              <a:t>when</a:t>
            </a:r>
            <a:r>
              <a:rPr lang="it-IT" dirty="0"/>
              <a:t> </a:t>
            </a:r>
            <a:r>
              <a:rPr lang="it-IT" dirty="0" err="1"/>
              <a:t>difference</a:t>
            </a:r>
            <a:r>
              <a:rPr lang="it-IT" dirty="0"/>
              <a:t> </a:t>
            </a:r>
            <a:r>
              <a:rPr lang="it-IT" dirty="0" err="1"/>
              <a:t>between</a:t>
            </a:r>
            <a:r>
              <a:rPr lang="it-IT" dirty="0"/>
              <a:t> the sum of </a:t>
            </a:r>
            <a:r>
              <a:rPr lang="it-IT" b="1" dirty="0" err="1"/>
              <a:t>estimated</a:t>
            </a:r>
            <a:r>
              <a:rPr lang="it-IT" b="1" dirty="0"/>
              <a:t> </a:t>
            </a:r>
            <a:r>
              <a:rPr lang="it-IT" b="1" dirty="0" err="1"/>
              <a:t>individual</a:t>
            </a:r>
            <a:r>
              <a:rPr lang="it-IT" b="1" dirty="0"/>
              <a:t> </a:t>
            </a:r>
            <a:r>
              <a:rPr lang="it-IT" b="1" dirty="0" err="1"/>
              <a:t>weights</a:t>
            </a:r>
            <a:r>
              <a:rPr lang="it-IT" b="1" dirty="0"/>
              <a:t> </a:t>
            </a:r>
            <a:r>
              <a:rPr lang="it-IT" dirty="0"/>
              <a:t>(by </a:t>
            </a:r>
            <a:r>
              <a:rPr lang="it-IT" dirty="0" err="1"/>
              <a:t>haul</a:t>
            </a:r>
            <a:r>
              <a:rPr lang="it-IT" dirty="0"/>
              <a:t>, </a:t>
            </a:r>
            <a:r>
              <a:rPr lang="it-IT" dirty="0" err="1"/>
              <a:t>species</a:t>
            </a:r>
            <a:r>
              <a:rPr lang="it-IT" dirty="0"/>
              <a:t> and sub-</a:t>
            </a:r>
            <a:r>
              <a:rPr lang="it-IT" dirty="0" err="1"/>
              <a:t>samples</a:t>
            </a:r>
            <a:r>
              <a:rPr lang="it-IT" dirty="0"/>
              <a:t>) and the </a:t>
            </a:r>
            <a:r>
              <a:rPr lang="it-IT" b="1" dirty="0"/>
              <a:t>WEIGHT_OF_THE_SAMPLE_MEASURED</a:t>
            </a:r>
            <a:r>
              <a:rPr lang="it-IT" dirty="0"/>
              <a:t> </a:t>
            </a:r>
            <a:r>
              <a:rPr lang="it-IT" dirty="0" err="1"/>
              <a:t>is</a:t>
            </a:r>
            <a:r>
              <a:rPr lang="it-IT" dirty="0"/>
              <a:t> </a:t>
            </a:r>
            <a:r>
              <a:rPr lang="it-IT" dirty="0" err="1"/>
              <a:t>greater</a:t>
            </a:r>
            <a:r>
              <a:rPr lang="it-IT" dirty="0"/>
              <a:t> </a:t>
            </a:r>
            <a:r>
              <a:rPr lang="it-IT" dirty="0" err="1"/>
              <a:t>than</a:t>
            </a:r>
            <a:r>
              <a:rPr lang="it-IT" dirty="0"/>
              <a:t> 50% for </a:t>
            </a:r>
            <a:r>
              <a:rPr lang="it-IT" dirty="0" err="1"/>
              <a:t>at</a:t>
            </a:r>
            <a:r>
              <a:rPr lang="it-IT" dirty="0"/>
              <a:t> </a:t>
            </a:r>
            <a:r>
              <a:rPr lang="it-IT" dirty="0" err="1"/>
              <a:t>least</a:t>
            </a:r>
            <a:r>
              <a:rPr lang="it-IT" dirty="0"/>
              <a:t> </a:t>
            </a:r>
            <a:r>
              <a:rPr lang="it-IT" dirty="0" err="1"/>
              <a:t>one</a:t>
            </a:r>
            <a:r>
              <a:rPr lang="it-IT" dirty="0"/>
              <a:t> record. </a:t>
            </a:r>
            <a:r>
              <a:rPr lang="it-IT" dirty="0" err="1"/>
              <a:t>This</a:t>
            </a:r>
            <a:r>
              <a:rPr lang="it-IT" dirty="0"/>
              <a:t> </a:t>
            </a:r>
            <a:r>
              <a:rPr lang="it-IT" dirty="0" err="1"/>
              <a:t>check</a:t>
            </a:r>
            <a:r>
              <a:rPr lang="it-IT" dirty="0"/>
              <a:t> </a:t>
            </a:r>
            <a:r>
              <a:rPr lang="it-IT" dirty="0" err="1"/>
              <a:t>is</a:t>
            </a:r>
            <a:r>
              <a:rPr lang="it-IT" dirty="0"/>
              <a:t> </a:t>
            </a:r>
            <a:r>
              <a:rPr lang="it-IT" dirty="0" err="1"/>
              <a:t>based</a:t>
            </a:r>
            <a:r>
              <a:rPr lang="it-IT" dirty="0"/>
              <a:t> on the </a:t>
            </a:r>
            <a:r>
              <a:rPr lang="it-IT" dirty="0" smtClean="0"/>
              <a:t>LW </a:t>
            </a:r>
            <a:r>
              <a:rPr lang="it-IT" dirty="0" err="1" smtClean="0"/>
              <a:t>table</a:t>
            </a:r>
            <a:r>
              <a:rPr lang="it-IT" dirty="0" smtClean="0"/>
              <a:t> </a:t>
            </a:r>
            <a:r>
              <a:rPr lang="it-IT" dirty="0" err="1" smtClean="0"/>
              <a:t>contained</a:t>
            </a:r>
            <a:r>
              <a:rPr lang="it-IT" dirty="0" smtClean="0"/>
              <a:t> </a:t>
            </a:r>
            <a:r>
              <a:rPr lang="it-IT" dirty="0"/>
              <a:t>in </a:t>
            </a:r>
            <a:r>
              <a:rPr lang="it-IT" dirty="0" smtClean="0"/>
              <a:t>the package.</a:t>
            </a:r>
            <a:endParaRPr lang="it-IT" dirty="0"/>
          </a:p>
        </p:txBody>
      </p:sp>
      <p:sp>
        <p:nvSpPr>
          <p:cNvPr id="22" name="CasellaDiTesto 21"/>
          <p:cNvSpPr txBox="1"/>
          <p:nvPr/>
        </p:nvSpPr>
        <p:spPr>
          <a:xfrm>
            <a:off x="10517525" y="2970011"/>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smtClean="0">
                <a:solidFill>
                  <a:srgbClr val="002060"/>
                </a:solidFill>
              </a:rPr>
              <a:t>Warning</a:t>
            </a:r>
            <a:endParaRPr lang="it-IT" dirty="0">
              <a:solidFill>
                <a:srgbClr val="002060"/>
              </a:solidFill>
            </a:endParaRPr>
          </a:p>
        </p:txBody>
      </p:sp>
      <p:sp>
        <p:nvSpPr>
          <p:cNvPr id="9" name="Rettangolo 8"/>
          <p:cNvSpPr/>
          <p:nvPr/>
        </p:nvSpPr>
        <p:spPr>
          <a:xfrm>
            <a:off x="653591" y="4204829"/>
            <a:ext cx="4201663"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t>Check consistency of length distribution TC</a:t>
            </a:r>
            <a:endParaRPr lang="it-IT" dirty="0"/>
          </a:p>
        </p:txBody>
      </p:sp>
      <p:sp>
        <p:nvSpPr>
          <p:cNvPr id="10" name="Rettangolo 9"/>
          <p:cNvSpPr/>
          <p:nvPr/>
        </p:nvSpPr>
        <p:spPr>
          <a:xfrm>
            <a:off x="653591" y="4695149"/>
            <a:ext cx="933949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The function verifies that in TC the length measures are reported with the correct precision</a:t>
            </a:r>
            <a:endParaRPr lang="it-IT" dirty="0"/>
          </a:p>
        </p:txBody>
      </p:sp>
      <p:sp>
        <p:nvSpPr>
          <p:cNvPr id="26" name="Rettangolo 25"/>
          <p:cNvSpPr/>
          <p:nvPr/>
        </p:nvSpPr>
        <p:spPr>
          <a:xfrm>
            <a:off x="653594" y="5266123"/>
            <a:ext cx="3460756"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a:t>Check</a:t>
            </a:r>
            <a:r>
              <a:rPr lang="it-IT" dirty="0"/>
              <a:t> </a:t>
            </a:r>
            <a:r>
              <a:rPr lang="it-IT" dirty="0" err="1"/>
              <a:t>correctness</a:t>
            </a:r>
            <a:r>
              <a:rPr lang="it-IT" dirty="0"/>
              <a:t> of </a:t>
            </a:r>
            <a:r>
              <a:rPr lang="it-IT" dirty="0" err="1"/>
              <a:t>species</a:t>
            </a:r>
            <a:r>
              <a:rPr lang="it-IT" dirty="0"/>
              <a:t> </a:t>
            </a:r>
            <a:r>
              <a:rPr lang="it-IT" dirty="0" err="1"/>
              <a:t>codes</a:t>
            </a:r>
            <a:endParaRPr lang="it-IT" dirty="0"/>
          </a:p>
        </p:txBody>
      </p:sp>
      <p:sp>
        <p:nvSpPr>
          <p:cNvPr id="27" name="Rettangolo 26"/>
          <p:cNvSpPr/>
          <p:nvPr/>
        </p:nvSpPr>
        <p:spPr>
          <a:xfrm>
            <a:off x="653593" y="5758996"/>
            <a:ext cx="9219749"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err="1"/>
              <a:t>Function</a:t>
            </a:r>
            <a:r>
              <a:rPr lang="it-IT" dirty="0"/>
              <a:t> </a:t>
            </a:r>
            <a:r>
              <a:rPr lang="it-IT" dirty="0" err="1"/>
              <a:t>checking</a:t>
            </a:r>
            <a:r>
              <a:rPr lang="it-IT" dirty="0"/>
              <a:t> the </a:t>
            </a:r>
            <a:r>
              <a:rPr lang="it-IT" dirty="0" err="1"/>
              <a:t>correctness</a:t>
            </a:r>
            <a:r>
              <a:rPr lang="it-IT" dirty="0"/>
              <a:t> of </a:t>
            </a:r>
            <a:r>
              <a:rPr lang="it-IT" dirty="0" err="1"/>
              <a:t>species</a:t>
            </a:r>
            <a:r>
              <a:rPr lang="it-IT" dirty="0"/>
              <a:t> </a:t>
            </a:r>
            <a:r>
              <a:rPr lang="it-IT" dirty="0" smtClean="0"/>
              <a:t>code </a:t>
            </a:r>
            <a:r>
              <a:rPr lang="it-IT" dirty="0"/>
              <a:t>and </a:t>
            </a:r>
            <a:r>
              <a:rPr lang="it-IT" dirty="0" err="1" smtClean="0"/>
              <a:t>taxonomic</a:t>
            </a:r>
            <a:r>
              <a:rPr lang="it-IT" dirty="0" smtClean="0"/>
              <a:t> </a:t>
            </a:r>
            <a:r>
              <a:rPr lang="it-IT" dirty="0" err="1"/>
              <a:t>category</a:t>
            </a:r>
            <a:r>
              <a:rPr lang="it-IT" dirty="0"/>
              <a:t> </a:t>
            </a:r>
            <a:r>
              <a:rPr lang="it-IT" dirty="0" err="1"/>
              <a:t>according</a:t>
            </a:r>
            <a:r>
              <a:rPr lang="it-IT" dirty="0"/>
              <a:t> to TM </a:t>
            </a:r>
            <a:r>
              <a:rPr lang="it-IT" dirty="0" err="1"/>
              <a:t>reference</a:t>
            </a:r>
            <a:r>
              <a:rPr lang="it-IT" dirty="0"/>
              <a:t> list</a:t>
            </a:r>
          </a:p>
        </p:txBody>
      </p:sp>
      <p:sp>
        <p:nvSpPr>
          <p:cNvPr id="28" name="CasellaDiTesto 27"/>
          <p:cNvSpPr txBox="1"/>
          <p:nvPr/>
        </p:nvSpPr>
        <p:spPr>
          <a:xfrm>
            <a:off x="10439399" y="5758996"/>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smtClean="0"/>
              <a:t>Error</a:t>
            </a:r>
            <a:endParaRPr lang="it-IT" dirty="0"/>
          </a:p>
        </p:txBody>
      </p:sp>
    </p:spTree>
    <p:extLst>
      <p:ext uri="{BB962C8B-B14F-4D97-AF65-F5344CB8AC3E}">
        <p14:creationId xmlns:p14="http://schemas.microsoft.com/office/powerpoint/2010/main" val="3880710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653594" y="1110732"/>
            <a:ext cx="3460756"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t>Check correctness of species </a:t>
            </a:r>
            <a:r>
              <a:rPr lang="en-US" dirty="0" smtClean="0"/>
              <a:t>codes</a:t>
            </a:r>
            <a:endParaRPr lang="it-IT" dirty="0"/>
          </a:p>
        </p:txBody>
      </p:sp>
      <p:sp>
        <p:nvSpPr>
          <p:cNvPr id="5" name="Rettangolo 4"/>
          <p:cNvSpPr/>
          <p:nvPr/>
        </p:nvSpPr>
        <p:spPr>
          <a:xfrm>
            <a:off x="653593" y="1603605"/>
            <a:ext cx="9219749"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Function checking the correctness of species code and </a:t>
            </a:r>
            <a:r>
              <a:rPr lang="en-US" dirty="0" smtClean="0"/>
              <a:t>taxonomic category </a:t>
            </a:r>
            <a:r>
              <a:rPr lang="en-US" dirty="0"/>
              <a:t>according to TM reference list</a:t>
            </a:r>
          </a:p>
        </p:txBody>
      </p:sp>
      <p:sp>
        <p:nvSpPr>
          <p:cNvPr id="6" name="CasellaDiTesto 5"/>
          <p:cNvSpPr txBox="1"/>
          <p:nvPr/>
        </p:nvSpPr>
        <p:spPr>
          <a:xfrm>
            <a:off x="10517526" y="3143259"/>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smtClean="0"/>
              <a:t>Error</a:t>
            </a:r>
            <a:endParaRPr lang="it-IT" dirty="0"/>
          </a:p>
        </p:txBody>
      </p:sp>
      <p:sp>
        <p:nvSpPr>
          <p:cNvPr id="13" name="CasellaDiTesto 12"/>
          <p:cNvSpPr txBox="1"/>
          <p:nvPr/>
        </p:nvSpPr>
        <p:spPr>
          <a:xfrm>
            <a:off x="653591" y="568152"/>
            <a:ext cx="1403398"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it-IT" dirty="0" smtClean="0">
                <a:solidFill>
                  <a:srgbClr val="002060"/>
                </a:solidFill>
              </a:rPr>
              <a:t>CHECK for TE</a:t>
            </a:r>
            <a:endParaRPr lang="it-IT" dirty="0">
              <a:solidFill>
                <a:srgbClr val="002060"/>
              </a:solidFill>
            </a:endParaRPr>
          </a:p>
        </p:txBody>
      </p:sp>
      <p:sp>
        <p:nvSpPr>
          <p:cNvPr id="28" name="CasellaDiTesto 27"/>
          <p:cNvSpPr txBox="1"/>
          <p:nvPr/>
        </p:nvSpPr>
        <p:spPr>
          <a:xfrm>
            <a:off x="10517526" y="1603605"/>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smtClean="0"/>
              <a:t>Error</a:t>
            </a:r>
            <a:endParaRPr lang="it-IT" dirty="0"/>
          </a:p>
        </p:txBody>
      </p:sp>
      <p:sp>
        <p:nvSpPr>
          <p:cNvPr id="2" name="Rettangolo 1"/>
          <p:cNvSpPr/>
          <p:nvPr/>
        </p:nvSpPr>
        <p:spPr>
          <a:xfrm>
            <a:off x="653591" y="2600679"/>
            <a:ext cx="3417346"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dirty="0" err="1" smtClean="0"/>
              <a:t>Check</a:t>
            </a:r>
            <a:r>
              <a:rPr lang="it-IT" dirty="0" smtClean="0"/>
              <a:t> </a:t>
            </a:r>
            <a:r>
              <a:rPr lang="it-IT" dirty="0" err="1"/>
              <a:t>consistency</a:t>
            </a:r>
            <a:r>
              <a:rPr lang="it-IT" dirty="0"/>
              <a:t> TE </a:t>
            </a:r>
            <a:r>
              <a:rPr lang="it-IT" dirty="0" err="1"/>
              <a:t>check-fields</a:t>
            </a:r>
            <a:endParaRPr lang="it-IT" dirty="0"/>
          </a:p>
        </p:txBody>
      </p:sp>
      <p:sp>
        <p:nvSpPr>
          <p:cNvPr id="3" name="Rettangolo 2"/>
          <p:cNvSpPr/>
          <p:nvPr/>
        </p:nvSpPr>
        <p:spPr>
          <a:xfrm>
            <a:off x="653590" y="3143259"/>
            <a:ext cx="921975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The function checks the consistency of number of individuals sampled for weight and ageing in TE</a:t>
            </a:r>
            <a:endParaRPr lang="it-IT" dirty="0"/>
          </a:p>
        </p:txBody>
      </p:sp>
      <p:sp>
        <p:nvSpPr>
          <p:cNvPr id="11" name="Rettangolo 10"/>
          <p:cNvSpPr/>
          <p:nvPr/>
        </p:nvSpPr>
        <p:spPr>
          <a:xfrm>
            <a:off x="653589" y="4533917"/>
            <a:ext cx="921975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smtClean="0"/>
              <a:t>function</a:t>
            </a:r>
            <a:r>
              <a:rPr lang="it-IT" dirty="0" smtClean="0"/>
              <a:t> </a:t>
            </a:r>
            <a:r>
              <a:rPr lang="it-IT" dirty="0" err="1"/>
              <a:t>checks</a:t>
            </a:r>
            <a:r>
              <a:rPr lang="it-IT" dirty="0"/>
              <a:t> the </a:t>
            </a:r>
            <a:r>
              <a:rPr lang="it-IT" dirty="0" err="1"/>
              <a:t>difference</a:t>
            </a:r>
            <a:r>
              <a:rPr lang="it-IT" dirty="0"/>
              <a:t> </a:t>
            </a:r>
            <a:r>
              <a:rPr lang="it-IT" dirty="0" err="1"/>
              <a:t>between</a:t>
            </a:r>
            <a:r>
              <a:rPr lang="it-IT" dirty="0"/>
              <a:t> </a:t>
            </a:r>
            <a:r>
              <a:rPr lang="it-IT" dirty="0" err="1"/>
              <a:t>observed</a:t>
            </a:r>
            <a:r>
              <a:rPr lang="it-IT" dirty="0"/>
              <a:t> and </a:t>
            </a:r>
            <a:r>
              <a:rPr lang="it-IT" dirty="0" err="1"/>
              <a:t>estimated</a:t>
            </a:r>
            <a:r>
              <a:rPr lang="it-IT" dirty="0"/>
              <a:t> </a:t>
            </a:r>
            <a:r>
              <a:rPr lang="it-IT" dirty="0" err="1"/>
              <a:t>individual</a:t>
            </a:r>
            <a:r>
              <a:rPr lang="it-IT" dirty="0"/>
              <a:t> </a:t>
            </a:r>
            <a:r>
              <a:rPr lang="it-IT" dirty="0" err="1"/>
              <a:t>weight</a:t>
            </a:r>
            <a:r>
              <a:rPr lang="it-IT" dirty="0"/>
              <a:t> in </a:t>
            </a:r>
            <a:r>
              <a:rPr lang="it-IT" dirty="0" err="1"/>
              <a:t>percentage</a:t>
            </a:r>
            <a:r>
              <a:rPr lang="it-IT" dirty="0"/>
              <a:t>.</a:t>
            </a:r>
          </a:p>
        </p:txBody>
      </p:sp>
      <p:sp>
        <p:nvSpPr>
          <p:cNvPr id="12" name="Rettangolo 11"/>
          <p:cNvSpPr/>
          <p:nvPr/>
        </p:nvSpPr>
        <p:spPr>
          <a:xfrm>
            <a:off x="653590" y="3990415"/>
            <a:ext cx="2908810"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t>Check individual weight in TE</a:t>
            </a:r>
            <a:endParaRPr lang="it-IT" dirty="0"/>
          </a:p>
        </p:txBody>
      </p:sp>
      <p:sp>
        <p:nvSpPr>
          <p:cNvPr id="19" name="CasellaDiTesto 18"/>
          <p:cNvSpPr txBox="1"/>
          <p:nvPr/>
        </p:nvSpPr>
        <p:spPr>
          <a:xfrm>
            <a:off x="10356167" y="4536540"/>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smtClean="0">
                <a:solidFill>
                  <a:srgbClr val="002060"/>
                </a:solidFill>
              </a:rPr>
              <a:t>Warning</a:t>
            </a:r>
            <a:endParaRPr lang="it-IT" dirty="0">
              <a:solidFill>
                <a:srgbClr val="002060"/>
              </a:solidFill>
            </a:endParaRPr>
          </a:p>
        </p:txBody>
      </p:sp>
    </p:spTree>
    <p:extLst>
      <p:ext uri="{BB962C8B-B14F-4D97-AF65-F5344CB8AC3E}">
        <p14:creationId xmlns:p14="http://schemas.microsoft.com/office/powerpoint/2010/main" val="2147683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653594" y="1110732"/>
            <a:ext cx="7016280"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t>Check presence in TB of TA hauls      -      Check presence in TA of TB hauls</a:t>
            </a:r>
            <a:endParaRPr lang="it-IT" dirty="0"/>
          </a:p>
        </p:txBody>
      </p:sp>
      <p:sp>
        <p:nvSpPr>
          <p:cNvPr id="5" name="Rettangolo 4"/>
          <p:cNvSpPr/>
          <p:nvPr/>
        </p:nvSpPr>
        <p:spPr>
          <a:xfrm>
            <a:off x="653593" y="1603605"/>
            <a:ext cx="9219749"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The function </a:t>
            </a:r>
            <a:r>
              <a:rPr lang="en-US" dirty="0" smtClean="0"/>
              <a:t>checks:</a:t>
            </a:r>
          </a:p>
          <a:p>
            <a:pPr marL="285750" indent="-285750">
              <a:buFont typeface="Arial" panose="020B0604020202020204" pitchFamily="34" charset="0"/>
              <a:buChar char="•"/>
            </a:pPr>
            <a:r>
              <a:rPr lang="en-US" dirty="0" smtClean="0"/>
              <a:t>presence </a:t>
            </a:r>
            <a:r>
              <a:rPr lang="en-US" dirty="0"/>
              <a:t>of the TA </a:t>
            </a:r>
            <a:r>
              <a:rPr lang="en-US" dirty="0" smtClean="0"/>
              <a:t>hauls </a:t>
            </a:r>
            <a:r>
              <a:rPr lang="en-US" dirty="0"/>
              <a:t>in the TB </a:t>
            </a:r>
            <a:endParaRPr lang="en-US" dirty="0" smtClean="0"/>
          </a:p>
          <a:p>
            <a:pPr marL="285750" indent="-285750">
              <a:buFont typeface="Arial" panose="020B0604020202020204" pitchFamily="34" charset="0"/>
              <a:buChar char="•"/>
            </a:pPr>
            <a:r>
              <a:rPr lang="en-US" dirty="0" smtClean="0"/>
              <a:t>presence </a:t>
            </a:r>
            <a:r>
              <a:rPr lang="en-US" dirty="0"/>
              <a:t>of the TB </a:t>
            </a:r>
            <a:r>
              <a:rPr lang="en-US" dirty="0" smtClean="0"/>
              <a:t>hauls </a:t>
            </a:r>
            <a:r>
              <a:rPr lang="en-US" dirty="0"/>
              <a:t>in the </a:t>
            </a:r>
            <a:r>
              <a:rPr lang="en-US" dirty="0" smtClean="0"/>
              <a:t>TA</a:t>
            </a:r>
            <a:endParaRPr lang="en-US" dirty="0"/>
          </a:p>
        </p:txBody>
      </p:sp>
      <p:sp>
        <p:nvSpPr>
          <p:cNvPr id="13" name="CasellaDiTesto 12"/>
          <p:cNvSpPr txBox="1"/>
          <p:nvPr/>
        </p:nvSpPr>
        <p:spPr>
          <a:xfrm>
            <a:off x="653591" y="568152"/>
            <a:ext cx="1337802"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it-IT" dirty="0">
                <a:solidFill>
                  <a:srgbClr val="002060"/>
                </a:solidFill>
              </a:rPr>
              <a:t>cross </a:t>
            </a:r>
            <a:r>
              <a:rPr lang="it-IT" dirty="0" err="1">
                <a:solidFill>
                  <a:srgbClr val="002060"/>
                </a:solidFill>
              </a:rPr>
              <a:t>checks</a:t>
            </a:r>
            <a:endParaRPr lang="it-IT" dirty="0">
              <a:solidFill>
                <a:srgbClr val="002060"/>
              </a:solidFill>
            </a:endParaRPr>
          </a:p>
        </p:txBody>
      </p:sp>
      <p:sp>
        <p:nvSpPr>
          <p:cNvPr id="28" name="CasellaDiTesto 27"/>
          <p:cNvSpPr txBox="1"/>
          <p:nvPr/>
        </p:nvSpPr>
        <p:spPr>
          <a:xfrm>
            <a:off x="10517526" y="1603605"/>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smtClean="0"/>
              <a:t>Error</a:t>
            </a:r>
            <a:endParaRPr lang="it-IT" dirty="0"/>
          </a:p>
        </p:txBody>
      </p:sp>
      <p:sp>
        <p:nvSpPr>
          <p:cNvPr id="7" name="Rettangolo 6"/>
          <p:cNvSpPr/>
          <p:nvPr/>
        </p:nvSpPr>
        <p:spPr>
          <a:xfrm>
            <a:off x="653591" y="2823724"/>
            <a:ext cx="7902548"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it-IT" smtClean="0"/>
              <a:t>Check presence in TC of TB target species     -     </a:t>
            </a:r>
            <a:r>
              <a:rPr lang="en-US" smtClean="0"/>
              <a:t>Check presence in TB of TC species</a:t>
            </a:r>
            <a:endParaRPr lang="it-IT" dirty="0"/>
          </a:p>
        </p:txBody>
      </p:sp>
      <p:sp>
        <p:nvSpPr>
          <p:cNvPr id="8" name="Rettangolo 7"/>
          <p:cNvSpPr/>
          <p:nvPr/>
        </p:nvSpPr>
        <p:spPr>
          <a:xfrm>
            <a:off x="653590" y="3366304"/>
            <a:ext cx="9219751"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a:t>The </a:t>
            </a:r>
            <a:r>
              <a:rPr lang="it-IT" dirty="0" err="1"/>
              <a:t>function</a:t>
            </a:r>
            <a:r>
              <a:rPr lang="it-IT" dirty="0"/>
              <a:t> </a:t>
            </a:r>
            <a:r>
              <a:rPr lang="it-IT" dirty="0" err="1"/>
              <a:t>checks</a:t>
            </a:r>
            <a:r>
              <a:rPr lang="it-IT" dirty="0"/>
              <a:t> </a:t>
            </a:r>
            <a:r>
              <a:rPr lang="it-IT" dirty="0" err="1"/>
              <a:t>whether</a:t>
            </a:r>
            <a:r>
              <a:rPr lang="it-IT" dirty="0"/>
              <a:t> </a:t>
            </a:r>
            <a:endParaRPr lang="it-IT" dirty="0" smtClean="0"/>
          </a:p>
          <a:p>
            <a:pPr marL="285750" indent="-285750">
              <a:buFont typeface="Arial" panose="020B0604020202020204" pitchFamily="34" charset="0"/>
              <a:buChar char="•"/>
            </a:pPr>
            <a:r>
              <a:rPr lang="it-IT" dirty="0" err="1" smtClean="0"/>
              <a:t>all</a:t>
            </a:r>
            <a:r>
              <a:rPr lang="it-IT" dirty="0" smtClean="0"/>
              <a:t> </a:t>
            </a:r>
            <a:r>
              <a:rPr lang="it-IT" dirty="0"/>
              <a:t>the </a:t>
            </a:r>
            <a:r>
              <a:rPr lang="it-IT" dirty="0" err="1"/>
              <a:t>species</a:t>
            </a:r>
            <a:r>
              <a:rPr lang="it-IT" dirty="0"/>
              <a:t> </a:t>
            </a:r>
            <a:r>
              <a:rPr lang="it-IT" dirty="0" err="1"/>
              <a:t>present</a:t>
            </a:r>
            <a:r>
              <a:rPr lang="it-IT" dirty="0"/>
              <a:t> in TC </a:t>
            </a:r>
            <a:r>
              <a:rPr lang="it-IT" dirty="0" smtClean="0"/>
              <a:t>are </a:t>
            </a:r>
            <a:r>
              <a:rPr lang="it-IT" dirty="0" err="1"/>
              <a:t>listed</a:t>
            </a:r>
            <a:r>
              <a:rPr lang="it-IT" dirty="0"/>
              <a:t> in </a:t>
            </a:r>
            <a:r>
              <a:rPr lang="it-IT" dirty="0" smtClean="0"/>
              <a:t>TB</a:t>
            </a:r>
          </a:p>
          <a:p>
            <a:pPr marL="285750" indent="-285750">
              <a:buFont typeface="Arial" panose="020B0604020202020204" pitchFamily="34" charset="0"/>
              <a:buChar char="•"/>
            </a:pPr>
            <a:r>
              <a:rPr lang="en-US" dirty="0"/>
              <a:t>all the </a:t>
            </a:r>
            <a:r>
              <a:rPr lang="en-US" dirty="0" smtClean="0"/>
              <a:t>species </a:t>
            </a:r>
            <a:r>
              <a:rPr lang="en-US" dirty="0"/>
              <a:t>in the </a:t>
            </a:r>
            <a:r>
              <a:rPr lang="en-US" dirty="0" smtClean="0"/>
              <a:t>TB are in the TC</a:t>
            </a:r>
            <a:endParaRPr lang="it-IT" dirty="0"/>
          </a:p>
        </p:txBody>
      </p:sp>
      <p:sp>
        <p:nvSpPr>
          <p:cNvPr id="14" name="CasellaDiTesto 13"/>
          <p:cNvSpPr txBox="1"/>
          <p:nvPr/>
        </p:nvSpPr>
        <p:spPr>
          <a:xfrm>
            <a:off x="10517526" y="3572742"/>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smtClean="0"/>
              <a:t>Error</a:t>
            </a:r>
            <a:endParaRPr lang="it-IT" dirty="0"/>
          </a:p>
        </p:txBody>
      </p:sp>
      <p:sp>
        <p:nvSpPr>
          <p:cNvPr id="15" name="CasellaDiTesto 14"/>
          <p:cNvSpPr txBox="1"/>
          <p:nvPr/>
        </p:nvSpPr>
        <p:spPr>
          <a:xfrm>
            <a:off x="10517526" y="3942074"/>
            <a:ext cx="978153"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smtClean="0">
                <a:solidFill>
                  <a:srgbClr val="002060"/>
                </a:solidFill>
              </a:rPr>
              <a:t>Warning</a:t>
            </a:r>
            <a:endParaRPr lang="it-IT" dirty="0">
              <a:solidFill>
                <a:srgbClr val="002060"/>
              </a:solidFill>
            </a:endParaRPr>
          </a:p>
        </p:txBody>
      </p:sp>
      <p:sp>
        <p:nvSpPr>
          <p:cNvPr id="9" name="Rettangolo 8"/>
          <p:cNvSpPr/>
          <p:nvPr/>
        </p:nvSpPr>
        <p:spPr>
          <a:xfrm>
            <a:off x="653590" y="4462882"/>
            <a:ext cx="7358296"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it-IT" dirty="0" err="1"/>
              <a:t>Check</a:t>
            </a:r>
            <a:r>
              <a:rPr lang="it-IT" dirty="0"/>
              <a:t> </a:t>
            </a:r>
            <a:r>
              <a:rPr lang="it-IT" dirty="0" err="1"/>
              <a:t>correctness</a:t>
            </a:r>
            <a:r>
              <a:rPr lang="it-IT" dirty="0"/>
              <a:t> of the </a:t>
            </a:r>
            <a:r>
              <a:rPr lang="it-IT" dirty="0" err="1"/>
              <a:t>number</a:t>
            </a:r>
            <a:r>
              <a:rPr lang="it-IT" dirty="0"/>
              <a:t> per sex in TB in case of sub-</a:t>
            </a:r>
            <a:r>
              <a:rPr lang="it-IT" dirty="0" err="1"/>
              <a:t>sampling</a:t>
            </a:r>
            <a:r>
              <a:rPr lang="it-IT" dirty="0"/>
              <a:t> in TC</a:t>
            </a:r>
          </a:p>
        </p:txBody>
      </p:sp>
      <p:sp>
        <p:nvSpPr>
          <p:cNvPr id="10" name="Rettangolo 9"/>
          <p:cNvSpPr/>
          <p:nvPr/>
        </p:nvSpPr>
        <p:spPr>
          <a:xfrm>
            <a:off x="653589" y="4955755"/>
            <a:ext cx="921975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Function checking if, in case of sub-sampling in TC, the Total number and the number per sex in TB is raised correctly</a:t>
            </a:r>
            <a:endParaRPr lang="it-IT" dirty="0"/>
          </a:p>
        </p:txBody>
      </p:sp>
      <p:sp>
        <p:nvSpPr>
          <p:cNvPr id="20" name="CasellaDiTesto 19"/>
          <p:cNvSpPr txBox="1"/>
          <p:nvPr/>
        </p:nvSpPr>
        <p:spPr>
          <a:xfrm>
            <a:off x="10517526" y="4955755"/>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smtClean="0"/>
              <a:t>Error</a:t>
            </a:r>
            <a:endParaRPr lang="it-IT" dirty="0"/>
          </a:p>
        </p:txBody>
      </p:sp>
      <p:sp>
        <p:nvSpPr>
          <p:cNvPr id="17" name="Rettangolo 16"/>
          <p:cNvSpPr/>
          <p:nvPr/>
        </p:nvSpPr>
        <p:spPr>
          <a:xfrm>
            <a:off x="653589" y="5683001"/>
            <a:ext cx="2254784" cy="369332"/>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dirty="0"/>
              <a:t>Check on date by </a:t>
            </a:r>
            <a:r>
              <a:rPr lang="en-US" dirty="0" smtClean="0"/>
              <a:t>haul</a:t>
            </a:r>
            <a:endParaRPr lang="it-IT" dirty="0"/>
          </a:p>
        </p:txBody>
      </p:sp>
      <p:sp>
        <p:nvSpPr>
          <p:cNvPr id="18" name="Rettangolo 17"/>
          <p:cNvSpPr/>
          <p:nvPr/>
        </p:nvSpPr>
        <p:spPr>
          <a:xfrm>
            <a:off x="653589" y="6175874"/>
            <a:ext cx="845775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Check if in TB, TC and TE the date by haul is the same of the one reported in TA</a:t>
            </a:r>
            <a:endParaRPr lang="it-IT" dirty="0"/>
          </a:p>
        </p:txBody>
      </p:sp>
      <p:sp>
        <p:nvSpPr>
          <p:cNvPr id="22" name="CasellaDiTesto 21"/>
          <p:cNvSpPr txBox="1"/>
          <p:nvPr/>
        </p:nvSpPr>
        <p:spPr>
          <a:xfrm>
            <a:off x="10517526" y="6175874"/>
            <a:ext cx="655436"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it-IT" dirty="0" err="1" smtClean="0"/>
              <a:t>Error</a:t>
            </a:r>
            <a:endParaRPr lang="it-IT" dirty="0"/>
          </a:p>
        </p:txBody>
      </p:sp>
    </p:spTree>
    <p:extLst>
      <p:ext uri="{BB962C8B-B14F-4D97-AF65-F5344CB8AC3E}">
        <p14:creationId xmlns:p14="http://schemas.microsoft.com/office/powerpoint/2010/main" val="78142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rotWithShape="1">
          <a:blip r:embed="rId2"/>
          <a:srcRect r="82466" b="76261"/>
          <a:stretch/>
        </p:blipFill>
        <p:spPr>
          <a:xfrm>
            <a:off x="587342" y="1027295"/>
            <a:ext cx="5528858" cy="2296671"/>
          </a:xfrm>
          <a:prstGeom prst="rect">
            <a:avLst/>
          </a:prstGeom>
        </p:spPr>
      </p:pic>
      <p:sp>
        <p:nvSpPr>
          <p:cNvPr id="6" name="CasellaDiTesto 5"/>
          <p:cNvSpPr txBox="1"/>
          <p:nvPr/>
        </p:nvSpPr>
        <p:spPr>
          <a:xfrm>
            <a:off x="377277" y="254031"/>
            <a:ext cx="4374292" cy="584775"/>
          </a:xfrm>
          <a:prstGeom prst="rect">
            <a:avLst/>
          </a:prstGeom>
          <a:noFill/>
        </p:spPr>
        <p:txBody>
          <a:bodyPr wrap="square" rtlCol="0">
            <a:spAutoFit/>
          </a:bodyPr>
          <a:lstStyle/>
          <a:p>
            <a:r>
              <a:rPr lang="it-IT" sz="32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RUN_RoMEBS</a:t>
            </a:r>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it-IT" sz="3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script</a:t>
            </a:r>
            <a:endPar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CasellaDiTesto 6"/>
          <p:cNvSpPr txBox="1"/>
          <p:nvPr/>
        </p:nvSpPr>
        <p:spPr>
          <a:xfrm>
            <a:off x="2290725" y="821252"/>
            <a:ext cx="4257961"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it-IT" dirty="0" smtClean="0"/>
              <a:t>Select the file «</a:t>
            </a:r>
            <a:r>
              <a:rPr lang="it-IT" dirty="0" err="1" smtClean="0"/>
              <a:t>RUN_RoMEBS.r</a:t>
            </a:r>
            <a:r>
              <a:rPr lang="it-IT" dirty="0" smtClean="0"/>
              <a:t>» and </a:t>
            </a:r>
            <a:r>
              <a:rPr lang="it-IT" dirty="0" err="1" smtClean="0"/>
              <a:t>load</a:t>
            </a:r>
            <a:r>
              <a:rPr lang="it-IT" dirty="0" smtClean="0"/>
              <a:t> </a:t>
            </a:r>
            <a:r>
              <a:rPr lang="it-IT" dirty="0" err="1" smtClean="0"/>
              <a:t>it</a:t>
            </a:r>
            <a:endParaRPr lang="it-IT" dirty="0"/>
          </a:p>
        </p:txBody>
      </p:sp>
      <p:pic>
        <p:nvPicPr>
          <p:cNvPr id="10" name="Immagine 9"/>
          <p:cNvPicPr>
            <a:picLocks noChangeAspect="1"/>
          </p:cNvPicPr>
          <p:nvPr/>
        </p:nvPicPr>
        <p:blipFill>
          <a:blip r:embed="rId3"/>
          <a:stretch>
            <a:fillRect/>
          </a:stretch>
        </p:blipFill>
        <p:spPr>
          <a:xfrm>
            <a:off x="3743208" y="1661498"/>
            <a:ext cx="7991475" cy="2362200"/>
          </a:xfrm>
          <a:prstGeom prst="rect">
            <a:avLst/>
          </a:prstGeom>
        </p:spPr>
      </p:pic>
      <p:sp>
        <p:nvSpPr>
          <p:cNvPr id="11" name="Rettangolo arrotondato 10"/>
          <p:cNvSpPr/>
          <p:nvPr/>
        </p:nvSpPr>
        <p:spPr>
          <a:xfrm>
            <a:off x="10676238" y="1903782"/>
            <a:ext cx="691979" cy="2718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Immagine 11"/>
          <p:cNvPicPr>
            <a:picLocks noChangeAspect="1"/>
          </p:cNvPicPr>
          <p:nvPr/>
        </p:nvPicPr>
        <p:blipFill>
          <a:blip r:embed="rId4"/>
          <a:stretch>
            <a:fillRect/>
          </a:stretch>
        </p:blipFill>
        <p:spPr>
          <a:xfrm>
            <a:off x="178779" y="4036041"/>
            <a:ext cx="5900350" cy="2673184"/>
          </a:xfrm>
          <a:prstGeom prst="rect">
            <a:avLst/>
          </a:prstGeom>
        </p:spPr>
      </p:pic>
      <p:pic>
        <p:nvPicPr>
          <p:cNvPr id="13" name="Immagine 12"/>
          <p:cNvPicPr>
            <a:picLocks noChangeAspect="1"/>
          </p:cNvPicPr>
          <p:nvPr/>
        </p:nvPicPr>
        <p:blipFill>
          <a:blip r:embed="rId5"/>
          <a:stretch>
            <a:fillRect/>
          </a:stretch>
        </p:blipFill>
        <p:spPr>
          <a:xfrm>
            <a:off x="6116200" y="4023698"/>
            <a:ext cx="5953008" cy="2697871"/>
          </a:xfrm>
          <a:prstGeom prst="rect">
            <a:avLst/>
          </a:prstGeom>
        </p:spPr>
      </p:pic>
      <p:grpSp>
        <p:nvGrpSpPr>
          <p:cNvPr id="16" name="Gruppo 15"/>
          <p:cNvGrpSpPr/>
          <p:nvPr/>
        </p:nvGrpSpPr>
        <p:grpSpPr>
          <a:xfrm>
            <a:off x="154856" y="933051"/>
            <a:ext cx="432486" cy="420822"/>
            <a:chOff x="1445741" y="3602876"/>
            <a:chExt cx="432486" cy="420822"/>
          </a:xfrm>
        </p:grpSpPr>
        <p:sp>
          <p:nvSpPr>
            <p:cNvPr id="15" name="Ovale 14"/>
            <p:cNvSpPr/>
            <p:nvPr/>
          </p:nvSpPr>
          <p:spPr>
            <a:xfrm>
              <a:off x="1445741" y="3602876"/>
              <a:ext cx="432486" cy="42082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a:p>
          </p:txBody>
        </p:sp>
        <p:sp>
          <p:nvSpPr>
            <p:cNvPr id="14" name="CasellaDiTesto 13"/>
            <p:cNvSpPr txBox="1"/>
            <p:nvPr/>
          </p:nvSpPr>
          <p:spPr>
            <a:xfrm>
              <a:off x="1507524" y="3654366"/>
              <a:ext cx="370703" cy="369332"/>
            </a:xfrm>
            <a:prstGeom prst="rect">
              <a:avLst/>
            </a:prstGeom>
            <a:noFill/>
          </p:spPr>
          <p:txBody>
            <a:bodyPr wrap="square" rtlCol="0">
              <a:spAutoFit/>
            </a:bodyPr>
            <a:lstStyle/>
            <a:p>
              <a:r>
                <a:rPr lang="it-IT" dirty="0" smtClean="0"/>
                <a:t>1</a:t>
              </a:r>
              <a:endParaRPr lang="it-IT" dirty="0"/>
            </a:p>
          </p:txBody>
        </p:sp>
      </p:grpSp>
      <p:grpSp>
        <p:nvGrpSpPr>
          <p:cNvPr id="17" name="Gruppo 16"/>
          <p:cNvGrpSpPr/>
          <p:nvPr/>
        </p:nvGrpSpPr>
        <p:grpSpPr>
          <a:xfrm>
            <a:off x="10459995" y="1438744"/>
            <a:ext cx="432486" cy="420822"/>
            <a:chOff x="1445741" y="3602876"/>
            <a:chExt cx="432486" cy="420822"/>
          </a:xfrm>
        </p:grpSpPr>
        <p:sp>
          <p:nvSpPr>
            <p:cNvPr id="18" name="Ovale 17"/>
            <p:cNvSpPr/>
            <p:nvPr/>
          </p:nvSpPr>
          <p:spPr>
            <a:xfrm>
              <a:off x="1445741" y="3602876"/>
              <a:ext cx="432486" cy="42082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a:p>
          </p:txBody>
        </p:sp>
        <p:sp>
          <p:nvSpPr>
            <p:cNvPr id="19" name="CasellaDiTesto 18"/>
            <p:cNvSpPr txBox="1"/>
            <p:nvPr/>
          </p:nvSpPr>
          <p:spPr>
            <a:xfrm>
              <a:off x="1507524" y="3654366"/>
              <a:ext cx="370703" cy="369332"/>
            </a:xfrm>
            <a:prstGeom prst="rect">
              <a:avLst/>
            </a:prstGeom>
            <a:noFill/>
          </p:spPr>
          <p:txBody>
            <a:bodyPr wrap="square" rtlCol="0">
              <a:spAutoFit/>
            </a:bodyPr>
            <a:lstStyle/>
            <a:p>
              <a:r>
                <a:rPr lang="it-IT" dirty="0" smtClean="0"/>
                <a:t>2</a:t>
              </a:r>
              <a:endParaRPr lang="it-IT" dirty="0"/>
            </a:p>
          </p:txBody>
        </p:sp>
      </p:grpSp>
      <p:grpSp>
        <p:nvGrpSpPr>
          <p:cNvPr id="20" name="Gruppo 19"/>
          <p:cNvGrpSpPr/>
          <p:nvPr/>
        </p:nvGrpSpPr>
        <p:grpSpPr>
          <a:xfrm>
            <a:off x="1864417" y="3873953"/>
            <a:ext cx="451021" cy="420822"/>
            <a:chOff x="1445741" y="3602876"/>
            <a:chExt cx="451021" cy="420822"/>
          </a:xfrm>
        </p:grpSpPr>
        <p:sp>
          <p:nvSpPr>
            <p:cNvPr id="21" name="Ovale 20"/>
            <p:cNvSpPr/>
            <p:nvPr/>
          </p:nvSpPr>
          <p:spPr>
            <a:xfrm>
              <a:off x="1445741" y="3602876"/>
              <a:ext cx="432486" cy="42082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a:p>
          </p:txBody>
        </p:sp>
        <p:sp>
          <p:nvSpPr>
            <p:cNvPr id="22" name="CasellaDiTesto 21"/>
            <p:cNvSpPr txBox="1"/>
            <p:nvPr/>
          </p:nvSpPr>
          <p:spPr>
            <a:xfrm>
              <a:off x="1526059" y="3654366"/>
              <a:ext cx="370703" cy="369332"/>
            </a:xfrm>
            <a:prstGeom prst="rect">
              <a:avLst/>
            </a:prstGeom>
            <a:noFill/>
          </p:spPr>
          <p:txBody>
            <a:bodyPr wrap="square" rtlCol="0">
              <a:spAutoFit/>
            </a:bodyPr>
            <a:lstStyle/>
            <a:p>
              <a:r>
                <a:rPr lang="it-IT" dirty="0" smtClean="0"/>
                <a:t>3</a:t>
              </a:r>
              <a:endParaRPr lang="it-IT" dirty="0"/>
            </a:p>
          </p:txBody>
        </p:sp>
      </p:grpSp>
      <p:grpSp>
        <p:nvGrpSpPr>
          <p:cNvPr id="23" name="Gruppo 22"/>
          <p:cNvGrpSpPr/>
          <p:nvPr/>
        </p:nvGrpSpPr>
        <p:grpSpPr>
          <a:xfrm>
            <a:off x="7093344" y="3925443"/>
            <a:ext cx="451021" cy="420822"/>
            <a:chOff x="1445741" y="3602876"/>
            <a:chExt cx="451021" cy="420822"/>
          </a:xfrm>
        </p:grpSpPr>
        <p:sp>
          <p:nvSpPr>
            <p:cNvPr id="24" name="Ovale 23"/>
            <p:cNvSpPr/>
            <p:nvPr/>
          </p:nvSpPr>
          <p:spPr>
            <a:xfrm>
              <a:off x="1445741" y="3602876"/>
              <a:ext cx="432486" cy="42082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a:p>
          </p:txBody>
        </p:sp>
        <p:sp>
          <p:nvSpPr>
            <p:cNvPr id="25" name="CasellaDiTesto 24"/>
            <p:cNvSpPr txBox="1"/>
            <p:nvPr/>
          </p:nvSpPr>
          <p:spPr>
            <a:xfrm>
              <a:off x="1526059" y="3654366"/>
              <a:ext cx="370703" cy="369332"/>
            </a:xfrm>
            <a:prstGeom prst="rect">
              <a:avLst/>
            </a:prstGeom>
            <a:noFill/>
          </p:spPr>
          <p:txBody>
            <a:bodyPr wrap="square" rtlCol="0">
              <a:spAutoFit/>
            </a:bodyPr>
            <a:lstStyle/>
            <a:p>
              <a:r>
                <a:rPr lang="it-IT" dirty="0" smtClean="0"/>
                <a:t>4</a:t>
              </a:r>
              <a:endParaRPr lang="it-IT" dirty="0"/>
            </a:p>
          </p:txBody>
        </p:sp>
      </p:grpSp>
    </p:spTree>
    <p:extLst>
      <p:ext uri="{BB962C8B-B14F-4D97-AF65-F5344CB8AC3E}">
        <p14:creationId xmlns:p14="http://schemas.microsoft.com/office/powerpoint/2010/main" val="2563083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1" y="171636"/>
            <a:ext cx="6426953" cy="584775"/>
          </a:xfrm>
          <a:prstGeom prst="rect">
            <a:avLst/>
          </a:prstGeom>
          <a:noFill/>
        </p:spPr>
        <p:txBody>
          <a:bodyPr wrap="square" rtlCol="0">
            <a:spAutoFit/>
          </a:bodyPr>
          <a:lstStyle/>
          <a:p>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Data </a:t>
            </a:r>
            <a:r>
              <a:rPr lang="it-IT" sz="32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quality</a:t>
            </a:r>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check tool</a:t>
            </a:r>
          </a:p>
        </p:txBody>
      </p:sp>
      <p:sp>
        <p:nvSpPr>
          <p:cNvPr id="6" name="Rettangolo 5"/>
          <p:cNvSpPr/>
          <p:nvPr/>
        </p:nvSpPr>
        <p:spPr>
          <a:xfrm>
            <a:off x="472610" y="819524"/>
            <a:ext cx="11312990" cy="2308324"/>
          </a:xfrm>
          <a:prstGeom prst="rect">
            <a:avLst/>
          </a:prstGeom>
        </p:spPr>
        <p:txBody>
          <a:bodyPr wrap="square">
            <a:spAutoFit/>
          </a:bodyPr>
          <a:lstStyle/>
          <a:p>
            <a:pPr marL="285750" indent="-285750">
              <a:buFont typeface="Arial" panose="020B0604020202020204" pitchFamily="34" charset="0"/>
              <a:buChar char="•"/>
            </a:pPr>
            <a:r>
              <a:rPr lang="en-GB" dirty="0" err="1">
                <a:latin typeface="Calibri" panose="020F0502020204030204" pitchFamily="34" charset="0"/>
                <a:cs typeface="Calibri" panose="020F0502020204030204" pitchFamily="34" charset="0"/>
              </a:rPr>
              <a:t>RoME</a:t>
            </a:r>
            <a:r>
              <a:rPr lang="en-GB" dirty="0">
                <a:latin typeface="Calibri" panose="020F0502020204030204" pitchFamily="34" charset="0"/>
                <a:cs typeface="Calibri" panose="020F0502020204030204" pitchFamily="34" charset="0"/>
              </a:rPr>
              <a:t> was presented for the first time in the MEDITS Coordination meeting held in Nantes (March 2011) </a:t>
            </a:r>
          </a:p>
          <a:p>
            <a:pPr marL="285750" indent="-285750">
              <a:buFont typeface="Arial" panose="020B0604020202020204" pitchFamily="34" charset="0"/>
              <a:buChar char="•"/>
            </a:pPr>
            <a:endParaRPr lang="en-GB"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dirty="0" err="1">
                <a:latin typeface="Calibri" panose="020F0502020204030204" pitchFamily="34" charset="0"/>
                <a:cs typeface="Calibri" panose="020F0502020204030204" pitchFamily="34" charset="0"/>
              </a:rPr>
              <a:t>RoME</a:t>
            </a:r>
            <a:r>
              <a:rPr lang="en-GB" dirty="0">
                <a:latin typeface="Calibri" panose="020F0502020204030204" pitchFamily="34" charset="0"/>
                <a:cs typeface="Calibri" panose="020F0502020204030204" pitchFamily="34" charset="0"/>
              </a:rPr>
              <a:t> represents a common tool to perform the data checks with a standardized procedure within MEDITS coordination.</a:t>
            </a:r>
          </a:p>
          <a:p>
            <a:pPr marL="285750" indent="-285750">
              <a:buFont typeface="Arial" panose="020B0604020202020204" pitchFamily="34" charset="0"/>
              <a:buChar char="•"/>
            </a:pPr>
            <a:endParaRPr lang="en-GB"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dirty="0" err="1">
                <a:latin typeface="Calibri" panose="020F0502020204030204" pitchFamily="34" charset="0"/>
                <a:cs typeface="Calibri" panose="020F0502020204030204" pitchFamily="34" charset="0"/>
              </a:rPr>
              <a:t>RoMEBS</a:t>
            </a:r>
            <a:r>
              <a:rPr lang="en-GB" dirty="0">
                <a:latin typeface="Calibri" panose="020F0502020204030204" pitchFamily="34" charset="0"/>
                <a:cs typeface="Calibri" panose="020F0502020204030204" pitchFamily="34" charset="0"/>
              </a:rPr>
              <a:t> 1.0, </a:t>
            </a:r>
            <a:r>
              <a:rPr lang="en-GB" dirty="0" err="1">
                <a:latin typeface="Calibri" panose="020F0502020204030204" pitchFamily="34" charset="0"/>
                <a:cs typeface="Calibri" panose="020F0502020204030204" pitchFamily="34" charset="0"/>
              </a:rPr>
              <a:t>RoME</a:t>
            </a:r>
            <a:r>
              <a:rPr lang="en-GB" dirty="0">
                <a:latin typeface="Calibri" panose="020F0502020204030204" pitchFamily="34" charset="0"/>
                <a:cs typeface="Calibri" panose="020F0502020204030204" pitchFamily="34" charset="0"/>
              </a:rPr>
              <a:t> for Black Sea, was presented in </a:t>
            </a:r>
            <a:r>
              <a:rPr lang="en-GB" dirty="0" err="1">
                <a:latin typeface="Calibri" panose="020F0502020204030204" pitchFamily="34" charset="0"/>
                <a:cs typeface="Calibri" panose="020F0502020204030204" pitchFamily="34" charset="0"/>
              </a:rPr>
              <a:t>Burgas</a:t>
            </a:r>
            <a:r>
              <a:rPr lang="en-GB" dirty="0">
                <a:latin typeface="Calibri" panose="020F0502020204030204" pitchFamily="34" charset="0"/>
                <a:cs typeface="Calibri" panose="020F0502020204030204" pitchFamily="34" charset="0"/>
              </a:rPr>
              <a:t> (May 27-30, 2019) for the </a:t>
            </a:r>
            <a:r>
              <a:rPr lang="en-US" dirty="0">
                <a:latin typeface="Calibri" panose="020F0502020204030204" pitchFamily="34" charset="0"/>
                <a:cs typeface="Calibri" panose="020F0502020204030204" pitchFamily="34" charset="0"/>
              </a:rPr>
              <a:t>“Data preparation meeting of benchmark session for Black Sea turbot”</a:t>
            </a:r>
          </a:p>
          <a:p>
            <a:pPr marL="285750" indent="-285750">
              <a:buFont typeface="Arial" panose="020B0604020202020204" pitchFamily="34" charset="0"/>
              <a:buChar char="•"/>
            </a:pPr>
            <a:endParaRPr lang="en-GB" dirty="0">
              <a:latin typeface="Calibri" panose="020F0502020204030204" pitchFamily="34" charset="0"/>
              <a:cs typeface="Calibri" panose="020F0502020204030204" pitchFamily="34" charset="0"/>
            </a:endParaRPr>
          </a:p>
        </p:txBody>
      </p:sp>
      <p:pic>
        <p:nvPicPr>
          <p:cNvPr id="7" name="Picture 2">
            <a:extLst>
              <a:ext uri="{FF2B5EF4-FFF2-40B4-BE49-F238E27FC236}">
                <a16:creationId xmlns="" xmlns:a16="http://schemas.microsoft.com/office/drawing/2014/main" id="{CF10161B-02C6-48D6-BEFC-46C3108FA9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416544" y="3222761"/>
            <a:ext cx="7425121" cy="3635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861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377277" y="254031"/>
            <a:ext cx="2888437" cy="584775"/>
          </a:xfrm>
          <a:prstGeom prst="rect">
            <a:avLst/>
          </a:prstGeom>
          <a:noFill/>
        </p:spPr>
        <p:txBody>
          <a:bodyPr wrap="square" rtlCol="0">
            <a:spAutoFit/>
          </a:bodyPr>
          <a:lstStyle/>
          <a:p>
            <a:r>
              <a:rPr lang="it-IT" sz="3200" b="1" dirty="0" err="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RoMEBS.wizard</a:t>
            </a:r>
            <a:endPar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CasellaDiTesto 6"/>
          <p:cNvSpPr txBox="1"/>
          <p:nvPr/>
        </p:nvSpPr>
        <p:spPr>
          <a:xfrm>
            <a:off x="934970" y="958796"/>
            <a:ext cx="4266874" cy="369332"/>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it-IT" dirty="0" err="1" smtClean="0"/>
              <a:t>Run</a:t>
            </a:r>
            <a:r>
              <a:rPr lang="it-IT" dirty="0" smtClean="0"/>
              <a:t> the code and </a:t>
            </a:r>
            <a:r>
              <a:rPr lang="it-IT" dirty="0" err="1" smtClean="0"/>
              <a:t>follow</a:t>
            </a:r>
            <a:r>
              <a:rPr lang="it-IT" dirty="0" smtClean="0"/>
              <a:t> the </a:t>
            </a:r>
            <a:r>
              <a:rPr lang="it-IT" dirty="0" err="1" smtClean="0"/>
              <a:t>the</a:t>
            </a:r>
            <a:r>
              <a:rPr lang="it-IT" dirty="0" smtClean="0"/>
              <a:t> </a:t>
            </a:r>
            <a:r>
              <a:rPr lang="it-IT" dirty="0" err="1" smtClean="0"/>
              <a:t>instruction</a:t>
            </a:r>
            <a:endParaRPr lang="it-IT" dirty="0"/>
          </a:p>
        </p:txBody>
      </p:sp>
      <p:pic>
        <p:nvPicPr>
          <p:cNvPr id="13" name="Immagine 12"/>
          <p:cNvPicPr>
            <a:picLocks noChangeAspect="1"/>
          </p:cNvPicPr>
          <p:nvPr/>
        </p:nvPicPr>
        <p:blipFill>
          <a:blip r:embed="rId2"/>
          <a:stretch>
            <a:fillRect/>
          </a:stretch>
        </p:blipFill>
        <p:spPr>
          <a:xfrm>
            <a:off x="4624234" y="4023698"/>
            <a:ext cx="5953008" cy="2697871"/>
          </a:xfrm>
          <a:prstGeom prst="rect">
            <a:avLst/>
          </a:prstGeom>
        </p:spPr>
      </p:pic>
      <p:grpSp>
        <p:nvGrpSpPr>
          <p:cNvPr id="16" name="Gruppo 15"/>
          <p:cNvGrpSpPr/>
          <p:nvPr/>
        </p:nvGrpSpPr>
        <p:grpSpPr>
          <a:xfrm>
            <a:off x="154856" y="933051"/>
            <a:ext cx="432486" cy="420822"/>
            <a:chOff x="1445741" y="3602876"/>
            <a:chExt cx="432486" cy="420822"/>
          </a:xfrm>
        </p:grpSpPr>
        <p:sp>
          <p:nvSpPr>
            <p:cNvPr id="15" name="Ovale 14"/>
            <p:cNvSpPr/>
            <p:nvPr/>
          </p:nvSpPr>
          <p:spPr>
            <a:xfrm>
              <a:off x="1445741" y="3602876"/>
              <a:ext cx="432486" cy="42082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a:p>
          </p:txBody>
        </p:sp>
        <p:sp>
          <p:nvSpPr>
            <p:cNvPr id="14" name="CasellaDiTesto 13"/>
            <p:cNvSpPr txBox="1"/>
            <p:nvPr/>
          </p:nvSpPr>
          <p:spPr>
            <a:xfrm>
              <a:off x="1507524" y="3654366"/>
              <a:ext cx="370703" cy="369332"/>
            </a:xfrm>
            <a:prstGeom prst="rect">
              <a:avLst/>
            </a:prstGeom>
            <a:noFill/>
          </p:spPr>
          <p:txBody>
            <a:bodyPr wrap="square" rtlCol="0">
              <a:spAutoFit/>
            </a:bodyPr>
            <a:lstStyle/>
            <a:p>
              <a:r>
                <a:rPr lang="it-IT" dirty="0" smtClean="0"/>
                <a:t>1</a:t>
              </a:r>
              <a:endParaRPr lang="it-IT" dirty="0"/>
            </a:p>
          </p:txBody>
        </p:sp>
      </p:grpSp>
      <p:grpSp>
        <p:nvGrpSpPr>
          <p:cNvPr id="23" name="Gruppo 22"/>
          <p:cNvGrpSpPr/>
          <p:nvPr/>
        </p:nvGrpSpPr>
        <p:grpSpPr>
          <a:xfrm>
            <a:off x="5601378" y="3925443"/>
            <a:ext cx="451021" cy="420822"/>
            <a:chOff x="1445741" y="3602876"/>
            <a:chExt cx="451021" cy="420822"/>
          </a:xfrm>
        </p:grpSpPr>
        <p:sp>
          <p:nvSpPr>
            <p:cNvPr id="24" name="Ovale 23"/>
            <p:cNvSpPr/>
            <p:nvPr/>
          </p:nvSpPr>
          <p:spPr>
            <a:xfrm>
              <a:off x="1445741" y="3602876"/>
              <a:ext cx="432486" cy="42082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a:p>
          </p:txBody>
        </p:sp>
        <p:sp>
          <p:nvSpPr>
            <p:cNvPr id="25" name="CasellaDiTesto 24"/>
            <p:cNvSpPr txBox="1"/>
            <p:nvPr/>
          </p:nvSpPr>
          <p:spPr>
            <a:xfrm>
              <a:off x="1526059" y="3654366"/>
              <a:ext cx="370703" cy="369332"/>
            </a:xfrm>
            <a:prstGeom prst="rect">
              <a:avLst/>
            </a:prstGeom>
            <a:noFill/>
          </p:spPr>
          <p:txBody>
            <a:bodyPr wrap="square" rtlCol="0">
              <a:spAutoFit/>
            </a:bodyPr>
            <a:lstStyle/>
            <a:p>
              <a:r>
                <a:rPr lang="it-IT" dirty="0" smtClean="0"/>
                <a:t>4</a:t>
              </a:r>
              <a:endParaRPr lang="it-IT" dirty="0"/>
            </a:p>
          </p:txBody>
        </p:sp>
      </p:grpSp>
      <p:sp>
        <p:nvSpPr>
          <p:cNvPr id="2" name="Rettangolo 1"/>
          <p:cNvSpPr/>
          <p:nvPr/>
        </p:nvSpPr>
        <p:spPr>
          <a:xfrm>
            <a:off x="934970" y="1464489"/>
            <a:ext cx="3452997" cy="646331"/>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it-IT" dirty="0" err="1">
                <a:latin typeface="Consolas" panose="020B0609020204030204" pitchFamily="49" charset="0"/>
              </a:rPr>
              <a:t>RoMEBS.wizard</a:t>
            </a:r>
            <a:r>
              <a:rPr lang="it-IT" dirty="0" smtClean="0">
                <a:latin typeface="Consolas" panose="020B0609020204030204" pitchFamily="49" charset="0"/>
              </a:rPr>
              <a:t>()</a:t>
            </a:r>
          </a:p>
          <a:p>
            <a:r>
              <a:rPr lang="it-IT" dirty="0">
                <a:solidFill>
                  <a:srgbClr val="FF0000"/>
                </a:solidFill>
              </a:rPr>
              <a:t>Select a </a:t>
            </a:r>
            <a:r>
              <a:rPr lang="it-IT" dirty="0" err="1">
                <a:solidFill>
                  <a:srgbClr val="FF0000"/>
                </a:solidFill>
              </a:rPr>
              <a:t>suitable</a:t>
            </a:r>
            <a:r>
              <a:rPr lang="it-IT" dirty="0">
                <a:solidFill>
                  <a:srgbClr val="FF0000"/>
                </a:solidFill>
              </a:rPr>
              <a:t> </a:t>
            </a:r>
            <a:r>
              <a:rPr lang="it-IT" dirty="0" err="1">
                <a:solidFill>
                  <a:srgbClr val="FF0000"/>
                </a:solidFill>
              </a:rPr>
              <a:t>working</a:t>
            </a:r>
            <a:r>
              <a:rPr lang="it-IT" dirty="0">
                <a:solidFill>
                  <a:srgbClr val="FF0000"/>
                </a:solidFill>
              </a:rPr>
              <a:t> directory</a:t>
            </a:r>
            <a:r>
              <a:rPr lang="it-IT" dirty="0" smtClean="0">
                <a:solidFill>
                  <a:srgbClr val="FF0000"/>
                </a:solidFill>
              </a:rPr>
              <a:t>.</a:t>
            </a:r>
            <a:endParaRPr lang="it-IT" dirty="0">
              <a:solidFill>
                <a:srgbClr val="FF0000"/>
              </a:solidFill>
            </a:endParaRPr>
          </a:p>
        </p:txBody>
      </p:sp>
      <p:pic>
        <p:nvPicPr>
          <p:cNvPr id="26" name="Immagine 25"/>
          <p:cNvPicPr>
            <a:picLocks noChangeAspect="1"/>
          </p:cNvPicPr>
          <p:nvPr/>
        </p:nvPicPr>
        <p:blipFill>
          <a:blip r:embed="rId3"/>
          <a:stretch>
            <a:fillRect/>
          </a:stretch>
        </p:blipFill>
        <p:spPr>
          <a:xfrm>
            <a:off x="5530135" y="964408"/>
            <a:ext cx="5900350" cy="2673184"/>
          </a:xfrm>
          <a:prstGeom prst="rect">
            <a:avLst/>
          </a:prstGeom>
        </p:spPr>
      </p:pic>
      <p:grpSp>
        <p:nvGrpSpPr>
          <p:cNvPr id="17" name="Gruppo 16"/>
          <p:cNvGrpSpPr/>
          <p:nvPr/>
        </p:nvGrpSpPr>
        <p:grpSpPr>
          <a:xfrm>
            <a:off x="7410794" y="774130"/>
            <a:ext cx="432486" cy="420822"/>
            <a:chOff x="1445741" y="3602876"/>
            <a:chExt cx="432486" cy="420822"/>
          </a:xfrm>
        </p:grpSpPr>
        <p:sp>
          <p:nvSpPr>
            <p:cNvPr id="18" name="Ovale 17"/>
            <p:cNvSpPr/>
            <p:nvPr/>
          </p:nvSpPr>
          <p:spPr>
            <a:xfrm>
              <a:off x="1445741" y="3602876"/>
              <a:ext cx="432486" cy="42082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a:p>
          </p:txBody>
        </p:sp>
        <p:sp>
          <p:nvSpPr>
            <p:cNvPr id="19" name="CasellaDiTesto 18"/>
            <p:cNvSpPr txBox="1"/>
            <p:nvPr/>
          </p:nvSpPr>
          <p:spPr>
            <a:xfrm>
              <a:off x="1507524" y="3654366"/>
              <a:ext cx="370703" cy="369332"/>
            </a:xfrm>
            <a:prstGeom prst="rect">
              <a:avLst/>
            </a:prstGeom>
            <a:noFill/>
          </p:spPr>
          <p:txBody>
            <a:bodyPr wrap="square" rtlCol="0">
              <a:spAutoFit/>
            </a:bodyPr>
            <a:lstStyle/>
            <a:p>
              <a:r>
                <a:rPr lang="it-IT" dirty="0" smtClean="0"/>
                <a:t>2</a:t>
              </a:r>
              <a:endParaRPr lang="it-IT" dirty="0"/>
            </a:p>
          </p:txBody>
        </p:sp>
      </p:grpSp>
      <p:pic>
        <p:nvPicPr>
          <p:cNvPr id="4" name="Immagine 3"/>
          <p:cNvPicPr>
            <a:picLocks noChangeAspect="1"/>
          </p:cNvPicPr>
          <p:nvPr/>
        </p:nvPicPr>
        <p:blipFill>
          <a:blip r:embed="rId4"/>
          <a:stretch>
            <a:fillRect/>
          </a:stretch>
        </p:blipFill>
        <p:spPr>
          <a:xfrm>
            <a:off x="1509253" y="4023698"/>
            <a:ext cx="2619375" cy="1609725"/>
          </a:xfrm>
          <a:prstGeom prst="rect">
            <a:avLst/>
          </a:prstGeom>
        </p:spPr>
      </p:pic>
      <p:grpSp>
        <p:nvGrpSpPr>
          <p:cNvPr id="20" name="Gruppo 19"/>
          <p:cNvGrpSpPr/>
          <p:nvPr/>
        </p:nvGrpSpPr>
        <p:grpSpPr>
          <a:xfrm>
            <a:off x="2004859" y="3974643"/>
            <a:ext cx="451021" cy="420822"/>
            <a:chOff x="1445741" y="3602876"/>
            <a:chExt cx="451021" cy="420822"/>
          </a:xfrm>
        </p:grpSpPr>
        <p:sp>
          <p:nvSpPr>
            <p:cNvPr id="21" name="Ovale 20"/>
            <p:cNvSpPr/>
            <p:nvPr/>
          </p:nvSpPr>
          <p:spPr>
            <a:xfrm>
              <a:off x="1445741" y="3602876"/>
              <a:ext cx="432486" cy="42082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a:p>
          </p:txBody>
        </p:sp>
        <p:sp>
          <p:nvSpPr>
            <p:cNvPr id="22" name="CasellaDiTesto 21"/>
            <p:cNvSpPr txBox="1"/>
            <p:nvPr/>
          </p:nvSpPr>
          <p:spPr>
            <a:xfrm>
              <a:off x="1526059" y="3654366"/>
              <a:ext cx="370703" cy="369332"/>
            </a:xfrm>
            <a:prstGeom prst="rect">
              <a:avLst/>
            </a:prstGeom>
            <a:noFill/>
          </p:spPr>
          <p:txBody>
            <a:bodyPr wrap="square" rtlCol="0">
              <a:spAutoFit/>
            </a:bodyPr>
            <a:lstStyle/>
            <a:p>
              <a:r>
                <a:rPr lang="it-IT" dirty="0" smtClean="0"/>
                <a:t>3</a:t>
              </a:r>
              <a:endParaRPr lang="it-IT" dirty="0"/>
            </a:p>
          </p:txBody>
        </p:sp>
      </p:grpSp>
    </p:spTree>
    <p:extLst>
      <p:ext uri="{BB962C8B-B14F-4D97-AF65-F5344CB8AC3E}">
        <p14:creationId xmlns:p14="http://schemas.microsoft.com/office/powerpoint/2010/main" val="4081985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377277" y="254031"/>
            <a:ext cx="2888437" cy="584775"/>
          </a:xfrm>
          <a:prstGeom prst="rect">
            <a:avLst/>
          </a:prstGeom>
          <a:noFill/>
        </p:spPr>
        <p:txBody>
          <a:bodyPr wrap="square" rtlCol="0">
            <a:spAutoFit/>
          </a:bodyPr>
          <a:lstStyle/>
          <a:p>
            <a:r>
              <a:rPr lang="it-IT" sz="3200" b="1" dirty="0" err="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RoMEBS.wizard</a:t>
            </a:r>
            <a:endPar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3" name="Immagine 2"/>
          <p:cNvPicPr>
            <a:picLocks noChangeAspect="1"/>
          </p:cNvPicPr>
          <p:nvPr/>
        </p:nvPicPr>
        <p:blipFill>
          <a:blip r:embed="rId2"/>
          <a:stretch>
            <a:fillRect/>
          </a:stretch>
        </p:blipFill>
        <p:spPr>
          <a:xfrm>
            <a:off x="2021020" y="846999"/>
            <a:ext cx="2876550" cy="1676400"/>
          </a:xfrm>
          <a:prstGeom prst="rect">
            <a:avLst/>
          </a:prstGeom>
        </p:spPr>
      </p:pic>
      <p:grpSp>
        <p:nvGrpSpPr>
          <p:cNvPr id="17" name="Gruppo 16"/>
          <p:cNvGrpSpPr/>
          <p:nvPr/>
        </p:nvGrpSpPr>
        <p:grpSpPr>
          <a:xfrm>
            <a:off x="2468681" y="846999"/>
            <a:ext cx="432486" cy="420822"/>
            <a:chOff x="1445741" y="3602876"/>
            <a:chExt cx="432486" cy="420822"/>
          </a:xfrm>
        </p:grpSpPr>
        <p:sp>
          <p:nvSpPr>
            <p:cNvPr id="18" name="Ovale 17"/>
            <p:cNvSpPr/>
            <p:nvPr/>
          </p:nvSpPr>
          <p:spPr>
            <a:xfrm>
              <a:off x="1445741" y="3602876"/>
              <a:ext cx="432486" cy="42082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a:p>
          </p:txBody>
        </p:sp>
        <p:sp>
          <p:nvSpPr>
            <p:cNvPr id="19" name="CasellaDiTesto 18"/>
            <p:cNvSpPr txBox="1"/>
            <p:nvPr/>
          </p:nvSpPr>
          <p:spPr>
            <a:xfrm>
              <a:off x="1507524" y="3654366"/>
              <a:ext cx="370703" cy="369332"/>
            </a:xfrm>
            <a:prstGeom prst="rect">
              <a:avLst/>
            </a:prstGeom>
            <a:noFill/>
          </p:spPr>
          <p:txBody>
            <a:bodyPr wrap="square" rtlCol="0">
              <a:spAutoFit/>
            </a:bodyPr>
            <a:lstStyle/>
            <a:p>
              <a:r>
                <a:rPr lang="it-IT" dirty="0" smtClean="0"/>
                <a:t>5</a:t>
              </a:r>
              <a:endParaRPr lang="it-IT" dirty="0"/>
            </a:p>
          </p:txBody>
        </p:sp>
      </p:grpSp>
      <p:pic>
        <p:nvPicPr>
          <p:cNvPr id="5" name="Immagine 4"/>
          <p:cNvPicPr>
            <a:picLocks noChangeAspect="1"/>
          </p:cNvPicPr>
          <p:nvPr/>
        </p:nvPicPr>
        <p:blipFill>
          <a:blip r:embed="rId3"/>
          <a:stretch>
            <a:fillRect/>
          </a:stretch>
        </p:blipFill>
        <p:spPr>
          <a:xfrm>
            <a:off x="7184571" y="827949"/>
            <a:ext cx="2895600" cy="1695450"/>
          </a:xfrm>
          <a:prstGeom prst="rect">
            <a:avLst/>
          </a:prstGeom>
        </p:spPr>
      </p:pic>
      <p:grpSp>
        <p:nvGrpSpPr>
          <p:cNvPr id="27" name="Gruppo 26"/>
          <p:cNvGrpSpPr/>
          <p:nvPr/>
        </p:nvGrpSpPr>
        <p:grpSpPr>
          <a:xfrm>
            <a:off x="7813567" y="846999"/>
            <a:ext cx="432486" cy="420822"/>
            <a:chOff x="1445741" y="3602876"/>
            <a:chExt cx="432486" cy="420822"/>
          </a:xfrm>
        </p:grpSpPr>
        <p:sp>
          <p:nvSpPr>
            <p:cNvPr id="28" name="Ovale 27"/>
            <p:cNvSpPr/>
            <p:nvPr/>
          </p:nvSpPr>
          <p:spPr>
            <a:xfrm>
              <a:off x="1445741" y="3602876"/>
              <a:ext cx="432486" cy="42082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a:p>
          </p:txBody>
        </p:sp>
        <p:sp>
          <p:nvSpPr>
            <p:cNvPr id="29" name="CasellaDiTesto 28"/>
            <p:cNvSpPr txBox="1"/>
            <p:nvPr/>
          </p:nvSpPr>
          <p:spPr>
            <a:xfrm>
              <a:off x="1507524" y="3654366"/>
              <a:ext cx="370703" cy="369332"/>
            </a:xfrm>
            <a:prstGeom prst="rect">
              <a:avLst/>
            </a:prstGeom>
            <a:noFill/>
          </p:spPr>
          <p:txBody>
            <a:bodyPr wrap="square" rtlCol="0">
              <a:spAutoFit/>
            </a:bodyPr>
            <a:lstStyle/>
            <a:p>
              <a:r>
                <a:rPr lang="it-IT" dirty="0" smtClean="0"/>
                <a:t>6</a:t>
              </a:r>
              <a:endParaRPr lang="it-IT" dirty="0"/>
            </a:p>
          </p:txBody>
        </p:sp>
      </p:grpSp>
      <p:pic>
        <p:nvPicPr>
          <p:cNvPr id="8" name="Immagine 7"/>
          <p:cNvPicPr>
            <a:picLocks noChangeAspect="1"/>
          </p:cNvPicPr>
          <p:nvPr/>
        </p:nvPicPr>
        <p:blipFill>
          <a:blip r:embed="rId4"/>
          <a:stretch>
            <a:fillRect/>
          </a:stretch>
        </p:blipFill>
        <p:spPr>
          <a:xfrm>
            <a:off x="886629" y="2471909"/>
            <a:ext cx="4029075" cy="1657350"/>
          </a:xfrm>
          <a:prstGeom prst="rect">
            <a:avLst/>
          </a:prstGeom>
        </p:spPr>
      </p:pic>
      <p:grpSp>
        <p:nvGrpSpPr>
          <p:cNvPr id="30" name="Gruppo 29"/>
          <p:cNvGrpSpPr/>
          <p:nvPr/>
        </p:nvGrpSpPr>
        <p:grpSpPr>
          <a:xfrm>
            <a:off x="1528427" y="2471909"/>
            <a:ext cx="432486" cy="420822"/>
            <a:chOff x="1445741" y="3602876"/>
            <a:chExt cx="432486" cy="420822"/>
          </a:xfrm>
        </p:grpSpPr>
        <p:sp>
          <p:nvSpPr>
            <p:cNvPr id="31" name="Ovale 30"/>
            <p:cNvSpPr/>
            <p:nvPr/>
          </p:nvSpPr>
          <p:spPr>
            <a:xfrm>
              <a:off x="1445741" y="3602876"/>
              <a:ext cx="432486" cy="42082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a:p>
          </p:txBody>
        </p:sp>
        <p:sp>
          <p:nvSpPr>
            <p:cNvPr id="32" name="CasellaDiTesto 31"/>
            <p:cNvSpPr txBox="1"/>
            <p:nvPr/>
          </p:nvSpPr>
          <p:spPr>
            <a:xfrm>
              <a:off x="1507524" y="3654366"/>
              <a:ext cx="370703" cy="369332"/>
            </a:xfrm>
            <a:prstGeom prst="rect">
              <a:avLst/>
            </a:prstGeom>
            <a:noFill/>
          </p:spPr>
          <p:txBody>
            <a:bodyPr wrap="square" rtlCol="0">
              <a:spAutoFit/>
            </a:bodyPr>
            <a:lstStyle/>
            <a:p>
              <a:r>
                <a:rPr lang="it-IT" dirty="0" smtClean="0"/>
                <a:t>7</a:t>
              </a:r>
              <a:endParaRPr lang="it-IT" dirty="0"/>
            </a:p>
          </p:txBody>
        </p:sp>
      </p:grpSp>
      <p:pic>
        <p:nvPicPr>
          <p:cNvPr id="9" name="Immagine 8"/>
          <p:cNvPicPr>
            <a:picLocks noChangeAspect="1"/>
          </p:cNvPicPr>
          <p:nvPr/>
        </p:nvPicPr>
        <p:blipFill>
          <a:blip r:embed="rId5"/>
          <a:stretch>
            <a:fillRect/>
          </a:stretch>
        </p:blipFill>
        <p:spPr>
          <a:xfrm>
            <a:off x="7184571" y="2523399"/>
            <a:ext cx="4019550" cy="1647825"/>
          </a:xfrm>
          <a:prstGeom prst="rect">
            <a:avLst/>
          </a:prstGeom>
        </p:spPr>
      </p:pic>
      <p:grpSp>
        <p:nvGrpSpPr>
          <p:cNvPr id="33" name="Gruppo 32"/>
          <p:cNvGrpSpPr/>
          <p:nvPr/>
        </p:nvGrpSpPr>
        <p:grpSpPr>
          <a:xfrm>
            <a:off x="7866288" y="2471909"/>
            <a:ext cx="432486" cy="420822"/>
            <a:chOff x="1445741" y="3602876"/>
            <a:chExt cx="432486" cy="420822"/>
          </a:xfrm>
        </p:grpSpPr>
        <p:sp>
          <p:nvSpPr>
            <p:cNvPr id="34" name="Ovale 33"/>
            <p:cNvSpPr/>
            <p:nvPr/>
          </p:nvSpPr>
          <p:spPr>
            <a:xfrm>
              <a:off x="1445741" y="3602876"/>
              <a:ext cx="432486" cy="42082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a:p>
          </p:txBody>
        </p:sp>
        <p:sp>
          <p:nvSpPr>
            <p:cNvPr id="35" name="CasellaDiTesto 34"/>
            <p:cNvSpPr txBox="1"/>
            <p:nvPr/>
          </p:nvSpPr>
          <p:spPr>
            <a:xfrm>
              <a:off x="1507524" y="3654366"/>
              <a:ext cx="370703" cy="369332"/>
            </a:xfrm>
            <a:prstGeom prst="rect">
              <a:avLst/>
            </a:prstGeom>
            <a:noFill/>
          </p:spPr>
          <p:txBody>
            <a:bodyPr wrap="square" rtlCol="0">
              <a:spAutoFit/>
            </a:bodyPr>
            <a:lstStyle/>
            <a:p>
              <a:r>
                <a:rPr lang="it-IT" dirty="0" smtClean="0"/>
                <a:t>8</a:t>
              </a:r>
              <a:endParaRPr lang="it-IT" dirty="0"/>
            </a:p>
          </p:txBody>
        </p:sp>
      </p:grpSp>
      <p:pic>
        <p:nvPicPr>
          <p:cNvPr id="10" name="Immagine 9"/>
          <p:cNvPicPr>
            <a:picLocks noChangeAspect="1"/>
          </p:cNvPicPr>
          <p:nvPr/>
        </p:nvPicPr>
        <p:blipFill>
          <a:blip r:embed="rId6"/>
          <a:stretch>
            <a:fillRect/>
          </a:stretch>
        </p:blipFill>
        <p:spPr>
          <a:xfrm>
            <a:off x="3073531" y="4289827"/>
            <a:ext cx="5537427" cy="2273949"/>
          </a:xfrm>
          <a:prstGeom prst="rect">
            <a:avLst/>
          </a:prstGeom>
        </p:spPr>
      </p:pic>
    </p:spTree>
    <p:extLst>
      <p:ext uri="{BB962C8B-B14F-4D97-AF65-F5344CB8AC3E}">
        <p14:creationId xmlns:p14="http://schemas.microsoft.com/office/powerpoint/2010/main" val="185258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sellaDiTesto 15">
            <a:extLst>
              <a:ext uri="{FF2B5EF4-FFF2-40B4-BE49-F238E27FC236}">
                <a16:creationId xmlns="" xmlns:a16="http://schemas.microsoft.com/office/drawing/2014/main" id="{B73FF3EF-3AD3-433E-814A-57ECA5226D16}"/>
              </a:ext>
            </a:extLst>
          </p:cNvPr>
          <p:cNvSpPr txBox="1"/>
          <p:nvPr/>
        </p:nvSpPr>
        <p:spPr>
          <a:xfrm flipH="1">
            <a:off x="253710" y="198010"/>
            <a:ext cx="2909455"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it-IT" dirty="0" err="1"/>
              <a:t>RoMEBS</a:t>
            </a:r>
            <a:r>
              <a:rPr lang="it-IT" dirty="0"/>
              <a:t> outputs</a:t>
            </a:r>
          </a:p>
        </p:txBody>
      </p:sp>
      <p:pic>
        <p:nvPicPr>
          <p:cNvPr id="5" name="Immagine 4">
            <a:extLst>
              <a:ext uri="{FF2B5EF4-FFF2-40B4-BE49-F238E27FC236}">
                <a16:creationId xmlns="" xmlns:a16="http://schemas.microsoft.com/office/drawing/2014/main" id="{6C390DBA-113D-4787-8E2A-B4CD4BBA87E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574" t="14028" r="53982" b="62222"/>
          <a:stretch/>
        </p:blipFill>
        <p:spPr>
          <a:xfrm>
            <a:off x="59259" y="3123583"/>
            <a:ext cx="4879425" cy="1958643"/>
          </a:xfrm>
          <a:prstGeom prst="rect">
            <a:avLst/>
          </a:prstGeom>
        </p:spPr>
      </p:pic>
      <p:sp>
        <p:nvSpPr>
          <p:cNvPr id="9" name="CasellaDiTesto 8">
            <a:extLst>
              <a:ext uri="{FF2B5EF4-FFF2-40B4-BE49-F238E27FC236}">
                <a16:creationId xmlns="" xmlns:a16="http://schemas.microsoft.com/office/drawing/2014/main" id="{071A70E6-7845-49EF-8120-AD255A96B933}"/>
              </a:ext>
            </a:extLst>
          </p:cNvPr>
          <p:cNvSpPr txBox="1"/>
          <p:nvPr/>
        </p:nvSpPr>
        <p:spPr>
          <a:xfrm flipH="1">
            <a:off x="124690" y="2620739"/>
            <a:ext cx="290945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it-IT" dirty="0"/>
              <a:t>Check </a:t>
            </a:r>
            <a:r>
              <a:rPr lang="it-IT" dirty="0" err="1"/>
              <a:t>mean</a:t>
            </a:r>
            <a:r>
              <a:rPr lang="it-IT" dirty="0"/>
              <a:t> weight</a:t>
            </a:r>
          </a:p>
        </p:txBody>
      </p:sp>
      <p:grpSp>
        <p:nvGrpSpPr>
          <p:cNvPr id="27" name="Gruppo 26">
            <a:extLst>
              <a:ext uri="{FF2B5EF4-FFF2-40B4-BE49-F238E27FC236}">
                <a16:creationId xmlns="" xmlns:a16="http://schemas.microsoft.com/office/drawing/2014/main" id="{6E5CED17-24E6-4AFE-A474-131C697BAEDD}"/>
              </a:ext>
            </a:extLst>
          </p:cNvPr>
          <p:cNvGrpSpPr/>
          <p:nvPr/>
        </p:nvGrpSpPr>
        <p:grpSpPr>
          <a:xfrm>
            <a:off x="4970597" y="3123583"/>
            <a:ext cx="7117220" cy="3631058"/>
            <a:chOff x="4152900" y="2754251"/>
            <a:chExt cx="7117220" cy="3631058"/>
          </a:xfrm>
        </p:grpSpPr>
        <p:pic>
          <p:nvPicPr>
            <p:cNvPr id="21" name="Immagine 20">
              <a:extLst>
                <a:ext uri="{FF2B5EF4-FFF2-40B4-BE49-F238E27FC236}">
                  <a16:creationId xmlns="" xmlns:a16="http://schemas.microsoft.com/office/drawing/2014/main" id="{452DC16D-AA2A-4239-A701-1009FFFB511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380" t="7963" r="11788" b="7014"/>
            <a:stretch/>
          </p:blipFill>
          <p:spPr>
            <a:xfrm>
              <a:off x="4152900" y="2754251"/>
              <a:ext cx="2307372" cy="3631058"/>
            </a:xfrm>
            <a:prstGeom prst="rect">
              <a:avLst/>
            </a:prstGeom>
          </p:spPr>
        </p:pic>
        <p:pic>
          <p:nvPicPr>
            <p:cNvPr id="22" name="Immagine 21">
              <a:extLst>
                <a:ext uri="{FF2B5EF4-FFF2-40B4-BE49-F238E27FC236}">
                  <a16:creationId xmlns="" xmlns:a16="http://schemas.microsoft.com/office/drawing/2014/main" id="{D2AF7C32-4C47-4BA9-A7C9-F20AFD18F10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090" t="7939" r="12077" b="7039"/>
            <a:stretch/>
          </p:blipFill>
          <p:spPr>
            <a:xfrm>
              <a:off x="6524098" y="2754251"/>
              <a:ext cx="2307371" cy="3631058"/>
            </a:xfrm>
            <a:prstGeom prst="rect">
              <a:avLst/>
            </a:prstGeom>
          </p:spPr>
        </p:pic>
        <p:pic>
          <p:nvPicPr>
            <p:cNvPr id="23" name="Immagine 22">
              <a:extLst>
                <a:ext uri="{FF2B5EF4-FFF2-40B4-BE49-F238E27FC236}">
                  <a16:creationId xmlns="" xmlns:a16="http://schemas.microsoft.com/office/drawing/2014/main" id="{83B5FED6-5055-4F59-994A-F6B2DBD15F6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277" t="8232" r="10891" b="6806"/>
            <a:stretch/>
          </p:blipFill>
          <p:spPr>
            <a:xfrm>
              <a:off x="8962749" y="2756820"/>
              <a:ext cx="2307371" cy="3628489"/>
            </a:xfrm>
            <a:prstGeom prst="rect">
              <a:avLst/>
            </a:prstGeom>
          </p:spPr>
        </p:pic>
      </p:grpSp>
      <p:sp>
        <p:nvSpPr>
          <p:cNvPr id="26" name="CasellaDiTesto 25">
            <a:extLst>
              <a:ext uri="{FF2B5EF4-FFF2-40B4-BE49-F238E27FC236}">
                <a16:creationId xmlns="" xmlns:a16="http://schemas.microsoft.com/office/drawing/2014/main" id="{4A7676FA-8273-4B60-879A-F1B2B8782379}"/>
              </a:ext>
            </a:extLst>
          </p:cNvPr>
          <p:cNvSpPr txBox="1"/>
          <p:nvPr/>
        </p:nvSpPr>
        <p:spPr>
          <a:xfrm flipH="1">
            <a:off x="5002510" y="2762997"/>
            <a:ext cx="290945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it-IT" dirty="0"/>
              <a:t>Check </a:t>
            </a:r>
            <a:r>
              <a:rPr lang="it-IT" dirty="0" err="1"/>
              <a:t>haul</a:t>
            </a:r>
            <a:r>
              <a:rPr lang="it-IT" dirty="0"/>
              <a:t> positions</a:t>
            </a:r>
          </a:p>
        </p:txBody>
      </p:sp>
      <p:sp>
        <p:nvSpPr>
          <p:cNvPr id="28" name="CasellaDiTesto 27">
            <a:extLst>
              <a:ext uri="{FF2B5EF4-FFF2-40B4-BE49-F238E27FC236}">
                <a16:creationId xmlns="" xmlns:a16="http://schemas.microsoft.com/office/drawing/2014/main" id="{E6D8C984-2969-4086-83E3-F47F35DEFA61}"/>
              </a:ext>
            </a:extLst>
          </p:cNvPr>
          <p:cNvSpPr txBox="1"/>
          <p:nvPr/>
        </p:nvSpPr>
        <p:spPr>
          <a:xfrm flipH="1">
            <a:off x="4857162" y="103359"/>
            <a:ext cx="96116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it-IT" dirty="0" err="1"/>
              <a:t>Logfile</a:t>
            </a:r>
            <a:endParaRPr lang="it-IT" dirty="0"/>
          </a:p>
        </p:txBody>
      </p:sp>
      <p:sp>
        <p:nvSpPr>
          <p:cNvPr id="30" name="CasellaDiTesto 29">
            <a:extLst>
              <a:ext uri="{FF2B5EF4-FFF2-40B4-BE49-F238E27FC236}">
                <a16:creationId xmlns="" xmlns:a16="http://schemas.microsoft.com/office/drawing/2014/main" id="{8B76DCFA-92BB-4504-A67D-03D0E2F2122B}"/>
              </a:ext>
            </a:extLst>
          </p:cNvPr>
          <p:cNvSpPr txBox="1"/>
          <p:nvPr/>
        </p:nvSpPr>
        <p:spPr>
          <a:xfrm>
            <a:off x="5909583" y="103359"/>
            <a:ext cx="6096000" cy="24929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endParaRPr lang="it-IT" sz="1200" dirty="0">
              <a:latin typeface="Consolas" panose="020B0609020204030204" pitchFamily="49" charset="0"/>
            </a:endParaRPr>
          </a:p>
          <a:p>
            <a:r>
              <a:rPr lang="it-IT" sz="1200" dirty="0">
                <a:latin typeface="Consolas" panose="020B0609020204030204" pitchFamily="49" charset="0"/>
              </a:rPr>
              <a:t> </a:t>
            </a:r>
            <a:r>
              <a:rPr lang="it-IT" sz="1200" dirty="0" err="1">
                <a:latin typeface="Consolas" panose="020B0609020204030204" pitchFamily="49" charset="0"/>
              </a:rPr>
              <a:t>Sun</a:t>
            </a:r>
            <a:r>
              <a:rPr lang="it-IT" sz="1200" dirty="0">
                <a:latin typeface="Consolas" panose="020B0609020204030204" pitchFamily="49" charset="0"/>
              </a:rPr>
              <a:t> </a:t>
            </a:r>
            <a:r>
              <a:rPr lang="it-IT" sz="1200" dirty="0" err="1">
                <a:latin typeface="Consolas" panose="020B0609020204030204" pitchFamily="49" charset="0"/>
              </a:rPr>
              <a:t>Feb</a:t>
            </a:r>
            <a:r>
              <a:rPr lang="it-IT" sz="1200" dirty="0">
                <a:latin typeface="Consolas" panose="020B0609020204030204" pitchFamily="49" charset="0"/>
              </a:rPr>
              <a:t> 28 11:49:21 2021</a:t>
            </a:r>
          </a:p>
          <a:p>
            <a:r>
              <a:rPr lang="it-IT" sz="1200" dirty="0">
                <a:latin typeface="Consolas" panose="020B0609020204030204" pitchFamily="49" charset="0"/>
              </a:rPr>
              <a:t>-------------------------------------------------------------</a:t>
            </a:r>
          </a:p>
          <a:p>
            <a:endParaRPr lang="it-IT" sz="1200" dirty="0">
              <a:latin typeface="Consolas" panose="020B0609020204030204" pitchFamily="49" charset="0"/>
            </a:endParaRPr>
          </a:p>
          <a:p>
            <a:r>
              <a:rPr lang="it-IT" sz="1200" dirty="0">
                <a:latin typeface="Consolas" panose="020B0609020204030204" pitchFamily="49" charset="0"/>
              </a:rPr>
              <a:t>              LIST OF ERRORS</a:t>
            </a:r>
          </a:p>
          <a:p>
            <a:r>
              <a:rPr lang="it-IT" sz="1200" dirty="0">
                <a:latin typeface="Consolas" panose="020B0609020204030204" pitchFamily="49" charset="0"/>
              </a:rPr>
              <a:t>              </a:t>
            </a:r>
          </a:p>
          <a:p>
            <a:r>
              <a:rPr lang="it-IT" sz="1200" dirty="0">
                <a:latin typeface="Consolas" panose="020B0609020204030204" pitchFamily="49" charset="0"/>
              </a:rPr>
              <a:t>-------------------------------------------------------------</a:t>
            </a:r>
          </a:p>
          <a:p>
            <a:endParaRPr lang="it-IT" sz="1200" dirty="0">
              <a:latin typeface="Consolas" panose="020B0609020204030204" pitchFamily="49" charset="0"/>
            </a:endParaRPr>
          </a:p>
          <a:p>
            <a:r>
              <a:rPr lang="it-IT" sz="1200" dirty="0">
                <a:latin typeface="Consolas" panose="020B0609020204030204" pitchFamily="49" charset="0"/>
              </a:rPr>
              <a:t>----------- check on YEAR field </a:t>
            </a:r>
          </a:p>
          <a:p>
            <a:r>
              <a:rPr lang="it-IT" sz="1200" dirty="0">
                <a:latin typeface="Consolas" panose="020B0609020204030204" pitchFamily="49" charset="0"/>
              </a:rPr>
              <a:t>No </a:t>
            </a:r>
            <a:r>
              <a:rPr lang="it-IT" sz="1200" dirty="0" err="1">
                <a:latin typeface="Consolas" panose="020B0609020204030204" pitchFamily="49" charset="0"/>
              </a:rPr>
              <a:t>error</a:t>
            </a:r>
            <a:r>
              <a:rPr lang="it-IT" sz="1200" dirty="0">
                <a:latin typeface="Consolas" panose="020B0609020204030204" pitchFamily="49" charset="0"/>
              </a:rPr>
              <a:t> </a:t>
            </a:r>
            <a:r>
              <a:rPr lang="it-IT" sz="1200" dirty="0" err="1">
                <a:latin typeface="Consolas" panose="020B0609020204030204" pitchFamily="49" charset="0"/>
              </a:rPr>
              <a:t>occurred</a:t>
            </a:r>
            <a:endParaRPr lang="it-IT" sz="1200" dirty="0">
              <a:latin typeface="Consolas" panose="020B0609020204030204" pitchFamily="49" charset="0"/>
            </a:endParaRPr>
          </a:p>
          <a:p>
            <a:endParaRPr lang="it-IT" sz="1200" dirty="0">
              <a:latin typeface="Consolas" panose="020B0609020204030204" pitchFamily="49" charset="0"/>
            </a:endParaRPr>
          </a:p>
          <a:p>
            <a:r>
              <a:rPr lang="it-IT" sz="1200" dirty="0">
                <a:latin typeface="Consolas" panose="020B0609020204030204" pitchFamily="49" charset="0"/>
              </a:rPr>
              <a:t>----------- check on TYPE_OF_FILE field </a:t>
            </a:r>
          </a:p>
          <a:p>
            <a:r>
              <a:rPr lang="it-IT" sz="1200" dirty="0">
                <a:latin typeface="Consolas" panose="020B0609020204030204" pitchFamily="49" charset="0"/>
              </a:rPr>
              <a:t>No </a:t>
            </a:r>
            <a:r>
              <a:rPr lang="it-IT" sz="1200" dirty="0" err="1">
                <a:latin typeface="Consolas" panose="020B0609020204030204" pitchFamily="49" charset="0"/>
              </a:rPr>
              <a:t>error</a:t>
            </a:r>
            <a:r>
              <a:rPr lang="it-IT" sz="1200" dirty="0">
                <a:latin typeface="Consolas" panose="020B0609020204030204" pitchFamily="49" charset="0"/>
              </a:rPr>
              <a:t> </a:t>
            </a:r>
            <a:r>
              <a:rPr lang="it-IT" sz="1200" dirty="0" err="1">
                <a:latin typeface="Consolas" panose="020B0609020204030204" pitchFamily="49" charset="0"/>
              </a:rPr>
              <a:t>occurred</a:t>
            </a:r>
            <a:endParaRPr lang="it-IT" sz="1200" dirty="0">
              <a:latin typeface="Consolas" panose="020B0609020204030204" pitchFamily="49" charset="0"/>
            </a:endParaRPr>
          </a:p>
        </p:txBody>
      </p:sp>
      <p:sp>
        <p:nvSpPr>
          <p:cNvPr id="31" name="CasellaDiTesto 30">
            <a:extLst>
              <a:ext uri="{FF2B5EF4-FFF2-40B4-BE49-F238E27FC236}">
                <a16:creationId xmlns="" xmlns:a16="http://schemas.microsoft.com/office/drawing/2014/main" id="{53FC7D2D-10F8-4995-9A56-9D9378267851}"/>
              </a:ext>
            </a:extLst>
          </p:cNvPr>
          <p:cNvSpPr txBox="1"/>
          <p:nvPr/>
        </p:nvSpPr>
        <p:spPr>
          <a:xfrm flipH="1">
            <a:off x="124690" y="771034"/>
            <a:ext cx="96116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it-IT" dirty="0" err="1"/>
              <a:t>Tables</a:t>
            </a:r>
            <a:endParaRPr lang="it-IT" dirty="0"/>
          </a:p>
        </p:txBody>
      </p:sp>
      <p:pic>
        <p:nvPicPr>
          <p:cNvPr id="33" name="Immagine 32">
            <a:extLst>
              <a:ext uri="{FF2B5EF4-FFF2-40B4-BE49-F238E27FC236}">
                <a16:creationId xmlns="" xmlns:a16="http://schemas.microsoft.com/office/drawing/2014/main" id="{6978F0C8-4E8F-4112-BA48-F5FEFBEB55EE}"/>
              </a:ext>
            </a:extLst>
          </p:cNvPr>
          <p:cNvPicPr>
            <a:picLocks noChangeAspect="1"/>
          </p:cNvPicPr>
          <p:nvPr/>
        </p:nvPicPr>
        <p:blipFill>
          <a:blip r:embed="rId6"/>
          <a:stretch>
            <a:fillRect/>
          </a:stretch>
        </p:blipFill>
        <p:spPr>
          <a:xfrm>
            <a:off x="124690" y="1154656"/>
            <a:ext cx="4311999" cy="1332571"/>
          </a:xfrm>
          <a:prstGeom prst="rect">
            <a:avLst/>
          </a:prstGeom>
        </p:spPr>
      </p:pic>
    </p:spTree>
    <p:extLst>
      <p:ext uri="{BB962C8B-B14F-4D97-AF65-F5344CB8AC3E}">
        <p14:creationId xmlns:p14="http://schemas.microsoft.com/office/powerpoint/2010/main" val="19215889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sellaDiTesto 15">
            <a:extLst>
              <a:ext uri="{FF2B5EF4-FFF2-40B4-BE49-F238E27FC236}">
                <a16:creationId xmlns="" xmlns:a16="http://schemas.microsoft.com/office/drawing/2014/main" id="{B73FF3EF-3AD3-433E-814A-57ECA5226D16}"/>
              </a:ext>
            </a:extLst>
          </p:cNvPr>
          <p:cNvSpPr txBox="1"/>
          <p:nvPr/>
        </p:nvSpPr>
        <p:spPr>
          <a:xfrm flipH="1">
            <a:off x="253710" y="198010"/>
            <a:ext cx="2909455"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it-IT" dirty="0" err="1"/>
              <a:t>RoMEBS</a:t>
            </a:r>
            <a:r>
              <a:rPr lang="it-IT" dirty="0"/>
              <a:t> outputs</a:t>
            </a:r>
          </a:p>
          <a:p>
            <a:pPr marL="285750" indent="-285750">
              <a:buFont typeface="Arial" panose="020B0604020202020204" pitchFamily="34" charset="0"/>
              <a:buChar char="•"/>
            </a:pPr>
            <a:r>
              <a:rPr lang="it-IT" dirty="0"/>
              <a:t> qualitative checks</a:t>
            </a:r>
          </a:p>
        </p:txBody>
      </p:sp>
      <p:sp>
        <p:nvSpPr>
          <p:cNvPr id="9" name="CasellaDiTesto 8">
            <a:extLst>
              <a:ext uri="{FF2B5EF4-FFF2-40B4-BE49-F238E27FC236}">
                <a16:creationId xmlns="" xmlns:a16="http://schemas.microsoft.com/office/drawing/2014/main" id="{071A70E6-7845-49EF-8120-AD255A96B933}"/>
              </a:ext>
            </a:extLst>
          </p:cNvPr>
          <p:cNvSpPr txBox="1"/>
          <p:nvPr/>
        </p:nvSpPr>
        <p:spPr>
          <a:xfrm flipH="1">
            <a:off x="372339" y="1078923"/>
            <a:ext cx="375198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it-IT" dirty="0"/>
              <a:t>Check Shooting </a:t>
            </a:r>
            <a:r>
              <a:rPr lang="it-IT" dirty="0" err="1"/>
              <a:t>depth</a:t>
            </a:r>
            <a:r>
              <a:rPr lang="it-IT" dirty="0"/>
              <a:t> vs </a:t>
            </a:r>
            <a:r>
              <a:rPr lang="it-IT" dirty="0" err="1"/>
              <a:t>Warp</a:t>
            </a:r>
            <a:r>
              <a:rPr lang="it-IT" dirty="0"/>
              <a:t> </a:t>
            </a:r>
            <a:r>
              <a:rPr lang="it-IT" dirty="0" err="1"/>
              <a:t>length</a:t>
            </a:r>
            <a:endParaRPr lang="it-IT" dirty="0"/>
          </a:p>
        </p:txBody>
      </p:sp>
      <p:sp>
        <p:nvSpPr>
          <p:cNvPr id="26" name="CasellaDiTesto 25">
            <a:extLst>
              <a:ext uri="{FF2B5EF4-FFF2-40B4-BE49-F238E27FC236}">
                <a16:creationId xmlns="" xmlns:a16="http://schemas.microsoft.com/office/drawing/2014/main" id="{4A7676FA-8273-4B60-879A-F1B2B8782379}"/>
              </a:ext>
            </a:extLst>
          </p:cNvPr>
          <p:cNvSpPr txBox="1"/>
          <p:nvPr/>
        </p:nvSpPr>
        <p:spPr>
          <a:xfrm flipH="1">
            <a:off x="6767512" y="189699"/>
            <a:ext cx="290945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it-IT" dirty="0"/>
              <a:t>Check temperature</a:t>
            </a:r>
          </a:p>
        </p:txBody>
      </p:sp>
      <p:pic>
        <p:nvPicPr>
          <p:cNvPr id="3" name="Immagine 2">
            <a:extLst>
              <a:ext uri="{FF2B5EF4-FFF2-40B4-BE49-F238E27FC236}">
                <a16:creationId xmlns="" xmlns:a16="http://schemas.microsoft.com/office/drawing/2014/main" id="{63EFBD5A-F07D-4F85-8744-6AF9A880037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542" t="9861" r="12083" b="47523"/>
          <a:stretch/>
        </p:blipFill>
        <p:spPr>
          <a:xfrm>
            <a:off x="241446" y="1682837"/>
            <a:ext cx="3751986" cy="3021661"/>
          </a:xfrm>
          <a:prstGeom prst="rect">
            <a:avLst/>
          </a:prstGeom>
        </p:spPr>
      </p:pic>
      <p:pic>
        <p:nvPicPr>
          <p:cNvPr id="6" name="Immagine 5">
            <a:extLst>
              <a:ext uri="{FF2B5EF4-FFF2-40B4-BE49-F238E27FC236}">
                <a16:creationId xmlns="" xmlns:a16="http://schemas.microsoft.com/office/drawing/2014/main" id="{4A61C7D7-99E2-4EA5-B3AC-BE6E20B29F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388" t="15662" r="8611" b="46806"/>
          <a:stretch/>
        </p:blipFill>
        <p:spPr>
          <a:xfrm>
            <a:off x="3993432" y="632969"/>
            <a:ext cx="8148489" cy="2398706"/>
          </a:xfrm>
          <a:prstGeom prst="rect">
            <a:avLst/>
          </a:prstGeom>
        </p:spPr>
      </p:pic>
      <p:sp>
        <p:nvSpPr>
          <p:cNvPr id="15" name="CasellaDiTesto 14">
            <a:extLst>
              <a:ext uri="{FF2B5EF4-FFF2-40B4-BE49-F238E27FC236}">
                <a16:creationId xmlns="" xmlns:a16="http://schemas.microsoft.com/office/drawing/2014/main" id="{7047F560-20BB-48E5-BCA0-2689C421FF4C}"/>
              </a:ext>
            </a:extLst>
          </p:cNvPr>
          <p:cNvSpPr txBox="1"/>
          <p:nvPr/>
        </p:nvSpPr>
        <p:spPr>
          <a:xfrm flipH="1">
            <a:off x="6346247" y="3179551"/>
            <a:ext cx="375198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it-IT" dirty="0"/>
              <a:t>Check </a:t>
            </a:r>
            <a:r>
              <a:rPr lang="it-IT" dirty="0" err="1"/>
              <a:t>Warp</a:t>
            </a:r>
            <a:r>
              <a:rPr lang="it-IT" dirty="0"/>
              <a:t> </a:t>
            </a:r>
            <a:r>
              <a:rPr lang="it-IT" dirty="0" err="1"/>
              <a:t>length</a:t>
            </a:r>
            <a:r>
              <a:rPr lang="it-IT" dirty="0"/>
              <a:t> vs </a:t>
            </a:r>
            <a:r>
              <a:rPr lang="it-IT" dirty="0" err="1"/>
              <a:t>Wing</a:t>
            </a:r>
            <a:r>
              <a:rPr lang="it-IT" dirty="0"/>
              <a:t> Opening</a:t>
            </a:r>
          </a:p>
        </p:txBody>
      </p:sp>
      <p:pic>
        <p:nvPicPr>
          <p:cNvPr id="17" name="Immagine 16">
            <a:extLst>
              <a:ext uri="{FF2B5EF4-FFF2-40B4-BE49-F238E27FC236}">
                <a16:creationId xmlns="" xmlns:a16="http://schemas.microsoft.com/office/drawing/2014/main" id="{184DADFC-5E11-4228-99BC-164C02491C5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542" t="52710" r="12083" b="4584"/>
          <a:stretch/>
        </p:blipFill>
        <p:spPr>
          <a:xfrm>
            <a:off x="5965247" y="3541329"/>
            <a:ext cx="4026478" cy="3249547"/>
          </a:xfrm>
          <a:prstGeom prst="rect">
            <a:avLst/>
          </a:prstGeom>
        </p:spPr>
      </p:pic>
    </p:spTree>
    <p:extLst>
      <p:ext uri="{BB962C8B-B14F-4D97-AF65-F5344CB8AC3E}">
        <p14:creationId xmlns:p14="http://schemas.microsoft.com/office/powerpoint/2010/main" val="10919880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 xmlns:a16="http://schemas.microsoft.com/office/drawing/2014/main" id="{0073442A-B76B-4A48-815B-20D25A0205AF}"/>
              </a:ext>
            </a:extLst>
          </p:cNvPr>
          <p:cNvSpPr txBox="1"/>
          <p:nvPr/>
        </p:nvSpPr>
        <p:spPr>
          <a:xfrm>
            <a:off x="10014398" y="380008"/>
            <a:ext cx="948080"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GB" b="1" dirty="0">
                <a:solidFill>
                  <a:srgbClr val="00B0F0"/>
                </a:solidFill>
                <a:latin typeface="Calibri" panose="020F0502020204030204" pitchFamily="34" charset="0"/>
                <a:cs typeface="Calibri" panose="020F0502020204030204" pitchFamily="34" charset="0"/>
              </a:rPr>
              <a:t>Error #1</a:t>
            </a:r>
          </a:p>
        </p:txBody>
      </p:sp>
      <p:grpSp>
        <p:nvGrpSpPr>
          <p:cNvPr id="5" name="Gruppo 4">
            <a:extLst>
              <a:ext uri="{FF2B5EF4-FFF2-40B4-BE49-F238E27FC236}">
                <a16:creationId xmlns="" xmlns:a16="http://schemas.microsoft.com/office/drawing/2014/main" id="{137DD753-A7B6-479D-A123-7914E4F1C85F}"/>
              </a:ext>
            </a:extLst>
          </p:cNvPr>
          <p:cNvGrpSpPr/>
          <p:nvPr/>
        </p:nvGrpSpPr>
        <p:grpSpPr>
          <a:xfrm>
            <a:off x="1054497" y="2070606"/>
            <a:ext cx="8791624" cy="1191618"/>
            <a:chOff x="143892" y="2051556"/>
            <a:chExt cx="8791624" cy="1191618"/>
          </a:xfrm>
        </p:grpSpPr>
        <p:sp>
          <p:nvSpPr>
            <p:cNvPr id="6" name="Rettangolo 5">
              <a:extLst>
                <a:ext uri="{FF2B5EF4-FFF2-40B4-BE49-F238E27FC236}">
                  <a16:creationId xmlns="" xmlns:a16="http://schemas.microsoft.com/office/drawing/2014/main" id="{D0507B50-3316-43D6-918C-0B87F3E9A139}"/>
                </a:ext>
              </a:extLst>
            </p:cNvPr>
            <p:cNvSpPr/>
            <p:nvPr/>
          </p:nvSpPr>
          <p:spPr>
            <a:xfrm>
              <a:off x="143892" y="2412177"/>
              <a:ext cx="8791624" cy="830997"/>
            </a:xfrm>
            <a:prstGeom prst="rect">
              <a:avLst/>
            </a:prstGeom>
          </p:spPr>
          <p:txBody>
            <a:bodyPr wrap="square">
              <a:spAutoFit/>
            </a:bodyPr>
            <a:lstStyle/>
            <a:p>
              <a:r>
                <a:rPr lang="en-US" sz="1600" dirty="0"/>
                <a:t>----------- check identical records -  2015</a:t>
              </a:r>
            </a:p>
            <a:p>
              <a:r>
                <a:rPr lang="en-US" sz="1600" dirty="0"/>
                <a:t>TA: </a:t>
              </a:r>
            </a:p>
            <a:p>
              <a:r>
                <a:rPr lang="en-US" sz="1600" dirty="0"/>
                <a:t>Haul  44 : identical records in TA</a:t>
              </a:r>
              <a:endParaRPr lang="en-GB" sz="1600" dirty="0"/>
            </a:p>
          </p:txBody>
        </p:sp>
        <p:sp>
          <p:nvSpPr>
            <p:cNvPr id="7" name="CasellaDiTesto 6">
              <a:extLst>
                <a:ext uri="{FF2B5EF4-FFF2-40B4-BE49-F238E27FC236}">
                  <a16:creationId xmlns="" xmlns:a16="http://schemas.microsoft.com/office/drawing/2014/main" id="{BBCCA496-DF8F-4E5A-A64A-0AFBF51C6017}"/>
                </a:ext>
              </a:extLst>
            </p:cNvPr>
            <p:cNvSpPr txBox="1"/>
            <p:nvPr/>
          </p:nvSpPr>
          <p:spPr>
            <a:xfrm>
              <a:off x="179512" y="2051556"/>
              <a:ext cx="89159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Log file</a:t>
              </a:r>
              <a:endParaRPr lang="en-GB" dirty="0"/>
            </a:p>
          </p:txBody>
        </p:sp>
      </p:grpSp>
      <p:sp>
        <p:nvSpPr>
          <p:cNvPr id="8" name="CasellaDiTesto 7">
            <a:extLst>
              <a:ext uri="{FF2B5EF4-FFF2-40B4-BE49-F238E27FC236}">
                <a16:creationId xmlns="" xmlns:a16="http://schemas.microsoft.com/office/drawing/2014/main" id="{89C76006-CDB4-4E31-B670-37F0474D745F}"/>
              </a:ext>
            </a:extLst>
          </p:cNvPr>
          <p:cNvSpPr txBox="1"/>
          <p:nvPr/>
        </p:nvSpPr>
        <p:spPr>
          <a:xfrm>
            <a:off x="1083469" y="749340"/>
            <a:ext cx="95090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Console</a:t>
            </a:r>
            <a:endParaRPr lang="en-GB" dirty="0"/>
          </a:p>
        </p:txBody>
      </p:sp>
      <p:sp>
        <p:nvSpPr>
          <p:cNvPr id="9" name="CasellaDiTesto 8">
            <a:extLst>
              <a:ext uri="{FF2B5EF4-FFF2-40B4-BE49-F238E27FC236}">
                <a16:creationId xmlns="" xmlns:a16="http://schemas.microsoft.com/office/drawing/2014/main" id="{5320936D-0765-4B13-95AE-396204B1E6C5}"/>
              </a:ext>
            </a:extLst>
          </p:cNvPr>
          <p:cNvSpPr txBox="1"/>
          <p:nvPr/>
        </p:nvSpPr>
        <p:spPr>
          <a:xfrm>
            <a:off x="1028241" y="3508445"/>
            <a:ext cx="7849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TA file</a:t>
            </a:r>
            <a:endParaRPr lang="en-GB" dirty="0"/>
          </a:p>
        </p:txBody>
      </p:sp>
      <p:sp>
        <p:nvSpPr>
          <p:cNvPr id="16" name="Freccia in giù 15">
            <a:extLst>
              <a:ext uri="{FF2B5EF4-FFF2-40B4-BE49-F238E27FC236}">
                <a16:creationId xmlns="" xmlns:a16="http://schemas.microsoft.com/office/drawing/2014/main" id="{C6891AA4-F573-4202-B98D-7B9474163087}"/>
              </a:ext>
            </a:extLst>
          </p:cNvPr>
          <p:cNvSpPr/>
          <p:nvPr/>
        </p:nvSpPr>
        <p:spPr>
          <a:xfrm>
            <a:off x="5450309" y="4960218"/>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a:extLst>
              <a:ext uri="{FF2B5EF4-FFF2-40B4-BE49-F238E27FC236}">
                <a16:creationId xmlns="" xmlns:a16="http://schemas.microsoft.com/office/drawing/2014/main" id="{D647416C-84A5-4430-A6DC-46DB87C89848}"/>
              </a:ext>
            </a:extLst>
          </p:cNvPr>
          <p:cNvSpPr/>
          <p:nvPr/>
        </p:nvSpPr>
        <p:spPr>
          <a:xfrm>
            <a:off x="1054497" y="1158891"/>
            <a:ext cx="8791624" cy="584775"/>
          </a:xfrm>
          <a:prstGeom prst="rect">
            <a:avLst/>
          </a:prstGeom>
        </p:spPr>
        <p:txBody>
          <a:bodyPr wrap="square">
            <a:spAutoFit/>
          </a:bodyPr>
          <a:lstStyle/>
          <a:p>
            <a:r>
              <a:rPr lang="en-US" sz="1600" dirty="0"/>
              <a:t>[1] Check identical record TA: errors occurred! Please correct files and run again the script. For more details see Logfile.dat</a:t>
            </a:r>
          </a:p>
        </p:txBody>
      </p:sp>
      <p:sp>
        <p:nvSpPr>
          <p:cNvPr id="18" name="CasellaDiTesto 17">
            <a:extLst>
              <a:ext uri="{FF2B5EF4-FFF2-40B4-BE49-F238E27FC236}">
                <a16:creationId xmlns="" xmlns:a16="http://schemas.microsoft.com/office/drawing/2014/main" id="{06046022-0F5A-4598-A9F0-A18F85EC1185}"/>
              </a:ext>
            </a:extLst>
          </p:cNvPr>
          <p:cNvSpPr txBox="1"/>
          <p:nvPr/>
        </p:nvSpPr>
        <p:spPr>
          <a:xfrm flipH="1">
            <a:off x="358471" y="245452"/>
            <a:ext cx="2909455"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GB" dirty="0"/>
              <a:t>Examples of common errors</a:t>
            </a:r>
          </a:p>
        </p:txBody>
      </p:sp>
      <p:pic>
        <p:nvPicPr>
          <p:cNvPr id="2" name="Immagine 1"/>
          <p:cNvPicPr>
            <a:picLocks noChangeAspect="1"/>
          </p:cNvPicPr>
          <p:nvPr/>
        </p:nvPicPr>
        <p:blipFill>
          <a:blip r:embed="rId2"/>
          <a:stretch>
            <a:fillRect/>
          </a:stretch>
        </p:blipFill>
        <p:spPr>
          <a:xfrm>
            <a:off x="1813198" y="4044614"/>
            <a:ext cx="7614938" cy="819150"/>
          </a:xfrm>
          <a:prstGeom prst="rect">
            <a:avLst/>
          </a:prstGeom>
        </p:spPr>
      </p:pic>
      <p:pic>
        <p:nvPicPr>
          <p:cNvPr id="3" name="Immagine 2"/>
          <p:cNvPicPr>
            <a:picLocks noChangeAspect="1"/>
          </p:cNvPicPr>
          <p:nvPr/>
        </p:nvPicPr>
        <p:blipFill>
          <a:blip r:embed="rId3"/>
          <a:stretch>
            <a:fillRect/>
          </a:stretch>
        </p:blipFill>
        <p:spPr>
          <a:xfrm>
            <a:off x="1760512" y="5865372"/>
            <a:ext cx="7667625" cy="581025"/>
          </a:xfrm>
          <a:prstGeom prst="rect">
            <a:avLst/>
          </a:prstGeom>
        </p:spPr>
      </p:pic>
      <p:sp>
        <p:nvSpPr>
          <p:cNvPr id="24" name="Rettangolo con angoli arrotondati 23">
            <a:extLst>
              <a:ext uri="{FF2B5EF4-FFF2-40B4-BE49-F238E27FC236}">
                <a16:creationId xmlns="" xmlns:a16="http://schemas.microsoft.com/office/drawing/2014/main" id="{AF581F2D-2015-483E-87C6-37868586F893}"/>
              </a:ext>
            </a:extLst>
          </p:cNvPr>
          <p:cNvSpPr/>
          <p:nvPr/>
        </p:nvSpPr>
        <p:spPr>
          <a:xfrm>
            <a:off x="1760511" y="6021775"/>
            <a:ext cx="7667625" cy="424621"/>
          </a:xfrm>
          <a:prstGeom prst="roundRect">
            <a:avLst/>
          </a:prstGeom>
          <a:no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con angoli arrotondati 22">
            <a:extLst>
              <a:ext uri="{FF2B5EF4-FFF2-40B4-BE49-F238E27FC236}">
                <a16:creationId xmlns="" xmlns:a16="http://schemas.microsoft.com/office/drawing/2014/main" id="{E0A68E91-D7D5-407D-99FB-668A010238DA}"/>
              </a:ext>
            </a:extLst>
          </p:cNvPr>
          <p:cNvSpPr/>
          <p:nvPr/>
        </p:nvSpPr>
        <p:spPr>
          <a:xfrm>
            <a:off x="1760511" y="4227963"/>
            <a:ext cx="7667625" cy="63580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644586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stretch>
            <a:fillRect/>
          </a:stretch>
        </p:blipFill>
        <p:spPr>
          <a:xfrm>
            <a:off x="1054497" y="5333663"/>
            <a:ext cx="10195724" cy="574407"/>
          </a:xfrm>
          <a:prstGeom prst="rect">
            <a:avLst/>
          </a:prstGeom>
        </p:spPr>
      </p:pic>
      <p:pic>
        <p:nvPicPr>
          <p:cNvPr id="2" name="Immagine 1"/>
          <p:cNvPicPr>
            <a:picLocks noChangeAspect="1"/>
          </p:cNvPicPr>
          <p:nvPr/>
        </p:nvPicPr>
        <p:blipFill rotWithShape="1">
          <a:blip r:embed="rId3"/>
          <a:srcRect l="16809"/>
          <a:stretch/>
        </p:blipFill>
        <p:spPr>
          <a:xfrm>
            <a:off x="1054497" y="3643065"/>
            <a:ext cx="10195724" cy="551631"/>
          </a:xfrm>
          <a:prstGeom prst="rect">
            <a:avLst/>
          </a:prstGeom>
        </p:spPr>
      </p:pic>
      <p:sp>
        <p:nvSpPr>
          <p:cNvPr id="4" name="CasellaDiTesto 3">
            <a:extLst>
              <a:ext uri="{FF2B5EF4-FFF2-40B4-BE49-F238E27FC236}">
                <a16:creationId xmlns="" xmlns:a16="http://schemas.microsoft.com/office/drawing/2014/main" id="{0073442A-B76B-4A48-815B-20D25A0205AF}"/>
              </a:ext>
            </a:extLst>
          </p:cNvPr>
          <p:cNvSpPr txBox="1"/>
          <p:nvPr/>
        </p:nvSpPr>
        <p:spPr>
          <a:xfrm>
            <a:off x="10014398" y="380008"/>
            <a:ext cx="1279196"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GB" b="1" dirty="0" smtClean="0">
                <a:solidFill>
                  <a:srgbClr val="00B0F0"/>
                </a:solidFill>
                <a:latin typeface="Calibri" panose="020F0502020204030204" pitchFamily="34" charset="0"/>
                <a:cs typeface="Calibri" panose="020F0502020204030204" pitchFamily="34" charset="0"/>
              </a:rPr>
              <a:t>Warning #1</a:t>
            </a:r>
            <a:endParaRPr lang="en-GB" b="1" dirty="0">
              <a:solidFill>
                <a:srgbClr val="00B0F0"/>
              </a:solidFill>
              <a:latin typeface="Calibri" panose="020F0502020204030204" pitchFamily="34" charset="0"/>
              <a:cs typeface="Calibri" panose="020F0502020204030204" pitchFamily="34" charset="0"/>
            </a:endParaRPr>
          </a:p>
        </p:txBody>
      </p:sp>
      <p:grpSp>
        <p:nvGrpSpPr>
          <p:cNvPr id="5" name="Gruppo 4">
            <a:extLst>
              <a:ext uri="{FF2B5EF4-FFF2-40B4-BE49-F238E27FC236}">
                <a16:creationId xmlns="" xmlns:a16="http://schemas.microsoft.com/office/drawing/2014/main" id="{137DD753-A7B6-479D-A123-7914E4F1C85F}"/>
              </a:ext>
            </a:extLst>
          </p:cNvPr>
          <p:cNvGrpSpPr/>
          <p:nvPr/>
        </p:nvGrpSpPr>
        <p:grpSpPr>
          <a:xfrm>
            <a:off x="1054497" y="1558976"/>
            <a:ext cx="8791624" cy="1191618"/>
            <a:chOff x="143892" y="2051556"/>
            <a:chExt cx="8791624" cy="1191618"/>
          </a:xfrm>
        </p:grpSpPr>
        <p:sp>
          <p:nvSpPr>
            <p:cNvPr id="6" name="Rettangolo 5">
              <a:extLst>
                <a:ext uri="{FF2B5EF4-FFF2-40B4-BE49-F238E27FC236}">
                  <a16:creationId xmlns="" xmlns:a16="http://schemas.microsoft.com/office/drawing/2014/main" id="{D0507B50-3316-43D6-918C-0B87F3E9A139}"/>
                </a:ext>
              </a:extLst>
            </p:cNvPr>
            <p:cNvSpPr/>
            <p:nvPr/>
          </p:nvSpPr>
          <p:spPr>
            <a:xfrm>
              <a:off x="143892" y="2412177"/>
              <a:ext cx="8791624" cy="830997"/>
            </a:xfrm>
            <a:prstGeom prst="rect">
              <a:avLst/>
            </a:prstGeom>
          </p:spPr>
          <p:txBody>
            <a:bodyPr wrap="square">
              <a:spAutoFit/>
            </a:bodyPr>
            <a:lstStyle/>
            <a:p>
              <a:r>
                <a:rPr lang="en-US" sz="1600" dirty="0"/>
                <a:t>----------- check range of values for field: SHOOTING_DEPTH - 2015</a:t>
              </a:r>
            </a:p>
            <a:p>
              <a:r>
                <a:rPr lang="en-US" sz="1600" dirty="0"/>
                <a:t>Warning: Haul 46 : value ( 6 ) out of allowed range for SHOOTING_DEPTH in TA</a:t>
              </a:r>
            </a:p>
            <a:p>
              <a:r>
                <a:rPr lang="en-US" sz="1600" dirty="0"/>
                <a:t>No error occurred for field SHOOTING_DEPTH in TA</a:t>
              </a:r>
              <a:endParaRPr lang="en-GB" sz="1600" dirty="0"/>
            </a:p>
          </p:txBody>
        </p:sp>
        <p:sp>
          <p:nvSpPr>
            <p:cNvPr id="7" name="CasellaDiTesto 6">
              <a:extLst>
                <a:ext uri="{FF2B5EF4-FFF2-40B4-BE49-F238E27FC236}">
                  <a16:creationId xmlns="" xmlns:a16="http://schemas.microsoft.com/office/drawing/2014/main" id="{BBCCA496-DF8F-4E5A-A64A-0AFBF51C6017}"/>
                </a:ext>
              </a:extLst>
            </p:cNvPr>
            <p:cNvSpPr txBox="1"/>
            <p:nvPr/>
          </p:nvSpPr>
          <p:spPr>
            <a:xfrm>
              <a:off x="179512" y="2051556"/>
              <a:ext cx="89159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Log file</a:t>
              </a:r>
              <a:endParaRPr lang="en-GB" dirty="0"/>
            </a:p>
          </p:txBody>
        </p:sp>
      </p:grpSp>
      <p:sp>
        <p:nvSpPr>
          <p:cNvPr id="9" name="CasellaDiTesto 8">
            <a:extLst>
              <a:ext uri="{FF2B5EF4-FFF2-40B4-BE49-F238E27FC236}">
                <a16:creationId xmlns="" xmlns:a16="http://schemas.microsoft.com/office/drawing/2014/main" id="{5320936D-0765-4B13-95AE-396204B1E6C5}"/>
              </a:ext>
            </a:extLst>
          </p:cNvPr>
          <p:cNvSpPr txBox="1"/>
          <p:nvPr/>
        </p:nvSpPr>
        <p:spPr>
          <a:xfrm>
            <a:off x="1143433" y="2999197"/>
            <a:ext cx="7849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TA file</a:t>
            </a:r>
            <a:endParaRPr lang="en-GB" dirty="0"/>
          </a:p>
        </p:txBody>
      </p:sp>
      <p:sp>
        <p:nvSpPr>
          <p:cNvPr id="16" name="Freccia in giù 15">
            <a:extLst>
              <a:ext uri="{FF2B5EF4-FFF2-40B4-BE49-F238E27FC236}">
                <a16:creationId xmlns="" xmlns:a16="http://schemas.microsoft.com/office/drawing/2014/main" id="{C6891AA4-F573-4202-B98D-7B9474163087}"/>
              </a:ext>
            </a:extLst>
          </p:cNvPr>
          <p:cNvSpPr/>
          <p:nvPr/>
        </p:nvSpPr>
        <p:spPr>
          <a:xfrm>
            <a:off x="6129655" y="4439095"/>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asellaDiTesto 17">
            <a:extLst>
              <a:ext uri="{FF2B5EF4-FFF2-40B4-BE49-F238E27FC236}">
                <a16:creationId xmlns="" xmlns:a16="http://schemas.microsoft.com/office/drawing/2014/main" id="{06046022-0F5A-4598-A9F0-A18F85EC1185}"/>
              </a:ext>
            </a:extLst>
          </p:cNvPr>
          <p:cNvSpPr txBox="1"/>
          <p:nvPr/>
        </p:nvSpPr>
        <p:spPr>
          <a:xfrm flipH="1">
            <a:off x="358471" y="245452"/>
            <a:ext cx="2909455"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GB" dirty="0"/>
              <a:t>Examples of common errors</a:t>
            </a:r>
          </a:p>
        </p:txBody>
      </p:sp>
      <p:sp>
        <p:nvSpPr>
          <p:cNvPr id="24" name="Rettangolo con angoli arrotondati 23">
            <a:extLst>
              <a:ext uri="{FF2B5EF4-FFF2-40B4-BE49-F238E27FC236}">
                <a16:creationId xmlns="" xmlns:a16="http://schemas.microsoft.com/office/drawing/2014/main" id="{AF581F2D-2015-483E-87C6-37868586F893}"/>
              </a:ext>
            </a:extLst>
          </p:cNvPr>
          <p:cNvSpPr/>
          <p:nvPr/>
        </p:nvSpPr>
        <p:spPr>
          <a:xfrm>
            <a:off x="1240660" y="5620866"/>
            <a:ext cx="1478970" cy="268684"/>
          </a:xfrm>
          <a:prstGeom prst="roundRect">
            <a:avLst/>
          </a:prstGeom>
          <a:no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con angoli arrotondati 22">
            <a:extLst>
              <a:ext uri="{FF2B5EF4-FFF2-40B4-BE49-F238E27FC236}">
                <a16:creationId xmlns="" xmlns:a16="http://schemas.microsoft.com/office/drawing/2014/main" id="{E0A68E91-D7D5-407D-99FB-668A010238DA}"/>
              </a:ext>
            </a:extLst>
          </p:cNvPr>
          <p:cNvSpPr/>
          <p:nvPr/>
        </p:nvSpPr>
        <p:spPr>
          <a:xfrm>
            <a:off x="1180789" y="3886628"/>
            <a:ext cx="1598713" cy="3080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048698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p:cNvPicPr>
            <a:picLocks noChangeAspect="1"/>
          </p:cNvPicPr>
          <p:nvPr/>
        </p:nvPicPr>
        <p:blipFill>
          <a:blip r:embed="rId2"/>
          <a:stretch>
            <a:fillRect/>
          </a:stretch>
        </p:blipFill>
        <p:spPr>
          <a:xfrm>
            <a:off x="2345935" y="5896445"/>
            <a:ext cx="6208750" cy="574432"/>
          </a:xfrm>
          <a:prstGeom prst="rect">
            <a:avLst/>
          </a:prstGeom>
        </p:spPr>
      </p:pic>
      <p:pic>
        <p:nvPicPr>
          <p:cNvPr id="10" name="Immagine 9"/>
          <p:cNvPicPr>
            <a:picLocks noChangeAspect="1"/>
          </p:cNvPicPr>
          <p:nvPr/>
        </p:nvPicPr>
        <p:blipFill>
          <a:blip r:embed="rId3"/>
          <a:stretch>
            <a:fillRect/>
          </a:stretch>
        </p:blipFill>
        <p:spPr>
          <a:xfrm>
            <a:off x="2345934" y="4227963"/>
            <a:ext cx="6208750" cy="554568"/>
          </a:xfrm>
          <a:prstGeom prst="rect">
            <a:avLst/>
          </a:prstGeom>
        </p:spPr>
      </p:pic>
      <p:sp>
        <p:nvSpPr>
          <p:cNvPr id="4" name="CasellaDiTesto 3">
            <a:extLst>
              <a:ext uri="{FF2B5EF4-FFF2-40B4-BE49-F238E27FC236}">
                <a16:creationId xmlns="" xmlns:a16="http://schemas.microsoft.com/office/drawing/2014/main" id="{0073442A-B76B-4A48-815B-20D25A0205AF}"/>
              </a:ext>
            </a:extLst>
          </p:cNvPr>
          <p:cNvSpPr txBox="1"/>
          <p:nvPr/>
        </p:nvSpPr>
        <p:spPr>
          <a:xfrm>
            <a:off x="10014398" y="380008"/>
            <a:ext cx="948080"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GB" b="1" dirty="0">
                <a:solidFill>
                  <a:srgbClr val="00B0F0"/>
                </a:solidFill>
                <a:latin typeface="Calibri" panose="020F0502020204030204" pitchFamily="34" charset="0"/>
                <a:cs typeface="Calibri" panose="020F0502020204030204" pitchFamily="34" charset="0"/>
              </a:rPr>
              <a:t>Error </a:t>
            </a:r>
            <a:r>
              <a:rPr lang="en-GB" b="1" dirty="0" smtClean="0">
                <a:solidFill>
                  <a:srgbClr val="00B0F0"/>
                </a:solidFill>
                <a:latin typeface="Calibri" panose="020F0502020204030204" pitchFamily="34" charset="0"/>
                <a:cs typeface="Calibri" panose="020F0502020204030204" pitchFamily="34" charset="0"/>
              </a:rPr>
              <a:t>#2</a:t>
            </a:r>
            <a:endParaRPr lang="en-GB" b="1" dirty="0">
              <a:solidFill>
                <a:srgbClr val="00B0F0"/>
              </a:solidFill>
              <a:latin typeface="Calibri" panose="020F0502020204030204" pitchFamily="34" charset="0"/>
              <a:cs typeface="Calibri" panose="020F0502020204030204" pitchFamily="34" charset="0"/>
            </a:endParaRPr>
          </a:p>
        </p:txBody>
      </p:sp>
      <p:grpSp>
        <p:nvGrpSpPr>
          <p:cNvPr id="5" name="Gruppo 4">
            <a:extLst>
              <a:ext uri="{FF2B5EF4-FFF2-40B4-BE49-F238E27FC236}">
                <a16:creationId xmlns="" xmlns:a16="http://schemas.microsoft.com/office/drawing/2014/main" id="{137DD753-A7B6-479D-A123-7914E4F1C85F}"/>
              </a:ext>
            </a:extLst>
          </p:cNvPr>
          <p:cNvGrpSpPr/>
          <p:nvPr/>
        </p:nvGrpSpPr>
        <p:grpSpPr>
          <a:xfrm>
            <a:off x="1054497" y="2070606"/>
            <a:ext cx="8791624" cy="945396"/>
            <a:chOff x="143892" y="2051556"/>
            <a:chExt cx="8791624" cy="945396"/>
          </a:xfrm>
        </p:grpSpPr>
        <p:sp>
          <p:nvSpPr>
            <p:cNvPr id="6" name="Rettangolo 5">
              <a:extLst>
                <a:ext uri="{FF2B5EF4-FFF2-40B4-BE49-F238E27FC236}">
                  <a16:creationId xmlns="" xmlns:a16="http://schemas.microsoft.com/office/drawing/2014/main" id="{D0507B50-3316-43D6-918C-0B87F3E9A139}"/>
                </a:ext>
              </a:extLst>
            </p:cNvPr>
            <p:cNvSpPr/>
            <p:nvPr/>
          </p:nvSpPr>
          <p:spPr>
            <a:xfrm>
              <a:off x="143892" y="2412177"/>
              <a:ext cx="8791624" cy="584775"/>
            </a:xfrm>
            <a:prstGeom prst="rect">
              <a:avLst/>
            </a:prstGeom>
          </p:spPr>
          <p:txBody>
            <a:bodyPr wrap="square">
              <a:spAutoFit/>
            </a:bodyPr>
            <a:lstStyle/>
            <a:p>
              <a:r>
                <a:rPr lang="en-US" sz="1600" dirty="0"/>
                <a:t>----------- check dictionary for field: WING_OPENING - 2015</a:t>
              </a:r>
            </a:p>
            <a:p>
              <a:r>
                <a:rPr lang="en-US" sz="1600" dirty="0"/>
                <a:t>Haul 16 : value not allowed for WING_OPENING in TA</a:t>
              </a:r>
              <a:endParaRPr lang="en-GB" sz="1600" dirty="0"/>
            </a:p>
          </p:txBody>
        </p:sp>
        <p:sp>
          <p:nvSpPr>
            <p:cNvPr id="7" name="CasellaDiTesto 6">
              <a:extLst>
                <a:ext uri="{FF2B5EF4-FFF2-40B4-BE49-F238E27FC236}">
                  <a16:creationId xmlns="" xmlns:a16="http://schemas.microsoft.com/office/drawing/2014/main" id="{BBCCA496-DF8F-4E5A-A64A-0AFBF51C6017}"/>
                </a:ext>
              </a:extLst>
            </p:cNvPr>
            <p:cNvSpPr txBox="1"/>
            <p:nvPr/>
          </p:nvSpPr>
          <p:spPr>
            <a:xfrm>
              <a:off x="179512" y="2051556"/>
              <a:ext cx="89159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Log file</a:t>
              </a:r>
              <a:endParaRPr lang="en-GB" dirty="0"/>
            </a:p>
          </p:txBody>
        </p:sp>
      </p:grpSp>
      <p:sp>
        <p:nvSpPr>
          <p:cNvPr id="8" name="CasellaDiTesto 7">
            <a:extLst>
              <a:ext uri="{FF2B5EF4-FFF2-40B4-BE49-F238E27FC236}">
                <a16:creationId xmlns="" xmlns:a16="http://schemas.microsoft.com/office/drawing/2014/main" id="{89C76006-CDB4-4E31-B670-37F0474D745F}"/>
              </a:ext>
            </a:extLst>
          </p:cNvPr>
          <p:cNvSpPr txBox="1"/>
          <p:nvPr/>
        </p:nvSpPr>
        <p:spPr>
          <a:xfrm>
            <a:off x="1083469" y="749340"/>
            <a:ext cx="95090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Console</a:t>
            </a:r>
            <a:endParaRPr lang="en-GB" dirty="0"/>
          </a:p>
        </p:txBody>
      </p:sp>
      <p:sp>
        <p:nvSpPr>
          <p:cNvPr id="9" name="CasellaDiTesto 8">
            <a:extLst>
              <a:ext uri="{FF2B5EF4-FFF2-40B4-BE49-F238E27FC236}">
                <a16:creationId xmlns="" xmlns:a16="http://schemas.microsoft.com/office/drawing/2014/main" id="{5320936D-0765-4B13-95AE-396204B1E6C5}"/>
              </a:ext>
            </a:extLst>
          </p:cNvPr>
          <p:cNvSpPr txBox="1"/>
          <p:nvPr/>
        </p:nvSpPr>
        <p:spPr>
          <a:xfrm>
            <a:off x="1028241" y="3508445"/>
            <a:ext cx="7849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TA file</a:t>
            </a:r>
            <a:endParaRPr lang="en-GB" dirty="0"/>
          </a:p>
        </p:txBody>
      </p:sp>
      <p:sp>
        <p:nvSpPr>
          <p:cNvPr id="16" name="Freccia in giù 15">
            <a:extLst>
              <a:ext uri="{FF2B5EF4-FFF2-40B4-BE49-F238E27FC236}">
                <a16:creationId xmlns="" xmlns:a16="http://schemas.microsoft.com/office/drawing/2014/main" id="{C6891AA4-F573-4202-B98D-7B9474163087}"/>
              </a:ext>
            </a:extLst>
          </p:cNvPr>
          <p:cNvSpPr/>
          <p:nvPr/>
        </p:nvSpPr>
        <p:spPr>
          <a:xfrm>
            <a:off x="5450309" y="4960218"/>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a:extLst>
              <a:ext uri="{FF2B5EF4-FFF2-40B4-BE49-F238E27FC236}">
                <a16:creationId xmlns="" xmlns:a16="http://schemas.microsoft.com/office/drawing/2014/main" id="{D647416C-84A5-4430-A6DC-46DB87C89848}"/>
              </a:ext>
            </a:extLst>
          </p:cNvPr>
          <p:cNvSpPr/>
          <p:nvPr/>
        </p:nvSpPr>
        <p:spPr>
          <a:xfrm>
            <a:off x="1054497" y="1158891"/>
            <a:ext cx="8791624" cy="584775"/>
          </a:xfrm>
          <a:prstGeom prst="rect">
            <a:avLst/>
          </a:prstGeom>
        </p:spPr>
        <p:txBody>
          <a:bodyPr wrap="square">
            <a:spAutoFit/>
          </a:bodyPr>
          <a:lstStyle/>
          <a:p>
            <a:r>
              <a:rPr lang="en-US" sz="1600" dirty="0"/>
              <a:t>[1] Check dictionary for field: WING_OPENING: errors occurred! Please correct files and run again the script. For more details see Logfile.dat</a:t>
            </a:r>
          </a:p>
        </p:txBody>
      </p:sp>
      <p:sp>
        <p:nvSpPr>
          <p:cNvPr id="18" name="CasellaDiTesto 17">
            <a:extLst>
              <a:ext uri="{FF2B5EF4-FFF2-40B4-BE49-F238E27FC236}">
                <a16:creationId xmlns="" xmlns:a16="http://schemas.microsoft.com/office/drawing/2014/main" id="{06046022-0F5A-4598-A9F0-A18F85EC1185}"/>
              </a:ext>
            </a:extLst>
          </p:cNvPr>
          <p:cNvSpPr txBox="1"/>
          <p:nvPr/>
        </p:nvSpPr>
        <p:spPr>
          <a:xfrm flipH="1">
            <a:off x="358471" y="245452"/>
            <a:ext cx="2909455"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GB" dirty="0"/>
              <a:t>Examples of common errors</a:t>
            </a:r>
          </a:p>
        </p:txBody>
      </p:sp>
      <p:sp>
        <p:nvSpPr>
          <p:cNvPr id="24" name="Rettangolo con angoli arrotondati 23">
            <a:extLst>
              <a:ext uri="{FF2B5EF4-FFF2-40B4-BE49-F238E27FC236}">
                <a16:creationId xmlns="" xmlns:a16="http://schemas.microsoft.com/office/drawing/2014/main" id="{AF581F2D-2015-483E-87C6-37868586F893}"/>
              </a:ext>
            </a:extLst>
          </p:cNvPr>
          <p:cNvSpPr/>
          <p:nvPr/>
        </p:nvSpPr>
        <p:spPr>
          <a:xfrm>
            <a:off x="7075714" y="6150429"/>
            <a:ext cx="1478970" cy="268684"/>
          </a:xfrm>
          <a:prstGeom prst="roundRect">
            <a:avLst/>
          </a:prstGeom>
          <a:no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con angoli arrotondati 22">
            <a:extLst>
              <a:ext uri="{FF2B5EF4-FFF2-40B4-BE49-F238E27FC236}">
                <a16:creationId xmlns="" xmlns:a16="http://schemas.microsoft.com/office/drawing/2014/main" id="{E0A68E91-D7D5-407D-99FB-668A010238DA}"/>
              </a:ext>
            </a:extLst>
          </p:cNvPr>
          <p:cNvSpPr/>
          <p:nvPr/>
        </p:nvSpPr>
        <p:spPr>
          <a:xfrm>
            <a:off x="6955971" y="4441371"/>
            <a:ext cx="1598713" cy="3080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852236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magine 11">
            <a:extLst>
              <a:ext uri="{FF2B5EF4-FFF2-40B4-BE49-F238E27FC236}">
                <a16:creationId xmlns="" xmlns:a16="http://schemas.microsoft.com/office/drawing/2014/main" id="{385CAA89-AD39-46CD-BBFA-A2A1E642DE42}"/>
              </a:ext>
            </a:extLst>
          </p:cNvPr>
          <p:cNvPicPr>
            <a:picLocks noChangeAspect="1"/>
          </p:cNvPicPr>
          <p:nvPr/>
        </p:nvPicPr>
        <p:blipFill>
          <a:blip r:embed="rId2"/>
          <a:stretch>
            <a:fillRect/>
          </a:stretch>
        </p:blipFill>
        <p:spPr>
          <a:xfrm>
            <a:off x="3064017" y="5692208"/>
            <a:ext cx="5940870" cy="764049"/>
          </a:xfrm>
          <a:prstGeom prst="rect">
            <a:avLst/>
          </a:prstGeom>
        </p:spPr>
      </p:pic>
      <p:pic>
        <p:nvPicPr>
          <p:cNvPr id="10" name="Immagine 9">
            <a:extLst>
              <a:ext uri="{FF2B5EF4-FFF2-40B4-BE49-F238E27FC236}">
                <a16:creationId xmlns="" xmlns:a16="http://schemas.microsoft.com/office/drawing/2014/main" id="{D35C02E3-5CC1-4C5F-893B-AEB7731E6B24}"/>
              </a:ext>
            </a:extLst>
          </p:cNvPr>
          <p:cNvPicPr>
            <a:picLocks noChangeAspect="1"/>
          </p:cNvPicPr>
          <p:nvPr/>
        </p:nvPicPr>
        <p:blipFill>
          <a:blip r:embed="rId3"/>
          <a:stretch>
            <a:fillRect/>
          </a:stretch>
        </p:blipFill>
        <p:spPr>
          <a:xfrm>
            <a:off x="3125565" y="3655168"/>
            <a:ext cx="5940870" cy="719158"/>
          </a:xfrm>
          <a:prstGeom prst="rect">
            <a:avLst/>
          </a:prstGeom>
        </p:spPr>
      </p:pic>
      <p:sp>
        <p:nvSpPr>
          <p:cNvPr id="4" name="CasellaDiTesto 3">
            <a:extLst>
              <a:ext uri="{FF2B5EF4-FFF2-40B4-BE49-F238E27FC236}">
                <a16:creationId xmlns="" xmlns:a16="http://schemas.microsoft.com/office/drawing/2014/main" id="{0073442A-B76B-4A48-815B-20D25A0205AF}"/>
              </a:ext>
            </a:extLst>
          </p:cNvPr>
          <p:cNvSpPr txBox="1"/>
          <p:nvPr/>
        </p:nvSpPr>
        <p:spPr>
          <a:xfrm>
            <a:off x="10014398" y="380008"/>
            <a:ext cx="948080"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GB" b="1" dirty="0">
                <a:solidFill>
                  <a:srgbClr val="00B0F0"/>
                </a:solidFill>
                <a:latin typeface="Calibri" panose="020F0502020204030204" pitchFamily="34" charset="0"/>
                <a:cs typeface="Calibri" panose="020F0502020204030204" pitchFamily="34" charset="0"/>
              </a:rPr>
              <a:t>Error </a:t>
            </a:r>
            <a:r>
              <a:rPr lang="en-GB" b="1" dirty="0" smtClean="0">
                <a:solidFill>
                  <a:srgbClr val="00B0F0"/>
                </a:solidFill>
                <a:latin typeface="Calibri" panose="020F0502020204030204" pitchFamily="34" charset="0"/>
                <a:cs typeface="Calibri" panose="020F0502020204030204" pitchFamily="34" charset="0"/>
              </a:rPr>
              <a:t>#3</a:t>
            </a:r>
            <a:endParaRPr lang="en-GB" b="1" dirty="0">
              <a:solidFill>
                <a:srgbClr val="00B0F0"/>
              </a:solidFill>
              <a:latin typeface="Calibri" panose="020F0502020204030204" pitchFamily="34" charset="0"/>
              <a:cs typeface="Calibri" panose="020F0502020204030204" pitchFamily="34" charset="0"/>
            </a:endParaRPr>
          </a:p>
        </p:txBody>
      </p:sp>
      <p:grpSp>
        <p:nvGrpSpPr>
          <p:cNvPr id="5" name="Gruppo 4">
            <a:extLst>
              <a:ext uri="{FF2B5EF4-FFF2-40B4-BE49-F238E27FC236}">
                <a16:creationId xmlns="" xmlns:a16="http://schemas.microsoft.com/office/drawing/2014/main" id="{137DD753-A7B6-479D-A123-7914E4F1C85F}"/>
              </a:ext>
            </a:extLst>
          </p:cNvPr>
          <p:cNvGrpSpPr/>
          <p:nvPr/>
        </p:nvGrpSpPr>
        <p:grpSpPr>
          <a:xfrm>
            <a:off x="1054497" y="1983522"/>
            <a:ext cx="8791624" cy="945396"/>
            <a:chOff x="143892" y="2051556"/>
            <a:chExt cx="8791624" cy="945396"/>
          </a:xfrm>
        </p:grpSpPr>
        <p:sp>
          <p:nvSpPr>
            <p:cNvPr id="6" name="Rettangolo 5">
              <a:extLst>
                <a:ext uri="{FF2B5EF4-FFF2-40B4-BE49-F238E27FC236}">
                  <a16:creationId xmlns="" xmlns:a16="http://schemas.microsoft.com/office/drawing/2014/main" id="{D0507B50-3316-43D6-918C-0B87F3E9A139}"/>
                </a:ext>
              </a:extLst>
            </p:cNvPr>
            <p:cNvSpPr/>
            <p:nvPr/>
          </p:nvSpPr>
          <p:spPr>
            <a:xfrm>
              <a:off x="143892" y="2412177"/>
              <a:ext cx="8791624" cy="584775"/>
            </a:xfrm>
            <a:prstGeom prst="rect">
              <a:avLst/>
            </a:prstGeom>
          </p:spPr>
          <p:txBody>
            <a:bodyPr wrap="square">
              <a:spAutoFit/>
            </a:bodyPr>
            <a:lstStyle/>
            <a:p>
              <a:r>
                <a:rPr lang="en-US" sz="1600" dirty="0"/>
                <a:t>----------- check consistency between duration and time TA -  2015</a:t>
              </a:r>
            </a:p>
            <a:p>
              <a:r>
                <a:rPr lang="en-US" sz="1600" dirty="0"/>
                <a:t>Haul  48 inconsistency between SHOOTING-HAULING_TIME and HAUL_DURATION in TA</a:t>
              </a:r>
              <a:endParaRPr lang="en-GB" sz="1600" dirty="0"/>
            </a:p>
          </p:txBody>
        </p:sp>
        <p:sp>
          <p:nvSpPr>
            <p:cNvPr id="7" name="CasellaDiTesto 6">
              <a:extLst>
                <a:ext uri="{FF2B5EF4-FFF2-40B4-BE49-F238E27FC236}">
                  <a16:creationId xmlns="" xmlns:a16="http://schemas.microsoft.com/office/drawing/2014/main" id="{BBCCA496-DF8F-4E5A-A64A-0AFBF51C6017}"/>
                </a:ext>
              </a:extLst>
            </p:cNvPr>
            <p:cNvSpPr txBox="1"/>
            <p:nvPr/>
          </p:nvSpPr>
          <p:spPr>
            <a:xfrm>
              <a:off x="179512" y="2051556"/>
              <a:ext cx="89159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Log file</a:t>
              </a:r>
              <a:endParaRPr lang="en-GB" dirty="0"/>
            </a:p>
          </p:txBody>
        </p:sp>
      </p:grpSp>
      <p:sp>
        <p:nvSpPr>
          <p:cNvPr id="8" name="CasellaDiTesto 7">
            <a:extLst>
              <a:ext uri="{FF2B5EF4-FFF2-40B4-BE49-F238E27FC236}">
                <a16:creationId xmlns="" xmlns:a16="http://schemas.microsoft.com/office/drawing/2014/main" id="{89C76006-CDB4-4E31-B670-37F0474D745F}"/>
              </a:ext>
            </a:extLst>
          </p:cNvPr>
          <p:cNvSpPr txBox="1"/>
          <p:nvPr/>
        </p:nvSpPr>
        <p:spPr>
          <a:xfrm>
            <a:off x="1083469" y="662256"/>
            <a:ext cx="95090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Console</a:t>
            </a:r>
            <a:endParaRPr lang="en-GB" dirty="0"/>
          </a:p>
        </p:txBody>
      </p:sp>
      <p:sp>
        <p:nvSpPr>
          <p:cNvPr id="9" name="CasellaDiTesto 8">
            <a:extLst>
              <a:ext uri="{FF2B5EF4-FFF2-40B4-BE49-F238E27FC236}">
                <a16:creationId xmlns="" xmlns:a16="http://schemas.microsoft.com/office/drawing/2014/main" id="{5320936D-0765-4B13-95AE-396204B1E6C5}"/>
              </a:ext>
            </a:extLst>
          </p:cNvPr>
          <p:cNvSpPr txBox="1"/>
          <p:nvPr/>
        </p:nvSpPr>
        <p:spPr>
          <a:xfrm>
            <a:off x="1028241" y="3261707"/>
            <a:ext cx="7849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TA file</a:t>
            </a:r>
            <a:endParaRPr lang="en-GB" dirty="0"/>
          </a:p>
        </p:txBody>
      </p:sp>
      <p:sp>
        <p:nvSpPr>
          <p:cNvPr id="17" name="Rettangolo 16">
            <a:extLst>
              <a:ext uri="{FF2B5EF4-FFF2-40B4-BE49-F238E27FC236}">
                <a16:creationId xmlns="" xmlns:a16="http://schemas.microsoft.com/office/drawing/2014/main" id="{D647416C-84A5-4430-A6DC-46DB87C89848}"/>
              </a:ext>
            </a:extLst>
          </p:cNvPr>
          <p:cNvSpPr/>
          <p:nvPr/>
        </p:nvSpPr>
        <p:spPr>
          <a:xfrm>
            <a:off x="1054497" y="1071807"/>
            <a:ext cx="8791624" cy="830997"/>
          </a:xfrm>
          <a:prstGeom prst="rect">
            <a:avLst/>
          </a:prstGeom>
        </p:spPr>
        <p:txBody>
          <a:bodyPr wrap="square">
            <a:spAutoFit/>
          </a:bodyPr>
          <a:lstStyle/>
          <a:p>
            <a:r>
              <a:rPr lang="en-US" sz="1600" dirty="0"/>
              <a:t>[1] Check consistency between duration and time TA in progress</a:t>
            </a:r>
            <a:r>
              <a:rPr lang="en-US" sz="1600" dirty="0" smtClean="0"/>
              <a:t>...</a:t>
            </a:r>
          </a:p>
          <a:p>
            <a:r>
              <a:rPr lang="en-US" sz="1600" dirty="0" smtClean="0"/>
              <a:t>[</a:t>
            </a:r>
            <a:r>
              <a:rPr lang="en-US" sz="1600" dirty="0"/>
              <a:t>1] Check consistency between duration and time TA: errors occurred! Please correct files and run again the script. For more details see Logfile.dat</a:t>
            </a:r>
          </a:p>
        </p:txBody>
      </p:sp>
      <p:sp>
        <p:nvSpPr>
          <p:cNvPr id="18" name="CasellaDiTesto 17">
            <a:extLst>
              <a:ext uri="{FF2B5EF4-FFF2-40B4-BE49-F238E27FC236}">
                <a16:creationId xmlns="" xmlns:a16="http://schemas.microsoft.com/office/drawing/2014/main" id="{06046022-0F5A-4598-A9F0-A18F85EC1185}"/>
              </a:ext>
            </a:extLst>
          </p:cNvPr>
          <p:cNvSpPr txBox="1"/>
          <p:nvPr/>
        </p:nvSpPr>
        <p:spPr>
          <a:xfrm flipH="1">
            <a:off x="358471" y="245452"/>
            <a:ext cx="2909455"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GB" dirty="0"/>
              <a:t>Examples of common errors</a:t>
            </a:r>
          </a:p>
        </p:txBody>
      </p:sp>
      <p:sp>
        <p:nvSpPr>
          <p:cNvPr id="16" name="Freccia in giù 15">
            <a:extLst>
              <a:ext uri="{FF2B5EF4-FFF2-40B4-BE49-F238E27FC236}">
                <a16:creationId xmlns="" xmlns:a16="http://schemas.microsoft.com/office/drawing/2014/main" id="{C6891AA4-F573-4202-B98D-7B9474163087}"/>
              </a:ext>
            </a:extLst>
          </p:cNvPr>
          <p:cNvSpPr/>
          <p:nvPr/>
        </p:nvSpPr>
        <p:spPr>
          <a:xfrm>
            <a:off x="6096000" y="4774701"/>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con angoli arrotondati 22">
            <a:extLst>
              <a:ext uri="{FF2B5EF4-FFF2-40B4-BE49-F238E27FC236}">
                <a16:creationId xmlns="" xmlns:a16="http://schemas.microsoft.com/office/drawing/2014/main" id="{E0A68E91-D7D5-407D-99FB-668A010238DA}"/>
              </a:ext>
            </a:extLst>
          </p:cNvPr>
          <p:cNvSpPr/>
          <p:nvPr/>
        </p:nvSpPr>
        <p:spPr>
          <a:xfrm>
            <a:off x="3002469" y="3651749"/>
            <a:ext cx="6063966" cy="71915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con angoli arrotondati 20">
            <a:extLst>
              <a:ext uri="{FF2B5EF4-FFF2-40B4-BE49-F238E27FC236}">
                <a16:creationId xmlns="" xmlns:a16="http://schemas.microsoft.com/office/drawing/2014/main" id="{6D047203-EC54-44FB-AFF3-9BD7EFD06BFB}"/>
              </a:ext>
            </a:extLst>
          </p:cNvPr>
          <p:cNvSpPr/>
          <p:nvPr/>
        </p:nvSpPr>
        <p:spPr>
          <a:xfrm>
            <a:off x="3002469" y="5641857"/>
            <a:ext cx="6002418" cy="814400"/>
          </a:xfrm>
          <a:prstGeom prst="roundRect">
            <a:avLst/>
          </a:prstGeom>
          <a:no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15636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magine 11"/>
          <p:cNvPicPr>
            <a:picLocks noChangeAspect="1"/>
          </p:cNvPicPr>
          <p:nvPr/>
        </p:nvPicPr>
        <p:blipFill>
          <a:blip r:embed="rId2"/>
          <a:stretch>
            <a:fillRect/>
          </a:stretch>
        </p:blipFill>
        <p:spPr>
          <a:xfrm>
            <a:off x="2858962" y="5684582"/>
            <a:ext cx="6541383" cy="638502"/>
          </a:xfrm>
          <a:prstGeom prst="rect">
            <a:avLst/>
          </a:prstGeom>
        </p:spPr>
      </p:pic>
      <p:pic>
        <p:nvPicPr>
          <p:cNvPr id="10" name="Immagine 9"/>
          <p:cNvPicPr>
            <a:picLocks noChangeAspect="1"/>
          </p:cNvPicPr>
          <p:nvPr/>
        </p:nvPicPr>
        <p:blipFill>
          <a:blip r:embed="rId3"/>
          <a:stretch>
            <a:fillRect/>
          </a:stretch>
        </p:blipFill>
        <p:spPr>
          <a:xfrm>
            <a:off x="2858963" y="4062139"/>
            <a:ext cx="6541383" cy="672237"/>
          </a:xfrm>
          <a:prstGeom prst="rect">
            <a:avLst/>
          </a:prstGeom>
        </p:spPr>
      </p:pic>
      <p:sp>
        <p:nvSpPr>
          <p:cNvPr id="4" name="CasellaDiTesto 3">
            <a:extLst>
              <a:ext uri="{FF2B5EF4-FFF2-40B4-BE49-F238E27FC236}">
                <a16:creationId xmlns="" xmlns:a16="http://schemas.microsoft.com/office/drawing/2014/main" id="{0073442A-B76B-4A48-815B-20D25A0205AF}"/>
              </a:ext>
            </a:extLst>
          </p:cNvPr>
          <p:cNvSpPr txBox="1"/>
          <p:nvPr/>
        </p:nvSpPr>
        <p:spPr>
          <a:xfrm>
            <a:off x="10014398" y="380008"/>
            <a:ext cx="1279196"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GB" b="1" dirty="0" smtClean="0">
                <a:solidFill>
                  <a:srgbClr val="00B0F0"/>
                </a:solidFill>
                <a:latin typeface="Calibri" panose="020F0502020204030204" pitchFamily="34" charset="0"/>
                <a:cs typeface="Calibri" panose="020F0502020204030204" pitchFamily="34" charset="0"/>
              </a:rPr>
              <a:t>Warning #2</a:t>
            </a:r>
            <a:endParaRPr lang="en-GB" b="1" dirty="0">
              <a:solidFill>
                <a:srgbClr val="00B0F0"/>
              </a:solidFill>
              <a:latin typeface="Calibri" panose="020F0502020204030204" pitchFamily="34" charset="0"/>
              <a:cs typeface="Calibri" panose="020F0502020204030204" pitchFamily="34" charset="0"/>
            </a:endParaRPr>
          </a:p>
        </p:txBody>
      </p:sp>
      <p:grpSp>
        <p:nvGrpSpPr>
          <p:cNvPr id="5" name="Gruppo 4">
            <a:extLst>
              <a:ext uri="{FF2B5EF4-FFF2-40B4-BE49-F238E27FC236}">
                <a16:creationId xmlns="" xmlns:a16="http://schemas.microsoft.com/office/drawing/2014/main" id="{137DD753-A7B6-479D-A123-7914E4F1C85F}"/>
              </a:ext>
            </a:extLst>
          </p:cNvPr>
          <p:cNvGrpSpPr/>
          <p:nvPr/>
        </p:nvGrpSpPr>
        <p:grpSpPr>
          <a:xfrm>
            <a:off x="1054497" y="1336147"/>
            <a:ext cx="10702074" cy="2668945"/>
            <a:chOff x="143892" y="2051556"/>
            <a:chExt cx="8791624" cy="2668945"/>
          </a:xfrm>
        </p:grpSpPr>
        <p:sp>
          <p:nvSpPr>
            <p:cNvPr id="6" name="Rettangolo 5">
              <a:extLst>
                <a:ext uri="{FF2B5EF4-FFF2-40B4-BE49-F238E27FC236}">
                  <a16:creationId xmlns="" xmlns:a16="http://schemas.microsoft.com/office/drawing/2014/main" id="{D0507B50-3316-43D6-918C-0B87F3E9A139}"/>
                </a:ext>
              </a:extLst>
            </p:cNvPr>
            <p:cNvSpPr/>
            <p:nvPr/>
          </p:nvSpPr>
          <p:spPr>
            <a:xfrm>
              <a:off x="143892" y="2412177"/>
              <a:ext cx="8791624" cy="2308324"/>
            </a:xfrm>
            <a:prstGeom prst="rect">
              <a:avLst/>
            </a:prstGeom>
          </p:spPr>
          <p:txBody>
            <a:bodyPr wrap="square">
              <a:spAutoFit/>
            </a:bodyPr>
            <a:lstStyle/>
            <a:p>
              <a:r>
                <a:rPr lang="en-US" sz="1600" dirty="0"/>
                <a:t>----------- check consistency of the hauls coordinates with the distance -  2015</a:t>
              </a:r>
            </a:p>
            <a:p>
              <a:r>
                <a:rPr lang="en-US" sz="1600" dirty="0"/>
                <a:t>Warning: Haul 34 : the distance in TA  2593 is quite different from the computed distance 91762.0058 (haul duration: 30 min)</a:t>
              </a:r>
            </a:p>
            <a:p>
              <a:r>
                <a:rPr lang="en-US" sz="1600" dirty="0"/>
                <a:t>Some of the hauls coordinates may be inconsistent with the computed distance. For a visual check, look at the .tiff files in Graphs directory</a:t>
              </a:r>
            </a:p>
            <a:p>
              <a:r>
                <a:rPr lang="en-US" sz="1600" dirty="0"/>
                <a:t>No error </a:t>
              </a:r>
              <a:r>
                <a:rPr lang="en-US" sz="1600" dirty="0" smtClean="0"/>
                <a:t>occurred</a:t>
              </a:r>
            </a:p>
            <a:p>
              <a:endParaRPr lang="en-US" sz="1600" dirty="0"/>
            </a:p>
            <a:p>
              <a:r>
                <a:rPr lang="en-US" sz="1600" dirty="0" smtClean="0"/>
                <a:t>----------- </a:t>
              </a:r>
              <a:r>
                <a:rPr lang="en-US" sz="1600" dirty="0"/>
                <a:t>check if the hauls positions are on sea area -  2015</a:t>
              </a:r>
            </a:p>
            <a:p>
              <a:r>
                <a:rPr lang="en-US" sz="1600" dirty="0"/>
                <a:t>Warning: Haul 34 shooting coordinates could likely fall on land</a:t>
              </a:r>
            </a:p>
            <a:p>
              <a:r>
                <a:rPr lang="en-US" sz="1600" dirty="0"/>
                <a:t>No error occurred</a:t>
              </a:r>
              <a:endParaRPr lang="en-GB" sz="1600" dirty="0"/>
            </a:p>
          </p:txBody>
        </p:sp>
        <p:sp>
          <p:nvSpPr>
            <p:cNvPr id="7" name="CasellaDiTesto 6">
              <a:extLst>
                <a:ext uri="{FF2B5EF4-FFF2-40B4-BE49-F238E27FC236}">
                  <a16:creationId xmlns="" xmlns:a16="http://schemas.microsoft.com/office/drawing/2014/main" id="{BBCCA496-DF8F-4E5A-A64A-0AFBF51C6017}"/>
                </a:ext>
              </a:extLst>
            </p:cNvPr>
            <p:cNvSpPr txBox="1"/>
            <p:nvPr/>
          </p:nvSpPr>
          <p:spPr>
            <a:xfrm>
              <a:off x="179512" y="2051556"/>
              <a:ext cx="89159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Log file</a:t>
              </a:r>
              <a:endParaRPr lang="en-GB" dirty="0"/>
            </a:p>
          </p:txBody>
        </p:sp>
      </p:grpSp>
      <p:sp>
        <p:nvSpPr>
          <p:cNvPr id="8" name="CasellaDiTesto 7">
            <a:extLst>
              <a:ext uri="{FF2B5EF4-FFF2-40B4-BE49-F238E27FC236}">
                <a16:creationId xmlns="" xmlns:a16="http://schemas.microsoft.com/office/drawing/2014/main" id="{89C76006-CDB4-4E31-B670-37F0474D745F}"/>
              </a:ext>
            </a:extLst>
          </p:cNvPr>
          <p:cNvSpPr txBox="1"/>
          <p:nvPr/>
        </p:nvSpPr>
        <p:spPr>
          <a:xfrm>
            <a:off x="1090117" y="740277"/>
            <a:ext cx="209865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smtClean="0"/>
              <a:t>WARNING MESSAGE</a:t>
            </a:r>
            <a:endParaRPr lang="en-GB" dirty="0"/>
          </a:p>
        </p:txBody>
      </p:sp>
      <p:sp>
        <p:nvSpPr>
          <p:cNvPr id="9" name="CasellaDiTesto 8">
            <a:extLst>
              <a:ext uri="{FF2B5EF4-FFF2-40B4-BE49-F238E27FC236}">
                <a16:creationId xmlns="" xmlns:a16="http://schemas.microsoft.com/office/drawing/2014/main" id="{5320936D-0765-4B13-95AE-396204B1E6C5}"/>
              </a:ext>
            </a:extLst>
          </p:cNvPr>
          <p:cNvSpPr txBox="1"/>
          <p:nvPr/>
        </p:nvSpPr>
        <p:spPr>
          <a:xfrm>
            <a:off x="1097857" y="4123829"/>
            <a:ext cx="7849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TA file</a:t>
            </a:r>
            <a:endParaRPr lang="en-GB" dirty="0"/>
          </a:p>
        </p:txBody>
      </p:sp>
      <p:sp>
        <p:nvSpPr>
          <p:cNvPr id="16" name="Freccia in giù 15">
            <a:extLst>
              <a:ext uri="{FF2B5EF4-FFF2-40B4-BE49-F238E27FC236}">
                <a16:creationId xmlns="" xmlns:a16="http://schemas.microsoft.com/office/drawing/2014/main" id="{C6891AA4-F573-4202-B98D-7B9474163087}"/>
              </a:ext>
            </a:extLst>
          </p:cNvPr>
          <p:cNvSpPr/>
          <p:nvPr/>
        </p:nvSpPr>
        <p:spPr>
          <a:xfrm>
            <a:off x="6129655" y="4950725"/>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asellaDiTesto 17">
            <a:extLst>
              <a:ext uri="{FF2B5EF4-FFF2-40B4-BE49-F238E27FC236}">
                <a16:creationId xmlns="" xmlns:a16="http://schemas.microsoft.com/office/drawing/2014/main" id="{06046022-0F5A-4598-A9F0-A18F85EC1185}"/>
              </a:ext>
            </a:extLst>
          </p:cNvPr>
          <p:cNvSpPr txBox="1"/>
          <p:nvPr/>
        </p:nvSpPr>
        <p:spPr>
          <a:xfrm flipH="1">
            <a:off x="358471" y="245452"/>
            <a:ext cx="2909455"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GB" dirty="0"/>
              <a:t>Examples of common errors</a:t>
            </a:r>
          </a:p>
        </p:txBody>
      </p:sp>
      <p:sp>
        <p:nvSpPr>
          <p:cNvPr id="23" name="Rettangolo con angoli arrotondati 22">
            <a:extLst>
              <a:ext uri="{FF2B5EF4-FFF2-40B4-BE49-F238E27FC236}">
                <a16:creationId xmlns="" xmlns:a16="http://schemas.microsoft.com/office/drawing/2014/main" id="{E0A68E91-D7D5-407D-99FB-668A010238DA}"/>
              </a:ext>
            </a:extLst>
          </p:cNvPr>
          <p:cNvSpPr/>
          <p:nvPr/>
        </p:nvSpPr>
        <p:spPr>
          <a:xfrm>
            <a:off x="5606177" y="4339127"/>
            <a:ext cx="1598713" cy="30806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con angoli arrotondati 23">
            <a:extLst>
              <a:ext uri="{FF2B5EF4-FFF2-40B4-BE49-F238E27FC236}">
                <a16:creationId xmlns="" xmlns:a16="http://schemas.microsoft.com/office/drawing/2014/main" id="{AF581F2D-2015-483E-87C6-37868586F893}"/>
              </a:ext>
            </a:extLst>
          </p:cNvPr>
          <p:cNvSpPr/>
          <p:nvPr/>
        </p:nvSpPr>
        <p:spPr>
          <a:xfrm>
            <a:off x="5666048" y="6003833"/>
            <a:ext cx="1478970" cy="268684"/>
          </a:xfrm>
          <a:prstGeom prst="roundRect">
            <a:avLst/>
          </a:prstGeom>
          <a:no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701089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p:cNvPicPr>
            <a:picLocks noChangeAspect="1"/>
          </p:cNvPicPr>
          <p:nvPr/>
        </p:nvPicPr>
        <p:blipFill>
          <a:blip r:embed="rId2"/>
          <a:stretch>
            <a:fillRect/>
          </a:stretch>
        </p:blipFill>
        <p:spPr>
          <a:xfrm>
            <a:off x="4004882" y="3034536"/>
            <a:ext cx="4314825" cy="1581150"/>
          </a:xfrm>
          <a:prstGeom prst="rect">
            <a:avLst/>
          </a:prstGeom>
        </p:spPr>
      </p:pic>
      <p:sp>
        <p:nvSpPr>
          <p:cNvPr id="4" name="CasellaDiTesto 3">
            <a:extLst>
              <a:ext uri="{FF2B5EF4-FFF2-40B4-BE49-F238E27FC236}">
                <a16:creationId xmlns="" xmlns:a16="http://schemas.microsoft.com/office/drawing/2014/main" id="{0073442A-B76B-4A48-815B-20D25A0205AF}"/>
              </a:ext>
            </a:extLst>
          </p:cNvPr>
          <p:cNvSpPr txBox="1"/>
          <p:nvPr/>
        </p:nvSpPr>
        <p:spPr>
          <a:xfrm>
            <a:off x="10014398" y="380008"/>
            <a:ext cx="948080"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GB" b="1" dirty="0">
                <a:solidFill>
                  <a:srgbClr val="00B0F0"/>
                </a:solidFill>
                <a:latin typeface="Calibri" panose="020F0502020204030204" pitchFamily="34" charset="0"/>
                <a:cs typeface="Calibri" panose="020F0502020204030204" pitchFamily="34" charset="0"/>
              </a:rPr>
              <a:t>Error </a:t>
            </a:r>
            <a:r>
              <a:rPr lang="en-GB" b="1" dirty="0" smtClean="0">
                <a:solidFill>
                  <a:srgbClr val="00B0F0"/>
                </a:solidFill>
                <a:latin typeface="Calibri" panose="020F0502020204030204" pitchFamily="34" charset="0"/>
                <a:cs typeface="Calibri" panose="020F0502020204030204" pitchFamily="34" charset="0"/>
              </a:rPr>
              <a:t>#4</a:t>
            </a:r>
            <a:endParaRPr lang="en-GB" b="1" dirty="0">
              <a:solidFill>
                <a:srgbClr val="00B0F0"/>
              </a:solidFill>
              <a:latin typeface="Calibri" panose="020F0502020204030204" pitchFamily="34" charset="0"/>
              <a:cs typeface="Calibri" panose="020F0502020204030204" pitchFamily="34" charset="0"/>
            </a:endParaRPr>
          </a:p>
        </p:txBody>
      </p:sp>
      <p:grpSp>
        <p:nvGrpSpPr>
          <p:cNvPr id="5" name="Gruppo 4">
            <a:extLst>
              <a:ext uri="{FF2B5EF4-FFF2-40B4-BE49-F238E27FC236}">
                <a16:creationId xmlns="" xmlns:a16="http://schemas.microsoft.com/office/drawing/2014/main" id="{137DD753-A7B6-479D-A123-7914E4F1C85F}"/>
              </a:ext>
            </a:extLst>
          </p:cNvPr>
          <p:cNvGrpSpPr/>
          <p:nvPr/>
        </p:nvGrpSpPr>
        <p:grpSpPr>
          <a:xfrm>
            <a:off x="135982" y="1374981"/>
            <a:ext cx="9795643" cy="1569660"/>
            <a:chOff x="-774623" y="1355931"/>
            <a:chExt cx="9795643" cy="1569660"/>
          </a:xfrm>
        </p:grpSpPr>
        <p:sp>
          <p:nvSpPr>
            <p:cNvPr id="6" name="Rettangolo 5">
              <a:extLst>
                <a:ext uri="{FF2B5EF4-FFF2-40B4-BE49-F238E27FC236}">
                  <a16:creationId xmlns="" xmlns:a16="http://schemas.microsoft.com/office/drawing/2014/main" id="{D0507B50-3316-43D6-918C-0B87F3E9A139}"/>
                </a:ext>
              </a:extLst>
            </p:cNvPr>
            <p:cNvSpPr/>
            <p:nvPr/>
          </p:nvSpPr>
          <p:spPr>
            <a:xfrm>
              <a:off x="229396" y="1355931"/>
              <a:ext cx="8791624" cy="1569660"/>
            </a:xfrm>
            <a:prstGeom prst="rect">
              <a:avLst/>
            </a:prstGeom>
          </p:spPr>
          <p:txBody>
            <a:bodyPr wrap="square">
              <a:spAutoFit/>
            </a:bodyPr>
            <a:lstStyle/>
            <a:p>
              <a:r>
                <a:rPr lang="en-US" sz="1600" dirty="0"/>
                <a:t>----------- check correctness of species codes in TB -  2015</a:t>
              </a:r>
            </a:p>
            <a:p>
              <a:r>
                <a:rPr lang="en-US" sz="1600" dirty="0"/>
                <a:t>Warning: Haul 7 : code species ARAS FOL  not present in MEDITS TM list in Tables directory</a:t>
              </a:r>
            </a:p>
            <a:p>
              <a:r>
                <a:rPr lang="en-US" sz="1600" dirty="0"/>
                <a:t>No error </a:t>
              </a:r>
              <a:r>
                <a:rPr lang="en-US" sz="1600" dirty="0" smtClean="0"/>
                <a:t>occurred</a:t>
              </a:r>
            </a:p>
            <a:p>
              <a:endParaRPr lang="en-US" sz="1600" dirty="0"/>
            </a:p>
            <a:p>
              <a:r>
                <a:rPr lang="en-US" sz="1600" dirty="0" smtClean="0"/>
                <a:t>----------- check presence in TB of TC species -  2015</a:t>
              </a:r>
            </a:p>
            <a:p>
              <a:r>
                <a:rPr lang="en-US" sz="1600" dirty="0" smtClean="0"/>
                <a:t>Haul 7 ARIS FOL not found in TB</a:t>
              </a:r>
              <a:endParaRPr lang="en-GB" sz="1600" dirty="0"/>
            </a:p>
          </p:txBody>
        </p:sp>
        <p:sp>
          <p:nvSpPr>
            <p:cNvPr id="7" name="CasellaDiTesto 6">
              <a:extLst>
                <a:ext uri="{FF2B5EF4-FFF2-40B4-BE49-F238E27FC236}">
                  <a16:creationId xmlns="" xmlns:a16="http://schemas.microsoft.com/office/drawing/2014/main" id="{BBCCA496-DF8F-4E5A-A64A-0AFBF51C6017}"/>
                </a:ext>
              </a:extLst>
            </p:cNvPr>
            <p:cNvSpPr txBox="1"/>
            <p:nvPr/>
          </p:nvSpPr>
          <p:spPr>
            <a:xfrm>
              <a:off x="-774623" y="1485499"/>
              <a:ext cx="89159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Log file</a:t>
              </a:r>
              <a:endParaRPr lang="en-GB" dirty="0"/>
            </a:p>
          </p:txBody>
        </p:sp>
      </p:grpSp>
      <p:sp>
        <p:nvSpPr>
          <p:cNvPr id="8" name="CasellaDiTesto 7">
            <a:extLst>
              <a:ext uri="{FF2B5EF4-FFF2-40B4-BE49-F238E27FC236}">
                <a16:creationId xmlns="" xmlns:a16="http://schemas.microsoft.com/office/drawing/2014/main" id="{89C76006-CDB4-4E31-B670-37F0474D745F}"/>
              </a:ext>
            </a:extLst>
          </p:cNvPr>
          <p:cNvSpPr txBox="1"/>
          <p:nvPr/>
        </p:nvSpPr>
        <p:spPr>
          <a:xfrm>
            <a:off x="106328" y="737517"/>
            <a:ext cx="95090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Console</a:t>
            </a:r>
            <a:endParaRPr lang="en-GB" dirty="0"/>
          </a:p>
        </p:txBody>
      </p:sp>
      <p:sp>
        <p:nvSpPr>
          <p:cNvPr id="9" name="CasellaDiTesto 8">
            <a:extLst>
              <a:ext uri="{FF2B5EF4-FFF2-40B4-BE49-F238E27FC236}">
                <a16:creationId xmlns="" xmlns:a16="http://schemas.microsoft.com/office/drawing/2014/main" id="{5320936D-0765-4B13-95AE-396204B1E6C5}"/>
              </a:ext>
            </a:extLst>
          </p:cNvPr>
          <p:cNvSpPr txBox="1"/>
          <p:nvPr/>
        </p:nvSpPr>
        <p:spPr>
          <a:xfrm>
            <a:off x="1090117" y="3164377"/>
            <a:ext cx="7849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TB file</a:t>
            </a:r>
            <a:endParaRPr lang="en-GB" dirty="0"/>
          </a:p>
        </p:txBody>
      </p:sp>
      <p:sp>
        <p:nvSpPr>
          <p:cNvPr id="16" name="Freccia in giù 15">
            <a:extLst>
              <a:ext uri="{FF2B5EF4-FFF2-40B4-BE49-F238E27FC236}">
                <a16:creationId xmlns="" xmlns:a16="http://schemas.microsoft.com/office/drawing/2014/main" id="{C6891AA4-F573-4202-B98D-7B9474163087}"/>
              </a:ext>
            </a:extLst>
          </p:cNvPr>
          <p:cNvSpPr/>
          <p:nvPr/>
        </p:nvSpPr>
        <p:spPr>
          <a:xfrm>
            <a:off x="5982940" y="4565014"/>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a:extLst>
              <a:ext uri="{FF2B5EF4-FFF2-40B4-BE49-F238E27FC236}">
                <a16:creationId xmlns="" xmlns:a16="http://schemas.microsoft.com/office/drawing/2014/main" id="{D647416C-84A5-4430-A6DC-46DB87C89848}"/>
              </a:ext>
            </a:extLst>
          </p:cNvPr>
          <p:cNvSpPr/>
          <p:nvPr/>
        </p:nvSpPr>
        <p:spPr>
          <a:xfrm>
            <a:off x="1140001" y="702849"/>
            <a:ext cx="8791624" cy="584775"/>
          </a:xfrm>
          <a:prstGeom prst="rect">
            <a:avLst/>
          </a:prstGeom>
        </p:spPr>
        <p:txBody>
          <a:bodyPr wrap="square">
            <a:spAutoFit/>
          </a:bodyPr>
          <a:lstStyle/>
          <a:p>
            <a:r>
              <a:rPr lang="en-US" sz="1600" dirty="0"/>
              <a:t>[1] Check presence in TB of TC species: errors occurred! Please correct files and run again the script. For more details see Logfile.dat</a:t>
            </a:r>
          </a:p>
        </p:txBody>
      </p:sp>
      <p:sp>
        <p:nvSpPr>
          <p:cNvPr id="18" name="CasellaDiTesto 17">
            <a:extLst>
              <a:ext uri="{FF2B5EF4-FFF2-40B4-BE49-F238E27FC236}">
                <a16:creationId xmlns="" xmlns:a16="http://schemas.microsoft.com/office/drawing/2014/main" id="{06046022-0F5A-4598-A9F0-A18F85EC1185}"/>
              </a:ext>
            </a:extLst>
          </p:cNvPr>
          <p:cNvSpPr txBox="1"/>
          <p:nvPr/>
        </p:nvSpPr>
        <p:spPr>
          <a:xfrm flipH="1">
            <a:off x="358471" y="245452"/>
            <a:ext cx="2909455"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GB" dirty="0"/>
              <a:t>Examples of common errors</a:t>
            </a:r>
          </a:p>
        </p:txBody>
      </p:sp>
      <p:sp>
        <p:nvSpPr>
          <p:cNvPr id="23" name="Rettangolo con angoli arrotondati 22">
            <a:extLst>
              <a:ext uri="{FF2B5EF4-FFF2-40B4-BE49-F238E27FC236}">
                <a16:creationId xmlns="" xmlns:a16="http://schemas.microsoft.com/office/drawing/2014/main" id="{E0A68E91-D7D5-407D-99FB-668A010238DA}"/>
              </a:ext>
            </a:extLst>
          </p:cNvPr>
          <p:cNvSpPr/>
          <p:nvPr/>
        </p:nvSpPr>
        <p:spPr>
          <a:xfrm>
            <a:off x="4004882" y="4144601"/>
            <a:ext cx="4314825" cy="2423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Immagine 11"/>
          <p:cNvPicPr>
            <a:picLocks noChangeAspect="1"/>
          </p:cNvPicPr>
          <p:nvPr/>
        </p:nvPicPr>
        <p:blipFill>
          <a:blip r:embed="rId3"/>
          <a:stretch>
            <a:fillRect/>
          </a:stretch>
        </p:blipFill>
        <p:spPr>
          <a:xfrm>
            <a:off x="4004882" y="5213086"/>
            <a:ext cx="4371975" cy="1590675"/>
          </a:xfrm>
          <a:prstGeom prst="rect">
            <a:avLst/>
          </a:prstGeom>
        </p:spPr>
      </p:pic>
      <p:sp>
        <p:nvSpPr>
          <p:cNvPr id="19" name="Rettangolo con angoli arrotondati 23">
            <a:extLst>
              <a:ext uri="{FF2B5EF4-FFF2-40B4-BE49-F238E27FC236}">
                <a16:creationId xmlns="" xmlns:a16="http://schemas.microsoft.com/office/drawing/2014/main" id="{AF581F2D-2015-483E-87C6-37868586F893}"/>
              </a:ext>
            </a:extLst>
          </p:cNvPr>
          <p:cNvSpPr/>
          <p:nvPr/>
        </p:nvSpPr>
        <p:spPr>
          <a:xfrm>
            <a:off x="4004882" y="6379029"/>
            <a:ext cx="4371975" cy="204996"/>
          </a:xfrm>
          <a:prstGeom prst="roundRect">
            <a:avLst/>
          </a:prstGeom>
          <a:no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asellaDiTesto 19">
            <a:extLst>
              <a:ext uri="{FF2B5EF4-FFF2-40B4-BE49-F238E27FC236}">
                <a16:creationId xmlns="" xmlns:a16="http://schemas.microsoft.com/office/drawing/2014/main" id="{0073442A-B76B-4A48-815B-20D25A0205AF}"/>
              </a:ext>
            </a:extLst>
          </p:cNvPr>
          <p:cNvSpPr txBox="1"/>
          <p:nvPr/>
        </p:nvSpPr>
        <p:spPr>
          <a:xfrm>
            <a:off x="10014398" y="922183"/>
            <a:ext cx="1279196"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GB" b="1" dirty="0" smtClean="0">
                <a:solidFill>
                  <a:srgbClr val="00B0F0"/>
                </a:solidFill>
                <a:latin typeface="Calibri" panose="020F0502020204030204" pitchFamily="34" charset="0"/>
                <a:cs typeface="Calibri" panose="020F0502020204030204" pitchFamily="34" charset="0"/>
              </a:rPr>
              <a:t>Warning #3</a:t>
            </a:r>
            <a:endParaRPr lang="en-GB" b="1"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6490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2" y="171636"/>
            <a:ext cx="2700080" cy="584775"/>
          </a:xfrm>
          <a:prstGeom prst="rect">
            <a:avLst/>
          </a:prstGeom>
          <a:noFill/>
        </p:spPr>
        <p:txBody>
          <a:bodyPr wrap="square" rtlCol="0">
            <a:spAutoFit/>
          </a:bodyPr>
          <a:lstStyle/>
          <a:p>
            <a:r>
              <a:rPr lang="it-IT" sz="32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Mean</a:t>
            </a:r>
            <a:r>
              <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features</a:t>
            </a:r>
          </a:p>
        </p:txBody>
      </p:sp>
      <p:sp>
        <p:nvSpPr>
          <p:cNvPr id="8" name="Rettangolo 7">
            <a:extLst>
              <a:ext uri="{FF2B5EF4-FFF2-40B4-BE49-F238E27FC236}">
                <a16:creationId xmlns="" xmlns:a16="http://schemas.microsoft.com/office/drawing/2014/main" id="{625C4A58-1901-4CF8-B9C6-67E0DC9DCCF3}"/>
              </a:ext>
            </a:extLst>
          </p:cNvPr>
          <p:cNvSpPr/>
          <p:nvPr/>
        </p:nvSpPr>
        <p:spPr>
          <a:xfrm>
            <a:off x="9403257" y="2301660"/>
            <a:ext cx="2096616" cy="4185196"/>
          </a:xfrm>
          <a:prstGeom prst="rect">
            <a:avLst/>
          </a:prstGeom>
          <a:gradFill flip="none" rotWithShape="1">
            <a:gsLst>
              <a:gs pos="19000">
                <a:schemeClr val="accent6">
                  <a:lumMod val="0"/>
                  <a:lumOff val="100000"/>
                </a:schemeClr>
              </a:gs>
              <a:gs pos="43000">
                <a:schemeClr val="accent6">
                  <a:lumMod val="0"/>
                  <a:lumOff val="100000"/>
                </a:schemeClr>
              </a:gs>
              <a:gs pos="100000">
                <a:schemeClr val="accent6">
                  <a:lumMod val="100000"/>
                </a:schemeClr>
              </a:gs>
            </a:gsLst>
            <a:path path="circle">
              <a:fillToRect l="50000" t="-80000" r="50000" b="180000"/>
            </a:path>
            <a:tileRec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sp>
        <p:nvSpPr>
          <p:cNvPr id="9" name="Rettangolo 8">
            <a:extLst>
              <a:ext uri="{FF2B5EF4-FFF2-40B4-BE49-F238E27FC236}">
                <a16:creationId xmlns="" xmlns:a16="http://schemas.microsoft.com/office/drawing/2014/main" id="{9EFCC7BA-0E82-46FE-A1A2-F8E5378DFFDB}"/>
              </a:ext>
            </a:extLst>
          </p:cNvPr>
          <p:cNvSpPr/>
          <p:nvPr/>
        </p:nvSpPr>
        <p:spPr>
          <a:xfrm>
            <a:off x="748861" y="2301660"/>
            <a:ext cx="1944414" cy="4185196"/>
          </a:xfrm>
          <a:prstGeom prst="rect">
            <a:avLst/>
          </a:prstGeom>
          <a:gradFill flip="none" rotWithShape="1">
            <a:gsLst>
              <a:gs pos="0">
                <a:schemeClr val="accent3">
                  <a:lumMod val="67000"/>
                </a:schemeClr>
              </a:gs>
              <a:gs pos="27000">
                <a:schemeClr val="accent3">
                  <a:lumMod val="97000"/>
                  <a:lumOff val="3000"/>
                </a:schemeClr>
              </a:gs>
              <a:gs pos="68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dirty="0"/>
          </a:p>
        </p:txBody>
      </p:sp>
      <p:sp>
        <p:nvSpPr>
          <p:cNvPr id="10" name="Rectangle 7">
            <a:extLst>
              <a:ext uri="{FF2B5EF4-FFF2-40B4-BE49-F238E27FC236}">
                <a16:creationId xmlns="" xmlns:a16="http://schemas.microsoft.com/office/drawing/2014/main" id="{997B5C0C-8134-4CB5-BEC0-DB14240FB6D3}"/>
              </a:ext>
            </a:extLst>
          </p:cNvPr>
          <p:cNvSpPr txBox="1">
            <a:spLocks noChangeArrowheads="1"/>
          </p:cNvSpPr>
          <p:nvPr/>
        </p:nvSpPr>
        <p:spPr>
          <a:xfrm>
            <a:off x="910436" y="1662444"/>
            <a:ext cx="8351837" cy="4824412"/>
          </a:xfrm>
          <a:prstGeom prst="rect">
            <a:avLst/>
          </a:prstGeom>
        </p:spPr>
        <p:txBody>
          <a:bodyPr>
            <a:normAutofit/>
          </a:bodyPr>
          <a:lstStyle>
            <a:defPPr>
              <a:defRPr>
                <a:solidFill>
                  <a:schemeClr val="tx1"/>
                </a:solidFill>
                <a:latin typeface="+mn-lt"/>
                <a:ea typeface="+mn-ea"/>
                <a:cs typeface="+mn-cs"/>
              </a:defRPr>
            </a:defPPr>
            <a:lvl1pPr marL="342900" indent="-342900" eaLnBrk="1" hangingPunct="1">
              <a:buChar char="•"/>
              <a:defRPr sz="2800">
                <a:latin typeface="+mn-lt"/>
              </a:defRPr>
            </a:lvl1pPr>
            <a:lvl2pPr marL="742950" indent="-285750" eaLnBrk="1" hangingPunct="1">
              <a:buChar char="–"/>
              <a:defRPr sz="2400">
                <a:latin typeface="+mn-lt"/>
              </a:defRPr>
            </a:lvl2pPr>
            <a:lvl3pPr marL="1143000" indent="-228600" eaLnBrk="1" hangingPunct="1">
              <a:buChar char="•"/>
              <a:defRPr sz="2400">
                <a:latin typeface="+mn-lt"/>
              </a:defRPr>
            </a:lvl3pPr>
            <a:lvl4pPr marL="1600200" indent="-228600" eaLnBrk="1" hangingPunct="1">
              <a:buChar char="–"/>
              <a:defRPr sz="2000">
                <a:latin typeface="+mn-lt"/>
              </a:defRPr>
            </a:lvl4pPr>
            <a:lvl5pPr marL="2057400" indent="-228600" eaLnBrk="1" hangingPunct="1">
              <a:buChar char="»"/>
              <a:defRPr sz="2000">
                <a:latin typeface="+mn-lt"/>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a:lstStyle>
          <a:p>
            <a:pPr>
              <a:lnSpc>
                <a:spcPct val="90000"/>
              </a:lnSpc>
              <a:buFontTx/>
              <a:buNone/>
            </a:pPr>
            <a:endParaRPr lang="it-IT" altLang="it-IT" kern="0" dirty="0">
              <a:solidFill>
                <a:srgbClr val="000066"/>
              </a:solidFill>
              <a:latin typeface="Calibri" panose="020F0502020204030204" pitchFamily="34" charset="0"/>
              <a:cs typeface="Calibri" panose="020F0502020204030204" pitchFamily="34" charset="0"/>
            </a:endParaRPr>
          </a:p>
        </p:txBody>
      </p:sp>
      <p:grpSp>
        <p:nvGrpSpPr>
          <p:cNvPr id="11" name="Gruppo 10">
            <a:extLst>
              <a:ext uri="{FF2B5EF4-FFF2-40B4-BE49-F238E27FC236}">
                <a16:creationId xmlns="" xmlns:a16="http://schemas.microsoft.com/office/drawing/2014/main" id="{6B6BE073-C0ED-4343-BF31-230B8ECFA63C}"/>
              </a:ext>
            </a:extLst>
          </p:cNvPr>
          <p:cNvGrpSpPr/>
          <p:nvPr/>
        </p:nvGrpSpPr>
        <p:grpSpPr>
          <a:xfrm>
            <a:off x="1108901" y="2757590"/>
            <a:ext cx="1177925" cy="836613"/>
            <a:chOff x="7108825" y="908050"/>
            <a:chExt cx="1177925" cy="836613"/>
          </a:xfrm>
        </p:grpSpPr>
        <p:grpSp>
          <p:nvGrpSpPr>
            <p:cNvPr id="12" name="Group 9">
              <a:extLst>
                <a:ext uri="{FF2B5EF4-FFF2-40B4-BE49-F238E27FC236}">
                  <a16:creationId xmlns="" xmlns:a16="http://schemas.microsoft.com/office/drawing/2014/main" id="{05B88DBD-1CAD-4A5D-A788-C1395D8EF46D}"/>
                </a:ext>
              </a:extLst>
            </p:cNvPr>
            <p:cNvGrpSpPr>
              <a:grpSpLocks/>
            </p:cNvGrpSpPr>
            <p:nvPr/>
          </p:nvGrpSpPr>
          <p:grpSpPr bwMode="auto">
            <a:xfrm>
              <a:off x="7829550" y="1173163"/>
              <a:ext cx="457200" cy="571500"/>
              <a:chOff x="4150" y="1525"/>
              <a:chExt cx="288" cy="360"/>
            </a:xfrm>
          </p:grpSpPr>
          <p:sp>
            <p:nvSpPr>
              <p:cNvPr id="19" name="AutoShape 10">
                <a:extLst>
                  <a:ext uri="{FF2B5EF4-FFF2-40B4-BE49-F238E27FC236}">
                    <a16:creationId xmlns="" xmlns:a16="http://schemas.microsoft.com/office/drawing/2014/main" id="{6FAE1A89-A6C9-4C31-B0A2-F323A7B049A3}"/>
                  </a:ext>
                </a:extLst>
              </p:cNvPr>
              <p:cNvSpPr>
                <a:spLocks noChangeArrowheads="1"/>
              </p:cNvSpPr>
              <p:nvPr/>
            </p:nvSpPr>
            <p:spPr bwMode="auto">
              <a:xfrm>
                <a:off x="4150" y="1525"/>
                <a:ext cx="288" cy="360"/>
              </a:xfrm>
              <a:prstGeom prst="foldedCorner">
                <a:avLst>
                  <a:gd name="adj" fmla="val 12500"/>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it-IT" altLang="it-IT" sz="900" b="1" dirty="0" err="1">
                    <a:solidFill>
                      <a:srgbClr val="000000"/>
                    </a:solidFill>
                    <a:latin typeface="Calibri" panose="020F0502020204030204" pitchFamily="34" charset="0"/>
                    <a:ea typeface="ＭＳ Ｐゴシック" pitchFamily="-65" charset="-128"/>
                    <a:cs typeface="Calibri" panose="020F0502020204030204" pitchFamily="34" charset="0"/>
                  </a:rPr>
                  <a:t>biological</a:t>
                </a:r>
                <a:r>
                  <a:rPr lang="it-IT" altLang="it-IT" sz="900" b="1" dirty="0">
                    <a:solidFill>
                      <a:srgbClr val="000000"/>
                    </a:solidFill>
                    <a:latin typeface="Calibri" panose="020F0502020204030204" pitchFamily="34" charset="0"/>
                    <a:ea typeface="ＭＳ Ｐゴシック" pitchFamily="-65" charset="-128"/>
                    <a:cs typeface="Calibri" panose="020F0502020204030204" pitchFamily="34" charset="0"/>
                  </a:rPr>
                  <a:t/>
                </a:r>
                <a:br>
                  <a:rPr lang="it-IT" altLang="it-IT" sz="900" b="1" dirty="0">
                    <a:solidFill>
                      <a:srgbClr val="000000"/>
                    </a:solidFill>
                    <a:latin typeface="Calibri" panose="020F0502020204030204" pitchFamily="34" charset="0"/>
                    <a:ea typeface="ＭＳ Ｐゴシック" pitchFamily="-65" charset="-128"/>
                    <a:cs typeface="Calibri" panose="020F0502020204030204" pitchFamily="34" charset="0"/>
                  </a:rPr>
                </a:br>
                <a:r>
                  <a:rPr lang="it-IT" altLang="it-IT" sz="900" b="1" dirty="0">
                    <a:solidFill>
                      <a:srgbClr val="000000"/>
                    </a:solidFill>
                    <a:latin typeface="Calibri" panose="020F0502020204030204" pitchFamily="34" charset="0"/>
                    <a:ea typeface="ＭＳ Ｐゴシック" pitchFamily="-65" charset="-128"/>
                    <a:cs typeface="Calibri" panose="020F0502020204030204" pitchFamily="34" charset="0"/>
                  </a:rPr>
                  <a:t>____</a:t>
                </a:r>
                <a:endParaRPr lang="it-IT" altLang="it-IT" sz="1800" dirty="0">
                  <a:solidFill>
                    <a:srgbClr val="000000"/>
                  </a:solidFill>
                  <a:latin typeface="Calibri" panose="020F0502020204030204" pitchFamily="34" charset="0"/>
                  <a:ea typeface="ＭＳ Ｐゴシック" pitchFamily="-65" charset="-128"/>
                  <a:cs typeface="Calibri" panose="020F0502020204030204" pitchFamily="34" charset="0"/>
                </a:endParaRPr>
              </a:p>
            </p:txBody>
          </p:sp>
          <p:pic>
            <p:nvPicPr>
              <p:cNvPr id="20" name="Picture 11" descr="spunta">
                <a:extLst>
                  <a:ext uri="{FF2B5EF4-FFF2-40B4-BE49-F238E27FC236}">
                    <a16:creationId xmlns="" xmlns:a16="http://schemas.microsoft.com/office/drawing/2014/main" id="{031469C3-0915-49DE-B3B5-BA017A2E2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 y="1752"/>
                <a:ext cx="136"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12">
              <a:extLst>
                <a:ext uri="{FF2B5EF4-FFF2-40B4-BE49-F238E27FC236}">
                  <a16:creationId xmlns="" xmlns:a16="http://schemas.microsoft.com/office/drawing/2014/main" id="{808B42DB-1DAB-4A90-A11C-D20F4346D036}"/>
                </a:ext>
              </a:extLst>
            </p:cNvPr>
            <p:cNvGrpSpPr>
              <a:grpSpLocks/>
            </p:cNvGrpSpPr>
            <p:nvPr/>
          </p:nvGrpSpPr>
          <p:grpSpPr bwMode="auto">
            <a:xfrm>
              <a:off x="7451725" y="979488"/>
              <a:ext cx="457200" cy="571500"/>
              <a:chOff x="4150" y="1525"/>
              <a:chExt cx="288" cy="360"/>
            </a:xfrm>
          </p:grpSpPr>
          <p:sp>
            <p:nvSpPr>
              <p:cNvPr id="17" name="AutoShape 13">
                <a:extLst>
                  <a:ext uri="{FF2B5EF4-FFF2-40B4-BE49-F238E27FC236}">
                    <a16:creationId xmlns="" xmlns:a16="http://schemas.microsoft.com/office/drawing/2014/main" id="{7C0D637F-8641-4271-8CF6-FCC9329CC80C}"/>
                  </a:ext>
                </a:extLst>
              </p:cNvPr>
              <p:cNvSpPr>
                <a:spLocks noChangeArrowheads="1"/>
              </p:cNvSpPr>
              <p:nvPr/>
            </p:nvSpPr>
            <p:spPr bwMode="auto">
              <a:xfrm>
                <a:off x="4150" y="1525"/>
                <a:ext cx="288" cy="360"/>
              </a:xfrm>
              <a:prstGeom prst="foldedCorner">
                <a:avLst>
                  <a:gd name="adj" fmla="val 12500"/>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it-IT" altLang="it-IT" sz="900" b="1">
                    <a:solidFill>
                      <a:srgbClr val="000000"/>
                    </a:solidFill>
                    <a:latin typeface="Calibri" panose="020F0502020204030204" pitchFamily="34" charset="0"/>
                    <a:ea typeface="ＭＳ Ｐゴシック" pitchFamily="-65" charset="-128"/>
                    <a:cs typeface="Calibri" panose="020F0502020204030204" pitchFamily="34" charset="0"/>
                  </a:rPr>
                  <a:t>catch</a:t>
                </a:r>
                <a:br>
                  <a:rPr lang="it-IT" altLang="it-IT" sz="900" b="1">
                    <a:solidFill>
                      <a:srgbClr val="000000"/>
                    </a:solidFill>
                    <a:latin typeface="Calibri" panose="020F0502020204030204" pitchFamily="34" charset="0"/>
                    <a:ea typeface="ＭＳ Ｐゴシック" pitchFamily="-65" charset="-128"/>
                    <a:cs typeface="Calibri" panose="020F0502020204030204" pitchFamily="34" charset="0"/>
                  </a:rPr>
                </a:br>
                <a:r>
                  <a:rPr lang="it-IT" altLang="it-IT" sz="900" b="1">
                    <a:solidFill>
                      <a:srgbClr val="000000"/>
                    </a:solidFill>
                    <a:latin typeface="Calibri" panose="020F0502020204030204" pitchFamily="34" charset="0"/>
                    <a:ea typeface="ＭＳ Ｐゴシック" pitchFamily="-65" charset="-128"/>
                    <a:cs typeface="Calibri" panose="020F0502020204030204" pitchFamily="34" charset="0"/>
                  </a:rPr>
                  <a:t>____</a:t>
                </a:r>
                <a:endParaRPr lang="it-IT" altLang="it-IT" sz="1800">
                  <a:solidFill>
                    <a:srgbClr val="000000"/>
                  </a:solidFill>
                  <a:latin typeface="Calibri" panose="020F0502020204030204" pitchFamily="34" charset="0"/>
                  <a:ea typeface="ＭＳ Ｐゴシック" pitchFamily="-65" charset="-128"/>
                  <a:cs typeface="Calibri" panose="020F0502020204030204" pitchFamily="34" charset="0"/>
                </a:endParaRPr>
              </a:p>
            </p:txBody>
          </p:sp>
          <p:pic>
            <p:nvPicPr>
              <p:cNvPr id="18" name="Picture 14" descr="spunta">
                <a:extLst>
                  <a:ext uri="{FF2B5EF4-FFF2-40B4-BE49-F238E27FC236}">
                    <a16:creationId xmlns="" xmlns:a16="http://schemas.microsoft.com/office/drawing/2014/main" id="{D290919B-3A06-466F-B4F8-87157E5EA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 y="1752"/>
                <a:ext cx="136"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5">
              <a:extLst>
                <a:ext uri="{FF2B5EF4-FFF2-40B4-BE49-F238E27FC236}">
                  <a16:creationId xmlns="" xmlns:a16="http://schemas.microsoft.com/office/drawing/2014/main" id="{04C405A8-726C-42CC-A9A2-7789D0537CF0}"/>
                </a:ext>
              </a:extLst>
            </p:cNvPr>
            <p:cNvGrpSpPr>
              <a:grpSpLocks/>
            </p:cNvGrpSpPr>
            <p:nvPr/>
          </p:nvGrpSpPr>
          <p:grpSpPr bwMode="auto">
            <a:xfrm>
              <a:off x="7108825" y="908050"/>
              <a:ext cx="457200" cy="571500"/>
              <a:chOff x="4150" y="1525"/>
              <a:chExt cx="288" cy="360"/>
            </a:xfrm>
          </p:grpSpPr>
          <p:sp>
            <p:nvSpPr>
              <p:cNvPr id="15" name="AutoShape 16">
                <a:extLst>
                  <a:ext uri="{FF2B5EF4-FFF2-40B4-BE49-F238E27FC236}">
                    <a16:creationId xmlns="" xmlns:a16="http://schemas.microsoft.com/office/drawing/2014/main" id="{AC6C5BE4-D919-44BD-A781-1D783C4864CD}"/>
                  </a:ext>
                </a:extLst>
              </p:cNvPr>
              <p:cNvSpPr>
                <a:spLocks noChangeArrowheads="1"/>
              </p:cNvSpPr>
              <p:nvPr/>
            </p:nvSpPr>
            <p:spPr bwMode="auto">
              <a:xfrm>
                <a:off x="4150" y="1525"/>
                <a:ext cx="288" cy="360"/>
              </a:xfrm>
              <a:prstGeom prst="foldedCorner">
                <a:avLst>
                  <a:gd name="adj" fmla="val 12500"/>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it-IT" altLang="it-IT" sz="900" b="1" dirty="0" err="1">
                    <a:solidFill>
                      <a:srgbClr val="000000"/>
                    </a:solidFill>
                    <a:latin typeface="Calibri" panose="020F0502020204030204" pitchFamily="34" charset="0"/>
                    <a:ea typeface="ＭＳ Ｐゴシック" pitchFamily="-65" charset="-128"/>
                    <a:cs typeface="Calibri" panose="020F0502020204030204" pitchFamily="34" charset="0"/>
                  </a:rPr>
                  <a:t>haul</a:t>
                </a:r>
                <a:r>
                  <a:rPr lang="it-IT" altLang="it-IT" sz="900" b="1" dirty="0">
                    <a:solidFill>
                      <a:srgbClr val="000000"/>
                    </a:solidFill>
                    <a:latin typeface="Calibri" panose="020F0502020204030204" pitchFamily="34" charset="0"/>
                    <a:ea typeface="ＭＳ Ｐゴシック" pitchFamily="-65" charset="-128"/>
                    <a:cs typeface="Calibri" panose="020F0502020204030204" pitchFamily="34" charset="0"/>
                  </a:rPr>
                  <a:t>____</a:t>
                </a:r>
                <a:endParaRPr lang="it-IT" altLang="it-IT" sz="1800" dirty="0">
                  <a:solidFill>
                    <a:srgbClr val="000000"/>
                  </a:solidFill>
                  <a:latin typeface="Calibri" panose="020F0502020204030204" pitchFamily="34" charset="0"/>
                  <a:ea typeface="ＭＳ Ｐゴシック" pitchFamily="-65" charset="-128"/>
                  <a:cs typeface="Calibri" panose="020F0502020204030204" pitchFamily="34" charset="0"/>
                </a:endParaRPr>
              </a:p>
            </p:txBody>
          </p:sp>
          <p:pic>
            <p:nvPicPr>
              <p:cNvPr id="16" name="Picture 17" descr="spunta">
                <a:extLst>
                  <a:ext uri="{FF2B5EF4-FFF2-40B4-BE49-F238E27FC236}">
                    <a16:creationId xmlns="" xmlns:a16="http://schemas.microsoft.com/office/drawing/2014/main" id="{C3FE8ECD-9A23-47DD-97F8-77E5E51B7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 y="1752"/>
                <a:ext cx="136"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1" name="AutoShape 33">
            <a:extLst>
              <a:ext uri="{FF2B5EF4-FFF2-40B4-BE49-F238E27FC236}">
                <a16:creationId xmlns="" xmlns:a16="http://schemas.microsoft.com/office/drawing/2014/main" id="{47E9F696-AC3F-47F9-9445-F55A657166AA}"/>
              </a:ext>
            </a:extLst>
          </p:cNvPr>
          <p:cNvSpPr>
            <a:spLocks noChangeArrowheads="1"/>
          </p:cNvSpPr>
          <p:nvPr/>
        </p:nvSpPr>
        <p:spPr bwMode="auto">
          <a:xfrm>
            <a:off x="10269561" y="3015975"/>
            <a:ext cx="1077912" cy="433387"/>
          </a:xfrm>
          <a:prstGeom prst="foldedCorner">
            <a:avLst>
              <a:gd name="adj" fmla="val 12500"/>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it-IT" altLang="it-IT" sz="900" b="1">
                <a:solidFill>
                  <a:srgbClr val="000000"/>
                </a:solidFill>
                <a:latin typeface="Calibri" panose="020F0502020204030204" pitchFamily="34" charset="0"/>
                <a:ea typeface="ＭＳ Ｐゴシック" pitchFamily="-65" charset="-128"/>
                <a:cs typeface="Calibri" panose="020F0502020204030204" pitchFamily="34" charset="0"/>
              </a:rPr>
              <a:t>Logfile</a:t>
            </a:r>
          </a:p>
          <a:p>
            <a:pPr algn="ctr" eaLnBrk="1" hangingPunct="1">
              <a:spcBef>
                <a:spcPct val="0"/>
              </a:spcBef>
              <a:buFontTx/>
              <a:buNone/>
            </a:pPr>
            <a:r>
              <a:rPr lang="it-IT" altLang="it-IT" sz="900" b="1">
                <a:solidFill>
                  <a:srgbClr val="000000"/>
                </a:solidFill>
                <a:latin typeface="Calibri" panose="020F0502020204030204" pitchFamily="34" charset="0"/>
                <a:ea typeface="ＭＳ Ｐゴシック" pitchFamily="-65" charset="-128"/>
                <a:cs typeface="Calibri" panose="020F0502020204030204" pitchFamily="34" charset="0"/>
              </a:rPr>
              <a:t>____</a:t>
            </a:r>
            <a:endParaRPr lang="it-IT" altLang="it-IT" sz="1800">
              <a:solidFill>
                <a:srgbClr val="000000"/>
              </a:solidFill>
              <a:latin typeface="Calibri" panose="020F0502020204030204" pitchFamily="34" charset="0"/>
              <a:ea typeface="ＭＳ Ｐゴシック" pitchFamily="-65" charset="-128"/>
              <a:cs typeface="Calibri" panose="020F0502020204030204" pitchFamily="34" charset="0"/>
            </a:endParaRPr>
          </a:p>
        </p:txBody>
      </p:sp>
      <p:sp>
        <p:nvSpPr>
          <p:cNvPr id="22" name="Rettangolo 21">
            <a:extLst>
              <a:ext uri="{FF2B5EF4-FFF2-40B4-BE49-F238E27FC236}">
                <a16:creationId xmlns="" xmlns:a16="http://schemas.microsoft.com/office/drawing/2014/main" id="{126CC477-41EF-4271-8DAD-A7F922489469}"/>
              </a:ext>
            </a:extLst>
          </p:cNvPr>
          <p:cNvSpPr/>
          <p:nvPr/>
        </p:nvSpPr>
        <p:spPr>
          <a:xfrm>
            <a:off x="35496" y="1128697"/>
            <a:ext cx="4572000" cy="1089529"/>
          </a:xfrm>
          <a:prstGeom prst="rect">
            <a:avLst/>
          </a:prstGeom>
        </p:spPr>
        <p:txBody>
          <a:bodyPr>
            <a:spAutoFit/>
          </a:bodyPr>
          <a:lstStyle/>
          <a:p>
            <a:pPr>
              <a:lnSpc>
                <a:spcPct val="90000"/>
              </a:lnSpc>
              <a:buFontTx/>
              <a:buNone/>
            </a:pPr>
            <a:r>
              <a:rPr lang="en-US" altLang="it-IT" b="1" kern="0" dirty="0">
                <a:solidFill>
                  <a:srgbClr val="000066"/>
                </a:solidFill>
                <a:latin typeface="Calibri" panose="020F0502020204030204" pitchFamily="34" charset="0"/>
                <a:cs typeface="Calibri" panose="020F0502020204030204" pitchFamily="34" charset="0"/>
              </a:rPr>
              <a:t>Input</a:t>
            </a:r>
            <a:r>
              <a:rPr lang="it-IT" altLang="it-IT" b="1" kern="0" dirty="0">
                <a:solidFill>
                  <a:srgbClr val="000066"/>
                </a:solidFill>
                <a:latin typeface="Calibri" panose="020F0502020204030204" pitchFamily="34" charset="0"/>
                <a:cs typeface="Calibri" panose="020F0502020204030204" pitchFamily="34" charset="0"/>
              </a:rPr>
              <a:t>: </a:t>
            </a:r>
            <a:r>
              <a:rPr lang="it-IT" altLang="it-IT" kern="0" dirty="0">
                <a:solidFill>
                  <a:srgbClr val="000066"/>
                </a:solidFill>
                <a:latin typeface="Calibri" panose="020F0502020204030204" pitchFamily="34" charset="0"/>
                <a:cs typeface="Calibri" panose="020F0502020204030204" pitchFamily="34" charset="0"/>
              </a:rPr>
              <a:t>Exchange data tables.csv format (TA, TB and TC, TE, TL) and </a:t>
            </a:r>
            <a:r>
              <a:rPr lang="it-IT" altLang="it-IT" kern="0" dirty="0" err="1">
                <a:solidFill>
                  <a:srgbClr val="000066"/>
                </a:solidFill>
                <a:latin typeface="Calibri" panose="020F0502020204030204" pitchFamily="34" charset="0"/>
                <a:cs typeface="Calibri" panose="020F0502020204030204" pitchFamily="34" charset="0"/>
              </a:rPr>
              <a:t>additional</a:t>
            </a:r>
            <a:r>
              <a:rPr lang="it-IT" altLang="it-IT" kern="0" dirty="0">
                <a:solidFill>
                  <a:srgbClr val="000066"/>
                </a:solidFill>
                <a:latin typeface="Calibri" panose="020F0502020204030204" pitchFamily="34" charset="0"/>
                <a:cs typeface="Calibri" panose="020F0502020204030204" pitchFamily="34" charset="0"/>
              </a:rPr>
              <a:t> </a:t>
            </a:r>
            <a:r>
              <a:rPr lang="it-IT" altLang="it-IT" kern="0" dirty="0" err="1">
                <a:solidFill>
                  <a:srgbClr val="000066"/>
                </a:solidFill>
                <a:latin typeface="Calibri" panose="020F0502020204030204" pitchFamily="34" charset="0"/>
                <a:cs typeface="Calibri" panose="020F0502020204030204" pitchFamily="34" charset="0"/>
              </a:rPr>
              <a:t>tables</a:t>
            </a:r>
            <a:r>
              <a:rPr lang="it-IT" altLang="it-IT" kern="0" dirty="0">
                <a:solidFill>
                  <a:srgbClr val="000066"/>
                </a:solidFill>
                <a:latin typeface="Calibri" panose="020F0502020204030204" pitchFamily="34" charset="0"/>
                <a:cs typeface="Calibri" panose="020F0502020204030204" pitchFamily="34" charset="0"/>
              </a:rPr>
              <a:t> from MEDITS </a:t>
            </a:r>
            <a:r>
              <a:rPr lang="it-IT" altLang="it-IT" kern="0" dirty="0" err="1">
                <a:solidFill>
                  <a:srgbClr val="000066"/>
                </a:solidFill>
                <a:latin typeface="Calibri" panose="020F0502020204030204" pitchFamily="34" charset="0"/>
                <a:cs typeface="Calibri" panose="020F0502020204030204" pitchFamily="34" charset="0"/>
              </a:rPr>
              <a:t>manual</a:t>
            </a:r>
            <a:r>
              <a:rPr lang="it-IT" altLang="it-IT" kern="0" dirty="0">
                <a:solidFill>
                  <a:srgbClr val="000066"/>
                </a:solidFill>
                <a:latin typeface="Calibri" panose="020F0502020204030204" pitchFamily="34" charset="0"/>
                <a:cs typeface="Calibri" panose="020F0502020204030204" pitchFamily="34" charset="0"/>
              </a:rPr>
              <a:t> (TM list, </a:t>
            </a:r>
            <a:r>
              <a:rPr lang="it-IT" altLang="it-IT" kern="0" dirty="0" err="1">
                <a:solidFill>
                  <a:srgbClr val="000066"/>
                </a:solidFill>
                <a:latin typeface="Calibri" panose="020F0502020204030204" pitchFamily="34" charset="0"/>
                <a:cs typeface="Calibri" panose="020F0502020204030204" pitchFamily="34" charset="0"/>
              </a:rPr>
              <a:t>maturity</a:t>
            </a:r>
            <a:r>
              <a:rPr lang="it-IT" altLang="it-IT" kern="0" dirty="0">
                <a:solidFill>
                  <a:srgbClr val="000066"/>
                </a:solidFill>
                <a:latin typeface="Calibri" panose="020F0502020204030204" pitchFamily="34" charset="0"/>
                <a:cs typeface="Calibri" panose="020F0502020204030204" pitchFamily="34" charset="0"/>
              </a:rPr>
              <a:t> </a:t>
            </a:r>
            <a:r>
              <a:rPr lang="it-IT" altLang="it-IT" kern="0" dirty="0" err="1">
                <a:solidFill>
                  <a:srgbClr val="000066"/>
                </a:solidFill>
                <a:latin typeface="Calibri" panose="020F0502020204030204" pitchFamily="34" charset="0"/>
                <a:cs typeface="Calibri" panose="020F0502020204030204" pitchFamily="34" charset="0"/>
              </a:rPr>
              <a:t>scales</a:t>
            </a:r>
            <a:r>
              <a:rPr lang="it-IT" altLang="it-IT" kern="0" dirty="0">
                <a:solidFill>
                  <a:srgbClr val="000066"/>
                </a:solidFill>
                <a:latin typeface="Calibri" panose="020F0502020204030204" pitchFamily="34" charset="0"/>
                <a:cs typeface="Calibri" panose="020F0502020204030204" pitchFamily="34" charset="0"/>
              </a:rPr>
              <a:t> </a:t>
            </a:r>
            <a:r>
              <a:rPr lang="it-IT" altLang="it-IT" kern="0" dirty="0" err="1">
                <a:solidFill>
                  <a:srgbClr val="000066"/>
                </a:solidFill>
                <a:latin typeface="Calibri" panose="020F0502020204030204" pitchFamily="34" charset="0"/>
                <a:cs typeface="Calibri" panose="020F0502020204030204" pitchFamily="34" charset="0"/>
              </a:rPr>
              <a:t>table</a:t>
            </a:r>
            <a:r>
              <a:rPr lang="it-IT" altLang="it-IT" kern="0" dirty="0">
                <a:solidFill>
                  <a:srgbClr val="000066"/>
                </a:solidFill>
                <a:latin typeface="Calibri" panose="020F0502020204030204" pitchFamily="34" charset="0"/>
                <a:cs typeface="Calibri" panose="020F0502020204030204" pitchFamily="34" charset="0"/>
              </a:rPr>
              <a:t>, </a:t>
            </a:r>
            <a:r>
              <a:rPr lang="it-IT" altLang="it-IT" kern="0" dirty="0" err="1">
                <a:solidFill>
                  <a:srgbClr val="000066"/>
                </a:solidFill>
                <a:latin typeface="Calibri" panose="020F0502020204030204" pitchFamily="34" charset="0"/>
                <a:cs typeface="Calibri" panose="020F0502020204030204" pitchFamily="34" charset="0"/>
              </a:rPr>
              <a:t>Stratification</a:t>
            </a:r>
            <a:r>
              <a:rPr lang="it-IT" altLang="it-IT" kern="0" dirty="0">
                <a:solidFill>
                  <a:srgbClr val="000066"/>
                </a:solidFill>
                <a:latin typeface="Calibri" panose="020F0502020204030204" pitchFamily="34" charset="0"/>
                <a:cs typeface="Calibri" panose="020F0502020204030204" pitchFamily="34" charset="0"/>
              </a:rPr>
              <a:t>, etc..)</a:t>
            </a:r>
          </a:p>
        </p:txBody>
      </p:sp>
      <p:sp>
        <p:nvSpPr>
          <p:cNvPr id="23" name="Rettangolo 22">
            <a:extLst>
              <a:ext uri="{FF2B5EF4-FFF2-40B4-BE49-F238E27FC236}">
                <a16:creationId xmlns="" xmlns:a16="http://schemas.microsoft.com/office/drawing/2014/main" id="{C800B758-7D59-462F-92B8-E582D9E04AAA}"/>
              </a:ext>
            </a:extLst>
          </p:cNvPr>
          <p:cNvSpPr/>
          <p:nvPr/>
        </p:nvSpPr>
        <p:spPr>
          <a:xfrm>
            <a:off x="7329055" y="1117679"/>
            <a:ext cx="4572000" cy="1089529"/>
          </a:xfrm>
          <a:prstGeom prst="rect">
            <a:avLst/>
          </a:prstGeom>
        </p:spPr>
        <p:txBody>
          <a:bodyPr>
            <a:spAutoFit/>
          </a:bodyPr>
          <a:lstStyle/>
          <a:p>
            <a:pPr>
              <a:lnSpc>
                <a:spcPct val="90000"/>
              </a:lnSpc>
              <a:buFontTx/>
              <a:buNone/>
            </a:pPr>
            <a:r>
              <a:rPr lang="it-IT" altLang="it-IT" b="1" kern="0" dirty="0">
                <a:solidFill>
                  <a:srgbClr val="000066"/>
                </a:solidFill>
                <a:latin typeface="Calibri" panose="020F0502020204030204" pitchFamily="34" charset="0"/>
                <a:cs typeface="Calibri" panose="020F0502020204030204" pitchFamily="34" charset="0"/>
              </a:rPr>
              <a:t>Output: </a:t>
            </a:r>
            <a:r>
              <a:rPr lang="it-IT" altLang="it-IT" kern="0" dirty="0">
                <a:solidFill>
                  <a:srgbClr val="000066"/>
                </a:solidFill>
                <a:latin typeface="Calibri" panose="020F0502020204030204" pitchFamily="34" charset="0"/>
                <a:cs typeface="Calibri" panose="020F0502020204030204" pitchFamily="34" charset="0"/>
              </a:rPr>
              <a:t>Text file (Logfile.dat) with the </a:t>
            </a:r>
            <a:r>
              <a:rPr lang="it-IT" altLang="it-IT" kern="0" dirty="0" err="1">
                <a:solidFill>
                  <a:srgbClr val="000066"/>
                </a:solidFill>
                <a:latin typeface="Calibri" panose="020F0502020204030204" pitchFamily="34" charset="0"/>
                <a:cs typeface="Calibri" panose="020F0502020204030204" pitchFamily="34" charset="0"/>
              </a:rPr>
              <a:t>outcome</a:t>
            </a:r>
            <a:r>
              <a:rPr lang="it-IT" altLang="it-IT" kern="0" dirty="0">
                <a:solidFill>
                  <a:srgbClr val="000066"/>
                </a:solidFill>
                <a:latin typeface="Calibri" panose="020F0502020204030204" pitchFamily="34" charset="0"/>
                <a:cs typeface="Calibri" panose="020F0502020204030204" pitchFamily="34" charset="0"/>
              </a:rPr>
              <a:t> of </a:t>
            </a:r>
            <a:r>
              <a:rPr lang="it-IT" altLang="it-IT" kern="0" dirty="0" err="1">
                <a:solidFill>
                  <a:srgbClr val="000066"/>
                </a:solidFill>
                <a:latin typeface="Calibri" panose="020F0502020204030204" pitchFamily="34" charset="0"/>
                <a:cs typeface="Calibri" panose="020F0502020204030204" pitchFamily="34" charset="0"/>
              </a:rPr>
              <a:t>each</a:t>
            </a:r>
            <a:r>
              <a:rPr lang="it-IT" altLang="it-IT" kern="0" dirty="0">
                <a:solidFill>
                  <a:srgbClr val="000066"/>
                </a:solidFill>
                <a:latin typeface="Calibri" panose="020F0502020204030204" pitchFamily="34" charset="0"/>
                <a:cs typeface="Calibri" panose="020F0502020204030204" pitchFamily="34" charset="0"/>
              </a:rPr>
              <a:t> check and </a:t>
            </a:r>
            <a:r>
              <a:rPr lang="it-IT" altLang="it-IT" kern="0" dirty="0" err="1">
                <a:solidFill>
                  <a:srgbClr val="000066"/>
                </a:solidFill>
                <a:latin typeface="Calibri" panose="020F0502020204030204" pitchFamily="34" charset="0"/>
                <a:cs typeface="Calibri" panose="020F0502020204030204" pitchFamily="34" charset="0"/>
              </a:rPr>
              <a:t>errors</a:t>
            </a:r>
            <a:r>
              <a:rPr lang="it-IT" altLang="it-IT" kern="0" dirty="0">
                <a:solidFill>
                  <a:srgbClr val="000066"/>
                </a:solidFill>
                <a:latin typeface="Calibri" panose="020F0502020204030204" pitchFamily="34" charset="0"/>
                <a:cs typeface="Calibri" panose="020F0502020204030204" pitchFamily="34" charset="0"/>
              </a:rPr>
              <a:t>/warnings </a:t>
            </a:r>
            <a:r>
              <a:rPr lang="it-IT" altLang="it-IT" kern="0" dirty="0" err="1">
                <a:solidFill>
                  <a:srgbClr val="000066"/>
                </a:solidFill>
                <a:latin typeface="Calibri" panose="020F0502020204030204" pitchFamily="34" charset="0"/>
                <a:cs typeface="Calibri" panose="020F0502020204030204" pitchFamily="34" charset="0"/>
              </a:rPr>
              <a:t>specifications</a:t>
            </a:r>
            <a:r>
              <a:rPr lang="it-IT" altLang="it-IT" kern="0" dirty="0">
                <a:solidFill>
                  <a:srgbClr val="000066"/>
                </a:solidFill>
                <a:latin typeface="Calibri" panose="020F0502020204030204" pitchFamily="34" charset="0"/>
                <a:cs typeface="Calibri" panose="020F0502020204030204" pitchFamily="34" charset="0"/>
              </a:rPr>
              <a:t> and graphics for qualitative controls.</a:t>
            </a:r>
          </a:p>
        </p:txBody>
      </p:sp>
      <p:sp>
        <p:nvSpPr>
          <p:cNvPr id="24" name="Rettangolo 23">
            <a:extLst>
              <a:ext uri="{FF2B5EF4-FFF2-40B4-BE49-F238E27FC236}">
                <a16:creationId xmlns="" xmlns:a16="http://schemas.microsoft.com/office/drawing/2014/main" id="{1C9A0EFA-D8B6-41A6-81EE-A8897C796E8B}"/>
              </a:ext>
            </a:extLst>
          </p:cNvPr>
          <p:cNvSpPr/>
          <p:nvPr/>
        </p:nvSpPr>
        <p:spPr>
          <a:xfrm>
            <a:off x="3738828" y="2775288"/>
            <a:ext cx="4608511" cy="2492990"/>
          </a:xfrm>
          <a:prstGeom prst="rect">
            <a:avLst/>
          </a:prstGeom>
          <a:gradFill>
            <a:gsLst>
              <a:gs pos="15000">
                <a:schemeClr val="accent1">
                  <a:lumMod val="110000"/>
                  <a:satMod val="105000"/>
                  <a:tint val="67000"/>
                </a:schemeClr>
              </a:gs>
              <a:gs pos="60000">
                <a:schemeClr val="accent1">
                  <a:lumMod val="105000"/>
                  <a:satMod val="103000"/>
                  <a:tint val="73000"/>
                </a:schemeClr>
              </a:gs>
              <a:gs pos="85000">
                <a:schemeClr val="accent1">
                  <a:lumMod val="105000"/>
                  <a:satMod val="109000"/>
                  <a:tint val="81000"/>
                </a:schemeClr>
              </a:gs>
            </a:gsLst>
          </a:gradFill>
        </p:spPr>
        <p:style>
          <a:lnRef idx="1">
            <a:schemeClr val="accent1"/>
          </a:lnRef>
          <a:fillRef idx="2">
            <a:schemeClr val="accent1"/>
          </a:fillRef>
          <a:effectRef idx="1">
            <a:schemeClr val="accent1"/>
          </a:effectRef>
          <a:fontRef idx="minor">
            <a:schemeClr val="dk1"/>
          </a:fontRef>
        </p:style>
        <p:txBody>
          <a:bodyPr wrap="square">
            <a:spAutoFit/>
          </a:bodyPr>
          <a:lstStyle/>
          <a:p>
            <a:r>
              <a:rPr lang="en-GB" sz="1600" b="1" dirty="0">
                <a:latin typeface="Calibri" panose="020F0502020204030204" pitchFamily="34" charset="0"/>
                <a:cs typeface="Calibri" panose="020F0502020204030204" pitchFamily="34" charset="0"/>
              </a:rPr>
              <a:t>Sequence of the function calls in </a:t>
            </a:r>
            <a:r>
              <a:rPr lang="en-GB" sz="1600" b="1" dirty="0" err="1">
                <a:latin typeface="Calibri" panose="020F0502020204030204" pitchFamily="34" charset="0"/>
                <a:cs typeface="Calibri" panose="020F0502020204030204" pitchFamily="34" charset="0"/>
              </a:rPr>
              <a:t>RoMEBS</a:t>
            </a:r>
            <a:endParaRPr lang="en-GB" sz="1600" b="1" dirty="0">
              <a:latin typeface="Calibri" panose="020F0502020204030204" pitchFamily="34" charset="0"/>
              <a:cs typeface="Calibri" panose="020F0502020204030204" pitchFamily="34" charset="0"/>
            </a:endParaRPr>
          </a:p>
          <a:p>
            <a:pPr marL="342900" indent="-342900">
              <a:buFont typeface="+mj-lt"/>
              <a:buAutoNum type="arabicPeriod"/>
            </a:pPr>
            <a:r>
              <a:rPr lang="en-GB" sz="1400" dirty="0">
                <a:latin typeface="Calibri" panose="020F0502020204030204" pitchFamily="34" charset="0"/>
                <a:cs typeface="Calibri" panose="020F0502020204030204" pitchFamily="34" charset="0"/>
              </a:rPr>
              <a:t>Check duplicated records on TX files</a:t>
            </a:r>
          </a:p>
          <a:p>
            <a:pPr marL="342900" indent="-342900">
              <a:buFont typeface="+mj-lt"/>
              <a:buAutoNum type="arabicPeriod"/>
            </a:pPr>
            <a:r>
              <a:rPr lang="en-GB" sz="1400" dirty="0">
                <a:latin typeface="Calibri" panose="020F0502020204030204" pitchFamily="34" charset="0"/>
                <a:cs typeface="Calibri" panose="020F0502020204030204" pitchFamily="34" charset="0"/>
              </a:rPr>
              <a:t>Check quasi-identical records on TX files</a:t>
            </a:r>
          </a:p>
          <a:p>
            <a:pPr marL="342900" indent="-342900">
              <a:buFont typeface="+mj-lt"/>
              <a:buAutoNum type="arabicPeriod"/>
            </a:pPr>
            <a:r>
              <a:rPr lang="en-GB" sz="1400" dirty="0">
                <a:latin typeface="Calibri" panose="020F0502020204030204" pitchFamily="34" charset="0"/>
                <a:cs typeface="Calibri" panose="020F0502020204030204" pitchFamily="34" charset="0"/>
              </a:rPr>
              <a:t>Check AREA and YEAR fields are the same for all the files</a:t>
            </a:r>
          </a:p>
          <a:p>
            <a:pPr marL="342900" indent="-342900">
              <a:buFont typeface="+mj-lt"/>
              <a:buAutoNum type="arabicPeriod"/>
            </a:pPr>
            <a:r>
              <a:rPr lang="en-GB" sz="1400" dirty="0">
                <a:latin typeface="Calibri" panose="020F0502020204030204" pitchFamily="34" charset="0"/>
                <a:cs typeface="Calibri" panose="020F0502020204030204" pitchFamily="34" charset="0"/>
              </a:rPr>
              <a:t>Check dictionary on TX files</a:t>
            </a:r>
          </a:p>
          <a:p>
            <a:pPr marL="342900" indent="-342900">
              <a:buFont typeface="+mj-lt"/>
              <a:buAutoNum type="arabicPeriod"/>
            </a:pPr>
            <a:r>
              <a:rPr lang="en-GB" sz="1400" dirty="0">
                <a:latin typeface="Calibri" panose="020F0502020204030204" pitchFamily="34" charset="0"/>
                <a:cs typeface="Calibri" panose="020F0502020204030204" pitchFamily="34" charset="0"/>
              </a:rPr>
              <a:t>Specific checks on TA</a:t>
            </a:r>
          </a:p>
          <a:p>
            <a:pPr marL="342900" indent="-342900">
              <a:buFont typeface="+mj-lt"/>
              <a:buAutoNum type="arabicPeriod"/>
            </a:pPr>
            <a:r>
              <a:rPr lang="en-GB" sz="1400" dirty="0">
                <a:latin typeface="Calibri" panose="020F0502020204030204" pitchFamily="34" charset="0"/>
                <a:cs typeface="Calibri" panose="020F0502020204030204" pitchFamily="34" charset="0"/>
              </a:rPr>
              <a:t>Specific checks on TB</a:t>
            </a:r>
          </a:p>
          <a:p>
            <a:pPr marL="342900" indent="-342900">
              <a:buFont typeface="+mj-lt"/>
              <a:buAutoNum type="arabicPeriod"/>
            </a:pPr>
            <a:r>
              <a:rPr lang="en-GB" sz="1400" dirty="0">
                <a:latin typeface="Calibri" panose="020F0502020204030204" pitchFamily="34" charset="0"/>
                <a:cs typeface="Calibri" panose="020F0502020204030204" pitchFamily="34" charset="0"/>
              </a:rPr>
              <a:t>Specific checks on TC</a:t>
            </a:r>
          </a:p>
          <a:p>
            <a:pPr marL="342900" indent="-342900">
              <a:buFont typeface="+mj-lt"/>
              <a:buAutoNum type="arabicPeriod"/>
            </a:pPr>
            <a:r>
              <a:rPr lang="en-GB" sz="1400" dirty="0">
                <a:latin typeface="Calibri" panose="020F0502020204030204" pitchFamily="34" charset="0"/>
                <a:cs typeface="Calibri" panose="020F0502020204030204" pitchFamily="34" charset="0"/>
              </a:rPr>
              <a:t>Specific checks on TE</a:t>
            </a:r>
          </a:p>
          <a:p>
            <a:pPr marL="342900" indent="-342900">
              <a:buFont typeface="+mj-lt"/>
              <a:buAutoNum type="arabicPeriod"/>
            </a:pPr>
            <a:r>
              <a:rPr lang="en-GB" sz="1400" dirty="0">
                <a:latin typeface="Calibri" panose="020F0502020204030204" pitchFamily="34" charset="0"/>
                <a:cs typeface="Calibri" panose="020F0502020204030204" pitchFamily="34" charset="0"/>
              </a:rPr>
              <a:t>Specific checks on TL</a:t>
            </a:r>
          </a:p>
          <a:p>
            <a:pPr marL="342900" indent="-342900">
              <a:buFont typeface="+mj-lt"/>
              <a:buAutoNum type="arabicPeriod"/>
            </a:pPr>
            <a:r>
              <a:rPr lang="en-GB" sz="1400" dirty="0">
                <a:latin typeface="Calibri" panose="020F0502020204030204" pitchFamily="34" charset="0"/>
                <a:cs typeface="Calibri" panose="020F0502020204030204" pitchFamily="34" charset="0"/>
              </a:rPr>
              <a:t>Cross checks</a:t>
            </a:r>
          </a:p>
        </p:txBody>
      </p:sp>
      <p:sp>
        <p:nvSpPr>
          <p:cNvPr id="25" name="Freccia curva 24">
            <a:extLst>
              <a:ext uri="{FF2B5EF4-FFF2-40B4-BE49-F238E27FC236}">
                <a16:creationId xmlns="" xmlns:a16="http://schemas.microsoft.com/office/drawing/2014/main" id="{64C05570-51AC-4605-979D-1F93FD60C0EF}"/>
              </a:ext>
            </a:extLst>
          </p:cNvPr>
          <p:cNvSpPr/>
          <p:nvPr/>
        </p:nvSpPr>
        <p:spPr>
          <a:xfrm flipV="1">
            <a:off x="1595716" y="3483545"/>
            <a:ext cx="2122485" cy="582074"/>
          </a:xfrm>
          <a:prstGeom prst="bentArrow">
            <a:avLst>
              <a:gd name="adj1" fmla="val 17839"/>
              <a:gd name="adj2" fmla="val 25000"/>
              <a:gd name="adj3" fmla="val 25000"/>
              <a:gd name="adj4" fmla="val 4375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solidFill>
                <a:schemeClr val="tx1"/>
              </a:solidFill>
            </a:endParaRPr>
          </a:p>
        </p:txBody>
      </p:sp>
      <p:sp>
        <p:nvSpPr>
          <p:cNvPr id="26" name="CasellaDiTesto 25">
            <a:extLst>
              <a:ext uri="{FF2B5EF4-FFF2-40B4-BE49-F238E27FC236}">
                <a16:creationId xmlns="" xmlns:a16="http://schemas.microsoft.com/office/drawing/2014/main" id="{9A8FCB53-1FF9-447C-8994-D11E63F21F2F}"/>
              </a:ext>
            </a:extLst>
          </p:cNvPr>
          <p:cNvSpPr txBox="1"/>
          <p:nvPr/>
        </p:nvSpPr>
        <p:spPr>
          <a:xfrm>
            <a:off x="1368084" y="2301660"/>
            <a:ext cx="777777" cy="369332"/>
          </a:xfrm>
          <a:prstGeom prst="rect">
            <a:avLst/>
          </a:prstGeom>
          <a:noFill/>
        </p:spPr>
        <p:txBody>
          <a:bodyPr wrap="none" rtlCol="0">
            <a:spAutoFit/>
          </a:bodyPr>
          <a:lstStyle/>
          <a:p>
            <a:r>
              <a:rPr lang="it-IT" dirty="0" err="1"/>
              <a:t>Inputs</a:t>
            </a:r>
            <a:endParaRPr lang="en-GB" dirty="0"/>
          </a:p>
        </p:txBody>
      </p:sp>
      <p:grpSp>
        <p:nvGrpSpPr>
          <p:cNvPr id="27" name="Gruppo 26">
            <a:extLst>
              <a:ext uri="{FF2B5EF4-FFF2-40B4-BE49-F238E27FC236}">
                <a16:creationId xmlns="" xmlns:a16="http://schemas.microsoft.com/office/drawing/2014/main" id="{62ED2DFB-D2E6-406B-9148-943DAC79BDFB}"/>
              </a:ext>
            </a:extLst>
          </p:cNvPr>
          <p:cNvGrpSpPr/>
          <p:nvPr/>
        </p:nvGrpSpPr>
        <p:grpSpPr>
          <a:xfrm>
            <a:off x="979407" y="4750571"/>
            <a:ext cx="1656580" cy="1583537"/>
            <a:chOff x="242516" y="5390438"/>
            <a:chExt cx="1656580" cy="1583537"/>
          </a:xfrm>
        </p:grpSpPr>
        <p:grpSp>
          <p:nvGrpSpPr>
            <p:cNvPr id="28" name="Group 27">
              <a:extLst>
                <a:ext uri="{FF2B5EF4-FFF2-40B4-BE49-F238E27FC236}">
                  <a16:creationId xmlns="" xmlns:a16="http://schemas.microsoft.com/office/drawing/2014/main" id="{C8DF6429-EA00-41D7-B499-8FCBA87F4F8C}"/>
                </a:ext>
              </a:extLst>
            </p:cNvPr>
            <p:cNvGrpSpPr>
              <a:grpSpLocks/>
            </p:cNvGrpSpPr>
            <p:nvPr/>
          </p:nvGrpSpPr>
          <p:grpSpPr bwMode="auto">
            <a:xfrm>
              <a:off x="242516" y="5390438"/>
              <a:ext cx="936625" cy="1022349"/>
              <a:chOff x="1837" y="3557"/>
              <a:chExt cx="590" cy="644"/>
            </a:xfrm>
          </p:grpSpPr>
          <p:sp>
            <p:nvSpPr>
              <p:cNvPr id="31" name="AutoShape 24">
                <a:extLst>
                  <a:ext uri="{FF2B5EF4-FFF2-40B4-BE49-F238E27FC236}">
                    <a16:creationId xmlns="" xmlns:a16="http://schemas.microsoft.com/office/drawing/2014/main" id="{69B2C356-F1A3-4F99-A276-FB0CEDA35453}"/>
                  </a:ext>
                </a:extLst>
              </p:cNvPr>
              <p:cNvSpPr>
                <a:spLocks noChangeArrowheads="1"/>
              </p:cNvSpPr>
              <p:nvPr/>
            </p:nvSpPr>
            <p:spPr bwMode="auto">
              <a:xfrm>
                <a:off x="1837" y="3557"/>
                <a:ext cx="363" cy="453"/>
              </a:xfrm>
              <a:prstGeom prst="foldedCorner">
                <a:avLst>
                  <a:gd name="adj" fmla="val 12500"/>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it-IT" altLang="it-IT" sz="900" b="1" dirty="0" err="1" smtClean="0">
                    <a:solidFill>
                      <a:srgbClr val="FF0000"/>
                    </a:solidFill>
                    <a:latin typeface="Calibri" panose="020F0502020204030204" pitchFamily="34" charset="0"/>
                    <a:ea typeface="ＭＳ Ｐゴシック" pitchFamily="-65" charset="-128"/>
                    <a:cs typeface="Calibri" panose="020F0502020204030204" pitchFamily="34" charset="0"/>
                  </a:rPr>
                  <a:t>species</a:t>
                </a:r>
                <a:r>
                  <a:rPr lang="it-IT" altLang="it-IT" sz="900" b="1" dirty="0" smtClean="0">
                    <a:solidFill>
                      <a:srgbClr val="FF0000"/>
                    </a:solidFill>
                    <a:latin typeface="Calibri" panose="020F0502020204030204" pitchFamily="34" charset="0"/>
                    <a:ea typeface="ＭＳ Ｐゴシック" pitchFamily="-65" charset="-128"/>
                    <a:cs typeface="Calibri" panose="020F0502020204030204" pitchFamily="34" charset="0"/>
                  </a:rPr>
                  <a:t>____</a:t>
                </a:r>
                <a:endParaRPr lang="it-IT" altLang="it-IT" sz="1800" dirty="0">
                  <a:solidFill>
                    <a:srgbClr val="FF0000"/>
                  </a:solidFill>
                  <a:latin typeface="Calibri" panose="020F0502020204030204" pitchFamily="34" charset="0"/>
                  <a:ea typeface="ＭＳ Ｐゴシック" pitchFamily="-65" charset="-128"/>
                  <a:cs typeface="Calibri" panose="020F0502020204030204" pitchFamily="34" charset="0"/>
                </a:endParaRPr>
              </a:p>
            </p:txBody>
          </p:sp>
          <p:sp>
            <p:nvSpPr>
              <p:cNvPr id="32" name="AutoShape 25">
                <a:extLst>
                  <a:ext uri="{FF2B5EF4-FFF2-40B4-BE49-F238E27FC236}">
                    <a16:creationId xmlns="" xmlns:a16="http://schemas.microsoft.com/office/drawing/2014/main" id="{3E405E27-72D3-4738-8A23-F42CAE2E05AB}"/>
                  </a:ext>
                </a:extLst>
              </p:cNvPr>
              <p:cNvSpPr>
                <a:spLocks noChangeArrowheads="1"/>
              </p:cNvSpPr>
              <p:nvPr/>
            </p:nvSpPr>
            <p:spPr bwMode="auto">
              <a:xfrm>
                <a:off x="2019" y="3719"/>
                <a:ext cx="408" cy="482"/>
              </a:xfrm>
              <a:prstGeom prst="foldedCorner">
                <a:avLst>
                  <a:gd name="adj" fmla="val 12500"/>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it-IT" altLang="it-IT" sz="900" b="1" dirty="0" smtClean="0">
                    <a:solidFill>
                      <a:srgbClr val="FF0000"/>
                    </a:solidFill>
                    <a:latin typeface="Calibri" panose="020F0502020204030204" pitchFamily="34" charset="0"/>
                    <a:ea typeface="ＭＳ Ｐゴシック" pitchFamily="-65" charset="-128"/>
                    <a:cs typeface="Calibri" panose="020F0502020204030204" pitchFamily="34" charset="0"/>
                  </a:rPr>
                  <a:t>catches</a:t>
                </a:r>
                <a:r>
                  <a:rPr lang="it-IT" altLang="it-IT" sz="900" b="1" dirty="0">
                    <a:solidFill>
                      <a:srgbClr val="FF0000"/>
                    </a:solidFill>
                    <a:latin typeface="Calibri" panose="020F0502020204030204" pitchFamily="34" charset="0"/>
                    <a:ea typeface="ＭＳ Ｐゴシック" pitchFamily="-65" charset="-128"/>
                    <a:cs typeface="Calibri" panose="020F0502020204030204" pitchFamily="34" charset="0"/>
                  </a:rPr>
                  <a:t>____</a:t>
                </a:r>
                <a:endParaRPr lang="it-IT" altLang="it-IT" sz="1800" dirty="0">
                  <a:solidFill>
                    <a:srgbClr val="FF0000"/>
                  </a:solidFill>
                  <a:latin typeface="Calibri" panose="020F0502020204030204" pitchFamily="34" charset="0"/>
                  <a:ea typeface="ＭＳ Ｐゴシック" pitchFamily="-65" charset="-128"/>
                  <a:cs typeface="Calibri" panose="020F0502020204030204" pitchFamily="34" charset="0"/>
                </a:endParaRPr>
              </a:p>
            </p:txBody>
          </p:sp>
        </p:grpSp>
        <p:sp>
          <p:nvSpPr>
            <p:cNvPr id="29" name="AutoShape 26">
              <a:extLst>
                <a:ext uri="{FF2B5EF4-FFF2-40B4-BE49-F238E27FC236}">
                  <a16:creationId xmlns="" xmlns:a16="http://schemas.microsoft.com/office/drawing/2014/main" id="{BAF99C89-6A7F-4C75-87AA-05168D61BC74}"/>
                </a:ext>
              </a:extLst>
            </p:cNvPr>
            <p:cNvSpPr>
              <a:spLocks noChangeArrowheads="1"/>
            </p:cNvSpPr>
            <p:nvPr/>
          </p:nvSpPr>
          <p:spPr bwMode="auto">
            <a:xfrm>
              <a:off x="962794" y="5993793"/>
              <a:ext cx="576263" cy="692150"/>
            </a:xfrm>
            <a:prstGeom prst="foldedCorner">
              <a:avLst>
                <a:gd name="adj" fmla="val 12500"/>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it-IT" altLang="it-IT" sz="900" b="1" dirty="0" err="1" smtClean="0">
                  <a:solidFill>
                    <a:srgbClr val="FF0000"/>
                  </a:solidFill>
                  <a:latin typeface="Calibri" panose="020F0502020204030204" pitchFamily="34" charset="0"/>
                  <a:ea typeface="ＭＳ Ｐゴシック" pitchFamily="-65" charset="-128"/>
                  <a:cs typeface="Calibri" panose="020F0502020204030204" pitchFamily="34" charset="0"/>
                </a:rPr>
                <a:t>strata</a:t>
              </a:r>
              <a:endParaRPr lang="it-IT" altLang="it-IT" sz="900" b="1" dirty="0">
                <a:solidFill>
                  <a:srgbClr val="FF0000"/>
                </a:solidFill>
                <a:latin typeface="Calibri" panose="020F0502020204030204" pitchFamily="34" charset="0"/>
                <a:ea typeface="ＭＳ Ｐゴシック" pitchFamily="-65" charset="-128"/>
                <a:cs typeface="Calibri" panose="020F0502020204030204" pitchFamily="34" charset="0"/>
              </a:endParaRPr>
            </a:p>
            <a:p>
              <a:pPr algn="ctr" eaLnBrk="1" hangingPunct="1">
                <a:spcBef>
                  <a:spcPct val="0"/>
                </a:spcBef>
                <a:buFontTx/>
                <a:buNone/>
              </a:pPr>
              <a:r>
                <a:rPr lang="it-IT" altLang="it-IT" sz="900" b="1" dirty="0">
                  <a:solidFill>
                    <a:srgbClr val="FF0000"/>
                  </a:solidFill>
                  <a:latin typeface="Calibri" panose="020F0502020204030204" pitchFamily="34" charset="0"/>
                  <a:ea typeface="ＭＳ Ｐゴシック" pitchFamily="-65" charset="-128"/>
                  <a:cs typeface="Calibri" panose="020F0502020204030204" pitchFamily="34" charset="0"/>
                </a:rPr>
                <a:t>___</a:t>
              </a:r>
              <a:endParaRPr lang="it-IT" altLang="it-IT" sz="1800" dirty="0">
                <a:solidFill>
                  <a:srgbClr val="FF0000"/>
                </a:solidFill>
                <a:latin typeface="Calibri" panose="020F0502020204030204" pitchFamily="34" charset="0"/>
                <a:ea typeface="ＭＳ Ｐゴシック" pitchFamily="-65" charset="-128"/>
                <a:cs typeface="Calibri" panose="020F0502020204030204" pitchFamily="34" charset="0"/>
              </a:endParaRPr>
            </a:p>
          </p:txBody>
        </p:sp>
        <p:sp>
          <p:nvSpPr>
            <p:cNvPr id="30" name="AutoShape 35">
              <a:extLst>
                <a:ext uri="{FF2B5EF4-FFF2-40B4-BE49-F238E27FC236}">
                  <a16:creationId xmlns="" xmlns:a16="http://schemas.microsoft.com/office/drawing/2014/main" id="{C89F775D-B5C0-4AB1-B408-921AAD7B7E45}"/>
                </a:ext>
              </a:extLst>
            </p:cNvPr>
            <p:cNvSpPr>
              <a:spLocks noChangeArrowheads="1"/>
            </p:cNvSpPr>
            <p:nvPr/>
          </p:nvSpPr>
          <p:spPr bwMode="auto">
            <a:xfrm>
              <a:off x="1322834" y="6281825"/>
              <a:ext cx="576262" cy="692150"/>
            </a:xfrm>
            <a:prstGeom prst="foldedCorner">
              <a:avLst>
                <a:gd name="adj" fmla="val 12500"/>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it-IT" altLang="it-IT" sz="900" b="1" dirty="0" err="1" smtClean="0">
                  <a:solidFill>
                    <a:srgbClr val="FF0000"/>
                  </a:solidFill>
                  <a:latin typeface="Calibri" panose="020F0502020204030204" pitchFamily="34" charset="0"/>
                  <a:ea typeface="ＭＳ Ｐゴシック" pitchFamily="-65" charset="-128"/>
                  <a:cs typeface="Calibri" panose="020F0502020204030204" pitchFamily="34" charset="0"/>
                </a:rPr>
                <a:t>size</a:t>
              </a:r>
              <a:endParaRPr lang="it-IT" altLang="it-IT" sz="900" b="1" dirty="0">
                <a:solidFill>
                  <a:srgbClr val="FF0000"/>
                </a:solidFill>
                <a:latin typeface="Calibri" panose="020F0502020204030204" pitchFamily="34" charset="0"/>
                <a:ea typeface="ＭＳ Ｐゴシック" pitchFamily="-65" charset="-128"/>
                <a:cs typeface="Calibri" panose="020F0502020204030204" pitchFamily="34" charset="0"/>
              </a:endParaRPr>
            </a:p>
            <a:p>
              <a:pPr algn="ctr" eaLnBrk="1" hangingPunct="1">
                <a:spcBef>
                  <a:spcPct val="0"/>
                </a:spcBef>
                <a:buFontTx/>
                <a:buNone/>
              </a:pPr>
              <a:r>
                <a:rPr lang="it-IT" altLang="it-IT" sz="900" b="1" dirty="0">
                  <a:solidFill>
                    <a:srgbClr val="FF0000"/>
                  </a:solidFill>
                  <a:latin typeface="Calibri" panose="020F0502020204030204" pitchFamily="34" charset="0"/>
                  <a:ea typeface="ＭＳ Ｐゴシック" pitchFamily="-65" charset="-128"/>
                  <a:cs typeface="Calibri" panose="020F0502020204030204" pitchFamily="34" charset="0"/>
                </a:rPr>
                <a:t>___</a:t>
              </a:r>
              <a:endParaRPr lang="it-IT" altLang="it-IT" sz="1800" dirty="0">
                <a:solidFill>
                  <a:srgbClr val="FF0000"/>
                </a:solidFill>
                <a:latin typeface="Calibri" panose="020F0502020204030204" pitchFamily="34" charset="0"/>
                <a:ea typeface="ＭＳ Ｐゴシック" pitchFamily="-65" charset="-128"/>
                <a:cs typeface="Calibri" panose="020F0502020204030204" pitchFamily="34" charset="0"/>
              </a:endParaRPr>
            </a:p>
          </p:txBody>
        </p:sp>
      </p:grpSp>
      <p:sp>
        <p:nvSpPr>
          <p:cNvPr id="33" name="CasellaDiTesto 32">
            <a:extLst>
              <a:ext uri="{FF2B5EF4-FFF2-40B4-BE49-F238E27FC236}">
                <a16:creationId xmlns="" xmlns:a16="http://schemas.microsoft.com/office/drawing/2014/main" id="{4BC5B4E2-0B58-49E3-AF8B-A457A9DF47F9}"/>
              </a:ext>
            </a:extLst>
          </p:cNvPr>
          <p:cNvSpPr txBox="1"/>
          <p:nvPr/>
        </p:nvSpPr>
        <p:spPr>
          <a:xfrm>
            <a:off x="820869" y="6118084"/>
            <a:ext cx="1814920" cy="307777"/>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it-IT" sz="1400" dirty="0" err="1"/>
              <a:t>Supplementary</a:t>
            </a:r>
            <a:r>
              <a:rPr lang="it-IT" sz="1400" dirty="0"/>
              <a:t> </a:t>
            </a:r>
            <a:r>
              <a:rPr lang="it-IT" sz="1400" dirty="0" err="1"/>
              <a:t>tables</a:t>
            </a:r>
            <a:endParaRPr lang="en-GB" sz="1400" dirty="0"/>
          </a:p>
        </p:txBody>
      </p:sp>
      <p:sp>
        <p:nvSpPr>
          <p:cNvPr id="34" name="Freccia a destra 33">
            <a:extLst>
              <a:ext uri="{FF2B5EF4-FFF2-40B4-BE49-F238E27FC236}">
                <a16:creationId xmlns="" xmlns:a16="http://schemas.microsoft.com/office/drawing/2014/main" id="{53F43414-25D6-4C5F-B803-FDAA14272870}"/>
              </a:ext>
            </a:extLst>
          </p:cNvPr>
          <p:cNvSpPr/>
          <p:nvPr/>
        </p:nvSpPr>
        <p:spPr>
          <a:xfrm>
            <a:off x="8346794" y="3146955"/>
            <a:ext cx="1834669" cy="173097"/>
          </a:xfrm>
          <a:prstGeom prst="rightArrow">
            <a:avLst/>
          </a:prstGeom>
          <a:solidFill>
            <a:schemeClr val="accent6">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35" name="CasellaDiTesto 34">
            <a:extLst>
              <a:ext uri="{FF2B5EF4-FFF2-40B4-BE49-F238E27FC236}">
                <a16:creationId xmlns="" xmlns:a16="http://schemas.microsoft.com/office/drawing/2014/main" id="{8176B025-6AA7-42A1-818A-D05489D7299B}"/>
              </a:ext>
            </a:extLst>
          </p:cNvPr>
          <p:cNvSpPr txBox="1"/>
          <p:nvPr/>
        </p:nvSpPr>
        <p:spPr>
          <a:xfrm>
            <a:off x="9979321" y="2310788"/>
            <a:ext cx="968535" cy="369332"/>
          </a:xfrm>
          <a:prstGeom prst="rect">
            <a:avLst/>
          </a:prstGeom>
          <a:noFill/>
        </p:spPr>
        <p:txBody>
          <a:bodyPr wrap="none" rtlCol="0">
            <a:spAutoFit/>
          </a:bodyPr>
          <a:lstStyle/>
          <a:p>
            <a:r>
              <a:rPr lang="it-IT" dirty="0" err="1">
                <a:solidFill>
                  <a:srgbClr val="00B050"/>
                </a:solidFill>
              </a:rPr>
              <a:t>Outputs</a:t>
            </a:r>
            <a:endParaRPr lang="en-GB" dirty="0">
              <a:solidFill>
                <a:srgbClr val="00B050"/>
              </a:solidFill>
            </a:endParaRPr>
          </a:p>
        </p:txBody>
      </p:sp>
      <p:sp>
        <p:nvSpPr>
          <p:cNvPr id="36" name="Freccia curva 35">
            <a:extLst>
              <a:ext uri="{FF2B5EF4-FFF2-40B4-BE49-F238E27FC236}">
                <a16:creationId xmlns="" xmlns:a16="http://schemas.microsoft.com/office/drawing/2014/main" id="{E74511EE-7831-4028-A33E-536A385489AC}"/>
              </a:ext>
            </a:extLst>
          </p:cNvPr>
          <p:cNvSpPr/>
          <p:nvPr/>
        </p:nvSpPr>
        <p:spPr>
          <a:xfrm>
            <a:off x="1572698" y="4126613"/>
            <a:ext cx="2145503" cy="623957"/>
          </a:xfrm>
          <a:prstGeom prst="bentArrow">
            <a:avLst>
              <a:gd name="adj1" fmla="val 17839"/>
              <a:gd name="adj2" fmla="val 25000"/>
              <a:gd name="adj3" fmla="val 25000"/>
              <a:gd name="adj4" fmla="val 4375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solidFill>
                <a:schemeClr val="tx1"/>
              </a:solidFill>
            </a:endParaRPr>
          </a:p>
        </p:txBody>
      </p:sp>
      <p:sp>
        <p:nvSpPr>
          <p:cNvPr id="37" name="Freccia curva 36">
            <a:extLst>
              <a:ext uri="{FF2B5EF4-FFF2-40B4-BE49-F238E27FC236}">
                <a16:creationId xmlns="" xmlns:a16="http://schemas.microsoft.com/office/drawing/2014/main" id="{805446A6-0E5B-4CB1-9919-DA29D838362D}"/>
              </a:ext>
            </a:extLst>
          </p:cNvPr>
          <p:cNvSpPr/>
          <p:nvPr/>
        </p:nvSpPr>
        <p:spPr>
          <a:xfrm rot="5400000">
            <a:off x="8842803" y="3250654"/>
            <a:ext cx="657109" cy="1615925"/>
          </a:xfrm>
          <a:prstGeom prst="bentArrow">
            <a:avLst>
              <a:gd name="adj1" fmla="val 17839"/>
              <a:gd name="adj2" fmla="val 21472"/>
              <a:gd name="adj3" fmla="val 20297"/>
              <a:gd name="adj4" fmla="val 43750"/>
            </a:avLst>
          </a:prstGeom>
          <a:solidFill>
            <a:schemeClr val="accent6">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tx1"/>
              </a:solidFill>
            </a:endParaRPr>
          </a:p>
        </p:txBody>
      </p:sp>
      <p:sp>
        <p:nvSpPr>
          <p:cNvPr id="38" name="CasellaDiTesto 37">
            <a:extLst>
              <a:ext uri="{FF2B5EF4-FFF2-40B4-BE49-F238E27FC236}">
                <a16:creationId xmlns="" xmlns:a16="http://schemas.microsoft.com/office/drawing/2014/main" id="{B5927B02-D353-4207-BDBD-99C18C71C63F}"/>
              </a:ext>
            </a:extLst>
          </p:cNvPr>
          <p:cNvSpPr txBox="1"/>
          <p:nvPr/>
        </p:nvSpPr>
        <p:spPr>
          <a:xfrm>
            <a:off x="3842564" y="5330669"/>
            <a:ext cx="4607967" cy="646331"/>
          </a:xfrm>
          <a:prstGeom prst="rect">
            <a:avLst/>
          </a:prstGeom>
          <a:noFill/>
        </p:spPr>
        <p:txBody>
          <a:bodyPr wrap="square" rtlCol="0">
            <a:spAutoFit/>
          </a:bodyPr>
          <a:lstStyle/>
          <a:p>
            <a:r>
              <a:rPr lang="it-IT" dirty="0" err="1">
                <a:solidFill>
                  <a:srgbClr val="FF0000"/>
                </a:solidFill>
              </a:rPr>
              <a:t>RoMEBS</a:t>
            </a:r>
            <a:r>
              <a:rPr lang="it-IT" dirty="0">
                <a:solidFill>
                  <a:srgbClr val="FF0000"/>
                </a:solidFill>
              </a:rPr>
              <a:t> </a:t>
            </a:r>
            <a:r>
              <a:rPr lang="it-IT" dirty="0" smtClean="0">
                <a:solidFill>
                  <a:srgbClr val="FF0000"/>
                </a:solidFill>
              </a:rPr>
              <a:t>routine </a:t>
            </a:r>
            <a:r>
              <a:rPr lang="it-IT" dirty="0" err="1" smtClean="0">
                <a:solidFill>
                  <a:srgbClr val="FF0000"/>
                </a:solidFill>
              </a:rPr>
              <a:t>detect</a:t>
            </a:r>
            <a:r>
              <a:rPr lang="it-IT" dirty="0" smtClean="0">
                <a:solidFill>
                  <a:srgbClr val="FF0000"/>
                </a:solidFill>
              </a:rPr>
              <a:t> </a:t>
            </a:r>
            <a:r>
              <a:rPr lang="it-IT" dirty="0" err="1" smtClean="0">
                <a:solidFill>
                  <a:srgbClr val="FF0000"/>
                </a:solidFill>
              </a:rPr>
              <a:t>errors</a:t>
            </a:r>
            <a:r>
              <a:rPr lang="it-IT" dirty="0" smtClean="0">
                <a:solidFill>
                  <a:srgbClr val="FF0000"/>
                </a:solidFill>
              </a:rPr>
              <a:t>, </a:t>
            </a:r>
            <a:r>
              <a:rPr lang="it-IT" dirty="0" err="1" smtClean="0">
                <a:solidFill>
                  <a:srgbClr val="FF0000"/>
                </a:solidFill>
              </a:rPr>
              <a:t>then</a:t>
            </a:r>
            <a:r>
              <a:rPr lang="it-IT" dirty="0" smtClean="0">
                <a:solidFill>
                  <a:srgbClr val="FF0000"/>
                </a:solidFill>
              </a:rPr>
              <a:t> </a:t>
            </a:r>
            <a:r>
              <a:rPr lang="it-IT" dirty="0" err="1" smtClean="0">
                <a:solidFill>
                  <a:srgbClr val="FF0000"/>
                </a:solidFill>
              </a:rPr>
              <a:t>is</a:t>
            </a:r>
            <a:r>
              <a:rPr lang="it-IT" dirty="0" smtClean="0">
                <a:solidFill>
                  <a:srgbClr val="FF0000"/>
                </a:solidFill>
              </a:rPr>
              <a:t> up to the </a:t>
            </a:r>
            <a:r>
              <a:rPr lang="it-IT" dirty="0" err="1" smtClean="0">
                <a:solidFill>
                  <a:srgbClr val="FF0000"/>
                </a:solidFill>
              </a:rPr>
              <a:t>scientists</a:t>
            </a:r>
            <a:r>
              <a:rPr lang="it-IT" dirty="0" smtClean="0">
                <a:solidFill>
                  <a:srgbClr val="FF0000"/>
                </a:solidFill>
              </a:rPr>
              <a:t> to </a:t>
            </a:r>
            <a:r>
              <a:rPr lang="it-IT" dirty="0" err="1" smtClean="0">
                <a:solidFill>
                  <a:srgbClr val="FF0000"/>
                </a:solidFill>
              </a:rPr>
              <a:t>correct</a:t>
            </a:r>
            <a:r>
              <a:rPr lang="it-IT" dirty="0" smtClean="0">
                <a:solidFill>
                  <a:srgbClr val="FF0000"/>
                </a:solidFill>
              </a:rPr>
              <a:t> </a:t>
            </a:r>
            <a:r>
              <a:rPr lang="it-IT" dirty="0" err="1" smtClean="0">
                <a:solidFill>
                  <a:srgbClr val="FF0000"/>
                </a:solidFill>
              </a:rPr>
              <a:t>them</a:t>
            </a:r>
            <a:endParaRPr lang="en-GB" dirty="0">
              <a:solidFill>
                <a:srgbClr val="FF0000"/>
              </a:solidFill>
            </a:endParaRPr>
          </a:p>
        </p:txBody>
      </p:sp>
      <p:pic>
        <p:nvPicPr>
          <p:cNvPr id="39" name="Picture 2" descr="C:\Users\Casciaro\Desktop\Bulgaria - benchmark session for Black Sea Turbot\Graphs\hauls_position 2006 AREA 29.tif">
            <a:extLst>
              <a:ext uri="{FF2B5EF4-FFF2-40B4-BE49-F238E27FC236}">
                <a16:creationId xmlns="" xmlns:a16="http://schemas.microsoft.com/office/drawing/2014/main" id="{8FCF26DF-4238-4AC0-8EBD-64EFF88A376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905" t="7575" r="13969" b="66616"/>
          <a:stretch/>
        </p:blipFill>
        <p:spPr bwMode="auto">
          <a:xfrm>
            <a:off x="9460957" y="4533908"/>
            <a:ext cx="2001504" cy="947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751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magine 11"/>
          <p:cNvPicPr>
            <a:picLocks noChangeAspect="1"/>
          </p:cNvPicPr>
          <p:nvPr/>
        </p:nvPicPr>
        <p:blipFill>
          <a:blip r:embed="rId2"/>
          <a:stretch>
            <a:fillRect/>
          </a:stretch>
        </p:blipFill>
        <p:spPr>
          <a:xfrm>
            <a:off x="2762200" y="3518930"/>
            <a:ext cx="7010400" cy="847725"/>
          </a:xfrm>
          <a:prstGeom prst="rect">
            <a:avLst/>
          </a:prstGeom>
        </p:spPr>
      </p:pic>
      <p:sp>
        <p:nvSpPr>
          <p:cNvPr id="4" name="CasellaDiTesto 3">
            <a:extLst>
              <a:ext uri="{FF2B5EF4-FFF2-40B4-BE49-F238E27FC236}">
                <a16:creationId xmlns="" xmlns:a16="http://schemas.microsoft.com/office/drawing/2014/main" id="{0073442A-B76B-4A48-815B-20D25A0205AF}"/>
              </a:ext>
            </a:extLst>
          </p:cNvPr>
          <p:cNvSpPr txBox="1"/>
          <p:nvPr/>
        </p:nvSpPr>
        <p:spPr>
          <a:xfrm>
            <a:off x="10014398" y="380008"/>
            <a:ext cx="948080"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GB" b="1" dirty="0">
                <a:solidFill>
                  <a:srgbClr val="00B0F0"/>
                </a:solidFill>
                <a:latin typeface="Calibri" panose="020F0502020204030204" pitchFamily="34" charset="0"/>
                <a:cs typeface="Calibri" panose="020F0502020204030204" pitchFamily="34" charset="0"/>
              </a:rPr>
              <a:t>Error </a:t>
            </a:r>
            <a:r>
              <a:rPr lang="en-GB" b="1" dirty="0" smtClean="0">
                <a:solidFill>
                  <a:srgbClr val="00B0F0"/>
                </a:solidFill>
                <a:latin typeface="Calibri" panose="020F0502020204030204" pitchFamily="34" charset="0"/>
                <a:cs typeface="Calibri" panose="020F0502020204030204" pitchFamily="34" charset="0"/>
              </a:rPr>
              <a:t>#5</a:t>
            </a:r>
            <a:endParaRPr lang="en-GB" b="1" dirty="0">
              <a:solidFill>
                <a:srgbClr val="00B0F0"/>
              </a:solidFill>
              <a:latin typeface="Calibri" panose="020F0502020204030204" pitchFamily="34" charset="0"/>
              <a:cs typeface="Calibri" panose="020F0502020204030204" pitchFamily="34" charset="0"/>
            </a:endParaRPr>
          </a:p>
        </p:txBody>
      </p:sp>
      <p:grpSp>
        <p:nvGrpSpPr>
          <p:cNvPr id="5" name="Gruppo 4">
            <a:extLst>
              <a:ext uri="{FF2B5EF4-FFF2-40B4-BE49-F238E27FC236}">
                <a16:creationId xmlns="" xmlns:a16="http://schemas.microsoft.com/office/drawing/2014/main" id="{137DD753-A7B6-479D-A123-7914E4F1C85F}"/>
              </a:ext>
            </a:extLst>
          </p:cNvPr>
          <p:cNvGrpSpPr/>
          <p:nvPr/>
        </p:nvGrpSpPr>
        <p:grpSpPr>
          <a:xfrm>
            <a:off x="1054497" y="1859014"/>
            <a:ext cx="8791624" cy="945396"/>
            <a:chOff x="143892" y="2051556"/>
            <a:chExt cx="8791624" cy="945396"/>
          </a:xfrm>
        </p:grpSpPr>
        <p:sp>
          <p:nvSpPr>
            <p:cNvPr id="6" name="Rettangolo 5">
              <a:extLst>
                <a:ext uri="{FF2B5EF4-FFF2-40B4-BE49-F238E27FC236}">
                  <a16:creationId xmlns="" xmlns:a16="http://schemas.microsoft.com/office/drawing/2014/main" id="{D0507B50-3316-43D6-918C-0B87F3E9A139}"/>
                </a:ext>
              </a:extLst>
            </p:cNvPr>
            <p:cNvSpPr/>
            <p:nvPr/>
          </p:nvSpPr>
          <p:spPr>
            <a:xfrm>
              <a:off x="143892" y="2412177"/>
              <a:ext cx="8791624" cy="584775"/>
            </a:xfrm>
            <a:prstGeom prst="rect">
              <a:avLst/>
            </a:prstGeom>
          </p:spPr>
          <p:txBody>
            <a:bodyPr wrap="square">
              <a:spAutoFit/>
            </a:bodyPr>
            <a:lstStyle/>
            <a:p>
              <a:r>
                <a:rPr lang="en-US" sz="1600" dirty="0"/>
                <a:t>----------- check presence in TB of TC species -  2015</a:t>
              </a:r>
            </a:p>
            <a:p>
              <a:r>
                <a:rPr lang="en-US" sz="1600" dirty="0" smtClean="0"/>
                <a:t>Haul </a:t>
              </a:r>
              <a:r>
                <a:rPr lang="en-US" sz="1600" dirty="0"/>
                <a:t>28 TODA SAG not found in TB</a:t>
              </a:r>
              <a:endParaRPr lang="en-GB" sz="1600" dirty="0"/>
            </a:p>
          </p:txBody>
        </p:sp>
        <p:sp>
          <p:nvSpPr>
            <p:cNvPr id="7" name="CasellaDiTesto 6">
              <a:extLst>
                <a:ext uri="{FF2B5EF4-FFF2-40B4-BE49-F238E27FC236}">
                  <a16:creationId xmlns="" xmlns:a16="http://schemas.microsoft.com/office/drawing/2014/main" id="{BBCCA496-DF8F-4E5A-A64A-0AFBF51C6017}"/>
                </a:ext>
              </a:extLst>
            </p:cNvPr>
            <p:cNvSpPr txBox="1"/>
            <p:nvPr/>
          </p:nvSpPr>
          <p:spPr>
            <a:xfrm>
              <a:off x="179512" y="2051556"/>
              <a:ext cx="89159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Log file</a:t>
              </a:r>
              <a:endParaRPr lang="en-GB" dirty="0"/>
            </a:p>
          </p:txBody>
        </p:sp>
      </p:grpSp>
      <p:sp>
        <p:nvSpPr>
          <p:cNvPr id="8" name="CasellaDiTesto 7">
            <a:extLst>
              <a:ext uri="{FF2B5EF4-FFF2-40B4-BE49-F238E27FC236}">
                <a16:creationId xmlns="" xmlns:a16="http://schemas.microsoft.com/office/drawing/2014/main" id="{89C76006-CDB4-4E31-B670-37F0474D745F}"/>
              </a:ext>
            </a:extLst>
          </p:cNvPr>
          <p:cNvSpPr txBox="1"/>
          <p:nvPr/>
        </p:nvSpPr>
        <p:spPr>
          <a:xfrm>
            <a:off x="1083469" y="749340"/>
            <a:ext cx="95090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Console</a:t>
            </a:r>
            <a:endParaRPr lang="en-GB" dirty="0"/>
          </a:p>
        </p:txBody>
      </p:sp>
      <p:sp>
        <p:nvSpPr>
          <p:cNvPr id="9" name="CasellaDiTesto 8">
            <a:extLst>
              <a:ext uri="{FF2B5EF4-FFF2-40B4-BE49-F238E27FC236}">
                <a16:creationId xmlns="" xmlns:a16="http://schemas.microsoft.com/office/drawing/2014/main" id="{5320936D-0765-4B13-95AE-396204B1E6C5}"/>
              </a:ext>
            </a:extLst>
          </p:cNvPr>
          <p:cNvSpPr txBox="1"/>
          <p:nvPr/>
        </p:nvSpPr>
        <p:spPr>
          <a:xfrm>
            <a:off x="1083469" y="2956706"/>
            <a:ext cx="7849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TB file</a:t>
            </a:r>
            <a:endParaRPr lang="en-GB" dirty="0"/>
          </a:p>
        </p:txBody>
      </p:sp>
      <p:sp>
        <p:nvSpPr>
          <p:cNvPr id="16" name="Freccia in giù 15">
            <a:extLst>
              <a:ext uri="{FF2B5EF4-FFF2-40B4-BE49-F238E27FC236}">
                <a16:creationId xmlns="" xmlns:a16="http://schemas.microsoft.com/office/drawing/2014/main" id="{C6891AA4-F573-4202-B98D-7B9474163087}"/>
              </a:ext>
            </a:extLst>
          </p:cNvPr>
          <p:cNvSpPr/>
          <p:nvPr/>
        </p:nvSpPr>
        <p:spPr>
          <a:xfrm>
            <a:off x="6446492" y="4524537"/>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a:extLst>
              <a:ext uri="{FF2B5EF4-FFF2-40B4-BE49-F238E27FC236}">
                <a16:creationId xmlns="" xmlns:a16="http://schemas.microsoft.com/office/drawing/2014/main" id="{D647416C-84A5-4430-A6DC-46DB87C89848}"/>
              </a:ext>
            </a:extLst>
          </p:cNvPr>
          <p:cNvSpPr/>
          <p:nvPr/>
        </p:nvSpPr>
        <p:spPr>
          <a:xfrm>
            <a:off x="1054497" y="1158891"/>
            <a:ext cx="8791624" cy="584775"/>
          </a:xfrm>
          <a:prstGeom prst="rect">
            <a:avLst/>
          </a:prstGeom>
        </p:spPr>
        <p:txBody>
          <a:bodyPr wrap="square">
            <a:spAutoFit/>
          </a:bodyPr>
          <a:lstStyle/>
          <a:p>
            <a:r>
              <a:rPr lang="en-US" sz="1600" dirty="0"/>
              <a:t>[1] Check presence in TB of TC species: errors occurred! Please correct files and run again the script. For more details see Logfile.dat</a:t>
            </a:r>
          </a:p>
        </p:txBody>
      </p:sp>
      <p:sp>
        <p:nvSpPr>
          <p:cNvPr id="18" name="CasellaDiTesto 17">
            <a:extLst>
              <a:ext uri="{FF2B5EF4-FFF2-40B4-BE49-F238E27FC236}">
                <a16:creationId xmlns="" xmlns:a16="http://schemas.microsoft.com/office/drawing/2014/main" id="{06046022-0F5A-4598-A9F0-A18F85EC1185}"/>
              </a:ext>
            </a:extLst>
          </p:cNvPr>
          <p:cNvSpPr txBox="1"/>
          <p:nvPr/>
        </p:nvSpPr>
        <p:spPr>
          <a:xfrm flipH="1">
            <a:off x="358471" y="245452"/>
            <a:ext cx="2909455"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GB" dirty="0"/>
              <a:t>Examples of common errors</a:t>
            </a:r>
          </a:p>
        </p:txBody>
      </p:sp>
      <p:sp>
        <p:nvSpPr>
          <p:cNvPr id="23" name="Rettangolo con angoli arrotondati 22">
            <a:extLst>
              <a:ext uri="{FF2B5EF4-FFF2-40B4-BE49-F238E27FC236}">
                <a16:creationId xmlns="" xmlns:a16="http://schemas.microsoft.com/office/drawing/2014/main" id="{E0A68E91-D7D5-407D-99FB-668A010238DA}"/>
              </a:ext>
            </a:extLst>
          </p:cNvPr>
          <p:cNvSpPr/>
          <p:nvPr/>
        </p:nvSpPr>
        <p:spPr>
          <a:xfrm>
            <a:off x="2802024" y="4093027"/>
            <a:ext cx="6897147" cy="25881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9" name="Immagine 18"/>
          <p:cNvPicPr>
            <a:picLocks noChangeAspect="1"/>
          </p:cNvPicPr>
          <p:nvPr/>
        </p:nvPicPr>
        <p:blipFill rotWithShape="1">
          <a:blip r:embed="rId2"/>
          <a:srcRect b="28926"/>
          <a:stretch/>
        </p:blipFill>
        <p:spPr>
          <a:xfrm>
            <a:off x="2745397" y="5417287"/>
            <a:ext cx="7010400" cy="602514"/>
          </a:xfrm>
          <a:prstGeom prst="rect">
            <a:avLst/>
          </a:prstGeom>
        </p:spPr>
      </p:pic>
      <p:sp>
        <p:nvSpPr>
          <p:cNvPr id="24" name="Rettangolo con angoli arrotondati 23">
            <a:extLst>
              <a:ext uri="{FF2B5EF4-FFF2-40B4-BE49-F238E27FC236}">
                <a16:creationId xmlns="" xmlns:a16="http://schemas.microsoft.com/office/drawing/2014/main" id="{AF581F2D-2015-483E-87C6-37868586F893}"/>
              </a:ext>
            </a:extLst>
          </p:cNvPr>
          <p:cNvSpPr/>
          <p:nvPr/>
        </p:nvSpPr>
        <p:spPr>
          <a:xfrm>
            <a:off x="2802024" y="5845406"/>
            <a:ext cx="6897147" cy="174395"/>
          </a:xfrm>
          <a:prstGeom prst="roundRect">
            <a:avLst/>
          </a:prstGeom>
          <a:no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944436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stretch>
            <a:fillRect/>
          </a:stretch>
        </p:blipFill>
        <p:spPr>
          <a:xfrm>
            <a:off x="2034370" y="2970793"/>
            <a:ext cx="8639175" cy="1752600"/>
          </a:xfrm>
          <a:prstGeom prst="rect">
            <a:avLst/>
          </a:prstGeom>
        </p:spPr>
      </p:pic>
      <p:sp>
        <p:nvSpPr>
          <p:cNvPr id="4" name="CasellaDiTesto 3">
            <a:extLst>
              <a:ext uri="{FF2B5EF4-FFF2-40B4-BE49-F238E27FC236}">
                <a16:creationId xmlns="" xmlns:a16="http://schemas.microsoft.com/office/drawing/2014/main" id="{0073442A-B76B-4A48-815B-20D25A0205AF}"/>
              </a:ext>
            </a:extLst>
          </p:cNvPr>
          <p:cNvSpPr txBox="1"/>
          <p:nvPr/>
        </p:nvSpPr>
        <p:spPr>
          <a:xfrm>
            <a:off x="10014398" y="380008"/>
            <a:ext cx="948080"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GB" b="1" dirty="0">
                <a:solidFill>
                  <a:srgbClr val="00B0F0"/>
                </a:solidFill>
                <a:latin typeface="Calibri" panose="020F0502020204030204" pitchFamily="34" charset="0"/>
                <a:cs typeface="Calibri" panose="020F0502020204030204" pitchFamily="34" charset="0"/>
              </a:rPr>
              <a:t>Error </a:t>
            </a:r>
            <a:r>
              <a:rPr lang="en-GB" b="1" dirty="0" smtClean="0">
                <a:solidFill>
                  <a:srgbClr val="00B0F0"/>
                </a:solidFill>
                <a:latin typeface="Calibri" panose="020F0502020204030204" pitchFamily="34" charset="0"/>
                <a:cs typeface="Calibri" panose="020F0502020204030204" pitchFamily="34" charset="0"/>
              </a:rPr>
              <a:t>#6</a:t>
            </a:r>
            <a:endParaRPr lang="en-GB" b="1" dirty="0">
              <a:solidFill>
                <a:srgbClr val="00B0F0"/>
              </a:solidFill>
              <a:latin typeface="Calibri" panose="020F0502020204030204" pitchFamily="34" charset="0"/>
              <a:cs typeface="Calibri" panose="020F0502020204030204" pitchFamily="34" charset="0"/>
            </a:endParaRPr>
          </a:p>
        </p:txBody>
      </p:sp>
      <p:grpSp>
        <p:nvGrpSpPr>
          <p:cNvPr id="5" name="Gruppo 4">
            <a:extLst>
              <a:ext uri="{FF2B5EF4-FFF2-40B4-BE49-F238E27FC236}">
                <a16:creationId xmlns="" xmlns:a16="http://schemas.microsoft.com/office/drawing/2014/main" id="{137DD753-A7B6-479D-A123-7914E4F1C85F}"/>
              </a:ext>
            </a:extLst>
          </p:cNvPr>
          <p:cNvGrpSpPr/>
          <p:nvPr/>
        </p:nvGrpSpPr>
        <p:grpSpPr>
          <a:xfrm>
            <a:off x="1054497" y="1983522"/>
            <a:ext cx="8791624" cy="945396"/>
            <a:chOff x="143892" y="2051556"/>
            <a:chExt cx="8791624" cy="945396"/>
          </a:xfrm>
        </p:grpSpPr>
        <p:sp>
          <p:nvSpPr>
            <p:cNvPr id="6" name="Rettangolo 5">
              <a:extLst>
                <a:ext uri="{FF2B5EF4-FFF2-40B4-BE49-F238E27FC236}">
                  <a16:creationId xmlns="" xmlns:a16="http://schemas.microsoft.com/office/drawing/2014/main" id="{D0507B50-3316-43D6-918C-0B87F3E9A139}"/>
                </a:ext>
              </a:extLst>
            </p:cNvPr>
            <p:cNvSpPr/>
            <p:nvPr/>
          </p:nvSpPr>
          <p:spPr>
            <a:xfrm>
              <a:off x="143892" y="2412177"/>
              <a:ext cx="8791624" cy="584775"/>
            </a:xfrm>
            <a:prstGeom prst="rect">
              <a:avLst/>
            </a:prstGeom>
          </p:spPr>
          <p:txBody>
            <a:bodyPr wrap="square">
              <a:spAutoFit/>
            </a:bodyPr>
            <a:lstStyle/>
            <a:p>
              <a:r>
                <a:rPr lang="en-US" sz="1600" dirty="0"/>
                <a:t>----------- check consistency of number per sex in TC -  2016</a:t>
              </a:r>
            </a:p>
            <a:p>
              <a:r>
                <a:rPr lang="en-US" sz="1600" dirty="0"/>
                <a:t>Haul 23 GALU MEL M number per sex not consistent with the sum of individuals</a:t>
              </a:r>
              <a:endParaRPr lang="en-GB" sz="1600" dirty="0"/>
            </a:p>
          </p:txBody>
        </p:sp>
        <p:sp>
          <p:nvSpPr>
            <p:cNvPr id="7" name="CasellaDiTesto 6">
              <a:extLst>
                <a:ext uri="{FF2B5EF4-FFF2-40B4-BE49-F238E27FC236}">
                  <a16:creationId xmlns="" xmlns:a16="http://schemas.microsoft.com/office/drawing/2014/main" id="{BBCCA496-DF8F-4E5A-A64A-0AFBF51C6017}"/>
                </a:ext>
              </a:extLst>
            </p:cNvPr>
            <p:cNvSpPr txBox="1"/>
            <p:nvPr/>
          </p:nvSpPr>
          <p:spPr>
            <a:xfrm>
              <a:off x="179512" y="2051556"/>
              <a:ext cx="89159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Log file</a:t>
              </a:r>
              <a:endParaRPr lang="en-GB" dirty="0"/>
            </a:p>
          </p:txBody>
        </p:sp>
      </p:grpSp>
      <p:sp>
        <p:nvSpPr>
          <p:cNvPr id="8" name="CasellaDiTesto 7">
            <a:extLst>
              <a:ext uri="{FF2B5EF4-FFF2-40B4-BE49-F238E27FC236}">
                <a16:creationId xmlns="" xmlns:a16="http://schemas.microsoft.com/office/drawing/2014/main" id="{89C76006-CDB4-4E31-B670-37F0474D745F}"/>
              </a:ext>
            </a:extLst>
          </p:cNvPr>
          <p:cNvSpPr txBox="1"/>
          <p:nvPr/>
        </p:nvSpPr>
        <p:spPr>
          <a:xfrm>
            <a:off x="1083469" y="662256"/>
            <a:ext cx="95090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Console</a:t>
            </a:r>
            <a:endParaRPr lang="en-GB" dirty="0"/>
          </a:p>
        </p:txBody>
      </p:sp>
      <p:sp>
        <p:nvSpPr>
          <p:cNvPr id="9" name="CasellaDiTesto 8">
            <a:extLst>
              <a:ext uri="{FF2B5EF4-FFF2-40B4-BE49-F238E27FC236}">
                <a16:creationId xmlns="" xmlns:a16="http://schemas.microsoft.com/office/drawing/2014/main" id="{5320936D-0765-4B13-95AE-396204B1E6C5}"/>
              </a:ext>
            </a:extLst>
          </p:cNvPr>
          <p:cNvSpPr txBox="1"/>
          <p:nvPr/>
        </p:nvSpPr>
        <p:spPr>
          <a:xfrm>
            <a:off x="1028241" y="3421361"/>
            <a:ext cx="7849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TC file</a:t>
            </a:r>
            <a:endParaRPr lang="en-GB" dirty="0"/>
          </a:p>
        </p:txBody>
      </p:sp>
      <p:sp>
        <p:nvSpPr>
          <p:cNvPr id="17" name="Rettangolo 16">
            <a:extLst>
              <a:ext uri="{FF2B5EF4-FFF2-40B4-BE49-F238E27FC236}">
                <a16:creationId xmlns="" xmlns:a16="http://schemas.microsoft.com/office/drawing/2014/main" id="{D647416C-84A5-4430-A6DC-46DB87C89848}"/>
              </a:ext>
            </a:extLst>
          </p:cNvPr>
          <p:cNvSpPr/>
          <p:nvPr/>
        </p:nvSpPr>
        <p:spPr>
          <a:xfrm>
            <a:off x="1054497" y="1071807"/>
            <a:ext cx="8791624" cy="830997"/>
          </a:xfrm>
          <a:prstGeom prst="rect">
            <a:avLst/>
          </a:prstGeom>
        </p:spPr>
        <p:txBody>
          <a:bodyPr wrap="square">
            <a:spAutoFit/>
          </a:bodyPr>
          <a:lstStyle/>
          <a:p>
            <a:r>
              <a:rPr lang="en-US" sz="1600" dirty="0"/>
              <a:t>[1] Check correctness of number per sex in TC in progress...</a:t>
            </a:r>
          </a:p>
          <a:p>
            <a:r>
              <a:rPr lang="en-US" sz="1600" dirty="0"/>
              <a:t>[1] Check correctness of number per sex in TC: errors occurred! Please correct files and run again the script. For more details see Logfile.dat</a:t>
            </a:r>
          </a:p>
        </p:txBody>
      </p:sp>
      <p:sp>
        <p:nvSpPr>
          <p:cNvPr id="18" name="CasellaDiTesto 17">
            <a:extLst>
              <a:ext uri="{FF2B5EF4-FFF2-40B4-BE49-F238E27FC236}">
                <a16:creationId xmlns="" xmlns:a16="http://schemas.microsoft.com/office/drawing/2014/main" id="{06046022-0F5A-4598-A9F0-A18F85EC1185}"/>
              </a:ext>
            </a:extLst>
          </p:cNvPr>
          <p:cNvSpPr txBox="1"/>
          <p:nvPr/>
        </p:nvSpPr>
        <p:spPr>
          <a:xfrm flipH="1">
            <a:off x="358471" y="245452"/>
            <a:ext cx="2909455"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GB" dirty="0"/>
              <a:t>Examples of common errors</a:t>
            </a:r>
          </a:p>
        </p:txBody>
      </p:sp>
      <p:sp>
        <p:nvSpPr>
          <p:cNvPr id="23" name="Rettangolo con angoli arrotondati 22">
            <a:extLst>
              <a:ext uri="{FF2B5EF4-FFF2-40B4-BE49-F238E27FC236}">
                <a16:creationId xmlns="" xmlns:a16="http://schemas.microsoft.com/office/drawing/2014/main" id="{E0A68E91-D7D5-407D-99FB-668A010238DA}"/>
              </a:ext>
            </a:extLst>
          </p:cNvPr>
          <p:cNvSpPr/>
          <p:nvPr/>
        </p:nvSpPr>
        <p:spPr>
          <a:xfrm>
            <a:off x="10112828" y="3546479"/>
            <a:ext cx="674915" cy="117691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p:cNvPicPr>
            <a:picLocks noChangeAspect="1"/>
          </p:cNvPicPr>
          <p:nvPr/>
        </p:nvPicPr>
        <p:blipFill>
          <a:blip r:embed="rId3"/>
          <a:stretch>
            <a:fillRect/>
          </a:stretch>
        </p:blipFill>
        <p:spPr>
          <a:xfrm>
            <a:off x="2024845" y="4982710"/>
            <a:ext cx="8648700" cy="1762125"/>
          </a:xfrm>
          <a:prstGeom prst="rect">
            <a:avLst/>
          </a:prstGeom>
        </p:spPr>
      </p:pic>
      <p:sp>
        <p:nvSpPr>
          <p:cNvPr id="21" name="Rettangolo con angoli arrotondati 20">
            <a:extLst>
              <a:ext uri="{FF2B5EF4-FFF2-40B4-BE49-F238E27FC236}">
                <a16:creationId xmlns="" xmlns:a16="http://schemas.microsoft.com/office/drawing/2014/main" id="{6D047203-EC54-44FB-AFF3-9BD7EFD06BFB}"/>
              </a:ext>
            </a:extLst>
          </p:cNvPr>
          <p:cNvSpPr/>
          <p:nvPr/>
        </p:nvSpPr>
        <p:spPr>
          <a:xfrm>
            <a:off x="10112828" y="5515430"/>
            <a:ext cx="674915" cy="1229405"/>
          </a:xfrm>
          <a:prstGeom prst="roundRect">
            <a:avLst/>
          </a:prstGeom>
          <a:no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Freccia in giù 15">
            <a:extLst>
              <a:ext uri="{FF2B5EF4-FFF2-40B4-BE49-F238E27FC236}">
                <a16:creationId xmlns="" xmlns:a16="http://schemas.microsoft.com/office/drawing/2014/main" id="{C6891AA4-F573-4202-B98D-7B9474163087}"/>
              </a:ext>
            </a:extLst>
          </p:cNvPr>
          <p:cNvSpPr/>
          <p:nvPr/>
        </p:nvSpPr>
        <p:spPr>
          <a:xfrm>
            <a:off x="9714211" y="4446863"/>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030043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 xmlns:a16="http://schemas.microsoft.com/office/drawing/2014/main" id="{0073442A-B76B-4A48-815B-20D25A0205AF}"/>
              </a:ext>
            </a:extLst>
          </p:cNvPr>
          <p:cNvSpPr txBox="1"/>
          <p:nvPr/>
        </p:nvSpPr>
        <p:spPr>
          <a:xfrm>
            <a:off x="10014398" y="380008"/>
            <a:ext cx="948080"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GB" b="1" dirty="0">
                <a:solidFill>
                  <a:srgbClr val="00B0F0"/>
                </a:solidFill>
                <a:latin typeface="Calibri" panose="020F0502020204030204" pitchFamily="34" charset="0"/>
                <a:cs typeface="Calibri" panose="020F0502020204030204" pitchFamily="34" charset="0"/>
              </a:rPr>
              <a:t>Error </a:t>
            </a:r>
            <a:r>
              <a:rPr lang="en-GB" b="1" dirty="0" smtClean="0">
                <a:solidFill>
                  <a:srgbClr val="00B0F0"/>
                </a:solidFill>
                <a:latin typeface="Calibri" panose="020F0502020204030204" pitchFamily="34" charset="0"/>
                <a:cs typeface="Calibri" panose="020F0502020204030204" pitchFamily="34" charset="0"/>
              </a:rPr>
              <a:t>#7</a:t>
            </a:r>
            <a:endParaRPr lang="en-GB" b="1" dirty="0">
              <a:solidFill>
                <a:srgbClr val="00B0F0"/>
              </a:solidFill>
              <a:latin typeface="Calibri" panose="020F0502020204030204" pitchFamily="34" charset="0"/>
              <a:cs typeface="Calibri" panose="020F0502020204030204" pitchFamily="34" charset="0"/>
            </a:endParaRPr>
          </a:p>
        </p:txBody>
      </p:sp>
      <p:grpSp>
        <p:nvGrpSpPr>
          <p:cNvPr id="5" name="Gruppo 4">
            <a:extLst>
              <a:ext uri="{FF2B5EF4-FFF2-40B4-BE49-F238E27FC236}">
                <a16:creationId xmlns="" xmlns:a16="http://schemas.microsoft.com/office/drawing/2014/main" id="{137DD753-A7B6-479D-A123-7914E4F1C85F}"/>
              </a:ext>
            </a:extLst>
          </p:cNvPr>
          <p:cNvGrpSpPr/>
          <p:nvPr/>
        </p:nvGrpSpPr>
        <p:grpSpPr>
          <a:xfrm>
            <a:off x="303383" y="2070606"/>
            <a:ext cx="8791624" cy="1228590"/>
            <a:chOff x="143892" y="2051556"/>
            <a:chExt cx="8791624" cy="1228590"/>
          </a:xfrm>
        </p:grpSpPr>
        <p:sp>
          <p:nvSpPr>
            <p:cNvPr id="6" name="Rettangolo 5">
              <a:extLst>
                <a:ext uri="{FF2B5EF4-FFF2-40B4-BE49-F238E27FC236}">
                  <a16:creationId xmlns="" xmlns:a16="http://schemas.microsoft.com/office/drawing/2014/main" id="{D0507B50-3316-43D6-918C-0B87F3E9A139}"/>
                </a:ext>
              </a:extLst>
            </p:cNvPr>
            <p:cNvSpPr/>
            <p:nvPr/>
          </p:nvSpPr>
          <p:spPr>
            <a:xfrm>
              <a:off x="143892" y="2449149"/>
              <a:ext cx="8791624" cy="830997"/>
            </a:xfrm>
            <a:prstGeom prst="rect">
              <a:avLst/>
            </a:prstGeom>
          </p:spPr>
          <p:txBody>
            <a:bodyPr wrap="square">
              <a:spAutoFit/>
            </a:bodyPr>
            <a:lstStyle/>
            <a:p>
              <a:r>
                <a:rPr lang="en-US" sz="1600" dirty="0"/>
                <a:t>----------- check correctness of the number per sex in TB in case of sub-sampling in TC -  2016</a:t>
              </a:r>
            </a:p>
            <a:p>
              <a:r>
                <a:rPr lang="en-US" sz="1600" dirty="0"/>
                <a:t>Haul 8 NEPR NOR NUMBER_OF_MALES in TB (3) not consistent with the sum of individuals raised per sex (4) in TC</a:t>
              </a:r>
              <a:endParaRPr lang="en-GB" sz="1600" dirty="0"/>
            </a:p>
          </p:txBody>
        </p:sp>
        <p:sp>
          <p:nvSpPr>
            <p:cNvPr id="7" name="CasellaDiTesto 6">
              <a:extLst>
                <a:ext uri="{FF2B5EF4-FFF2-40B4-BE49-F238E27FC236}">
                  <a16:creationId xmlns="" xmlns:a16="http://schemas.microsoft.com/office/drawing/2014/main" id="{BBCCA496-DF8F-4E5A-A64A-0AFBF51C6017}"/>
                </a:ext>
              </a:extLst>
            </p:cNvPr>
            <p:cNvSpPr txBox="1"/>
            <p:nvPr/>
          </p:nvSpPr>
          <p:spPr>
            <a:xfrm>
              <a:off x="179512" y="2051556"/>
              <a:ext cx="89159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Log file</a:t>
              </a:r>
              <a:endParaRPr lang="en-GB" dirty="0"/>
            </a:p>
          </p:txBody>
        </p:sp>
      </p:grpSp>
      <p:sp>
        <p:nvSpPr>
          <p:cNvPr id="8" name="CasellaDiTesto 7">
            <a:extLst>
              <a:ext uri="{FF2B5EF4-FFF2-40B4-BE49-F238E27FC236}">
                <a16:creationId xmlns="" xmlns:a16="http://schemas.microsoft.com/office/drawing/2014/main" id="{89C76006-CDB4-4E31-B670-37F0474D745F}"/>
              </a:ext>
            </a:extLst>
          </p:cNvPr>
          <p:cNvSpPr txBox="1"/>
          <p:nvPr/>
        </p:nvSpPr>
        <p:spPr>
          <a:xfrm>
            <a:off x="339003" y="735083"/>
            <a:ext cx="95090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Console</a:t>
            </a:r>
            <a:endParaRPr lang="en-GB" dirty="0"/>
          </a:p>
        </p:txBody>
      </p:sp>
      <p:sp>
        <p:nvSpPr>
          <p:cNvPr id="17" name="Rettangolo 16">
            <a:extLst>
              <a:ext uri="{FF2B5EF4-FFF2-40B4-BE49-F238E27FC236}">
                <a16:creationId xmlns="" xmlns:a16="http://schemas.microsoft.com/office/drawing/2014/main" id="{D647416C-84A5-4430-A6DC-46DB87C89848}"/>
              </a:ext>
            </a:extLst>
          </p:cNvPr>
          <p:cNvSpPr/>
          <p:nvPr/>
        </p:nvSpPr>
        <p:spPr>
          <a:xfrm>
            <a:off x="303383" y="1147571"/>
            <a:ext cx="8791624" cy="830997"/>
          </a:xfrm>
          <a:prstGeom prst="rect">
            <a:avLst/>
          </a:prstGeom>
        </p:spPr>
        <p:txBody>
          <a:bodyPr wrap="square">
            <a:spAutoFit/>
          </a:bodyPr>
          <a:lstStyle/>
          <a:p>
            <a:r>
              <a:rPr lang="en-US" sz="1600" dirty="0"/>
              <a:t>[1] Check correctness of the number per sex in TB in case of sub-sampling in TC   in progress...</a:t>
            </a:r>
          </a:p>
          <a:p>
            <a:r>
              <a:rPr lang="en-US" sz="1600" dirty="0"/>
              <a:t>[1] Check correctness of the number per sex in TB in case of sub-sampling in TC  : errors occurred! Please correct files and run again the script. For more details see Logfile.dat</a:t>
            </a:r>
          </a:p>
        </p:txBody>
      </p:sp>
      <p:sp>
        <p:nvSpPr>
          <p:cNvPr id="18" name="CasellaDiTesto 17">
            <a:extLst>
              <a:ext uri="{FF2B5EF4-FFF2-40B4-BE49-F238E27FC236}">
                <a16:creationId xmlns="" xmlns:a16="http://schemas.microsoft.com/office/drawing/2014/main" id="{06046022-0F5A-4598-A9F0-A18F85EC1185}"/>
              </a:ext>
            </a:extLst>
          </p:cNvPr>
          <p:cNvSpPr txBox="1"/>
          <p:nvPr/>
        </p:nvSpPr>
        <p:spPr>
          <a:xfrm flipH="1">
            <a:off x="358471" y="245452"/>
            <a:ext cx="2909455"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GB" dirty="0"/>
              <a:t>Examples of common errors</a:t>
            </a:r>
          </a:p>
        </p:txBody>
      </p:sp>
      <p:grpSp>
        <p:nvGrpSpPr>
          <p:cNvPr id="10" name="Gruppo 9"/>
          <p:cNvGrpSpPr/>
          <p:nvPr/>
        </p:nvGrpSpPr>
        <p:grpSpPr>
          <a:xfrm>
            <a:off x="348737" y="4055601"/>
            <a:ext cx="10198369" cy="1401252"/>
            <a:chOff x="546327" y="3791025"/>
            <a:chExt cx="11373531" cy="1460496"/>
          </a:xfrm>
        </p:grpSpPr>
        <p:pic>
          <p:nvPicPr>
            <p:cNvPr id="2" name="Immagine 1"/>
            <p:cNvPicPr>
              <a:picLocks noChangeAspect="1"/>
            </p:cNvPicPr>
            <p:nvPr/>
          </p:nvPicPr>
          <p:blipFill>
            <a:blip r:embed="rId2"/>
            <a:stretch>
              <a:fillRect/>
            </a:stretch>
          </p:blipFill>
          <p:spPr>
            <a:xfrm>
              <a:off x="546327" y="3877777"/>
              <a:ext cx="11373531" cy="1373744"/>
            </a:xfrm>
            <a:prstGeom prst="rect">
              <a:avLst/>
            </a:prstGeom>
          </p:spPr>
        </p:pic>
        <p:sp>
          <p:nvSpPr>
            <p:cNvPr id="25" name="CasellaDiTesto 24">
              <a:extLst>
                <a:ext uri="{FF2B5EF4-FFF2-40B4-BE49-F238E27FC236}">
                  <a16:creationId xmlns="" xmlns:a16="http://schemas.microsoft.com/office/drawing/2014/main" id="{4E1B0EFE-3504-4DF8-BCB7-CD88FE9E0396}"/>
                </a:ext>
              </a:extLst>
            </p:cNvPr>
            <p:cNvSpPr txBox="1"/>
            <p:nvPr/>
          </p:nvSpPr>
          <p:spPr>
            <a:xfrm>
              <a:off x="546327" y="3791025"/>
              <a:ext cx="7849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TC file</a:t>
              </a:r>
              <a:endParaRPr lang="en-GB" dirty="0"/>
            </a:p>
          </p:txBody>
        </p:sp>
      </p:grpSp>
      <p:sp>
        <p:nvSpPr>
          <p:cNvPr id="23" name="Rettangolo con angoli arrotondati 22">
            <a:extLst>
              <a:ext uri="{FF2B5EF4-FFF2-40B4-BE49-F238E27FC236}">
                <a16:creationId xmlns="" xmlns:a16="http://schemas.microsoft.com/office/drawing/2014/main" id="{E0A68E91-D7D5-407D-99FB-668A010238DA}"/>
              </a:ext>
            </a:extLst>
          </p:cNvPr>
          <p:cNvSpPr/>
          <p:nvPr/>
        </p:nvSpPr>
        <p:spPr>
          <a:xfrm>
            <a:off x="2749369" y="4524552"/>
            <a:ext cx="657859" cy="93230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4" name="Gruppo 13"/>
          <p:cNvGrpSpPr/>
          <p:nvPr/>
        </p:nvGrpSpPr>
        <p:grpSpPr>
          <a:xfrm>
            <a:off x="339003" y="3235434"/>
            <a:ext cx="8858250" cy="823040"/>
            <a:chOff x="1156148" y="3091882"/>
            <a:chExt cx="8858250" cy="823040"/>
          </a:xfrm>
        </p:grpSpPr>
        <p:pic>
          <p:nvPicPr>
            <p:cNvPr id="12" name="Immagine 11"/>
            <p:cNvPicPr>
              <a:picLocks noChangeAspect="1"/>
            </p:cNvPicPr>
            <p:nvPr/>
          </p:nvPicPr>
          <p:blipFill>
            <a:blip r:embed="rId3"/>
            <a:stretch>
              <a:fillRect/>
            </a:stretch>
          </p:blipFill>
          <p:spPr>
            <a:xfrm>
              <a:off x="1156148" y="3248172"/>
              <a:ext cx="8858250" cy="666750"/>
            </a:xfrm>
            <a:prstGeom prst="rect">
              <a:avLst/>
            </a:prstGeom>
          </p:spPr>
        </p:pic>
        <p:sp>
          <p:nvSpPr>
            <p:cNvPr id="9" name="CasellaDiTesto 8">
              <a:extLst>
                <a:ext uri="{FF2B5EF4-FFF2-40B4-BE49-F238E27FC236}">
                  <a16:creationId xmlns="" xmlns:a16="http://schemas.microsoft.com/office/drawing/2014/main" id="{5320936D-0765-4B13-95AE-396204B1E6C5}"/>
                </a:ext>
              </a:extLst>
            </p:cNvPr>
            <p:cNvSpPr txBox="1"/>
            <p:nvPr/>
          </p:nvSpPr>
          <p:spPr>
            <a:xfrm>
              <a:off x="1156148" y="3091882"/>
              <a:ext cx="78495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a:t>TB file</a:t>
              </a:r>
              <a:endParaRPr lang="en-GB" dirty="0"/>
            </a:p>
          </p:txBody>
        </p:sp>
      </p:grpSp>
      <p:pic>
        <p:nvPicPr>
          <p:cNvPr id="15" name="Immagine 14"/>
          <p:cNvPicPr>
            <a:picLocks noChangeAspect="1"/>
          </p:cNvPicPr>
          <p:nvPr/>
        </p:nvPicPr>
        <p:blipFill>
          <a:blip r:embed="rId4"/>
          <a:stretch>
            <a:fillRect/>
          </a:stretch>
        </p:blipFill>
        <p:spPr>
          <a:xfrm>
            <a:off x="358472" y="5599977"/>
            <a:ext cx="10178900" cy="1189534"/>
          </a:xfrm>
          <a:prstGeom prst="rect">
            <a:avLst/>
          </a:prstGeom>
        </p:spPr>
      </p:pic>
      <p:sp>
        <p:nvSpPr>
          <p:cNvPr id="16" name="Freccia in giù 15">
            <a:extLst>
              <a:ext uri="{FF2B5EF4-FFF2-40B4-BE49-F238E27FC236}">
                <a16:creationId xmlns="" xmlns:a16="http://schemas.microsoft.com/office/drawing/2014/main" id="{C6891AA4-F573-4202-B98D-7B9474163087}"/>
              </a:ext>
            </a:extLst>
          </p:cNvPr>
          <p:cNvSpPr/>
          <p:nvPr/>
        </p:nvSpPr>
        <p:spPr>
          <a:xfrm>
            <a:off x="3407228" y="5147594"/>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ttangolo con angoli arrotondati 20">
            <a:extLst>
              <a:ext uri="{FF2B5EF4-FFF2-40B4-BE49-F238E27FC236}">
                <a16:creationId xmlns="" xmlns:a16="http://schemas.microsoft.com/office/drawing/2014/main" id="{6D047203-EC54-44FB-AFF3-9BD7EFD06BFB}"/>
              </a:ext>
            </a:extLst>
          </p:cNvPr>
          <p:cNvSpPr/>
          <p:nvPr/>
        </p:nvSpPr>
        <p:spPr>
          <a:xfrm>
            <a:off x="2749369" y="5967671"/>
            <a:ext cx="657859" cy="821839"/>
          </a:xfrm>
          <a:prstGeom prst="roundRect">
            <a:avLst/>
          </a:prstGeom>
          <a:no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02493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 xmlns:a16="http://schemas.microsoft.com/office/drawing/2014/main" id="{5E71ED5C-7FD2-437A-AC80-4E8E0B4C253A}"/>
              </a:ext>
            </a:extLst>
          </p:cNvPr>
          <p:cNvSpPr txBox="1"/>
          <p:nvPr/>
        </p:nvSpPr>
        <p:spPr>
          <a:xfrm>
            <a:off x="472612" y="171636"/>
            <a:ext cx="5299538" cy="584775"/>
          </a:xfrm>
          <a:prstGeom prst="rect">
            <a:avLst/>
          </a:prstGeom>
          <a:noFill/>
        </p:spPr>
        <p:txBody>
          <a:bodyPr wrap="square" rtlCol="0">
            <a:spAutoFit/>
          </a:bodyPr>
          <a:lstStyle/>
          <a:p>
            <a:r>
              <a:rPr lang="en-GB" sz="3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New RoMEBS version</a:t>
            </a:r>
          </a:p>
        </p:txBody>
      </p:sp>
      <p:sp>
        <p:nvSpPr>
          <p:cNvPr id="6" name="Rettangolo arrotondato 6">
            <a:extLst>
              <a:ext uri="{FF2B5EF4-FFF2-40B4-BE49-F238E27FC236}">
                <a16:creationId xmlns="" xmlns:a16="http://schemas.microsoft.com/office/drawing/2014/main" id="{D1DDC57C-EDA8-45D4-A239-60468D37CD1B}"/>
              </a:ext>
            </a:extLst>
          </p:cNvPr>
          <p:cNvSpPr/>
          <p:nvPr/>
        </p:nvSpPr>
        <p:spPr>
          <a:xfrm>
            <a:off x="9559148" y="572037"/>
            <a:ext cx="2160240" cy="100811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a:p>
        </p:txBody>
      </p:sp>
      <p:sp>
        <p:nvSpPr>
          <p:cNvPr id="7" name="Rettangolo 6">
            <a:extLst>
              <a:ext uri="{FF2B5EF4-FFF2-40B4-BE49-F238E27FC236}">
                <a16:creationId xmlns="" xmlns:a16="http://schemas.microsoft.com/office/drawing/2014/main" id="{5515AAB6-6D15-4F10-9651-5CA33BF0B4D5}"/>
              </a:ext>
            </a:extLst>
          </p:cNvPr>
          <p:cNvSpPr/>
          <p:nvPr/>
        </p:nvSpPr>
        <p:spPr>
          <a:xfrm>
            <a:off x="9631156" y="621748"/>
            <a:ext cx="2021066" cy="923330"/>
          </a:xfrm>
          <a:prstGeom prst="rect">
            <a:avLst/>
          </a:prstGeom>
        </p:spPr>
        <p:txBody>
          <a:bodyPr wrap="none">
            <a:spAutoFit/>
          </a:bodyPr>
          <a:lstStyle/>
          <a:p>
            <a:r>
              <a:rPr lang="en-GB" b="1">
                <a:latin typeface="Calibri" panose="020F0502020204030204" pitchFamily="34" charset="0"/>
                <a:cs typeface="Calibri" panose="020F0502020204030204" pitchFamily="34" charset="0"/>
              </a:rPr>
              <a:t>Environment</a:t>
            </a:r>
          </a:p>
          <a:p>
            <a:r>
              <a:rPr lang="en-GB">
                <a:latin typeface="Calibri" panose="020F0502020204030204" pitchFamily="34" charset="0"/>
                <a:cs typeface="Calibri" panose="020F0502020204030204" pitchFamily="34" charset="0"/>
              </a:rPr>
              <a:t>R version &gt; 4.0.3</a:t>
            </a:r>
          </a:p>
          <a:p>
            <a:r>
              <a:rPr lang="en-GB">
                <a:latin typeface="Calibri" panose="020F0502020204030204" pitchFamily="34" charset="0"/>
                <a:cs typeface="Calibri" panose="020F0502020204030204" pitchFamily="34" charset="0"/>
              </a:rPr>
              <a:t>Rstudio: v. 1.3.1056</a:t>
            </a:r>
          </a:p>
        </p:txBody>
      </p:sp>
      <p:pic>
        <p:nvPicPr>
          <p:cNvPr id="14" name="Immagine 13">
            <a:extLst>
              <a:ext uri="{FF2B5EF4-FFF2-40B4-BE49-F238E27FC236}">
                <a16:creationId xmlns="" xmlns:a16="http://schemas.microsoft.com/office/drawing/2014/main" id="{A411CCD4-D8D8-4718-B8F0-D354884CD5BB}"/>
              </a:ext>
            </a:extLst>
          </p:cNvPr>
          <p:cNvPicPr>
            <a:picLocks noChangeAspect="1"/>
          </p:cNvPicPr>
          <p:nvPr/>
        </p:nvPicPr>
        <p:blipFill>
          <a:blip r:embed="rId2"/>
          <a:stretch>
            <a:fillRect/>
          </a:stretch>
        </p:blipFill>
        <p:spPr>
          <a:xfrm>
            <a:off x="385011" y="864501"/>
            <a:ext cx="6255038" cy="2566638"/>
          </a:xfrm>
          <a:prstGeom prst="rect">
            <a:avLst/>
          </a:prstGeom>
        </p:spPr>
      </p:pic>
      <p:grpSp>
        <p:nvGrpSpPr>
          <p:cNvPr id="15" name="Gruppo 14">
            <a:extLst>
              <a:ext uri="{FF2B5EF4-FFF2-40B4-BE49-F238E27FC236}">
                <a16:creationId xmlns="" xmlns:a16="http://schemas.microsoft.com/office/drawing/2014/main" id="{B0A959C5-B4D5-4BD1-86B6-BA6B960A3BDB}"/>
              </a:ext>
            </a:extLst>
          </p:cNvPr>
          <p:cNvGrpSpPr/>
          <p:nvPr/>
        </p:nvGrpSpPr>
        <p:grpSpPr>
          <a:xfrm>
            <a:off x="5080969" y="703745"/>
            <a:ext cx="1843600" cy="913726"/>
            <a:chOff x="3608303" y="1211917"/>
            <a:chExt cx="1843600" cy="913726"/>
          </a:xfrm>
        </p:grpSpPr>
        <p:grpSp>
          <p:nvGrpSpPr>
            <p:cNvPr id="8" name="Gruppo 7">
              <a:extLst>
                <a:ext uri="{FF2B5EF4-FFF2-40B4-BE49-F238E27FC236}">
                  <a16:creationId xmlns="" xmlns:a16="http://schemas.microsoft.com/office/drawing/2014/main" id="{6743F7C2-9720-44D7-8259-027D5A16F200}"/>
                </a:ext>
              </a:extLst>
            </p:cNvPr>
            <p:cNvGrpSpPr/>
            <p:nvPr/>
          </p:nvGrpSpPr>
          <p:grpSpPr>
            <a:xfrm>
              <a:off x="3608303" y="1580149"/>
              <a:ext cx="1612558" cy="545494"/>
              <a:chOff x="4487274" y="1296466"/>
              <a:chExt cx="1612558" cy="545494"/>
            </a:xfrm>
          </p:grpSpPr>
          <p:sp>
            <p:nvSpPr>
              <p:cNvPr id="9" name="Rettangolo arrotondato 8">
                <a:extLst>
                  <a:ext uri="{FF2B5EF4-FFF2-40B4-BE49-F238E27FC236}">
                    <a16:creationId xmlns="" xmlns:a16="http://schemas.microsoft.com/office/drawing/2014/main" id="{D3BBC2C5-0D3A-44D2-8437-E61A48F64C0A}"/>
                  </a:ext>
                </a:extLst>
              </p:cNvPr>
              <p:cNvSpPr/>
              <p:nvPr/>
            </p:nvSpPr>
            <p:spPr>
              <a:xfrm>
                <a:off x="4487274" y="1296466"/>
                <a:ext cx="1586926" cy="5454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a:p>
            </p:txBody>
          </p:sp>
          <p:sp>
            <p:nvSpPr>
              <p:cNvPr id="10" name="Rettangolo 9">
                <a:extLst>
                  <a:ext uri="{FF2B5EF4-FFF2-40B4-BE49-F238E27FC236}">
                    <a16:creationId xmlns="" xmlns:a16="http://schemas.microsoft.com/office/drawing/2014/main" id="{2E1EFC88-7CBA-48E7-9F92-0E7FB98A4D29}"/>
                  </a:ext>
                </a:extLst>
              </p:cNvPr>
              <p:cNvSpPr/>
              <p:nvPr/>
            </p:nvSpPr>
            <p:spPr>
              <a:xfrm>
                <a:off x="4559282" y="1389719"/>
                <a:ext cx="1540550" cy="369332"/>
              </a:xfrm>
              <a:prstGeom prst="rect">
                <a:avLst/>
              </a:prstGeom>
            </p:spPr>
            <p:txBody>
              <a:bodyPr wrap="none">
                <a:spAutoFit/>
              </a:bodyPr>
              <a:lstStyle/>
              <a:p>
                <a:r>
                  <a:rPr lang="en-GB" b="1">
                    <a:solidFill>
                      <a:schemeClr val="bg1"/>
                    </a:solidFill>
                    <a:latin typeface="Calibri" panose="020F0502020204030204" pitchFamily="34" charset="0"/>
                    <a:cs typeface="Calibri" panose="020F0502020204030204" pitchFamily="34" charset="0"/>
                  </a:rPr>
                  <a:t>Version 2.0.01</a:t>
                </a:r>
              </a:p>
            </p:txBody>
          </p:sp>
        </p:grpSp>
        <p:pic>
          <p:nvPicPr>
            <p:cNvPr id="11" name="Immagine 10">
              <a:extLst>
                <a:ext uri="{FF2B5EF4-FFF2-40B4-BE49-F238E27FC236}">
                  <a16:creationId xmlns="" xmlns:a16="http://schemas.microsoft.com/office/drawing/2014/main" id="{0D91BF57-FFAC-4012-AD33-0553DD132C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200110">
              <a:off x="4816654" y="1333818"/>
              <a:ext cx="757150" cy="513348"/>
            </a:xfrm>
            <a:prstGeom prst="rect">
              <a:avLst/>
            </a:prstGeom>
          </p:spPr>
        </p:pic>
      </p:grpSp>
      <p:sp>
        <p:nvSpPr>
          <p:cNvPr id="16" name="CasellaDiTesto 15">
            <a:extLst>
              <a:ext uri="{FF2B5EF4-FFF2-40B4-BE49-F238E27FC236}">
                <a16:creationId xmlns="" xmlns:a16="http://schemas.microsoft.com/office/drawing/2014/main" id="{DB61221F-60E7-4048-A7E2-BF171026FA2D}"/>
              </a:ext>
            </a:extLst>
          </p:cNvPr>
          <p:cNvSpPr txBox="1"/>
          <p:nvPr/>
        </p:nvSpPr>
        <p:spPr>
          <a:xfrm>
            <a:off x="1979043" y="3454710"/>
            <a:ext cx="8513806" cy="32316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sz="2000" b="1" dirty="0"/>
              <a:t>NEW FEATURES</a:t>
            </a:r>
          </a:p>
          <a:p>
            <a:endParaRPr lang="en-GB" sz="2000" dirty="0"/>
          </a:p>
          <a:p>
            <a:pPr marL="285750" indent="-285750">
              <a:buFontTx/>
              <a:buChar char="-"/>
            </a:pPr>
            <a:r>
              <a:rPr lang="en-GB" sz="2000" dirty="0"/>
              <a:t>Completely updated version, compatible with the </a:t>
            </a:r>
            <a:r>
              <a:rPr lang="en-GB" sz="2000" u="sng" dirty="0"/>
              <a:t>latest version of R </a:t>
            </a:r>
            <a:r>
              <a:rPr lang="en-GB" sz="2000" dirty="0"/>
              <a:t>software</a:t>
            </a:r>
          </a:p>
          <a:p>
            <a:endParaRPr lang="en-GB" sz="2000" dirty="0"/>
          </a:p>
          <a:p>
            <a:pPr marL="285750" indent="-285750">
              <a:buFontTx/>
              <a:buChar char="-"/>
            </a:pPr>
            <a:r>
              <a:rPr lang="en-GB" sz="2000" dirty="0"/>
              <a:t>Runs on both </a:t>
            </a:r>
            <a:r>
              <a:rPr lang="en-GB" sz="2000" u="sng" dirty="0"/>
              <a:t>trawl survey data </a:t>
            </a:r>
            <a:r>
              <a:rPr lang="en-GB" sz="2000" dirty="0"/>
              <a:t>(Turbot) and </a:t>
            </a:r>
            <a:r>
              <a:rPr lang="en-GB" sz="2000" u="sng" dirty="0"/>
              <a:t>beam trawl survey </a:t>
            </a:r>
            <a:r>
              <a:rPr lang="en-GB" sz="2000" dirty="0"/>
              <a:t>(Rapa whelk)</a:t>
            </a:r>
          </a:p>
          <a:p>
            <a:endParaRPr lang="en-GB" sz="2000" dirty="0"/>
          </a:p>
          <a:p>
            <a:pPr marL="285750" indent="-285750">
              <a:buFontTx/>
              <a:buChar char="-"/>
            </a:pPr>
            <a:r>
              <a:rPr lang="en-GB" sz="2000" dirty="0"/>
              <a:t>More than 60 </a:t>
            </a:r>
            <a:r>
              <a:rPr lang="en-GB" sz="2000" u="sng" dirty="0"/>
              <a:t>standalone check functions</a:t>
            </a:r>
          </a:p>
          <a:p>
            <a:pPr marL="285750" indent="-285750">
              <a:buFontTx/>
              <a:buChar char="-"/>
            </a:pPr>
            <a:endParaRPr lang="en-GB" sz="2000" u="sng" dirty="0"/>
          </a:p>
          <a:p>
            <a:pPr marL="285750" indent="-285750">
              <a:buFontTx/>
              <a:buChar char="-"/>
            </a:pPr>
            <a:r>
              <a:rPr lang="en-GB" sz="2000" dirty="0"/>
              <a:t>Documentation embedded in the package</a:t>
            </a:r>
          </a:p>
          <a:p>
            <a:endParaRPr lang="en-GB" sz="2400" dirty="0"/>
          </a:p>
        </p:txBody>
      </p:sp>
      <p:pic>
        <p:nvPicPr>
          <p:cNvPr id="17" name="Immagine 16">
            <a:extLst>
              <a:ext uri="{FF2B5EF4-FFF2-40B4-BE49-F238E27FC236}">
                <a16:creationId xmlns="" xmlns:a16="http://schemas.microsoft.com/office/drawing/2014/main" id="{6624FCED-DAC6-474C-8CAF-8A87AF4277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200110">
            <a:off x="9961121" y="3318152"/>
            <a:ext cx="757150" cy="513348"/>
          </a:xfrm>
          <a:prstGeom prst="rect">
            <a:avLst/>
          </a:prstGeom>
        </p:spPr>
      </p:pic>
    </p:spTree>
    <p:extLst>
      <p:ext uri="{BB962C8B-B14F-4D97-AF65-F5344CB8AC3E}">
        <p14:creationId xmlns:p14="http://schemas.microsoft.com/office/powerpoint/2010/main" val="307236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472612" y="171636"/>
            <a:ext cx="2700080" cy="584775"/>
          </a:xfrm>
          <a:prstGeom prst="rect">
            <a:avLst/>
          </a:prstGeom>
          <a:noFill/>
        </p:spPr>
        <p:txBody>
          <a:bodyPr wrap="square" rtlCol="0">
            <a:spAutoFit/>
          </a:bodyPr>
          <a:lstStyle/>
          <a:p>
            <a:r>
              <a:rPr lang="it-IT" sz="3200" b="1"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Initialization</a:t>
            </a:r>
            <a:endParaRPr lang="it-IT"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Rettangolo 39">
            <a:extLst>
              <a:ext uri="{FF2B5EF4-FFF2-40B4-BE49-F238E27FC236}">
                <a16:creationId xmlns="" xmlns:a16="http://schemas.microsoft.com/office/drawing/2014/main" id="{0A1D18B8-1E26-4BE2-B0CB-60146D71A6A0}"/>
              </a:ext>
            </a:extLst>
          </p:cNvPr>
          <p:cNvSpPr/>
          <p:nvPr/>
        </p:nvSpPr>
        <p:spPr>
          <a:xfrm>
            <a:off x="323528" y="857741"/>
            <a:ext cx="7067872"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altLang="it-IT" dirty="0" err="1">
                <a:solidFill>
                  <a:srgbClr val="000099"/>
                </a:solidFill>
                <a:latin typeface="Times New Roman" pitchFamily="18" charset="0"/>
              </a:rPr>
              <a:t>RoMEBS</a:t>
            </a:r>
            <a:r>
              <a:rPr lang="it-IT" altLang="it-IT" dirty="0">
                <a:solidFill>
                  <a:srgbClr val="000099"/>
                </a:solidFill>
                <a:latin typeface="Times New Roman" pitchFamily="18" charset="0"/>
              </a:rPr>
              <a:t> </a:t>
            </a:r>
            <a:r>
              <a:rPr lang="it-IT" altLang="it-IT" dirty="0" smtClean="0">
                <a:solidFill>
                  <a:srgbClr val="000099"/>
                </a:solidFill>
                <a:latin typeface="Times New Roman" pitchFamily="18" charset="0"/>
              </a:rPr>
              <a:t>0.2.01 </a:t>
            </a:r>
            <a:r>
              <a:rPr lang="it-IT" altLang="it-IT" dirty="0">
                <a:solidFill>
                  <a:srgbClr val="FF0000"/>
                </a:solidFill>
                <a:latin typeface="Times New Roman" pitchFamily="18" charset="0"/>
              </a:rPr>
              <a:t>can be </a:t>
            </a:r>
            <a:r>
              <a:rPr lang="it-IT" altLang="it-IT" dirty="0" err="1">
                <a:solidFill>
                  <a:srgbClr val="FF0000"/>
                </a:solidFill>
                <a:latin typeface="Times New Roman" pitchFamily="18" charset="0"/>
              </a:rPr>
              <a:t>downloaded</a:t>
            </a:r>
            <a:r>
              <a:rPr lang="it-IT" altLang="it-IT" dirty="0">
                <a:solidFill>
                  <a:srgbClr val="FF0000"/>
                </a:solidFill>
                <a:latin typeface="Times New Roman" pitchFamily="18" charset="0"/>
              </a:rPr>
              <a:t> </a:t>
            </a:r>
            <a:r>
              <a:rPr lang="it-IT" altLang="it-IT" dirty="0" err="1">
                <a:solidFill>
                  <a:srgbClr val="FF0000"/>
                </a:solidFill>
                <a:latin typeface="Times New Roman" pitchFamily="18" charset="0"/>
              </a:rPr>
              <a:t>directly</a:t>
            </a:r>
            <a:r>
              <a:rPr lang="it-IT" altLang="it-IT" dirty="0">
                <a:solidFill>
                  <a:srgbClr val="FF0000"/>
                </a:solidFill>
                <a:latin typeface="Times New Roman" pitchFamily="18" charset="0"/>
              </a:rPr>
              <a:t> from COISPA </a:t>
            </a:r>
            <a:r>
              <a:rPr lang="it-IT" altLang="it-IT" dirty="0" err="1">
                <a:solidFill>
                  <a:srgbClr val="FF0000"/>
                </a:solidFill>
                <a:latin typeface="Times New Roman" pitchFamily="18" charset="0"/>
              </a:rPr>
              <a:t>github</a:t>
            </a:r>
            <a:r>
              <a:rPr lang="it-IT" altLang="it-IT" dirty="0">
                <a:solidFill>
                  <a:srgbClr val="FF0000"/>
                </a:solidFill>
                <a:latin typeface="Times New Roman" pitchFamily="18" charset="0"/>
              </a:rPr>
              <a:t>:</a:t>
            </a:r>
          </a:p>
          <a:p>
            <a:endParaRPr lang="it-IT" altLang="it-IT" dirty="0">
              <a:solidFill>
                <a:srgbClr val="FF0000"/>
              </a:solidFill>
              <a:latin typeface="Times New Roman" pitchFamily="18" charset="0"/>
            </a:endParaRPr>
          </a:p>
          <a:p>
            <a:pPr algn="ctr">
              <a:buNone/>
            </a:pPr>
            <a:r>
              <a:rPr lang="it-IT" altLang="it-IT" b="1" i="1" dirty="0" smtClean="0">
                <a:solidFill>
                  <a:srgbClr val="FF0000"/>
                </a:solidFill>
                <a:latin typeface="Times New Roman" pitchFamily="18" charset="0"/>
                <a:hlinkClick r:id="rId2"/>
              </a:rPr>
              <a:t>https</a:t>
            </a:r>
            <a:r>
              <a:rPr lang="it-IT" altLang="it-IT" b="1" i="1" dirty="0">
                <a:solidFill>
                  <a:srgbClr val="FF0000"/>
                </a:solidFill>
                <a:latin typeface="Times New Roman" pitchFamily="18" charset="0"/>
                <a:hlinkClick r:id="rId2"/>
              </a:rPr>
              <a:t>://github.com/COISPA/R_libraries/</a:t>
            </a:r>
            <a:endParaRPr lang="it-IT" altLang="it-IT" b="1" i="1" dirty="0">
              <a:solidFill>
                <a:srgbClr val="FF0000"/>
              </a:solidFill>
              <a:latin typeface="Times New Roman" pitchFamily="18" charset="0"/>
            </a:endParaRPr>
          </a:p>
          <a:p>
            <a:pPr algn="ctr">
              <a:buNone/>
            </a:pPr>
            <a:endParaRPr lang="it-IT" altLang="it-IT" b="1" i="1" dirty="0">
              <a:solidFill>
                <a:srgbClr val="FF0000"/>
              </a:solidFill>
              <a:latin typeface="Times New Roman" pitchFamily="18" charset="0"/>
            </a:endParaRPr>
          </a:p>
          <a:p>
            <a:pPr algn="just">
              <a:buNone/>
            </a:pPr>
            <a:r>
              <a:rPr lang="it-IT" altLang="it-IT" dirty="0" err="1">
                <a:solidFill>
                  <a:srgbClr val="000099"/>
                </a:solidFill>
                <a:latin typeface="Times New Roman" pitchFamily="18" charset="0"/>
              </a:rPr>
              <a:t>RoMEBS</a:t>
            </a:r>
            <a:r>
              <a:rPr lang="it-IT" altLang="it-IT" dirty="0">
                <a:solidFill>
                  <a:srgbClr val="000099"/>
                </a:solidFill>
                <a:latin typeface="Times New Roman" pitchFamily="18" charset="0"/>
              </a:rPr>
              <a:t> </a:t>
            </a:r>
            <a:r>
              <a:rPr lang="en-US" altLang="it-IT" dirty="0">
                <a:solidFill>
                  <a:srgbClr val="000099"/>
                </a:solidFill>
                <a:latin typeface="Times New Roman" pitchFamily="18" charset="0"/>
              </a:rPr>
              <a:t>is</a:t>
            </a:r>
            <a:r>
              <a:rPr lang="it-IT" altLang="it-IT" dirty="0">
                <a:solidFill>
                  <a:srgbClr val="000099"/>
                </a:solidFill>
                <a:latin typeface="Times New Roman" pitchFamily="18" charset="0"/>
              </a:rPr>
              <a:t> </a:t>
            </a:r>
            <a:r>
              <a:rPr lang="en-US" altLang="it-IT" dirty="0">
                <a:solidFill>
                  <a:srgbClr val="000099"/>
                </a:solidFill>
                <a:latin typeface="Times New Roman" pitchFamily="18" charset="0"/>
              </a:rPr>
              <a:t>distributed</a:t>
            </a:r>
            <a:r>
              <a:rPr lang="it-IT" altLang="it-IT" dirty="0">
                <a:solidFill>
                  <a:srgbClr val="000099"/>
                </a:solidFill>
                <a:latin typeface="Times New Roman" pitchFamily="18" charset="0"/>
              </a:rPr>
              <a:t> </a:t>
            </a:r>
            <a:r>
              <a:rPr lang="en-US" altLang="it-IT" dirty="0">
                <a:solidFill>
                  <a:srgbClr val="000099"/>
                </a:solidFill>
                <a:latin typeface="Times New Roman" pitchFamily="18" charset="0"/>
              </a:rPr>
              <a:t>as</a:t>
            </a:r>
            <a:r>
              <a:rPr lang="it-IT" altLang="it-IT" dirty="0">
                <a:solidFill>
                  <a:srgbClr val="000099"/>
                </a:solidFill>
                <a:latin typeface="Times New Roman" pitchFamily="18" charset="0"/>
              </a:rPr>
              <a:t> a package to be </a:t>
            </a:r>
            <a:r>
              <a:rPr lang="en-US" altLang="it-IT" dirty="0">
                <a:solidFill>
                  <a:srgbClr val="000099"/>
                </a:solidFill>
                <a:latin typeface="Times New Roman" pitchFamily="18" charset="0"/>
              </a:rPr>
              <a:t>loaded</a:t>
            </a:r>
            <a:r>
              <a:rPr lang="it-IT" altLang="it-IT" dirty="0">
                <a:solidFill>
                  <a:srgbClr val="000099"/>
                </a:solidFill>
                <a:latin typeface="Times New Roman" pitchFamily="18" charset="0"/>
              </a:rPr>
              <a:t> </a:t>
            </a:r>
            <a:r>
              <a:rPr lang="en-GB" altLang="it-IT" dirty="0">
                <a:solidFill>
                  <a:srgbClr val="000099"/>
                </a:solidFill>
                <a:latin typeface="Times New Roman" pitchFamily="18" charset="0"/>
              </a:rPr>
              <a:t>directly</a:t>
            </a:r>
            <a:r>
              <a:rPr lang="it-IT" altLang="it-IT" dirty="0">
                <a:solidFill>
                  <a:srgbClr val="000099"/>
                </a:solidFill>
                <a:latin typeface="Times New Roman" pitchFamily="18" charset="0"/>
              </a:rPr>
              <a:t> in R console.</a:t>
            </a:r>
          </a:p>
          <a:p>
            <a:pPr marL="285750" indent="-285750">
              <a:buFont typeface="Arial" panose="020B0604020202020204" pitchFamily="34" charset="0"/>
              <a:buChar char="•"/>
            </a:pPr>
            <a:r>
              <a:rPr lang="en-US" altLang="it-IT" dirty="0" err="1">
                <a:solidFill>
                  <a:srgbClr val="000099"/>
                </a:solidFill>
                <a:latin typeface="Times New Roman" pitchFamily="18" charset="0"/>
              </a:rPr>
              <a:t>RoMEBS</a:t>
            </a:r>
            <a:r>
              <a:rPr lang="en-US" altLang="it-IT" dirty="0">
                <a:solidFill>
                  <a:srgbClr val="000099"/>
                </a:solidFill>
                <a:latin typeface="Times New Roman" pitchFamily="18" charset="0"/>
              </a:rPr>
              <a:t> has been produced and runs with the R version </a:t>
            </a:r>
            <a:r>
              <a:rPr lang="en-US" altLang="it-IT" dirty="0" smtClean="0">
                <a:solidFill>
                  <a:srgbClr val="000099"/>
                </a:solidFill>
                <a:latin typeface="Times New Roman" pitchFamily="18" charset="0"/>
              </a:rPr>
              <a:t>4.0.4</a:t>
            </a:r>
            <a:endParaRPr lang="en-US" altLang="it-IT" dirty="0">
              <a:solidFill>
                <a:srgbClr val="000099"/>
              </a:solidFill>
              <a:latin typeface="Times New Roman" pitchFamily="18" charset="0"/>
            </a:endParaRPr>
          </a:p>
        </p:txBody>
      </p:sp>
      <p:pic>
        <p:nvPicPr>
          <p:cNvPr id="41" name="Picture 2">
            <a:extLst>
              <a:ext uri="{FF2B5EF4-FFF2-40B4-BE49-F238E27FC236}">
                <a16:creationId xmlns="" xmlns:a16="http://schemas.microsoft.com/office/drawing/2014/main" id="{E088F25E-4F23-42ED-B481-71887D2C7D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6940" b="80954"/>
          <a:stretch/>
        </p:blipFill>
        <p:spPr bwMode="auto">
          <a:xfrm>
            <a:off x="278448" y="3542888"/>
            <a:ext cx="4217228" cy="195924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2" name="CasellaDiTesto 41">
            <a:extLst>
              <a:ext uri="{FF2B5EF4-FFF2-40B4-BE49-F238E27FC236}">
                <a16:creationId xmlns="" xmlns:a16="http://schemas.microsoft.com/office/drawing/2014/main" id="{4B1185F5-C228-48A0-9667-9E7ACFBB464A}"/>
              </a:ext>
            </a:extLst>
          </p:cNvPr>
          <p:cNvSpPr txBox="1"/>
          <p:nvPr/>
        </p:nvSpPr>
        <p:spPr>
          <a:xfrm>
            <a:off x="323528" y="6011996"/>
            <a:ext cx="424693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dirty="0" err="1"/>
              <a:t>Install</a:t>
            </a:r>
            <a:r>
              <a:rPr lang="it-IT" dirty="0"/>
              <a:t> </a:t>
            </a:r>
            <a:r>
              <a:rPr lang="it-IT" dirty="0" err="1"/>
              <a:t>also</a:t>
            </a:r>
            <a:r>
              <a:rPr lang="it-IT" dirty="0"/>
              <a:t> the </a:t>
            </a:r>
            <a:r>
              <a:rPr lang="it-IT" b="1" dirty="0" smtClean="0">
                <a:solidFill>
                  <a:srgbClr val="FF0000"/>
                </a:solidFill>
              </a:rPr>
              <a:t>RoMEBS_0.2.01.zip</a:t>
            </a:r>
            <a:r>
              <a:rPr lang="it-IT" dirty="0" smtClean="0"/>
              <a:t> </a:t>
            </a:r>
            <a:r>
              <a:rPr lang="it-IT" dirty="0"/>
              <a:t>package</a:t>
            </a:r>
            <a:endParaRPr lang="en-GB" dirty="0"/>
          </a:p>
        </p:txBody>
      </p:sp>
      <p:sp>
        <p:nvSpPr>
          <p:cNvPr id="43" name="CasellaDiTesto 42">
            <a:extLst>
              <a:ext uri="{FF2B5EF4-FFF2-40B4-BE49-F238E27FC236}">
                <a16:creationId xmlns="" xmlns:a16="http://schemas.microsoft.com/office/drawing/2014/main" id="{49BB5C73-0A89-4404-9C0F-314DC9FD4974}"/>
              </a:ext>
            </a:extLst>
          </p:cNvPr>
          <p:cNvSpPr txBox="1"/>
          <p:nvPr/>
        </p:nvSpPr>
        <p:spPr>
          <a:xfrm>
            <a:off x="179512" y="3068960"/>
            <a:ext cx="2215671" cy="369332"/>
          </a:xfrm>
          <a:prstGeom prst="rect">
            <a:avLst/>
          </a:prstGeom>
          <a:noFill/>
        </p:spPr>
        <p:txBody>
          <a:bodyPr wrap="none" rtlCol="0">
            <a:spAutoFit/>
          </a:bodyPr>
          <a:lstStyle/>
          <a:p>
            <a:r>
              <a:rPr lang="en-GB" b="1" dirty="0">
                <a:solidFill>
                  <a:srgbClr val="00B0F0"/>
                </a:solidFill>
              </a:rPr>
              <a:t>Install dependencies</a:t>
            </a:r>
          </a:p>
        </p:txBody>
      </p:sp>
      <p:grpSp>
        <p:nvGrpSpPr>
          <p:cNvPr id="7" name="Gruppo 6">
            <a:extLst>
              <a:ext uri="{FF2B5EF4-FFF2-40B4-BE49-F238E27FC236}">
                <a16:creationId xmlns="" xmlns:a16="http://schemas.microsoft.com/office/drawing/2014/main" id="{84BBDCE0-B352-40F1-B11B-BAAA3FF8473E}"/>
              </a:ext>
            </a:extLst>
          </p:cNvPr>
          <p:cNvGrpSpPr/>
          <p:nvPr/>
        </p:nvGrpSpPr>
        <p:grpSpPr>
          <a:xfrm>
            <a:off x="5658424" y="3089709"/>
            <a:ext cx="6180650" cy="3508020"/>
            <a:chOff x="5658424" y="3089709"/>
            <a:chExt cx="6180650" cy="3508020"/>
          </a:xfrm>
        </p:grpSpPr>
        <p:pic>
          <p:nvPicPr>
            <p:cNvPr id="3" name="Immagine 2">
              <a:extLst>
                <a:ext uri="{FF2B5EF4-FFF2-40B4-BE49-F238E27FC236}">
                  <a16:creationId xmlns="" xmlns:a16="http://schemas.microsoft.com/office/drawing/2014/main" id="{33A7B2FB-3026-486E-BB28-5DA4A059D02A}"/>
                </a:ext>
              </a:extLst>
            </p:cNvPr>
            <p:cNvPicPr>
              <a:picLocks noChangeAspect="1"/>
            </p:cNvPicPr>
            <p:nvPr/>
          </p:nvPicPr>
          <p:blipFill rotWithShape="1">
            <a:blip r:embed="rId4"/>
            <a:srcRect l="471" t="585" r="471" b="585"/>
            <a:stretch/>
          </p:blipFill>
          <p:spPr>
            <a:xfrm>
              <a:off x="5658424" y="3089709"/>
              <a:ext cx="6180650" cy="3508020"/>
            </a:xfrm>
            <a:prstGeom prst="rect">
              <a:avLst/>
            </a:prstGeom>
            <a:ln>
              <a:solidFill>
                <a:schemeClr val="tx1"/>
              </a:solidFill>
            </a:ln>
          </p:spPr>
        </p:pic>
        <p:sp>
          <p:nvSpPr>
            <p:cNvPr id="4" name="Ovale 3">
              <a:extLst>
                <a:ext uri="{FF2B5EF4-FFF2-40B4-BE49-F238E27FC236}">
                  <a16:creationId xmlns="" xmlns:a16="http://schemas.microsoft.com/office/drawing/2014/main" id="{4C4DAC43-FC97-4681-AA83-CE4977BB6AF5}"/>
                </a:ext>
              </a:extLst>
            </p:cNvPr>
            <p:cNvSpPr/>
            <p:nvPr/>
          </p:nvSpPr>
          <p:spPr>
            <a:xfrm>
              <a:off x="8566484" y="5409398"/>
              <a:ext cx="625642" cy="29838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reccia in giù 5">
              <a:extLst>
                <a:ext uri="{FF2B5EF4-FFF2-40B4-BE49-F238E27FC236}">
                  <a16:creationId xmlns="" xmlns:a16="http://schemas.microsoft.com/office/drawing/2014/main" id="{BFDC238E-1A5C-4F72-8895-30255B7188D3}"/>
                </a:ext>
              </a:extLst>
            </p:cNvPr>
            <p:cNvSpPr/>
            <p:nvPr/>
          </p:nvSpPr>
          <p:spPr>
            <a:xfrm>
              <a:off x="9461634" y="4889634"/>
              <a:ext cx="202130" cy="37538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6" name="CasellaDiTesto 45">
            <a:extLst>
              <a:ext uri="{FF2B5EF4-FFF2-40B4-BE49-F238E27FC236}">
                <a16:creationId xmlns="" xmlns:a16="http://schemas.microsoft.com/office/drawing/2014/main" id="{AD48F1F3-4CFF-48C8-B9B3-A3E3463FDA62}"/>
              </a:ext>
            </a:extLst>
          </p:cNvPr>
          <p:cNvSpPr txBox="1"/>
          <p:nvPr/>
        </p:nvSpPr>
        <p:spPr>
          <a:xfrm>
            <a:off x="9663764" y="478007"/>
            <a:ext cx="2055624"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dirty="0" err="1">
                <a:solidFill>
                  <a:srgbClr val="0070C0"/>
                </a:solidFill>
              </a:rPr>
              <a:t>Dependencies</a:t>
            </a:r>
            <a:endParaRPr lang="it-IT" dirty="0">
              <a:solidFill>
                <a:srgbClr val="0070C0"/>
              </a:solidFill>
            </a:endParaRPr>
          </a:p>
          <a:p>
            <a:pPr marL="285750" indent="-285750">
              <a:buFont typeface="Arial" panose="020B0604020202020204" pitchFamily="34" charset="0"/>
              <a:buChar char="•"/>
            </a:pPr>
            <a:r>
              <a:rPr lang="it-IT" dirty="0" err="1"/>
              <a:t>svDialogs</a:t>
            </a:r>
            <a:endParaRPr lang="it-IT" dirty="0"/>
          </a:p>
          <a:p>
            <a:pPr marL="285750" indent="-285750">
              <a:buFont typeface="Arial" panose="020B0604020202020204" pitchFamily="34" charset="0"/>
              <a:buChar char="•"/>
            </a:pPr>
            <a:r>
              <a:rPr lang="it-IT" dirty="0"/>
              <a:t>MEDITS</a:t>
            </a:r>
          </a:p>
          <a:p>
            <a:pPr marL="285750" indent="-285750">
              <a:buFont typeface="Arial" panose="020B0604020202020204" pitchFamily="34" charset="0"/>
              <a:buChar char="•"/>
            </a:pPr>
            <a:r>
              <a:rPr lang="it-IT" dirty="0" err="1"/>
              <a:t>timeDate</a:t>
            </a:r>
            <a:endParaRPr lang="it-IT" dirty="0"/>
          </a:p>
          <a:p>
            <a:pPr marL="285750" indent="-285750">
              <a:buFont typeface="Arial" panose="020B0604020202020204" pitchFamily="34" charset="0"/>
              <a:buChar char="•"/>
            </a:pPr>
            <a:r>
              <a:rPr lang="it-IT" dirty="0" err="1"/>
              <a:t>stringr</a:t>
            </a:r>
            <a:endParaRPr lang="it-IT" dirty="0"/>
          </a:p>
          <a:p>
            <a:pPr marL="285750" indent="-285750">
              <a:buFont typeface="Arial" panose="020B0604020202020204" pitchFamily="34" charset="0"/>
              <a:buChar char="•"/>
            </a:pPr>
            <a:r>
              <a:rPr lang="it-IT" dirty="0" err="1"/>
              <a:t>maps</a:t>
            </a:r>
            <a:endParaRPr lang="it-IT" dirty="0"/>
          </a:p>
          <a:p>
            <a:pPr marL="285750" indent="-285750">
              <a:buFont typeface="Arial" panose="020B0604020202020204" pitchFamily="34" charset="0"/>
              <a:buChar char="•"/>
            </a:pPr>
            <a:r>
              <a:rPr lang="it-IT" dirty="0" err="1"/>
              <a:t>sp</a:t>
            </a:r>
            <a:endParaRPr lang="it-IT" dirty="0"/>
          </a:p>
          <a:p>
            <a:pPr marL="285750" indent="-285750">
              <a:buFont typeface="Arial" panose="020B0604020202020204" pitchFamily="34" charset="0"/>
              <a:buChar char="•"/>
            </a:pPr>
            <a:r>
              <a:rPr lang="it-IT" dirty="0" err="1"/>
              <a:t>tcltk</a:t>
            </a:r>
            <a:endParaRPr lang="it-IT" dirty="0"/>
          </a:p>
        </p:txBody>
      </p:sp>
      <p:pic>
        <p:nvPicPr>
          <p:cNvPr id="1026" name="Picture 2" descr="https://loghi-famosi.com/wp-content/uploads/2021/01/GitHub-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7840" y="1299459"/>
            <a:ext cx="1182967" cy="665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708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 xmlns:a16="http://schemas.microsoft.com/office/drawing/2014/main" id="{5DCF83CB-7445-49C2-8A46-7506CC718A98}"/>
              </a:ext>
            </a:extLst>
          </p:cNvPr>
          <p:cNvSpPr txBox="1"/>
          <p:nvPr/>
        </p:nvSpPr>
        <p:spPr>
          <a:xfrm>
            <a:off x="263236" y="1003544"/>
            <a:ext cx="11540837"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it-IT" sz="1600" dirty="0">
                <a:latin typeface="Consolas" panose="020B0609020204030204" pitchFamily="49" charset="0"/>
              </a:rPr>
              <a:t>### </a:t>
            </a:r>
            <a:r>
              <a:rPr lang="it-IT" sz="1600" dirty="0" err="1">
                <a:latin typeface="Consolas" panose="020B0609020204030204" pitchFamily="49" charset="0"/>
              </a:rPr>
              <a:t>Install</a:t>
            </a:r>
            <a:r>
              <a:rPr lang="it-IT" sz="1600" dirty="0">
                <a:latin typeface="Consolas" panose="020B0609020204030204" pitchFamily="49" charset="0"/>
              </a:rPr>
              <a:t> </a:t>
            </a:r>
            <a:r>
              <a:rPr lang="it-IT" sz="1600" dirty="0" err="1">
                <a:latin typeface="Consolas" panose="020B0609020204030204" pitchFamily="49" charset="0"/>
              </a:rPr>
              <a:t>RoMEBS</a:t>
            </a:r>
            <a:r>
              <a:rPr lang="it-IT" sz="1600" dirty="0">
                <a:latin typeface="Consolas" panose="020B0609020204030204" pitchFamily="49" charset="0"/>
              </a:rPr>
              <a:t> packages and </a:t>
            </a:r>
            <a:r>
              <a:rPr lang="it-IT" sz="1600" dirty="0" err="1">
                <a:latin typeface="Consolas" panose="020B0609020204030204" pitchFamily="49" charset="0"/>
              </a:rPr>
              <a:t>dependencies</a:t>
            </a:r>
            <a:r>
              <a:rPr lang="it-IT" sz="1600" dirty="0">
                <a:latin typeface="Consolas" panose="020B0609020204030204" pitchFamily="49" charset="0"/>
              </a:rPr>
              <a:t> ###</a:t>
            </a:r>
          </a:p>
          <a:p>
            <a:r>
              <a:rPr lang="it-IT" sz="1600" dirty="0">
                <a:solidFill>
                  <a:srgbClr val="00823B"/>
                </a:solidFill>
                <a:latin typeface="Consolas" panose="020B0609020204030204" pitchFamily="49" charset="0"/>
              </a:rPr>
              <a:t>library(tools)</a:t>
            </a:r>
          </a:p>
          <a:p>
            <a:r>
              <a:rPr lang="it-IT" sz="1600" dirty="0" err="1">
                <a:solidFill>
                  <a:srgbClr val="00823B"/>
                </a:solidFill>
                <a:latin typeface="Consolas" panose="020B0609020204030204" pitchFamily="49" charset="0"/>
              </a:rPr>
              <a:t>install.packages</a:t>
            </a:r>
            <a:r>
              <a:rPr lang="it-IT" sz="1600" dirty="0">
                <a:solidFill>
                  <a:srgbClr val="00823B"/>
                </a:solidFill>
                <a:latin typeface="Consolas" panose="020B0609020204030204" pitchFamily="49" charset="0"/>
              </a:rPr>
              <a:t>("https://github.com/COISPA/R_libraries/raw/main/RoMEBS_0.2.01.zip", </a:t>
            </a:r>
            <a:r>
              <a:rPr lang="it-IT" sz="1600" dirty="0" err="1">
                <a:solidFill>
                  <a:srgbClr val="00823B"/>
                </a:solidFill>
                <a:latin typeface="Consolas" panose="020B0609020204030204" pitchFamily="49" charset="0"/>
              </a:rPr>
              <a:t>repos</a:t>
            </a:r>
            <a:r>
              <a:rPr lang="it-IT" sz="1600" dirty="0">
                <a:solidFill>
                  <a:srgbClr val="00823B"/>
                </a:solidFill>
                <a:latin typeface="Consolas" panose="020B0609020204030204" pitchFamily="49" charset="0"/>
              </a:rPr>
              <a:t>=NULL)</a:t>
            </a:r>
          </a:p>
          <a:p>
            <a:r>
              <a:rPr lang="it-IT" sz="1600" dirty="0">
                <a:solidFill>
                  <a:srgbClr val="00823B"/>
                </a:solidFill>
                <a:latin typeface="Consolas" panose="020B0609020204030204" pitchFamily="49" charset="0"/>
              </a:rPr>
              <a:t>packages &lt;- c("</a:t>
            </a:r>
            <a:r>
              <a:rPr lang="it-IT" sz="1600" dirty="0" err="1">
                <a:solidFill>
                  <a:srgbClr val="00823B"/>
                </a:solidFill>
                <a:latin typeface="Consolas" panose="020B0609020204030204" pitchFamily="49" charset="0"/>
              </a:rPr>
              <a:t>svDialogs</a:t>
            </a:r>
            <a:r>
              <a:rPr lang="it-IT" sz="1600" dirty="0">
                <a:solidFill>
                  <a:srgbClr val="00823B"/>
                </a:solidFill>
                <a:latin typeface="Consolas" panose="020B0609020204030204" pitchFamily="49" charset="0"/>
              </a:rPr>
              <a:t>","MEDITS","</a:t>
            </a:r>
            <a:r>
              <a:rPr lang="it-IT" sz="1600" dirty="0" err="1">
                <a:solidFill>
                  <a:srgbClr val="00823B"/>
                </a:solidFill>
                <a:latin typeface="Consolas" panose="020B0609020204030204" pitchFamily="49" charset="0"/>
              </a:rPr>
              <a:t>timeDate</a:t>
            </a:r>
            <a:r>
              <a:rPr lang="it-IT" sz="1600" dirty="0">
                <a:solidFill>
                  <a:srgbClr val="00823B"/>
                </a:solidFill>
                <a:latin typeface="Consolas" panose="020B0609020204030204" pitchFamily="49" charset="0"/>
              </a:rPr>
              <a:t>","</a:t>
            </a:r>
            <a:r>
              <a:rPr lang="it-IT" sz="1600" dirty="0" err="1">
                <a:solidFill>
                  <a:srgbClr val="00823B"/>
                </a:solidFill>
                <a:latin typeface="Consolas" panose="020B0609020204030204" pitchFamily="49" charset="0"/>
              </a:rPr>
              <a:t>stringr</a:t>
            </a:r>
            <a:r>
              <a:rPr lang="it-IT" sz="1600" dirty="0">
                <a:solidFill>
                  <a:srgbClr val="00823B"/>
                </a:solidFill>
                <a:latin typeface="Consolas" panose="020B0609020204030204" pitchFamily="49" charset="0"/>
              </a:rPr>
              <a:t>","</a:t>
            </a:r>
            <a:r>
              <a:rPr lang="it-IT" sz="1600" dirty="0" err="1">
                <a:solidFill>
                  <a:srgbClr val="00823B"/>
                </a:solidFill>
                <a:latin typeface="Consolas" panose="020B0609020204030204" pitchFamily="49" charset="0"/>
              </a:rPr>
              <a:t>maps</a:t>
            </a:r>
            <a:r>
              <a:rPr lang="it-IT" sz="1600" dirty="0">
                <a:solidFill>
                  <a:srgbClr val="00823B"/>
                </a:solidFill>
                <a:latin typeface="Consolas" panose="020B0609020204030204" pitchFamily="49" charset="0"/>
              </a:rPr>
              <a:t>","</a:t>
            </a:r>
            <a:r>
              <a:rPr lang="it-IT" sz="1600" dirty="0" err="1">
                <a:solidFill>
                  <a:srgbClr val="00823B"/>
                </a:solidFill>
                <a:latin typeface="Consolas" panose="020B0609020204030204" pitchFamily="49" charset="0"/>
              </a:rPr>
              <a:t>sp</a:t>
            </a:r>
            <a:r>
              <a:rPr lang="it-IT" sz="1600" dirty="0">
                <a:solidFill>
                  <a:srgbClr val="00823B"/>
                </a:solidFill>
                <a:latin typeface="Consolas" panose="020B0609020204030204" pitchFamily="49" charset="0"/>
              </a:rPr>
              <a:t>","</a:t>
            </a:r>
            <a:r>
              <a:rPr lang="it-IT" sz="1600" dirty="0" err="1">
                <a:solidFill>
                  <a:srgbClr val="00823B"/>
                </a:solidFill>
                <a:latin typeface="Consolas" panose="020B0609020204030204" pitchFamily="49" charset="0"/>
              </a:rPr>
              <a:t>tcltk</a:t>
            </a:r>
            <a:r>
              <a:rPr lang="it-IT" sz="1600" dirty="0">
                <a:solidFill>
                  <a:srgbClr val="00823B"/>
                </a:solidFill>
                <a:latin typeface="Consolas" panose="020B0609020204030204" pitchFamily="49" charset="0"/>
              </a:rPr>
              <a:t>")</a:t>
            </a:r>
          </a:p>
          <a:p>
            <a:r>
              <a:rPr lang="it-IT" sz="1600" dirty="0" err="1">
                <a:solidFill>
                  <a:srgbClr val="00823B"/>
                </a:solidFill>
                <a:latin typeface="Consolas" panose="020B0609020204030204" pitchFamily="49" charset="0"/>
              </a:rPr>
              <a:t>install.packages</a:t>
            </a:r>
            <a:r>
              <a:rPr lang="it-IT" sz="1600" dirty="0">
                <a:solidFill>
                  <a:srgbClr val="00823B"/>
                </a:solidFill>
                <a:latin typeface="Consolas" panose="020B0609020204030204" pitchFamily="49" charset="0"/>
              </a:rPr>
              <a:t>(</a:t>
            </a:r>
            <a:r>
              <a:rPr lang="it-IT" sz="1600" dirty="0" err="1">
                <a:solidFill>
                  <a:srgbClr val="00823B"/>
                </a:solidFill>
                <a:latin typeface="Consolas" panose="020B0609020204030204" pitchFamily="49" charset="0"/>
              </a:rPr>
              <a:t>setdiff</a:t>
            </a:r>
            <a:r>
              <a:rPr lang="it-IT" sz="1600" dirty="0">
                <a:solidFill>
                  <a:srgbClr val="00823B"/>
                </a:solidFill>
                <a:latin typeface="Consolas" panose="020B0609020204030204" pitchFamily="49" charset="0"/>
              </a:rPr>
              <a:t>(packages, </a:t>
            </a:r>
            <a:r>
              <a:rPr lang="it-IT" sz="1600" dirty="0" err="1">
                <a:solidFill>
                  <a:srgbClr val="00823B"/>
                </a:solidFill>
                <a:latin typeface="Consolas" panose="020B0609020204030204" pitchFamily="49" charset="0"/>
              </a:rPr>
              <a:t>rownames</a:t>
            </a:r>
            <a:r>
              <a:rPr lang="it-IT" sz="1600" dirty="0">
                <a:solidFill>
                  <a:srgbClr val="00823B"/>
                </a:solidFill>
                <a:latin typeface="Consolas" panose="020B0609020204030204" pitchFamily="49" charset="0"/>
              </a:rPr>
              <a:t>(</a:t>
            </a:r>
            <a:r>
              <a:rPr lang="it-IT" sz="1600" dirty="0" err="1">
                <a:solidFill>
                  <a:srgbClr val="00823B"/>
                </a:solidFill>
                <a:latin typeface="Consolas" panose="020B0609020204030204" pitchFamily="49" charset="0"/>
              </a:rPr>
              <a:t>installed.packages</a:t>
            </a:r>
            <a:r>
              <a:rPr lang="it-IT" sz="1600" dirty="0">
                <a:solidFill>
                  <a:srgbClr val="00823B"/>
                </a:solidFill>
                <a:latin typeface="Consolas" panose="020B0609020204030204" pitchFamily="49" charset="0"/>
              </a:rPr>
              <a:t>())))</a:t>
            </a:r>
          </a:p>
        </p:txBody>
      </p:sp>
      <p:sp>
        <p:nvSpPr>
          <p:cNvPr id="16" name="CasellaDiTesto 15">
            <a:extLst>
              <a:ext uri="{FF2B5EF4-FFF2-40B4-BE49-F238E27FC236}">
                <a16:creationId xmlns="" xmlns:a16="http://schemas.microsoft.com/office/drawing/2014/main" id="{B73FF3EF-3AD3-433E-814A-57ECA5226D16}"/>
              </a:ext>
            </a:extLst>
          </p:cNvPr>
          <p:cNvSpPr txBox="1"/>
          <p:nvPr/>
        </p:nvSpPr>
        <p:spPr>
          <a:xfrm flipH="1">
            <a:off x="263234" y="374073"/>
            <a:ext cx="2022766"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it-IT" dirty="0"/>
              <a:t>Library </a:t>
            </a:r>
            <a:r>
              <a:rPr lang="it-IT" dirty="0" err="1"/>
              <a:t>installation</a:t>
            </a:r>
            <a:endParaRPr lang="it-IT" dirty="0"/>
          </a:p>
        </p:txBody>
      </p:sp>
      <p:sp>
        <p:nvSpPr>
          <p:cNvPr id="17" name="CasellaDiTesto 16">
            <a:extLst>
              <a:ext uri="{FF2B5EF4-FFF2-40B4-BE49-F238E27FC236}">
                <a16:creationId xmlns="" xmlns:a16="http://schemas.microsoft.com/office/drawing/2014/main" id="{DC559E1D-C137-4381-A2AD-ECD5951FCCB7}"/>
              </a:ext>
            </a:extLst>
          </p:cNvPr>
          <p:cNvSpPr txBox="1"/>
          <p:nvPr/>
        </p:nvSpPr>
        <p:spPr>
          <a:xfrm flipH="1">
            <a:off x="263236" y="2957932"/>
            <a:ext cx="2306787"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it-IT" dirty="0"/>
              <a:t>Load </a:t>
            </a:r>
            <a:r>
              <a:rPr lang="it-IT" dirty="0" err="1"/>
              <a:t>RoMEBS</a:t>
            </a:r>
            <a:r>
              <a:rPr lang="it-IT" dirty="0"/>
              <a:t> library</a:t>
            </a:r>
          </a:p>
        </p:txBody>
      </p:sp>
      <p:sp>
        <p:nvSpPr>
          <p:cNvPr id="18" name="CasellaDiTesto 17">
            <a:extLst>
              <a:ext uri="{FF2B5EF4-FFF2-40B4-BE49-F238E27FC236}">
                <a16:creationId xmlns="" xmlns:a16="http://schemas.microsoft.com/office/drawing/2014/main" id="{6A7C4272-252B-42AD-B5D4-CD3A48C4BE32}"/>
              </a:ext>
            </a:extLst>
          </p:cNvPr>
          <p:cNvSpPr txBox="1"/>
          <p:nvPr/>
        </p:nvSpPr>
        <p:spPr>
          <a:xfrm>
            <a:off x="263236" y="3563429"/>
            <a:ext cx="2937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it-IT" sz="1600" dirty="0">
                <a:solidFill>
                  <a:srgbClr val="00823B"/>
                </a:solidFill>
                <a:latin typeface="Consolas" panose="020B0609020204030204" pitchFamily="49" charset="0"/>
              </a:rPr>
              <a:t>library(</a:t>
            </a:r>
            <a:r>
              <a:rPr lang="it-IT" sz="1600" dirty="0" err="1">
                <a:solidFill>
                  <a:srgbClr val="00823B"/>
                </a:solidFill>
                <a:latin typeface="Consolas" panose="020B0609020204030204" pitchFamily="49" charset="0"/>
              </a:rPr>
              <a:t>RoMEBS</a:t>
            </a:r>
            <a:r>
              <a:rPr lang="it-IT" sz="1600" dirty="0">
                <a:solidFill>
                  <a:srgbClr val="00823B"/>
                </a:solidFill>
                <a:latin typeface="Consolas" panose="020B0609020204030204" pitchFamily="49" charset="0"/>
              </a:rPr>
              <a:t>)</a:t>
            </a:r>
          </a:p>
        </p:txBody>
      </p:sp>
      <p:sp>
        <p:nvSpPr>
          <p:cNvPr id="19" name="CasellaDiTesto 18">
            <a:extLst>
              <a:ext uri="{FF2B5EF4-FFF2-40B4-BE49-F238E27FC236}">
                <a16:creationId xmlns="" xmlns:a16="http://schemas.microsoft.com/office/drawing/2014/main" id="{536DB229-F0BD-41FA-AC91-16BFE112B7C5}"/>
              </a:ext>
            </a:extLst>
          </p:cNvPr>
          <p:cNvSpPr txBox="1"/>
          <p:nvPr/>
        </p:nvSpPr>
        <p:spPr>
          <a:xfrm flipH="1">
            <a:off x="3408214" y="2957932"/>
            <a:ext cx="2937166"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it-IT" dirty="0"/>
              <a:t>Info </a:t>
            </a:r>
            <a:r>
              <a:rPr lang="it-IT" dirty="0" err="1"/>
              <a:t>about</a:t>
            </a:r>
            <a:r>
              <a:rPr lang="it-IT" dirty="0"/>
              <a:t> </a:t>
            </a:r>
            <a:r>
              <a:rPr lang="it-IT" dirty="0" err="1"/>
              <a:t>RoMEBS</a:t>
            </a:r>
            <a:r>
              <a:rPr lang="it-IT" dirty="0"/>
              <a:t> </a:t>
            </a:r>
            <a:r>
              <a:rPr lang="it-IT" dirty="0" err="1"/>
              <a:t>function</a:t>
            </a:r>
            <a:endParaRPr lang="it-IT" dirty="0"/>
          </a:p>
        </p:txBody>
      </p:sp>
      <p:sp>
        <p:nvSpPr>
          <p:cNvPr id="20" name="CasellaDiTesto 19">
            <a:extLst>
              <a:ext uri="{FF2B5EF4-FFF2-40B4-BE49-F238E27FC236}">
                <a16:creationId xmlns="" xmlns:a16="http://schemas.microsoft.com/office/drawing/2014/main" id="{DD7320E6-0FD6-48A7-B9AE-038D9B006BBF}"/>
              </a:ext>
            </a:extLst>
          </p:cNvPr>
          <p:cNvSpPr txBox="1"/>
          <p:nvPr/>
        </p:nvSpPr>
        <p:spPr>
          <a:xfrm>
            <a:off x="3408216" y="3563429"/>
            <a:ext cx="2937164"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it-IT" sz="1600" dirty="0">
                <a:solidFill>
                  <a:srgbClr val="00823B"/>
                </a:solidFill>
                <a:latin typeface="Consolas" panose="020B0609020204030204" pitchFamily="49" charset="0"/>
              </a:rPr>
              <a:t>?</a:t>
            </a:r>
            <a:r>
              <a:rPr lang="it-IT" sz="1600" dirty="0" err="1">
                <a:solidFill>
                  <a:srgbClr val="00823B"/>
                </a:solidFill>
                <a:latin typeface="Consolas" panose="020B0609020204030204" pitchFamily="49" charset="0"/>
              </a:rPr>
              <a:t>RoMEBS</a:t>
            </a:r>
            <a:endParaRPr lang="it-IT" sz="1600" dirty="0">
              <a:solidFill>
                <a:srgbClr val="00823B"/>
              </a:solidFill>
              <a:latin typeface="Consolas" panose="020B0609020204030204" pitchFamily="49" charset="0"/>
            </a:endParaRPr>
          </a:p>
        </p:txBody>
      </p:sp>
      <p:pic>
        <p:nvPicPr>
          <p:cNvPr id="24" name="Immagine 23">
            <a:extLst>
              <a:ext uri="{FF2B5EF4-FFF2-40B4-BE49-F238E27FC236}">
                <a16:creationId xmlns="" xmlns:a16="http://schemas.microsoft.com/office/drawing/2014/main" id="{52F6CB7C-5D96-4C4D-B607-44D14961BA8A}"/>
              </a:ext>
            </a:extLst>
          </p:cNvPr>
          <p:cNvPicPr>
            <a:picLocks noChangeAspect="1"/>
          </p:cNvPicPr>
          <p:nvPr/>
        </p:nvPicPr>
        <p:blipFill>
          <a:blip r:embed="rId2"/>
          <a:stretch>
            <a:fillRect/>
          </a:stretch>
        </p:blipFill>
        <p:spPr>
          <a:xfrm>
            <a:off x="3408216" y="4125576"/>
            <a:ext cx="8714509" cy="2685929"/>
          </a:xfrm>
          <a:prstGeom prst="rect">
            <a:avLst/>
          </a:prstGeom>
          <a:ln>
            <a:solidFill>
              <a:schemeClr val="tx1"/>
            </a:solidFill>
          </a:ln>
        </p:spPr>
      </p:pic>
    </p:spTree>
    <p:extLst>
      <p:ext uri="{BB962C8B-B14F-4D97-AF65-F5344CB8AC3E}">
        <p14:creationId xmlns:p14="http://schemas.microsoft.com/office/powerpoint/2010/main" val="4212259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 xmlns:a16="http://schemas.microsoft.com/office/drawing/2014/main" id="{6EB4D540-4CC3-4A92-8013-2FF77CA44F52}"/>
              </a:ext>
            </a:extLst>
          </p:cNvPr>
          <p:cNvPicPr>
            <a:picLocks noChangeAspect="1"/>
          </p:cNvPicPr>
          <p:nvPr/>
        </p:nvPicPr>
        <p:blipFill>
          <a:blip r:embed="rId2"/>
          <a:stretch>
            <a:fillRect/>
          </a:stretch>
        </p:blipFill>
        <p:spPr>
          <a:xfrm>
            <a:off x="263236" y="1042987"/>
            <a:ext cx="5866472" cy="3319463"/>
          </a:xfrm>
          <a:prstGeom prst="rect">
            <a:avLst/>
          </a:prstGeom>
        </p:spPr>
      </p:pic>
      <p:sp>
        <p:nvSpPr>
          <p:cNvPr id="6" name="CasellaDiTesto 5">
            <a:extLst>
              <a:ext uri="{FF2B5EF4-FFF2-40B4-BE49-F238E27FC236}">
                <a16:creationId xmlns="" xmlns:a16="http://schemas.microsoft.com/office/drawing/2014/main" id="{B562E985-777A-400E-94B8-591311EB8A08}"/>
              </a:ext>
            </a:extLst>
          </p:cNvPr>
          <p:cNvSpPr txBox="1"/>
          <p:nvPr/>
        </p:nvSpPr>
        <p:spPr>
          <a:xfrm flipH="1">
            <a:off x="263236" y="374073"/>
            <a:ext cx="2306787"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it-IT" dirty="0"/>
              <a:t>Library </a:t>
            </a:r>
            <a:r>
              <a:rPr lang="it-IT" dirty="0" err="1"/>
              <a:t>content</a:t>
            </a:r>
            <a:endParaRPr lang="it-IT" dirty="0"/>
          </a:p>
        </p:txBody>
      </p:sp>
      <p:sp>
        <p:nvSpPr>
          <p:cNvPr id="7" name="Ovale 6">
            <a:extLst>
              <a:ext uri="{FF2B5EF4-FFF2-40B4-BE49-F238E27FC236}">
                <a16:creationId xmlns="" xmlns:a16="http://schemas.microsoft.com/office/drawing/2014/main" id="{43F7CD47-95E7-4A01-A63B-9F4CC15424F8}"/>
              </a:ext>
            </a:extLst>
          </p:cNvPr>
          <p:cNvSpPr/>
          <p:nvPr/>
        </p:nvSpPr>
        <p:spPr>
          <a:xfrm>
            <a:off x="2756233" y="2951948"/>
            <a:ext cx="701341" cy="29838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reccia in giù 7">
            <a:extLst>
              <a:ext uri="{FF2B5EF4-FFF2-40B4-BE49-F238E27FC236}">
                <a16:creationId xmlns="" xmlns:a16="http://schemas.microsoft.com/office/drawing/2014/main" id="{CEC744B0-427C-4792-B2C7-41F92FAD99D0}"/>
              </a:ext>
            </a:extLst>
          </p:cNvPr>
          <p:cNvSpPr/>
          <p:nvPr/>
        </p:nvSpPr>
        <p:spPr>
          <a:xfrm>
            <a:off x="3527559" y="1489209"/>
            <a:ext cx="202130" cy="37538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Ovale 8">
            <a:extLst>
              <a:ext uri="{FF2B5EF4-FFF2-40B4-BE49-F238E27FC236}">
                <a16:creationId xmlns="" xmlns:a16="http://schemas.microsoft.com/office/drawing/2014/main" id="{36656489-A26D-4F47-89E6-3D4542A0A9C3}"/>
              </a:ext>
            </a:extLst>
          </p:cNvPr>
          <p:cNvSpPr/>
          <p:nvPr/>
        </p:nvSpPr>
        <p:spPr>
          <a:xfrm>
            <a:off x="3277953" y="1865793"/>
            <a:ext cx="701341" cy="29838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reccia in giù 9">
            <a:extLst>
              <a:ext uri="{FF2B5EF4-FFF2-40B4-BE49-F238E27FC236}">
                <a16:creationId xmlns="" xmlns:a16="http://schemas.microsoft.com/office/drawing/2014/main" id="{4F2C5512-057E-4F27-A118-2B9232B0FE55}"/>
              </a:ext>
            </a:extLst>
          </p:cNvPr>
          <p:cNvSpPr/>
          <p:nvPr/>
        </p:nvSpPr>
        <p:spPr>
          <a:xfrm rot="18978572">
            <a:off x="2681501" y="2614466"/>
            <a:ext cx="202130" cy="37538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2" name="Immagine 11">
            <a:extLst>
              <a:ext uri="{FF2B5EF4-FFF2-40B4-BE49-F238E27FC236}">
                <a16:creationId xmlns="" xmlns:a16="http://schemas.microsoft.com/office/drawing/2014/main" id="{EA97BC80-E296-4B60-920C-74D7CB81EEB4}"/>
              </a:ext>
            </a:extLst>
          </p:cNvPr>
          <p:cNvPicPr>
            <a:picLocks noChangeAspect="1"/>
          </p:cNvPicPr>
          <p:nvPr/>
        </p:nvPicPr>
        <p:blipFill>
          <a:blip r:embed="rId3"/>
          <a:stretch>
            <a:fillRect/>
          </a:stretch>
        </p:blipFill>
        <p:spPr>
          <a:xfrm>
            <a:off x="5593118" y="0"/>
            <a:ext cx="6598882" cy="6858000"/>
          </a:xfrm>
          <a:prstGeom prst="rect">
            <a:avLst/>
          </a:prstGeom>
          <a:ln>
            <a:solidFill>
              <a:schemeClr val="tx1"/>
            </a:solidFill>
          </a:ln>
        </p:spPr>
      </p:pic>
      <p:sp>
        <p:nvSpPr>
          <p:cNvPr id="13" name="CasellaDiTesto 12">
            <a:extLst>
              <a:ext uri="{FF2B5EF4-FFF2-40B4-BE49-F238E27FC236}">
                <a16:creationId xmlns="" xmlns:a16="http://schemas.microsoft.com/office/drawing/2014/main" id="{AA945457-D765-46B0-B537-1A528C5F55C9}"/>
              </a:ext>
            </a:extLst>
          </p:cNvPr>
          <p:cNvSpPr txBox="1"/>
          <p:nvPr/>
        </p:nvSpPr>
        <p:spPr>
          <a:xfrm>
            <a:off x="639036" y="5085095"/>
            <a:ext cx="4578282"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it-IT" sz="2400" dirty="0"/>
              <a:t>Complete </a:t>
            </a:r>
            <a:r>
              <a:rPr lang="it-IT" sz="2400" dirty="0" err="1"/>
              <a:t>documentation</a:t>
            </a:r>
            <a:r>
              <a:rPr lang="it-IT" sz="2400" dirty="0"/>
              <a:t> for </a:t>
            </a:r>
            <a:r>
              <a:rPr lang="it-IT" sz="2400" dirty="0" err="1"/>
              <a:t>each</a:t>
            </a:r>
            <a:r>
              <a:rPr lang="it-IT" sz="2400" dirty="0"/>
              <a:t> </a:t>
            </a:r>
            <a:r>
              <a:rPr lang="it-IT" sz="2400" dirty="0" err="1"/>
              <a:t>element</a:t>
            </a:r>
            <a:r>
              <a:rPr lang="it-IT" sz="2400" dirty="0"/>
              <a:t> </a:t>
            </a:r>
            <a:r>
              <a:rPr lang="it-IT" sz="2400" dirty="0" err="1"/>
              <a:t>included</a:t>
            </a:r>
            <a:r>
              <a:rPr lang="it-IT" sz="2400" dirty="0"/>
              <a:t> in the library</a:t>
            </a:r>
          </a:p>
        </p:txBody>
      </p:sp>
    </p:spTree>
    <p:extLst>
      <p:ext uri="{BB962C8B-B14F-4D97-AF65-F5344CB8AC3E}">
        <p14:creationId xmlns:p14="http://schemas.microsoft.com/office/powerpoint/2010/main" val="2804573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 xmlns:a16="http://schemas.microsoft.com/office/drawing/2014/main" id="{B562E985-777A-400E-94B8-591311EB8A08}"/>
              </a:ext>
            </a:extLst>
          </p:cNvPr>
          <p:cNvSpPr txBox="1"/>
          <p:nvPr/>
        </p:nvSpPr>
        <p:spPr>
          <a:xfrm flipH="1">
            <a:off x="9248775" y="154998"/>
            <a:ext cx="2750998"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it-IT" dirty="0" err="1"/>
              <a:t>Documentation</a:t>
            </a:r>
            <a:r>
              <a:rPr lang="it-IT" dirty="0"/>
              <a:t> format</a:t>
            </a:r>
          </a:p>
        </p:txBody>
      </p:sp>
      <p:pic>
        <p:nvPicPr>
          <p:cNvPr id="3" name="Immagine 2">
            <a:extLst>
              <a:ext uri="{FF2B5EF4-FFF2-40B4-BE49-F238E27FC236}">
                <a16:creationId xmlns="" xmlns:a16="http://schemas.microsoft.com/office/drawing/2014/main" id="{49AA90F0-FD8A-43AE-8C8D-E76018FF2925}"/>
              </a:ext>
            </a:extLst>
          </p:cNvPr>
          <p:cNvPicPr>
            <a:picLocks noChangeAspect="1"/>
          </p:cNvPicPr>
          <p:nvPr/>
        </p:nvPicPr>
        <p:blipFill>
          <a:blip r:embed="rId2"/>
          <a:stretch>
            <a:fillRect/>
          </a:stretch>
        </p:blipFill>
        <p:spPr>
          <a:xfrm>
            <a:off x="1190625" y="0"/>
            <a:ext cx="7030065" cy="6858000"/>
          </a:xfrm>
          <a:prstGeom prst="rect">
            <a:avLst/>
          </a:prstGeom>
          <a:ln>
            <a:solidFill>
              <a:schemeClr val="tx1"/>
            </a:solidFill>
          </a:ln>
        </p:spPr>
      </p:pic>
      <p:sp>
        <p:nvSpPr>
          <p:cNvPr id="11" name="CasellaDiTesto 10">
            <a:extLst>
              <a:ext uri="{FF2B5EF4-FFF2-40B4-BE49-F238E27FC236}">
                <a16:creationId xmlns="" xmlns:a16="http://schemas.microsoft.com/office/drawing/2014/main" id="{587161AB-9E60-48FB-96DD-F5005653D45D}"/>
              </a:ext>
            </a:extLst>
          </p:cNvPr>
          <p:cNvSpPr txBox="1"/>
          <p:nvPr/>
        </p:nvSpPr>
        <p:spPr>
          <a:xfrm>
            <a:off x="3810000" y="1343025"/>
            <a:ext cx="526732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it-IT" dirty="0"/>
              <a:t>S</a:t>
            </a:r>
            <a:r>
              <a:rPr lang="en-US" dirty="0" err="1"/>
              <a:t>ynopsis</a:t>
            </a:r>
            <a:r>
              <a:rPr lang="en-US" dirty="0"/>
              <a:t> of the function(s) and variables documented</a:t>
            </a:r>
            <a:endParaRPr lang="it-IT" dirty="0"/>
          </a:p>
        </p:txBody>
      </p:sp>
      <p:cxnSp>
        <p:nvCxnSpPr>
          <p:cNvPr id="15" name="Connettore 2 14">
            <a:extLst>
              <a:ext uri="{FF2B5EF4-FFF2-40B4-BE49-F238E27FC236}">
                <a16:creationId xmlns="" xmlns:a16="http://schemas.microsoft.com/office/drawing/2014/main" id="{E7F7B3C8-3B88-4CB8-9B74-49F8538CC5EC}"/>
              </a:ext>
            </a:extLst>
          </p:cNvPr>
          <p:cNvCxnSpPr/>
          <p:nvPr/>
        </p:nvCxnSpPr>
        <p:spPr>
          <a:xfrm flipH="1">
            <a:off x="1781175" y="1533525"/>
            <a:ext cx="19907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 xmlns:a16="http://schemas.microsoft.com/office/drawing/2014/main" id="{943CCE1C-6699-4880-BD09-00C2CC1809A6}"/>
              </a:ext>
            </a:extLst>
          </p:cNvPr>
          <p:cNvSpPr txBox="1"/>
          <p:nvPr/>
        </p:nvSpPr>
        <p:spPr>
          <a:xfrm>
            <a:off x="4167494" y="1864757"/>
            <a:ext cx="689164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Details on the characteristics of the parameters to pass to the function</a:t>
            </a:r>
            <a:endParaRPr lang="it-IT" dirty="0"/>
          </a:p>
        </p:txBody>
      </p:sp>
      <p:cxnSp>
        <p:nvCxnSpPr>
          <p:cNvPr id="18" name="Connettore 2 17">
            <a:extLst>
              <a:ext uri="{FF2B5EF4-FFF2-40B4-BE49-F238E27FC236}">
                <a16:creationId xmlns="" xmlns:a16="http://schemas.microsoft.com/office/drawing/2014/main" id="{8B14591C-588C-4011-8A31-7EDF0ACD84BF}"/>
              </a:ext>
            </a:extLst>
          </p:cNvPr>
          <p:cNvCxnSpPr/>
          <p:nvPr/>
        </p:nvCxnSpPr>
        <p:spPr>
          <a:xfrm flipH="1">
            <a:off x="2138670" y="2055257"/>
            <a:ext cx="19907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CasellaDiTesto 18">
            <a:extLst>
              <a:ext uri="{FF2B5EF4-FFF2-40B4-BE49-F238E27FC236}">
                <a16:creationId xmlns="" xmlns:a16="http://schemas.microsoft.com/office/drawing/2014/main" id="{BAEFA709-05B1-4AF1-8582-BE0BED90EEBE}"/>
              </a:ext>
            </a:extLst>
          </p:cNvPr>
          <p:cNvSpPr txBox="1"/>
          <p:nvPr/>
        </p:nvSpPr>
        <p:spPr>
          <a:xfrm>
            <a:off x="3862694" y="3028950"/>
            <a:ext cx="6510031"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Provides any other important details of how the function operates</a:t>
            </a:r>
            <a:endParaRPr lang="it-IT" dirty="0"/>
          </a:p>
        </p:txBody>
      </p:sp>
      <p:cxnSp>
        <p:nvCxnSpPr>
          <p:cNvPr id="20" name="Connettore 2 19">
            <a:extLst>
              <a:ext uri="{FF2B5EF4-FFF2-40B4-BE49-F238E27FC236}">
                <a16:creationId xmlns="" xmlns:a16="http://schemas.microsoft.com/office/drawing/2014/main" id="{E8C287E7-BEAF-4DD3-BBA4-69475EB8E7DC}"/>
              </a:ext>
            </a:extLst>
          </p:cNvPr>
          <p:cNvCxnSpPr/>
          <p:nvPr/>
        </p:nvCxnSpPr>
        <p:spPr>
          <a:xfrm flipH="1">
            <a:off x="1833870" y="3219450"/>
            <a:ext cx="19907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 xmlns:a16="http://schemas.microsoft.com/office/drawing/2014/main" id="{4D26FADB-E339-4851-BF76-98AC8693B489}"/>
              </a:ext>
            </a:extLst>
          </p:cNvPr>
          <p:cNvSpPr txBox="1"/>
          <p:nvPr/>
        </p:nvSpPr>
        <p:spPr>
          <a:xfrm>
            <a:off x="3771900" y="3600450"/>
            <a:ext cx="564832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Description of the function’s return value (outputs)</a:t>
            </a:r>
            <a:endParaRPr lang="it-IT" dirty="0"/>
          </a:p>
        </p:txBody>
      </p:sp>
      <p:cxnSp>
        <p:nvCxnSpPr>
          <p:cNvPr id="23" name="Connettore 2 22">
            <a:extLst>
              <a:ext uri="{FF2B5EF4-FFF2-40B4-BE49-F238E27FC236}">
                <a16:creationId xmlns="" xmlns:a16="http://schemas.microsoft.com/office/drawing/2014/main" id="{6A03BA97-8467-4645-90DE-EA60514862D1}"/>
              </a:ext>
            </a:extLst>
          </p:cNvPr>
          <p:cNvCxnSpPr/>
          <p:nvPr/>
        </p:nvCxnSpPr>
        <p:spPr>
          <a:xfrm flipH="1">
            <a:off x="1743075" y="3790950"/>
            <a:ext cx="19907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 xmlns:a16="http://schemas.microsoft.com/office/drawing/2014/main" id="{8C8B1E80-4C28-4B2E-944C-C5904554F977}"/>
              </a:ext>
            </a:extLst>
          </p:cNvPr>
          <p:cNvSpPr txBox="1"/>
          <p:nvPr/>
        </p:nvSpPr>
        <p:spPr>
          <a:xfrm>
            <a:off x="4029076" y="5514974"/>
            <a:ext cx="7030064"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provides executable R code showing how to use the function in practice</a:t>
            </a:r>
            <a:endParaRPr lang="it-IT" dirty="0"/>
          </a:p>
        </p:txBody>
      </p:sp>
      <p:cxnSp>
        <p:nvCxnSpPr>
          <p:cNvPr id="25" name="Connettore 2 24">
            <a:extLst>
              <a:ext uri="{FF2B5EF4-FFF2-40B4-BE49-F238E27FC236}">
                <a16:creationId xmlns="" xmlns:a16="http://schemas.microsoft.com/office/drawing/2014/main" id="{F719F1D1-08E6-4854-9CC6-896A1AE43826}"/>
              </a:ext>
            </a:extLst>
          </p:cNvPr>
          <p:cNvCxnSpPr/>
          <p:nvPr/>
        </p:nvCxnSpPr>
        <p:spPr>
          <a:xfrm flipH="1">
            <a:off x="2000250" y="5705474"/>
            <a:ext cx="199072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 xmlns:a16="http://schemas.microsoft.com/office/drawing/2014/main" id="{BE395936-A8AB-4C6E-83DD-522F51978555}"/>
              </a:ext>
            </a:extLst>
          </p:cNvPr>
          <p:cNvSpPr txBox="1"/>
          <p:nvPr/>
        </p:nvSpPr>
        <p:spPr>
          <a:xfrm>
            <a:off x="4171950" y="760929"/>
            <a:ext cx="41910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it-IT"/>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 Briefly describe what the function does</a:t>
            </a:r>
            <a:endParaRPr lang="it-IT" dirty="0"/>
          </a:p>
        </p:txBody>
      </p:sp>
      <p:cxnSp>
        <p:nvCxnSpPr>
          <p:cNvPr id="28" name="Connettore 2 27">
            <a:extLst>
              <a:ext uri="{FF2B5EF4-FFF2-40B4-BE49-F238E27FC236}">
                <a16:creationId xmlns="" xmlns:a16="http://schemas.microsoft.com/office/drawing/2014/main" id="{5628DAEE-04FD-451E-921E-3732F988BD03}"/>
              </a:ext>
            </a:extLst>
          </p:cNvPr>
          <p:cNvCxnSpPr>
            <a:cxnSpLocks/>
            <a:stCxn id="27" idx="1"/>
          </p:cNvCxnSpPr>
          <p:nvPr/>
        </p:nvCxnSpPr>
        <p:spPr>
          <a:xfrm flipH="1" flipV="1">
            <a:off x="2038352" y="942975"/>
            <a:ext cx="2133598" cy="26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903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 xmlns:a16="http://schemas.microsoft.com/office/drawing/2014/main" id="{5DCF83CB-7445-49C2-8A46-7506CC718A98}"/>
              </a:ext>
            </a:extLst>
          </p:cNvPr>
          <p:cNvSpPr txBox="1"/>
          <p:nvPr/>
        </p:nvSpPr>
        <p:spPr>
          <a:xfrm>
            <a:off x="259772" y="1155285"/>
            <a:ext cx="11540837"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600" dirty="0">
                <a:solidFill>
                  <a:srgbClr val="00823B"/>
                </a:solidFill>
                <a:latin typeface="Consolas" panose="020B0609020204030204" pitchFamily="49" charset="0"/>
              </a:rPr>
              <a:t>library(</a:t>
            </a:r>
            <a:r>
              <a:rPr lang="en-GB" sz="1600" dirty="0" err="1">
                <a:solidFill>
                  <a:srgbClr val="00823B"/>
                </a:solidFill>
                <a:latin typeface="Consolas" panose="020B0609020204030204" pitchFamily="49" charset="0"/>
              </a:rPr>
              <a:t>RoMEBS</a:t>
            </a:r>
            <a:r>
              <a:rPr lang="en-GB" sz="1600" dirty="0">
                <a:solidFill>
                  <a:srgbClr val="00823B"/>
                </a:solidFill>
                <a:latin typeface="Consolas" panose="020B0609020204030204" pitchFamily="49" charset="0"/>
              </a:rPr>
              <a:t>)</a:t>
            </a:r>
          </a:p>
        </p:txBody>
      </p:sp>
      <p:sp>
        <p:nvSpPr>
          <p:cNvPr id="16" name="CasellaDiTesto 15">
            <a:extLst>
              <a:ext uri="{FF2B5EF4-FFF2-40B4-BE49-F238E27FC236}">
                <a16:creationId xmlns="" xmlns:a16="http://schemas.microsoft.com/office/drawing/2014/main" id="{B73FF3EF-3AD3-433E-814A-57ECA5226D16}"/>
              </a:ext>
            </a:extLst>
          </p:cNvPr>
          <p:cNvSpPr txBox="1"/>
          <p:nvPr/>
        </p:nvSpPr>
        <p:spPr>
          <a:xfrm flipH="1">
            <a:off x="263235" y="147012"/>
            <a:ext cx="2909455"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GB" dirty="0"/>
              <a:t>Launch </a:t>
            </a:r>
            <a:r>
              <a:rPr lang="en-GB" dirty="0" err="1"/>
              <a:t>RoMEBS</a:t>
            </a:r>
            <a:r>
              <a:rPr lang="en-GB" dirty="0"/>
              <a:t> function</a:t>
            </a:r>
          </a:p>
        </p:txBody>
      </p:sp>
      <p:sp>
        <p:nvSpPr>
          <p:cNvPr id="25" name="CasellaDiTesto 24">
            <a:extLst>
              <a:ext uri="{FF2B5EF4-FFF2-40B4-BE49-F238E27FC236}">
                <a16:creationId xmlns="" xmlns:a16="http://schemas.microsoft.com/office/drawing/2014/main" id="{4801E81A-F12B-47D5-9EFC-9F897110DAF4}"/>
              </a:ext>
            </a:extLst>
          </p:cNvPr>
          <p:cNvSpPr txBox="1"/>
          <p:nvPr/>
        </p:nvSpPr>
        <p:spPr>
          <a:xfrm flipH="1">
            <a:off x="187035" y="1721488"/>
            <a:ext cx="5084621"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42900" indent="-342900">
              <a:buFont typeface="+mj-lt"/>
              <a:buAutoNum type="arabicPeriod" startAt="2"/>
            </a:pPr>
            <a:r>
              <a:rPr lang="en-GB" dirty="0"/>
              <a:t>Load TA, TB, and TC file (mandatory)</a:t>
            </a:r>
          </a:p>
          <a:p>
            <a:pPr marL="342900" indent="-342900">
              <a:buFont typeface="+mj-lt"/>
              <a:buAutoNum type="arabicPeriod" startAt="2"/>
            </a:pPr>
            <a:r>
              <a:rPr lang="en-GB" dirty="0"/>
              <a:t>Optionally, load TE and/or TL files (</a:t>
            </a:r>
          </a:p>
        </p:txBody>
      </p:sp>
      <p:grpSp>
        <p:nvGrpSpPr>
          <p:cNvPr id="9" name="Gruppo 8">
            <a:extLst>
              <a:ext uri="{FF2B5EF4-FFF2-40B4-BE49-F238E27FC236}">
                <a16:creationId xmlns="" xmlns:a16="http://schemas.microsoft.com/office/drawing/2014/main" id="{014E2E6B-A371-4196-8D85-3C2C21CC3C4C}"/>
              </a:ext>
            </a:extLst>
          </p:cNvPr>
          <p:cNvGrpSpPr/>
          <p:nvPr/>
        </p:nvGrpSpPr>
        <p:grpSpPr>
          <a:xfrm>
            <a:off x="259772" y="2964800"/>
            <a:ext cx="11668993" cy="3139321"/>
            <a:chOff x="259772" y="2964800"/>
            <a:chExt cx="11668993" cy="3139321"/>
          </a:xfrm>
        </p:grpSpPr>
        <p:sp>
          <p:nvSpPr>
            <p:cNvPr id="10" name="CasellaDiTesto 9">
              <a:extLst>
                <a:ext uri="{FF2B5EF4-FFF2-40B4-BE49-F238E27FC236}">
                  <a16:creationId xmlns="" xmlns:a16="http://schemas.microsoft.com/office/drawing/2014/main" id="{E06066A1-F8C0-4388-85E3-D4DA027912F9}"/>
                </a:ext>
              </a:extLst>
            </p:cNvPr>
            <p:cNvSpPr txBox="1"/>
            <p:nvPr/>
          </p:nvSpPr>
          <p:spPr>
            <a:xfrm>
              <a:off x="259772" y="2964800"/>
              <a:ext cx="7924801" cy="3139321"/>
            </a:xfrm>
            <a:prstGeom prst="rect">
              <a:avLst/>
            </a:prstGeom>
            <a:noFill/>
            <a:ln>
              <a:solidFill>
                <a:schemeClr val="tx1"/>
              </a:solidFill>
            </a:ln>
          </p:spPr>
          <p:txBody>
            <a:bodyPr wrap="square">
              <a:spAutoFit/>
            </a:bodyPr>
            <a:lstStyle/>
            <a:p>
              <a:endParaRPr lang="en-GB" dirty="0">
                <a:solidFill>
                  <a:srgbClr val="00823B"/>
                </a:solidFill>
                <a:latin typeface="Consolas" panose="020B0609020204030204" pitchFamily="49" charset="0"/>
              </a:endParaRPr>
            </a:p>
            <a:p>
              <a:r>
                <a:rPr lang="en-GB" dirty="0" err="1">
                  <a:solidFill>
                    <a:srgbClr val="00823B"/>
                  </a:solidFill>
                  <a:latin typeface="Consolas" panose="020B0609020204030204" pitchFamily="49" charset="0"/>
                </a:rPr>
                <a:t>RoMEBS</a:t>
              </a:r>
              <a:r>
                <a:rPr lang="en-GB" dirty="0">
                  <a:latin typeface="Consolas" panose="020B0609020204030204" pitchFamily="49" charset="0"/>
                </a:rPr>
                <a:t>(</a:t>
              </a:r>
              <a:r>
                <a:rPr lang="en-GB" dirty="0" err="1">
                  <a:solidFill>
                    <a:srgbClr val="0070C0"/>
                  </a:solidFill>
                  <a:latin typeface="Consolas" panose="020B0609020204030204" pitchFamily="49" charset="0"/>
                </a:rPr>
                <a:t>DataTA</a:t>
              </a:r>
              <a:r>
                <a:rPr lang="en-GB" dirty="0">
                  <a:latin typeface="Consolas" panose="020B0609020204030204" pitchFamily="49" charset="0"/>
                </a:rPr>
                <a:t>, </a:t>
              </a:r>
              <a:r>
                <a:rPr lang="en-GB" dirty="0" err="1">
                  <a:solidFill>
                    <a:srgbClr val="0070C0"/>
                  </a:solidFill>
                  <a:latin typeface="Consolas" panose="020B0609020204030204" pitchFamily="49" charset="0"/>
                </a:rPr>
                <a:t>DataTB</a:t>
              </a:r>
              <a:r>
                <a:rPr lang="en-GB" dirty="0">
                  <a:latin typeface="Consolas" panose="020B0609020204030204" pitchFamily="49" charset="0"/>
                </a:rPr>
                <a:t>, </a:t>
              </a:r>
              <a:r>
                <a:rPr lang="en-GB" dirty="0" err="1">
                  <a:solidFill>
                    <a:srgbClr val="0070C0"/>
                  </a:solidFill>
                  <a:latin typeface="Consolas" panose="020B0609020204030204" pitchFamily="49" charset="0"/>
                </a:rPr>
                <a:t>DataTC</a:t>
              </a:r>
              <a:r>
                <a:rPr lang="en-GB" dirty="0">
                  <a:latin typeface="Consolas" panose="020B0609020204030204" pitchFamily="49" charset="0"/>
                </a:rPr>
                <a:t>, </a:t>
              </a:r>
              <a:r>
                <a:rPr lang="en-GB" dirty="0" err="1">
                  <a:solidFill>
                    <a:srgbClr val="0070C0"/>
                  </a:solidFill>
                  <a:latin typeface="Consolas" panose="020B0609020204030204" pitchFamily="49" charset="0"/>
                </a:rPr>
                <a:t>DataTE</a:t>
              </a:r>
              <a:r>
                <a:rPr lang="en-GB" dirty="0">
                  <a:latin typeface="Consolas" panose="020B0609020204030204" pitchFamily="49" charset="0"/>
                </a:rPr>
                <a:t>, </a:t>
              </a:r>
              <a:r>
                <a:rPr lang="en-GB" dirty="0" err="1">
                  <a:solidFill>
                    <a:srgbClr val="0070C0"/>
                  </a:solidFill>
                  <a:latin typeface="Consolas" panose="020B0609020204030204" pitchFamily="49" charset="0"/>
                </a:rPr>
                <a:t>DataTL</a:t>
              </a:r>
              <a:r>
                <a:rPr lang="en-GB" dirty="0">
                  <a:latin typeface="Consolas" panose="020B0609020204030204" pitchFamily="49" charset="0"/>
                </a:rPr>
                <a:t>,</a:t>
              </a:r>
            </a:p>
            <a:p>
              <a:r>
                <a:rPr lang="en-GB" dirty="0">
                  <a:latin typeface="Consolas" panose="020B0609020204030204" pitchFamily="49" charset="0"/>
                </a:rPr>
                <a:t> </a:t>
              </a:r>
            </a:p>
            <a:p>
              <a:r>
                <a:rPr lang="en-GB" dirty="0">
                  <a:solidFill>
                    <a:srgbClr val="0070C0"/>
                  </a:solidFill>
                  <a:latin typeface="Consolas" panose="020B0609020204030204" pitchFamily="49" charset="0"/>
                </a:rPr>
                <a:t>	</a:t>
              </a:r>
              <a:r>
                <a:rPr lang="en-GB" dirty="0" err="1">
                  <a:solidFill>
                    <a:srgbClr val="0070C0"/>
                  </a:solidFill>
                  <a:latin typeface="Consolas" panose="020B0609020204030204" pitchFamily="49" charset="0"/>
                </a:rPr>
                <a:t>wd</a:t>
              </a:r>
              <a:r>
                <a:rPr lang="en-GB" dirty="0">
                  <a:latin typeface="Consolas" panose="020B0609020204030204" pitchFamily="49" charset="0"/>
                </a:rPr>
                <a:t>, </a:t>
              </a:r>
              <a:r>
                <a:rPr lang="en-GB" dirty="0">
                  <a:solidFill>
                    <a:srgbClr val="0070C0"/>
                  </a:solidFill>
                  <a:latin typeface="Consolas" panose="020B0609020204030204" pitchFamily="49" charset="0"/>
                </a:rPr>
                <a:t>suffix</a:t>
              </a:r>
              <a:r>
                <a:rPr lang="en-GB" dirty="0">
                  <a:latin typeface="Consolas" panose="020B0609020204030204" pitchFamily="49" charset="0"/>
                </a:rPr>
                <a:t>, </a:t>
              </a:r>
              <a:r>
                <a:rPr lang="en-GB" dirty="0">
                  <a:solidFill>
                    <a:srgbClr val="0070C0"/>
                  </a:solidFill>
                  <a:latin typeface="Consolas" panose="020B0609020204030204" pitchFamily="49" charset="0"/>
                </a:rPr>
                <a:t>verbose</a:t>
              </a:r>
              <a:r>
                <a:rPr lang="en-GB" dirty="0">
                  <a:latin typeface="Consolas" panose="020B0609020204030204" pitchFamily="49" charset="0"/>
                </a:rPr>
                <a:t>=TRUE,</a:t>
              </a:r>
            </a:p>
            <a:p>
              <a:endParaRPr lang="en-GB" dirty="0">
                <a:latin typeface="Consolas" panose="020B0609020204030204" pitchFamily="49" charset="0"/>
              </a:endParaRPr>
            </a:p>
            <a:p>
              <a:r>
                <a:rPr lang="en-GB" dirty="0">
                  <a:solidFill>
                    <a:srgbClr val="0070C0"/>
                  </a:solidFill>
                  <a:latin typeface="Consolas" panose="020B0609020204030204" pitchFamily="49" charset="0"/>
                </a:rPr>
                <a:t>	Strata</a:t>
              </a:r>
              <a:r>
                <a:rPr lang="en-GB" dirty="0">
                  <a:latin typeface="Consolas" panose="020B0609020204030204" pitchFamily="49" charset="0"/>
                </a:rPr>
                <a:t>=Stratification,</a:t>
              </a:r>
            </a:p>
            <a:p>
              <a:r>
                <a:rPr lang="en-GB" dirty="0">
                  <a:latin typeface="Consolas" panose="020B0609020204030204" pitchFamily="49" charset="0"/>
                </a:rPr>
                <a:t>	</a:t>
              </a:r>
              <a:r>
                <a:rPr lang="en-GB" dirty="0" err="1">
                  <a:solidFill>
                    <a:srgbClr val="0070C0"/>
                  </a:solidFill>
                  <a:latin typeface="Consolas" panose="020B0609020204030204" pitchFamily="49" charset="0"/>
                </a:rPr>
                <a:t>Ref_list</a:t>
              </a:r>
              <a:r>
                <a:rPr lang="en-GB" dirty="0">
                  <a:latin typeface="Consolas" panose="020B0609020204030204" pitchFamily="49" charset="0"/>
                </a:rPr>
                <a:t>=</a:t>
              </a:r>
              <a:r>
                <a:rPr lang="en-GB" dirty="0" err="1">
                  <a:latin typeface="Consolas" panose="020B0609020204030204" pitchFamily="49" charset="0"/>
                </a:rPr>
                <a:t>TM_list</a:t>
              </a:r>
              <a:r>
                <a:rPr lang="en-GB" dirty="0">
                  <a:latin typeface="Consolas" panose="020B0609020204030204" pitchFamily="49" charset="0"/>
                </a:rPr>
                <a:t>,</a:t>
              </a:r>
            </a:p>
            <a:p>
              <a:r>
                <a:rPr lang="en-GB" dirty="0">
                  <a:latin typeface="Consolas" panose="020B0609020204030204" pitchFamily="49" charset="0"/>
                </a:rPr>
                <a:t>	</a:t>
              </a:r>
              <a:r>
                <a:rPr lang="en-GB" dirty="0" err="1">
                  <a:solidFill>
                    <a:srgbClr val="0070C0"/>
                  </a:solidFill>
                  <a:latin typeface="Consolas" panose="020B0609020204030204" pitchFamily="49" charset="0"/>
                </a:rPr>
                <a:t>TargetSpecie</a:t>
              </a:r>
              <a:r>
                <a:rPr lang="en-GB" dirty="0" err="1">
                  <a:latin typeface="Consolas" panose="020B0609020204030204" pitchFamily="49" charset="0"/>
                </a:rPr>
                <a:t>s</a:t>
              </a:r>
              <a:r>
                <a:rPr lang="en-GB" dirty="0">
                  <a:latin typeface="Consolas" panose="020B0609020204030204" pitchFamily="49" charset="0"/>
                </a:rPr>
                <a:t>=</a:t>
              </a:r>
              <a:r>
                <a:rPr lang="en-GB" dirty="0" err="1">
                  <a:latin typeface="Consolas" panose="020B0609020204030204" pitchFamily="49" charset="0"/>
                </a:rPr>
                <a:t>DataTargetSpecies</a:t>
              </a:r>
              <a:r>
                <a:rPr lang="en-GB" dirty="0">
                  <a:latin typeface="Consolas" panose="020B0609020204030204" pitchFamily="49" charset="0"/>
                </a:rPr>
                <a:t>,</a:t>
              </a:r>
            </a:p>
            <a:p>
              <a:r>
                <a:rPr lang="en-GB" dirty="0">
                  <a:solidFill>
                    <a:srgbClr val="0070C0"/>
                  </a:solidFill>
                  <a:latin typeface="Consolas" panose="020B0609020204030204" pitchFamily="49" charset="0"/>
                </a:rPr>
                <a:t>	Maturity</a:t>
              </a:r>
              <a:r>
                <a:rPr lang="en-GB" dirty="0">
                  <a:latin typeface="Consolas" panose="020B0609020204030204" pitchFamily="49" charset="0"/>
                </a:rPr>
                <a:t>=</a:t>
              </a:r>
              <a:r>
                <a:rPr lang="en-GB" dirty="0" err="1">
                  <a:latin typeface="Consolas" panose="020B0609020204030204" pitchFamily="49" charset="0"/>
                </a:rPr>
                <a:t>Maturity_parameters</a:t>
              </a:r>
              <a:r>
                <a:rPr lang="en-GB" dirty="0">
                  <a:latin typeface="Consolas" panose="020B0609020204030204" pitchFamily="49" charset="0"/>
                </a:rPr>
                <a:t>,</a:t>
              </a:r>
            </a:p>
            <a:p>
              <a:r>
                <a:rPr lang="en-GB" dirty="0">
                  <a:solidFill>
                    <a:srgbClr val="0070C0"/>
                  </a:solidFill>
                  <a:latin typeface="Consolas" panose="020B0609020204030204" pitchFamily="49" charset="0"/>
                </a:rPr>
                <a:t>	</a:t>
              </a:r>
              <a:r>
                <a:rPr lang="en-GB" dirty="0" err="1">
                  <a:solidFill>
                    <a:srgbClr val="0070C0"/>
                  </a:solidFill>
                  <a:latin typeface="Consolas" panose="020B0609020204030204" pitchFamily="49" charset="0"/>
                </a:rPr>
                <a:t>mstages</a:t>
              </a:r>
              <a:r>
                <a:rPr lang="en-GB" dirty="0">
                  <a:latin typeface="Consolas" panose="020B0609020204030204" pitchFamily="49" charset="0"/>
                </a:rPr>
                <a:t>=</a:t>
              </a:r>
              <a:r>
                <a:rPr lang="en-GB" dirty="0" err="1">
                  <a:latin typeface="Consolas" panose="020B0609020204030204" pitchFamily="49" charset="0"/>
                </a:rPr>
                <a:t>mat_stages</a:t>
              </a:r>
              <a:r>
                <a:rPr lang="en-GB" dirty="0">
                  <a:latin typeface="Consolas" panose="020B0609020204030204" pitchFamily="49" charset="0"/>
                </a:rPr>
                <a:t>,</a:t>
              </a:r>
            </a:p>
            <a:p>
              <a:r>
                <a:rPr lang="en-GB" dirty="0">
                  <a:latin typeface="Consolas" panose="020B0609020204030204" pitchFamily="49" charset="0"/>
                </a:rPr>
                <a:t>	</a:t>
              </a:r>
              <a:r>
                <a:rPr lang="en-GB" dirty="0" err="1">
                  <a:solidFill>
                    <a:srgbClr val="0070C0"/>
                  </a:solidFill>
                  <a:latin typeface="Consolas" panose="020B0609020204030204" pitchFamily="49" charset="0"/>
                </a:rPr>
                <a:t>ass_TL</a:t>
              </a:r>
              <a:r>
                <a:rPr lang="en-GB" dirty="0">
                  <a:latin typeface="Consolas" panose="020B0609020204030204" pitchFamily="49" charset="0"/>
                </a:rPr>
                <a:t>=</a:t>
              </a:r>
              <a:r>
                <a:rPr lang="en-GB" dirty="0" err="1">
                  <a:latin typeface="Consolas" panose="020B0609020204030204" pitchFamily="49" charset="0"/>
                </a:rPr>
                <a:t>assTL</a:t>
              </a:r>
              <a:r>
                <a:rPr lang="en-GB" dirty="0">
                  <a:latin typeface="Consolas" panose="020B0609020204030204" pitchFamily="49" charset="0"/>
                </a:rPr>
                <a:t>)</a:t>
              </a:r>
            </a:p>
          </p:txBody>
        </p:sp>
        <p:sp>
          <p:nvSpPr>
            <p:cNvPr id="3" name="CasellaDiTesto 2">
              <a:extLst>
                <a:ext uri="{FF2B5EF4-FFF2-40B4-BE49-F238E27FC236}">
                  <a16:creationId xmlns="" xmlns:a16="http://schemas.microsoft.com/office/drawing/2014/main" id="{7A2D966F-C716-4455-AC4E-08A1AE0D8B8C}"/>
                </a:ext>
              </a:extLst>
            </p:cNvPr>
            <p:cNvSpPr txBox="1"/>
            <p:nvPr/>
          </p:nvSpPr>
          <p:spPr>
            <a:xfrm>
              <a:off x="6296892" y="3211280"/>
              <a:ext cx="1745672"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GB" dirty="0"/>
                <a:t>Input TX tables</a:t>
              </a:r>
            </a:p>
          </p:txBody>
        </p:sp>
        <p:sp>
          <p:nvSpPr>
            <p:cNvPr id="12" name="CasellaDiTesto 11">
              <a:extLst>
                <a:ext uri="{FF2B5EF4-FFF2-40B4-BE49-F238E27FC236}">
                  <a16:creationId xmlns="" xmlns:a16="http://schemas.microsoft.com/office/drawing/2014/main" id="{025D4C55-4F68-43C8-89B7-439042A113FF}"/>
                </a:ext>
              </a:extLst>
            </p:cNvPr>
            <p:cNvSpPr txBox="1"/>
            <p:nvPr/>
          </p:nvSpPr>
          <p:spPr>
            <a:xfrm>
              <a:off x="5915892" y="3799817"/>
              <a:ext cx="2126672"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GB"/>
                <a:t>Output parameters</a:t>
              </a:r>
            </a:p>
          </p:txBody>
        </p:sp>
        <p:sp>
          <p:nvSpPr>
            <p:cNvPr id="13" name="CasellaDiTesto 12">
              <a:extLst>
                <a:ext uri="{FF2B5EF4-FFF2-40B4-BE49-F238E27FC236}">
                  <a16:creationId xmlns="" xmlns:a16="http://schemas.microsoft.com/office/drawing/2014/main" id="{1E2DBE30-1147-49E4-9F42-5C202C1E8724}"/>
                </a:ext>
              </a:extLst>
            </p:cNvPr>
            <p:cNvSpPr txBox="1"/>
            <p:nvPr/>
          </p:nvSpPr>
          <p:spPr>
            <a:xfrm>
              <a:off x="5915892" y="5089295"/>
              <a:ext cx="2126672"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GB"/>
                <a:t>Other useful tables</a:t>
              </a:r>
            </a:p>
          </p:txBody>
        </p:sp>
        <p:sp>
          <p:nvSpPr>
            <p:cNvPr id="15" name="CasellaDiTesto 14">
              <a:extLst>
                <a:ext uri="{FF2B5EF4-FFF2-40B4-BE49-F238E27FC236}">
                  <a16:creationId xmlns="" xmlns:a16="http://schemas.microsoft.com/office/drawing/2014/main" id="{C0540542-0358-47F8-8683-3B9E0890EE13}"/>
                </a:ext>
              </a:extLst>
            </p:cNvPr>
            <p:cNvSpPr txBox="1"/>
            <p:nvPr/>
          </p:nvSpPr>
          <p:spPr>
            <a:xfrm>
              <a:off x="8326583" y="4802569"/>
              <a:ext cx="360218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t>Already included in the R package.</a:t>
              </a:r>
            </a:p>
            <a:p>
              <a:r>
                <a:rPr lang="en-GB"/>
                <a:t>Modified tables could be used instead</a:t>
              </a:r>
            </a:p>
          </p:txBody>
        </p:sp>
        <p:sp>
          <p:nvSpPr>
            <p:cNvPr id="21" name="CasellaDiTesto 20">
              <a:extLst>
                <a:ext uri="{FF2B5EF4-FFF2-40B4-BE49-F238E27FC236}">
                  <a16:creationId xmlns="" xmlns:a16="http://schemas.microsoft.com/office/drawing/2014/main" id="{7D38332B-7B26-4551-928A-CAF4263CFE0F}"/>
                </a:ext>
              </a:extLst>
            </p:cNvPr>
            <p:cNvSpPr txBox="1"/>
            <p:nvPr/>
          </p:nvSpPr>
          <p:spPr>
            <a:xfrm>
              <a:off x="8326583" y="3072780"/>
              <a:ext cx="360218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t>Demo tables already included in the R package.</a:t>
              </a:r>
            </a:p>
          </p:txBody>
        </p:sp>
        <p:sp>
          <p:nvSpPr>
            <p:cNvPr id="22" name="CasellaDiTesto 21">
              <a:extLst>
                <a:ext uri="{FF2B5EF4-FFF2-40B4-BE49-F238E27FC236}">
                  <a16:creationId xmlns="" xmlns:a16="http://schemas.microsoft.com/office/drawing/2014/main" id="{42509D8D-045E-4191-896B-E5957B087C02}"/>
                </a:ext>
              </a:extLst>
            </p:cNvPr>
            <p:cNvSpPr txBox="1"/>
            <p:nvPr/>
          </p:nvSpPr>
          <p:spPr>
            <a:xfrm>
              <a:off x="8326583" y="3778357"/>
              <a:ext cx="360218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t>Personalized by user</a:t>
              </a:r>
            </a:p>
          </p:txBody>
        </p:sp>
        <p:sp>
          <p:nvSpPr>
            <p:cNvPr id="6" name="Parentesi graffa chiusa 5">
              <a:extLst>
                <a:ext uri="{FF2B5EF4-FFF2-40B4-BE49-F238E27FC236}">
                  <a16:creationId xmlns="" xmlns:a16="http://schemas.microsoft.com/office/drawing/2014/main" id="{C4D37128-0145-4E13-A77E-510AAC06C1FC}"/>
                </a:ext>
              </a:extLst>
            </p:cNvPr>
            <p:cNvSpPr/>
            <p:nvPr/>
          </p:nvSpPr>
          <p:spPr>
            <a:xfrm>
              <a:off x="5174674" y="4455083"/>
              <a:ext cx="533400" cy="1618303"/>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p>
          </p:txBody>
        </p:sp>
      </p:grpSp>
      <p:sp>
        <p:nvSpPr>
          <p:cNvPr id="26" name="CasellaDiTesto 25">
            <a:extLst>
              <a:ext uri="{FF2B5EF4-FFF2-40B4-BE49-F238E27FC236}">
                <a16:creationId xmlns="" xmlns:a16="http://schemas.microsoft.com/office/drawing/2014/main" id="{53D121BE-1480-4E94-B63A-0889E0279937}"/>
              </a:ext>
            </a:extLst>
          </p:cNvPr>
          <p:cNvSpPr txBox="1"/>
          <p:nvPr/>
        </p:nvSpPr>
        <p:spPr>
          <a:xfrm>
            <a:off x="187035" y="801342"/>
            <a:ext cx="4756440" cy="369332"/>
          </a:xfrm>
          <a:prstGeom prst="rect">
            <a:avLst/>
          </a:prstGeom>
          <a:noFill/>
        </p:spPr>
        <p:txBody>
          <a:bodyPr wrap="square">
            <a:spAutoFit/>
          </a:bodyPr>
          <a:lstStyle/>
          <a:p>
            <a:pPr marL="342900" indent="-342900">
              <a:buFont typeface="+mj-lt"/>
              <a:buAutoNum type="arabicPeriod"/>
            </a:pPr>
            <a:r>
              <a:rPr lang="en-GB" sz="1800" dirty="0">
                <a:latin typeface="Consolas" panose="020B0609020204030204" pitchFamily="49" charset="0"/>
              </a:rPr>
              <a:t>Load </a:t>
            </a:r>
            <a:r>
              <a:rPr lang="en-GB" sz="1800" dirty="0" err="1">
                <a:latin typeface="Consolas" panose="020B0609020204030204" pitchFamily="49" charset="0"/>
              </a:rPr>
              <a:t>RoMEBS</a:t>
            </a:r>
            <a:r>
              <a:rPr lang="en-GB" sz="1800" dirty="0">
                <a:latin typeface="Consolas" panose="020B0609020204030204" pitchFamily="49" charset="0"/>
              </a:rPr>
              <a:t> library in R memory</a:t>
            </a:r>
          </a:p>
        </p:txBody>
      </p:sp>
      <p:sp>
        <p:nvSpPr>
          <p:cNvPr id="27" name="CasellaDiTesto 26">
            <a:extLst>
              <a:ext uri="{FF2B5EF4-FFF2-40B4-BE49-F238E27FC236}">
                <a16:creationId xmlns="" xmlns:a16="http://schemas.microsoft.com/office/drawing/2014/main" id="{FBA8BF83-A1DF-478F-A642-7D6AB3C8CD15}"/>
              </a:ext>
            </a:extLst>
          </p:cNvPr>
          <p:cNvSpPr txBox="1"/>
          <p:nvPr/>
        </p:nvSpPr>
        <p:spPr>
          <a:xfrm>
            <a:off x="187035" y="2595468"/>
            <a:ext cx="5728857" cy="369332"/>
          </a:xfrm>
          <a:prstGeom prst="rect">
            <a:avLst/>
          </a:prstGeom>
          <a:noFill/>
        </p:spPr>
        <p:txBody>
          <a:bodyPr wrap="square">
            <a:spAutoFit/>
          </a:bodyPr>
          <a:lstStyle/>
          <a:p>
            <a:pPr marL="342900" indent="-342900">
              <a:buFont typeface="+mj-lt"/>
              <a:buAutoNum type="arabicPeriod" startAt="4"/>
            </a:pPr>
            <a:r>
              <a:rPr lang="en-GB" sz="1800" dirty="0">
                <a:latin typeface="Consolas" panose="020B0609020204030204" pitchFamily="49" charset="0"/>
              </a:rPr>
              <a:t>run </a:t>
            </a:r>
            <a:r>
              <a:rPr lang="en-GB" sz="1800" dirty="0" err="1">
                <a:latin typeface="Consolas" panose="020B0609020204030204" pitchFamily="49" charset="0"/>
              </a:rPr>
              <a:t>RoMEBS</a:t>
            </a:r>
            <a:r>
              <a:rPr lang="en-GB" sz="1800" dirty="0">
                <a:latin typeface="Consolas" panose="020B0609020204030204" pitchFamily="49" charset="0"/>
              </a:rPr>
              <a:t> function to check survey data</a:t>
            </a:r>
          </a:p>
        </p:txBody>
      </p:sp>
    </p:spTree>
    <p:extLst>
      <p:ext uri="{BB962C8B-B14F-4D97-AF65-F5344CB8AC3E}">
        <p14:creationId xmlns:p14="http://schemas.microsoft.com/office/powerpoint/2010/main" val="1911857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2083</TotalTime>
  <Words>2444</Words>
  <Application>Microsoft Office PowerPoint</Application>
  <PresentationFormat>Widescreen</PresentationFormat>
  <Paragraphs>402</Paragraphs>
  <Slides>32</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32</vt:i4>
      </vt:variant>
    </vt:vector>
  </HeadingPairs>
  <TitlesOfParts>
    <vt:vector size="41" baseType="lpstr">
      <vt:lpstr>ＭＳ Ｐゴシック</vt:lpstr>
      <vt:lpstr>Arial</vt:lpstr>
      <vt:lpstr>Calibri</vt:lpstr>
      <vt:lpstr>Calibri Light</vt:lpstr>
      <vt:lpstr>Consolas</vt:lpstr>
      <vt:lpstr>MS Mincho</vt:lpstr>
      <vt:lpstr>Segoe UI Semilight</vt:lpstr>
      <vt:lpstr>Times New Roman</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Walter Zupa</dc:creator>
  <cp:lastModifiedBy>Walter Zupa</cp:lastModifiedBy>
  <cp:revision>202</cp:revision>
  <dcterms:created xsi:type="dcterms:W3CDTF">2021-02-25T15:55:42Z</dcterms:created>
  <dcterms:modified xsi:type="dcterms:W3CDTF">2021-03-04T08:13:45Z</dcterms:modified>
</cp:coreProperties>
</file>