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notesMasterIdLst>
    <p:notesMasterId r:id="rId33"/>
  </p:notesMasterIdLst>
  <p:sldIdLst>
    <p:sldId id="287" r:id="rId2"/>
    <p:sldId id="286" r:id="rId3"/>
    <p:sldId id="256" r:id="rId4"/>
    <p:sldId id="257" r:id="rId5"/>
    <p:sldId id="258" r:id="rId6"/>
    <p:sldId id="259" r:id="rId7"/>
    <p:sldId id="260"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5" r:id="rId22"/>
    <p:sldId id="277" r:id="rId23"/>
    <p:sldId id="278" r:id="rId24"/>
    <p:sldId id="279" r:id="rId25"/>
    <p:sldId id="280" r:id="rId26"/>
    <p:sldId id="281" r:id="rId27"/>
    <p:sldId id="288" r:id="rId28"/>
    <p:sldId id="282" r:id="rId29"/>
    <p:sldId id="283" r:id="rId30"/>
    <p:sldId id="284" r:id="rId31"/>
    <p:sldId id="285" r:id="rId32"/>
  </p:sldIdLst>
  <p:sldSz cx="12192000" cy="6858000"/>
  <p:notesSz cx="6808788" cy="9940925"/>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TS" initials="MTS" lastIdx="2" clrIdx="0">
    <p:extLst>
      <p:ext uri="{19B8F6BF-5375-455C-9EA6-DF929625EA0E}">
        <p15:presenceInfo xmlns:p15="http://schemas.microsoft.com/office/powerpoint/2012/main" userId="MT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Stile medio 3 - Colore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C083E6E3-FA7D-4D7B-A595-EF9225AFEA82}" styleName="Stile chiaro 1 - Colore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3B4B98B0-60AC-42C2-AFA5-B58CD77FA1E5}" styleName="Stile chiaro 1 - Colore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FD0F851-EC5A-4D38-B0AD-8093EC10F338}" styleName="Stile chiaro 1 - Colore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9CF1AB2-1976-4502-BF36-3FF5EA218861}" styleName="Stile medio 4 - Colore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C89EF96-8CEA-46FF-86C4-4CE0E7609802}" styleName="Stile chiaro 3 - Colore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940675A-B579-460E-94D1-54222C63F5DA}" styleName="Nessuno stile, griglia tabel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2" autoAdjust="0"/>
    <p:restoredTop sz="94660"/>
  </p:normalViewPr>
  <p:slideViewPr>
    <p:cSldViewPr snapToGrid="0">
      <p:cViewPr varScale="1">
        <p:scale>
          <a:sx n="78" d="100"/>
          <a:sy n="78" d="100"/>
        </p:scale>
        <p:origin x="684" y="9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3-01T21:43:13.239" idx="2">
    <p:pos x="2188" y="1632"/>
    <p:text/>
    <p:extLst>
      <p:ext uri="{C676402C-5697-4E1C-873F-D02D1690AC5C}">
        <p15:threadingInfo xmlns:p15="http://schemas.microsoft.com/office/powerpoint/2012/main" timeZoneBias="-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50475" cy="498773"/>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56737" y="0"/>
            <a:ext cx="2950475" cy="498773"/>
          </a:xfrm>
          <a:prstGeom prst="rect">
            <a:avLst/>
          </a:prstGeom>
        </p:spPr>
        <p:txBody>
          <a:bodyPr vert="horz" lIns="91440" tIns="45720" rIns="91440" bIns="45720" rtlCol="0"/>
          <a:lstStyle>
            <a:lvl1pPr algn="r">
              <a:defRPr sz="1200"/>
            </a:lvl1pPr>
          </a:lstStyle>
          <a:p>
            <a:fld id="{3868E36A-7D9B-41B8-8DF6-A066BB3B024E}" type="datetimeFigureOut">
              <a:rPr lang="it-IT" smtClean="0"/>
              <a:t>04/03/2021</a:t>
            </a:fld>
            <a:endParaRPr lang="it-IT"/>
          </a:p>
        </p:txBody>
      </p:sp>
      <p:sp>
        <p:nvSpPr>
          <p:cNvPr id="4" name="Segnaposto immagine diapositiva 3"/>
          <p:cNvSpPr>
            <a:spLocks noGrp="1" noRot="1" noChangeAspect="1"/>
          </p:cNvSpPr>
          <p:nvPr>
            <p:ph type="sldImg" idx="2"/>
          </p:nvPr>
        </p:nvSpPr>
        <p:spPr>
          <a:xfrm>
            <a:off x="423863" y="1243013"/>
            <a:ext cx="5961062" cy="3354387"/>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0879" y="4784070"/>
            <a:ext cx="5447030" cy="3914239"/>
          </a:xfrm>
          <a:prstGeom prst="rect">
            <a:avLst/>
          </a:prstGeom>
        </p:spPr>
        <p:txBody>
          <a:bodyPr vert="horz" lIns="91440" tIns="45720" rIns="91440" bIns="45720" rtlCol="0"/>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9442154"/>
            <a:ext cx="2950475" cy="498772"/>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56737" y="9442154"/>
            <a:ext cx="2950475" cy="498772"/>
          </a:xfrm>
          <a:prstGeom prst="rect">
            <a:avLst/>
          </a:prstGeom>
        </p:spPr>
        <p:txBody>
          <a:bodyPr vert="horz" lIns="91440" tIns="45720" rIns="91440" bIns="45720" rtlCol="0" anchor="b"/>
          <a:lstStyle>
            <a:lvl1pPr algn="r">
              <a:defRPr sz="1200"/>
            </a:lvl1pPr>
          </a:lstStyle>
          <a:p>
            <a:fld id="{2DCDAC12-DA90-456B-AF13-408B3BCF2173}" type="slidenum">
              <a:rPr lang="it-IT" smtClean="0"/>
              <a:t>‹N›</a:t>
            </a:fld>
            <a:endParaRPr lang="it-IT"/>
          </a:p>
        </p:txBody>
      </p:sp>
    </p:spTree>
    <p:extLst>
      <p:ext uri="{BB962C8B-B14F-4D97-AF65-F5344CB8AC3E}">
        <p14:creationId xmlns:p14="http://schemas.microsoft.com/office/powerpoint/2010/main" val="31261150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a:t>
            </a:r>
          </a:p>
        </p:txBody>
      </p:sp>
      <p:sp>
        <p:nvSpPr>
          <p:cNvPr id="3" name="Sottotito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p:cNvSpPr>
            <a:spLocks noGrp="1"/>
          </p:cNvSpPr>
          <p:nvPr>
            <p:ph type="dt" sz="half" idx="10"/>
          </p:nvPr>
        </p:nvSpPr>
        <p:spPr/>
        <p:txBody>
          <a:bodyPr/>
          <a:lstStyle/>
          <a:p>
            <a:fld id="{D1BAA0F3-21AB-4AAF-9639-372C393FB165}" type="datetimeFigureOut">
              <a:rPr lang="it-IT" smtClean="0"/>
              <a:t>04/03/2021</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50C12541-668A-464D-8FE2-28E11BC4A888}" type="slidenum">
              <a:rPr lang="it-IT" smtClean="0"/>
              <a:t>‹N›</a:t>
            </a:fld>
            <a:endParaRPr lang="it-IT"/>
          </a:p>
        </p:txBody>
      </p:sp>
    </p:spTree>
    <p:extLst>
      <p:ext uri="{BB962C8B-B14F-4D97-AF65-F5344CB8AC3E}">
        <p14:creationId xmlns:p14="http://schemas.microsoft.com/office/powerpoint/2010/main" val="671615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testo verticale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D1BAA0F3-21AB-4AAF-9639-372C393FB165}" type="datetimeFigureOut">
              <a:rPr lang="it-IT" smtClean="0"/>
              <a:t>04/03/2021</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50C12541-668A-464D-8FE2-28E11BC4A888}" type="slidenum">
              <a:rPr lang="it-IT" smtClean="0"/>
              <a:t>‹N›</a:t>
            </a:fld>
            <a:endParaRPr lang="it-IT"/>
          </a:p>
        </p:txBody>
      </p:sp>
    </p:spTree>
    <p:extLst>
      <p:ext uri="{BB962C8B-B14F-4D97-AF65-F5344CB8AC3E}">
        <p14:creationId xmlns:p14="http://schemas.microsoft.com/office/powerpoint/2010/main" val="1873842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724900" y="365125"/>
            <a:ext cx="2628900" cy="5811838"/>
          </a:xfrm>
        </p:spPr>
        <p:txBody>
          <a:bodyPr vert="eaVert"/>
          <a:lstStyle/>
          <a:p>
            <a:r>
              <a:rPr lang="it-IT"/>
              <a:t>Fare clic per modificare lo stile del titolo</a:t>
            </a:r>
          </a:p>
        </p:txBody>
      </p:sp>
      <p:sp>
        <p:nvSpPr>
          <p:cNvPr id="3" name="Segnaposto testo verticale 2"/>
          <p:cNvSpPr>
            <a:spLocks noGrp="1"/>
          </p:cNvSpPr>
          <p:nvPr>
            <p:ph type="body" orient="vert" idx="1"/>
          </p:nvPr>
        </p:nvSpPr>
        <p:spPr>
          <a:xfrm>
            <a:off x="838200" y="365125"/>
            <a:ext cx="7734300" cy="5811838"/>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D1BAA0F3-21AB-4AAF-9639-372C393FB165}" type="datetimeFigureOut">
              <a:rPr lang="it-IT" smtClean="0"/>
              <a:t>04/03/2021</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50C12541-668A-464D-8FE2-28E11BC4A888}" type="slidenum">
              <a:rPr lang="it-IT" smtClean="0"/>
              <a:t>‹N›</a:t>
            </a:fld>
            <a:endParaRPr lang="it-IT"/>
          </a:p>
        </p:txBody>
      </p:sp>
    </p:spTree>
    <p:extLst>
      <p:ext uri="{BB962C8B-B14F-4D97-AF65-F5344CB8AC3E}">
        <p14:creationId xmlns:p14="http://schemas.microsoft.com/office/powerpoint/2010/main" val="601058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D1BAA0F3-21AB-4AAF-9639-372C393FB165}" type="datetimeFigureOut">
              <a:rPr lang="it-IT" smtClean="0"/>
              <a:t>04/03/2021</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50C12541-668A-464D-8FE2-28E11BC4A888}" type="slidenum">
              <a:rPr lang="it-IT" smtClean="0"/>
              <a:t>‹N›</a:t>
            </a:fld>
            <a:endParaRPr lang="it-IT"/>
          </a:p>
        </p:txBody>
      </p:sp>
    </p:spTree>
    <p:extLst>
      <p:ext uri="{BB962C8B-B14F-4D97-AF65-F5344CB8AC3E}">
        <p14:creationId xmlns:p14="http://schemas.microsoft.com/office/powerpoint/2010/main" val="1217063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a:t>
            </a:r>
          </a:p>
        </p:txBody>
      </p:sp>
      <p:sp>
        <p:nvSpPr>
          <p:cNvPr id="3" name="Segnaposto tes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stili del testo dello schema</a:t>
            </a:r>
          </a:p>
        </p:txBody>
      </p:sp>
      <p:sp>
        <p:nvSpPr>
          <p:cNvPr id="4" name="Segnaposto data 3"/>
          <p:cNvSpPr>
            <a:spLocks noGrp="1"/>
          </p:cNvSpPr>
          <p:nvPr>
            <p:ph type="dt" sz="half" idx="10"/>
          </p:nvPr>
        </p:nvSpPr>
        <p:spPr/>
        <p:txBody>
          <a:bodyPr/>
          <a:lstStyle/>
          <a:p>
            <a:fld id="{D1BAA0F3-21AB-4AAF-9639-372C393FB165}" type="datetimeFigureOut">
              <a:rPr lang="it-IT" smtClean="0"/>
              <a:t>04/03/2021</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50C12541-668A-464D-8FE2-28E11BC4A888}" type="slidenum">
              <a:rPr lang="it-IT" smtClean="0"/>
              <a:t>‹N›</a:t>
            </a:fld>
            <a:endParaRPr lang="it-IT"/>
          </a:p>
        </p:txBody>
      </p:sp>
    </p:spTree>
    <p:extLst>
      <p:ext uri="{BB962C8B-B14F-4D97-AF65-F5344CB8AC3E}">
        <p14:creationId xmlns:p14="http://schemas.microsoft.com/office/powerpoint/2010/main" val="4112438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sz="half" idx="1"/>
          </p:nvPr>
        </p:nvSpPr>
        <p:spPr>
          <a:xfrm>
            <a:off x="838200" y="1825625"/>
            <a:ext cx="5181600" cy="4351338"/>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6172200" y="1825625"/>
            <a:ext cx="5181600" cy="4351338"/>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p:cNvSpPr>
            <a:spLocks noGrp="1"/>
          </p:cNvSpPr>
          <p:nvPr>
            <p:ph type="dt" sz="half" idx="10"/>
          </p:nvPr>
        </p:nvSpPr>
        <p:spPr/>
        <p:txBody>
          <a:bodyPr/>
          <a:lstStyle/>
          <a:p>
            <a:fld id="{D1BAA0F3-21AB-4AAF-9639-372C393FB165}" type="datetimeFigureOut">
              <a:rPr lang="it-IT" smtClean="0"/>
              <a:t>04/03/2021</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50C12541-668A-464D-8FE2-28E11BC4A888}" type="slidenum">
              <a:rPr lang="it-IT" smtClean="0"/>
              <a:t>‹N›</a:t>
            </a:fld>
            <a:endParaRPr lang="it-IT"/>
          </a:p>
        </p:txBody>
      </p:sp>
    </p:spTree>
    <p:extLst>
      <p:ext uri="{BB962C8B-B14F-4D97-AF65-F5344CB8AC3E}">
        <p14:creationId xmlns:p14="http://schemas.microsoft.com/office/powerpoint/2010/main" val="1242358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839788" y="365125"/>
            <a:ext cx="10515600" cy="1325563"/>
          </a:xfrm>
        </p:spPr>
        <p:txBody>
          <a:bodyPr/>
          <a:lstStyle/>
          <a:p>
            <a:r>
              <a:rPr lang="it-IT"/>
              <a:t>Fare clic per modificare lo stile del titolo</a:t>
            </a:r>
          </a:p>
        </p:txBody>
      </p:sp>
      <p:sp>
        <p:nvSpPr>
          <p:cNvPr id="3" name="Segnaposto tes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4" name="Segnaposto contenuto 3"/>
          <p:cNvSpPr>
            <a:spLocks noGrp="1"/>
          </p:cNvSpPr>
          <p:nvPr>
            <p:ph sz="half" idx="2"/>
          </p:nvPr>
        </p:nvSpPr>
        <p:spPr>
          <a:xfrm>
            <a:off x="839788" y="2505075"/>
            <a:ext cx="5157787" cy="3684588"/>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6" name="Segnaposto contenuto 5"/>
          <p:cNvSpPr>
            <a:spLocks noGrp="1"/>
          </p:cNvSpPr>
          <p:nvPr>
            <p:ph sz="quarter" idx="4"/>
          </p:nvPr>
        </p:nvSpPr>
        <p:spPr>
          <a:xfrm>
            <a:off x="6172200" y="2505075"/>
            <a:ext cx="5183188" cy="3684588"/>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p:cNvSpPr>
            <a:spLocks noGrp="1"/>
          </p:cNvSpPr>
          <p:nvPr>
            <p:ph type="dt" sz="half" idx="10"/>
          </p:nvPr>
        </p:nvSpPr>
        <p:spPr/>
        <p:txBody>
          <a:bodyPr/>
          <a:lstStyle/>
          <a:p>
            <a:fld id="{D1BAA0F3-21AB-4AAF-9639-372C393FB165}" type="datetimeFigureOut">
              <a:rPr lang="it-IT" smtClean="0"/>
              <a:t>04/03/2021</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50C12541-668A-464D-8FE2-28E11BC4A888}" type="slidenum">
              <a:rPr lang="it-IT" smtClean="0"/>
              <a:t>‹N›</a:t>
            </a:fld>
            <a:endParaRPr lang="it-IT"/>
          </a:p>
        </p:txBody>
      </p:sp>
    </p:spTree>
    <p:extLst>
      <p:ext uri="{BB962C8B-B14F-4D97-AF65-F5344CB8AC3E}">
        <p14:creationId xmlns:p14="http://schemas.microsoft.com/office/powerpoint/2010/main" val="809773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data 2"/>
          <p:cNvSpPr>
            <a:spLocks noGrp="1"/>
          </p:cNvSpPr>
          <p:nvPr>
            <p:ph type="dt" sz="half" idx="10"/>
          </p:nvPr>
        </p:nvSpPr>
        <p:spPr/>
        <p:txBody>
          <a:bodyPr/>
          <a:lstStyle/>
          <a:p>
            <a:fld id="{D1BAA0F3-21AB-4AAF-9639-372C393FB165}" type="datetimeFigureOut">
              <a:rPr lang="it-IT" smtClean="0"/>
              <a:t>04/03/2021</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50C12541-668A-464D-8FE2-28E11BC4A888}" type="slidenum">
              <a:rPr lang="it-IT" smtClean="0"/>
              <a:t>‹N›</a:t>
            </a:fld>
            <a:endParaRPr lang="it-IT"/>
          </a:p>
        </p:txBody>
      </p:sp>
    </p:spTree>
    <p:extLst>
      <p:ext uri="{BB962C8B-B14F-4D97-AF65-F5344CB8AC3E}">
        <p14:creationId xmlns:p14="http://schemas.microsoft.com/office/powerpoint/2010/main" val="1397028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D1BAA0F3-21AB-4AAF-9639-372C393FB165}" type="datetimeFigureOut">
              <a:rPr lang="it-IT" smtClean="0"/>
              <a:t>04/03/2021</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50C12541-668A-464D-8FE2-28E11BC4A888}" type="slidenum">
              <a:rPr lang="it-IT" smtClean="0"/>
              <a:t>‹N›</a:t>
            </a:fld>
            <a:endParaRPr lang="it-IT"/>
          </a:p>
        </p:txBody>
      </p:sp>
    </p:spTree>
    <p:extLst>
      <p:ext uri="{BB962C8B-B14F-4D97-AF65-F5344CB8AC3E}">
        <p14:creationId xmlns:p14="http://schemas.microsoft.com/office/powerpoint/2010/main" val="3947879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a:t>
            </a:r>
          </a:p>
        </p:txBody>
      </p:sp>
      <p:sp>
        <p:nvSpPr>
          <p:cNvPr id="3" name="Segnaposto contenut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stili del testo dello schema</a:t>
            </a:r>
          </a:p>
        </p:txBody>
      </p:sp>
      <p:sp>
        <p:nvSpPr>
          <p:cNvPr id="5" name="Segnaposto data 4"/>
          <p:cNvSpPr>
            <a:spLocks noGrp="1"/>
          </p:cNvSpPr>
          <p:nvPr>
            <p:ph type="dt" sz="half" idx="10"/>
          </p:nvPr>
        </p:nvSpPr>
        <p:spPr/>
        <p:txBody>
          <a:bodyPr/>
          <a:lstStyle/>
          <a:p>
            <a:fld id="{D1BAA0F3-21AB-4AAF-9639-372C393FB165}" type="datetimeFigureOut">
              <a:rPr lang="it-IT" smtClean="0"/>
              <a:t>04/03/2021</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50C12541-668A-464D-8FE2-28E11BC4A888}" type="slidenum">
              <a:rPr lang="it-IT" smtClean="0"/>
              <a:t>‹N›</a:t>
            </a:fld>
            <a:endParaRPr lang="it-IT"/>
          </a:p>
        </p:txBody>
      </p:sp>
    </p:spTree>
    <p:extLst>
      <p:ext uri="{BB962C8B-B14F-4D97-AF65-F5344CB8AC3E}">
        <p14:creationId xmlns:p14="http://schemas.microsoft.com/office/powerpoint/2010/main" val="1184237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a:t>
            </a:r>
          </a:p>
        </p:txBody>
      </p:sp>
      <p:sp>
        <p:nvSpPr>
          <p:cNvPr id="3" name="Segnaposto immagin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stili del testo dello schema</a:t>
            </a:r>
          </a:p>
        </p:txBody>
      </p:sp>
      <p:sp>
        <p:nvSpPr>
          <p:cNvPr id="5" name="Segnaposto data 4"/>
          <p:cNvSpPr>
            <a:spLocks noGrp="1"/>
          </p:cNvSpPr>
          <p:nvPr>
            <p:ph type="dt" sz="half" idx="10"/>
          </p:nvPr>
        </p:nvSpPr>
        <p:spPr/>
        <p:txBody>
          <a:bodyPr/>
          <a:lstStyle/>
          <a:p>
            <a:fld id="{D1BAA0F3-21AB-4AAF-9639-372C393FB165}" type="datetimeFigureOut">
              <a:rPr lang="it-IT" smtClean="0"/>
              <a:t>04/03/2021</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50C12541-668A-464D-8FE2-28E11BC4A888}" type="slidenum">
              <a:rPr lang="it-IT" smtClean="0"/>
              <a:t>‹N›</a:t>
            </a:fld>
            <a:endParaRPr lang="it-IT"/>
          </a:p>
        </p:txBody>
      </p:sp>
    </p:spTree>
    <p:extLst>
      <p:ext uri="{BB962C8B-B14F-4D97-AF65-F5344CB8AC3E}">
        <p14:creationId xmlns:p14="http://schemas.microsoft.com/office/powerpoint/2010/main" val="2010107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a:t>
            </a:r>
          </a:p>
        </p:txBody>
      </p:sp>
      <p:sp>
        <p:nvSpPr>
          <p:cNvPr id="3" name="Segnaposto tes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BAA0F3-21AB-4AAF-9639-372C393FB165}" type="datetimeFigureOut">
              <a:rPr lang="it-IT" smtClean="0"/>
              <a:t>04/03/2021</a:t>
            </a:fld>
            <a:endParaRPr lang="it-IT"/>
          </a:p>
        </p:txBody>
      </p:sp>
      <p:sp>
        <p:nvSpPr>
          <p:cNvPr id="5" name="Segnaposto piè di pa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C12541-668A-464D-8FE2-28E11BC4A888}" type="slidenum">
              <a:rPr lang="it-IT" smtClean="0"/>
              <a:t>‹N›</a:t>
            </a:fld>
            <a:endParaRPr lang="it-IT"/>
          </a:p>
        </p:txBody>
      </p:sp>
    </p:spTree>
    <p:extLst>
      <p:ext uri="{BB962C8B-B14F-4D97-AF65-F5344CB8AC3E}">
        <p14:creationId xmlns:p14="http://schemas.microsoft.com/office/powerpoint/2010/main" val="894155727"/>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1.xml"/><Relationship Id="rId5" Type="http://schemas.openxmlformats.org/officeDocument/2006/relationships/comments" Target="../comments/comment1.xml"/><Relationship Id="rId4" Type="http://schemas.openxmlformats.org/officeDocument/2006/relationships/image" Target="../media/image9.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ubtitle 1"/>
          <p:cNvSpPr>
            <a:spLocks noGrp="1"/>
          </p:cNvSpPr>
          <p:nvPr>
            <p:ph type="subTitle" idx="1"/>
          </p:nvPr>
        </p:nvSpPr>
        <p:spPr>
          <a:xfrm>
            <a:off x="1672726" y="5515843"/>
            <a:ext cx="4500500" cy="513057"/>
          </a:xfrm>
        </p:spPr>
        <p:txBody>
          <a:bodyPr>
            <a:noAutofit/>
          </a:bodyPr>
          <a:lstStyle/>
          <a:p>
            <a:pPr algn="l"/>
            <a:r>
              <a:rPr lang="it-IT" sz="2800" b="1" dirty="0">
                <a:solidFill>
                  <a:schemeClr val="accent1">
                    <a:lumMod val="50000"/>
                  </a:schemeClr>
                </a:solidFill>
                <a:latin typeface="Segoe UI Semilight" panose="020B0402040204020203" pitchFamily="34" charset="0"/>
                <a:cs typeface="Segoe UI Semilight" panose="020B0402040204020203" pitchFamily="34" charset="0"/>
              </a:rPr>
              <a:t>W. Zupa, M. T. Spedicato</a:t>
            </a:r>
          </a:p>
        </p:txBody>
      </p:sp>
      <p:pic>
        <p:nvPicPr>
          <p:cNvPr id="5" name="Immagin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55750" y="5273753"/>
            <a:ext cx="2991706" cy="997236"/>
          </a:xfrm>
          <a:prstGeom prst="rect">
            <a:avLst/>
          </a:prstGeom>
        </p:spPr>
      </p:pic>
      <p:pic>
        <p:nvPicPr>
          <p:cNvPr id="8" name="Picture 1" descr="\\Hqfile1\fi\FIPI\GFCM\GFCM-INFO\~LOGOS\GFCM Logo\LOGO+TEXT\GFCM-Full_Written_2016_en_fr-transparent.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26006" y="663828"/>
            <a:ext cx="2862318" cy="648072"/>
          </a:xfrm>
          <a:prstGeom prst="rect">
            <a:avLst/>
          </a:prstGeom>
          <a:noFill/>
          <a:ln>
            <a:noFill/>
          </a:ln>
        </p:spPr>
      </p:pic>
      <p:sp>
        <p:nvSpPr>
          <p:cNvPr id="10" name="Rettangolo 9"/>
          <p:cNvSpPr/>
          <p:nvPr/>
        </p:nvSpPr>
        <p:spPr>
          <a:xfrm>
            <a:off x="1492469" y="2399747"/>
            <a:ext cx="10089931" cy="1938992"/>
          </a:xfrm>
          <a:prstGeom prst="rect">
            <a:avLst/>
          </a:prstGeom>
        </p:spPr>
        <p:txBody>
          <a:bodyPr wrap="square">
            <a:spAutoFit/>
          </a:bodyPr>
          <a:lstStyle/>
          <a:p>
            <a:pPr algn="ctr"/>
            <a:r>
              <a:rPr lang="en-GB" sz="4000" b="1" dirty="0" smtClean="0">
                <a:solidFill>
                  <a:schemeClr val="accent1">
                    <a:lumMod val="50000"/>
                  </a:schemeClr>
                </a:solidFill>
                <a:latin typeface="Segoe UI Semilight" panose="020B0402040204020203" pitchFamily="34" charset="0"/>
                <a:ea typeface="MS Mincho"/>
                <a:cs typeface="Segoe UI Semilight" panose="020B0402040204020203" pitchFamily="34" charset="0"/>
              </a:rPr>
              <a:t>Structures of Survey </a:t>
            </a:r>
            <a:r>
              <a:rPr lang="en-GB" sz="4000" b="1" dirty="0">
                <a:solidFill>
                  <a:schemeClr val="accent1">
                    <a:lumMod val="50000"/>
                  </a:schemeClr>
                </a:solidFill>
                <a:latin typeface="Segoe UI Semilight" panose="020B0402040204020203" pitchFamily="34" charset="0"/>
                <a:ea typeface="MS Mincho"/>
                <a:cs typeface="Segoe UI Semilight" panose="020B0402040204020203" pitchFamily="34" charset="0"/>
              </a:rPr>
              <a:t>Data Exchange Formats</a:t>
            </a:r>
          </a:p>
          <a:p>
            <a:pPr algn="ctr"/>
            <a:r>
              <a:rPr lang="en-GB" sz="4000" b="1" i="1" dirty="0" smtClean="0">
                <a:solidFill>
                  <a:schemeClr val="accent1">
                    <a:lumMod val="50000"/>
                  </a:schemeClr>
                </a:solidFill>
                <a:latin typeface="Segoe UI Semilight" panose="020B0402040204020203" pitchFamily="34" charset="0"/>
                <a:cs typeface="Segoe UI Semilight" panose="020B0402040204020203" pitchFamily="34" charset="0"/>
              </a:rPr>
              <a:t>(TA</a:t>
            </a:r>
            <a:r>
              <a:rPr lang="en-GB" sz="4000" b="1" i="1" dirty="0">
                <a:solidFill>
                  <a:schemeClr val="accent1">
                    <a:lumMod val="50000"/>
                  </a:schemeClr>
                </a:solidFill>
                <a:latin typeface="Segoe UI Semilight" panose="020B0402040204020203" pitchFamily="34" charset="0"/>
                <a:cs typeface="Segoe UI Semilight" panose="020B0402040204020203" pitchFamily="34" charset="0"/>
              </a:rPr>
              <a:t>, TB, </a:t>
            </a:r>
            <a:r>
              <a:rPr lang="en-GB" sz="4000" b="1" i="1" dirty="0" smtClean="0">
                <a:solidFill>
                  <a:schemeClr val="accent1">
                    <a:lumMod val="50000"/>
                  </a:schemeClr>
                </a:solidFill>
                <a:latin typeface="Segoe UI Semilight" panose="020B0402040204020203" pitchFamily="34" charset="0"/>
                <a:cs typeface="Segoe UI Semilight" panose="020B0402040204020203" pitchFamily="34" charset="0"/>
              </a:rPr>
              <a:t>TC, TE</a:t>
            </a:r>
            <a:r>
              <a:rPr lang="en-GB" sz="4000" b="1" i="1" dirty="0">
                <a:solidFill>
                  <a:schemeClr val="accent1">
                    <a:lumMod val="50000"/>
                  </a:schemeClr>
                </a:solidFill>
                <a:latin typeface="Segoe UI Semilight" panose="020B0402040204020203" pitchFamily="34" charset="0"/>
                <a:cs typeface="Segoe UI Semilight" panose="020B0402040204020203" pitchFamily="34" charset="0"/>
              </a:rPr>
              <a:t> </a:t>
            </a:r>
            <a:r>
              <a:rPr lang="en-GB" sz="4000" b="1" i="1" dirty="0" smtClean="0">
                <a:solidFill>
                  <a:schemeClr val="accent1">
                    <a:lumMod val="50000"/>
                  </a:schemeClr>
                </a:solidFill>
                <a:latin typeface="Segoe UI Semilight" panose="020B0402040204020203" pitchFamily="34" charset="0"/>
                <a:cs typeface="Segoe UI Semilight" panose="020B0402040204020203" pitchFamily="34" charset="0"/>
              </a:rPr>
              <a:t>and TL): </a:t>
            </a:r>
          </a:p>
          <a:p>
            <a:pPr algn="ctr"/>
            <a:r>
              <a:rPr lang="en-GB" sz="4000" b="1" dirty="0" smtClean="0">
                <a:solidFill>
                  <a:schemeClr val="accent1">
                    <a:lumMod val="50000"/>
                  </a:schemeClr>
                </a:solidFill>
                <a:latin typeface="Segoe UI Semilight" panose="020B0402040204020203" pitchFamily="34" charset="0"/>
                <a:cs typeface="Segoe UI Semilight" panose="020B0402040204020203" pitchFamily="34" charset="0"/>
              </a:rPr>
              <a:t>proposals for  </a:t>
            </a:r>
            <a:r>
              <a:rPr lang="en-GB" sz="4000" b="1" dirty="0" err="1" smtClean="0">
                <a:solidFill>
                  <a:schemeClr val="accent1">
                    <a:lumMod val="50000"/>
                  </a:schemeClr>
                </a:solidFill>
                <a:latin typeface="Segoe UI Semilight" panose="020B0402040204020203" pitchFamily="34" charset="0"/>
                <a:cs typeface="Segoe UI Semilight" panose="020B0402040204020203" pitchFamily="34" charset="0"/>
              </a:rPr>
              <a:t>Rapana</a:t>
            </a:r>
            <a:r>
              <a:rPr lang="en-GB" sz="4000" b="1" dirty="0" smtClean="0">
                <a:solidFill>
                  <a:schemeClr val="accent1">
                    <a:lumMod val="50000"/>
                  </a:schemeClr>
                </a:solidFill>
                <a:latin typeface="Segoe UI Semilight" panose="020B0402040204020203" pitchFamily="34" charset="0"/>
                <a:cs typeface="Segoe UI Semilight" panose="020B0402040204020203" pitchFamily="34" charset="0"/>
              </a:rPr>
              <a:t> survey </a:t>
            </a:r>
            <a:endParaRPr lang="it-IT" sz="4000" b="1" dirty="0">
              <a:solidFill>
                <a:schemeClr val="accent1">
                  <a:lumMod val="50000"/>
                </a:schemeClr>
              </a:solidFill>
              <a:latin typeface="Segoe UI Semilight" panose="020B0402040204020203" pitchFamily="34" charset="0"/>
              <a:cs typeface="Segoe UI Semilight" panose="020B0402040204020203" pitchFamily="34" charset="0"/>
            </a:endParaRPr>
          </a:p>
        </p:txBody>
      </p:sp>
      <p:pic>
        <p:nvPicPr>
          <p:cNvPr id="11" name="image2.jpg" descr="C:\Users\SessaM\AppData\Local\Microsoft\Windows\INetCache\Content.Word\BLACK_SEA_4_FISH_LOGO_DEF.jpg"/>
          <p:cNvPicPr/>
          <p:nvPr/>
        </p:nvPicPr>
        <p:blipFill>
          <a:blip r:embed="rId4" cstate="print"/>
          <a:srcRect/>
          <a:stretch>
            <a:fillRect/>
          </a:stretch>
        </p:blipFill>
        <p:spPr>
          <a:xfrm>
            <a:off x="8567738" y="510622"/>
            <a:ext cx="3107795" cy="954112"/>
          </a:xfrm>
          <a:prstGeom prst="rect">
            <a:avLst/>
          </a:prstGeom>
          <a:ln/>
        </p:spPr>
      </p:pic>
      <p:pic>
        <p:nvPicPr>
          <p:cNvPr id="1028" name="Picture 4" descr="https://cdn.freelogovectors.net/wp-content/uploads/2018/08/fao-logo.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51327" y="663828"/>
            <a:ext cx="3372898"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52185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p:cNvSpPr txBox="1"/>
          <p:nvPr/>
        </p:nvSpPr>
        <p:spPr>
          <a:xfrm>
            <a:off x="472611" y="339047"/>
            <a:ext cx="801385" cy="584775"/>
          </a:xfrm>
          <a:prstGeom prst="rect">
            <a:avLst/>
          </a:prstGeom>
          <a:noFill/>
        </p:spPr>
        <p:txBody>
          <a:bodyPr wrap="square" rtlCol="0">
            <a:spAutoFit/>
          </a:bodyPr>
          <a:lstStyle/>
          <a:p>
            <a:r>
              <a:rPr lang="it-IT" sz="3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TA</a:t>
            </a:r>
          </a:p>
        </p:txBody>
      </p:sp>
      <p:graphicFrame>
        <p:nvGraphicFramePr>
          <p:cNvPr id="6" name="Tabella 5"/>
          <p:cNvGraphicFramePr>
            <a:graphicFrameLocks noGrp="1"/>
          </p:cNvGraphicFramePr>
          <p:nvPr>
            <p:extLst>
              <p:ext uri="{D42A27DB-BD31-4B8C-83A1-F6EECF244321}">
                <p14:modId xmlns:p14="http://schemas.microsoft.com/office/powerpoint/2010/main" val="3484551601"/>
              </p:ext>
            </p:extLst>
          </p:nvPr>
        </p:nvGraphicFramePr>
        <p:xfrm>
          <a:off x="1430864" y="645137"/>
          <a:ext cx="10034498" cy="892511"/>
        </p:xfrm>
        <a:graphic>
          <a:graphicData uri="http://schemas.openxmlformats.org/drawingml/2006/table">
            <a:tbl>
              <a:tblPr firstRow="1" bandRow="1">
                <a:tableStyleId>{5C22544A-7EE6-4342-B048-85BDC9FD1C3A}</a:tableStyleId>
              </a:tblPr>
              <a:tblGrid>
                <a:gridCol w="2440241">
                  <a:extLst>
                    <a:ext uri="{9D8B030D-6E8A-4147-A177-3AD203B41FA5}">
                      <a16:colId xmlns="" xmlns:a16="http://schemas.microsoft.com/office/drawing/2014/main" val="20000"/>
                    </a:ext>
                  </a:extLst>
                </a:gridCol>
                <a:gridCol w="1143000">
                  <a:extLst>
                    <a:ext uri="{9D8B030D-6E8A-4147-A177-3AD203B41FA5}">
                      <a16:colId xmlns="" xmlns:a16="http://schemas.microsoft.com/office/drawing/2014/main" val="20001"/>
                    </a:ext>
                  </a:extLst>
                </a:gridCol>
                <a:gridCol w="1579880">
                  <a:extLst>
                    <a:ext uri="{9D8B030D-6E8A-4147-A177-3AD203B41FA5}">
                      <a16:colId xmlns="" xmlns:a16="http://schemas.microsoft.com/office/drawing/2014/main" val="20002"/>
                    </a:ext>
                  </a:extLst>
                </a:gridCol>
                <a:gridCol w="3048000">
                  <a:extLst>
                    <a:ext uri="{9D8B030D-6E8A-4147-A177-3AD203B41FA5}">
                      <a16:colId xmlns="" xmlns:a16="http://schemas.microsoft.com/office/drawing/2014/main" val="20003"/>
                    </a:ext>
                  </a:extLst>
                </a:gridCol>
                <a:gridCol w="1823377">
                  <a:extLst>
                    <a:ext uri="{9D8B030D-6E8A-4147-A177-3AD203B41FA5}">
                      <a16:colId xmlns="" xmlns:a16="http://schemas.microsoft.com/office/drawing/2014/main" val="20004"/>
                    </a:ext>
                  </a:extLst>
                </a:gridCol>
              </a:tblGrid>
              <a:tr h="494622">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Name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Type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Ref</a:t>
                      </a:r>
                      <a:r>
                        <a:rPr lang="it-IT" sz="1600" b="0" i="0" u="none" strike="noStrike" dirty="0">
                          <a:solidFill>
                            <a:srgbClr val="FFFFFF"/>
                          </a:solidFill>
                          <a:effectLst/>
                          <a:latin typeface="Arial" panose="020B0604020202020204" pitchFamily="34" charset="0"/>
                          <a:cs typeface="Arial" panose="020B0604020202020204" pitchFamily="34" charset="0"/>
                        </a:rPr>
                        <a:t>. </a:t>
                      </a:r>
                      <a:r>
                        <a:rPr lang="it-IT" sz="1600" b="0" i="0" u="none" strike="noStrike" dirty="0" err="1">
                          <a:solidFill>
                            <a:srgbClr val="FFFFFF"/>
                          </a:solidFill>
                          <a:effectLst/>
                          <a:latin typeface="Arial" panose="020B0604020202020204" pitchFamily="34" charset="0"/>
                          <a:cs typeface="Arial" panose="020B0604020202020204" pitchFamily="34" charset="0"/>
                        </a:rPr>
                        <a:t>Range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Comments</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a:solidFill>
                            <a:srgbClr val="FFFFFF"/>
                          </a:solidFill>
                          <a:effectLst/>
                          <a:latin typeface="Arial" panose="020B0604020202020204" pitchFamily="34" charset="0"/>
                          <a:cs typeface="Arial" panose="020B0604020202020204" pitchFamily="34" charset="0"/>
                        </a:rPr>
                        <a:t>New </a:t>
                      </a:r>
                      <a:r>
                        <a:rPr lang="it-IT" sz="1600" b="0" i="0" u="none" strike="noStrike" dirty="0" err="1">
                          <a:solidFill>
                            <a:srgbClr val="FFFFFF"/>
                          </a:solidFill>
                          <a:effectLst/>
                          <a:latin typeface="Arial" panose="020B0604020202020204" pitchFamily="34" charset="0"/>
                          <a:cs typeface="Arial" panose="020B0604020202020204" pitchFamily="34" charset="0"/>
                        </a:rPr>
                        <a:t>range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 xmlns:a16="http://schemas.microsoft.com/office/drawing/2014/main" val="10000"/>
                  </a:ext>
                </a:extLst>
              </a:tr>
              <a:tr h="397889">
                <a:tc>
                  <a:txBody>
                    <a:bodyPr/>
                    <a:lstStyle/>
                    <a:p>
                      <a:pPr algn="ctr" fontAlgn="ctr"/>
                      <a:r>
                        <a:rPr lang="it-IT" sz="1800" u="none" strike="noStrike" dirty="0">
                          <a:effectLst/>
                        </a:rPr>
                        <a:t>SHOOTING_LATITUDE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000000"/>
                          </a:solidFill>
                          <a:effectLst/>
                          <a:latin typeface="Arial" panose="020B0604020202020204" pitchFamily="34" charset="0"/>
                          <a:cs typeface="Arial" panose="020B0604020202020204" pitchFamily="34" charset="0"/>
                        </a:rPr>
                        <a:t>7N</a:t>
                      </a:r>
                      <a:endParaRPr lang="it-IT" dirty="0">
                        <a:latin typeface="Arial" panose="020B0604020202020204" pitchFamily="34" charset="0"/>
                        <a:cs typeface="Arial" panose="020B0604020202020204" pitchFamily="34" charset="0"/>
                      </a:endParaRPr>
                    </a:p>
                  </a:txBody>
                  <a:tcPr/>
                </a:tc>
                <a:tc>
                  <a:txBody>
                    <a:bodyPr/>
                    <a:lstStyle/>
                    <a:p>
                      <a:pPr algn="ctr"/>
                      <a:r>
                        <a:rPr lang="it-IT" dirty="0">
                          <a:latin typeface="Arial" panose="020B0604020202020204" pitchFamily="34" charset="0"/>
                          <a:cs typeface="Arial" panose="020B0604020202020204" pitchFamily="34" charset="0"/>
                        </a:rPr>
                        <a:t>3400 to 4600</a:t>
                      </a:r>
                    </a:p>
                  </a:txBody>
                  <a:tcPr/>
                </a:tc>
                <a:tc>
                  <a:txBody>
                    <a:bodyPr/>
                    <a:lstStyle/>
                    <a:p>
                      <a:pPr algn="ctr"/>
                      <a:r>
                        <a:rPr lang="sv-SE" dirty="0">
                          <a:latin typeface="Arial" panose="020B0604020202020204" pitchFamily="34" charset="0"/>
                          <a:cs typeface="Arial" panose="020B0604020202020204" pitchFamily="34" charset="0"/>
                        </a:rPr>
                        <a:t>Ex: 36° 40,22' &gt; 3640,22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dirty="0">
                          <a:solidFill>
                            <a:srgbClr val="0070C0"/>
                          </a:solidFill>
                          <a:latin typeface="Arial" panose="020B0604020202020204" pitchFamily="34" charset="0"/>
                          <a:cs typeface="Arial" panose="020B0604020202020204" pitchFamily="34" charset="0"/>
                        </a:rPr>
                        <a:t>3020 to 4730</a:t>
                      </a:r>
                    </a:p>
                  </a:txBody>
                  <a:tcPr/>
                </a:tc>
                <a:extLst>
                  <a:ext uri="{0D108BD9-81ED-4DB2-BD59-A6C34878D82A}">
                    <a16:rowId xmlns="" xmlns:a16="http://schemas.microsoft.com/office/drawing/2014/main" val="10001"/>
                  </a:ext>
                </a:extLst>
              </a:tr>
            </a:tbl>
          </a:graphicData>
        </a:graphic>
      </p:graphicFrame>
      <p:graphicFrame>
        <p:nvGraphicFramePr>
          <p:cNvPr id="13" name="Tabella 12"/>
          <p:cNvGraphicFramePr>
            <a:graphicFrameLocks noGrp="1"/>
          </p:cNvGraphicFramePr>
          <p:nvPr>
            <p:extLst>
              <p:ext uri="{D42A27DB-BD31-4B8C-83A1-F6EECF244321}">
                <p14:modId xmlns:p14="http://schemas.microsoft.com/office/powerpoint/2010/main" val="2236555085"/>
              </p:ext>
            </p:extLst>
          </p:nvPr>
        </p:nvGraphicFramePr>
        <p:xfrm>
          <a:off x="1430864" y="1839659"/>
          <a:ext cx="10034498" cy="892511"/>
        </p:xfrm>
        <a:graphic>
          <a:graphicData uri="http://schemas.openxmlformats.org/drawingml/2006/table">
            <a:tbl>
              <a:tblPr firstRow="1" bandRow="1">
                <a:tableStyleId>{5C22544A-7EE6-4342-B048-85BDC9FD1C3A}</a:tableStyleId>
              </a:tblPr>
              <a:tblGrid>
                <a:gridCol w="2440241">
                  <a:extLst>
                    <a:ext uri="{9D8B030D-6E8A-4147-A177-3AD203B41FA5}">
                      <a16:colId xmlns="" xmlns:a16="http://schemas.microsoft.com/office/drawing/2014/main" val="20000"/>
                    </a:ext>
                  </a:extLst>
                </a:gridCol>
                <a:gridCol w="1143000">
                  <a:extLst>
                    <a:ext uri="{9D8B030D-6E8A-4147-A177-3AD203B41FA5}">
                      <a16:colId xmlns="" xmlns:a16="http://schemas.microsoft.com/office/drawing/2014/main" val="20001"/>
                    </a:ext>
                  </a:extLst>
                </a:gridCol>
                <a:gridCol w="1579880">
                  <a:extLst>
                    <a:ext uri="{9D8B030D-6E8A-4147-A177-3AD203B41FA5}">
                      <a16:colId xmlns="" xmlns:a16="http://schemas.microsoft.com/office/drawing/2014/main" val="20002"/>
                    </a:ext>
                  </a:extLst>
                </a:gridCol>
                <a:gridCol w="3048000">
                  <a:extLst>
                    <a:ext uri="{9D8B030D-6E8A-4147-A177-3AD203B41FA5}">
                      <a16:colId xmlns="" xmlns:a16="http://schemas.microsoft.com/office/drawing/2014/main" val="20003"/>
                    </a:ext>
                  </a:extLst>
                </a:gridCol>
                <a:gridCol w="1823377">
                  <a:extLst>
                    <a:ext uri="{9D8B030D-6E8A-4147-A177-3AD203B41FA5}">
                      <a16:colId xmlns="" xmlns:a16="http://schemas.microsoft.com/office/drawing/2014/main" val="20004"/>
                    </a:ext>
                  </a:extLst>
                </a:gridCol>
              </a:tblGrid>
              <a:tr h="494622">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Name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Type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Ref</a:t>
                      </a:r>
                      <a:r>
                        <a:rPr lang="it-IT" sz="1600" b="0" i="0" u="none" strike="noStrike" dirty="0">
                          <a:solidFill>
                            <a:srgbClr val="FFFFFF"/>
                          </a:solidFill>
                          <a:effectLst/>
                          <a:latin typeface="Arial" panose="020B0604020202020204" pitchFamily="34" charset="0"/>
                          <a:cs typeface="Arial" panose="020B0604020202020204" pitchFamily="34" charset="0"/>
                        </a:rPr>
                        <a:t>. </a:t>
                      </a:r>
                      <a:r>
                        <a:rPr lang="it-IT" sz="1600" b="0" i="0" u="none" strike="noStrike" dirty="0" err="1">
                          <a:solidFill>
                            <a:srgbClr val="FFFFFF"/>
                          </a:solidFill>
                          <a:effectLst/>
                          <a:latin typeface="Arial" panose="020B0604020202020204" pitchFamily="34" charset="0"/>
                          <a:cs typeface="Arial" panose="020B0604020202020204" pitchFamily="34" charset="0"/>
                        </a:rPr>
                        <a:t>Range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Comments</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a:solidFill>
                            <a:srgbClr val="FFFFFF"/>
                          </a:solidFill>
                          <a:effectLst/>
                          <a:latin typeface="Arial" panose="020B0604020202020204" pitchFamily="34" charset="0"/>
                          <a:cs typeface="Arial" panose="020B0604020202020204" pitchFamily="34" charset="0"/>
                        </a:rPr>
                        <a:t>New </a:t>
                      </a:r>
                      <a:r>
                        <a:rPr lang="it-IT" sz="1600" b="0" i="0" u="none" strike="noStrike" dirty="0" err="1">
                          <a:solidFill>
                            <a:srgbClr val="FFFFFF"/>
                          </a:solidFill>
                          <a:effectLst/>
                          <a:latin typeface="Arial" panose="020B0604020202020204" pitchFamily="34" charset="0"/>
                          <a:cs typeface="Arial" panose="020B0604020202020204" pitchFamily="34" charset="0"/>
                        </a:rPr>
                        <a:t>range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 xmlns:a16="http://schemas.microsoft.com/office/drawing/2014/main" val="10000"/>
                  </a:ext>
                </a:extLst>
              </a:tr>
              <a:tr h="397889">
                <a:tc>
                  <a:txBody>
                    <a:bodyPr/>
                    <a:lstStyle/>
                    <a:p>
                      <a:pPr algn="ctr" fontAlgn="ctr"/>
                      <a:r>
                        <a:rPr lang="it-IT" sz="1800" u="none" strike="noStrike" dirty="0">
                          <a:effectLst/>
                        </a:rPr>
                        <a:t>SHOOTING_LONGITUDE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000000"/>
                          </a:solidFill>
                          <a:effectLst/>
                          <a:latin typeface="Arial" panose="020B0604020202020204" pitchFamily="34" charset="0"/>
                          <a:cs typeface="Arial" panose="020B0604020202020204" pitchFamily="34" charset="0"/>
                        </a:rPr>
                        <a:t>7N</a:t>
                      </a:r>
                      <a:endParaRPr lang="it-IT" dirty="0">
                        <a:latin typeface="Arial" panose="020B0604020202020204" pitchFamily="34" charset="0"/>
                        <a:cs typeface="Arial" panose="020B0604020202020204" pitchFamily="34" charset="0"/>
                      </a:endParaRPr>
                    </a:p>
                  </a:txBody>
                  <a:tcPr/>
                </a:tc>
                <a:tc>
                  <a:txBody>
                    <a:bodyPr/>
                    <a:lstStyle/>
                    <a:p>
                      <a:pPr algn="ctr"/>
                      <a:r>
                        <a:rPr lang="it-IT" dirty="0">
                          <a:latin typeface="Arial" panose="020B0604020202020204" pitchFamily="34" charset="0"/>
                          <a:cs typeface="Arial" panose="020B0604020202020204" pitchFamily="34" charset="0"/>
                        </a:rPr>
                        <a:t>0 to 3500</a:t>
                      </a:r>
                    </a:p>
                  </a:txBody>
                  <a:tcPr/>
                </a:tc>
                <a:tc>
                  <a:txBody>
                    <a:bodyPr/>
                    <a:lstStyle/>
                    <a:p>
                      <a:pPr algn="ctr"/>
                      <a:r>
                        <a:rPr lang="sv-SE" dirty="0">
                          <a:latin typeface="Arial" panose="020B0604020202020204" pitchFamily="34" charset="0"/>
                          <a:cs typeface="Arial" panose="020B0604020202020204" pitchFamily="34" charset="0"/>
                        </a:rPr>
                        <a:t>Ex: 4° 19,84' &gt; 419,84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dirty="0">
                          <a:solidFill>
                            <a:srgbClr val="0070C0"/>
                          </a:solidFill>
                          <a:latin typeface="Arial" panose="020B0604020202020204" pitchFamily="34" charset="0"/>
                          <a:cs typeface="Arial" panose="020B0604020202020204" pitchFamily="34" charset="0"/>
                        </a:rPr>
                        <a:t>0 to 4200</a:t>
                      </a:r>
                    </a:p>
                  </a:txBody>
                  <a:tcPr/>
                </a:tc>
                <a:extLst>
                  <a:ext uri="{0D108BD9-81ED-4DB2-BD59-A6C34878D82A}">
                    <a16:rowId xmlns="" xmlns:a16="http://schemas.microsoft.com/office/drawing/2014/main" val="10001"/>
                  </a:ext>
                </a:extLst>
              </a:tr>
            </a:tbl>
          </a:graphicData>
        </a:graphic>
      </p:graphicFrame>
      <p:graphicFrame>
        <p:nvGraphicFramePr>
          <p:cNvPr id="15" name="Tabella 14"/>
          <p:cNvGraphicFramePr>
            <a:graphicFrameLocks noGrp="1"/>
          </p:cNvGraphicFramePr>
          <p:nvPr>
            <p:extLst>
              <p:ext uri="{D42A27DB-BD31-4B8C-83A1-F6EECF244321}">
                <p14:modId xmlns:p14="http://schemas.microsoft.com/office/powerpoint/2010/main" val="4011519746"/>
              </p:ext>
            </p:extLst>
          </p:nvPr>
        </p:nvGraphicFramePr>
        <p:xfrm>
          <a:off x="1430864" y="3170681"/>
          <a:ext cx="10034498" cy="892511"/>
        </p:xfrm>
        <a:graphic>
          <a:graphicData uri="http://schemas.openxmlformats.org/drawingml/2006/table">
            <a:tbl>
              <a:tblPr firstRow="1" bandRow="1">
                <a:tableStyleId>{5C22544A-7EE6-4342-B048-85BDC9FD1C3A}</a:tableStyleId>
              </a:tblPr>
              <a:tblGrid>
                <a:gridCol w="2440241">
                  <a:extLst>
                    <a:ext uri="{9D8B030D-6E8A-4147-A177-3AD203B41FA5}">
                      <a16:colId xmlns="" xmlns:a16="http://schemas.microsoft.com/office/drawing/2014/main" val="20000"/>
                    </a:ext>
                  </a:extLst>
                </a:gridCol>
                <a:gridCol w="1143000">
                  <a:extLst>
                    <a:ext uri="{9D8B030D-6E8A-4147-A177-3AD203B41FA5}">
                      <a16:colId xmlns="" xmlns:a16="http://schemas.microsoft.com/office/drawing/2014/main" val="20001"/>
                    </a:ext>
                  </a:extLst>
                </a:gridCol>
                <a:gridCol w="1579880">
                  <a:extLst>
                    <a:ext uri="{9D8B030D-6E8A-4147-A177-3AD203B41FA5}">
                      <a16:colId xmlns="" xmlns:a16="http://schemas.microsoft.com/office/drawing/2014/main" val="20002"/>
                    </a:ext>
                  </a:extLst>
                </a:gridCol>
                <a:gridCol w="3048000">
                  <a:extLst>
                    <a:ext uri="{9D8B030D-6E8A-4147-A177-3AD203B41FA5}">
                      <a16:colId xmlns="" xmlns:a16="http://schemas.microsoft.com/office/drawing/2014/main" val="20003"/>
                    </a:ext>
                  </a:extLst>
                </a:gridCol>
                <a:gridCol w="1823377">
                  <a:extLst>
                    <a:ext uri="{9D8B030D-6E8A-4147-A177-3AD203B41FA5}">
                      <a16:colId xmlns="" xmlns:a16="http://schemas.microsoft.com/office/drawing/2014/main" val="20004"/>
                    </a:ext>
                  </a:extLst>
                </a:gridCol>
              </a:tblGrid>
              <a:tr h="494622">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Name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Type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Ref</a:t>
                      </a:r>
                      <a:r>
                        <a:rPr lang="it-IT" sz="1600" b="0" i="0" u="none" strike="noStrike" dirty="0">
                          <a:solidFill>
                            <a:srgbClr val="FFFFFF"/>
                          </a:solidFill>
                          <a:effectLst/>
                          <a:latin typeface="Arial" panose="020B0604020202020204" pitchFamily="34" charset="0"/>
                          <a:cs typeface="Arial" panose="020B0604020202020204" pitchFamily="34" charset="0"/>
                        </a:rPr>
                        <a:t>. </a:t>
                      </a:r>
                      <a:r>
                        <a:rPr lang="it-IT" sz="1600" b="0" i="0" u="none" strike="noStrike" dirty="0" err="1">
                          <a:solidFill>
                            <a:srgbClr val="FFFFFF"/>
                          </a:solidFill>
                          <a:effectLst/>
                          <a:latin typeface="Arial" panose="020B0604020202020204" pitchFamily="34" charset="0"/>
                          <a:cs typeface="Arial" panose="020B0604020202020204" pitchFamily="34" charset="0"/>
                        </a:rPr>
                        <a:t>Range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Comments</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a:solidFill>
                            <a:srgbClr val="FFFFFF"/>
                          </a:solidFill>
                          <a:effectLst/>
                          <a:latin typeface="Arial" panose="020B0604020202020204" pitchFamily="34" charset="0"/>
                          <a:cs typeface="Arial" panose="020B0604020202020204" pitchFamily="34" charset="0"/>
                        </a:rPr>
                        <a:t>New </a:t>
                      </a:r>
                      <a:r>
                        <a:rPr lang="it-IT" sz="1600" b="0" i="0" u="none" strike="noStrike" dirty="0" err="1">
                          <a:solidFill>
                            <a:srgbClr val="FFFFFF"/>
                          </a:solidFill>
                          <a:effectLst/>
                          <a:latin typeface="Arial" panose="020B0604020202020204" pitchFamily="34" charset="0"/>
                          <a:cs typeface="Arial" panose="020B0604020202020204" pitchFamily="34" charset="0"/>
                        </a:rPr>
                        <a:t>range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 xmlns:a16="http://schemas.microsoft.com/office/drawing/2014/main" val="10000"/>
                  </a:ext>
                </a:extLst>
              </a:tr>
              <a:tr h="397889">
                <a:tc>
                  <a:txBody>
                    <a:bodyPr/>
                    <a:lstStyle/>
                    <a:p>
                      <a:pPr algn="ctr" fontAlgn="ctr"/>
                      <a:r>
                        <a:rPr lang="it-IT" sz="1800" u="none" strike="noStrike" dirty="0">
                          <a:effectLst/>
                        </a:rPr>
                        <a:t>HAULING_LATITUDE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000000"/>
                          </a:solidFill>
                          <a:effectLst/>
                          <a:latin typeface="Arial" panose="020B0604020202020204" pitchFamily="34" charset="0"/>
                          <a:cs typeface="Arial" panose="020B0604020202020204" pitchFamily="34" charset="0"/>
                        </a:rPr>
                        <a:t>7N</a:t>
                      </a:r>
                      <a:endParaRPr lang="it-IT" dirty="0">
                        <a:latin typeface="Arial" panose="020B0604020202020204" pitchFamily="34" charset="0"/>
                        <a:cs typeface="Arial" panose="020B0604020202020204" pitchFamily="34" charset="0"/>
                      </a:endParaRPr>
                    </a:p>
                  </a:txBody>
                  <a:tcPr/>
                </a:tc>
                <a:tc>
                  <a:txBody>
                    <a:bodyPr/>
                    <a:lstStyle/>
                    <a:p>
                      <a:pPr algn="ctr"/>
                      <a:r>
                        <a:rPr lang="it-IT" dirty="0">
                          <a:latin typeface="Arial" panose="020B0604020202020204" pitchFamily="34" charset="0"/>
                          <a:cs typeface="Arial" panose="020B0604020202020204" pitchFamily="34" charset="0"/>
                        </a:rPr>
                        <a:t>3400 to 4600</a:t>
                      </a:r>
                    </a:p>
                  </a:txBody>
                  <a:tcPr/>
                </a:tc>
                <a:tc>
                  <a:txBody>
                    <a:bodyPr/>
                    <a:lstStyle/>
                    <a:p>
                      <a:pPr algn="ctr"/>
                      <a:r>
                        <a:rPr lang="sv-SE" dirty="0">
                          <a:latin typeface="Arial" panose="020B0604020202020204" pitchFamily="34" charset="0"/>
                          <a:cs typeface="Arial" panose="020B0604020202020204" pitchFamily="34" charset="0"/>
                        </a:rPr>
                        <a:t>Ex: 36° 40,22' &gt; 3640,22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dirty="0">
                          <a:solidFill>
                            <a:srgbClr val="0070C0"/>
                          </a:solidFill>
                          <a:latin typeface="Arial" panose="020B0604020202020204" pitchFamily="34" charset="0"/>
                          <a:cs typeface="Arial" panose="020B0604020202020204" pitchFamily="34" charset="0"/>
                        </a:rPr>
                        <a:t>3020 to 4730</a:t>
                      </a:r>
                    </a:p>
                  </a:txBody>
                  <a:tcPr/>
                </a:tc>
                <a:extLst>
                  <a:ext uri="{0D108BD9-81ED-4DB2-BD59-A6C34878D82A}">
                    <a16:rowId xmlns="" xmlns:a16="http://schemas.microsoft.com/office/drawing/2014/main" val="10001"/>
                  </a:ext>
                </a:extLst>
              </a:tr>
            </a:tbl>
          </a:graphicData>
        </a:graphic>
      </p:graphicFrame>
      <p:graphicFrame>
        <p:nvGraphicFramePr>
          <p:cNvPr id="16" name="Tabella 15"/>
          <p:cNvGraphicFramePr>
            <a:graphicFrameLocks noGrp="1"/>
          </p:cNvGraphicFramePr>
          <p:nvPr>
            <p:extLst>
              <p:ext uri="{D42A27DB-BD31-4B8C-83A1-F6EECF244321}">
                <p14:modId xmlns:p14="http://schemas.microsoft.com/office/powerpoint/2010/main" val="3607231602"/>
              </p:ext>
            </p:extLst>
          </p:nvPr>
        </p:nvGraphicFramePr>
        <p:xfrm>
          <a:off x="1430864" y="4501703"/>
          <a:ext cx="10034498" cy="892511"/>
        </p:xfrm>
        <a:graphic>
          <a:graphicData uri="http://schemas.openxmlformats.org/drawingml/2006/table">
            <a:tbl>
              <a:tblPr firstRow="1" bandRow="1">
                <a:tableStyleId>{5C22544A-7EE6-4342-B048-85BDC9FD1C3A}</a:tableStyleId>
              </a:tblPr>
              <a:tblGrid>
                <a:gridCol w="2440241">
                  <a:extLst>
                    <a:ext uri="{9D8B030D-6E8A-4147-A177-3AD203B41FA5}">
                      <a16:colId xmlns="" xmlns:a16="http://schemas.microsoft.com/office/drawing/2014/main" val="20000"/>
                    </a:ext>
                  </a:extLst>
                </a:gridCol>
                <a:gridCol w="1143000">
                  <a:extLst>
                    <a:ext uri="{9D8B030D-6E8A-4147-A177-3AD203B41FA5}">
                      <a16:colId xmlns="" xmlns:a16="http://schemas.microsoft.com/office/drawing/2014/main" val="20001"/>
                    </a:ext>
                  </a:extLst>
                </a:gridCol>
                <a:gridCol w="1579880">
                  <a:extLst>
                    <a:ext uri="{9D8B030D-6E8A-4147-A177-3AD203B41FA5}">
                      <a16:colId xmlns="" xmlns:a16="http://schemas.microsoft.com/office/drawing/2014/main" val="20002"/>
                    </a:ext>
                  </a:extLst>
                </a:gridCol>
                <a:gridCol w="3048000">
                  <a:extLst>
                    <a:ext uri="{9D8B030D-6E8A-4147-A177-3AD203B41FA5}">
                      <a16:colId xmlns="" xmlns:a16="http://schemas.microsoft.com/office/drawing/2014/main" val="20003"/>
                    </a:ext>
                  </a:extLst>
                </a:gridCol>
                <a:gridCol w="1823377">
                  <a:extLst>
                    <a:ext uri="{9D8B030D-6E8A-4147-A177-3AD203B41FA5}">
                      <a16:colId xmlns="" xmlns:a16="http://schemas.microsoft.com/office/drawing/2014/main" val="20004"/>
                    </a:ext>
                  </a:extLst>
                </a:gridCol>
              </a:tblGrid>
              <a:tr h="494622">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Name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Type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Ref</a:t>
                      </a:r>
                      <a:r>
                        <a:rPr lang="it-IT" sz="1600" b="0" i="0" u="none" strike="noStrike" dirty="0">
                          <a:solidFill>
                            <a:srgbClr val="FFFFFF"/>
                          </a:solidFill>
                          <a:effectLst/>
                          <a:latin typeface="Arial" panose="020B0604020202020204" pitchFamily="34" charset="0"/>
                          <a:cs typeface="Arial" panose="020B0604020202020204" pitchFamily="34" charset="0"/>
                        </a:rPr>
                        <a:t>. </a:t>
                      </a:r>
                      <a:r>
                        <a:rPr lang="it-IT" sz="1600" b="0" i="0" u="none" strike="noStrike" dirty="0" err="1">
                          <a:solidFill>
                            <a:srgbClr val="FFFFFF"/>
                          </a:solidFill>
                          <a:effectLst/>
                          <a:latin typeface="Arial" panose="020B0604020202020204" pitchFamily="34" charset="0"/>
                          <a:cs typeface="Arial" panose="020B0604020202020204" pitchFamily="34" charset="0"/>
                        </a:rPr>
                        <a:t>Range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Comments</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a:solidFill>
                            <a:srgbClr val="FFFFFF"/>
                          </a:solidFill>
                          <a:effectLst/>
                          <a:latin typeface="Arial" panose="020B0604020202020204" pitchFamily="34" charset="0"/>
                          <a:cs typeface="Arial" panose="020B0604020202020204" pitchFamily="34" charset="0"/>
                        </a:rPr>
                        <a:t>New </a:t>
                      </a:r>
                      <a:r>
                        <a:rPr lang="it-IT" sz="1600" b="0" i="0" u="none" strike="noStrike" dirty="0" err="1">
                          <a:solidFill>
                            <a:srgbClr val="FFFFFF"/>
                          </a:solidFill>
                          <a:effectLst/>
                          <a:latin typeface="Arial" panose="020B0604020202020204" pitchFamily="34" charset="0"/>
                          <a:cs typeface="Arial" panose="020B0604020202020204" pitchFamily="34" charset="0"/>
                        </a:rPr>
                        <a:t>range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 xmlns:a16="http://schemas.microsoft.com/office/drawing/2014/main" val="10000"/>
                  </a:ext>
                </a:extLst>
              </a:tr>
              <a:tr h="397889">
                <a:tc>
                  <a:txBody>
                    <a:bodyPr/>
                    <a:lstStyle/>
                    <a:p>
                      <a:pPr algn="ctr" fontAlgn="ctr"/>
                      <a:r>
                        <a:rPr lang="it-IT" sz="1800" u="none" strike="noStrike" dirty="0">
                          <a:effectLst/>
                        </a:rPr>
                        <a:t>HAULING_LONGITUDE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000000"/>
                          </a:solidFill>
                          <a:effectLst/>
                          <a:latin typeface="Arial" panose="020B0604020202020204" pitchFamily="34" charset="0"/>
                          <a:cs typeface="Arial" panose="020B0604020202020204" pitchFamily="34" charset="0"/>
                        </a:rPr>
                        <a:t>7N</a:t>
                      </a:r>
                      <a:endParaRPr lang="it-IT" dirty="0">
                        <a:latin typeface="Arial" panose="020B0604020202020204" pitchFamily="34" charset="0"/>
                        <a:cs typeface="Arial" panose="020B0604020202020204" pitchFamily="34" charset="0"/>
                      </a:endParaRPr>
                    </a:p>
                  </a:txBody>
                  <a:tcPr/>
                </a:tc>
                <a:tc>
                  <a:txBody>
                    <a:bodyPr/>
                    <a:lstStyle/>
                    <a:p>
                      <a:pPr algn="ctr"/>
                      <a:r>
                        <a:rPr lang="it-IT" dirty="0">
                          <a:latin typeface="Arial" panose="020B0604020202020204" pitchFamily="34" charset="0"/>
                          <a:cs typeface="Arial" panose="020B0604020202020204" pitchFamily="34" charset="0"/>
                        </a:rPr>
                        <a:t>0 to 2900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sv-SE" dirty="0">
                          <a:latin typeface="Arial" panose="020B0604020202020204" pitchFamily="34" charset="0"/>
                          <a:cs typeface="Arial" panose="020B0604020202020204" pitchFamily="34" charset="0"/>
                        </a:rPr>
                        <a:t>Ex: 4° 19,84' &gt; 419,84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dirty="0">
                          <a:solidFill>
                            <a:srgbClr val="0070C0"/>
                          </a:solidFill>
                          <a:latin typeface="Arial" panose="020B0604020202020204" pitchFamily="34" charset="0"/>
                          <a:cs typeface="Arial" panose="020B0604020202020204" pitchFamily="34" charset="0"/>
                        </a:rPr>
                        <a:t>0 to 4200</a:t>
                      </a:r>
                    </a:p>
                  </a:txBody>
                  <a:tcPr/>
                </a:tc>
                <a:extLst>
                  <a:ext uri="{0D108BD9-81ED-4DB2-BD59-A6C34878D82A}">
                    <a16:rowId xmlns="" xmlns:a16="http://schemas.microsoft.com/office/drawing/2014/main" val="10001"/>
                  </a:ext>
                </a:extLst>
              </a:tr>
            </a:tbl>
          </a:graphicData>
        </a:graphic>
      </p:graphicFrame>
      <p:sp>
        <p:nvSpPr>
          <p:cNvPr id="2" name="Rettangolo 1"/>
          <p:cNvSpPr/>
          <p:nvPr/>
        </p:nvSpPr>
        <p:spPr>
          <a:xfrm>
            <a:off x="4371743" y="5748059"/>
            <a:ext cx="4152740" cy="646331"/>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it-IT" dirty="0" err="1"/>
              <a:t>RoMEBS</a:t>
            </a:r>
            <a:r>
              <a:rPr lang="it-IT" dirty="0"/>
              <a:t> package </a:t>
            </a:r>
            <a:r>
              <a:rPr lang="it-IT" dirty="0" err="1"/>
              <a:t>function</a:t>
            </a:r>
            <a:r>
              <a:rPr lang="it-IT" dirty="0"/>
              <a:t>:   </a:t>
            </a:r>
            <a:r>
              <a:rPr lang="it-IT" dirty="0" err="1">
                <a:solidFill>
                  <a:srgbClr val="0070C0"/>
                </a:solidFill>
              </a:rPr>
              <a:t>cood.conv</a:t>
            </a:r>
            <a:r>
              <a:rPr lang="it-IT" dirty="0">
                <a:solidFill>
                  <a:srgbClr val="0070C0"/>
                </a:solidFill>
              </a:rPr>
              <a:t>()</a:t>
            </a:r>
          </a:p>
          <a:p>
            <a:r>
              <a:rPr lang="it-IT" dirty="0"/>
              <a:t>MEDITS package </a:t>
            </a:r>
            <a:r>
              <a:rPr lang="it-IT" dirty="0" err="1"/>
              <a:t>function</a:t>
            </a:r>
            <a:r>
              <a:rPr lang="it-IT" dirty="0"/>
              <a:t>:  </a:t>
            </a:r>
            <a:r>
              <a:rPr lang="it-IT" dirty="0" err="1">
                <a:solidFill>
                  <a:srgbClr val="0070C0"/>
                </a:solidFill>
              </a:rPr>
              <a:t>dd.to.MEDITS</a:t>
            </a:r>
            <a:r>
              <a:rPr lang="it-IT" dirty="0">
                <a:solidFill>
                  <a:srgbClr val="0070C0"/>
                </a:solidFill>
              </a:rPr>
              <a:t>()</a:t>
            </a:r>
          </a:p>
        </p:txBody>
      </p:sp>
      <p:pic>
        <p:nvPicPr>
          <p:cNvPr id="9" name="Picture 2" descr="SOS artigiani - Artigiani Social"/>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14265" y="5394214"/>
            <a:ext cx="1092203" cy="7281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02799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p:cNvSpPr txBox="1"/>
          <p:nvPr/>
        </p:nvSpPr>
        <p:spPr>
          <a:xfrm>
            <a:off x="472611" y="339047"/>
            <a:ext cx="801385" cy="584775"/>
          </a:xfrm>
          <a:prstGeom prst="rect">
            <a:avLst/>
          </a:prstGeom>
          <a:noFill/>
        </p:spPr>
        <p:txBody>
          <a:bodyPr wrap="square" rtlCol="0">
            <a:spAutoFit/>
          </a:bodyPr>
          <a:lstStyle/>
          <a:p>
            <a:r>
              <a:rPr lang="it-IT" sz="3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TA</a:t>
            </a:r>
          </a:p>
        </p:txBody>
      </p:sp>
      <p:graphicFrame>
        <p:nvGraphicFramePr>
          <p:cNvPr id="6" name="Tabella 5"/>
          <p:cNvGraphicFramePr>
            <a:graphicFrameLocks noGrp="1"/>
          </p:cNvGraphicFramePr>
          <p:nvPr>
            <p:extLst>
              <p:ext uri="{D42A27DB-BD31-4B8C-83A1-F6EECF244321}">
                <p14:modId xmlns:p14="http://schemas.microsoft.com/office/powerpoint/2010/main" val="3277514322"/>
              </p:ext>
            </p:extLst>
          </p:nvPr>
        </p:nvGraphicFramePr>
        <p:xfrm>
          <a:off x="1430864" y="873737"/>
          <a:ext cx="10034498" cy="1134702"/>
        </p:xfrm>
        <a:graphic>
          <a:graphicData uri="http://schemas.openxmlformats.org/drawingml/2006/table">
            <a:tbl>
              <a:tblPr firstRow="1" bandRow="1">
                <a:tableStyleId>{5C22544A-7EE6-4342-B048-85BDC9FD1C3A}</a:tableStyleId>
              </a:tblPr>
              <a:tblGrid>
                <a:gridCol w="2440241">
                  <a:extLst>
                    <a:ext uri="{9D8B030D-6E8A-4147-A177-3AD203B41FA5}">
                      <a16:colId xmlns="" xmlns:a16="http://schemas.microsoft.com/office/drawing/2014/main" val="20000"/>
                    </a:ext>
                  </a:extLst>
                </a:gridCol>
                <a:gridCol w="1143000">
                  <a:extLst>
                    <a:ext uri="{9D8B030D-6E8A-4147-A177-3AD203B41FA5}">
                      <a16:colId xmlns="" xmlns:a16="http://schemas.microsoft.com/office/drawing/2014/main" val="20001"/>
                    </a:ext>
                  </a:extLst>
                </a:gridCol>
                <a:gridCol w="1579880">
                  <a:extLst>
                    <a:ext uri="{9D8B030D-6E8A-4147-A177-3AD203B41FA5}">
                      <a16:colId xmlns="" xmlns:a16="http://schemas.microsoft.com/office/drawing/2014/main" val="20002"/>
                    </a:ext>
                  </a:extLst>
                </a:gridCol>
                <a:gridCol w="3048000">
                  <a:extLst>
                    <a:ext uri="{9D8B030D-6E8A-4147-A177-3AD203B41FA5}">
                      <a16:colId xmlns="" xmlns:a16="http://schemas.microsoft.com/office/drawing/2014/main" val="20003"/>
                    </a:ext>
                  </a:extLst>
                </a:gridCol>
                <a:gridCol w="1823377">
                  <a:extLst>
                    <a:ext uri="{9D8B030D-6E8A-4147-A177-3AD203B41FA5}">
                      <a16:colId xmlns="" xmlns:a16="http://schemas.microsoft.com/office/drawing/2014/main" val="20004"/>
                    </a:ext>
                  </a:extLst>
                </a:gridCol>
              </a:tblGrid>
              <a:tr h="494622">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Name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Type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Ref</a:t>
                      </a:r>
                      <a:r>
                        <a:rPr lang="it-IT" sz="1600" b="0" i="0" u="none" strike="noStrike" dirty="0">
                          <a:solidFill>
                            <a:srgbClr val="FFFFFF"/>
                          </a:solidFill>
                          <a:effectLst/>
                          <a:latin typeface="Arial" panose="020B0604020202020204" pitchFamily="34" charset="0"/>
                          <a:cs typeface="Arial" panose="020B0604020202020204" pitchFamily="34" charset="0"/>
                        </a:rPr>
                        <a:t>. </a:t>
                      </a:r>
                      <a:r>
                        <a:rPr lang="it-IT" sz="1600" b="0" i="0" u="none" strike="noStrike" dirty="0" err="1">
                          <a:solidFill>
                            <a:srgbClr val="FFFFFF"/>
                          </a:solidFill>
                          <a:effectLst/>
                          <a:latin typeface="Arial" panose="020B0604020202020204" pitchFamily="34" charset="0"/>
                          <a:cs typeface="Arial" panose="020B0604020202020204" pitchFamily="34" charset="0"/>
                        </a:rPr>
                        <a:t>Range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Comments</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a:solidFill>
                            <a:srgbClr val="FFFFFF"/>
                          </a:solidFill>
                          <a:effectLst/>
                          <a:latin typeface="Arial" panose="020B0604020202020204" pitchFamily="34" charset="0"/>
                          <a:cs typeface="Arial" panose="020B0604020202020204" pitchFamily="34" charset="0"/>
                        </a:rPr>
                        <a:t>New </a:t>
                      </a:r>
                      <a:r>
                        <a:rPr lang="it-IT" sz="1600" b="0" i="0" u="none" strike="noStrike" dirty="0" err="1">
                          <a:solidFill>
                            <a:srgbClr val="FFFFFF"/>
                          </a:solidFill>
                          <a:effectLst/>
                          <a:latin typeface="Arial" panose="020B0604020202020204" pitchFamily="34" charset="0"/>
                          <a:cs typeface="Arial" panose="020B0604020202020204" pitchFamily="34" charset="0"/>
                        </a:rPr>
                        <a:t>range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 xmlns:a16="http://schemas.microsoft.com/office/drawing/2014/main" val="10000"/>
                  </a:ext>
                </a:extLst>
              </a:tr>
              <a:tr h="397889">
                <a:tc>
                  <a:txBody>
                    <a:bodyPr/>
                    <a:lstStyle/>
                    <a:p>
                      <a:pPr algn="ctr" fontAlgn="ctr"/>
                      <a:r>
                        <a:rPr lang="it-IT" sz="1800" u="none" strike="noStrike" dirty="0">
                          <a:effectLst/>
                        </a:rPr>
                        <a:t>SHOOTING_DEPTH</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000000"/>
                          </a:solidFill>
                          <a:effectLst/>
                          <a:latin typeface="Arial" panose="020B0604020202020204" pitchFamily="34" charset="0"/>
                          <a:cs typeface="Arial" panose="020B0604020202020204" pitchFamily="34" charset="0"/>
                        </a:rPr>
                        <a:t>3N</a:t>
                      </a:r>
                      <a:endParaRPr lang="it-IT" dirty="0">
                        <a:latin typeface="Arial" panose="020B0604020202020204" pitchFamily="34" charset="0"/>
                        <a:cs typeface="Arial" panose="020B0604020202020204" pitchFamily="34" charset="0"/>
                      </a:endParaRPr>
                    </a:p>
                  </a:txBody>
                  <a:tcPr/>
                </a:tc>
                <a:tc>
                  <a:txBody>
                    <a:bodyPr/>
                    <a:lstStyle/>
                    <a:p>
                      <a:pPr algn="ctr"/>
                      <a:r>
                        <a:rPr lang="it-IT" dirty="0">
                          <a:latin typeface="Arial" panose="020B0604020202020204" pitchFamily="34" charset="0"/>
                          <a:cs typeface="Arial" panose="020B0604020202020204" pitchFamily="34" charset="0"/>
                        </a:rPr>
                        <a:t>0, 10 to 800</a:t>
                      </a:r>
                    </a:p>
                  </a:txBody>
                  <a:tcPr/>
                </a:tc>
                <a:tc>
                  <a:txBody>
                    <a:bodyPr/>
                    <a:lstStyle/>
                    <a:p>
                      <a:pPr algn="ctr"/>
                      <a:r>
                        <a:rPr lang="en-US" dirty="0">
                          <a:latin typeface="Arial" panose="020B0604020202020204" pitchFamily="34" charset="0"/>
                          <a:cs typeface="Arial" panose="020B0604020202020204" pitchFamily="34" charset="0"/>
                        </a:rPr>
                        <a:t>At the trawl position, in meters; unknown: 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dirty="0">
                          <a:solidFill>
                            <a:srgbClr val="0070C0"/>
                          </a:solidFill>
                          <a:latin typeface="Arial" panose="020B0604020202020204" pitchFamily="34" charset="0"/>
                          <a:cs typeface="Arial" panose="020B0604020202020204" pitchFamily="34" charset="0"/>
                        </a:rPr>
                        <a:t>5 to 800</a:t>
                      </a:r>
                    </a:p>
                  </a:txBody>
                  <a:tcPr/>
                </a:tc>
                <a:extLst>
                  <a:ext uri="{0D108BD9-81ED-4DB2-BD59-A6C34878D82A}">
                    <a16:rowId xmlns="" xmlns:a16="http://schemas.microsoft.com/office/drawing/2014/main" val="10001"/>
                  </a:ext>
                </a:extLst>
              </a:tr>
            </a:tbl>
          </a:graphicData>
        </a:graphic>
      </p:graphicFrame>
      <p:graphicFrame>
        <p:nvGraphicFramePr>
          <p:cNvPr id="15" name="Tabella 14"/>
          <p:cNvGraphicFramePr>
            <a:graphicFrameLocks noGrp="1"/>
          </p:cNvGraphicFramePr>
          <p:nvPr>
            <p:extLst>
              <p:ext uri="{D42A27DB-BD31-4B8C-83A1-F6EECF244321}">
                <p14:modId xmlns:p14="http://schemas.microsoft.com/office/powerpoint/2010/main" val="1943649281"/>
              </p:ext>
            </p:extLst>
          </p:nvPr>
        </p:nvGraphicFramePr>
        <p:xfrm>
          <a:off x="1430864" y="2522981"/>
          <a:ext cx="10034498" cy="1134702"/>
        </p:xfrm>
        <a:graphic>
          <a:graphicData uri="http://schemas.openxmlformats.org/drawingml/2006/table">
            <a:tbl>
              <a:tblPr firstRow="1" bandRow="1">
                <a:tableStyleId>{5C22544A-7EE6-4342-B048-85BDC9FD1C3A}</a:tableStyleId>
              </a:tblPr>
              <a:tblGrid>
                <a:gridCol w="2440241">
                  <a:extLst>
                    <a:ext uri="{9D8B030D-6E8A-4147-A177-3AD203B41FA5}">
                      <a16:colId xmlns="" xmlns:a16="http://schemas.microsoft.com/office/drawing/2014/main" val="20000"/>
                    </a:ext>
                  </a:extLst>
                </a:gridCol>
                <a:gridCol w="1143000">
                  <a:extLst>
                    <a:ext uri="{9D8B030D-6E8A-4147-A177-3AD203B41FA5}">
                      <a16:colId xmlns="" xmlns:a16="http://schemas.microsoft.com/office/drawing/2014/main" val="20001"/>
                    </a:ext>
                  </a:extLst>
                </a:gridCol>
                <a:gridCol w="1579880">
                  <a:extLst>
                    <a:ext uri="{9D8B030D-6E8A-4147-A177-3AD203B41FA5}">
                      <a16:colId xmlns="" xmlns:a16="http://schemas.microsoft.com/office/drawing/2014/main" val="20002"/>
                    </a:ext>
                  </a:extLst>
                </a:gridCol>
                <a:gridCol w="3048000">
                  <a:extLst>
                    <a:ext uri="{9D8B030D-6E8A-4147-A177-3AD203B41FA5}">
                      <a16:colId xmlns="" xmlns:a16="http://schemas.microsoft.com/office/drawing/2014/main" val="20003"/>
                    </a:ext>
                  </a:extLst>
                </a:gridCol>
                <a:gridCol w="1823377">
                  <a:extLst>
                    <a:ext uri="{9D8B030D-6E8A-4147-A177-3AD203B41FA5}">
                      <a16:colId xmlns="" xmlns:a16="http://schemas.microsoft.com/office/drawing/2014/main" val="20004"/>
                    </a:ext>
                  </a:extLst>
                </a:gridCol>
              </a:tblGrid>
              <a:tr h="494622">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Name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Type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Ref</a:t>
                      </a:r>
                      <a:r>
                        <a:rPr lang="it-IT" sz="1600" b="0" i="0" u="none" strike="noStrike" dirty="0">
                          <a:solidFill>
                            <a:srgbClr val="FFFFFF"/>
                          </a:solidFill>
                          <a:effectLst/>
                          <a:latin typeface="Arial" panose="020B0604020202020204" pitchFamily="34" charset="0"/>
                          <a:cs typeface="Arial" panose="020B0604020202020204" pitchFamily="34" charset="0"/>
                        </a:rPr>
                        <a:t>. </a:t>
                      </a:r>
                      <a:r>
                        <a:rPr lang="it-IT" sz="1600" b="0" i="0" u="none" strike="noStrike" dirty="0" err="1">
                          <a:solidFill>
                            <a:srgbClr val="FFFFFF"/>
                          </a:solidFill>
                          <a:effectLst/>
                          <a:latin typeface="Arial" panose="020B0604020202020204" pitchFamily="34" charset="0"/>
                          <a:cs typeface="Arial" panose="020B0604020202020204" pitchFamily="34" charset="0"/>
                        </a:rPr>
                        <a:t>Range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Comments</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a:solidFill>
                            <a:srgbClr val="FFFFFF"/>
                          </a:solidFill>
                          <a:effectLst/>
                          <a:latin typeface="Arial" panose="020B0604020202020204" pitchFamily="34" charset="0"/>
                          <a:cs typeface="Arial" panose="020B0604020202020204" pitchFamily="34" charset="0"/>
                        </a:rPr>
                        <a:t>New </a:t>
                      </a:r>
                      <a:r>
                        <a:rPr lang="it-IT" sz="1600" b="0" i="0" u="none" strike="noStrike" dirty="0" err="1">
                          <a:solidFill>
                            <a:srgbClr val="FFFFFF"/>
                          </a:solidFill>
                          <a:effectLst/>
                          <a:latin typeface="Arial" panose="020B0604020202020204" pitchFamily="34" charset="0"/>
                          <a:cs typeface="Arial" panose="020B0604020202020204" pitchFamily="34" charset="0"/>
                        </a:rPr>
                        <a:t>range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 xmlns:a16="http://schemas.microsoft.com/office/drawing/2014/main" val="10000"/>
                  </a:ext>
                </a:extLst>
              </a:tr>
              <a:tr h="397889">
                <a:tc>
                  <a:txBody>
                    <a:bodyPr/>
                    <a:lstStyle/>
                    <a:p>
                      <a:pPr algn="ctr" fontAlgn="ctr"/>
                      <a:r>
                        <a:rPr lang="it-IT" sz="1800" u="none" strike="noStrike" dirty="0">
                          <a:effectLst/>
                        </a:rPr>
                        <a:t>HAULING_DEPTH</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000000"/>
                          </a:solidFill>
                          <a:effectLst/>
                          <a:latin typeface="Arial" panose="020B0604020202020204" pitchFamily="34" charset="0"/>
                          <a:cs typeface="Arial" panose="020B0604020202020204" pitchFamily="34" charset="0"/>
                        </a:rPr>
                        <a:t>3N</a:t>
                      </a:r>
                      <a:endParaRPr lang="it-IT" dirty="0">
                        <a:latin typeface="Arial" panose="020B0604020202020204" pitchFamily="34" charset="0"/>
                        <a:cs typeface="Arial" panose="020B0604020202020204" pitchFamily="34" charset="0"/>
                      </a:endParaRPr>
                    </a:p>
                  </a:txBody>
                  <a:tcPr/>
                </a:tc>
                <a:tc>
                  <a:txBody>
                    <a:bodyPr/>
                    <a:lstStyle/>
                    <a:p>
                      <a:pPr algn="ctr"/>
                      <a:r>
                        <a:rPr lang="it-IT" dirty="0">
                          <a:latin typeface="Arial" panose="020B0604020202020204" pitchFamily="34" charset="0"/>
                          <a:cs typeface="Arial" panose="020B0604020202020204" pitchFamily="34" charset="0"/>
                        </a:rPr>
                        <a:t>0, 10 to 800</a:t>
                      </a:r>
                    </a:p>
                  </a:txBody>
                  <a:tcPr/>
                </a:tc>
                <a:tc>
                  <a:txBody>
                    <a:bodyPr/>
                    <a:lstStyle/>
                    <a:p>
                      <a:pPr algn="ctr"/>
                      <a:r>
                        <a:rPr lang="en-US" dirty="0">
                          <a:latin typeface="Arial" panose="020B0604020202020204" pitchFamily="34" charset="0"/>
                          <a:cs typeface="Arial" panose="020B0604020202020204" pitchFamily="34" charset="0"/>
                        </a:rPr>
                        <a:t>At the trawl position, in meters; unknown: 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dirty="0">
                          <a:solidFill>
                            <a:srgbClr val="0070C0"/>
                          </a:solidFill>
                          <a:latin typeface="Arial" panose="020B0604020202020204" pitchFamily="34" charset="0"/>
                          <a:cs typeface="Arial" panose="020B0604020202020204" pitchFamily="34" charset="0"/>
                        </a:rPr>
                        <a:t>5 to 800</a:t>
                      </a:r>
                    </a:p>
                  </a:txBody>
                  <a:tcPr/>
                </a:tc>
                <a:extLst>
                  <a:ext uri="{0D108BD9-81ED-4DB2-BD59-A6C34878D82A}">
                    <a16:rowId xmlns="" xmlns:a16="http://schemas.microsoft.com/office/drawing/2014/main" val="10001"/>
                  </a:ext>
                </a:extLst>
              </a:tr>
            </a:tbl>
          </a:graphicData>
        </a:graphic>
      </p:graphicFrame>
      <p:sp>
        <p:nvSpPr>
          <p:cNvPr id="2" name="CasellaDiTesto 1"/>
          <p:cNvSpPr txBox="1"/>
          <p:nvPr/>
        </p:nvSpPr>
        <p:spPr>
          <a:xfrm>
            <a:off x="3738780" y="4172225"/>
            <a:ext cx="2945422" cy="369332"/>
          </a:xfrm>
          <a:prstGeom prst="rect">
            <a:avLst/>
          </a:prstGeom>
        </p:spPr>
        <p:style>
          <a:lnRef idx="1">
            <a:schemeClr val="accent5"/>
          </a:lnRef>
          <a:fillRef idx="3">
            <a:schemeClr val="accent5"/>
          </a:fillRef>
          <a:effectRef idx="2">
            <a:schemeClr val="accent5"/>
          </a:effectRef>
          <a:fontRef idx="minor">
            <a:schemeClr val="lt1"/>
          </a:fontRef>
        </p:style>
        <p:txBody>
          <a:bodyPr wrap="none" rtlCol="0">
            <a:spAutoFit/>
          </a:bodyPr>
          <a:lstStyle/>
          <a:p>
            <a:r>
              <a:rPr lang="it-IT" dirty="0" err="1"/>
              <a:t>Depending</a:t>
            </a:r>
            <a:r>
              <a:rPr lang="it-IT" dirty="0"/>
              <a:t> on the GEAR code</a:t>
            </a:r>
          </a:p>
        </p:txBody>
      </p:sp>
      <p:graphicFrame>
        <p:nvGraphicFramePr>
          <p:cNvPr id="3" name="Tabella 2"/>
          <p:cNvGraphicFramePr>
            <a:graphicFrameLocks noGrp="1"/>
          </p:cNvGraphicFramePr>
          <p:nvPr>
            <p:extLst>
              <p:ext uri="{D42A27DB-BD31-4B8C-83A1-F6EECF244321}">
                <p14:modId xmlns:p14="http://schemas.microsoft.com/office/powerpoint/2010/main" val="438186870"/>
              </p:ext>
            </p:extLst>
          </p:nvPr>
        </p:nvGraphicFramePr>
        <p:xfrm>
          <a:off x="3738780" y="4694067"/>
          <a:ext cx="5418666" cy="1381760"/>
        </p:xfrm>
        <a:graphic>
          <a:graphicData uri="http://schemas.openxmlformats.org/drawingml/2006/table">
            <a:tbl>
              <a:tblPr firstRow="1" bandRow="1">
                <a:tableStyleId>{5C22544A-7EE6-4342-B048-85BDC9FD1C3A}</a:tableStyleId>
              </a:tblPr>
              <a:tblGrid>
                <a:gridCol w="2709333">
                  <a:extLst>
                    <a:ext uri="{9D8B030D-6E8A-4147-A177-3AD203B41FA5}">
                      <a16:colId xmlns="" xmlns:a16="http://schemas.microsoft.com/office/drawing/2014/main" val="20000"/>
                    </a:ext>
                  </a:extLst>
                </a:gridCol>
                <a:gridCol w="2709333">
                  <a:extLst>
                    <a:ext uri="{9D8B030D-6E8A-4147-A177-3AD203B41FA5}">
                      <a16:colId xmlns="" xmlns:a16="http://schemas.microsoft.com/office/drawing/2014/main" val="20001"/>
                    </a:ext>
                  </a:extLst>
                </a:gridCol>
              </a:tblGrid>
              <a:tr h="370840">
                <a:tc>
                  <a:txBody>
                    <a:bodyPr/>
                    <a:lstStyle/>
                    <a:p>
                      <a:r>
                        <a:rPr lang="it-IT" dirty="0"/>
                        <a:t>GEAR code</a:t>
                      </a:r>
                    </a:p>
                  </a:txBody>
                  <a:tcPr/>
                </a:tc>
                <a:tc>
                  <a:txBody>
                    <a:bodyPr/>
                    <a:lstStyle/>
                    <a:p>
                      <a:endParaRPr lang="it-IT"/>
                    </a:p>
                  </a:txBody>
                  <a:tcPr/>
                </a:tc>
                <a:extLst>
                  <a:ext uri="{0D108BD9-81ED-4DB2-BD59-A6C34878D82A}">
                    <a16:rowId xmlns=""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latin typeface="Arial" panose="020B0604020202020204" pitchFamily="34" charset="0"/>
                          <a:cs typeface="Arial" panose="020B0604020202020204" pitchFamily="34" charset="0"/>
                        </a:rPr>
                        <a:t>GOC73</a:t>
                      </a:r>
                      <a:endParaRPr lang="it-IT" dirty="0">
                        <a:solidFill>
                          <a:srgbClr val="0070C0"/>
                        </a:solidFill>
                        <a:latin typeface="Arial" panose="020B0604020202020204" pitchFamily="34" charset="0"/>
                        <a:cs typeface="Arial" panose="020B06040202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800" kern="1200" dirty="0" smtClean="0">
                          <a:solidFill>
                            <a:schemeClr val="dk1"/>
                          </a:solidFill>
                          <a:latin typeface="Arial" panose="020B0604020202020204" pitchFamily="34" charset="0"/>
                          <a:ea typeface="+mn-ea"/>
                          <a:cs typeface="Arial" panose="020B0604020202020204" pitchFamily="34" charset="0"/>
                        </a:rPr>
                        <a:t>10</a:t>
                      </a:r>
                      <a:r>
                        <a:rPr lang="it-IT" sz="1800" kern="1200" baseline="0" dirty="0" smtClean="0">
                          <a:solidFill>
                            <a:schemeClr val="dk1"/>
                          </a:solidFill>
                          <a:latin typeface="Arial" panose="020B0604020202020204" pitchFamily="34" charset="0"/>
                          <a:ea typeface="+mn-ea"/>
                          <a:cs typeface="Arial" panose="020B0604020202020204" pitchFamily="34" charset="0"/>
                        </a:rPr>
                        <a:t> - 800</a:t>
                      </a:r>
                      <a:endParaRPr lang="it-IT" sz="1800" kern="1200" dirty="0">
                        <a:solidFill>
                          <a:schemeClr val="dk1"/>
                        </a:solidFill>
                        <a:latin typeface="Arial" panose="020B0604020202020204" pitchFamily="34" charset="0"/>
                        <a:ea typeface="+mn-ea"/>
                        <a:cs typeface="Arial" panose="020B0604020202020204" pitchFamily="34" charset="0"/>
                      </a:endParaRPr>
                    </a:p>
                  </a:txBody>
                  <a:tcPr anchor="ctr"/>
                </a:tc>
                <a:extLst>
                  <a:ext uri="{0D108BD9-81ED-4DB2-BD59-A6C34878D82A}">
                    <a16:rowId xmlns="" xmlns:a16="http://schemas.microsoft.com/office/drawing/2014/main" val="10001"/>
                  </a:ext>
                </a:extLst>
              </a:tr>
              <a:tr h="370840">
                <a:tc>
                  <a:txBody>
                    <a:bodyPr/>
                    <a:lstStyle/>
                    <a:p>
                      <a:r>
                        <a:rPr lang="it-IT" dirty="0">
                          <a:solidFill>
                            <a:srgbClr val="0070C0"/>
                          </a:solidFill>
                          <a:latin typeface="Arial" panose="020B0604020202020204" pitchFamily="34" charset="0"/>
                          <a:cs typeface="Arial" panose="020B0604020202020204" pitchFamily="34" charset="0"/>
                        </a:rPr>
                        <a:t>BEAMT</a:t>
                      </a:r>
                    </a:p>
                    <a:p>
                      <a:r>
                        <a:rPr lang="it-IT" dirty="0">
                          <a:solidFill>
                            <a:srgbClr val="0070C0"/>
                          </a:solidFill>
                          <a:latin typeface="Arial" panose="020B0604020202020204" pitchFamily="34" charset="0"/>
                          <a:cs typeface="Arial" panose="020B0604020202020204" pitchFamily="34" charset="0"/>
                        </a:rPr>
                        <a:t>TBB</a:t>
                      </a:r>
                      <a:endParaRPr lang="it-IT"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800" kern="1200" dirty="0" smtClean="0">
                          <a:solidFill>
                            <a:schemeClr val="dk1"/>
                          </a:solidFill>
                          <a:latin typeface="Arial" panose="020B0604020202020204" pitchFamily="34" charset="0"/>
                          <a:ea typeface="+mn-ea"/>
                          <a:cs typeface="Arial" panose="020B0604020202020204" pitchFamily="34" charset="0"/>
                        </a:rPr>
                        <a:t>5 - 35</a:t>
                      </a:r>
                      <a:endParaRPr lang="it-IT" sz="1800" kern="1200" dirty="0">
                        <a:solidFill>
                          <a:schemeClr val="dk1"/>
                        </a:solidFill>
                        <a:latin typeface="Arial" panose="020B0604020202020204" pitchFamily="34" charset="0"/>
                        <a:ea typeface="+mn-ea"/>
                        <a:cs typeface="Arial" panose="020B0604020202020204" pitchFamily="34" charset="0"/>
                      </a:endParaRPr>
                    </a:p>
                  </a:txBody>
                  <a:tcPr anchor="ct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30270882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p:cNvSpPr txBox="1"/>
          <p:nvPr/>
        </p:nvSpPr>
        <p:spPr>
          <a:xfrm>
            <a:off x="472611" y="339047"/>
            <a:ext cx="801385" cy="584775"/>
          </a:xfrm>
          <a:prstGeom prst="rect">
            <a:avLst/>
          </a:prstGeom>
          <a:noFill/>
        </p:spPr>
        <p:txBody>
          <a:bodyPr wrap="square" rtlCol="0">
            <a:spAutoFit/>
          </a:bodyPr>
          <a:lstStyle/>
          <a:p>
            <a:r>
              <a:rPr lang="it-IT" sz="3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TA</a:t>
            </a:r>
          </a:p>
        </p:txBody>
      </p:sp>
      <p:graphicFrame>
        <p:nvGraphicFramePr>
          <p:cNvPr id="6" name="Tabella 5"/>
          <p:cNvGraphicFramePr>
            <a:graphicFrameLocks noGrp="1"/>
          </p:cNvGraphicFramePr>
          <p:nvPr>
            <p:extLst>
              <p:ext uri="{D42A27DB-BD31-4B8C-83A1-F6EECF244321}">
                <p14:modId xmlns:p14="http://schemas.microsoft.com/office/powerpoint/2010/main" val="495000527"/>
              </p:ext>
            </p:extLst>
          </p:nvPr>
        </p:nvGraphicFramePr>
        <p:xfrm>
          <a:off x="2031998" y="992269"/>
          <a:ext cx="9705846" cy="1134702"/>
        </p:xfrm>
        <a:graphic>
          <a:graphicData uri="http://schemas.openxmlformats.org/drawingml/2006/table">
            <a:tbl>
              <a:tblPr firstRow="1" bandRow="1">
                <a:tableStyleId>{5C22544A-7EE6-4342-B048-85BDC9FD1C3A}</a:tableStyleId>
              </a:tblPr>
              <a:tblGrid>
                <a:gridCol w="1752602">
                  <a:extLst>
                    <a:ext uri="{9D8B030D-6E8A-4147-A177-3AD203B41FA5}">
                      <a16:colId xmlns="" xmlns:a16="http://schemas.microsoft.com/office/drawing/2014/main" val="20000"/>
                    </a:ext>
                  </a:extLst>
                </a:gridCol>
                <a:gridCol w="1320800">
                  <a:extLst>
                    <a:ext uri="{9D8B030D-6E8A-4147-A177-3AD203B41FA5}">
                      <a16:colId xmlns="" xmlns:a16="http://schemas.microsoft.com/office/drawing/2014/main" val="20001"/>
                    </a:ext>
                  </a:extLst>
                </a:gridCol>
                <a:gridCol w="1485900">
                  <a:extLst>
                    <a:ext uri="{9D8B030D-6E8A-4147-A177-3AD203B41FA5}">
                      <a16:colId xmlns="" xmlns:a16="http://schemas.microsoft.com/office/drawing/2014/main" val="20002"/>
                    </a:ext>
                  </a:extLst>
                </a:gridCol>
                <a:gridCol w="2108200">
                  <a:extLst>
                    <a:ext uri="{9D8B030D-6E8A-4147-A177-3AD203B41FA5}">
                      <a16:colId xmlns="" xmlns:a16="http://schemas.microsoft.com/office/drawing/2014/main" val="20003"/>
                    </a:ext>
                  </a:extLst>
                </a:gridCol>
                <a:gridCol w="3038344">
                  <a:extLst>
                    <a:ext uri="{9D8B030D-6E8A-4147-A177-3AD203B41FA5}">
                      <a16:colId xmlns="" xmlns:a16="http://schemas.microsoft.com/office/drawing/2014/main" val="20004"/>
                    </a:ext>
                  </a:extLst>
                </a:gridCol>
              </a:tblGrid>
              <a:tr h="494622">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Name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Type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Ref</a:t>
                      </a:r>
                      <a:r>
                        <a:rPr lang="it-IT" sz="1600" b="0" i="0" u="none" strike="noStrike" dirty="0">
                          <a:solidFill>
                            <a:srgbClr val="FFFFFF"/>
                          </a:solidFill>
                          <a:effectLst/>
                          <a:latin typeface="Arial" panose="020B0604020202020204" pitchFamily="34" charset="0"/>
                          <a:cs typeface="Arial" panose="020B0604020202020204" pitchFamily="34" charset="0"/>
                        </a:rPr>
                        <a:t>. </a:t>
                      </a:r>
                      <a:r>
                        <a:rPr lang="it-IT" sz="1600" b="0" i="0" u="none" strike="noStrike" dirty="0" err="1">
                          <a:solidFill>
                            <a:srgbClr val="FFFFFF"/>
                          </a:solidFill>
                          <a:effectLst/>
                          <a:latin typeface="Arial" panose="020B0604020202020204" pitchFamily="34" charset="0"/>
                          <a:cs typeface="Arial" panose="020B0604020202020204" pitchFamily="34" charset="0"/>
                        </a:rPr>
                        <a:t>Range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Comments</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a:solidFill>
                            <a:srgbClr val="FFFFFF"/>
                          </a:solidFill>
                          <a:effectLst/>
                          <a:latin typeface="Arial" panose="020B0604020202020204" pitchFamily="34" charset="0"/>
                          <a:cs typeface="Arial" panose="020B0604020202020204" pitchFamily="34" charset="0"/>
                        </a:rPr>
                        <a:t>New </a:t>
                      </a:r>
                      <a:r>
                        <a:rPr lang="it-IT" sz="1600" b="0" i="0" u="none" strike="noStrike" dirty="0" err="1">
                          <a:solidFill>
                            <a:srgbClr val="FFFFFF"/>
                          </a:solidFill>
                          <a:effectLst/>
                          <a:latin typeface="Arial" panose="020B0604020202020204" pitchFamily="34" charset="0"/>
                          <a:cs typeface="Arial" panose="020B0604020202020204" pitchFamily="34" charset="0"/>
                        </a:rPr>
                        <a:t>range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 xmlns:a16="http://schemas.microsoft.com/office/drawing/2014/main" val="10000"/>
                  </a:ext>
                </a:extLst>
              </a:tr>
              <a:tr h="3978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000000"/>
                          </a:solidFill>
                          <a:effectLst/>
                          <a:latin typeface="Arial" panose="020B0604020202020204" pitchFamily="34" charset="0"/>
                          <a:cs typeface="Arial" panose="020B0604020202020204" pitchFamily="34" charset="0"/>
                        </a:rPr>
                        <a:t>VALIDITY</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000000"/>
                          </a:solidFill>
                          <a:effectLst/>
                          <a:latin typeface="Arial" panose="020B0604020202020204" pitchFamily="34" charset="0"/>
                          <a:cs typeface="Arial" panose="020B0604020202020204" pitchFamily="34" charset="0"/>
                        </a:rPr>
                        <a:t>1A</a:t>
                      </a:r>
                      <a:endParaRPr lang="it-IT" dirty="0">
                        <a:latin typeface="Arial" panose="020B0604020202020204" pitchFamily="34" charset="0"/>
                        <a:cs typeface="Arial" panose="020B0604020202020204" pitchFamily="34" charset="0"/>
                      </a:endParaRPr>
                    </a:p>
                  </a:txBody>
                  <a:tcPr/>
                </a:tc>
                <a:tc>
                  <a:txBody>
                    <a:bodyPr/>
                    <a:lstStyle/>
                    <a:p>
                      <a:pPr algn="ctr"/>
                      <a:r>
                        <a:rPr lang="it-IT" dirty="0">
                          <a:latin typeface="Arial" panose="020B0604020202020204" pitchFamily="34" charset="0"/>
                          <a:cs typeface="Arial" panose="020B0604020202020204" pitchFamily="34" charset="0"/>
                        </a:rPr>
                        <a:t>V, I</a:t>
                      </a:r>
                    </a:p>
                  </a:txBody>
                  <a:tcPr/>
                </a:tc>
                <a:tc>
                  <a:txBody>
                    <a:bodyPr/>
                    <a:lstStyle/>
                    <a:p>
                      <a:pPr algn="ctr"/>
                      <a:r>
                        <a:rPr lang="it-IT" dirty="0">
                          <a:latin typeface="Arial" panose="020B0604020202020204" pitchFamily="34" charset="0"/>
                          <a:cs typeface="Arial" panose="020B0604020202020204" pitchFamily="34" charset="0"/>
                        </a:rPr>
                        <a:t>V: </a:t>
                      </a:r>
                      <a:r>
                        <a:rPr lang="it-IT" dirty="0" err="1">
                          <a:latin typeface="Arial" panose="020B0604020202020204" pitchFamily="34" charset="0"/>
                          <a:cs typeface="Arial" panose="020B0604020202020204" pitchFamily="34" charset="0"/>
                        </a:rPr>
                        <a:t>valid</a:t>
                      </a:r>
                      <a:endParaRPr lang="it-IT" dirty="0">
                        <a:latin typeface="Arial" panose="020B0604020202020204" pitchFamily="34" charset="0"/>
                        <a:cs typeface="Arial" panose="020B0604020202020204" pitchFamily="34" charset="0"/>
                      </a:endParaRPr>
                    </a:p>
                    <a:p>
                      <a:pPr algn="ctr"/>
                      <a:r>
                        <a:rPr lang="it-IT" dirty="0">
                          <a:latin typeface="Arial" panose="020B0604020202020204" pitchFamily="34" charset="0"/>
                          <a:cs typeface="Arial" panose="020B0604020202020204" pitchFamily="34" charset="0"/>
                        </a:rPr>
                        <a:t>I: </a:t>
                      </a:r>
                      <a:r>
                        <a:rPr lang="it-IT" dirty="0" err="1">
                          <a:latin typeface="Arial" panose="020B0604020202020204" pitchFamily="34" charset="0"/>
                          <a:cs typeface="Arial" panose="020B0604020202020204" pitchFamily="34" charset="0"/>
                        </a:rPr>
                        <a:t>invalid</a:t>
                      </a:r>
                      <a:endParaRPr lang="it-IT" dirty="0">
                        <a:latin typeface="Arial" panose="020B0604020202020204" pitchFamily="34" charset="0"/>
                        <a:cs typeface="Arial" panose="020B0604020202020204" pitchFamily="34" charset="0"/>
                      </a:endParaRPr>
                    </a:p>
                  </a:txBody>
                  <a:tcPr/>
                </a:tc>
                <a:tc>
                  <a:txBody>
                    <a:bodyPr/>
                    <a:lstStyle/>
                    <a:p>
                      <a:pPr algn="ctr"/>
                      <a:r>
                        <a:rPr lang="it-IT" dirty="0">
                          <a:latin typeface="Arial" panose="020B0604020202020204" pitchFamily="34" charset="0"/>
                          <a:cs typeface="Arial" panose="020B0604020202020204" pitchFamily="34" charset="0"/>
                        </a:rPr>
                        <a:t>V, I</a:t>
                      </a:r>
                    </a:p>
                  </a:txBody>
                  <a:tcPr/>
                </a:tc>
                <a:extLst>
                  <a:ext uri="{0D108BD9-81ED-4DB2-BD59-A6C34878D82A}">
                    <a16:rowId xmlns="" xmlns:a16="http://schemas.microsoft.com/office/drawing/2014/main" val="10001"/>
                  </a:ext>
                </a:extLst>
              </a:tr>
            </a:tbl>
          </a:graphicData>
        </a:graphic>
      </p:graphicFrame>
      <p:sp>
        <p:nvSpPr>
          <p:cNvPr id="2" name="CasellaDiTesto 1"/>
          <p:cNvSpPr txBox="1"/>
          <p:nvPr/>
        </p:nvSpPr>
        <p:spPr>
          <a:xfrm>
            <a:off x="2031998" y="2235042"/>
            <a:ext cx="7827784"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it-IT" dirty="0" err="1"/>
              <a:t>Only</a:t>
            </a:r>
            <a:r>
              <a:rPr lang="it-IT" dirty="0"/>
              <a:t> </a:t>
            </a:r>
            <a:r>
              <a:rPr lang="it-IT" dirty="0" err="1"/>
              <a:t>one</a:t>
            </a:r>
            <a:r>
              <a:rPr lang="it-IT" dirty="0"/>
              <a:t> ‘VALID’ </a:t>
            </a:r>
            <a:r>
              <a:rPr lang="it-IT" dirty="0" err="1"/>
              <a:t>haul</a:t>
            </a:r>
            <a:r>
              <a:rPr lang="it-IT" dirty="0"/>
              <a:t> with the </a:t>
            </a:r>
            <a:r>
              <a:rPr lang="it-IT" dirty="0" err="1"/>
              <a:t>same</a:t>
            </a:r>
            <a:r>
              <a:rPr lang="it-IT" dirty="0"/>
              <a:t> HAUL_NUMBER per YEAR-GSA </a:t>
            </a:r>
            <a:r>
              <a:rPr lang="it-IT" dirty="0" err="1" smtClean="0"/>
              <a:t>combination</a:t>
            </a:r>
            <a:endParaRPr lang="it-IT" dirty="0"/>
          </a:p>
        </p:txBody>
      </p:sp>
      <p:graphicFrame>
        <p:nvGraphicFramePr>
          <p:cNvPr id="8" name="Tabella 7"/>
          <p:cNvGraphicFramePr>
            <a:graphicFrameLocks noGrp="1"/>
          </p:cNvGraphicFramePr>
          <p:nvPr>
            <p:extLst>
              <p:ext uri="{D42A27DB-BD31-4B8C-83A1-F6EECF244321}">
                <p14:modId xmlns:p14="http://schemas.microsoft.com/office/powerpoint/2010/main" val="3745741140"/>
              </p:ext>
            </p:extLst>
          </p:nvPr>
        </p:nvGraphicFramePr>
        <p:xfrm>
          <a:off x="2031998" y="2884569"/>
          <a:ext cx="9705846" cy="1134702"/>
        </p:xfrm>
        <a:graphic>
          <a:graphicData uri="http://schemas.openxmlformats.org/drawingml/2006/table">
            <a:tbl>
              <a:tblPr firstRow="1" bandRow="1">
                <a:tableStyleId>{5C22544A-7EE6-4342-B048-85BDC9FD1C3A}</a:tableStyleId>
              </a:tblPr>
              <a:tblGrid>
                <a:gridCol w="1752602">
                  <a:extLst>
                    <a:ext uri="{9D8B030D-6E8A-4147-A177-3AD203B41FA5}">
                      <a16:colId xmlns="" xmlns:a16="http://schemas.microsoft.com/office/drawing/2014/main" val="20000"/>
                    </a:ext>
                  </a:extLst>
                </a:gridCol>
                <a:gridCol w="1320800">
                  <a:extLst>
                    <a:ext uri="{9D8B030D-6E8A-4147-A177-3AD203B41FA5}">
                      <a16:colId xmlns="" xmlns:a16="http://schemas.microsoft.com/office/drawing/2014/main" val="20001"/>
                    </a:ext>
                  </a:extLst>
                </a:gridCol>
                <a:gridCol w="1485900">
                  <a:extLst>
                    <a:ext uri="{9D8B030D-6E8A-4147-A177-3AD203B41FA5}">
                      <a16:colId xmlns="" xmlns:a16="http://schemas.microsoft.com/office/drawing/2014/main" val="20002"/>
                    </a:ext>
                  </a:extLst>
                </a:gridCol>
                <a:gridCol w="2108200">
                  <a:extLst>
                    <a:ext uri="{9D8B030D-6E8A-4147-A177-3AD203B41FA5}">
                      <a16:colId xmlns="" xmlns:a16="http://schemas.microsoft.com/office/drawing/2014/main" val="20003"/>
                    </a:ext>
                  </a:extLst>
                </a:gridCol>
                <a:gridCol w="3038344">
                  <a:extLst>
                    <a:ext uri="{9D8B030D-6E8A-4147-A177-3AD203B41FA5}">
                      <a16:colId xmlns="" xmlns:a16="http://schemas.microsoft.com/office/drawing/2014/main" val="20004"/>
                    </a:ext>
                  </a:extLst>
                </a:gridCol>
              </a:tblGrid>
              <a:tr h="494622">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Name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Type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Ref</a:t>
                      </a:r>
                      <a:r>
                        <a:rPr lang="it-IT" sz="1600" b="0" i="0" u="none" strike="noStrike" dirty="0">
                          <a:solidFill>
                            <a:srgbClr val="FFFFFF"/>
                          </a:solidFill>
                          <a:effectLst/>
                          <a:latin typeface="Arial" panose="020B0604020202020204" pitchFamily="34" charset="0"/>
                          <a:cs typeface="Arial" panose="020B0604020202020204" pitchFamily="34" charset="0"/>
                        </a:rPr>
                        <a:t>. </a:t>
                      </a:r>
                      <a:r>
                        <a:rPr lang="it-IT" sz="1600" b="0" i="0" u="none" strike="noStrike" dirty="0" err="1">
                          <a:solidFill>
                            <a:srgbClr val="FFFFFF"/>
                          </a:solidFill>
                          <a:effectLst/>
                          <a:latin typeface="Arial" panose="020B0604020202020204" pitchFamily="34" charset="0"/>
                          <a:cs typeface="Arial" panose="020B0604020202020204" pitchFamily="34" charset="0"/>
                        </a:rPr>
                        <a:t>Range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Comments</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a:solidFill>
                            <a:srgbClr val="FFFFFF"/>
                          </a:solidFill>
                          <a:effectLst/>
                          <a:latin typeface="Arial" panose="020B0604020202020204" pitchFamily="34" charset="0"/>
                          <a:cs typeface="Arial" panose="020B0604020202020204" pitchFamily="34" charset="0"/>
                        </a:rPr>
                        <a:t>New </a:t>
                      </a:r>
                      <a:r>
                        <a:rPr lang="it-IT" sz="1600" b="0" i="0" u="none" strike="noStrike" dirty="0" err="1">
                          <a:solidFill>
                            <a:srgbClr val="FFFFFF"/>
                          </a:solidFill>
                          <a:effectLst/>
                          <a:latin typeface="Arial" panose="020B0604020202020204" pitchFamily="34" charset="0"/>
                          <a:cs typeface="Arial" panose="020B0604020202020204" pitchFamily="34" charset="0"/>
                        </a:rPr>
                        <a:t>range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 xmlns:a16="http://schemas.microsoft.com/office/drawing/2014/main" val="10000"/>
                  </a:ext>
                </a:extLst>
              </a:tr>
              <a:tr h="3978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000000"/>
                          </a:solidFill>
                          <a:effectLst/>
                          <a:latin typeface="Arial" panose="020B0604020202020204" pitchFamily="34" charset="0"/>
                          <a:cs typeface="Arial" panose="020B0604020202020204" pitchFamily="34" charset="0"/>
                        </a:rPr>
                        <a:t>COURSE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000000"/>
                          </a:solidFill>
                          <a:effectLst/>
                          <a:latin typeface="Arial" panose="020B0604020202020204" pitchFamily="34" charset="0"/>
                          <a:cs typeface="Arial" panose="020B0604020202020204" pitchFamily="34" charset="0"/>
                        </a:rPr>
                        <a:t>1A</a:t>
                      </a:r>
                      <a:endParaRPr lang="it-IT" dirty="0">
                        <a:latin typeface="Arial" panose="020B0604020202020204" pitchFamily="34" charset="0"/>
                        <a:cs typeface="Arial" panose="020B0604020202020204" pitchFamily="34" charset="0"/>
                      </a:endParaRPr>
                    </a:p>
                  </a:txBody>
                  <a:tcPr/>
                </a:tc>
                <a:tc>
                  <a:txBody>
                    <a:bodyPr/>
                    <a:lstStyle/>
                    <a:p>
                      <a:pPr algn="ctr"/>
                      <a:r>
                        <a:rPr lang="it-IT" dirty="0">
                          <a:latin typeface="Arial" panose="020B0604020202020204" pitchFamily="34" charset="0"/>
                          <a:cs typeface="Arial" panose="020B0604020202020204" pitchFamily="34" charset="0"/>
                        </a:rPr>
                        <a:t>R, N</a:t>
                      </a:r>
                    </a:p>
                  </a:txBody>
                  <a:tcPr/>
                </a:tc>
                <a:tc>
                  <a:txBody>
                    <a:bodyPr/>
                    <a:lstStyle/>
                    <a:p>
                      <a:pPr algn="ctr"/>
                      <a:r>
                        <a:rPr lang="it-IT" dirty="0">
                          <a:latin typeface="Arial" panose="020B0604020202020204" pitchFamily="34" charset="0"/>
                          <a:cs typeface="Arial" panose="020B0604020202020204" pitchFamily="34" charset="0"/>
                        </a:rPr>
                        <a:t>R: </a:t>
                      </a:r>
                      <a:r>
                        <a:rPr lang="it-IT" dirty="0" err="1">
                          <a:latin typeface="Arial" panose="020B0604020202020204" pitchFamily="34" charset="0"/>
                          <a:cs typeface="Arial" panose="020B0604020202020204" pitchFamily="34" charset="0"/>
                        </a:rPr>
                        <a:t>rectilinear</a:t>
                      </a:r>
                      <a:endParaRPr lang="it-IT" dirty="0">
                        <a:latin typeface="Arial" panose="020B0604020202020204" pitchFamily="34" charset="0"/>
                        <a:cs typeface="Arial" panose="020B0604020202020204" pitchFamily="34" charset="0"/>
                      </a:endParaRPr>
                    </a:p>
                    <a:p>
                      <a:pPr algn="ctr"/>
                      <a:r>
                        <a:rPr lang="it-IT" dirty="0">
                          <a:latin typeface="Arial" panose="020B0604020202020204" pitchFamily="34" charset="0"/>
                          <a:cs typeface="Arial" panose="020B0604020202020204" pitchFamily="34" charset="0"/>
                        </a:rPr>
                        <a:t>N: </a:t>
                      </a:r>
                      <a:r>
                        <a:rPr lang="it-IT" dirty="0" err="1">
                          <a:latin typeface="Arial" panose="020B0604020202020204" pitchFamily="34" charset="0"/>
                          <a:cs typeface="Arial" panose="020B0604020202020204" pitchFamily="34" charset="0"/>
                        </a:rPr>
                        <a:t>not</a:t>
                      </a:r>
                      <a:r>
                        <a:rPr lang="it-IT" dirty="0">
                          <a:latin typeface="Arial" panose="020B0604020202020204" pitchFamily="34" charset="0"/>
                          <a:cs typeface="Arial" panose="020B0604020202020204" pitchFamily="34" charset="0"/>
                        </a:rPr>
                        <a:t> </a:t>
                      </a:r>
                      <a:r>
                        <a:rPr lang="it-IT" dirty="0" err="1">
                          <a:latin typeface="Arial" panose="020B0604020202020204" pitchFamily="34" charset="0"/>
                          <a:cs typeface="Arial" panose="020B0604020202020204" pitchFamily="34" charset="0"/>
                        </a:rPr>
                        <a:t>rectilinear</a:t>
                      </a:r>
                      <a:endParaRPr lang="it-IT" dirty="0">
                        <a:latin typeface="Arial" panose="020B0604020202020204" pitchFamily="34" charset="0"/>
                        <a:cs typeface="Arial" panose="020B0604020202020204" pitchFamily="34" charset="0"/>
                      </a:endParaRPr>
                    </a:p>
                  </a:txBody>
                  <a:tcPr/>
                </a:tc>
                <a:tc>
                  <a:txBody>
                    <a:bodyPr/>
                    <a:lstStyle/>
                    <a:p>
                      <a:pPr algn="ctr"/>
                      <a:r>
                        <a:rPr lang="it-IT" dirty="0">
                          <a:latin typeface="Arial" panose="020B0604020202020204" pitchFamily="34" charset="0"/>
                          <a:cs typeface="Arial" panose="020B0604020202020204" pitchFamily="34" charset="0"/>
                        </a:rPr>
                        <a:t>R, N</a:t>
                      </a:r>
                    </a:p>
                  </a:txBody>
                  <a:tcPr/>
                </a:tc>
                <a:extLst>
                  <a:ext uri="{0D108BD9-81ED-4DB2-BD59-A6C34878D82A}">
                    <a16:rowId xmlns="" xmlns:a16="http://schemas.microsoft.com/office/drawing/2014/main" val="10001"/>
                  </a:ext>
                </a:extLst>
              </a:tr>
            </a:tbl>
          </a:graphicData>
        </a:graphic>
      </p:graphicFrame>
      <p:sp>
        <p:nvSpPr>
          <p:cNvPr id="3" name="Rettangolo 2"/>
          <p:cNvSpPr/>
          <p:nvPr/>
        </p:nvSpPr>
        <p:spPr>
          <a:xfrm>
            <a:off x="2031998" y="4127342"/>
            <a:ext cx="8183459" cy="369332"/>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en-US" dirty="0"/>
              <a:t>the hauls should be as much as possible rectilinear not to disrupt the trawl geometry </a:t>
            </a:r>
            <a:endParaRPr lang="it-IT" dirty="0"/>
          </a:p>
        </p:txBody>
      </p:sp>
      <p:sp>
        <p:nvSpPr>
          <p:cNvPr id="4" name="CasellaDiTesto 3"/>
          <p:cNvSpPr txBox="1"/>
          <p:nvPr/>
        </p:nvSpPr>
        <p:spPr>
          <a:xfrm>
            <a:off x="10239292" y="4127342"/>
            <a:ext cx="1498552" cy="646331"/>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it-IT" dirty="0" err="1"/>
              <a:t>If</a:t>
            </a:r>
            <a:r>
              <a:rPr lang="it-IT" dirty="0"/>
              <a:t> </a:t>
            </a:r>
            <a:r>
              <a:rPr lang="it-IT" dirty="0" err="1"/>
              <a:t>applicable</a:t>
            </a:r>
            <a:r>
              <a:rPr lang="it-IT" dirty="0"/>
              <a:t> </a:t>
            </a:r>
          </a:p>
          <a:p>
            <a:r>
              <a:rPr lang="it-IT" dirty="0"/>
              <a:t>to </a:t>
            </a:r>
            <a:r>
              <a:rPr lang="it-IT" dirty="0" err="1"/>
              <a:t>beam</a:t>
            </a:r>
            <a:r>
              <a:rPr lang="it-IT" dirty="0"/>
              <a:t> </a:t>
            </a:r>
            <a:r>
              <a:rPr lang="it-IT" dirty="0" err="1"/>
              <a:t>trawl</a:t>
            </a:r>
            <a:endParaRPr lang="it-IT" dirty="0"/>
          </a:p>
        </p:txBody>
      </p:sp>
      <p:graphicFrame>
        <p:nvGraphicFramePr>
          <p:cNvPr id="13" name="Tabella 12"/>
          <p:cNvGraphicFramePr>
            <a:graphicFrameLocks noGrp="1"/>
          </p:cNvGraphicFramePr>
          <p:nvPr>
            <p:extLst>
              <p:ext uri="{D42A27DB-BD31-4B8C-83A1-F6EECF244321}">
                <p14:modId xmlns:p14="http://schemas.microsoft.com/office/powerpoint/2010/main" val="4084088085"/>
              </p:ext>
            </p:extLst>
          </p:nvPr>
        </p:nvGraphicFramePr>
        <p:xfrm>
          <a:off x="2031998" y="4881744"/>
          <a:ext cx="9799826" cy="1134702"/>
        </p:xfrm>
        <a:graphic>
          <a:graphicData uri="http://schemas.openxmlformats.org/drawingml/2006/table">
            <a:tbl>
              <a:tblPr firstRow="1" bandRow="1">
                <a:tableStyleId>{5C22544A-7EE6-4342-B048-85BDC9FD1C3A}</a:tableStyleId>
              </a:tblPr>
              <a:tblGrid>
                <a:gridCol w="1752602">
                  <a:extLst>
                    <a:ext uri="{9D8B030D-6E8A-4147-A177-3AD203B41FA5}">
                      <a16:colId xmlns="" xmlns:a16="http://schemas.microsoft.com/office/drawing/2014/main" val="20000"/>
                    </a:ext>
                  </a:extLst>
                </a:gridCol>
                <a:gridCol w="1320800">
                  <a:extLst>
                    <a:ext uri="{9D8B030D-6E8A-4147-A177-3AD203B41FA5}">
                      <a16:colId xmlns="" xmlns:a16="http://schemas.microsoft.com/office/drawing/2014/main" val="20001"/>
                    </a:ext>
                  </a:extLst>
                </a:gridCol>
                <a:gridCol w="1579880">
                  <a:extLst>
                    <a:ext uri="{9D8B030D-6E8A-4147-A177-3AD203B41FA5}">
                      <a16:colId xmlns="" xmlns:a16="http://schemas.microsoft.com/office/drawing/2014/main" val="20002"/>
                    </a:ext>
                  </a:extLst>
                </a:gridCol>
                <a:gridCol w="2108200">
                  <a:extLst>
                    <a:ext uri="{9D8B030D-6E8A-4147-A177-3AD203B41FA5}">
                      <a16:colId xmlns="" xmlns:a16="http://schemas.microsoft.com/office/drawing/2014/main" val="20003"/>
                    </a:ext>
                  </a:extLst>
                </a:gridCol>
                <a:gridCol w="3038344">
                  <a:extLst>
                    <a:ext uri="{9D8B030D-6E8A-4147-A177-3AD203B41FA5}">
                      <a16:colId xmlns="" xmlns:a16="http://schemas.microsoft.com/office/drawing/2014/main" val="20004"/>
                    </a:ext>
                  </a:extLst>
                </a:gridCol>
              </a:tblGrid>
              <a:tr h="494622">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Name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Type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Ref</a:t>
                      </a:r>
                      <a:r>
                        <a:rPr lang="it-IT" sz="1600" b="0" i="0" u="none" strike="noStrike" dirty="0">
                          <a:solidFill>
                            <a:srgbClr val="FFFFFF"/>
                          </a:solidFill>
                          <a:effectLst/>
                          <a:latin typeface="Arial" panose="020B0604020202020204" pitchFamily="34" charset="0"/>
                          <a:cs typeface="Arial" panose="020B0604020202020204" pitchFamily="34" charset="0"/>
                        </a:rPr>
                        <a:t>. </a:t>
                      </a:r>
                      <a:r>
                        <a:rPr lang="it-IT" sz="1600" b="0" i="0" u="none" strike="noStrike" dirty="0" err="1">
                          <a:solidFill>
                            <a:srgbClr val="FFFFFF"/>
                          </a:solidFill>
                          <a:effectLst/>
                          <a:latin typeface="Arial" panose="020B0604020202020204" pitchFamily="34" charset="0"/>
                          <a:cs typeface="Arial" panose="020B0604020202020204" pitchFamily="34" charset="0"/>
                        </a:rPr>
                        <a:t>Range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Comments</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a:solidFill>
                            <a:srgbClr val="FFFFFF"/>
                          </a:solidFill>
                          <a:effectLst/>
                          <a:latin typeface="Arial" panose="020B0604020202020204" pitchFamily="34" charset="0"/>
                          <a:cs typeface="Arial" panose="020B0604020202020204" pitchFamily="34" charset="0"/>
                        </a:rPr>
                        <a:t>New </a:t>
                      </a:r>
                      <a:r>
                        <a:rPr lang="it-IT" sz="1600" b="0" i="0" u="none" strike="noStrike" dirty="0" err="1">
                          <a:solidFill>
                            <a:srgbClr val="FFFFFF"/>
                          </a:solidFill>
                          <a:effectLst/>
                          <a:latin typeface="Arial" panose="020B0604020202020204" pitchFamily="34" charset="0"/>
                          <a:cs typeface="Arial" panose="020B0604020202020204" pitchFamily="34" charset="0"/>
                        </a:rPr>
                        <a:t>range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 xmlns:a16="http://schemas.microsoft.com/office/drawing/2014/main" val="10000"/>
                  </a:ext>
                </a:extLst>
              </a:tr>
              <a:tr h="3978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000000"/>
                          </a:solidFill>
                          <a:effectLst/>
                          <a:latin typeface="Arial" panose="020B0604020202020204" pitchFamily="34" charset="0"/>
                          <a:cs typeface="Arial" panose="020B0604020202020204" pitchFamily="34" charset="0"/>
                        </a:rPr>
                        <a:t>DISTANCE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000000"/>
                          </a:solidFill>
                          <a:effectLst/>
                          <a:latin typeface="Arial" panose="020B0604020202020204" pitchFamily="34" charset="0"/>
                          <a:cs typeface="Arial" panose="020B0604020202020204" pitchFamily="34" charset="0"/>
                        </a:rPr>
                        <a:t>4N</a:t>
                      </a:r>
                      <a:endParaRPr lang="it-IT" dirty="0">
                        <a:latin typeface="Arial" panose="020B0604020202020204" pitchFamily="34" charset="0"/>
                        <a:cs typeface="Arial" panose="020B0604020202020204" pitchFamily="34" charset="0"/>
                      </a:endParaRPr>
                    </a:p>
                  </a:txBody>
                  <a:tcPr/>
                </a:tc>
                <a:tc>
                  <a:txBody>
                    <a:bodyPr/>
                    <a:lstStyle/>
                    <a:p>
                      <a:pPr algn="ctr"/>
                      <a:r>
                        <a:rPr lang="it-IT" dirty="0">
                          <a:latin typeface="Arial" panose="020B0604020202020204" pitchFamily="34" charset="0"/>
                          <a:cs typeface="Arial" panose="020B0604020202020204" pitchFamily="34" charset="0"/>
                        </a:rPr>
                        <a:t>1000 to 9000</a:t>
                      </a:r>
                    </a:p>
                  </a:txBody>
                  <a:tcPr/>
                </a:tc>
                <a:tc>
                  <a:txBody>
                    <a:bodyPr/>
                    <a:lstStyle/>
                    <a:p>
                      <a:pPr algn="ctr"/>
                      <a:r>
                        <a:rPr lang="en-US" dirty="0">
                          <a:latin typeface="Arial" panose="020B0604020202020204" pitchFamily="34" charset="0"/>
                          <a:cs typeface="Arial" panose="020B0604020202020204" pitchFamily="34" charset="0"/>
                        </a:rPr>
                        <a:t>Distance over ground in meters</a:t>
                      </a:r>
                    </a:p>
                  </a:txBody>
                  <a:tcPr/>
                </a:tc>
                <a:tc>
                  <a:txBody>
                    <a:bodyPr/>
                    <a:lstStyle/>
                    <a:p>
                      <a:pPr algn="ctr"/>
                      <a:r>
                        <a:rPr lang="it-IT" dirty="0" smtClean="0">
                          <a:latin typeface="Arial" panose="020B0604020202020204" pitchFamily="34" charset="0"/>
                          <a:cs typeface="Arial" panose="020B0604020202020204" pitchFamily="34" charset="0"/>
                        </a:rPr>
                        <a:t>1000 to 9000</a:t>
                      </a:r>
                    </a:p>
                  </a:txBody>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0615284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p:cNvSpPr txBox="1"/>
          <p:nvPr/>
        </p:nvSpPr>
        <p:spPr>
          <a:xfrm>
            <a:off x="472611" y="339047"/>
            <a:ext cx="801385" cy="584775"/>
          </a:xfrm>
          <a:prstGeom prst="rect">
            <a:avLst/>
          </a:prstGeom>
          <a:noFill/>
        </p:spPr>
        <p:txBody>
          <a:bodyPr wrap="square" rtlCol="0">
            <a:spAutoFit/>
          </a:bodyPr>
          <a:lstStyle/>
          <a:p>
            <a:r>
              <a:rPr lang="it-IT" sz="3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TA</a:t>
            </a:r>
          </a:p>
        </p:txBody>
      </p:sp>
      <p:graphicFrame>
        <p:nvGraphicFramePr>
          <p:cNvPr id="6" name="Tabella 5"/>
          <p:cNvGraphicFramePr>
            <a:graphicFrameLocks noGrp="1"/>
          </p:cNvGraphicFramePr>
          <p:nvPr>
            <p:extLst>
              <p:ext uri="{D42A27DB-BD31-4B8C-83A1-F6EECF244321}">
                <p14:modId xmlns:p14="http://schemas.microsoft.com/office/powerpoint/2010/main" val="2760543012"/>
              </p:ext>
            </p:extLst>
          </p:nvPr>
        </p:nvGraphicFramePr>
        <p:xfrm>
          <a:off x="1003298" y="1424069"/>
          <a:ext cx="10625324" cy="892511"/>
        </p:xfrm>
        <a:graphic>
          <a:graphicData uri="http://schemas.openxmlformats.org/drawingml/2006/table">
            <a:tbl>
              <a:tblPr firstRow="1" bandRow="1">
                <a:tableStyleId>{5C22544A-7EE6-4342-B048-85BDC9FD1C3A}</a:tableStyleId>
              </a:tblPr>
              <a:tblGrid>
                <a:gridCol w="2672080">
                  <a:extLst>
                    <a:ext uri="{9D8B030D-6E8A-4147-A177-3AD203B41FA5}">
                      <a16:colId xmlns="" xmlns:a16="http://schemas.microsoft.com/office/drawing/2014/main" val="20000"/>
                    </a:ext>
                  </a:extLst>
                </a:gridCol>
                <a:gridCol w="1320800">
                  <a:extLst>
                    <a:ext uri="{9D8B030D-6E8A-4147-A177-3AD203B41FA5}">
                      <a16:colId xmlns="" xmlns:a16="http://schemas.microsoft.com/office/drawing/2014/main" val="20001"/>
                    </a:ext>
                  </a:extLst>
                </a:gridCol>
                <a:gridCol w="1485900">
                  <a:extLst>
                    <a:ext uri="{9D8B030D-6E8A-4147-A177-3AD203B41FA5}">
                      <a16:colId xmlns="" xmlns:a16="http://schemas.microsoft.com/office/drawing/2014/main" val="20002"/>
                    </a:ext>
                  </a:extLst>
                </a:gridCol>
                <a:gridCol w="2108200">
                  <a:extLst>
                    <a:ext uri="{9D8B030D-6E8A-4147-A177-3AD203B41FA5}">
                      <a16:colId xmlns="" xmlns:a16="http://schemas.microsoft.com/office/drawing/2014/main" val="20003"/>
                    </a:ext>
                  </a:extLst>
                </a:gridCol>
                <a:gridCol w="3038344">
                  <a:extLst>
                    <a:ext uri="{9D8B030D-6E8A-4147-A177-3AD203B41FA5}">
                      <a16:colId xmlns="" xmlns:a16="http://schemas.microsoft.com/office/drawing/2014/main" val="20004"/>
                    </a:ext>
                  </a:extLst>
                </a:gridCol>
              </a:tblGrid>
              <a:tr h="494622">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Name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Type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Ref</a:t>
                      </a:r>
                      <a:r>
                        <a:rPr lang="it-IT" sz="1600" b="0" i="0" u="none" strike="noStrike" dirty="0">
                          <a:solidFill>
                            <a:srgbClr val="FFFFFF"/>
                          </a:solidFill>
                          <a:effectLst/>
                          <a:latin typeface="Arial" panose="020B0604020202020204" pitchFamily="34" charset="0"/>
                          <a:cs typeface="Arial" panose="020B0604020202020204" pitchFamily="34" charset="0"/>
                        </a:rPr>
                        <a:t>. </a:t>
                      </a:r>
                      <a:r>
                        <a:rPr lang="it-IT" sz="1600" b="0" i="0" u="none" strike="noStrike" dirty="0" err="1">
                          <a:solidFill>
                            <a:srgbClr val="FFFFFF"/>
                          </a:solidFill>
                          <a:effectLst/>
                          <a:latin typeface="Arial" panose="020B0604020202020204" pitchFamily="34" charset="0"/>
                          <a:cs typeface="Arial" panose="020B0604020202020204" pitchFamily="34" charset="0"/>
                        </a:rPr>
                        <a:t>Range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Comments</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a:solidFill>
                            <a:srgbClr val="FFFFFF"/>
                          </a:solidFill>
                          <a:effectLst/>
                          <a:latin typeface="Arial" panose="020B0604020202020204" pitchFamily="34" charset="0"/>
                          <a:cs typeface="Arial" panose="020B0604020202020204" pitchFamily="34" charset="0"/>
                        </a:rPr>
                        <a:t>New </a:t>
                      </a:r>
                      <a:r>
                        <a:rPr lang="it-IT" sz="1600" b="0" i="0" u="none" strike="noStrike" dirty="0" err="1">
                          <a:solidFill>
                            <a:srgbClr val="FFFFFF"/>
                          </a:solidFill>
                          <a:effectLst/>
                          <a:latin typeface="Arial" panose="020B0604020202020204" pitchFamily="34" charset="0"/>
                          <a:cs typeface="Arial" panose="020B0604020202020204" pitchFamily="34" charset="0"/>
                        </a:rPr>
                        <a:t>range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 xmlns:a16="http://schemas.microsoft.com/office/drawing/2014/main" val="10000"/>
                  </a:ext>
                </a:extLst>
              </a:tr>
              <a:tr h="3978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000000"/>
                          </a:solidFill>
                          <a:effectLst/>
                          <a:latin typeface="Arial" panose="020B0604020202020204" pitchFamily="34" charset="0"/>
                          <a:cs typeface="Arial" panose="020B0604020202020204" pitchFamily="34" charset="0"/>
                        </a:rPr>
                        <a:t>RECORDED_SPECIES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000000"/>
                          </a:solidFill>
                          <a:effectLst/>
                          <a:latin typeface="Arial" panose="020B0604020202020204" pitchFamily="34" charset="0"/>
                          <a:cs typeface="Arial" panose="020B0604020202020204" pitchFamily="34" charset="0"/>
                        </a:rPr>
                        <a:t>2N</a:t>
                      </a:r>
                      <a:endParaRPr lang="it-IT" dirty="0">
                        <a:latin typeface="Arial" panose="020B0604020202020204" pitchFamily="34" charset="0"/>
                        <a:cs typeface="Arial" panose="020B0604020202020204" pitchFamily="34" charset="0"/>
                      </a:endParaRPr>
                    </a:p>
                  </a:txBody>
                  <a:tcPr/>
                </a:tc>
                <a:tc>
                  <a:txBody>
                    <a:bodyPr/>
                    <a:lstStyle/>
                    <a:p>
                      <a:pPr algn="ctr"/>
                      <a:r>
                        <a:rPr lang="it-IT" dirty="0">
                          <a:latin typeface="Arial" panose="020B0604020202020204" pitchFamily="34" charset="0"/>
                          <a:cs typeface="Arial" panose="020B0604020202020204" pitchFamily="34" charset="0"/>
                        </a:rPr>
                        <a:t>0, 1, 2, 3, 4</a:t>
                      </a:r>
                    </a:p>
                  </a:txBody>
                  <a:tcPr/>
                </a:tc>
                <a:tc>
                  <a:txBody>
                    <a:bodyPr/>
                    <a:lstStyle/>
                    <a:p>
                      <a:pPr algn="ctr"/>
                      <a:endParaRPr lang="it-IT" dirty="0">
                        <a:latin typeface="Arial" panose="020B0604020202020204" pitchFamily="34" charset="0"/>
                        <a:cs typeface="Arial" panose="020B0604020202020204" pitchFamily="34" charset="0"/>
                      </a:endParaRPr>
                    </a:p>
                  </a:txBody>
                  <a:tcPr/>
                </a:tc>
                <a:tc>
                  <a:txBody>
                    <a:bodyPr/>
                    <a:lstStyle/>
                    <a:p>
                      <a:pPr algn="ctr"/>
                      <a:r>
                        <a:rPr lang="it-IT" dirty="0">
                          <a:latin typeface="Arial" panose="020B0604020202020204" pitchFamily="34" charset="0"/>
                          <a:cs typeface="Arial" panose="020B0604020202020204" pitchFamily="34" charset="0"/>
                        </a:rPr>
                        <a:t>0, 1, 2, 3, 4</a:t>
                      </a:r>
                    </a:p>
                  </a:txBody>
                  <a:tcPr/>
                </a:tc>
                <a:extLst>
                  <a:ext uri="{0D108BD9-81ED-4DB2-BD59-A6C34878D82A}">
                    <a16:rowId xmlns="" xmlns:a16="http://schemas.microsoft.com/office/drawing/2014/main" val="10001"/>
                  </a:ext>
                </a:extLst>
              </a:tr>
            </a:tbl>
          </a:graphicData>
        </a:graphic>
      </p:graphicFrame>
      <p:graphicFrame>
        <p:nvGraphicFramePr>
          <p:cNvPr id="9" name="Tabella 8"/>
          <p:cNvGraphicFramePr>
            <a:graphicFrameLocks noGrp="1"/>
          </p:cNvGraphicFramePr>
          <p:nvPr>
            <p:extLst>
              <p:ext uri="{D42A27DB-BD31-4B8C-83A1-F6EECF244321}">
                <p14:modId xmlns:p14="http://schemas.microsoft.com/office/powerpoint/2010/main" val="3499353406"/>
              </p:ext>
            </p:extLst>
          </p:nvPr>
        </p:nvGraphicFramePr>
        <p:xfrm>
          <a:off x="2840221" y="2860007"/>
          <a:ext cx="6951478" cy="2385093"/>
        </p:xfrm>
        <a:graphic>
          <a:graphicData uri="http://schemas.openxmlformats.org/drawingml/2006/table">
            <a:tbl>
              <a:tblPr firstRow="1">
                <a:tableStyleId>{C083E6E3-FA7D-4D7B-A595-EF9225AFEA82}</a:tableStyleId>
              </a:tblPr>
              <a:tblGrid>
                <a:gridCol w="742509">
                  <a:extLst>
                    <a:ext uri="{9D8B030D-6E8A-4147-A177-3AD203B41FA5}">
                      <a16:colId xmlns="" xmlns:a16="http://schemas.microsoft.com/office/drawing/2014/main" val="20000"/>
                    </a:ext>
                  </a:extLst>
                </a:gridCol>
                <a:gridCol w="6208969">
                  <a:extLst>
                    <a:ext uri="{9D8B030D-6E8A-4147-A177-3AD203B41FA5}">
                      <a16:colId xmlns="" xmlns:a16="http://schemas.microsoft.com/office/drawing/2014/main" val="20001"/>
                    </a:ext>
                  </a:extLst>
                </a:gridCol>
              </a:tblGrid>
              <a:tr h="370840">
                <a:tc>
                  <a:txBody>
                    <a:bodyPr/>
                    <a:lstStyle/>
                    <a:p>
                      <a:r>
                        <a:rPr lang="it-IT" dirty="0"/>
                        <a:t>Code</a:t>
                      </a:r>
                    </a:p>
                  </a:txBody>
                  <a:tcPr/>
                </a:tc>
                <a:tc>
                  <a:txBody>
                    <a:bodyPr/>
                    <a:lstStyle/>
                    <a:p>
                      <a:r>
                        <a:rPr lang="it-IT" dirty="0"/>
                        <a:t>Nature</a:t>
                      </a:r>
                    </a:p>
                  </a:txBody>
                  <a:tcPr/>
                </a:tc>
                <a:extLst>
                  <a:ext uri="{0D108BD9-81ED-4DB2-BD59-A6C34878D82A}">
                    <a16:rowId xmlns="" xmlns:a16="http://schemas.microsoft.com/office/drawing/2014/main" val="10000"/>
                  </a:ext>
                </a:extLst>
              </a:tr>
              <a:tr h="370840">
                <a:tc>
                  <a:txBody>
                    <a:bodyPr/>
                    <a:lstStyle/>
                    <a:p>
                      <a:r>
                        <a:rPr lang="it-IT" dirty="0"/>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800" b="0" i="0" u="none" strike="noStrike" kern="1200" baseline="0" dirty="0">
                          <a:solidFill>
                            <a:schemeClr val="tx1"/>
                          </a:solidFill>
                          <a:latin typeface="+mn-lt"/>
                          <a:ea typeface="+mn-ea"/>
                          <a:cs typeface="+mn-cs"/>
                        </a:rPr>
                        <a:t>No standard </a:t>
                      </a:r>
                      <a:r>
                        <a:rPr lang="it-IT" sz="1800" b="0" i="0" u="none" strike="noStrike" kern="1200" baseline="0" dirty="0" err="1">
                          <a:solidFill>
                            <a:schemeClr val="tx1"/>
                          </a:solidFill>
                          <a:latin typeface="+mn-lt"/>
                          <a:ea typeface="+mn-ea"/>
                          <a:cs typeface="+mn-cs"/>
                        </a:rPr>
                        <a:t>species</a:t>
                      </a:r>
                      <a:r>
                        <a:rPr lang="it-IT" sz="1800" b="0" i="0" u="none" strike="noStrike" kern="1200" baseline="0" dirty="0">
                          <a:solidFill>
                            <a:schemeClr val="tx1"/>
                          </a:solidFill>
                          <a:latin typeface="+mn-lt"/>
                          <a:ea typeface="+mn-ea"/>
                          <a:cs typeface="+mn-cs"/>
                        </a:rPr>
                        <a:t> </a:t>
                      </a:r>
                      <a:r>
                        <a:rPr lang="it-IT" sz="1800" b="0" i="0" u="none" strike="noStrike" kern="1200" baseline="0" dirty="0" err="1">
                          <a:solidFill>
                            <a:schemeClr val="tx1"/>
                          </a:solidFill>
                          <a:latin typeface="+mn-lt"/>
                          <a:ea typeface="+mn-ea"/>
                          <a:cs typeface="+mn-cs"/>
                        </a:rPr>
                        <a:t>recorded</a:t>
                      </a:r>
                      <a:r>
                        <a:rPr lang="it-IT" sz="1800" b="0" i="0" u="none" strike="noStrike" kern="1200" baseline="0" dirty="0">
                          <a:solidFill>
                            <a:schemeClr val="tx1"/>
                          </a:solidFill>
                          <a:latin typeface="+mn-lt"/>
                          <a:ea typeface="+mn-ea"/>
                          <a:cs typeface="+mn-cs"/>
                        </a:rPr>
                        <a:t> 	</a:t>
                      </a:r>
                    </a:p>
                  </a:txBody>
                  <a:tcPr/>
                </a:tc>
                <a:extLst>
                  <a:ext uri="{0D108BD9-81ED-4DB2-BD59-A6C34878D82A}">
                    <a16:rowId xmlns="" xmlns:a16="http://schemas.microsoft.com/office/drawing/2014/main" val="10001"/>
                  </a:ext>
                </a:extLst>
              </a:tr>
              <a:tr h="370840">
                <a:tc>
                  <a:txBody>
                    <a:bodyPr/>
                    <a:lstStyle/>
                    <a:p>
                      <a:r>
                        <a:rPr lang="it-IT"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tx1"/>
                          </a:solidFill>
                          <a:latin typeface="+mn-lt"/>
                          <a:ea typeface="+mn-ea"/>
                          <a:cs typeface="+mn-cs"/>
                        </a:rPr>
                        <a:t>Only the species of the reference list are recorded 	</a:t>
                      </a:r>
                    </a:p>
                  </a:txBody>
                  <a:tcPr/>
                </a:tc>
                <a:extLst>
                  <a:ext uri="{0D108BD9-81ED-4DB2-BD59-A6C34878D82A}">
                    <a16:rowId xmlns="" xmlns:a16="http://schemas.microsoft.com/office/drawing/2014/main" val="10002"/>
                  </a:ext>
                </a:extLst>
              </a:tr>
              <a:tr h="370840">
                <a:tc>
                  <a:txBody>
                    <a:bodyPr/>
                    <a:lstStyle/>
                    <a:p>
                      <a:r>
                        <a:rPr lang="it-IT"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tx1"/>
                          </a:solidFill>
                          <a:latin typeface="+mn-lt"/>
                          <a:ea typeface="+mn-ea"/>
                          <a:cs typeface="+mn-cs"/>
                        </a:rPr>
                        <a:t>The species of the reference list plus some others are recorded </a:t>
                      </a:r>
                    </a:p>
                  </a:txBody>
                  <a:tcPr/>
                </a:tc>
                <a:extLst>
                  <a:ext uri="{0D108BD9-81ED-4DB2-BD59-A6C34878D82A}">
                    <a16:rowId xmlns="" xmlns:a16="http://schemas.microsoft.com/office/drawing/2014/main" val="10003"/>
                  </a:ext>
                </a:extLst>
              </a:tr>
              <a:tr h="370840">
                <a:tc>
                  <a:txBody>
                    <a:bodyPr/>
                    <a:lstStyle/>
                    <a:p>
                      <a:r>
                        <a:rPr lang="it-IT"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tx1"/>
                          </a:solidFill>
                          <a:latin typeface="+mn-lt"/>
                          <a:ea typeface="+mn-ea"/>
                          <a:cs typeface="+mn-cs"/>
                        </a:rPr>
                        <a:t>All the caught species are recorded 	</a:t>
                      </a:r>
                    </a:p>
                  </a:txBody>
                  <a:tcPr/>
                </a:tc>
                <a:extLst>
                  <a:ext uri="{0D108BD9-81ED-4DB2-BD59-A6C34878D82A}">
                    <a16:rowId xmlns="" xmlns:a16="http://schemas.microsoft.com/office/drawing/2014/main" val="10004"/>
                  </a:ext>
                </a:extLst>
              </a:tr>
              <a:tr h="530893">
                <a:tc>
                  <a:txBody>
                    <a:bodyPr/>
                    <a:lstStyle/>
                    <a:p>
                      <a:r>
                        <a:rPr lang="it-IT"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tx1"/>
                          </a:solidFill>
                          <a:latin typeface="+mn-lt"/>
                          <a:ea typeface="+mn-ea"/>
                          <a:cs typeface="+mn-cs"/>
                        </a:rPr>
                        <a:t>Species from a national list 	</a:t>
                      </a:r>
                    </a:p>
                  </a:txBody>
                  <a:tcPr/>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6932385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p:cNvSpPr txBox="1"/>
          <p:nvPr/>
        </p:nvSpPr>
        <p:spPr>
          <a:xfrm>
            <a:off x="472611" y="339047"/>
            <a:ext cx="801385" cy="584775"/>
          </a:xfrm>
          <a:prstGeom prst="rect">
            <a:avLst/>
          </a:prstGeom>
          <a:noFill/>
        </p:spPr>
        <p:txBody>
          <a:bodyPr wrap="square" rtlCol="0">
            <a:spAutoFit/>
          </a:bodyPr>
          <a:lstStyle/>
          <a:p>
            <a:r>
              <a:rPr lang="it-IT" sz="3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TA</a:t>
            </a:r>
          </a:p>
        </p:txBody>
      </p:sp>
      <p:graphicFrame>
        <p:nvGraphicFramePr>
          <p:cNvPr id="6" name="Tabella 5"/>
          <p:cNvGraphicFramePr>
            <a:graphicFrameLocks noGrp="1"/>
          </p:cNvGraphicFramePr>
          <p:nvPr>
            <p:extLst>
              <p:ext uri="{D42A27DB-BD31-4B8C-83A1-F6EECF244321}">
                <p14:modId xmlns:p14="http://schemas.microsoft.com/office/powerpoint/2010/main" val="1328784589"/>
              </p:ext>
            </p:extLst>
          </p:nvPr>
        </p:nvGraphicFramePr>
        <p:xfrm>
          <a:off x="1257298" y="382669"/>
          <a:ext cx="10625324" cy="892511"/>
        </p:xfrm>
        <a:graphic>
          <a:graphicData uri="http://schemas.openxmlformats.org/drawingml/2006/table">
            <a:tbl>
              <a:tblPr firstRow="1" bandRow="1">
                <a:tableStyleId>{5C22544A-7EE6-4342-B048-85BDC9FD1C3A}</a:tableStyleId>
              </a:tblPr>
              <a:tblGrid>
                <a:gridCol w="2672080">
                  <a:extLst>
                    <a:ext uri="{9D8B030D-6E8A-4147-A177-3AD203B41FA5}">
                      <a16:colId xmlns="" xmlns:a16="http://schemas.microsoft.com/office/drawing/2014/main" val="20000"/>
                    </a:ext>
                  </a:extLst>
                </a:gridCol>
                <a:gridCol w="1320800">
                  <a:extLst>
                    <a:ext uri="{9D8B030D-6E8A-4147-A177-3AD203B41FA5}">
                      <a16:colId xmlns="" xmlns:a16="http://schemas.microsoft.com/office/drawing/2014/main" val="20001"/>
                    </a:ext>
                  </a:extLst>
                </a:gridCol>
                <a:gridCol w="1485900">
                  <a:extLst>
                    <a:ext uri="{9D8B030D-6E8A-4147-A177-3AD203B41FA5}">
                      <a16:colId xmlns="" xmlns:a16="http://schemas.microsoft.com/office/drawing/2014/main" val="20002"/>
                    </a:ext>
                  </a:extLst>
                </a:gridCol>
                <a:gridCol w="2108200">
                  <a:extLst>
                    <a:ext uri="{9D8B030D-6E8A-4147-A177-3AD203B41FA5}">
                      <a16:colId xmlns="" xmlns:a16="http://schemas.microsoft.com/office/drawing/2014/main" val="20003"/>
                    </a:ext>
                  </a:extLst>
                </a:gridCol>
                <a:gridCol w="3038344">
                  <a:extLst>
                    <a:ext uri="{9D8B030D-6E8A-4147-A177-3AD203B41FA5}">
                      <a16:colId xmlns="" xmlns:a16="http://schemas.microsoft.com/office/drawing/2014/main" val="20004"/>
                    </a:ext>
                  </a:extLst>
                </a:gridCol>
              </a:tblGrid>
              <a:tr h="494622">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Name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Type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Ref</a:t>
                      </a:r>
                      <a:r>
                        <a:rPr lang="it-IT" sz="1600" b="0" i="0" u="none" strike="noStrike" dirty="0">
                          <a:solidFill>
                            <a:srgbClr val="FFFFFF"/>
                          </a:solidFill>
                          <a:effectLst/>
                          <a:latin typeface="Arial" panose="020B0604020202020204" pitchFamily="34" charset="0"/>
                          <a:cs typeface="Arial" panose="020B0604020202020204" pitchFamily="34" charset="0"/>
                        </a:rPr>
                        <a:t>. </a:t>
                      </a:r>
                      <a:r>
                        <a:rPr lang="it-IT" sz="1600" b="0" i="0" u="none" strike="noStrike" dirty="0" err="1">
                          <a:solidFill>
                            <a:srgbClr val="FFFFFF"/>
                          </a:solidFill>
                          <a:effectLst/>
                          <a:latin typeface="Arial" panose="020B0604020202020204" pitchFamily="34" charset="0"/>
                          <a:cs typeface="Arial" panose="020B0604020202020204" pitchFamily="34" charset="0"/>
                        </a:rPr>
                        <a:t>Range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Comments</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a:solidFill>
                            <a:srgbClr val="FFFFFF"/>
                          </a:solidFill>
                          <a:effectLst/>
                          <a:latin typeface="Arial" panose="020B0604020202020204" pitchFamily="34" charset="0"/>
                          <a:cs typeface="Arial" panose="020B0604020202020204" pitchFamily="34" charset="0"/>
                        </a:rPr>
                        <a:t>New </a:t>
                      </a:r>
                      <a:r>
                        <a:rPr lang="it-IT" sz="1600" b="0" i="0" u="none" strike="noStrike" dirty="0" err="1">
                          <a:solidFill>
                            <a:srgbClr val="FFFFFF"/>
                          </a:solidFill>
                          <a:effectLst/>
                          <a:latin typeface="Arial" panose="020B0604020202020204" pitchFamily="34" charset="0"/>
                          <a:cs typeface="Arial" panose="020B0604020202020204" pitchFamily="34" charset="0"/>
                        </a:rPr>
                        <a:t>range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 xmlns:a16="http://schemas.microsoft.com/office/drawing/2014/main" val="10000"/>
                  </a:ext>
                </a:extLst>
              </a:tr>
              <a:tr h="3978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000000"/>
                          </a:solidFill>
                          <a:effectLst/>
                          <a:latin typeface="Arial" panose="020B0604020202020204" pitchFamily="34" charset="0"/>
                          <a:cs typeface="Arial" panose="020B0604020202020204" pitchFamily="34" charset="0"/>
                        </a:rPr>
                        <a:t>VERTICAL_OPENING</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000000"/>
                          </a:solidFill>
                          <a:effectLst/>
                          <a:latin typeface="Arial" panose="020B0604020202020204" pitchFamily="34" charset="0"/>
                          <a:cs typeface="Arial" panose="020B0604020202020204" pitchFamily="34" charset="0"/>
                        </a:rPr>
                        <a:t>3N</a:t>
                      </a:r>
                      <a:endParaRPr lang="it-IT" dirty="0">
                        <a:latin typeface="Arial" panose="020B0604020202020204" pitchFamily="34" charset="0"/>
                        <a:cs typeface="Arial" panose="020B0604020202020204" pitchFamily="34" charset="0"/>
                      </a:endParaRPr>
                    </a:p>
                  </a:txBody>
                  <a:tcPr/>
                </a:tc>
                <a:tc>
                  <a:txBody>
                    <a:bodyPr/>
                    <a:lstStyle/>
                    <a:p>
                      <a:pPr algn="ctr"/>
                      <a:r>
                        <a:rPr lang="it-IT" dirty="0">
                          <a:latin typeface="Arial" panose="020B0604020202020204" pitchFamily="34" charset="0"/>
                          <a:cs typeface="Arial" panose="020B0604020202020204" pitchFamily="34" charset="0"/>
                        </a:rPr>
                        <a:t>10 to 100</a:t>
                      </a:r>
                    </a:p>
                  </a:txBody>
                  <a:tcPr/>
                </a:tc>
                <a:tc>
                  <a:txBody>
                    <a:bodyPr/>
                    <a:lstStyle/>
                    <a:p>
                      <a:pPr algn="ctr"/>
                      <a:r>
                        <a:rPr lang="it-IT" dirty="0">
                          <a:latin typeface="Arial" panose="020B0604020202020204" pitchFamily="34" charset="0"/>
                          <a:cs typeface="Arial" panose="020B0604020202020204" pitchFamily="34" charset="0"/>
                        </a:rPr>
                        <a:t>In </a:t>
                      </a:r>
                      <a:r>
                        <a:rPr lang="it-IT" dirty="0" err="1">
                          <a:latin typeface="Arial" panose="020B0604020202020204" pitchFamily="34" charset="0"/>
                          <a:cs typeface="Arial" panose="020B0604020202020204" pitchFamily="34" charset="0"/>
                        </a:rPr>
                        <a:t>decimeters</a:t>
                      </a:r>
                      <a:endParaRPr lang="it-IT" dirty="0">
                        <a:latin typeface="Arial" panose="020B0604020202020204" pitchFamily="34" charset="0"/>
                        <a:cs typeface="Arial" panose="020B0604020202020204" pitchFamily="34" charset="0"/>
                      </a:endParaRPr>
                    </a:p>
                  </a:txBody>
                  <a:tcPr/>
                </a:tc>
                <a:tc>
                  <a:txBody>
                    <a:bodyPr/>
                    <a:lstStyle/>
                    <a:p>
                      <a:pPr algn="ctr"/>
                      <a:r>
                        <a:rPr lang="it-IT" dirty="0">
                          <a:solidFill>
                            <a:srgbClr val="0070C0"/>
                          </a:solidFill>
                          <a:latin typeface="Arial" panose="020B0604020202020204" pitchFamily="34" charset="0"/>
                          <a:cs typeface="Arial" panose="020B0604020202020204" pitchFamily="34" charset="0"/>
                        </a:rPr>
                        <a:t>-1</a:t>
                      </a:r>
                      <a:r>
                        <a:rPr lang="it-IT" dirty="0">
                          <a:latin typeface="Arial" panose="020B0604020202020204" pitchFamily="34" charset="0"/>
                          <a:cs typeface="Arial" panose="020B0604020202020204" pitchFamily="34" charset="0"/>
                        </a:rPr>
                        <a:t>, 10 to 100</a:t>
                      </a:r>
                    </a:p>
                  </a:txBody>
                  <a:tcPr/>
                </a:tc>
                <a:extLst>
                  <a:ext uri="{0D108BD9-81ED-4DB2-BD59-A6C34878D82A}">
                    <a16:rowId xmlns="" xmlns:a16="http://schemas.microsoft.com/office/drawing/2014/main" val="10001"/>
                  </a:ext>
                </a:extLst>
              </a:tr>
            </a:tbl>
          </a:graphicData>
        </a:graphic>
      </p:graphicFrame>
      <p:graphicFrame>
        <p:nvGraphicFramePr>
          <p:cNvPr id="7" name="Tabella 6"/>
          <p:cNvGraphicFramePr>
            <a:graphicFrameLocks noGrp="1"/>
          </p:cNvGraphicFramePr>
          <p:nvPr>
            <p:extLst>
              <p:ext uri="{D42A27DB-BD31-4B8C-83A1-F6EECF244321}">
                <p14:modId xmlns:p14="http://schemas.microsoft.com/office/powerpoint/2010/main" val="4235098036"/>
              </p:ext>
            </p:extLst>
          </p:nvPr>
        </p:nvGraphicFramePr>
        <p:xfrm>
          <a:off x="1257298" y="1534127"/>
          <a:ext cx="10625324" cy="892511"/>
        </p:xfrm>
        <a:graphic>
          <a:graphicData uri="http://schemas.openxmlformats.org/drawingml/2006/table">
            <a:tbl>
              <a:tblPr firstRow="1" bandRow="1">
                <a:tableStyleId>{5C22544A-7EE6-4342-B048-85BDC9FD1C3A}</a:tableStyleId>
              </a:tblPr>
              <a:tblGrid>
                <a:gridCol w="2672080">
                  <a:extLst>
                    <a:ext uri="{9D8B030D-6E8A-4147-A177-3AD203B41FA5}">
                      <a16:colId xmlns="" xmlns:a16="http://schemas.microsoft.com/office/drawing/2014/main" val="20000"/>
                    </a:ext>
                  </a:extLst>
                </a:gridCol>
                <a:gridCol w="1320800">
                  <a:extLst>
                    <a:ext uri="{9D8B030D-6E8A-4147-A177-3AD203B41FA5}">
                      <a16:colId xmlns="" xmlns:a16="http://schemas.microsoft.com/office/drawing/2014/main" val="20001"/>
                    </a:ext>
                  </a:extLst>
                </a:gridCol>
                <a:gridCol w="1485900">
                  <a:extLst>
                    <a:ext uri="{9D8B030D-6E8A-4147-A177-3AD203B41FA5}">
                      <a16:colId xmlns="" xmlns:a16="http://schemas.microsoft.com/office/drawing/2014/main" val="20002"/>
                    </a:ext>
                  </a:extLst>
                </a:gridCol>
                <a:gridCol w="2108200">
                  <a:extLst>
                    <a:ext uri="{9D8B030D-6E8A-4147-A177-3AD203B41FA5}">
                      <a16:colId xmlns="" xmlns:a16="http://schemas.microsoft.com/office/drawing/2014/main" val="20003"/>
                    </a:ext>
                  </a:extLst>
                </a:gridCol>
                <a:gridCol w="3038344">
                  <a:extLst>
                    <a:ext uri="{9D8B030D-6E8A-4147-A177-3AD203B41FA5}">
                      <a16:colId xmlns="" xmlns:a16="http://schemas.microsoft.com/office/drawing/2014/main" val="20004"/>
                    </a:ext>
                  </a:extLst>
                </a:gridCol>
              </a:tblGrid>
              <a:tr h="494622">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Name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Type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Ref</a:t>
                      </a:r>
                      <a:r>
                        <a:rPr lang="it-IT" sz="1600" b="0" i="0" u="none" strike="noStrike" dirty="0">
                          <a:solidFill>
                            <a:srgbClr val="FFFFFF"/>
                          </a:solidFill>
                          <a:effectLst/>
                          <a:latin typeface="Arial" panose="020B0604020202020204" pitchFamily="34" charset="0"/>
                          <a:cs typeface="Arial" panose="020B0604020202020204" pitchFamily="34" charset="0"/>
                        </a:rPr>
                        <a:t>. </a:t>
                      </a:r>
                      <a:r>
                        <a:rPr lang="it-IT" sz="1600" b="0" i="0" u="none" strike="noStrike" dirty="0" err="1">
                          <a:solidFill>
                            <a:srgbClr val="FFFFFF"/>
                          </a:solidFill>
                          <a:effectLst/>
                          <a:latin typeface="Arial" panose="020B0604020202020204" pitchFamily="34" charset="0"/>
                          <a:cs typeface="Arial" panose="020B0604020202020204" pitchFamily="34" charset="0"/>
                        </a:rPr>
                        <a:t>Range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Comments</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a:solidFill>
                            <a:srgbClr val="FFFFFF"/>
                          </a:solidFill>
                          <a:effectLst/>
                          <a:latin typeface="Arial" panose="020B0604020202020204" pitchFamily="34" charset="0"/>
                          <a:cs typeface="Arial" panose="020B0604020202020204" pitchFamily="34" charset="0"/>
                        </a:rPr>
                        <a:t>New </a:t>
                      </a:r>
                      <a:r>
                        <a:rPr lang="it-IT" sz="1600" b="0" i="0" u="none" strike="noStrike" dirty="0" err="1">
                          <a:solidFill>
                            <a:srgbClr val="FFFFFF"/>
                          </a:solidFill>
                          <a:effectLst/>
                          <a:latin typeface="Arial" panose="020B0604020202020204" pitchFamily="34" charset="0"/>
                          <a:cs typeface="Arial" panose="020B0604020202020204" pitchFamily="34" charset="0"/>
                        </a:rPr>
                        <a:t>range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 xmlns:a16="http://schemas.microsoft.com/office/drawing/2014/main" val="10000"/>
                  </a:ext>
                </a:extLst>
              </a:tr>
              <a:tr h="3978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000000"/>
                          </a:solidFill>
                          <a:effectLst/>
                          <a:latin typeface="Arial" panose="020B0604020202020204" pitchFamily="34" charset="0"/>
                          <a:cs typeface="Arial" panose="020B0604020202020204" pitchFamily="34" charset="0"/>
                        </a:rPr>
                        <a:t>WING_OPENING</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000000"/>
                          </a:solidFill>
                          <a:effectLst/>
                          <a:latin typeface="Arial" panose="020B0604020202020204" pitchFamily="34" charset="0"/>
                          <a:cs typeface="Arial" panose="020B0604020202020204" pitchFamily="34" charset="0"/>
                        </a:rPr>
                        <a:t>3N</a:t>
                      </a:r>
                      <a:endParaRPr lang="it-IT" dirty="0">
                        <a:latin typeface="Arial" panose="020B0604020202020204" pitchFamily="34" charset="0"/>
                        <a:cs typeface="Arial" panose="020B0604020202020204" pitchFamily="34" charset="0"/>
                      </a:endParaRPr>
                    </a:p>
                  </a:txBody>
                  <a:tcPr/>
                </a:tc>
                <a:tc>
                  <a:txBody>
                    <a:bodyPr/>
                    <a:lstStyle/>
                    <a:p>
                      <a:pPr algn="ctr"/>
                      <a:r>
                        <a:rPr lang="it-IT" dirty="0">
                          <a:latin typeface="Arial" panose="020B0604020202020204" pitchFamily="34" charset="0"/>
                          <a:cs typeface="Arial" panose="020B0604020202020204" pitchFamily="34" charset="0"/>
                        </a:rPr>
                        <a:t>50 to 250</a:t>
                      </a:r>
                    </a:p>
                  </a:txBody>
                  <a:tcPr/>
                </a:tc>
                <a:tc>
                  <a:txBody>
                    <a:bodyPr/>
                    <a:lstStyle/>
                    <a:p>
                      <a:pPr algn="ctr"/>
                      <a:r>
                        <a:rPr lang="it-IT" dirty="0">
                          <a:latin typeface="Arial" panose="020B0604020202020204" pitchFamily="34" charset="0"/>
                          <a:cs typeface="Arial" panose="020B0604020202020204" pitchFamily="34" charset="0"/>
                        </a:rPr>
                        <a:t>In </a:t>
                      </a:r>
                      <a:r>
                        <a:rPr lang="it-IT" dirty="0" err="1">
                          <a:latin typeface="Arial" panose="020B0604020202020204" pitchFamily="34" charset="0"/>
                          <a:cs typeface="Arial" panose="020B0604020202020204" pitchFamily="34" charset="0"/>
                        </a:rPr>
                        <a:t>decimeters</a:t>
                      </a:r>
                      <a:endParaRPr lang="it-IT" dirty="0">
                        <a:latin typeface="Arial" panose="020B0604020202020204" pitchFamily="34" charset="0"/>
                        <a:cs typeface="Arial" panose="020B0604020202020204" pitchFamily="34" charset="0"/>
                      </a:endParaRPr>
                    </a:p>
                  </a:txBody>
                  <a:tcPr/>
                </a:tc>
                <a:tc>
                  <a:txBody>
                    <a:bodyPr/>
                    <a:lstStyle/>
                    <a:p>
                      <a:pPr algn="ctr"/>
                      <a:r>
                        <a:rPr lang="it-IT" dirty="0">
                          <a:solidFill>
                            <a:srgbClr val="0070C0"/>
                          </a:solidFill>
                          <a:latin typeface="Arial" panose="020B0604020202020204" pitchFamily="34" charset="0"/>
                          <a:cs typeface="Arial" panose="020B0604020202020204" pitchFamily="34" charset="0"/>
                        </a:rPr>
                        <a:t>30</a:t>
                      </a:r>
                      <a:r>
                        <a:rPr lang="it-IT" dirty="0">
                          <a:latin typeface="Arial" panose="020B0604020202020204" pitchFamily="34" charset="0"/>
                          <a:cs typeface="Arial" panose="020B0604020202020204" pitchFamily="34" charset="0"/>
                        </a:rPr>
                        <a:t>, 50 to 250</a:t>
                      </a:r>
                    </a:p>
                  </a:txBody>
                  <a:tcPr/>
                </a:tc>
                <a:extLst>
                  <a:ext uri="{0D108BD9-81ED-4DB2-BD59-A6C34878D82A}">
                    <a16:rowId xmlns="" xmlns:a16="http://schemas.microsoft.com/office/drawing/2014/main" val="10001"/>
                  </a:ext>
                </a:extLst>
              </a:tr>
            </a:tbl>
          </a:graphicData>
        </a:graphic>
      </p:graphicFrame>
      <p:pic>
        <p:nvPicPr>
          <p:cNvPr id="3" name="Immagine 2"/>
          <p:cNvPicPr>
            <a:picLocks noChangeAspect="1"/>
          </p:cNvPicPr>
          <p:nvPr/>
        </p:nvPicPr>
        <p:blipFill>
          <a:blip r:embed="rId2"/>
          <a:stretch>
            <a:fillRect/>
          </a:stretch>
        </p:blipFill>
        <p:spPr>
          <a:xfrm>
            <a:off x="647698" y="3879385"/>
            <a:ext cx="6738938" cy="2393709"/>
          </a:xfrm>
          <a:prstGeom prst="rect">
            <a:avLst/>
          </a:prstGeom>
        </p:spPr>
      </p:pic>
      <p:sp>
        <p:nvSpPr>
          <p:cNvPr id="4" name="CasellaDiTesto 3"/>
          <p:cNvSpPr txBox="1"/>
          <p:nvPr/>
        </p:nvSpPr>
        <p:spPr>
          <a:xfrm>
            <a:off x="7869236" y="4706907"/>
            <a:ext cx="4148508" cy="369332"/>
          </a:xfrm>
          <a:prstGeom prst="rect">
            <a:avLst/>
          </a:prstGeom>
          <a:noFill/>
        </p:spPr>
        <p:txBody>
          <a:bodyPr wrap="none" rtlCol="0">
            <a:spAutoFit/>
          </a:bodyPr>
          <a:lstStyle/>
          <a:p>
            <a:r>
              <a:rPr lang="it-IT" dirty="0" err="1"/>
              <a:t>Swept</a:t>
            </a:r>
            <a:r>
              <a:rPr lang="it-IT" dirty="0"/>
              <a:t> area = DISTANCE * WING_OPENING</a:t>
            </a:r>
          </a:p>
        </p:txBody>
      </p:sp>
      <p:sp>
        <p:nvSpPr>
          <p:cNvPr id="8" name="CasellaDiTesto 7"/>
          <p:cNvSpPr txBox="1"/>
          <p:nvPr/>
        </p:nvSpPr>
        <p:spPr>
          <a:xfrm>
            <a:off x="6403417" y="5751941"/>
            <a:ext cx="4256550" cy="646331"/>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it-IT" dirty="0"/>
              <a:t>DISTANCE </a:t>
            </a:r>
            <a:r>
              <a:rPr lang="it-IT" dirty="0" err="1"/>
              <a:t>is</a:t>
            </a:r>
            <a:r>
              <a:rPr lang="it-IT" dirty="0"/>
              <a:t> </a:t>
            </a:r>
            <a:r>
              <a:rPr lang="it-IT" dirty="0" err="1"/>
              <a:t>expressed</a:t>
            </a:r>
            <a:r>
              <a:rPr lang="it-IT" dirty="0"/>
              <a:t> in </a:t>
            </a:r>
            <a:r>
              <a:rPr lang="it-IT" dirty="0" err="1"/>
              <a:t>meters</a:t>
            </a:r>
            <a:endParaRPr lang="it-IT" dirty="0"/>
          </a:p>
          <a:p>
            <a:r>
              <a:rPr lang="it-IT" dirty="0"/>
              <a:t>WING_OPENING </a:t>
            </a:r>
            <a:r>
              <a:rPr lang="it-IT" dirty="0" err="1"/>
              <a:t>is</a:t>
            </a:r>
            <a:r>
              <a:rPr lang="it-IT" dirty="0"/>
              <a:t> </a:t>
            </a:r>
            <a:r>
              <a:rPr lang="it-IT" dirty="0" err="1"/>
              <a:t>expressed</a:t>
            </a:r>
            <a:r>
              <a:rPr lang="it-IT" dirty="0"/>
              <a:t> in </a:t>
            </a:r>
            <a:r>
              <a:rPr lang="it-IT" dirty="0" err="1"/>
              <a:t>decimeters</a:t>
            </a:r>
            <a:endParaRPr lang="it-IT" dirty="0"/>
          </a:p>
        </p:txBody>
      </p:sp>
      <p:pic>
        <p:nvPicPr>
          <p:cNvPr id="3078" name="Picture 6" descr="154 Frasi sull'attenzion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10767" y="5399404"/>
            <a:ext cx="1157288" cy="115728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3" name="Tabella 12"/>
          <p:cNvGraphicFramePr>
            <a:graphicFrameLocks noGrp="1"/>
          </p:cNvGraphicFramePr>
          <p:nvPr>
            <p:extLst>
              <p:ext uri="{D42A27DB-BD31-4B8C-83A1-F6EECF244321}">
                <p14:modId xmlns:p14="http://schemas.microsoft.com/office/powerpoint/2010/main" val="3297828453"/>
              </p:ext>
            </p:extLst>
          </p:nvPr>
        </p:nvGraphicFramePr>
        <p:xfrm>
          <a:off x="1257298" y="2701480"/>
          <a:ext cx="10610757" cy="1134702"/>
        </p:xfrm>
        <a:graphic>
          <a:graphicData uri="http://schemas.openxmlformats.org/drawingml/2006/table">
            <a:tbl>
              <a:tblPr firstRow="1" bandRow="1">
                <a:tableStyleId>{5C22544A-7EE6-4342-B048-85BDC9FD1C3A}</a:tableStyleId>
              </a:tblPr>
              <a:tblGrid>
                <a:gridCol w="3240776">
                  <a:extLst>
                    <a:ext uri="{9D8B030D-6E8A-4147-A177-3AD203B41FA5}">
                      <a16:colId xmlns="" xmlns:a16="http://schemas.microsoft.com/office/drawing/2014/main" val="20000"/>
                    </a:ext>
                  </a:extLst>
                </a:gridCol>
                <a:gridCol w="1223937">
                  <a:extLst>
                    <a:ext uri="{9D8B030D-6E8A-4147-A177-3AD203B41FA5}">
                      <a16:colId xmlns="" xmlns:a16="http://schemas.microsoft.com/office/drawing/2014/main" val="20001"/>
                    </a:ext>
                  </a:extLst>
                </a:gridCol>
                <a:gridCol w="1376929">
                  <a:extLst>
                    <a:ext uri="{9D8B030D-6E8A-4147-A177-3AD203B41FA5}">
                      <a16:colId xmlns="" xmlns:a16="http://schemas.microsoft.com/office/drawing/2014/main" val="20002"/>
                    </a:ext>
                  </a:extLst>
                </a:gridCol>
                <a:gridCol w="1953592">
                  <a:extLst>
                    <a:ext uri="{9D8B030D-6E8A-4147-A177-3AD203B41FA5}">
                      <a16:colId xmlns="" xmlns:a16="http://schemas.microsoft.com/office/drawing/2014/main" val="20003"/>
                    </a:ext>
                  </a:extLst>
                </a:gridCol>
                <a:gridCol w="2815523">
                  <a:extLst>
                    <a:ext uri="{9D8B030D-6E8A-4147-A177-3AD203B41FA5}">
                      <a16:colId xmlns="" xmlns:a16="http://schemas.microsoft.com/office/drawing/2014/main" val="20004"/>
                    </a:ext>
                  </a:extLst>
                </a:gridCol>
              </a:tblGrid>
              <a:tr h="494622">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Name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Type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Ref</a:t>
                      </a:r>
                      <a:r>
                        <a:rPr lang="it-IT" sz="1600" b="0" i="0" u="none" strike="noStrike" dirty="0">
                          <a:solidFill>
                            <a:srgbClr val="FFFFFF"/>
                          </a:solidFill>
                          <a:effectLst/>
                          <a:latin typeface="Arial" panose="020B0604020202020204" pitchFamily="34" charset="0"/>
                          <a:cs typeface="Arial" panose="020B0604020202020204" pitchFamily="34" charset="0"/>
                        </a:rPr>
                        <a:t>. </a:t>
                      </a:r>
                      <a:r>
                        <a:rPr lang="it-IT" sz="1600" b="0" i="0" u="none" strike="noStrike" dirty="0" err="1">
                          <a:solidFill>
                            <a:srgbClr val="FFFFFF"/>
                          </a:solidFill>
                          <a:effectLst/>
                          <a:latin typeface="Arial" panose="020B0604020202020204" pitchFamily="34" charset="0"/>
                          <a:cs typeface="Arial" panose="020B0604020202020204" pitchFamily="34" charset="0"/>
                        </a:rPr>
                        <a:t>Range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Comments</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a:solidFill>
                            <a:srgbClr val="FFFFFF"/>
                          </a:solidFill>
                          <a:effectLst/>
                          <a:latin typeface="Arial" panose="020B0604020202020204" pitchFamily="34" charset="0"/>
                          <a:cs typeface="Arial" panose="020B0604020202020204" pitchFamily="34" charset="0"/>
                        </a:rPr>
                        <a:t>New </a:t>
                      </a:r>
                      <a:r>
                        <a:rPr lang="it-IT" sz="1600" b="0" i="0" u="none" strike="noStrike" dirty="0" err="1">
                          <a:solidFill>
                            <a:srgbClr val="FFFFFF"/>
                          </a:solidFill>
                          <a:effectLst/>
                          <a:latin typeface="Arial" panose="020B0604020202020204" pitchFamily="34" charset="0"/>
                          <a:cs typeface="Arial" panose="020B0604020202020204" pitchFamily="34" charset="0"/>
                        </a:rPr>
                        <a:t>range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 xmlns:a16="http://schemas.microsoft.com/office/drawing/2014/main" val="10000"/>
                  </a:ext>
                </a:extLst>
              </a:tr>
              <a:tr h="3978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000000"/>
                          </a:solidFill>
                          <a:effectLst/>
                          <a:latin typeface="Arial" panose="020B0604020202020204" pitchFamily="34" charset="0"/>
                          <a:cs typeface="Arial" panose="020B0604020202020204" pitchFamily="34" charset="0"/>
                        </a:rPr>
                        <a:t>GEOMETRICAL_PRECISION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000000"/>
                          </a:solidFill>
                          <a:effectLst/>
                          <a:latin typeface="Arial" panose="020B0604020202020204" pitchFamily="34" charset="0"/>
                          <a:cs typeface="Arial" panose="020B0604020202020204" pitchFamily="34" charset="0"/>
                        </a:rPr>
                        <a:t>1A</a:t>
                      </a:r>
                      <a:endParaRPr lang="it-IT" dirty="0">
                        <a:latin typeface="Arial" panose="020B0604020202020204" pitchFamily="34" charset="0"/>
                        <a:cs typeface="Arial" panose="020B0604020202020204" pitchFamily="34" charset="0"/>
                      </a:endParaRPr>
                    </a:p>
                  </a:txBody>
                  <a:tcPr/>
                </a:tc>
                <a:tc>
                  <a:txBody>
                    <a:bodyPr/>
                    <a:lstStyle/>
                    <a:p>
                      <a:pPr algn="ctr"/>
                      <a:r>
                        <a:rPr lang="it-IT" dirty="0">
                          <a:latin typeface="Arial" panose="020B0604020202020204" pitchFamily="34" charset="0"/>
                          <a:cs typeface="Arial" panose="020B0604020202020204" pitchFamily="34" charset="0"/>
                        </a:rPr>
                        <a:t>M, E</a:t>
                      </a:r>
                    </a:p>
                  </a:txBody>
                  <a:tcPr/>
                </a:tc>
                <a:tc>
                  <a:txBody>
                    <a:bodyPr/>
                    <a:lstStyle/>
                    <a:p>
                      <a:pPr algn="ctr"/>
                      <a:r>
                        <a:rPr lang="it-IT" dirty="0">
                          <a:latin typeface="Arial" panose="020B0604020202020204" pitchFamily="34" charset="0"/>
                          <a:cs typeface="Arial" panose="020B0604020202020204" pitchFamily="34" charset="0"/>
                        </a:rPr>
                        <a:t>M: </a:t>
                      </a:r>
                      <a:r>
                        <a:rPr lang="it-IT" dirty="0" err="1">
                          <a:latin typeface="Arial" panose="020B0604020202020204" pitchFamily="34" charset="0"/>
                          <a:cs typeface="Arial" panose="020B0604020202020204" pitchFamily="34" charset="0"/>
                        </a:rPr>
                        <a:t>measured</a:t>
                      </a:r>
                      <a:endParaRPr lang="it-IT" dirty="0">
                        <a:latin typeface="Arial" panose="020B0604020202020204" pitchFamily="34" charset="0"/>
                        <a:cs typeface="Arial" panose="020B0604020202020204" pitchFamily="34" charset="0"/>
                      </a:endParaRPr>
                    </a:p>
                    <a:p>
                      <a:pPr algn="ctr"/>
                      <a:r>
                        <a:rPr lang="it-IT" dirty="0">
                          <a:latin typeface="Arial" panose="020B0604020202020204" pitchFamily="34" charset="0"/>
                          <a:cs typeface="Arial" panose="020B0604020202020204" pitchFamily="34" charset="0"/>
                        </a:rPr>
                        <a:t>E: </a:t>
                      </a:r>
                      <a:r>
                        <a:rPr lang="it-IT" dirty="0" err="1">
                          <a:latin typeface="Arial" panose="020B0604020202020204" pitchFamily="34" charset="0"/>
                          <a:cs typeface="Arial" panose="020B0604020202020204" pitchFamily="34" charset="0"/>
                        </a:rPr>
                        <a:t>estimated</a:t>
                      </a:r>
                      <a:endParaRPr lang="it-IT" dirty="0">
                        <a:latin typeface="Arial" panose="020B0604020202020204" pitchFamily="34" charset="0"/>
                        <a:cs typeface="Arial" panose="020B0604020202020204" pitchFamily="34" charset="0"/>
                      </a:endParaRPr>
                    </a:p>
                  </a:txBody>
                  <a:tcPr/>
                </a:tc>
                <a:tc>
                  <a:txBody>
                    <a:bodyPr/>
                    <a:lstStyle/>
                    <a:p>
                      <a:pPr algn="ctr"/>
                      <a:r>
                        <a:rPr lang="it-IT" dirty="0">
                          <a:solidFill>
                            <a:schemeClr val="tx1"/>
                          </a:solidFill>
                          <a:latin typeface="Arial" panose="020B0604020202020204" pitchFamily="34" charset="0"/>
                          <a:cs typeface="Arial" panose="020B0604020202020204" pitchFamily="34" charset="0"/>
                        </a:rPr>
                        <a:t>M, </a:t>
                      </a:r>
                      <a:r>
                        <a:rPr lang="it-IT" dirty="0" smtClean="0">
                          <a:solidFill>
                            <a:schemeClr val="tx1"/>
                          </a:solidFill>
                          <a:latin typeface="Arial" panose="020B0604020202020204" pitchFamily="34" charset="0"/>
                          <a:cs typeface="Arial" panose="020B0604020202020204" pitchFamily="34" charset="0"/>
                        </a:rPr>
                        <a:t>E</a:t>
                      </a:r>
                      <a:endParaRPr lang="it-IT"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41473997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p:cNvSpPr txBox="1"/>
          <p:nvPr/>
        </p:nvSpPr>
        <p:spPr>
          <a:xfrm>
            <a:off x="472611" y="339047"/>
            <a:ext cx="801385" cy="584775"/>
          </a:xfrm>
          <a:prstGeom prst="rect">
            <a:avLst/>
          </a:prstGeom>
          <a:noFill/>
        </p:spPr>
        <p:txBody>
          <a:bodyPr wrap="square" rtlCol="0">
            <a:spAutoFit/>
          </a:bodyPr>
          <a:lstStyle/>
          <a:p>
            <a:r>
              <a:rPr lang="it-IT" sz="3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TA</a:t>
            </a:r>
          </a:p>
        </p:txBody>
      </p:sp>
      <p:graphicFrame>
        <p:nvGraphicFramePr>
          <p:cNvPr id="6" name="Tabella 5"/>
          <p:cNvGraphicFramePr>
            <a:graphicFrameLocks noGrp="1"/>
          </p:cNvGraphicFramePr>
          <p:nvPr>
            <p:extLst>
              <p:ext uri="{D42A27DB-BD31-4B8C-83A1-F6EECF244321}">
                <p14:modId xmlns:p14="http://schemas.microsoft.com/office/powerpoint/2010/main" val="751775156"/>
              </p:ext>
            </p:extLst>
          </p:nvPr>
        </p:nvGraphicFramePr>
        <p:xfrm>
          <a:off x="1257298" y="382669"/>
          <a:ext cx="10625324" cy="1134702"/>
        </p:xfrm>
        <a:graphic>
          <a:graphicData uri="http://schemas.openxmlformats.org/drawingml/2006/table">
            <a:tbl>
              <a:tblPr firstRow="1" bandRow="1">
                <a:tableStyleId>{5C22544A-7EE6-4342-B048-85BDC9FD1C3A}</a:tableStyleId>
              </a:tblPr>
              <a:tblGrid>
                <a:gridCol w="2672080">
                  <a:extLst>
                    <a:ext uri="{9D8B030D-6E8A-4147-A177-3AD203B41FA5}">
                      <a16:colId xmlns="" xmlns:a16="http://schemas.microsoft.com/office/drawing/2014/main" val="20000"/>
                    </a:ext>
                  </a:extLst>
                </a:gridCol>
                <a:gridCol w="1320800">
                  <a:extLst>
                    <a:ext uri="{9D8B030D-6E8A-4147-A177-3AD203B41FA5}">
                      <a16:colId xmlns="" xmlns:a16="http://schemas.microsoft.com/office/drawing/2014/main" val="20001"/>
                    </a:ext>
                  </a:extLst>
                </a:gridCol>
                <a:gridCol w="1485900">
                  <a:extLst>
                    <a:ext uri="{9D8B030D-6E8A-4147-A177-3AD203B41FA5}">
                      <a16:colId xmlns="" xmlns:a16="http://schemas.microsoft.com/office/drawing/2014/main" val="20002"/>
                    </a:ext>
                  </a:extLst>
                </a:gridCol>
                <a:gridCol w="2108200">
                  <a:extLst>
                    <a:ext uri="{9D8B030D-6E8A-4147-A177-3AD203B41FA5}">
                      <a16:colId xmlns="" xmlns:a16="http://schemas.microsoft.com/office/drawing/2014/main" val="20003"/>
                    </a:ext>
                  </a:extLst>
                </a:gridCol>
                <a:gridCol w="3038344">
                  <a:extLst>
                    <a:ext uri="{9D8B030D-6E8A-4147-A177-3AD203B41FA5}">
                      <a16:colId xmlns="" xmlns:a16="http://schemas.microsoft.com/office/drawing/2014/main" val="20004"/>
                    </a:ext>
                  </a:extLst>
                </a:gridCol>
              </a:tblGrid>
              <a:tr h="494622">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Name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Type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Ref</a:t>
                      </a:r>
                      <a:r>
                        <a:rPr lang="it-IT" sz="1600" b="0" i="0" u="none" strike="noStrike" dirty="0">
                          <a:solidFill>
                            <a:srgbClr val="FFFFFF"/>
                          </a:solidFill>
                          <a:effectLst/>
                          <a:latin typeface="Arial" panose="020B0604020202020204" pitchFamily="34" charset="0"/>
                          <a:cs typeface="Arial" panose="020B0604020202020204" pitchFamily="34" charset="0"/>
                        </a:rPr>
                        <a:t>. </a:t>
                      </a:r>
                      <a:r>
                        <a:rPr lang="it-IT" sz="1600" b="0" i="0" u="none" strike="noStrike" dirty="0" err="1">
                          <a:solidFill>
                            <a:srgbClr val="FFFFFF"/>
                          </a:solidFill>
                          <a:effectLst/>
                          <a:latin typeface="Arial" panose="020B0604020202020204" pitchFamily="34" charset="0"/>
                          <a:cs typeface="Arial" panose="020B0604020202020204" pitchFamily="34" charset="0"/>
                        </a:rPr>
                        <a:t>Range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Comments</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a:solidFill>
                            <a:srgbClr val="FFFFFF"/>
                          </a:solidFill>
                          <a:effectLst/>
                          <a:latin typeface="Arial" panose="020B0604020202020204" pitchFamily="34" charset="0"/>
                          <a:cs typeface="Arial" panose="020B0604020202020204" pitchFamily="34" charset="0"/>
                        </a:rPr>
                        <a:t>New </a:t>
                      </a:r>
                      <a:r>
                        <a:rPr lang="it-IT" sz="1600" b="0" i="0" u="none" strike="noStrike" dirty="0" err="1">
                          <a:solidFill>
                            <a:srgbClr val="FFFFFF"/>
                          </a:solidFill>
                          <a:effectLst/>
                          <a:latin typeface="Arial" panose="020B0604020202020204" pitchFamily="34" charset="0"/>
                          <a:cs typeface="Arial" panose="020B0604020202020204" pitchFamily="34" charset="0"/>
                        </a:rPr>
                        <a:t>range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 xmlns:a16="http://schemas.microsoft.com/office/drawing/2014/main" val="10000"/>
                  </a:ext>
                </a:extLst>
              </a:tr>
              <a:tr h="3978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000000"/>
                          </a:solidFill>
                          <a:effectLst/>
                          <a:latin typeface="Arial" panose="020B0604020202020204" pitchFamily="34" charset="0"/>
                          <a:cs typeface="Arial" panose="020B0604020202020204" pitchFamily="34" charset="0"/>
                        </a:rPr>
                        <a:t>BRIDLES_LENGTH</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000000"/>
                          </a:solidFill>
                          <a:effectLst/>
                          <a:latin typeface="Arial" panose="020B0604020202020204" pitchFamily="34" charset="0"/>
                          <a:cs typeface="Arial" panose="020B0604020202020204" pitchFamily="34" charset="0"/>
                        </a:rPr>
                        <a:t>3N</a:t>
                      </a:r>
                      <a:endParaRPr lang="it-IT" dirty="0">
                        <a:latin typeface="Arial" panose="020B0604020202020204" pitchFamily="34" charset="0"/>
                        <a:cs typeface="Arial" panose="020B0604020202020204" pitchFamily="34" charset="0"/>
                      </a:endParaRPr>
                    </a:p>
                  </a:txBody>
                  <a:tcPr/>
                </a:tc>
                <a:tc>
                  <a:txBody>
                    <a:bodyPr/>
                    <a:lstStyle/>
                    <a:p>
                      <a:pPr algn="ctr"/>
                      <a:r>
                        <a:rPr lang="it-IT" dirty="0">
                          <a:latin typeface="Arial" panose="020B0604020202020204" pitchFamily="34" charset="0"/>
                          <a:cs typeface="Arial" panose="020B0604020202020204" pitchFamily="34" charset="0"/>
                        </a:rPr>
                        <a:t>100, 150 or 200</a:t>
                      </a:r>
                    </a:p>
                  </a:txBody>
                  <a:tcPr/>
                </a:tc>
                <a:tc>
                  <a:txBody>
                    <a:bodyPr/>
                    <a:lstStyle/>
                    <a:p>
                      <a:pPr algn="ctr"/>
                      <a:r>
                        <a:rPr lang="it-IT" dirty="0">
                          <a:latin typeface="Arial" panose="020B0604020202020204" pitchFamily="34" charset="0"/>
                          <a:cs typeface="Arial" panose="020B0604020202020204" pitchFamily="34" charset="0"/>
                        </a:rPr>
                        <a:t>In </a:t>
                      </a:r>
                      <a:r>
                        <a:rPr lang="it-IT" dirty="0" err="1">
                          <a:latin typeface="Arial" panose="020B0604020202020204" pitchFamily="34" charset="0"/>
                          <a:cs typeface="Arial" panose="020B0604020202020204" pitchFamily="34" charset="0"/>
                        </a:rPr>
                        <a:t>meters</a:t>
                      </a:r>
                      <a:endParaRPr lang="it-IT" dirty="0">
                        <a:latin typeface="Arial" panose="020B0604020202020204" pitchFamily="34" charset="0"/>
                        <a:cs typeface="Arial" panose="020B0604020202020204" pitchFamily="34" charset="0"/>
                      </a:endParaRPr>
                    </a:p>
                  </a:txBody>
                  <a:tcPr/>
                </a:tc>
                <a:tc>
                  <a:txBody>
                    <a:bodyPr/>
                    <a:lstStyle/>
                    <a:p>
                      <a:pPr algn="ctr"/>
                      <a:r>
                        <a:rPr lang="it-IT" dirty="0">
                          <a:solidFill>
                            <a:srgbClr val="0070C0"/>
                          </a:solidFill>
                          <a:latin typeface="Arial" panose="020B0604020202020204" pitchFamily="34" charset="0"/>
                          <a:cs typeface="Arial" panose="020B0604020202020204" pitchFamily="34" charset="0"/>
                        </a:rPr>
                        <a:t>-1</a:t>
                      </a:r>
                      <a:r>
                        <a:rPr lang="it-IT" dirty="0">
                          <a:latin typeface="Arial" panose="020B0604020202020204" pitchFamily="34" charset="0"/>
                          <a:cs typeface="Arial" panose="020B0604020202020204" pitchFamily="34" charset="0"/>
                        </a:rPr>
                        <a:t>, 100, 150, 200</a:t>
                      </a:r>
                    </a:p>
                  </a:txBody>
                  <a:tcPr/>
                </a:tc>
                <a:extLst>
                  <a:ext uri="{0D108BD9-81ED-4DB2-BD59-A6C34878D82A}">
                    <a16:rowId xmlns="" xmlns:a16="http://schemas.microsoft.com/office/drawing/2014/main" val="10001"/>
                  </a:ext>
                </a:extLst>
              </a:tr>
            </a:tbl>
          </a:graphicData>
        </a:graphic>
      </p:graphicFrame>
      <p:graphicFrame>
        <p:nvGraphicFramePr>
          <p:cNvPr id="7" name="Tabella 6"/>
          <p:cNvGraphicFramePr>
            <a:graphicFrameLocks noGrp="1"/>
          </p:cNvGraphicFramePr>
          <p:nvPr>
            <p:extLst>
              <p:ext uri="{D42A27DB-BD31-4B8C-83A1-F6EECF244321}">
                <p14:modId xmlns:p14="http://schemas.microsoft.com/office/powerpoint/2010/main" val="897252581"/>
              </p:ext>
            </p:extLst>
          </p:nvPr>
        </p:nvGraphicFramePr>
        <p:xfrm>
          <a:off x="1257298" y="1534127"/>
          <a:ext cx="10625324" cy="892511"/>
        </p:xfrm>
        <a:graphic>
          <a:graphicData uri="http://schemas.openxmlformats.org/drawingml/2006/table">
            <a:tbl>
              <a:tblPr firstRow="1" bandRow="1">
                <a:tableStyleId>{5C22544A-7EE6-4342-B048-85BDC9FD1C3A}</a:tableStyleId>
              </a:tblPr>
              <a:tblGrid>
                <a:gridCol w="2672080">
                  <a:extLst>
                    <a:ext uri="{9D8B030D-6E8A-4147-A177-3AD203B41FA5}">
                      <a16:colId xmlns="" xmlns:a16="http://schemas.microsoft.com/office/drawing/2014/main" val="20000"/>
                    </a:ext>
                  </a:extLst>
                </a:gridCol>
                <a:gridCol w="1320800">
                  <a:extLst>
                    <a:ext uri="{9D8B030D-6E8A-4147-A177-3AD203B41FA5}">
                      <a16:colId xmlns="" xmlns:a16="http://schemas.microsoft.com/office/drawing/2014/main" val="20001"/>
                    </a:ext>
                  </a:extLst>
                </a:gridCol>
                <a:gridCol w="1485900">
                  <a:extLst>
                    <a:ext uri="{9D8B030D-6E8A-4147-A177-3AD203B41FA5}">
                      <a16:colId xmlns="" xmlns:a16="http://schemas.microsoft.com/office/drawing/2014/main" val="20002"/>
                    </a:ext>
                  </a:extLst>
                </a:gridCol>
                <a:gridCol w="2108200">
                  <a:extLst>
                    <a:ext uri="{9D8B030D-6E8A-4147-A177-3AD203B41FA5}">
                      <a16:colId xmlns="" xmlns:a16="http://schemas.microsoft.com/office/drawing/2014/main" val="20003"/>
                    </a:ext>
                  </a:extLst>
                </a:gridCol>
                <a:gridCol w="3038344">
                  <a:extLst>
                    <a:ext uri="{9D8B030D-6E8A-4147-A177-3AD203B41FA5}">
                      <a16:colId xmlns="" xmlns:a16="http://schemas.microsoft.com/office/drawing/2014/main" val="20004"/>
                    </a:ext>
                  </a:extLst>
                </a:gridCol>
              </a:tblGrid>
              <a:tr h="494622">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Name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Type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Ref</a:t>
                      </a:r>
                      <a:r>
                        <a:rPr lang="it-IT" sz="1600" b="0" i="0" u="none" strike="noStrike" dirty="0">
                          <a:solidFill>
                            <a:srgbClr val="FFFFFF"/>
                          </a:solidFill>
                          <a:effectLst/>
                          <a:latin typeface="Arial" panose="020B0604020202020204" pitchFamily="34" charset="0"/>
                          <a:cs typeface="Arial" panose="020B0604020202020204" pitchFamily="34" charset="0"/>
                        </a:rPr>
                        <a:t>. </a:t>
                      </a:r>
                      <a:r>
                        <a:rPr lang="it-IT" sz="1600" b="0" i="0" u="none" strike="noStrike" dirty="0" err="1">
                          <a:solidFill>
                            <a:srgbClr val="FFFFFF"/>
                          </a:solidFill>
                          <a:effectLst/>
                          <a:latin typeface="Arial" panose="020B0604020202020204" pitchFamily="34" charset="0"/>
                          <a:cs typeface="Arial" panose="020B0604020202020204" pitchFamily="34" charset="0"/>
                        </a:rPr>
                        <a:t>Range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Comments</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a:solidFill>
                            <a:srgbClr val="FFFFFF"/>
                          </a:solidFill>
                          <a:effectLst/>
                          <a:latin typeface="Arial" panose="020B0604020202020204" pitchFamily="34" charset="0"/>
                          <a:cs typeface="Arial" panose="020B0604020202020204" pitchFamily="34" charset="0"/>
                        </a:rPr>
                        <a:t>New </a:t>
                      </a:r>
                      <a:r>
                        <a:rPr lang="it-IT" sz="1600" b="0" i="0" u="none" strike="noStrike" dirty="0" err="1">
                          <a:solidFill>
                            <a:srgbClr val="FFFFFF"/>
                          </a:solidFill>
                          <a:effectLst/>
                          <a:latin typeface="Arial" panose="020B0604020202020204" pitchFamily="34" charset="0"/>
                          <a:cs typeface="Arial" panose="020B0604020202020204" pitchFamily="34" charset="0"/>
                        </a:rPr>
                        <a:t>range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 xmlns:a16="http://schemas.microsoft.com/office/drawing/2014/main" val="10000"/>
                  </a:ext>
                </a:extLst>
              </a:tr>
              <a:tr h="3978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000000"/>
                          </a:solidFill>
                          <a:effectLst/>
                          <a:latin typeface="Arial" panose="020B0604020202020204" pitchFamily="34" charset="0"/>
                          <a:cs typeface="Arial" panose="020B0604020202020204" pitchFamily="34" charset="0"/>
                        </a:rPr>
                        <a:t>WARP_LENGTH</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000000"/>
                          </a:solidFill>
                          <a:effectLst/>
                          <a:latin typeface="Arial" panose="020B0604020202020204" pitchFamily="34" charset="0"/>
                          <a:cs typeface="Arial" panose="020B0604020202020204" pitchFamily="34" charset="0"/>
                        </a:rPr>
                        <a:t>4N</a:t>
                      </a:r>
                      <a:endParaRPr lang="it-IT" dirty="0">
                        <a:latin typeface="Arial" panose="020B0604020202020204" pitchFamily="34" charset="0"/>
                        <a:cs typeface="Arial" panose="020B0604020202020204" pitchFamily="34" charset="0"/>
                      </a:endParaRPr>
                    </a:p>
                  </a:txBody>
                  <a:tcPr/>
                </a:tc>
                <a:tc>
                  <a:txBody>
                    <a:bodyPr/>
                    <a:lstStyle/>
                    <a:p>
                      <a:pPr algn="ctr"/>
                      <a:r>
                        <a:rPr lang="it-IT" dirty="0">
                          <a:latin typeface="Arial" panose="020B0604020202020204" pitchFamily="34" charset="0"/>
                          <a:cs typeface="Arial" panose="020B0604020202020204" pitchFamily="34" charset="0"/>
                        </a:rPr>
                        <a:t>100 to 2200</a:t>
                      </a:r>
                    </a:p>
                  </a:txBody>
                  <a:tcPr/>
                </a:tc>
                <a:tc>
                  <a:txBody>
                    <a:bodyPr/>
                    <a:lstStyle/>
                    <a:p>
                      <a:pPr algn="ctr"/>
                      <a:r>
                        <a:rPr lang="it-IT" dirty="0">
                          <a:latin typeface="Arial" panose="020B0604020202020204" pitchFamily="34" charset="0"/>
                          <a:cs typeface="Arial" panose="020B0604020202020204" pitchFamily="34" charset="0"/>
                        </a:rPr>
                        <a:t>In </a:t>
                      </a:r>
                      <a:r>
                        <a:rPr lang="it-IT" dirty="0" err="1">
                          <a:latin typeface="Arial" panose="020B0604020202020204" pitchFamily="34" charset="0"/>
                          <a:cs typeface="Arial" panose="020B0604020202020204" pitchFamily="34" charset="0"/>
                        </a:rPr>
                        <a:t>meters</a:t>
                      </a:r>
                      <a:endParaRPr lang="it-IT" dirty="0">
                        <a:latin typeface="Arial" panose="020B0604020202020204" pitchFamily="34" charset="0"/>
                        <a:cs typeface="Arial" panose="020B0604020202020204" pitchFamily="34" charset="0"/>
                      </a:endParaRPr>
                    </a:p>
                  </a:txBody>
                  <a:tcPr/>
                </a:tc>
                <a:tc>
                  <a:txBody>
                    <a:bodyPr/>
                    <a:lstStyle/>
                    <a:p>
                      <a:pPr algn="ctr"/>
                      <a:r>
                        <a:rPr lang="it-IT" dirty="0">
                          <a:solidFill>
                            <a:srgbClr val="0070C0"/>
                          </a:solidFill>
                          <a:latin typeface="Arial" panose="020B0604020202020204" pitchFamily="34" charset="0"/>
                          <a:cs typeface="Arial" panose="020B0604020202020204" pitchFamily="34" charset="0"/>
                        </a:rPr>
                        <a:t>-1, 70:2200</a:t>
                      </a:r>
                    </a:p>
                  </a:txBody>
                  <a:tcPr/>
                </a:tc>
                <a:extLst>
                  <a:ext uri="{0D108BD9-81ED-4DB2-BD59-A6C34878D82A}">
                    <a16:rowId xmlns="" xmlns:a16="http://schemas.microsoft.com/office/drawing/2014/main" val="10001"/>
                  </a:ext>
                </a:extLst>
              </a:tr>
            </a:tbl>
          </a:graphicData>
        </a:graphic>
      </p:graphicFrame>
      <p:graphicFrame>
        <p:nvGraphicFramePr>
          <p:cNvPr id="13" name="Tabella 12"/>
          <p:cNvGraphicFramePr>
            <a:graphicFrameLocks noGrp="1"/>
          </p:cNvGraphicFramePr>
          <p:nvPr>
            <p:extLst>
              <p:ext uri="{D42A27DB-BD31-4B8C-83A1-F6EECF244321}">
                <p14:modId xmlns:p14="http://schemas.microsoft.com/office/powerpoint/2010/main" val="2904411822"/>
              </p:ext>
            </p:extLst>
          </p:nvPr>
        </p:nvGraphicFramePr>
        <p:xfrm>
          <a:off x="1257298" y="4929386"/>
          <a:ext cx="10610757" cy="892511"/>
        </p:xfrm>
        <a:graphic>
          <a:graphicData uri="http://schemas.openxmlformats.org/drawingml/2006/table">
            <a:tbl>
              <a:tblPr firstRow="1" bandRow="1">
                <a:tableStyleId>{5C22544A-7EE6-4342-B048-85BDC9FD1C3A}</a:tableStyleId>
              </a:tblPr>
              <a:tblGrid>
                <a:gridCol w="2654302">
                  <a:extLst>
                    <a:ext uri="{9D8B030D-6E8A-4147-A177-3AD203B41FA5}">
                      <a16:colId xmlns="" xmlns:a16="http://schemas.microsoft.com/office/drawing/2014/main" val="20000"/>
                    </a:ext>
                  </a:extLst>
                </a:gridCol>
                <a:gridCol w="1320800">
                  <a:extLst>
                    <a:ext uri="{9D8B030D-6E8A-4147-A177-3AD203B41FA5}">
                      <a16:colId xmlns="" xmlns:a16="http://schemas.microsoft.com/office/drawing/2014/main" val="20001"/>
                    </a:ext>
                  </a:extLst>
                </a:gridCol>
                <a:gridCol w="1498600">
                  <a:extLst>
                    <a:ext uri="{9D8B030D-6E8A-4147-A177-3AD203B41FA5}">
                      <a16:colId xmlns="" xmlns:a16="http://schemas.microsoft.com/office/drawing/2014/main" val="20002"/>
                    </a:ext>
                  </a:extLst>
                </a:gridCol>
                <a:gridCol w="2095500">
                  <a:extLst>
                    <a:ext uri="{9D8B030D-6E8A-4147-A177-3AD203B41FA5}">
                      <a16:colId xmlns="" xmlns:a16="http://schemas.microsoft.com/office/drawing/2014/main" val="20003"/>
                    </a:ext>
                  </a:extLst>
                </a:gridCol>
                <a:gridCol w="3041555">
                  <a:extLst>
                    <a:ext uri="{9D8B030D-6E8A-4147-A177-3AD203B41FA5}">
                      <a16:colId xmlns="" xmlns:a16="http://schemas.microsoft.com/office/drawing/2014/main" val="20004"/>
                    </a:ext>
                  </a:extLst>
                </a:gridCol>
              </a:tblGrid>
              <a:tr h="494622">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Name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Type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Ref</a:t>
                      </a:r>
                      <a:r>
                        <a:rPr lang="it-IT" sz="1600" b="0" i="0" u="none" strike="noStrike" dirty="0">
                          <a:solidFill>
                            <a:srgbClr val="FFFFFF"/>
                          </a:solidFill>
                          <a:effectLst/>
                          <a:latin typeface="Arial" panose="020B0604020202020204" pitchFamily="34" charset="0"/>
                          <a:cs typeface="Arial" panose="020B0604020202020204" pitchFamily="34" charset="0"/>
                        </a:rPr>
                        <a:t>. </a:t>
                      </a:r>
                      <a:r>
                        <a:rPr lang="it-IT" sz="1600" b="0" i="0" u="none" strike="noStrike" dirty="0" err="1">
                          <a:solidFill>
                            <a:srgbClr val="FFFFFF"/>
                          </a:solidFill>
                          <a:effectLst/>
                          <a:latin typeface="Arial" panose="020B0604020202020204" pitchFamily="34" charset="0"/>
                          <a:cs typeface="Arial" panose="020B0604020202020204" pitchFamily="34" charset="0"/>
                        </a:rPr>
                        <a:t>Range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Comments</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a:solidFill>
                            <a:srgbClr val="FFFFFF"/>
                          </a:solidFill>
                          <a:effectLst/>
                          <a:latin typeface="Arial" panose="020B0604020202020204" pitchFamily="34" charset="0"/>
                          <a:cs typeface="Arial" panose="020B0604020202020204" pitchFamily="34" charset="0"/>
                        </a:rPr>
                        <a:t>New </a:t>
                      </a:r>
                      <a:r>
                        <a:rPr lang="it-IT" sz="1600" b="0" i="0" u="none" strike="noStrike" dirty="0" err="1">
                          <a:solidFill>
                            <a:srgbClr val="FFFFFF"/>
                          </a:solidFill>
                          <a:effectLst/>
                          <a:latin typeface="Arial" panose="020B0604020202020204" pitchFamily="34" charset="0"/>
                          <a:cs typeface="Arial" panose="020B0604020202020204" pitchFamily="34" charset="0"/>
                        </a:rPr>
                        <a:t>range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 xmlns:a16="http://schemas.microsoft.com/office/drawing/2014/main" val="10000"/>
                  </a:ext>
                </a:extLst>
              </a:tr>
              <a:tr h="3978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000000"/>
                          </a:solidFill>
                          <a:effectLst/>
                          <a:latin typeface="Arial" panose="020B0604020202020204" pitchFamily="34" charset="0"/>
                          <a:cs typeface="Arial" panose="020B0604020202020204" pitchFamily="34" charset="0"/>
                        </a:rPr>
                        <a:t>WARP_DIAMETER</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000000"/>
                          </a:solidFill>
                          <a:effectLst/>
                          <a:latin typeface="Arial" panose="020B0604020202020204" pitchFamily="34" charset="0"/>
                          <a:cs typeface="Arial" panose="020B0604020202020204" pitchFamily="34" charset="0"/>
                        </a:rPr>
                        <a:t>2N</a:t>
                      </a:r>
                      <a:endParaRPr lang="it-IT" dirty="0">
                        <a:latin typeface="Arial" panose="020B0604020202020204" pitchFamily="34" charset="0"/>
                        <a:cs typeface="Arial" panose="020B0604020202020204" pitchFamily="34" charset="0"/>
                      </a:endParaRPr>
                    </a:p>
                  </a:txBody>
                  <a:tcPr/>
                </a:tc>
                <a:tc>
                  <a:txBody>
                    <a:bodyPr/>
                    <a:lstStyle/>
                    <a:p>
                      <a:pPr algn="ctr"/>
                      <a:r>
                        <a:rPr lang="it-IT" dirty="0">
                          <a:latin typeface="Arial" panose="020B0604020202020204" pitchFamily="34" charset="0"/>
                          <a:cs typeface="Arial" panose="020B0604020202020204" pitchFamily="34" charset="0"/>
                        </a:rPr>
                        <a:t>10 to 30</a:t>
                      </a:r>
                    </a:p>
                  </a:txBody>
                  <a:tcPr/>
                </a:tc>
                <a:tc>
                  <a:txBody>
                    <a:bodyPr/>
                    <a:lstStyle/>
                    <a:p>
                      <a:pPr algn="ctr"/>
                      <a:r>
                        <a:rPr lang="it-IT" dirty="0">
                          <a:latin typeface="Arial" panose="020B0604020202020204" pitchFamily="34" charset="0"/>
                          <a:cs typeface="Arial" panose="020B0604020202020204" pitchFamily="34" charset="0"/>
                        </a:rPr>
                        <a:t>In </a:t>
                      </a:r>
                      <a:r>
                        <a:rPr lang="it-IT" dirty="0" err="1">
                          <a:latin typeface="Arial" panose="020B0604020202020204" pitchFamily="34" charset="0"/>
                          <a:cs typeface="Arial" panose="020B0604020202020204" pitchFamily="34" charset="0"/>
                        </a:rPr>
                        <a:t>millimeters</a:t>
                      </a:r>
                      <a:endParaRPr lang="it-IT" dirty="0">
                        <a:latin typeface="Arial" panose="020B0604020202020204" pitchFamily="34" charset="0"/>
                        <a:cs typeface="Arial" panose="020B0604020202020204" pitchFamily="34" charset="0"/>
                      </a:endParaRPr>
                    </a:p>
                  </a:txBody>
                  <a:tcPr/>
                </a:tc>
                <a:tc>
                  <a:txBody>
                    <a:bodyPr/>
                    <a:lstStyle/>
                    <a:p>
                      <a:pPr algn="ctr"/>
                      <a:r>
                        <a:rPr lang="it-IT" dirty="0">
                          <a:solidFill>
                            <a:schemeClr val="tx1"/>
                          </a:solidFill>
                          <a:latin typeface="Arial" panose="020B0604020202020204" pitchFamily="34" charset="0"/>
                          <a:cs typeface="Arial" panose="020B0604020202020204" pitchFamily="34" charset="0"/>
                        </a:rPr>
                        <a:t>10 to 30</a:t>
                      </a:r>
                      <a:endParaRPr lang="it-IT"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10001"/>
                  </a:ext>
                </a:extLst>
              </a:tr>
            </a:tbl>
          </a:graphicData>
        </a:graphic>
      </p:graphicFrame>
      <p:sp>
        <p:nvSpPr>
          <p:cNvPr id="10" name="CasellaDiTesto 9"/>
          <p:cNvSpPr txBox="1"/>
          <p:nvPr/>
        </p:nvSpPr>
        <p:spPr>
          <a:xfrm>
            <a:off x="3738780" y="2533925"/>
            <a:ext cx="2945422" cy="369332"/>
          </a:xfrm>
          <a:prstGeom prst="rect">
            <a:avLst/>
          </a:prstGeom>
        </p:spPr>
        <p:style>
          <a:lnRef idx="1">
            <a:schemeClr val="accent5"/>
          </a:lnRef>
          <a:fillRef idx="3">
            <a:schemeClr val="accent5"/>
          </a:fillRef>
          <a:effectRef idx="2">
            <a:schemeClr val="accent5"/>
          </a:effectRef>
          <a:fontRef idx="minor">
            <a:schemeClr val="lt1"/>
          </a:fontRef>
        </p:style>
        <p:txBody>
          <a:bodyPr wrap="none" rtlCol="0">
            <a:spAutoFit/>
          </a:bodyPr>
          <a:lstStyle/>
          <a:p>
            <a:r>
              <a:rPr lang="it-IT" dirty="0" err="1"/>
              <a:t>Depending</a:t>
            </a:r>
            <a:r>
              <a:rPr lang="it-IT" dirty="0"/>
              <a:t> on the GEAR code</a:t>
            </a:r>
          </a:p>
        </p:txBody>
      </p:sp>
      <p:graphicFrame>
        <p:nvGraphicFramePr>
          <p:cNvPr id="11" name="Tabella 10"/>
          <p:cNvGraphicFramePr>
            <a:graphicFrameLocks noGrp="1"/>
          </p:cNvGraphicFramePr>
          <p:nvPr>
            <p:extLst>
              <p:ext uri="{D42A27DB-BD31-4B8C-83A1-F6EECF244321}">
                <p14:modId xmlns:p14="http://schemas.microsoft.com/office/powerpoint/2010/main" val="2698121773"/>
              </p:ext>
            </p:extLst>
          </p:nvPr>
        </p:nvGraphicFramePr>
        <p:xfrm>
          <a:off x="3738780" y="3055767"/>
          <a:ext cx="5418666" cy="1381760"/>
        </p:xfrm>
        <a:graphic>
          <a:graphicData uri="http://schemas.openxmlformats.org/drawingml/2006/table">
            <a:tbl>
              <a:tblPr firstRow="1" bandRow="1">
                <a:tableStyleId>{5C22544A-7EE6-4342-B048-85BDC9FD1C3A}</a:tableStyleId>
              </a:tblPr>
              <a:tblGrid>
                <a:gridCol w="2709333">
                  <a:extLst>
                    <a:ext uri="{9D8B030D-6E8A-4147-A177-3AD203B41FA5}">
                      <a16:colId xmlns="" xmlns:a16="http://schemas.microsoft.com/office/drawing/2014/main" val="20000"/>
                    </a:ext>
                  </a:extLst>
                </a:gridCol>
                <a:gridCol w="2709333">
                  <a:extLst>
                    <a:ext uri="{9D8B030D-6E8A-4147-A177-3AD203B41FA5}">
                      <a16:colId xmlns="" xmlns:a16="http://schemas.microsoft.com/office/drawing/2014/main" val="20001"/>
                    </a:ext>
                  </a:extLst>
                </a:gridCol>
              </a:tblGrid>
              <a:tr h="370840">
                <a:tc>
                  <a:txBody>
                    <a:bodyPr/>
                    <a:lstStyle/>
                    <a:p>
                      <a:r>
                        <a:rPr lang="it-IT" dirty="0"/>
                        <a:t>GEAR code</a:t>
                      </a:r>
                    </a:p>
                  </a:txBody>
                  <a:tcPr/>
                </a:tc>
                <a:tc>
                  <a:txBody>
                    <a:bodyPr/>
                    <a:lstStyle/>
                    <a:p>
                      <a:r>
                        <a:rPr lang="it-IT" dirty="0"/>
                        <a:t>WARP_LENGTH</a:t>
                      </a:r>
                    </a:p>
                  </a:txBody>
                  <a:tcPr/>
                </a:tc>
                <a:extLst>
                  <a:ext uri="{0D108BD9-81ED-4DB2-BD59-A6C34878D82A}">
                    <a16:rowId xmlns=""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latin typeface="Arial" panose="020B0604020202020204" pitchFamily="34" charset="0"/>
                          <a:cs typeface="Arial" panose="020B0604020202020204" pitchFamily="34" charset="0"/>
                        </a:rPr>
                        <a:t>GOC73</a:t>
                      </a:r>
                      <a:endParaRPr lang="it-IT" dirty="0">
                        <a:solidFill>
                          <a:srgbClr val="0070C0"/>
                        </a:solidFill>
                        <a:latin typeface="Arial" panose="020B0604020202020204" pitchFamily="34" charset="0"/>
                        <a:cs typeface="Arial" panose="020B06040202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800" kern="1200" dirty="0">
                          <a:solidFill>
                            <a:srgbClr val="0070C0"/>
                          </a:solidFill>
                          <a:latin typeface="Arial" panose="020B0604020202020204" pitchFamily="34" charset="0"/>
                          <a:ea typeface="+mn-ea"/>
                          <a:cs typeface="Arial" panose="020B0604020202020204" pitchFamily="34" charset="0"/>
                        </a:rPr>
                        <a:t>-1</a:t>
                      </a:r>
                      <a:r>
                        <a:rPr lang="it-IT" sz="1800" kern="1200" dirty="0">
                          <a:solidFill>
                            <a:schemeClr val="dk1"/>
                          </a:solidFill>
                          <a:latin typeface="Arial" panose="020B0604020202020204" pitchFamily="34" charset="0"/>
                          <a:ea typeface="+mn-ea"/>
                          <a:cs typeface="Arial" panose="020B0604020202020204" pitchFamily="34" charset="0"/>
                        </a:rPr>
                        <a:t>, 100:2200</a:t>
                      </a:r>
                    </a:p>
                  </a:txBody>
                  <a:tcPr anchor="ctr"/>
                </a:tc>
                <a:extLst>
                  <a:ext uri="{0D108BD9-81ED-4DB2-BD59-A6C34878D82A}">
                    <a16:rowId xmlns="" xmlns:a16="http://schemas.microsoft.com/office/drawing/2014/main" val="10001"/>
                  </a:ext>
                </a:extLst>
              </a:tr>
              <a:tr h="370840">
                <a:tc>
                  <a:txBody>
                    <a:bodyPr/>
                    <a:lstStyle/>
                    <a:p>
                      <a:r>
                        <a:rPr lang="it-IT" dirty="0">
                          <a:solidFill>
                            <a:srgbClr val="0070C0"/>
                          </a:solidFill>
                          <a:latin typeface="Arial" panose="020B0604020202020204" pitchFamily="34" charset="0"/>
                          <a:cs typeface="Arial" panose="020B0604020202020204" pitchFamily="34" charset="0"/>
                        </a:rPr>
                        <a:t>BEAMT</a:t>
                      </a:r>
                    </a:p>
                    <a:p>
                      <a:r>
                        <a:rPr lang="it-IT" dirty="0">
                          <a:solidFill>
                            <a:srgbClr val="0070C0"/>
                          </a:solidFill>
                          <a:latin typeface="Arial" panose="020B0604020202020204" pitchFamily="34" charset="0"/>
                          <a:cs typeface="Arial" panose="020B0604020202020204" pitchFamily="34" charset="0"/>
                        </a:rPr>
                        <a:t>TBB</a:t>
                      </a:r>
                      <a:endParaRPr lang="it-IT"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800" kern="1200" dirty="0">
                          <a:solidFill>
                            <a:srgbClr val="0070C0"/>
                          </a:solidFill>
                          <a:latin typeface="Arial" panose="020B0604020202020204" pitchFamily="34" charset="0"/>
                          <a:ea typeface="+mn-ea"/>
                          <a:cs typeface="Arial" panose="020B0604020202020204" pitchFamily="34" charset="0"/>
                        </a:rPr>
                        <a:t>-1</a:t>
                      </a:r>
                      <a:r>
                        <a:rPr lang="it-IT" sz="1800" kern="1200" dirty="0">
                          <a:solidFill>
                            <a:schemeClr val="dk1"/>
                          </a:solidFill>
                          <a:latin typeface="Arial" panose="020B0604020202020204" pitchFamily="34" charset="0"/>
                          <a:ea typeface="+mn-ea"/>
                          <a:cs typeface="Arial" panose="020B0604020202020204" pitchFamily="34" charset="0"/>
                        </a:rPr>
                        <a:t>, </a:t>
                      </a:r>
                      <a:r>
                        <a:rPr lang="it-IT" sz="1800" kern="1200" dirty="0">
                          <a:solidFill>
                            <a:srgbClr val="0070C0"/>
                          </a:solidFill>
                          <a:latin typeface="Arial" panose="020B0604020202020204" pitchFamily="34" charset="0"/>
                          <a:ea typeface="+mn-ea"/>
                          <a:cs typeface="Arial" panose="020B0604020202020204" pitchFamily="34" charset="0"/>
                        </a:rPr>
                        <a:t>70:275</a:t>
                      </a:r>
                    </a:p>
                  </a:txBody>
                  <a:tcPr anchor="ct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12581813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p:cNvSpPr txBox="1"/>
          <p:nvPr/>
        </p:nvSpPr>
        <p:spPr>
          <a:xfrm>
            <a:off x="472611" y="339047"/>
            <a:ext cx="801385" cy="584775"/>
          </a:xfrm>
          <a:prstGeom prst="rect">
            <a:avLst/>
          </a:prstGeom>
          <a:noFill/>
        </p:spPr>
        <p:txBody>
          <a:bodyPr wrap="square" rtlCol="0">
            <a:spAutoFit/>
          </a:bodyPr>
          <a:lstStyle/>
          <a:p>
            <a:r>
              <a:rPr lang="it-IT" sz="3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TA</a:t>
            </a:r>
          </a:p>
        </p:txBody>
      </p:sp>
      <p:graphicFrame>
        <p:nvGraphicFramePr>
          <p:cNvPr id="6" name="Tabella 5"/>
          <p:cNvGraphicFramePr>
            <a:graphicFrameLocks noGrp="1"/>
          </p:cNvGraphicFramePr>
          <p:nvPr>
            <p:extLst>
              <p:ext uri="{D42A27DB-BD31-4B8C-83A1-F6EECF244321}">
                <p14:modId xmlns:p14="http://schemas.microsoft.com/office/powerpoint/2010/main" val="1031836786"/>
              </p:ext>
            </p:extLst>
          </p:nvPr>
        </p:nvGraphicFramePr>
        <p:xfrm>
          <a:off x="493030" y="923822"/>
          <a:ext cx="11105701" cy="892511"/>
        </p:xfrm>
        <a:graphic>
          <a:graphicData uri="http://schemas.openxmlformats.org/drawingml/2006/table">
            <a:tbl>
              <a:tblPr firstRow="1" bandRow="1">
                <a:tableStyleId>{5C22544A-7EE6-4342-B048-85BDC9FD1C3A}</a:tableStyleId>
              </a:tblPr>
              <a:tblGrid>
                <a:gridCol w="3146171">
                  <a:extLst>
                    <a:ext uri="{9D8B030D-6E8A-4147-A177-3AD203B41FA5}">
                      <a16:colId xmlns="" xmlns:a16="http://schemas.microsoft.com/office/drawing/2014/main" val="20000"/>
                    </a:ext>
                  </a:extLst>
                </a:gridCol>
                <a:gridCol w="1285358">
                  <a:extLst>
                    <a:ext uri="{9D8B030D-6E8A-4147-A177-3AD203B41FA5}">
                      <a16:colId xmlns="" xmlns:a16="http://schemas.microsoft.com/office/drawing/2014/main" val="20001"/>
                    </a:ext>
                  </a:extLst>
                </a:gridCol>
                <a:gridCol w="3980243">
                  <a:extLst>
                    <a:ext uri="{9D8B030D-6E8A-4147-A177-3AD203B41FA5}">
                      <a16:colId xmlns="" xmlns:a16="http://schemas.microsoft.com/office/drawing/2014/main" val="20002"/>
                    </a:ext>
                  </a:extLst>
                </a:gridCol>
                <a:gridCol w="1636654">
                  <a:extLst>
                    <a:ext uri="{9D8B030D-6E8A-4147-A177-3AD203B41FA5}">
                      <a16:colId xmlns="" xmlns:a16="http://schemas.microsoft.com/office/drawing/2014/main" val="20003"/>
                    </a:ext>
                  </a:extLst>
                </a:gridCol>
                <a:gridCol w="1057275">
                  <a:extLst>
                    <a:ext uri="{9D8B030D-6E8A-4147-A177-3AD203B41FA5}">
                      <a16:colId xmlns="" xmlns:a16="http://schemas.microsoft.com/office/drawing/2014/main" val="20004"/>
                    </a:ext>
                  </a:extLst>
                </a:gridCol>
              </a:tblGrid>
              <a:tr h="494622">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Name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Type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Ref</a:t>
                      </a:r>
                      <a:r>
                        <a:rPr lang="it-IT" sz="1600" b="0" i="0" u="none" strike="noStrike" dirty="0">
                          <a:solidFill>
                            <a:srgbClr val="FFFFFF"/>
                          </a:solidFill>
                          <a:effectLst/>
                          <a:latin typeface="Arial" panose="020B0604020202020204" pitchFamily="34" charset="0"/>
                          <a:cs typeface="Arial" panose="020B0604020202020204" pitchFamily="34" charset="0"/>
                        </a:rPr>
                        <a:t>. </a:t>
                      </a:r>
                      <a:r>
                        <a:rPr lang="it-IT" sz="1600" b="0" i="0" u="none" strike="noStrike" dirty="0" err="1">
                          <a:solidFill>
                            <a:srgbClr val="FFFFFF"/>
                          </a:solidFill>
                          <a:effectLst/>
                          <a:latin typeface="Arial" panose="020B0604020202020204" pitchFamily="34" charset="0"/>
                          <a:cs typeface="Arial" panose="020B0604020202020204" pitchFamily="34" charset="0"/>
                        </a:rPr>
                        <a:t>Range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Comments</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a:solidFill>
                            <a:srgbClr val="FFFFFF"/>
                          </a:solidFill>
                          <a:effectLst/>
                          <a:latin typeface="Arial" panose="020B0604020202020204" pitchFamily="34" charset="0"/>
                          <a:cs typeface="Arial" panose="020B0604020202020204" pitchFamily="34" charset="0"/>
                        </a:rPr>
                        <a:t>New </a:t>
                      </a:r>
                      <a:r>
                        <a:rPr lang="it-IT" sz="1600" b="0" i="0" u="none" strike="noStrike" dirty="0" err="1">
                          <a:solidFill>
                            <a:srgbClr val="FFFFFF"/>
                          </a:solidFill>
                          <a:effectLst/>
                          <a:latin typeface="Arial" panose="020B0604020202020204" pitchFamily="34" charset="0"/>
                          <a:cs typeface="Arial" panose="020B0604020202020204" pitchFamily="34" charset="0"/>
                        </a:rPr>
                        <a:t>range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 xmlns:a16="http://schemas.microsoft.com/office/drawing/2014/main" val="10000"/>
                  </a:ext>
                </a:extLst>
              </a:tr>
              <a:tr h="3978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000000"/>
                          </a:solidFill>
                          <a:effectLst/>
                          <a:latin typeface="Arial" panose="020B0604020202020204" pitchFamily="34" charset="0"/>
                          <a:cs typeface="Arial" panose="020B0604020202020204" pitchFamily="34" charset="0"/>
                        </a:rPr>
                        <a:t>HYDROLOGICAL_STATION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000000"/>
                          </a:solidFill>
                          <a:effectLst/>
                          <a:latin typeface="Arial" panose="020B0604020202020204" pitchFamily="34" charset="0"/>
                          <a:cs typeface="Arial" panose="020B0604020202020204" pitchFamily="34" charset="0"/>
                        </a:rPr>
                        <a:t>5N or 2A</a:t>
                      </a:r>
                    </a:p>
                  </a:txBody>
                  <a:tcPr/>
                </a:tc>
                <a:tc>
                  <a:txBody>
                    <a:bodyPr/>
                    <a:lstStyle/>
                    <a:p>
                      <a:pPr algn="ctr"/>
                      <a:r>
                        <a:rPr lang="en-US" dirty="0">
                          <a:latin typeface="Arial" panose="020B0604020202020204" pitchFamily="34" charset="0"/>
                          <a:cs typeface="Arial" panose="020B0604020202020204" pitchFamily="34" charset="0"/>
                        </a:rPr>
                        <a:t>National coding or NA if not available</a:t>
                      </a:r>
                    </a:p>
                  </a:txBody>
                  <a:tcPr/>
                </a:tc>
                <a:tc>
                  <a:txBody>
                    <a:bodyPr/>
                    <a:lstStyle/>
                    <a:p>
                      <a:pPr algn="ctr"/>
                      <a:endParaRPr lang="it-IT" dirty="0">
                        <a:latin typeface="Arial" panose="020B0604020202020204" pitchFamily="34" charset="0"/>
                        <a:cs typeface="Arial" panose="020B0604020202020204" pitchFamily="34" charset="0"/>
                      </a:endParaRPr>
                    </a:p>
                  </a:txBody>
                  <a:tcPr/>
                </a:tc>
                <a:tc>
                  <a:txBody>
                    <a:bodyPr/>
                    <a:lstStyle/>
                    <a:p>
                      <a:pPr algn="ctr"/>
                      <a:endParaRPr lang="it-IT"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10001"/>
                  </a:ext>
                </a:extLst>
              </a:tr>
            </a:tbl>
          </a:graphicData>
        </a:graphic>
      </p:graphicFrame>
      <p:graphicFrame>
        <p:nvGraphicFramePr>
          <p:cNvPr id="8" name="Tabella 7"/>
          <p:cNvGraphicFramePr>
            <a:graphicFrameLocks noGrp="1"/>
          </p:cNvGraphicFramePr>
          <p:nvPr>
            <p:extLst>
              <p:ext uri="{D42A27DB-BD31-4B8C-83A1-F6EECF244321}">
                <p14:modId xmlns:p14="http://schemas.microsoft.com/office/powerpoint/2010/main" val="3819345236"/>
              </p:ext>
            </p:extLst>
          </p:nvPr>
        </p:nvGraphicFramePr>
        <p:xfrm>
          <a:off x="493029" y="2211469"/>
          <a:ext cx="11105702" cy="892511"/>
        </p:xfrm>
        <a:graphic>
          <a:graphicData uri="http://schemas.openxmlformats.org/drawingml/2006/table">
            <a:tbl>
              <a:tblPr firstRow="1" bandRow="1">
                <a:tableStyleId>{5C22544A-7EE6-4342-B048-85BDC9FD1C3A}</a:tableStyleId>
              </a:tblPr>
              <a:tblGrid>
                <a:gridCol w="2740490">
                  <a:extLst>
                    <a:ext uri="{9D8B030D-6E8A-4147-A177-3AD203B41FA5}">
                      <a16:colId xmlns="" xmlns:a16="http://schemas.microsoft.com/office/drawing/2014/main" val="20000"/>
                    </a:ext>
                  </a:extLst>
                </a:gridCol>
                <a:gridCol w="1701800">
                  <a:extLst>
                    <a:ext uri="{9D8B030D-6E8A-4147-A177-3AD203B41FA5}">
                      <a16:colId xmlns="" xmlns:a16="http://schemas.microsoft.com/office/drawing/2014/main" val="20001"/>
                    </a:ext>
                  </a:extLst>
                </a:gridCol>
                <a:gridCol w="2705100">
                  <a:extLst>
                    <a:ext uri="{9D8B030D-6E8A-4147-A177-3AD203B41FA5}">
                      <a16:colId xmlns="" xmlns:a16="http://schemas.microsoft.com/office/drawing/2014/main" val="20002"/>
                    </a:ext>
                  </a:extLst>
                </a:gridCol>
                <a:gridCol w="2532621">
                  <a:extLst>
                    <a:ext uri="{9D8B030D-6E8A-4147-A177-3AD203B41FA5}">
                      <a16:colId xmlns="" xmlns:a16="http://schemas.microsoft.com/office/drawing/2014/main" val="20003"/>
                    </a:ext>
                  </a:extLst>
                </a:gridCol>
                <a:gridCol w="1425691">
                  <a:extLst>
                    <a:ext uri="{9D8B030D-6E8A-4147-A177-3AD203B41FA5}">
                      <a16:colId xmlns="" xmlns:a16="http://schemas.microsoft.com/office/drawing/2014/main" val="20004"/>
                    </a:ext>
                  </a:extLst>
                </a:gridCol>
              </a:tblGrid>
              <a:tr h="494622">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Name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Type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Ref</a:t>
                      </a:r>
                      <a:r>
                        <a:rPr lang="it-IT" sz="1600" b="0" i="0" u="none" strike="noStrike" dirty="0">
                          <a:solidFill>
                            <a:srgbClr val="FFFFFF"/>
                          </a:solidFill>
                          <a:effectLst/>
                          <a:latin typeface="Arial" panose="020B0604020202020204" pitchFamily="34" charset="0"/>
                          <a:cs typeface="Arial" panose="020B0604020202020204" pitchFamily="34" charset="0"/>
                        </a:rPr>
                        <a:t>. </a:t>
                      </a:r>
                      <a:r>
                        <a:rPr lang="it-IT" sz="1600" b="0" i="0" u="none" strike="noStrike" dirty="0" err="1">
                          <a:solidFill>
                            <a:srgbClr val="FFFFFF"/>
                          </a:solidFill>
                          <a:effectLst/>
                          <a:latin typeface="Arial" panose="020B0604020202020204" pitchFamily="34" charset="0"/>
                          <a:cs typeface="Arial" panose="020B0604020202020204" pitchFamily="34" charset="0"/>
                        </a:rPr>
                        <a:t>Range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Comments</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a:solidFill>
                            <a:srgbClr val="FFFFFF"/>
                          </a:solidFill>
                          <a:effectLst/>
                          <a:latin typeface="Arial" panose="020B0604020202020204" pitchFamily="34" charset="0"/>
                          <a:cs typeface="Arial" panose="020B0604020202020204" pitchFamily="34" charset="0"/>
                        </a:rPr>
                        <a:t>New </a:t>
                      </a:r>
                      <a:r>
                        <a:rPr lang="it-IT" sz="1600" b="0" i="0" u="none" strike="noStrike" dirty="0" err="1">
                          <a:solidFill>
                            <a:srgbClr val="FFFFFF"/>
                          </a:solidFill>
                          <a:effectLst/>
                          <a:latin typeface="Arial" panose="020B0604020202020204" pitchFamily="34" charset="0"/>
                          <a:cs typeface="Arial" panose="020B0604020202020204" pitchFamily="34" charset="0"/>
                        </a:rPr>
                        <a:t>range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 xmlns:a16="http://schemas.microsoft.com/office/drawing/2014/main" val="10000"/>
                  </a:ext>
                </a:extLst>
              </a:tr>
              <a:tr h="3978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000000"/>
                          </a:solidFill>
                          <a:effectLst/>
                          <a:latin typeface="Arial" panose="020B0604020202020204" pitchFamily="34" charset="0"/>
                          <a:cs typeface="Arial" panose="020B0604020202020204" pitchFamily="34" charset="0"/>
                        </a:rPr>
                        <a:t>OBSERVATIONS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000000"/>
                          </a:solidFill>
                          <a:effectLst/>
                          <a:latin typeface="Arial" panose="020B0604020202020204" pitchFamily="34" charset="0"/>
                          <a:cs typeface="Arial" panose="020B0604020202020204" pitchFamily="34" charset="0"/>
                        </a:rPr>
                        <a:t>1N</a:t>
                      </a:r>
                    </a:p>
                  </a:txBody>
                  <a:tcPr/>
                </a:tc>
                <a:tc>
                  <a:txBody>
                    <a:bodyPr/>
                    <a:lstStyle/>
                    <a:p>
                      <a:pPr algn="ctr"/>
                      <a:r>
                        <a:rPr lang="en-US" dirty="0">
                          <a:latin typeface="Arial" panose="020B0604020202020204" pitchFamily="34" charset="0"/>
                          <a:cs typeface="Arial" panose="020B0604020202020204" pitchFamily="34" charset="0"/>
                        </a:rPr>
                        <a:t>0 to 9</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800" b="0" i="0" u="none" strike="noStrike" kern="1200" baseline="0" dirty="0">
                          <a:solidFill>
                            <a:schemeClr val="dk1"/>
                          </a:solidFill>
                          <a:latin typeface="+mn-lt"/>
                          <a:ea typeface="+mn-ea"/>
                          <a:cs typeface="+mn-cs"/>
                        </a:rPr>
                        <a:t>MEDITS code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0 to 9</a:t>
                      </a:r>
                    </a:p>
                  </a:txBody>
                  <a:tcPr/>
                </a:tc>
                <a:extLst>
                  <a:ext uri="{0D108BD9-81ED-4DB2-BD59-A6C34878D82A}">
                    <a16:rowId xmlns="" xmlns:a16="http://schemas.microsoft.com/office/drawing/2014/main" val="10001"/>
                  </a:ext>
                </a:extLst>
              </a:tr>
            </a:tbl>
          </a:graphicData>
        </a:graphic>
      </p:graphicFrame>
      <p:graphicFrame>
        <p:nvGraphicFramePr>
          <p:cNvPr id="14" name="Tabella 13"/>
          <p:cNvGraphicFramePr>
            <a:graphicFrameLocks noGrp="1"/>
          </p:cNvGraphicFramePr>
          <p:nvPr>
            <p:extLst>
              <p:ext uri="{D42A27DB-BD31-4B8C-83A1-F6EECF244321}">
                <p14:modId xmlns:p14="http://schemas.microsoft.com/office/powerpoint/2010/main" val="2208766883"/>
              </p:ext>
            </p:extLst>
          </p:nvPr>
        </p:nvGraphicFramePr>
        <p:xfrm>
          <a:off x="2212511" y="3248627"/>
          <a:ext cx="7666739" cy="3413760"/>
        </p:xfrm>
        <a:graphic>
          <a:graphicData uri="http://schemas.openxmlformats.org/drawingml/2006/table">
            <a:tbl>
              <a:tblPr firstRow="1">
                <a:tableStyleId>{C083E6E3-FA7D-4D7B-A595-EF9225AFEA82}</a:tableStyleId>
              </a:tblPr>
              <a:tblGrid>
                <a:gridCol w="1457770">
                  <a:extLst>
                    <a:ext uri="{9D8B030D-6E8A-4147-A177-3AD203B41FA5}">
                      <a16:colId xmlns="" xmlns:a16="http://schemas.microsoft.com/office/drawing/2014/main" val="20000"/>
                    </a:ext>
                  </a:extLst>
                </a:gridCol>
                <a:gridCol w="6208969">
                  <a:extLst>
                    <a:ext uri="{9D8B030D-6E8A-4147-A177-3AD203B41FA5}">
                      <a16:colId xmlns="" xmlns:a16="http://schemas.microsoft.com/office/drawing/2014/main" val="20001"/>
                    </a:ext>
                  </a:extLst>
                </a:gridCol>
              </a:tblGrid>
              <a:tr h="30320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800" b="1" i="0" u="none" strike="noStrike" kern="1200" baseline="0" dirty="0">
                          <a:solidFill>
                            <a:schemeClr val="dk1"/>
                          </a:solidFill>
                          <a:latin typeface="+mn-lt"/>
                          <a:ea typeface="+mn-ea"/>
                          <a:cs typeface="+mn-cs"/>
                        </a:rPr>
                        <a:t>MEDITS code</a:t>
                      </a:r>
                      <a:endParaRPr lang="it-IT" sz="1800" b="1" i="0" u="none" strike="noStrike" kern="1200" baseline="0" dirty="0">
                        <a:solidFill>
                          <a:schemeClr val="tx1"/>
                        </a:solidFill>
                        <a:latin typeface="+mn-lt"/>
                        <a:ea typeface="+mn-ea"/>
                        <a:cs typeface="+mn-cs"/>
                      </a:endParaRPr>
                    </a:p>
                  </a:txBody>
                  <a:tcPr/>
                </a:tc>
                <a:tc>
                  <a:txBody>
                    <a:bodyPr/>
                    <a:lstStyle/>
                    <a:p>
                      <a:r>
                        <a:rPr lang="it-IT" dirty="0"/>
                        <a:t>Nature</a:t>
                      </a:r>
                    </a:p>
                  </a:txBody>
                  <a:tcPr/>
                </a:tc>
                <a:extLst>
                  <a:ext uri="{0D108BD9-81ED-4DB2-BD59-A6C34878D82A}">
                    <a16:rowId xmlns="" xmlns:a16="http://schemas.microsoft.com/office/drawing/2014/main" val="10000"/>
                  </a:ext>
                </a:extLst>
              </a:tr>
              <a:tr h="252674">
                <a:tc>
                  <a:txBody>
                    <a:bodyPr/>
                    <a:lstStyle/>
                    <a:p>
                      <a:r>
                        <a:rPr lang="it-IT" sz="1400" dirty="0"/>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b="0" i="0" u="none" strike="noStrike" kern="1200" baseline="0" dirty="0">
                          <a:solidFill>
                            <a:schemeClr val="tx1"/>
                          </a:solidFill>
                          <a:latin typeface="+mn-lt"/>
                          <a:ea typeface="+mn-ea"/>
                          <a:cs typeface="+mn-cs"/>
                        </a:rPr>
                        <a:t>No </a:t>
                      </a:r>
                      <a:r>
                        <a:rPr lang="it-IT" sz="1400" b="0" i="0" u="none" strike="noStrike" kern="1200" baseline="0" dirty="0" err="1">
                          <a:solidFill>
                            <a:schemeClr val="tx1"/>
                          </a:solidFill>
                          <a:latin typeface="+mn-lt"/>
                          <a:ea typeface="+mn-ea"/>
                          <a:cs typeface="+mn-cs"/>
                        </a:rPr>
                        <a:t>problem</a:t>
                      </a:r>
                      <a:r>
                        <a:rPr lang="it-IT" sz="1400" b="0" i="0" u="none" strike="noStrike" kern="1200" baseline="0" dirty="0">
                          <a:solidFill>
                            <a:schemeClr val="tx1"/>
                          </a:solidFill>
                          <a:latin typeface="+mn-lt"/>
                          <a:ea typeface="+mn-ea"/>
                          <a:cs typeface="+mn-cs"/>
                        </a:rPr>
                        <a:t>	</a:t>
                      </a:r>
                    </a:p>
                  </a:txBody>
                  <a:tcPr/>
                </a:tc>
                <a:extLst>
                  <a:ext uri="{0D108BD9-81ED-4DB2-BD59-A6C34878D82A}">
                    <a16:rowId xmlns="" xmlns:a16="http://schemas.microsoft.com/office/drawing/2014/main" val="10001"/>
                  </a:ext>
                </a:extLst>
              </a:tr>
              <a:tr h="252674">
                <a:tc>
                  <a:txBody>
                    <a:bodyPr/>
                    <a:lstStyle/>
                    <a:p>
                      <a:r>
                        <a:rPr lang="it-IT" sz="1400"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kern="1200" baseline="0" dirty="0">
                          <a:solidFill>
                            <a:schemeClr val="tx1"/>
                          </a:solidFill>
                          <a:latin typeface="+mn-lt"/>
                          <a:ea typeface="+mn-ea"/>
                          <a:cs typeface="+mn-cs"/>
                        </a:rPr>
                        <a:t>Slight plugging of the net 	</a:t>
                      </a:r>
                    </a:p>
                  </a:txBody>
                  <a:tcPr/>
                </a:tc>
                <a:extLst>
                  <a:ext uri="{0D108BD9-81ED-4DB2-BD59-A6C34878D82A}">
                    <a16:rowId xmlns="" xmlns:a16="http://schemas.microsoft.com/office/drawing/2014/main" val="10002"/>
                  </a:ext>
                </a:extLst>
              </a:tr>
              <a:tr h="252674">
                <a:tc>
                  <a:txBody>
                    <a:bodyPr/>
                    <a:lstStyle/>
                    <a:p>
                      <a:r>
                        <a:rPr lang="it-IT" sz="1400"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kern="1200" baseline="0" dirty="0">
                          <a:solidFill>
                            <a:schemeClr val="tx1"/>
                          </a:solidFill>
                          <a:latin typeface="+mn-lt"/>
                          <a:ea typeface="+mn-ea"/>
                          <a:cs typeface="+mn-cs"/>
                        </a:rPr>
                        <a:t>Heavy plugging of the net</a:t>
                      </a:r>
                    </a:p>
                  </a:txBody>
                  <a:tcPr/>
                </a:tc>
                <a:extLst>
                  <a:ext uri="{0D108BD9-81ED-4DB2-BD59-A6C34878D82A}">
                    <a16:rowId xmlns="" xmlns:a16="http://schemas.microsoft.com/office/drawing/2014/main" val="10003"/>
                  </a:ext>
                </a:extLst>
              </a:tr>
              <a:tr h="252674">
                <a:tc>
                  <a:txBody>
                    <a:bodyPr/>
                    <a:lstStyle/>
                    <a:p>
                      <a:r>
                        <a:rPr lang="it-IT" sz="1400"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kern="1200" baseline="0" dirty="0">
                          <a:solidFill>
                            <a:schemeClr val="tx1"/>
                          </a:solidFill>
                          <a:latin typeface="+mn-lt"/>
                          <a:ea typeface="+mn-ea"/>
                          <a:cs typeface="+mn-cs"/>
                        </a:rPr>
                        <a:t>High abundance of jellyfish	</a:t>
                      </a:r>
                    </a:p>
                  </a:txBody>
                  <a:tcPr/>
                </a:tc>
                <a:extLst>
                  <a:ext uri="{0D108BD9-81ED-4DB2-BD59-A6C34878D82A}">
                    <a16:rowId xmlns="" xmlns:a16="http://schemas.microsoft.com/office/drawing/2014/main" val="10004"/>
                  </a:ext>
                </a:extLst>
              </a:tr>
              <a:tr h="268774">
                <a:tc>
                  <a:txBody>
                    <a:bodyPr/>
                    <a:lstStyle/>
                    <a:p>
                      <a:pPr marL="0" algn="l" defTabSz="914400" rtl="0" eaLnBrk="1" latinLnBrk="0" hangingPunct="1"/>
                      <a:r>
                        <a:rPr lang="it-IT" sz="1400" b="0" i="0" u="none" strike="noStrike" kern="1200" baseline="0" dirty="0">
                          <a:solidFill>
                            <a:schemeClr val="tx1"/>
                          </a:solidFill>
                          <a:latin typeface="+mn-lt"/>
                          <a:ea typeface="+mn-ea"/>
                          <a:cs typeface="+mn-cs"/>
                        </a:rPr>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kern="1200" baseline="0" dirty="0">
                          <a:solidFill>
                            <a:schemeClr val="tx1"/>
                          </a:solidFill>
                          <a:latin typeface="+mn-lt"/>
                          <a:ea typeface="+mn-ea"/>
                          <a:cs typeface="+mn-cs"/>
                        </a:rPr>
                        <a:t>Species from a national list 	</a:t>
                      </a:r>
                    </a:p>
                  </a:txBody>
                  <a:tcPr/>
                </a:tc>
                <a:extLst>
                  <a:ext uri="{0D108BD9-81ED-4DB2-BD59-A6C34878D82A}">
                    <a16:rowId xmlns="" xmlns:a16="http://schemas.microsoft.com/office/drawing/2014/main" val="10005"/>
                  </a:ext>
                </a:extLst>
              </a:tr>
              <a:tr h="303209">
                <a:tc>
                  <a:txBody>
                    <a:bodyPr/>
                    <a:lstStyle/>
                    <a:p>
                      <a:pPr marL="0" algn="l" defTabSz="914400" rtl="0" eaLnBrk="1" latinLnBrk="0" hangingPunct="1"/>
                      <a:r>
                        <a:rPr lang="it-IT" sz="1400" b="0" i="0" u="none" strike="noStrike" kern="1200" baseline="0" dirty="0">
                          <a:solidFill>
                            <a:schemeClr val="tx1"/>
                          </a:solidFill>
                          <a:latin typeface="+mn-lt"/>
                          <a:ea typeface="+mn-ea"/>
                          <a:cs typeface="+mn-cs"/>
                        </a:rPr>
                        <a:t>5</a:t>
                      </a:r>
                    </a:p>
                  </a:txBody>
                  <a:tcPr/>
                </a:tc>
                <a:tc>
                  <a:txBody>
                    <a:bodyPr/>
                    <a:lstStyle/>
                    <a:p>
                      <a:r>
                        <a:rPr lang="it-IT" sz="1400" b="0" i="0" u="none" strike="noStrike" kern="1200" baseline="0" dirty="0" err="1">
                          <a:solidFill>
                            <a:schemeClr val="tx1"/>
                          </a:solidFill>
                          <a:latin typeface="+mn-lt"/>
                          <a:ea typeface="+mn-ea"/>
                          <a:cs typeface="+mn-cs"/>
                        </a:rPr>
                        <a:t>Tears</a:t>
                      </a:r>
                      <a:r>
                        <a:rPr lang="it-IT" sz="1400" b="0" i="0" u="none" strike="noStrike" kern="1200" baseline="0" dirty="0">
                          <a:solidFill>
                            <a:schemeClr val="tx1"/>
                          </a:solidFill>
                          <a:latin typeface="+mn-lt"/>
                          <a:ea typeface="+mn-ea"/>
                          <a:cs typeface="+mn-cs"/>
                        </a:rPr>
                        <a:t> of the net 	</a:t>
                      </a:r>
                    </a:p>
                  </a:txBody>
                  <a:tcPr/>
                </a:tc>
                <a:extLst>
                  <a:ext uri="{0D108BD9-81ED-4DB2-BD59-A6C34878D82A}">
                    <a16:rowId xmlns="" xmlns:a16="http://schemas.microsoft.com/office/drawing/2014/main" val="10006"/>
                  </a:ext>
                </a:extLst>
              </a:tr>
              <a:tr h="303209">
                <a:tc>
                  <a:txBody>
                    <a:bodyPr/>
                    <a:lstStyle/>
                    <a:p>
                      <a:pPr marL="0" algn="l" defTabSz="914400" rtl="0" eaLnBrk="1" latinLnBrk="0" hangingPunct="1"/>
                      <a:r>
                        <a:rPr lang="it-IT" sz="1400" b="0" i="0" u="none" strike="noStrike" kern="1200" baseline="0" dirty="0">
                          <a:solidFill>
                            <a:schemeClr val="tx1"/>
                          </a:solidFill>
                          <a:latin typeface="+mn-lt"/>
                          <a:ea typeface="+mn-ea"/>
                          <a:cs typeface="+mn-cs"/>
                        </a:rPr>
                        <a:t>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kern="1200" baseline="0" dirty="0">
                          <a:solidFill>
                            <a:schemeClr val="tx1"/>
                          </a:solidFill>
                          <a:latin typeface="+mn-lt"/>
                          <a:ea typeface="+mn-ea"/>
                          <a:cs typeface="+mn-cs"/>
                        </a:rPr>
                        <a:t>High abundance of benthos</a:t>
                      </a:r>
                    </a:p>
                  </a:txBody>
                  <a:tcPr/>
                </a:tc>
                <a:extLst>
                  <a:ext uri="{0D108BD9-81ED-4DB2-BD59-A6C34878D82A}">
                    <a16:rowId xmlns="" xmlns:a16="http://schemas.microsoft.com/office/drawing/2014/main" val="10007"/>
                  </a:ext>
                </a:extLst>
              </a:tr>
              <a:tr h="303209">
                <a:tc>
                  <a:txBody>
                    <a:bodyPr/>
                    <a:lstStyle/>
                    <a:p>
                      <a:pPr marL="0" algn="l" defTabSz="914400" rtl="0" eaLnBrk="1" latinLnBrk="0" hangingPunct="1"/>
                      <a:r>
                        <a:rPr lang="it-IT" sz="1400" b="0" i="0" u="none" strike="noStrike" kern="1200" baseline="0" dirty="0">
                          <a:solidFill>
                            <a:schemeClr val="tx1"/>
                          </a:solidFill>
                          <a:latin typeface="+mn-lt"/>
                          <a:ea typeface="+mn-ea"/>
                          <a:cs typeface="+mn-cs"/>
                        </a:rPr>
                        <a:t>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0" i="0" u="none" strike="noStrike" kern="1200" baseline="0" dirty="0">
                        <a:solidFill>
                          <a:schemeClr val="tx1"/>
                        </a:solidFill>
                        <a:latin typeface="+mn-lt"/>
                        <a:ea typeface="+mn-ea"/>
                        <a:cs typeface="+mn-cs"/>
                      </a:endParaRPr>
                    </a:p>
                  </a:txBody>
                  <a:tcPr/>
                </a:tc>
                <a:extLst>
                  <a:ext uri="{0D108BD9-81ED-4DB2-BD59-A6C34878D82A}">
                    <a16:rowId xmlns="" xmlns:a16="http://schemas.microsoft.com/office/drawing/2014/main" val="10008"/>
                  </a:ext>
                </a:extLst>
              </a:tr>
              <a:tr h="303209">
                <a:tc>
                  <a:txBody>
                    <a:bodyPr/>
                    <a:lstStyle/>
                    <a:p>
                      <a:pPr marL="0" algn="l" defTabSz="914400" rtl="0" eaLnBrk="1" latinLnBrk="0" hangingPunct="1"/>
                      <a:r>
                        <a:rPr lang="it-IT" sz="1400" b="0" i="0" u="none" strike="noStrike" kern="1200" baseline="0" dirty="0">
                          <a:solidFill>
                            <a:schemeClr val="tx1"/>
                          </a:solidFill>
                          <a:latin typeface="+mn-lt"/>
                          <a:ea typeface="+mn-ea"/>
                          <a:cs typeface="+mn-cs"/>
                        </a:rPr>
                        <a:t>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0" i="0" u="none" strike="noStrike" kern="1200" baseline="0" dirty="0">
                        <a:solidFill>
                          <a:schemeClr val="tx1"/>
                        </a:solidFill>
                        <a:latin typeface="+mn-lt"/>
                        <a:ea typeface="+mn-ea"/>
                        <a:cs typeface="+mn-cs"/>
                      </a:endParaRPr>
                    </a:p>
                  </a:txBody>
                  <a:tcPr/>
                </a:tc>
                <a:extLst>
                  <a:ext uri="{0D108BD9-81ED-4DB2-BD59-A6C34878D82A}">
                    <a16:rowId xmlns="" xmlns:a16="http://schemas.microsoft.com/office/drawing/2014/main" val="10009"/>
                  </a:ext>
                </a:extLst>
              </a:tr>
              <a:tr h="303209">
                <a:tc>
                  <a:txBody>
                    <a:bodyPr/>
                    <a:lstStyle/>
                    <a:p>
                      <a:pPr marL="0" algn="l" defTabSz="914400" rtl="0" eaLnBrk="1" latinLnBrk="0" hangingPunct="1"/>
                      <a:r>
                        <a:rPr lang="it-IT" sz="1400" b="0" i="0" u="none" strike="noStrike" kern="1200" baseline="0" dirty="0">
                          <a:solidFill>
                            <a:schemeClr val="tx1"/>
                          </a:solidFill>
                          <a:latin typeface="+mn-lt"/>
                          <a:ea typeface="+mn-ea"/>
                          <a:cs typeface="+mn-cs"/>
                        </a:rPr>
                        <a:t>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kern="1200" baseline="0" dirty="0">
                          <a:solidFill>
                            <a:schemeClr val="tx1"/>
                          </a:solidFill>
                          <a:latin typeface="+mn-lt"/>
                          <a:ea typeface="+mn-ea"/>
                          <a:cs typeface="+mn-cs"/>
                        </a:rPr>
                        <a:t>Other</a:t>
                      </a:r>
                    </a:p>
                  </a:txBody>
                  <a:tcPr/>
                </a:tc>
                <a:extLst>
                  <a:ext uri="{0D108BD9-81ED-4DB2-BD59-A6C34878D82A}">
                    <a16:rowId xmlns="" xmlns:a16="http://schemas.microsoft.com/office/drawing/2014/main" val="10010"/>
                  </a:ext>
                </a:extLst>
              </a:tr>
            </a:tbl>
          </a:graphicData>
        </a:graphic>
      </p:graphicFrame>
    </p:spTree>
    <p:extLst>
      <p:ext uri="{BB962C8B-B14F-4D97-AF65-F5344CB8AC3E}">
        <p14:creationId xmlns:p14="http://schemas.microsoft.com/office/powerpoint/2010/main" val="32353387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p:cNvSpPr txBox="1"/>
          <p:nvPr/>
        </p:nvSpPr>
        <p:spPr>
          <a:xfrm>
            <a:off x="472611" y="339047"/>
            <a:ext cx="801385" cy="584775"/>
          </a:xfrm>
          <a:prstGeom prst="rect">
            <a:avLst/>
          </a:prstGeom>
          <a:noFill/>
        </p:spPr>
        <p:txBody>
          <a:bodyPr wrap="square" rtlCol="0">
            <a:spAutoFit/>
          </a:bodyPr>
          <a:lstStyle/>
          <a:p>
            <a:r>
              <a:rPr lang="it-IT" sz="3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TA</a:t>
            </a:r>
          </a:p>
        </p:txBody>
      </p:sp>
      <p:graphicFrame>
        <p:nvGraphicFramePr>
          <p:cNvPr id="6" name="Tabella 5"/>
          <p:cNvGraphicFramePr>
            <a:graphicFrameLocks noGrp="1"/>
          </p:cNvGraphicFramePr>
          <p:nvPr>
            <p:extLst>
              <p:ext uri="{D42A27DB-BD31-4B8C-83A1-F6EECF244321}">
                <p14:modId xmlns:p14="http://schemas.microsoft.com/office/powerpoint/2010/main" val="2696365306"/>
              </p:ext>
            </p:extLst>
          </p:nvPr>
        </p:nvGraphicFramePr>
        <p:xfrm>
          <a:off x="99329" y="1800122"/>
          <a:ext cx="11987649" cy="1290400"/>
        </p:xfrm>
        <a:graphic>
          <a:graphicData uri="http://schemas.openxmlformats.org/drawingml/2006/table">
            <a:tbl>
              <a:tblPr firstRow="1" bandRow="1">
                <a:tableStyleId>{5C22544A-7EE6-4342-B048-85BDC9FD1C3A}</a:tableStyleId>
              </a:tblPr>
              <a:tblGrid>
                <a:gridCol w="3986784">
                  <a:extLst>
                    <a:ext uri="{9D8B030D-6E8A-4147-A177-3AD203B41FA5}">
                      <a16:colId xmlns="" xmlns:a16="http://schemas.microsoft.com/office/drawing/2014/main" val="20000"/>
                    </a:ext>
                  </a:extLst>
                </a:gridCol>
                <a:gridCol w="1285358">
                  <a:extLst>
                    <a:ext uri="{9D8B030D-6E8A-4147-A177-3AD203B41FA5}">
                      <a16:colId xmlns="" xmlns:a16="http://schemas.microsoft.com/office/drawing/2014/main" val="20001"/>
                    </a:ext>
                  </a:extLst>
                </a:gridCol>
                <a:gridCol w="1103313">
                  <a:extLst>
                    <a:ext uri="{9D8B030D-6E8A-4147-A177-3AD203B41FA5}">
                      <a16:colId xmlns="" xmlns:a16="http://schemas.microsoft.com/office/drawing/2014/main" val="20002"/>
                    </a:ext>
                  </a:extLst>
                </a:gridCol>
                <a:gridCol w="4554919">
                  <a:extLst>
                    <a:ext uri="{9D8B030D-6E8A-4147-A177-3AD203B41FA5}">
                      <a16:colId xmlns="" xmlns:a16="http://schemas.microsoft.com/office/drawing/2014/main" val="20003"/>
                    </a:ext>
                  </a:extLst>
                </a:gridCol>
                <a:gridCol w="1057275">
                  <a:extLst>
                    <a:ext uri="{9D8B030D-6E8A-4147-A177-3AD203B41FA5}">
                      <a16:colId xmlns="" xmlns:a16="http://schemas.microsoft.com/office/drawing/2014/main" val="20004"/>
                    </a:ext>
                  </a:extLst>
                </a:gridCol>
              </a:tblGrid>
              <a:tr h="494622">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Name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Type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Ref</a:t>
                      </a:r>
                      <a:r>
                        <a:rPr lang="it-IT" sz="1600" b="0" i="0" u="none" strike="noStrike" dirty="0">
                          <a:solidFill>
                            <a:srgbClr val="FFFFFF"/>
                          </a:solidFill>
                          <a:effectLst/>
                          <a:latin typeface="Arial" panose="020B0604020202020204" pitchFamily="34" charset="0"/>
                          <a:cs typeface="Arial" panose="020B0604020202020204" pitchFamily="34" charset="0"/>
                        </a:rPr>
                        <a:t>. </a:t>
                      </a:r>
                      <a:r>
                        <a:rPr lang="it-IT" sz="1600" b="0" i="0" u="none" strike="noStrike" dirty="0" err="1">
                          <a:solidFill>
                            <a:srgbClr val="FFFFFF"/>
                          </a:solidFill>
                          <a:effectLst/>
                          <a:latin typeface="Arial" panose="020B0604020202020204" pitchFamily="34" charset="0"/>
                          <a:cs typeface="Arial" panose="020B0604020202020204" pitchFamily="34" charset="0"/>
                        </a:rPr>
                        <a:t>Range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Comments</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a:solidFill>
                            <a:srgbClr val="FFFFFF"/>
                          </a:solidFill>
                          <a:effectLst/>
                          <a:latin typeface="Arial" panose="020B0604020202020204" pitchFamily="34" charset="0"/>
                          <a:cs typeface="Arial" panose="020B0604020202020204" pitchFamily="34" charset="0"/>
                        </a:rPr>
                        <a:t>New </a:t>
                      </a:r>
                      <a:r>
                        <a:rPr lang="it-IT" sz="1600" b="0" i="0" u="none" strike="noStrike" dirty="0" err="1">
                          <a:solidFill>
                            <a:srgbClr val="FFFFFF"/>
                          </a:solidFill>
                          <a:effectLst/>
                          <a:latin typeface="Arial" panose="020B0604020202020204" pitchFamily="34" charset="0"/>
                          <a:cs typeface="Arial" panose="020B0604020202020204" pitchFamily="34" charset="0"/>
                        </a:rPr>
                        <a:t>range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 xmlns:a16="http://schemas.microsoft.com/office/drawing/2014/main" val="10000"/>
                  </a:ext>
                </a:extLst>
              </a:tr>
              <a:tr h="3978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dirty="0">
                          <a:solidFill>
                            <a:srgbClr val="000000"/>
                          </a:solidFill>
                          <a:effectLst/>
                          <a:latin typeface="Arial" panose="020B0604020202020204" pitchFamily="34" charset="0"/>
                          <a:cs typeface="Arial" panose="020B0604020202020204" pitchFamily="34" charset="0"/>
                        </a:rPr>
                        <a:t>BOTTOM_TEMPERATURE_BEGINNING</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000000"/>
                          </a:solidFill>
                          <a:effectLst/>
                          <a:latin typeface="Arial" panose="020B0604020202020204" pitchFamily="34" charset="0"/>
                          <a:cs typeface="Arial" panose="020B0604020202020204" pitchFamily="34" charset="0"/>
                        </a:rPr>
                        <a:t>5N or 2A</a:t>
                      </a:r>
                    </a:p>
                  </a:txBody>
                  <a:tcPr/>
                </a:tc>
                <a:tc>
                  <a:txBody>
                    <a:bodyPr/>
                    <a:lstStyle/>
                    <a:p>
                      <a:pPr algn="ctr"/>
                      <a:r>
                        <a:rPr lang="en-US" dirty="0">
                          <a:latin typeface="Arial" panose="020B0604020202020204" pitchFamily="34" charset="0"/>
                          <a:cs typeface="Arial" panose="020B0604020202020204" pitchFamily="34" charset="0"/>
                        </a:rPr>
                        <a:t>0 to 30</a:t>
                      </a:r>
                    </a:p>
                  </a:txBody>
                  <a:tcPr/>
                </a:tc>
                <a:tc>
                  <a:txBody>
                    <a:bodyPr/>
                    <a:lstStyle/>
                    <a:p>
                      <a:pPr algn="ctr"/>
                      <a:r>
                        <a:rPr lang="en-US" dirty="0">
                          <a:latin typeface="Arial" panose="020B0604020202020204" pitchFamily="34" charset="0"/>
                          <a:cs typeface="Arial" panose="020B0604020202020204" pitchFamily="34" charset="0"/>
                        </a:rPr>
                        <a:t>in °C with two decimals; NA if not available</a:t>
                      </a:r>
                    </a:p>
                  </a:txBody>
                  <a:tcPr/>
                </a:tc>
                <a:tc>
                  <a:txBody>
                    <a:bodyPr/>
                    <a:lstStyle/>
                    <a:p>
                      <a:pPr algn="ctr"/>
                      <a:r>
                        <a:rPr lang="en-US" dirty="0">
                          <a:latin typeface="Arial" panose="020B0604020202020204" pitchFamily="34" charset="0"/>
                          <a:cs typeface="Arial" panose="020B0604020202020204" pitchFamily="34" charset="0"/>
                        </a:rPr>
                        <a:t>0 to 30</a:t>
                      </a:r>
                    </a:p>
                  </a:txBody>
                  <a:tcPr/>
                </a:tc>
                <a:extLst>
                  <a:ext uri="{0D108BD9-81ED-4DB2-BD59-A6C34878D82A}">
                    <a16:rowId xmlns="" xmlns:a16="http://schemas.microsoft.com/office/drawing/2014/main" val="10001"/>
                  </a:ext>
                </a:extLst>
              </a:tr>
              <a:tr h="3978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dirty="0">
                          <a:solidFill>
                            <a:srgbClr val="000000"/>
                          </a:solidFill>
                          <a:effectLst/>
                          <a:latin typeface="Arial" panose="020B0604020202020204" pitchFamily="34" charset="0"/>
                          <a:cs typeface="Arial" panose="020B0604020202020204" pitchFamily="34" charset="0"/>
                        </a:rPr>
                        <a:t>BOTTOM_TEMPERATURE_END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000000"/>
                          </a:solidFill>
                          <a:effectLst/>
                          <a:latin typeface="Arial" panose="020B0604020202020204" pitchFamily="34" charset="0"/>
                          <a:cs typeface="Arial" panose="020B0604020202020204" pitchFamily="34" charset="0"/>
                        </a:rPr>
                        <a:t>5N or 2A</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0 to 30</a:t>
                      </a:r>
                    </a:p>
                  </a:txBody>
                  <a:tcPr/>
                </a:tc>
                <a:tc>
                  <a:txBody>
                    <a:bodyPr/>
                    <a:lstStyle/>
                    <a:p>
                      <a:pPr algn="ctr"/>
                      <a:r>
                        <a:rPr lang="en-US" dirty="0">
                          <a:latin typeface="Arial" panose="020B0604020202020204" pitchFamily="34" charset="0"/>
                          <a:cs typeface="Arial" panose="020B0604020202020204" pitchFamily="34" charset="0"/>
                        </a:rPr>
                        <a:t>in °C with two decimals; NA if not available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0 to 30</a:t>
                      </a:r>
                    </a:p>
                  </a:txBody>
                  <a:tcPr/>
                </a:tc>
                <a:extLst>
                  <a:ext uri="{0D108BD9-81ED-4DB2-BD59-A6C34878D82A}">
                    <a16:rowId xmlns="" xmlns:a16="http://schemas.microsoft.com/office/drawing/2014/main" val="10002"/>
                  </a:ext>
                </a:extLst>
              </a:tr>
            </a:tbl>
          </a:graphicData>
        </a:graphic>
      </p:graphicFrame>
      <p:graphicFrame>
        <p:nvGraphicFramePr>
          <p:cNvPr id="9" name="Tabella 8"/>
          <p:cNvGraphicFramePr>
            <a:graphicFrameLocks noGrp="1"/>
          </p:cNvGraphicFramePr>
          <p:nvPr>
            <p:extLst>
              <p:ext uri="{D42A27DB-BD31-4B8C-83A1-F6EECF244321}">
                <p14:modId xmlns:p14="http://schemas.microsoft.com/office/powerpoint/2010/main" val="3438993994"/>
              </p:ext>
            </p:extLst>
          </p:nvPr>
        </p:nvGraphicFramePr>
        <p:xfrm>
          <a:off x="99329" y="4164104"/>
          <a:ext cx="11987649" cy="1290400"/>
        </p:xfrm>
        <a:graphic>
          <a:graphicData uri="http://schemas.openxmlformats.org/drawingml/2006/table">
            <a:tbl>
              <a:tblPr firstRow="1" bandRow="1">
                <a:tableStyleId>{5C22544A-7EE6-4342-B048-85BDC9FD1C3A}</a:tableStyleId>
              </a:tblPr>
              <a:tblGrid>
                <a:gridCol w="3986784">
                  <a:extLst>
                    <a:ext uri="{9D8B030D-6E8A-4147-A177-3AD203B41FA5}">
                      <a16:colId xmlns="" xmlns:a16="http://schemas.microsoft.com/office/drawing/2014/main" val="20000"/>
                    </a:ext>
                  </a:extLst>
                </a:gridCol>
                <a:gridCol w="1285358">
                  <a:extLst>
                    <a:ext uri="{9D8B030D-6E8A-4147-A177-3AD203B41FA5}">
                      <a16:colId xmlns="" xmlns:a16="http://schemas.microsoft.com/office/drawing/2014/main" val="20001"/>
                    </a:ext>
                  </a:extLst>
                </a:gridCol>
                <a:gridCol w="1103313">
                  <a:extLst>
                    <a:ext uri="{9D8B030D-6E8A-4147-A177-3AD203B41FA5}">
                      <a16:colId xmlns="" xmlns:a16="http://schemas.microsoft.com/office/drawing/2014/main" val="20002"/>
                    </a:ext>
                  </a:extLst>
                </a:gridCol>
                <a:gridCol w="4554919">
                  <a:extLst>
                    <a:ext uri="{9D8B030D-6E8A-4147-A177-3AD203B41FA5}">
                      <a16:colId xmlns="" xmlns:a16="http://schemas.microsoft.com/office/drawing/2014/main" val="20003"/>
                    </a:ext>
                  </a:extLst>
                </a:gridCol>
                <a:gridCol w="1057275">
                  <a:extLst>
                    <a:ext uri="{9D8B030D-6E8A-4147-A177-3AD203B41FA5}">
                      <a16:colId xmlns="" xmlns:a16="http://schemas.microsoft.com/office/drawing/2014/main" val="20004"/>
                    </a:ext>
                  </a:extLst>
                </a:gridCol>
              </a:tblGrid>
              <a:tr h="494622">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Name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Type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Ref</a:t>
                      </a:r>
                      <a:r>
                        <a:rPr lang="it-IT" sz="1600" b="0" i="0" u="none" strike="noStrike" dirty="0">
                          <a:solidFill>
                            <a:srgbClr val="FFFFFF"/>
                          </a:solidFill>
                          <a:effectLst/>
                          <a:latin typeface="Arial" panose="020B0604020202020204" pitchFamily="34" charset="0"/>
                          <a:cs typeface="Arial" panose="020B0604020202020204" pitchFamily="34" charset="0"/>
                        </a:rPr>
                        <a:t>. </a:t>
                      </a:r>
                      <a:r>
                        <a:rPr lang="it-IT" sz="1600" b="0" i="0" u="none" strike="noStrike" dirty="0" err="1">
                          <a:solidFill>
                            <a:srgbClr val="FFFFFF"/>
                          </a:solidFill>
                          <a:effectLst/>
                          <a:latin typeface="Arial" panose="020B0604020202020204" pitchFamily="34" charset="0"/>
                          <a:cs typeface="Arial" panose="020B0604020202020204" pitchFamily="34" charset="0"/>
                        </a:rPr>
                        <a:t>Range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Comments</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a:solidFill>
                            <a:srgbClr val="FFFFFF"/>
                          </a:solidFill>
                          <a:effectLst/>
                          <a:latin typeface="Arial" panose="020B0604020202020204" pitchFamily="34" charset="0"/>
                          <a:cs typeface="Arial" panose="020B0604020202020204" pitchFamily="34" charset="0"/>
                        </a:rPr>
                        <a:t>New </a:t>
                      </a:r>
                      <a:r>
                        <a:rPr lang="it-IT" sz="1600" b="0" i="0" u="none" strike="noStrike" dirty="0" err="1">
                          <a:solidFill>
                            <a:srgbClr val="FFFFFF"/>
                          </a:solidFill>
                          <a:effectLst/>
                          <a:latin typeface="Arial" panose="020B0604020202020204" pitchFamily="34" charset="0"/>
                          <a:cs typeface="Arial" panose="020B0604020202020204" pitchFamily="34" charset="0"/>
                        </a:rPr>
                        <a:t>range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 xmlns:a16="http://schemas.microsoft.com/office/drawing/2014/main" val="10000"/>
                  </a:ext>
                </a:extLst>
              </a:tr>
              <a:tr h="3978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dirty="0">
                          <a:solidFill>
                            <a:srgbClr val="000000"/>
                          </a:solidFill>
                          <a:effectLst/>
                          <a:latin typeface="Arial" panose="020B0604020202020204" pitchFamily="34" charset="0"/>
                          <a:cs typeface="Arial" panose="020B0604020202020204" pitchFamily="34" charset="0"/>
                        </a:rPr>
                        <a:t>BOTTOM_SALINITY_BEGINNING</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000000"/>
                          </a:solidFill>
                          <a:effectLst/>
                          <a:latin typeface="Arial" panose="020B0604020202020204" pitchFamily="34" charset="0"/>
                          <a:cs typeface="Arial" panose="020B0604020202020204" pitchFamily="34" charset="0"/>
                        </a:rPr>
                        <a:t>5N or 2A</a:t>
                      </a:r>
                    </a:p>
                  </a:txBody>
                  <a:tcPr/>
                </a:tc>
                <a:tc>
                  <a:txBody>
                    <a:bodyPr/>
                    <a:lstStyle/>
                    <a:p>
                      <a:pPr algn="ctr"/>
                      <a:r>
                        <a:rPr lang="en-US" dirty="0">
                          <a:latin typeface="Arial" panose="020B0604020202020204" pitchFamily="34" charset="0"/>
                          <a:cs typeface="Arial" panose="020B0604020202020204" pitchFamily="34" charset="0"/>
                        </a:rPr>
                        <a:t>0 to 50</a:t>
                      </a:r>
                    </a:p>
                  </a:txBody>
                  <a:tcPr/>
                </a:tc>
                <a:tc>
                  <a:txBody>
                    <a:bodyPr/>
                    <a:lstStyle/>
                    <a:p>
                      <a:pPr algn="ctr"/>
                      <a:r>
                        <a:rPr lang="en-US" dirty="0">
                          <a:latin typeface="Arial" panose="020B0604020202020204" pitchFamily="34" charset="0"/>
                          <a:cs typeface="Arial" panose="020B0604020202020204" pitchFamily="34" charset="0"/>
                        </a:rPr>
                        <a:t>in </a:t>
                      </a:r>
                      <a:r>
                        <a:rPr lang="en-US" dirty="0" err="1">
                          <a:latin typeface="Arial" panose="020B0604020202020204" pitchFamily="34" charset="0"/>
                          <a:cs typeface="Arial" panose="020B0604020202020204" pitchFamily="34" charset="0"/>
                        </a:rPr>
                        <a:t>ppt</a:t>
                      </a:r>
                      <a:r>
                        <a:rPr lang="en-US" dirty="0">
                          <a:latin typeface="Arial" panose="020B0604020202020204" pitchFamily="34" charset="0"/>
                          <a:cs typeface="Arial" panose="020B0604020202020204" pitchFamily="34" charset="0"/>
                        </a:rPr>
                        <a:t> with two decimals; NA if not available</a:t>
                      </a:r>
                    </a:p>
                  </a:txBody>
                  <a:tcPr/>
                </a:tc>
                <a:tc>
                  <a:txBody>
                    <a:bodyPr/>
                    <a:lstStyle/>
                    <a:p>
                      <a:pPr algn="ctr"/>
                      <a:r>
                        <a:rPr lang="en-US" dirty="0">
                          <a:latin typeface="Arial" panose="020B0604020202020204" pitchFamily="34" charset="0"/>
                          <a:cs typeface="Arial" panose="020B0604020202020204" pitchFamily="34" charset="0"/>
                        </a:rPr>
                        <a:t>0 to 50</a:t>
                      </a:r>
                    </a:p>
                  </a:txBody>
                  <a:tcPr/>
                </a:tc>
                <a:extLst>
                  <a:ext uri="{0D108BD9-81ED-4DB2-BD59-A6C34878D82A}">
                    <a16:rowId xmlns="" xmlns:a16="http://schemas.microsoft.com/office/drawing/2014/main" val="10001"/>
                  </a:ext>
                </a:extLst>
              </a:tr>
              <a:tr h="3978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dirty="0">
                          <a:solidFill>
                            <a:srgbClr val="000000"/>
                          </a:solidFill>
                          <a:effectLst/>
                          <a:latin typeface="Arial" panose="020B0604020202020204" pitchFamily="34" charset="0"/>
                          <a:cs typeface="Arial" panose="020B0604020202020204" pitchFamily="34" charset="0"/>
                        </a:rPr>
                        <a:t>BOTTOM_SALINITY_END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000000"/>
                          </a:solidFill>
                          <a:effectLst/>
                          <a:latin typeface="Arial" panose="020B0604020202020204" pitchFamily="34" charset="0"/>
                          <a:cs typeface="Arial" panose="020B0604020202020204" pitchFamily="34" charset="0"/>
                        </a:rPr>
                        <a:t>5N or 2A</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0 to 50</a:t>
                      </a:r>
                    </a:p>
                  </a:txBody>
                  <a:tcPr/>
                </a:tc>
                <a:tc>
                  <a:txBody>
                    <a:bodyPr/>
                    <a:lstStyle/>
                    <a:p>
                      <a:pPr algn="ctr"/>
                      <a:r>
                        <a:rPr lang="en-US" dirty="0">
                          <a:latin typeface="Arial" panose="020B0604020202020204" pitchFamily="34" charset="0"/>
                          <a:cs typeface="Arial" panose="020B0604020202020204" pitchFamily="34" charset="0"/>
                        </a:rPr>
                        <a:t>in </a:t>
                      </a:r>
                      <a:r>
                        <a:rPr lang="en-US" dirty="0" err="1">
                          <a:latin typeface="Arial" panose="020B0604020202020204" pitchFamily="34" charset="0"/>
                          <a:cs typeface="Arial" panose="020B0604020202020204" pitchFamily="34" charset="0"/>
                        </a:rPr>
                        <a:t>ppt</a:t>
                      </a:r>
                      <a:r>
                        <a:rPr lang="en-US" dirty="0">
                          <a:latin typeface="Arial" panose="020B0604020202020204" pitchFamily="34" charset="0"/>
                          <a:cs typeface="Arial" panose="020B0604020202020204" pitchFamily="34" charset="0"/>
                        </a:rPr>
                        <a:t> with two decimals; NA if not available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0 to 50</a:t>
                      </a:r>
                    </a:p>
                  </a:txBody>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25944314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p:cNvSpPr txBox="1"/>
          <p:nvPr/>
        </p:nvSpPr>
        <p:spPr>
          <a:xfrm>
            <a:off x="472611" y="339047"/>
            <a:ext cx="801385" cy="584775"/>
          </a:xfrm>
          <a:prstGeom prst="rect">
            <a:avLst/>
          </a:prstGeom>
          <a:noFill/>
        </p:spPr>
        <p:txBody>
          <a:bodyPr wrap="square" rtlCol="0">
            <a:spAutoFit/>
          </a:bodyPr>
          <a:lstStyle/>
          <a:p>
            <a:r>
              <a:rPr lang="it-IT" sz="3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TA</a:t>
            </a:r>
          </a:p>
        </p:txBody>
      </p:sp>
      <p:graphicFrame>
        <p:nvGraphicFramePr>
          <p:cNvPr id="14" name="Tabella 13"/>
          <p:cNvGraphicFramePr>
            <a:graphicFrameLocks noGrp="1"/>
          </p:cNvGraphicFramePr>
          <p:nvPr>
            <p:extLst>
              <p:ext uri="{D42A27DB-BD31-4B8C-83A1-F6EECF244321}">
                <p14:modId xmlns:p14="http://schemas.microsoft.com/office/powerpoint/2010/main" val="3212453141"/>
              </p:ext>
            </p:extLst>
          </p:nvPr>
        </p:nvGraphicFramePr>
        <p:xfrm>
          <a:off x="1285995" y="2981927"/>
          <a:ext cx="9519769" cy="2804160"/>
        </p:xfrm>
        <a:graphic>
          <a:graphicData uri="http://schemas.openxmlformats.org/drawingml/2006/table">
            <a:tbl>
              <a:tblPr firstRow="1">
                <a:tableStyleId>{C083E6E3-FA7D-4D7B-A595-EF9225AFEA82}</a:tableStyleId>
              </a:tblPr>
              <a:tblGrid>
                <a:gridCol w="3489790">
                  <a:extLst>
                    <a:ext uri="{9D8B030D-6E8A-4147-A177-3AD203B41FA5}">
                      <a16:colId xmlns="" xmlns:a16="http://schemas.microsoft.com/office/drawing/2014/main" val="20000"/>
                    </a:ext>
                  </a:extLst>
                </a:gridCol>
                <a:gridCol w="2133600">
                  <a:extLst>
                    <a:ext uri="{9D8B030D-6E8A-4147-A177-3AD203B41FA5}">
                      <a16:colId xmlns="" xmlns:a16="http://schemas.microsoft.com/office/drawing/2014/main" val="20001"/>
                    </a:ext>
                  </a:extLst>
                </a:gridCol>
                <a:gridCol w="3896379">
                  <a:extLst>
                    <a:ext uri="{9D8B030D-6E8A-4147-A177-3AD203B41FA5}">
                      <a16:colId xmlns="" xmlns:a16="http://schemas.microsoft.com/office/drawing/2014/main" val="20002"/>
                    </a:ext>
                  </a:extLst>
                </a:gridCol>
              </a:tblGrid>
              <a:tr h="30320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800" b="1" i="0" u="none" strike="noStrike" kern="1200" baseline="0" dirty="0">
                          <a:solidFill>
                            <a:schemeClr val="dk1"/>
                          </a:solidFill>
                          <a:latin typeface="+mn-lt"/>
                          <a:ea typeface="+mn-ea"/>
                          <a:cs typeface="+mn-cs"/>
                        </a:rPr>
                        <a:t>System</a:t>
                      </a:r>
                      <a:endParaRPr lang="it-IT" sz="1800" b="1" i="0" u="none" strike="noStrike" kern="1200" baseline="0" dirty="0">
                        <a:solidFill>
                          <a:schemeClr val="tx1"/>
                        </a:solidFill>
                        <a:latin typeface="+mn-lt"/>
                        <a:ea typeface="+mn-ea"/>
                        <a:cs typeface="+mn-cs"/>
                      </a:endParaRPr>
                    </a:p>
                  </a:txBody>
                  <a:tcPr/>
                </a:tc>
                <a:tc>
                  <a:txBody>
                    <a:bodyPr/>
                    <a:lstStyle/>
                    <a:p>
                      <a:r>
                        <a:rPr lang="it-IT" dirty="0"/>
                        <a:t>Code</a:t>
                      </a:r>
                    </a:p>
                  </a:txBody>
                  <a:tcPr/>
                </a:tc>
                <a:tc>
                  <a:txBody>
                    <a:bodyPr/>
                    <a:lstStyle/>
                    <a:p>
                      <a:r>
                        <a:rPr lang="it-IT" dirty="0"/>
                        <a:t>Notes</a:t>
                      </a:r>
                    </a:p>
                  </a:txBody>
                  <a:tcPr/>
                </a:tc>
                <a:extLst>
                  <a:ext uri="{0D108BD9-81ED-4DB2-BD59-A6C34878D82A}">
                    <a16:rowId xmlns="" xmlns:a16="http://schemas.microsoft.com/office/drawing/2014/main" val="10000"/>
                  </a:ext>
                </a:extLst>
              </a:tr>
              <a:tr h="252674">
                <a:tc>
                  <a:txBody>
                    <a:bodyPr/>
                    <a:lstStyle/>
                    <a:p>
                      <a:r>
                        <a:rPr lang="pl-PL" sz="1400" dirty="0"/>
                        <a:t>Vemco- Minilog TDR -5 to +35 C°</a:t>
                      </a:r>
                      <a:endParaRPr lang="it-IT"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kern="1200" baseline="0" dirty="0">
                          <a:solidFill>
                            <a:schemeClr val="tx1"/>
                          </a:solidFill>
                          <a:latin typeface="+mn-lt"/>
                          <a:ea typeface="+mn-ea"/>
                          <a:cs typeface="+mn-cs"/>
                        </a:rPr>
                        <a:t>VA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0" i="0" u="none" strike="noStrike" kern="1200" baseline="0" dirty="0">
                        <a:solidFill>
                          <a:schemeClr val="tx1"/>
                        </a:solidFill>
                        <a:latin typeface="+mn-lt"/>
                        <a:ea typeface="+mn-ea"/>
                        <a:cs typeface="+mn-cs"/>
                      </a:endParaRPr>
                    </a:p>
                  </a:txBody>
                  <a:tcPr/>
                </a:tc>
                <a:extLst>
                  <a:ext uri="{0D108BD9-81ED-4DB2-BD59-A6C34878D82A}">
                    <a16:rowId xmlns="" xmlns:a16="http://schemas.microsoft.com/office/drawing/2014/main" val="10001"/>
                  </a:ext>
                </a:extLst>
              </a:tr>
              <a:tr h="252674">
                <a:tc>
                  <a:txBody>
                    <a:bodyPr/>
                    <a:lstStyle/>
                    <a:p>
                      <a:r>
                        <a:rPr lang="it-IT" sz="1400" dirty="0"/>
                        <a:t>Star </a:t>
                      </a:r>
                      <a:r>
                        <a:rPr lang="it-IT" sz="1400" dirty="0" err="1"/>
                        <a:t>Oddi</a:t>
                      </a:r>
                      <a:r>
                        <a:rPr lang="it-IT" sz="1400" dirty="0"/>
                        <a:t> temperature </a:t>
                      </a:r>
                      <a:r>
                        <a:rPr lang="it-IT" sz="1400" dirty="0" err="1"/>
                        <a:t>sensor</a:t>
                      </a:r>
                      <a:endParaRPr lang="it-IT"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kern="1200" baseline="0" dirty="0">
                          <a:solidFill>
                            <a:schemeClr val="tx1"/>
                          </a:solidFill>
                          <a:latin typeface="+mn-lt"/>
                          <a:ea typeface="+mn-ea"/>
                          <a:cs typeface="+mn-cs"/>
                        </a:rPr>
                        <a:t>SO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0" i="0" u="none" strike="noStrike" kern="1200" baseline="0" dirty="0">
                        <a:solidFill>
                          <a:schemeClr val="tx1"/>
                        </a:solidFill>
                        <a:latin typeface="+mn-lt"/>
                        <a:ea typeface="+mn-ea"/>
                        <a:cs typeface="+mn-cs"/>
                      </a:endParaRPr>
                    </a:p>
                  </a:txBody>
                  <a:tcPr/>
                </a:tc>
                <a:extLst>
                  <a:ext uri="{0D108BD9-81ED-4DB2-BD59-A6C34878D82A}">
                    <a16:rowId xmlns="" xmlns:a16="http://schemas.microsoft.com/office/drawing/2014/main" val="10002"/>
                  </a:ext>
                </a:extLst>
              </a:tr>
              <a:tr h="252674">
                <a:tc>
                  <a:txBody>
                    <a:bodyPr/>
                    <a:lstStyle/>
                    <a:p>
                      <a:r>
                        <a:rPr lang="it-IT" sz="1400" dirty="0"/>
                        <a:t>XBT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kern="1200" baseline="0" dirty="0">
                          <a:solidFill>
                            <a:schemeClr val="tx1"/>
                          </a:solidFill>
                          <a:latin typeface="+mn-lt"/>
                          <a:ea typeface="+mn-ea"/>
                          <a:cs typeface="+mn-cs"/>
                        </a:rPr>
                        <a:t>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0" i="0" u="none" strike="noStrike" kern="1200" baseline="0" dirty="0">
                        <a:solidFill>
                          <a:schemeClr val="tx1"/>
                        </a:solidFill>
                        <a:latin typeface="+mn-lt"/>
                        <a:ea typeface="+mn-ea"/>
                        <a:cs typeface="+mn-cs"/>
                      </a:endParaRPr>
                    </a:p>
                  </a:txBody>
                  <a:tcPr/>
                </a:tc>
                <a:extLst>
                  <a:ext uri="{0D108BD9-81ED-4DB2-BD59-A6C34878D82A}">
                    <a16:rowId xmlns="" xmlns:a16="http://schemas.microsoft.com/office/drawing/2014/main" val="10003"/>
                  </a:ext>
                </a:extLst>
              </a:tr>
              <a:tr h="268774">
                <a:tc>
                  <a:txBody>
                    <a:bodyPr/>
                    <a:lstStyle/>
                    <a:p>
                      <a:pPr marL="0" algn="l" defTabSz="914400" rtl="0" eaLnBrk="1" latinLnBrk="0" hangingPunct="1"/>
                      <a:r>
                        <a:rPr lang="it-IT" sz="1400" b="0" i="0" u="none" strike="noStrike" kern="1200" baseline="0" dirty="0">
                          <a:solidFill>
                            <a:schemeClr val="tx1"/>
                          </a:solidFill>
                          <a:latin typeface="+mn-lt"/>
                          <a:ea typeface="+mn-ea"/>
                          <a:cs typeface="+mn-cs"/>
                        </a:rPr>
                        <a:t>SCANMAR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kern="1200" baseline="0" dirty="0">
                          <a:solidFill>
                            <a:schemeClr val="tx1"/>
                          </a:solidFill>
                          <a:latin typeface="+mn-lt"/>
                          <a:ea typeface="+mn-ea"/>
                          <a:cs typeface="+mn-cs"/>
                        </a:rPr>
                        <a:t>SA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0" i="0" u="none" strike="noStrike" kern="1200" baseline="0" dirty="0">
                        <a:solidFill>
                          <a:schemeClr val="tx1"/>
                        </a:solidFill>
                        <a:latin typeface="+mn-lt"/>
                        <a:ea typeface="+mn-ea"/>
                        <a:cs typeface="+mn-cs"/>
                      </a:endParaRPr>
                    </a:p>
                  </a:txBody>
                  <a:tcPr/>
                </a:tc>
                <a:extLst>
                  <a:ext uri="{0D108BD9-81ED-4DB2-BD59-A6C34878D82A}">
                    <a16:rowId xmlns="" xmlns:a16="http://schemas.microsoft.com/office/drawing/2014/main" val="10004"/>
                  </a:ext>
                </a:extLst>
              </a:tr>
              <a:tr h="303209">
                <a:tc>
                  <a:txBody>
                    <a:bodyPr/>
                    <a:lstStyle/>
                    <a:p>
                      <a:pPr marL="0" algn="l" defTabSz="914400" rtl="0" eaLnBrk="1" latinLnBrk="0" hangingPunct="1"/>
                      <a:r>
                        <a:rPr lang="it-IT" sz="1400" b="0" i="0" u="none" strike="noStrike" kern="1200" baseline="0" dirty="0">
                          <a:solidFill>
                            <a:schemeClr val="tx1"/>
                          </a:solidFill>
                          <a:latin typeface="+mn-lt"/>
                          <a:ea typeface="+mn-ea"/>
                          <a:cs typeface="+mn-cs"/>
                        </a:rPr>
                        <a:t>SCANMARSIMRAD</a:t>
                      </a:r>
                    </a:p>
                  </a:txBody>
                  <a:tcPr/>
                </a:tc>
                <a:tc>
                  <a:txBody>
                    <a:bodyPr/>
                    <a:lstStyle/>
                    <a:p>
                      <a:r>
                        <a:rPr lang="it-IT" sz="1400" b="0" i="0" u="none" strike="noStrike" kern="1200" baseline="0" dirty="0">
                          <a:solidFill>
                            <a:schemeClr val="tx1"/>
                          </a:solidFill>
                          <a:latin typeface="+mn-lt"/>
                          <a:ea typeface="+mn-ea"/>
                          <a:cs typeface="+mn-cs"/>
                        </a:rPr>
                        <a:t>SI</a:t>
                      </a:r>
                    </a:p>
                  </a:txBody>
                  <a:tcPr/>
                </a:tc>
                <a:tc>
                  <a:txBody>
                    <a:bodyPr/>
                    <a:lstStyle/>
                    <a:p>
                      <a:endParaRPr lang="it-IT" sz="1400" b="0" i="0" u="none" strike="noStrike" kern="1200" baseline="0" dirty="0">
                        <a:solidFill>
                          <a:schemeClr val="tx1"/>
                        </a:solidFill>
                        <a:latin typeface="+mn-lt"/>
                        <a:ea typeface="+mn-ea"/>
                        <a:cs typeface="+mn-cs"/>
                      </a:endParaRPr>
                    </a:p>
                  </a:txBody>
                  <a:tcPr/>
                </a:tc>
                <a:extLst>
                  <a:ext uri="{0D108BD9-81ED-4DB2-BD59-A6C34878D82A}">
                    <a16:rowId xmlns="" xmlns:a16="http://schemas.microsoft.com/office/drawing/2014/main" val="10005"/>
                  </a:ext>
                </a:extLst>
              </a:tr>
              <a:tr h="303209">
                <a:tc>
                  <a:txBody>
                    <a:bodyPr/>
                    <a:lstStyle/>
                    <a:p>
                      <a:pPr marL="0" algn="l" defTabSz="914400" rtl="0" eaLnBrk="1" latinLnBrk="0" hangingPunct="1"/>
                      <a:r>
                        <a:rPr lang="it-IT" sz="1400" b="0" i="0" u="none" strike="noStrike" kern="1200" baseline="0" dirty="0">
                          <a:solidFill>
                            <a:schemeClr val="tx1"/>
                          </a:solidFill>
                          <a:latin typeface="+mn-lt"/>
                          <a:ea typeface="+mn-ea"/>
                          <a:cs typeface="+mn-cs"/>
                        </a:rPr>
                        <a:t>CTD probe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kern="1200" baseline="0" dirty="0">
                          <a:solidFill>
                            <a:schemeClr val="tx1"/>
                          </a:solidFill>
                          <a:latin typeface="+mn-lt"/>
                          <a:ea typeface="+mn-ea"/>
                          <a:cs typeface="+mn-cs"/>
                        </a:rPr>
                        <a:t>CT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0" i="0" u="none" strike="noStrike" kern="1200" baseline="0" dirty="0">
                        <a:solidFill>
                          <a:schemeClr val="tx1"/>
                        </a:solidFill>
                        <a:latin typeface="+mn-lt"/>
                        <a:ea typeface="+mn-ea"/>
                        <a:cs typeface="+mn-cs"/>
                      </a:endParaRPr>
                    </a:p>
                  </a:txBody>
                  <a:tcPr/>
                </a:tc>
                <a:extLst>
                  <a:ext uri="{0D108BD9-81ED-4DB2-BD59-A6C34878D82A}">
                    <a16:rowId xmlns="" xmlns:a16="http://schemas.microsoft.com/office/drawing/2014/main" val="10006"/>
                  </a:ext>
                </a:extLst>
              </a:tr>
              <a:tr h="303209">
                <a:tc>
                  <a:txBody>
                    <a:bodyPr/>
                    <a:lstStyle/>
                    <a:p>
                      <a:pPr marL="0" algn="l" defTabSz="914400" rtl="0" eaLnBrk="1" latinLnBrk="0" hangingPunct="1"/>
                      <a:r>
                        <a:rPr lang="it-IT" sz="1400" b="0" i="0" u="none" strike="noStrike" kern="1200" baseline="0" dirty="0">
                          <a:solidFill>
                            <a:schemeClr val="tx1"/>
                          </a:solidFill>
                          <a:latin typeface="+mn-lt"/>
                          <a:ea typeface="+mn-ea"/>
                          <a:cs typeface="+mn-cs"/>
                        </a:rPr>
                        <a:t>SBE 56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kern="1200" baseline="0" dirty="0">
                          <a:solidFill>
                            <a:schemeClr val="tx1"/>
                          </a:solidFill>
                          <a:latin typeface="+mn-lt"/>
                          <a:ea typeface="+mn-ea"/>
                          <a:cs typeface="+mn-cs"/>
                        </a:rPr>
                        <a:t>SB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kern="1200" baseline="0" dirty="0">
                          <a:solidFill>
                            <a:schemeClr val="tx1"/>
                          </a:solidFill>
                          <a:latin typeface="+mn-lt"/>
                          <a:ea typeface="+mn-ea"/>
                          <a:cs typeface="+mn-cs"/>
                        </a:rPr>
                        <a:t>Temperature logger introduced by GSA19 in 2013</a:t>
                      </a:r>
                    </a:p>
                  </a:txBody>
                  <a:tcPr/>
                </a:tc>
                <a:extLst>
                  <a:ext uri="{0D108BD9-81ED-4DB2-BD59-A6C34878D82A}">
                    <a16:rowId xmlns="" xmlns:a16="http://schemas.microsoft.com/office/drawing/2014/main" val="10007"/>
                  </a:ext>
                </a:extLst>
              </a:tr>
              <a:tr h="303209">
                <a:tc>
                  <a:txBody>
                    <a:bodyPr/>
                    <a:lstStyle/>
                    <a:p>
                      <a:pPr marL="0" algn="l" defTabSz="914400" rtl="0" eaLnBrk="1" latinLnBrk="0" hangingPunct="1"/>
                      <a:r>
                        <a:rPr lang="it-IT" sz="1400" b="0" i="0" u="none" strike="noStrike" kern="1200" baseline="0" dirty="0">
                          <a:solidFill>
                            <a:schemeClr val="tx1"/>
                          </a:solidFill>
                          <a:latin typeface="+mn-lt"/>
                          <a:ea typeface="+mn-ea"/>
                          <a:cs typeface="+mn-cs"/>
                        </a:rPr>
                        <a:t>CTD probe SBE 37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kern="1200" baseline="0" dirty="0">
                          <a:solidFill>
                            <a:schemeClr val="tx1"/>
                          </a:solidFill>
                          <a:latin typeface="+mn-lt"/>
                          <a:ea typeface="+mn-ea"/>
                          <a:cs typeface="+mn-cs"/>
                        </a:rPr>
                        <a:t>CD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0" i="0" u="none" strike="noStrike" kern="1200" baseline="0" dirty="0">
                        <a:solidFill>
                          <a:schemeClr val="tx1"/>
                        </a:solidFill>
                        <a:latin typeface="+mn-lt"/>
                        <a:ea typeface="+mn-ea"/>
                        <a:cs typeface="+mn-cs"/>
                      </a:endParaRPr>
                    </a:p>
                  </a:txBody>
                  <a:tcPr/>
                </a:tc>
                <a:extLst>
                  <a:ext uri="{0D108BD9-81ED-4DB2-BD59-A6C34878D82A}">
                    <a16:rowId xmlns="" xmlns:a16="http://schemas.microsoft.com/office/drawing/2014/main" val="10008"/>
                  </a:ext>
                </a:extLst>
              </a:tr>
            </a:tbl>
          </a:graphicData>
        </a:graphic>
      </p:graphicFrame>
      <p:graphicFrame>
        <p:nvGraphicFramePr>
          <p:cNvPr id="7" name="Tabella 6"/>
          <p:cNvGraphicFramePr>
            <a:graphicFrameLocks noGrp="1"/>
          </p:cNvGraphicFramePr>
          <p:nvPr>
            <p:extLst>
              <p:ext uri="{D42A27DB-BD31-4B8C-83A1-F6EECF244321}">
                <p14:modId xmlns:p14="http://schemas.microsoft.com/office/powerpoint/2010/main" val="2059900545"/>
              </p:ext>
            </p:extLst>
          </p:nvPr>
        </p:nvGraphicFramePr>
        <p:xfrm>
          <a:off x="90155" y="936522"/>
          <a:ext cx="11987648" cy="1774782"/>
        </p:xfrm>
        <a:graphic>
          <a:graphicData uri="http://schemas.openxmlformats.org/drawingml/2006/table">
            <a:tbl>
              <a:tblPr firstRow="1" bandRow="1">
                <a:tableStyleId>{5C22544A-7EE6-4342-B048-85BDC9FD1C3A}</a:tableStyleId>
              </a:tblPr>
              <a:tblGrid>
                <a:gridCol w="3993143">
                  <a:extLst>
                    <a:ext uri="{9D8B030D-6E8A-4147-A177-3AD203B41FA5}">
                      <a16:colId xmlns="" xmlns:a16="http://schemas.microsoft.com/office/drawing/2014/main" val="20000"/>
                    </a:ext>
                  </a:extLst>
                </a:gridCol>
                <a:gridCol w="529556">
                  <a:extLst>
                    <a:ext uri="{9D8B030D-6E8A-4147-A177-3AD203B41FA5}">
                      <a16:colId xmlns="" xmlns:a16="http://schemas.microsoft.com/office/drawing/2014/main" val="20001"/>
                    </a:ext>
                  </a:extLst>
                </a:gridCol>
                <a:gridCol w="1731993">
                  <a:extLst>
                    <a:ext uri="{9D8B030D-6E8A-4147-A177-3AD203B41FA5}">
                      <a16:colId xmlns="" xmlns:a16="http://schemas.microsoft.com/office/drawing/2014/main" val="20002"/>
                    </a:ext>
                  </a:extLst>
                </a:gridCol>
                <a:gridCol w="2215374">
                  <a:extLst>
                    <a:ext uri="{9D8B030D-6E8A-4147-A177-3AD203B41FA5}">
                      <a16:colId xmlns="" xmlns:a16="http://schemas.microsoft.com/office/drawing/2014/main" val="20003"/>
                    </a:ext>
                  </a:extLst>
                </a:gridCol>
                <a:gridCol w="3517582">
                  <a:extLst>
                    <a:ext uri="{9D8B030D-6E8A-4147-A177-3AD203B41FA5}">
                      <a16:colId xmlns="" xmlns:a16="http://schemas.microsoft.com/office/drawing/2014/main" val="20004"/>
                    </a:ext>
                  </a:extLst>
                </a:gridCol>
              </a:tblGrid>
              <a:tr h="494622">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Name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Type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Ref</a:t>
                      </a:r>
                      <a:r>
                        <a:rPr lang="it-IT" sz="1600" b="0" i="0" u="none" strike="noStrike" dirty="0">
                          <a:solidFill>
                            <a:srgbClr val="FFFFFF"/>
                          </a:solidFill>
                          <a:effectLst/>
                          <a:latin typeface="Arial" panose="020B0604020202020204" pitchFamily="34" charset="0"/>
                          <a:cs typeface="Arial" panose="020B0604020202020204" pitchFamily="34" charset="0"/>
                        </a:rPr>
                        <a:t>. </a:t>
                      </a:r>
                      <a:r>
                        <a:rPr lang="it-IT" sz="1600" b="0" i="0" u="none" strike="noStrike" dirty="0" err="1">
                          <a:solidFill>
                            <a:srgbClr val="FFFFFF"/>
                          </a:solidFill>
                          <a:effectLst/>
                          <a:latin typeface="Arial" panose="020B0604020202020204" pitchFamily="34" charset="0"/>
                          <a:cs typeface="Arial" panose="020B0604020202020204" pitchFamily="34" charset="0"/>
                        </a:rPr>
                        <a:t>Range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Comments</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a:solidFill>
                            <a:srgbClr val="FFFFFF"/>
                          </a:solidFill>
                          <a:effectLst/>
                          <a:latin typeface="Arial" panose="020B0604020202020204" pitchFamily="34" charset="0"/>
                          <a:cs typeface="Arial" panose="020B0604020202020204" pitchFamily="34" charset="0"/>
                        </a:rPr>
                        <a:t>New </a:t>
                      </a:r>
                      <a:r>
                        <a:rPr lang="it-IT" sz="1600" b="0" i="0" u="none" strike="noStrike" dirty="0" err="1">
                          <a:solidFill>
                            <a:srgbClr val="FFFFFF"/>
                          </a:solidFill>
                          <a:effectLst/>
                          <a:latin typeface="Arial" panose="020B0604020202020204" pitchFamily="34" charset="0"/>
                          <a:cs typeface="Arial" panose="020B0604020202020204" pitchFamily="34" charset="0"/>
                        </a:rPr>
                        <a:t>range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 xmlns:a16="http://schemas.microsoft.com/office/drawing/2014/main" val="10000"/>
                  </a:ext>
                </a:extLst>
              </a:tr>
              <a:tr h="3978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dirty="0">
                          <a:solidFill>
                            <a:srgbClr val="000000"/>
                          </a:solidFill>
                          <a:effectLst/>
                          <a:latin typeface="Arial" panose="020B0604020202020204" pitchFamily="34" charset="0"/>
                          <a:cs typeface="Arial" panose="020B0604020202020204" pitchFamily="34" charset="0"/>
                        </a:rPr>
                        <a:t>MEASURING_SYSTEM  </a:t>
                      </a:r>
                      <a:r>
                        <a:rPr lang="en-US" sz="1600" b="0" i="1" u="none" strike="noStrike" dirty="0">
                          <a:solidFill>
                            <a:schemeClr val="bg2">
                              <a:lumMod val="25000"/>
                            </a:schemeClr>
                          </a:solidFill>
                          <a:effectLst/>
                          <a:latin typeface="Arial" panose="020B0604020202020204" pitchFamily="34" charset="0"/>
                          <a:cs typeface="Arial" panose="020B0604020202020204" pitchFamily="34" charset="0"/>
                        </a:rPr>
                        <a:t>(temperature)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000000"/>
                          </a:solidFill>
                          <a:effectLst/>
                          <a:latin typeface="Arial" panose="020B0604020202020204" pitchFamily="34" charset="0"/>
                          <a:cs typeface="Arial" panose="020B0604020202020204" pitchFamily="34" charset="0"/>
                        </a:rPr>
                        <a:t>2A</a:t>
                      </a:r>
                    </a:p>
                  </a:txBody>
                  <a:tcPr/>
                </a:tc>
                <a:tc>
                  <a:txBody>
                    <a:bodyPr/>
                    <a:lstStyle/>
                    <a:p>
                      <a:pPr algn="ctr"/>
                      <a:r>
                        <a:rPr lang="en-US" dirty="0">
                          <a:latin typeface="Arial" panose="020B0604020202020204" pitchFamily="34" charset="0"/>
                          <a:cs typeface="Arial" panose="020B0604020202020204" pitchFamily="34" charset="0"/>
                        </a:rPr>
                        <a:t>VA,SO,XA,SA,SI,CT,SB,CD</a:t>
                      </a:r>
                    </a:p>
                  </a:txBody>
                  <a:tcPr/>
                </a:tc>
                <a:tc>
                  <a:txBody>
                    <a:bodyPr/>
                    <a:lstStyle/>
                    <a:p>
                      <a:pPr algn="ctr"/>
                      <a:r>
                        <a:rPr lang="en-US" dirty="0">
                          <a:latin typeface="Arial" panose="020B0604020202020204" pitchFamily="34" charset="0"/>
                          <a:cs typeface="Arial" panose="020B0604020202020204" pitchFamily="34" charset="0"/>
                        </a:rPr>
                        <a:t>NA if not available</a:t>
                      </a:r>
                    </a:p>
                  </a:txBody>
                  <a:tcPr/>
                </a:tc>
                <a:tc>
                  <a:txBody>
                    <a:bodyPr/>
                    <a:lstStyle/>
                    <a:p>
                      <a:pPr algn="ctr"/>
                      <a:r>
                        <a:rPr lang="en-US" dirty="0">
                          <a:latin typeface="Arial" panose="020B0604020202020204" pitchFamily="34" charset="0"/>
                          <a:cs typeface="Arial" panose="020B0604020202020204" pitchFamily="34" charset="0"/>
                        </a:rPr>
                        <a:t>VA,SO,XA,SA,SI,</a:t>
                      </a:r>
                    </a:p>
                    <a:p>
                      <a:pPr algn="ctr"/>
                      <a:r>
                        <a:rPr lang="en-US" dirty="0" smtClean="0">
                          <a:latin typeface="Arial" panose="020B0604020202020204" pitchFamily="34" charset="0"/>
                          <a:cs typeface="Arial" panose="020B0604020202020204" pitchFamily="34" charset="0"/>
                        </a:rPr>
                        <a:t>CT,SB,CD,</a:t>
                      </a:r>
                      <a:r>
                        <a:rPr lang="en-US" dirty="0" smtClean="0">
                          <a:solidFill>
                            <a:srgbClr val="0070C0"/>
                          </a:solidFill>
                          <a:latin typeface="Arial" panose="020B0604020202020204" pitchFamily="34" charset="0"/>
                          <a:cs typeface="Arial" panose="020B0604020202020204" pitchFamily="34" charset="0"/>
                        </a:rPr>
                        <a:t>ND, new codes?</a:t>
                      </a:r>
                      <a:endParaRPr lang="en-US" dirty="0">
                        <a:solidFill>
                          <a:srgbClr val="0070C0"/>
                        </a:solidFill>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10001"/>
                  </a:ext>
                </a:extLst>
              </a:tr>
              <a:tr h="3978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dirty="0">
                          <a:solidFill>
                            <a:srgbClr val="000000"/>
                          </a:solidFill>
                          <a:effectLst/>
                          <a:latin typeface="Arial" panose="020B0604020202020204" pitchFamily="34" charset="0"/>
                          <a:cs typeface="Arial" panose="020B0604020202020204" pitchFamily="34" charset="0"/>
                        </a:rPr>
                        <a:t>MEASURING_SYSTEM_SALINITY</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000000"/>
                          </a:solidFill>
                          <a:effectLst/>
                          <a:latin typeface="Arial" panose="020B0604020202020204" pitchFamily="34" charset="0"/>
                          <a:cs typeface="Arial" panose="020B0604020202020204" pitchFamily="34" charset="0"/>
                        </a:rPr>
                        <a:t>2A</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VA,SO,XA,SA,SI,CT,SB,CD</a:t>
                      </a:r>
                    </a:p>
                  </a:txBody>
                  <a:tcPr/>
                </a:tc>
                <a:tc>
                  <a:txBody>
                    <a:bodyPr/>
                    <a:lstStyle/>
                    <a:p>
                      <a:pPr algn="ctr"/>
                      <a:r>
                        <a:rPr lang="en-US" dirty="0">
                          <a:latin typeface="Arial" panose="020B0604020202020204" pitchFamily="34" charset="0"/>
                          <a:cs typeface="Arial" panose="020B0604020202020204" pitchFamily="34" charset="0"/>
                        </a:rPr>
                        <a:t>NA if not available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VA,SO,XA,SA,SI,</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Arial" panose="020B0604020202020204" pitchFamily="34" charset="0"/>
                          <a:cs typeface="Arial" panose="020B0604020202020204" pitchFamily="34" charset="0"/>
                        </a:rPr>
                        <a:t>CT,SB,CD,</a:t>
                      </a:r>
                      <a:r>
                        <a:rPr lang="en-US" dirty="0" smtClean="0">
                          <a:solidFill>
                            <a:srgbClr val="0070C0"/>
                          </a:solidFill>
                          <a:latin typeface="Arial" panose="020B0604020202020204" pitchFamily="34" charset="0"/>
                          <a:cs typeface="Arial" panose="020B0604020202020204" pitchFamily="34" charset="0"/>
                        </a:rPr>
                        <a:t>ND, new codes?</a:t>
                      </a:r>
                    </a:p>
                  </a:txBody>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15628749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p:cNvSpPr txBox="1"/>
          <p:nvPr/>
        </p:nvSpPr>
        <p:spPr>
          <a:xfrm>
            <a:off x="472611" y="339047"/>
            <a:ext cx="801385" cy="584775"/>
          </a:xfrm>
          <a:prstGeom prst="rect">
            <a:avLst/>
          </a:prstGeom>
          <a:noFill/>
        </p:spPr>
        <p:txBody>
          <a:bodyPr wrap="square" rtlCol="0">
            <a:spAutoFit/>
          </a:bodyPr>
          <a:lstStyle/>
          <a:p>
            <a:r>
              <a:rPr lang="it-IT" sz="3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TA</a:t>
            </a:r>
          </a:p>
        </p:txBody>
      </p:sp>
      <p:graphicFrame>
        <p:nvGraphicFramePr>
          <p:cNvPr id="6" name="Tabella 5"/>
          <p:cNvGraphicFramePr>
            <a:graphicFrameLocks noGrp="1"/>
          </p:cNvGraphicFramePr>
          <p:nvPr>
            <p:extLst>
              <p:ext uri="{D42A27DB-BD31-4B8C-83A1-F6EECF244321}">
                <p14:modId xmlns:p14="http://schemas.microsoft.com/office/powerpoint/2010/main" val="3682587352"/>
              </p:ext>
            </p:extLst>
          </p:nvPr>
        </p:nvGraphicFramePr>
        <p:xfrm>
          <a:off x="1257298" y="382669"/>
          <a:ext cx="10801093" cy="892511"/>
        </p:xfrm>
        <a:graphic>
          <a:graphicData uri="http://schemas.openxmlformats.org/drawingml/2006/table">
            <a:tbl>
              <a:tblPr firstRow="1" bandRow="1">
                <a:tableStyleId>{5C22544A-7EE6-4342-B048-85BDC9FD1C3A}</a:tableStyleId>
              </a:tblPr>
              <a:tblGrid>
                <a:gridCol w="3480626">
                  <a:extLst>
                    <a:ext uri="{9D8B030D-6E8A-4147-A177-3AD203B41FA5}">
                      <a16:colId xmlns="" xmlns:a16="http://schemas.microsoft.com/office/drawing/2014/main" val="20000"/>
                    </a:ext>
                  </a:extLst>
                </a:gridCol>
                <a:gridCol w="690880">
                  <a:extLst>
                    <a:ext uri="{9D8B030D-6E8A-4147-A177-3AD203B41FA5}">
                      <a16:colId xmlns="" xmlns:a16="http://schemas.microsoft.com/office/drawing/2014/main" val="20001"/>
                    </a:ext>
                  </a:extLst>
                </a:gridCol>
                <a:gridCol w="2532380">
                  <a:extLst>
                    <a:ext uri="{9D8B030D-6E8A-4147-A177-3AD203B41FA5}">
                      <a16:colId xmlns="" xmlns:a16="http://schemas.microsoft.com/office/drawing/2014/main" val="20002"/>
                    </a:ext>
                  </a:extLst>
                </a:gridCol>
                <a:gridCol w="1058863">
                  <a:extLst>
                    <a:ext uri="{9D8B030D-6E8A-4147-A177-3AD203B41FA5}">
                      <a16:colId xmlns="" xmlns:a16="http://schemas.microsoft.com/office/drawing/2014/main" val="20003"/>
                    </a:ext>
                  </a:extLst>
                </a:gridCol>
                <a:gridCol w="3038344">
                  <a:extLst>
                    <a:ext uri="{9D8B030D-6E8A-4147-A177-3AD203B41FA5}">
                      <a16:colId xmlns="" xmlns:a16="http://schemas.microsoft.com/office/drawing/2014/main" val="20004"/>
                    </a:ext>
                  </a:extLst>
                </a:gridCol>
              </a:tblGrid>
              <a:tr h="494622">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Name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Type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Ref</a:t>
                      </a:r>
                      <a:r>
                        <a:rPr lang="it-IT" sz="1600" b="0" i="0" u="none" strike="noStrike" dirty="0">
                          <a:solidFill>
                            <a:srgbClr val="FFFFFF"/>
                          </a:solidFill>
                          <a:effectLst/>
                          <a:latin typeface="Arial" panose="020B0604020202020204" pitchFamily="34" charset="0"/>
                          <a:cs typeface="Arial" panose="020B0604020202020204" pitchFamily="34" charset="0"/>
                        </a:rPr>
                        <a:t>. </a:t>
                      </a:r>
                      <a:r>
                        <a:rPr lang="it-IT" sz="1600" b="0" i="0" u="none" strike="noStrike" dirty="0" err="1">
                          <a:solidFill>
                            <a:srgbClr val="FFFFFF"/>
                          </a:solidFill>
                          <a:effectLst/>
                          <a:latin typeface="Arial" panose="020B0604020202020204" pitchFamily="34" charset="0"/>
                          <a:cs typeface="Arial" panose="020B0604020202020204" pitchFamily="34" charset="0"/>
                        </a:rPr>
                        <a:t>Range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Comments</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a:solidFill>
                            <a:srgbClr val="FFFFFF"/>
                          </a:solidFill>
                          <a:effectLst/>
                          <a:latin typeface="Arial" panose="020B0604020202020204" pitchFamily="34" charset="0"/>
                          <a:cs typeface="Arial" panose="020B0604020202020204" pitchFamily="34" charset="0"/>
                        </a:rPr>
                        <a:t>New </a:t>
                      </a:r>
                      <a:r>
                        <a:rPr lang="it-IT" sz="1600" b="0" i="0" u="none" strike="noStrike" dirty="0" err="1">
                          <a:solidFill>
                            <a:srgbClr val="FFFFFF"/>
                          </a:solidFill>
                          <a:effectLst/>
                          <a:latin typeface="Arial" panose="020B0604020202020204" pitchFamily="34" charset="0"/>
                          <a:cs typeface="Arial" panose="020B0604020202020204" pitchFamily="34" charset="0"/>
                        </a:rPr>
                        <a:t>range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 xmlns:a16="http://schemas.microsoft.com/office/drawing/2014/main" val="10000"/>
                  </a:ext>
                </a:extLst>
              </a:tr>
              <a:tr h="3978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000000"/>
                          </a:solidFill>
                          <a:effectLst/>
                          <a:latin typeface="Arial" panose="020B0604020202020204" pitchFamily="34" charset="0"/>
                          <a:cs typeface="Arial" panose="020B0604020202020204" pitchFamily="34" charset="0"/>
                        </a:rPr>
                        <a:t>NUMBER_OF_THE_STRATUM</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000000"/>
                          </a:solidFill>
                          <a:effectLst/>
                          <a:latin typeface="Arial" panose="020B0604020202020204" pitchFamily="34" charset="0"/>
                          <a:cs typeface="Arial" panose="020B0604020202020204" pitchFamily="34" charset="0"/>
                        </a:rPr>
                        <a:t>6AN</a:t>
                      </a:r>
                      <a:endParaRPr lang="it-IT" dirty="0">
                        <a:latin typeface="Arial" panose="020B0604020202020204" pitchFamily="34" charset="0"/>
                        <a:cs typeface="Arial" panose="020B0604020202020204" pitchFamily="34" charset="0"/>
                      </a:endParaRPr>
                    </a:p>
                  </a:txBody>
                  <a:tcPr/>
                </a:tc>
                <a:tc>
                  <a:txBody>
                    <a:bodyPr/>
                    <a:lstStyle/>
                    <a:p>
                      <a:pPr algn="ctr"/>
                      <a:r>
                        <a:rPr lang="it-IT" dirty="0">
                          <a:latin typeface="Arial" panose="020B0604020202020204" pitchFamily="34" charset="0"/>
                          <a:cs typeface="Arial" panose="020B0604020202020204" pitchFamily="34" charset="0"/>
                        </a:rPr>
                        <a:t>MEDITS </a:t>
                      </a:r>
                      <a:r>
                        <a:rPr lang="it-IT" dirty="0" err="1">
                          <a:latin typeface="Arial" panose="020B0604020202020204" pitchFamily="34" charset="0"/>
                          <a:cs typeface="Arial" panose="020B0604020202020204" pitchFamily="34" charset="0"/>
                        </a:rPr>
                        <a:t>Annex</a:t>
                      </a:r>
                      <a:r>
                        <a:rPr lang="it-IT" dirty="0">
                          <a:latin typeface="Arial" panose="020B0604020202020204" pitchFamily="34" charset="0"/>
                          <a:cs typeface="Arial" panose="020B0604020202020204" pitchFamily="34" charset="0"/>
                        </a:rPr>
                        <a:t> II</a:t>
                      </a:r>
                    </a:p>
                  </a:txBody>
                  <a:tcPr/>
                </a:tc>
                <a:tc>
                  <a:txBody>
                    <a:bodyPr/>
                    <a:lstStyle/>
                    <a:p>
                      <a:pPr algn="ctr"/>
                      <a:endParaRPr lang="it-IT" dirty="0">
                        <a:latin typeface="Arial" panose="020B0604020202020204" pitchFamily="34" charset="0"/>
                        <a:cs typeface="Arial" panose="020B0604020202020204" pitchFamily="34" charset="0"/>
                      </a:endParaRPr>
                    </a:p>
                  </a:txBody>
                  <a:tcPr/>
                </a:tc>
                <a:tc>
                  <a:txBody>
                    <a:bodyPr/>
                    <a:lstStyle/>
                    <a:p>
                      <a:pPr algn="ctr"/>
                      <a:r>
                        <a:rPr lang="it-IT" dirty="0" err="1">
                          <a:solidFill>
                            <a:srgbClr val="0070C0"/>
                          </a:solidFill>
                          <a:latin typeface="Arial" panose="020B0604020202020204" pitchFamily="34" charset="0"/>
                          <a:cs typeface="Arial" panose="020B0604020202020204" pitchFamily="34" charset="0"/>
                        </a:rPr>
                        <a:t>Stratification</a:t>
                      </a:r>
                      <a:r>
                        <a:rPr lang="it-IT" baseline="0" dirty="0">
                          <a:solidFill>
                            <a:srgbClr val="0070C0"/>
                          </a:solidFill>
                          <a:latin typeface="Arial" panose="020B0604020202020204" pitchFamily="34" charset="0"/>
                          <a:cs typeface="Arial" panose="020B0604020202020204" pitchFamily="34" charset="0"/>
                        </a:rPr>
                        <a:t> </a:t>
                      </a:r>
                      <a:r>
                        <a:rPr lang="it-IT" baseline="0" dirty="0" err="1">
                          <a:solidFill>
                            <a:srgbClr val="0070C0"/>
                          </a:solidFill>
                          <a:latin typeface="Arial" panose="020B0604020202020204" pitchFamily="34" charset="0"/>
                          <a:cs typeface="Arial" panose="020B0604020202020204" pitchFamily="34" charset="0"/>
                        </a:rPr>
                        <a:t>table</a:t>
                      </a:r>
                      <a:endParaRPr lang="it-IT"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10001"/>
                  </a:ext>
                </a:extLst>
              </a:tr>
            </a:tbl>
          </a:graphicData>
        </a:graphic>
      </p:graphicFrame>
      <p:graphicFrame>
        <p:nvGraphicFramePr>
          <p:cNvPr id="2" name="Tabella 1"/>
          <p:cNvGraphicFramePr>
            <a:graphicFrameLocks noGrp="1"/>
          </p:cNvGraphicFramePr>
          <p:nvPr>
            <p:extLst>
              <p:ext uri="{D42A27DB-BD31-4B8C-83A1-F6EECF244321}">
                <p14:modId xmlns:p14="http://schemas.microsoft.com/office/powerpoint/2010/main" val="3534773452"/>
              </p:ext>
            </p:extLst>
          </p:nvPr>
        </p:nvGraphicFramePr>
        <p:xfrm>
          <a:off x="1217083" y="1546448"/>
          <a:ext cx="5105400" cy="2059515"/>
        </p:xfrm>
        <a:graphic>
          <a:graphicData uri="http://schemas.openxmlformats.org/drawingml/2006/table">
            <a:tbl>
              <a:tblPr firstRow="1">
                <a:tableStyleId>{3B4B98B0-60AC-42C2-AFA5-B58CD77FA1E5}</a:tableStyleId>
              </a:tblPr>
              <a:tblGrid>
                <a:gridCol w="706779">
                  <a:extLst>
                    <a:ext uri="{9D8B030D-6E8A-4147-A177-3AD203B41FA5}">
                      <a16:colId xmlns="" xmlns:a16="http://schemas.microsoft.com/office/drawing/2014/main" val="20000"/>
                    </a:ext>
                  </a:extLst>
                </a:gridCol>
                <a:gridCol w="706779">
                  <a:extLst>
                    <a:ext uri="{9D8B030D-6E8A-4147-A177-3AD203B41FA5}">
                      <a16:colId xmlns="" xmlns:a16="http://schemas.microsoft.com/office/drawing/2014/main" val="20001"/>
                    </a:ext>
                  </a:extLst>
                </a:gridCol>
                <a:gridCol w="706779">
                  <a:extLst>
                    <a:ext uri="{9D8B030D-6E8A-4147-A177-3AD203B41FA5}">
                      <a16:colId xmlns="" xmlns:a16="http://schemas.microsoft.com/office/drawing/2014/main" val="20002"/>
                    </a:ext>
                  </a:extLst>
                </a:gridCol>
                <a:gridCol w="706779">
                  <a:extLst>
                    <a:ext uri="{9D8B030D-6E8A-4147-A177-3AD203B41FA5}">
                      <a16:colId xmlns="" xmlns:a16="http://schemas.microsoft.com/office/drawing/2014/main" val="20003"/>
                    </a:ext>
                  </a:extLst>
                </a:gridCol>
                <a:gridCol w="706779">
                  <a:extLst>
                    <a:ext uri="{9D8B030D-6E8A-4147-A177-3AD203B41FA5}">
                      <a16:colId xmlns="" xmlns:a16="http://schemas.microsoft.com/office/drawing/2014/main" val="20004"/>
                    </a:ext>
                  </a:extLst>
                </a:gridCol>
                <a:gridCol w="770989">
                  <a:extLst>
                    <a:ext uri="{9D8B030D-6E8A-4147-A177-3AD203B41FA5}">
                      <a16:colId xmlns="" xmlns:a16="http://schemas.microsoft.com/office/drawing/2014/main" val="20005"/>
                    </a:ext>
                  </a:extLst>
                </a:gridCol>
                <a:gridCol w="800516">
                  <a:extLst>
                    <a:ext uri="{9D8B030D-6E8A-4147-A177-3AD203B41FA5}">
                      <a16:colId xmlns="" xmlns:a16="http://schemas.microsoft.com/office/drawing/2014/main" val="20006"/>
                    </a:ext>
                  </a:extLst>
                </a:gridCol>
              </a:tblGrid>
              <a:tr h="296825">
                <a:tc>
                  <a:txBody>
                    <a:bodyPr/>
                    <a:lstStyle/>
                    <a:p>
                      <a:pPr algn="ctr" fontAlgn="b"/>
                      <a:r>
                        <a:rPr lang="it-IT" sz="1100" u="none" strike="noStrike" dirty="0">
                          <a:effectLst/>
                        </a:rPr>
                        <a:t>GSA</a:t>
                      </a:r>
                      <a:endParaRPr lang="it-IT" sz="1100" b="0" i="0" u="none" strike="noStrike" dirty="0">
                        <a:solidFill>
                          <a:srgbClr val="000000"/>
                        </a:solidFill>
                        <a:effectLst/>
                        <a:latin typeface="Calibri" panose="020F0502020204030204" pitchFamily="34" charset="0"/>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t-IT" sz="1100" u="none" strike="noStrike" dirty="0">
                          <a:effectLst/>
                        </a:rPr>
                        <a:t>COUNTRY</a:t>
                      </a:r>
                      <a:endParaRPr lang="it-IT" sz="1100" b="0" i="0" u="none" strike="noStrike" dirty="0">
                        <a:solidFill>
                          <a:srgbClr val="000000"/>
                        </a:solidFill>
                        <a:effectLst/>
                        <a:latin typeface="Calibri" panose="020F0502020204030204" pitchFamily="34" charset="0"/>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t-IT" sz="1100" u="none" strike="noStrike" dirty="0">
                          <a:effectLst/>
                        </a:rPr>
                        <a:t>STRATUM</a:t>
                      </a:r>
                      <a:endParaRPr lang="it-IT" sz="1100" b="0" i="0" u="none" strike="noStrike" dirty="0">
                        <a:solidFill>
                          <a:srgbClr val="000000"/>
                        </a:solidFill>
                        <a:effectLst/>
                        <a:latin typeface="Calibri" panose="020F0502020204030204" pitchFamily="34" charset="0"/>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t-IT" sz="1100" u="none" strike="noStrike" dirty="0">
                          <a:effectLst/>
                        </a:rPr>
                        <a:t>CODE</a:t>
                      </a:r>
                      <a:endParaRPr lang="it-IT" sz="1100" b="0" i="0" u="none" strike="noStrike" dirty="0">
                        <a:solidFill>
                          <a:srgbClr val="000000"/>
                        </a:solidFill>
                        <a:effectLst/>
                        <a:latin typeface="Calibri" panose="020F0502020204030204" pitchFamily="34" charset="0"/>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t-IT" sz="1100" u="none" strike="noStrike" dirty="0">
                          <a:effectLst/>
                        </a:rPr>
                        <a:t>SURF</a:t>
                      </a:r>
                      <a:endParaRPr lang="it-IT" sz="1100" b="0" i="0" u="none" strike="noStrike" dirty="0">
                        <a:solidFill>
                          <a:srgbClr val="000000"/>
                        </a:solidFill>
                        <a:effectLst/>
                        <a:latin typeface="Calibri" panose="020F0502020204030204" pitchFamily="34" charset="0"/>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t-IT" sz="1100" u="none" strike="noStrike" dirty="0">
                          <a:effectLst/>
                        </a:rPr>
                        <a:t>MIN_DEPTH</a:t>
                      </a:r>
                      <a:endParaRPr lang="it-IT" sz="1100" b="0" i="0" u="none" strike="noStrike" dirty="0">
                        <a:solidFill>
                          <a:srgbClr val="000000"/>
                        </a:solidFill>
                        <a:effectLst/>
                        <a:latin typeface="Calibri" panose="020F0502020204030204" pitchFamily="34" charset="0"/>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t-IT" sz="1100" u="none" strike="noStrike" dirty="0">
                          <a:effectLst/>
                        </a:rPr>
                        <a:t>MAX_DEPTH</a:t>
                      </a:r>
                      <a:endParaRPr lang="it-IT" sz="1100" b="0" i="0" u="none" strike="noStrike" dirty="0">
                        <a:solidFill>
                          <a:srgbClr val="000000"/>
                        </a:solidFill>
                        <a:effectLst/>
                        <a:latin typeface="Calibri" panose="020F0502020204030204" pitchFamily="34" charset="0"/>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r h="248906">
                <a:tc>
                  <a:txBody>
                    <a:bodyPr/>
                    <a:lstStyle/>
                    <a:p>
                      <a:pPr algn="ctr" fontAlgn="b"/>
                      <a:r>
                        <a:rPr lang="it-IT" sz="1100" u="none" strike="noStrike" dirty="0">
                          <a:effectLst/>
                        </a:rPr>
                        <a:t>29</a:t>
                      </a:r>
                      <a:endParaRPr lang="it-IT" sz="1100" b="0" i="0" u="none" strike="noStrike" dirty="0">
                        <a:solidFill>
                          <a:srgbClr val="000000"/>
                        </a:solidFill>
                        <a:effectLst/>
                        <a:latin typeface="Calibri" panose="020F0502020204030204" pitchFamily="34" charset="0"/>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b"/>
                      <a:r>
                        <a:rPr lang="it-IT" sz="1100" u="none" strike="noStrike" dirty="0">
                          <a:effectLst/>
                        </a:rPr>
                        <a:t>ROM</a:t>
                      </a:r>
                      <a:endParaRPr lang="it-IT" sz="1100" b="0" i="0" u="none" strike="noStrike" dirty="0">
                        <a:solidFill>
                          <a:srgbClr val="000000"/>
                        </a:solidFill>
                        <a:effectLst/>
                        <a:latin typeface="Calibri" panose="020F0502020204030204" pitchFamily="34" charset="0"/>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b"/>
                      <a:r>
                        <a:rPr lang="it-IT" sz="1100" u="none" strike="noStrike">
                          <a:effectLst/>
                        </a:rPr>
                        <a:t>ROM1</a:t>
                      </a:r>
                      <a:endParaRPr lang="it-IT" sz="1100" b="0" i="0" u="none" strike="noStrike">
                        <a:solidFill>
                          <a:srgbClr val="000000"/>
                        </a:solidFill>
                        <a:effectLst/>
                        <a:latin typeface="Calibri" panose="020F0502020204030204" pitchFamily="34" charset="0"/>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b"/>
                      <a:r>
                        <a:rPr lang="it-IT" sz="1100" u="none" strike="noStrike">
                          <a:effectLst/>
                        </a:rPr>
                        <a:t>1</a:t>
                      </a:r>
                      <a:endParaRPr lang="it-IT" sz="1100" b="0" i="0" u="none" strike="noStrike">
                        <a:solidFill>
                          <a:srgbClr val="000000"/>
                        </a:solidFill>
                        <a:effectLst/>
                        <a:latin typeface="Calibri" panose="020F0502020204030204" pitchFamily="34" charset="0"/>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r" fontAlgn="b"/>
                      <a:r>
                        <a:rPr lang="it-IT" sz="1100" u="none" strike="noStrike">
                          <a:effectLst/>
                        </a:rPr>
                        <a:t>1418</a:t>
                      </a:r>
                      <a:endParaRPr lang="it-IT" sz="1100" b="0" i="0" u="none" strike="noStrike">
                        <a:solidFill>
                          <a:srgbClr val="000000"/>
                        </a:solidFill>
                        <a:effectLst/>
                        <a:latin typeface="Calibri" panose="020F0502020204030204" pitchFamily="34" charset="0"/>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b"/>
                      <a:r>
                        <a:rPr lang="it-IT" sz="1100" u="none" strike="noStrike" dirty="0">
                          <a:effectLst/>
                        </a:rPr>
                        <a:t>5</a:t>
                      </a:r>
                      <a:endParaRPr lang="it-IT" sz="1100" b="0" i="0" u="none" strike="noStrike" dirty="0">
                        <a:solidFill>
                          <a:srgbClr val="000000"/>
                        </a:solidFill>
                        <a:effectLst/>
                        <a:latin typeface="Calibri" panose="020F0502020204030204" pitchFamily="34" charset="0"/>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b"/>
                      <a:r>
                        <a:rPr lang="it-IT" sz="1100" u="none" strike="noStrike">
                          <a:effectLst/>
                        </a:rPr>
                        <a:t>15</a:t>
                      </a:r>
                      <a:endParaRPr lang="it-IT" sz="1100" b="0" i="0" u="none" strike="noStrike">
                        <a:solidFill>
                          <a:srgbClr val="000000"/>
                        </a:solidFill>
                        <a:effectLst/>
                        <a:latin typeface="Calibri" panose="020F0502020204030204" pitchFamily="34" charset="0"/>
                      </a:endParaRPr>
                    </a:p>
                  </a:txBody>
                  <a:tcPr marL="9525" marR="9525" marT="9525" marB="0" anchor="ctr">
                    <a:lnT w="12700" cap="flat" cmpd="sng" algn="ctr">
                      <a:solidFill>
                        <a:schemeClr val="tx1"/>
                      </a:solidFill>
                      <a:prstDash val="solid"/>
                      <a:round/>
                      <a:headEnd type="none" w="med" len="med"/>
                      <a:tailEnd type="none" w="med" len="med"/>
                    </a:lnT>
                  </a:tcPr>
                </a:tc>
                <a:extLst>
                  <a:ext uri="{0D108BD9-81ED-4DB2-BD59-A6C34878D82A}">
                    <a16:rowId xmlns="" xmlns:a16="http://schemas.microsoft.com/office/drawing/2014/main" val="10001"/>
                  </a:ext>
                </a:extLst>
              </a:tr>
              <a:tr h="248906">
                <a:tc>
                  <a:txBody>
                    <a:bodyPr/>
                    <a:lstStyle/>
                    <a:p>
                      <a:pPr algn="ctr" fontAlgn="b"/>
                      <a:r>
                        <a:rPr lang="it-IT" sz="1100" u="none" strike="noStrike" dirty="0">
                          <a:effectLst/>
                        </a:rPr>
                        <a:t>29</a:t>
                      </a:r>
                      <a:endParaRPr lang="it-IT"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it-IT" sz="1100" u="none" strike="noStrike" dirty="0">
                          <a:effectLst/>
                        </a:rPr>
                        <a:t>ROM</a:t>
                      </a:r>
                      <a:endParaRPr lang="it-IT"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it-IT" sz="1100" u="none" strike="noStrike">
                          <a:effectLst/>
                        </a:rPr>
                        <a:t>ROM2</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it-IT" sz="1100" u="none" strike="noStrike">
                          <a:effectLst/>
                        </a:rPr>
                        <a:t>2</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it-IT" sz="1100" u="none" strike="noStrike">
                          <a:effectLst/>
                        </a:rPr>
                        <a:t>1662.4</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it-IT" sz="1100" u="none" strike="noStrike" dirty="0">
                          <a:effectLst/>
                        </a:rPr>
                        <a:t>15</a:t>
                      </a:r>
                      <a:endParaRPr lang="it-IT"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it-IT" sz="1100" u="none" strike="noStrike" dirty="0">
                          <a:effectLst/>
                        </a:rPr>
                        <a:t>25</a:t>
                      </a:r>
                      <a:endParaRPr lang="it-IT"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 xmlns:a16="http://schemas.microsoft.com/office/drawing/2014/main" val="10002"/>
                  </a:ext>
                </a:extLst>
              </a:tr>
              <a:tr h="269254">
                <a:tc>
                  <a:txBody>
                    <a:bodyPr/>
                    <a:lstStyle/>
                    <a:p>
                      <a:pPr algn="ctr" fontAlgn="b"/>
                      <a:r>
                        <a:rPr lang="it-IT" sz="1100" u="none" strike="noStrike" dirty="0">
                          <a:effectLst/>
                        </a:rPr>
                        <a:t>29</a:t>
                      </a:r>
                      <a:endParaRPr lang="it-IT" sz="1100" b="0"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it-IT" sz="1100" u="none" strike="noStrike" dirty="0">
                          <a:effectLst/>
                        </a:rPr>
                        <a:t>ROM</a:t>
                      </a:r>
                      <a:endParaRPr lang="it-IT" sz="1100" b="0"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it-IT" sz="1100" u="none" strike="noStrike" dirty="0">
                          <a:effectLst/>
                        </a:rPr>
                        <a:t>ROM3</a:t>
                      </a:r>
                      <a:endParaRPr lang="it-IT" sz="1100" b="0"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it-IT" sz="1100" u="none" strike="noStrike" dirty="0">
                          <a:effectLst/>
                        </a:rPr>
                        <a:t>3</a:t>
                      </a:r>
                      <a:endParaRPr lang="it-IT" sz="1100" b="0"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r" fontAlgn="b"/>
                      <a:r>
                        <a:rPr lang="it-IT" sz="1100" u="none" strike="noStrike" dirty="0">
                          <a:effectLst/>
                        </a:rPr>
                        <a:t>2437.3</a:t>
                      </a:r>
                      <a:endParaRPr lang="it-IT" sz="1100" b="0"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it-IT" sz="1100" u="none" strike="noStrike" dirty="0">
                          <a:effectLst/>
                        </a:rPr>
                        <a:t>25</a:t>
                      </a:r>
                      <a:endParaRPr lang="it-IT" sz="1100" b="0"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it-IT" sz="1100" u="none" strike="noStrike" dirty="0">
                          <a:effectLst/>
                        </a:rPr>
                        <a:t>35</a:t>
                      </a:r>
                      <a:endParaRPr lang="it-IT" sz="1100" b="0"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3"/>
                  </a:ext>
                </a:extLst>
              </a:tr>
              <a:tr h="248906">
                <a:tc>
                  <a:txBody>
                    <a:bodyPr/>
                    <a:lstStyle/>
                    <a:p>
                      <a:pPr algn="ctr" fontAlgn="b"/>
                      <a:r>
                        <a:rPr lang="it-IT" sz="1100" u="none" strike="noStrike" dirty="0">
                          <a:effectLst/>
                        </a:rPr>
                        <a:t>29</a:t>
                      </a:r>
                      <a:endParaRPr lang="it-IT" sz="1100" b="0" i="0" u="none" strike="noStrike" dirty="0">
                        <a:solidFill>
                          <a:srgbClr val="000000"/>
                        </a:solidFill>
                        <a:effectLst/>
                        <a:latin typeface="Calibri" panose="020F0502020204030204" pitchFamily="34" charset="0"/>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b"/>
                      <a:r>
                        <a:rPr lang="it-IT" sz="1100" u="none" strike="noStrike">
                          <a:effectLst/>
                        </a:rPr>
                        <a:t>BGR</a:t>
                      </a:r>
                      <a:endParaRPr lang="it-IT" sz="1100" b="0" i="0" u="none" strike="noStrike">
                        <a:solidFill>
                          <a:srgbClr val="000000"/>
                        </a:solidFill>
                        <a:effectLst/>
                        <a:latin typeface="Calibri" panose="020F0502020204030204" pitchFamily="34" charset="0"/>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b"/>
                      <a:r>
                        <a:rPr lang="it-IT" sz="1100" u="none" strike="noStrike" dirty="0">
                          <a:effectLst/>
                        </a:rPr>
                        <a:t>IFR1</a:t>
                      </a:r>
                      <a:endParaRPr lang="it-IT" sz="1100" b="0" i="0" u="none" strike="noStrike" dirty="0">
                        <a:solidFill>
                          <a:srgbClr val="000000"/>
                        </a:solidFill>
                        <a:effectLst/>
                        <a:latin typeface="Calibri" panose="020F0502020204030204" pitchFamily="34" charset="0"/>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b"/>
                      <a:r>
                        <a:rPr lang="it-IT" sz="1100" u="none" strike="noStrike">
                          <a:effectLst/>
                        </a:rPr>
                        <a:t>1</a:t>
                      </a:r>
                      <a:endParaRPr lang="it-IT" sz="1100" b="0" i="0" u="none" strike="noStrike">
                        <a:solidFill>
                          <a:srgbClr val="000000"/>
                        </a:solidFill>
                        <a:effectLst/>
                        <a:latin typeface="Calibri" panose="020F0502020204030204" pitchFamily="34" charset="0"/>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r" fontAlgn="b"/>
                      <a:r>
                        <a:rPr lang="it-IT" sz="1100" u="none" strike="noStrike">
                          <a:effectLst/>
                        </a:rPr>
                        <a:t>679.017</a:t>
                      </a:r>
                      <a:endParaRPr lang="it-IT" sz="1100" b="0" i="0" u="none" strike="noStrike">
                        <a:solidFill>
                          <a:srgbClr val="000000"/>
                        </a:solidFill>
                        <a:effectLst/>
                        <a:latin typeface="Calibri" panose="020F0502020204030204" pitchFamily="34" charset="0"/>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b"/>
                      <a:r>
                        <a:rPr lang="it-IT" sz="1100" u="none" strike="noStrike">
                          <a:effectLst/>
                        </a:rPr>
                        <a:t>5</a:t>
                      </a:r>
                      <a:endParaRPr lang="it-IT" sz="1100" b="0" i="0" u="none" strike="noStrike">
                        <a:solidFill>
                          <a:srgbClr val="000000"/>
                        </a:solidFill>
                        <a:effectLst/>
                        <a:latin typeface="Calibri" panose="020F0502020204030204" pitchFamily="34" charset="0"/>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b"/>
                      <a:r>
                        <a:rPr lang="it-IT" sz="1100" u="none" strike="noStrike" dirty="0">
                          <a:effectLst/>
                        </a:rPr>
                        <a:t>15</a:t>
                      </a:r>
                      <a:endParaRPr lang="it-IT" sz="1100" b="0" i="0" u="none" strike="noStrike" dirty="0">
                        <a:solidFill>
                          <a:srgbClr val="000000"/>
                        </a:solidFill>
                        <a:effectLst/>
                        <a:latin typeface="Calibri" panose="020F0502020204030204" pitchFamily="34" charset="0"/>
                      </a:endParaRPr>
                    </a:p>
                  </a:txBody>
                  <a:tcPr marL="9525" marR="9525" marT="9525" marB="0" anchor="ctr">
                    <a:lnT w="12700" cap="flat" cmpd="sng" algn="ctr">
                      <a:solidFill>
                        <a:schemeClr val="tx1"/>
                      </a:solidFill>
                      <a:prstDash val="solid"/>
                      <a:round/>
                      <a:headEnd type="none" w="med" len="med"/>
                      <a:tailEnd type="none" w="med" len="med"/>
                    </a:lnT>
                  </a:tcPr>
                </a:tc>
                <a:extLst>
                  <a:ext uri="{0D108BD9-81ED-4DB2-BD59-A6C34878D82A}">
                    <a16:rowId xmlns="" xmlns:a16="http://schemas.microsoft.com/office/drawing/2014/main" val="10004"/>
                  </a:ext>
                </a:extLst>
              </a:tr>
              <a:tr h="248906">
                <a:tc>
                  <a:txBody>
                    <a:bodyPr/>
                    <a:lstStyle/>
                    <a:p>
                      <a:pPr algn="ctr" fontAlgn="b"/>
                      <a:r>
                        <a:rPr lang="it-IT" sz="1100" u="none" strike="noStrike" dirty="0">
                          <a:effectLst/>
                        </a:rPr>
                        <a:t>29</a:t>
                      </a:r>
                      <a:endParaRPr lang="it-IT"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it-IT" sz="1100" u="none" strike="noStrike">
                          <a:effectLst/>
                        </a:rPr>
                        <a:t>BGR</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it-IT" sz="1100" u="none" strike="noStrike" dirty="0">
                          <a:effectLst/>
                        </a:rPr>
                        <a:t>IFR2</a:t>
                      </a:r>
                      <a:endParaRPr lang="it-IT"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it-IT" sz="1100" u="none" strike="noStrike" dirty="0">
                          <a:effectLst/>
                        </a:rPr>
                        <a:t>2</a:t>
                      </a:r>
                      <a:endParaRPr lang="it-IT"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it-IT" sz="1100" u="none" strike="noStrike">
                          <a:effectLst/>
                        </a:rPr>
                        <a:t>1222.94</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it-IT" sz="1100" u="none" strike="noStrike">
                          <a:effectLst/>
                        </a:rPr>
                        <a:t>15</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it-IT" sz="1100" u="none" strike="noStrike" dirty="0">
                          <a:effectLst/>
                        </a:rPr>
                        <a:t>25</a:t>
                      </a:r>
                      <a:endParaRPr lang="it-IT"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 xmlns:a16="http://schemas.microsoft.com/office/drawing/2014/main" val="10005"/>
                  </a:ext>
                </a:extLst>
              </a:tr>
              <a:tr h="248906">
                <a:tc>
                  <a:txBody>
                    <a:bodyPr/>
                    <a:lstStyle/>
                    <a:p>
                      <a:pPr algn="ctr" fontAlgn="b"/>
                      <a:r>
                        <a:rPr lang="it-IT" sz="1100" u="none" strike="noStrike" dirty="0">
                          <a:effectLst/>
                        </a:rPr>
                        <a:t>29</a:t>
                      </a:r>
                      <a:endParaRPr lang="it-IT"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it-IT" sz="1100" u="none" strike="noStrike">
                          <a:effectLst/>
                        </a:rPr>
                        <a:t>BGR</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it-IT" sz="1100" u="none" strike="noStrike" dirty="0">
                          <a:effectLst/>
                        </a:rPr>
                        <a:t>IFR3</a:t>
                      </a:r>
                      <a:endParaRPr lang="it-IT"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it-IT" sz="1100" u="none" strike="noStrike" dirty="0">
                          <a:effectLst/>
                        </a:rPr>
                        <a:t>3</a:t>
                      </a:r>
                      <a:endParaRPr lang="it-IT"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it-IT" sz="1100" u="none" strike="noStrike" dirty="0">
                          <a:effectLst/>
                        </a:rPr>
                        <a:t>974.363</a:t>
                      </a:r>
                      <a:endParaRPr lang="it-IT"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it-IT" sz="1100" u="none" strike="noStrike">
                          <a:effectLst/>
                        </a:rPr>
                        <a:t>25</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it-IT" sz="1100" u="none" strike="noStrike" dirty="0">
                          <a:effectLst/>
                        </a:rPr>
                        <a:t>35</a:t>
                      </a:r>
                      <a:endParaRPr lang="it-IT"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 xmlns:a16="http://schemas.microsoft.com/office/drawing/2014/main" val="10006"/>
                  </a:ext>
                </a:extLst>
              </a:tr>
              <a:tr h="248906">
                <a:tc>
                  <a:txBody>
                    <a:bodyPr/>
                    <a:lstStyle/>
                    <a:p>
                      <a:pPr algn="ctr" fontAlgn="b"/>
                      <a:r>
                        <a:rPr lang="it-IT" sz="1100" u="none" strike="noStrike" dirty="0">
                          <a:effectLst/>
                        </a:rPr>
                        <a:t>29</a:t>
                      </a:r>
                      <a:endParaRPr lang="it-IT" sz="1100" b="0"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it-IT" sz="1100" u="none" strike="noStrike" dirty="0">
                          <a:effectLst/>
                        </a:rPr>
                        <a:t>BGR</a:t>
                      </a:r>
                      <a:endParaRPr lang="it-IT" sz="1100" b="0"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it-IT" sz="1100" u="none" strike="noStrike" dirty="0">
                          <a:effectLst/>
                        </a:rPr>
                        <a:t>IFR4</a:t>
                      </a:r>
                      <a:endParaRPr lang="it-IT" sz="1100" b="0"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it-IT" sz="1100" u="none" strike="noStrike" dirty="0">
                          <a:effectLst/>
                        </a:rPr>
                        <a:t>4</a:t>
                      </a:r>
                      <a:endParaRPr lang="it-IT" sz="1100" b="0"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r" fontAlgn="b"/>
                      <a:r>
                        <a:rPr lang="it-IT" sz="1100" u="none" strike="noStrike" dirty="0">
                          <a:effectLst/>
                        </a:rPr>
                        <a:t>1433.386</a:t>
                      </a:r>
                      <a:endParaRPr lang="it-IT" sz="1100" b="0"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it-IT" sz="1100" u="none" strike="noStrike" dirty="0">
                          <a:effectLst/>
                        </a:rPr>
                        <a:t>35</a:t>
                      </a:r>
                      <a:endParaRPr lang="it-IT" sz="1100" b="0"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it-IT" sz="1100" u="none" strike="noStrike" dirty="0">
                          <a:effectLst/>
                        </a:rPr>
                        <a:t>45</a:t>
                      </a:r>
                      <a:endParaRPr lang="it-IT" sz="1100" b="0"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7"/>
                  </a:ext>
                </a:extLst>
              </a:tr>
            </a:tbl>
          </a:graphicData>
        </a:graphic>
      </p:graphicFrame>
      <p:graphicFrame>
        <p:nvGraphicFramePr>
          <p:cNvPr id="12" name="Tabella 11"/>
          <p:cNvGraphicFramePr>
            <a:graphicFrameLocks noGrp="1"/>
          </p:cNvGraphicFramePr>
          <p:nvPr>
            <p:extLst>
              <p:ext uri="{D42A27DB-BD31-4B8C-83A1-F6EECF244321}">
                <p14:modId xmlns:p14="http://schemas.microsoft.com/office/powerpoint/2010/main" val="3084720219"/>
              </p:ext>
            </p:extLst>
          </p:nvPr>
        </p:nvGraphicFramePr>
        <p:xfrm>
          <a:off x="6628065" y="2076451"/>
          <a:ext cx="5105400" cy="3409980"/>
        </p:xfrm>
        <a:graphic>
          <a:graphicData uri="http://schemas.openxmlformats.org/drawingml/2006/table">
            <a:tbl>
              <a:tblPr firstRow="1">
                <a:tableStyleId>{3B4B98B0-60AC-42C2-AFA5-B58CD77FA1E5}</a:tableStyleId>
              </a:tblPr>
              <a:tblGrid>
                <a:gridCol w="706779">
                  <a:extLst>
                    <a:ext uri="{9D8B030D-6E8A-4147-A177-3AD203B41FA5}">
                      <a16:colId xmlns="" xmlns:a16="http://schemas.microsoft.com/office/drawing/2014/main" val="20000"/>
                    </a:ext>
                  </a:extLst>
                </a:gridCol>
                <a:gridCol w="706779">
                  <a:extLst>
                    <a:ext uri="{9D8B030D-6E8A-4147-A177-3AD203B41FA5}">
                      <a16:colId xmlns="" xmlns:a16="http://schemas.microsoft.com/office/drawing/2014/main" val="20001"/>
                    </a:ext>
                  </a:extLst>
                </a:gridCol>
                <a:gridCol w="706779">
                  <a:extLst>
                    <a:ext uri="{9D8B030D-6E8A-4147-A177-3AD203B41FA5}">
                      <a16:colId xmlns="" xmlns:a16="http://schemas.microsoft.com/office/drawing/2014/main" val="20002"/>
                    </a:ext>
                  </a:extLst>
                </a:gridCol>
                <a:gridCol w="706779">
                  <a:extLst>
                    <a:ext uri="{9D8B030D-6E8A-4147-A177-3AD203B41FA5}">
                      <a16:colId xmlns="" xmlns:a16="http://schemas.microsoft.com/office/drawing/2014/main" val="20003"/>
                    </a:ext>
                  </a:extLst>
                </a:gridCol>
                <a:gridCol w="706779">
                  <a:extLst>
                    <a:ext uri="{9D8B030D-6E8A-4147-A177-3AD203B41FA5}">
                      <a16:colId xmlns="" xmlns:a16="http://schemas.microsoft.com/office/drawing/2014/main" val="20004"/>
                    </a:ext>
                  </a:extLst>
                </a:gridCol>
                <a:gridCol w="770989">
                  <a:extLst>
                    <a:ext uri="{9D8B030D-6E8A-4147-A177-3AD203B41FA5}">
                      <a16:colId xmlns="" xmlns:a16="http://schemas.microsoft.com/office/drawing/2014/main" val="20005"/>
                    </a:ext>
                  </a:extLst>
                </a:gridCol>
                <a:gridCol w="800516">
                  <a:extLst>
                    <a:ext uri="{9D8B030D-6E8A-4147-A177-3AD203B41FA5}">
                      <a16:colId xmlns="" xmlns:a16="http://schemas.microsoft.com/office/drawing/2014/main" val="20006"/>
                    </a:ext>
                  </a:extLst>
                </a:gridCol>
              </a:tblGrid>
              <a:tr h="249871">
                <a:tc>
                  <a:txBody>
                    <a:bodyPr/>
                    <a:lstStyle/>
                    <a:p>
                      <a:pPr algn="ctr" fontAlgn="b"/>
                      <a:r>
                        <a:rPr lang="it-IT" sz="1100" u="none" strike="noStrike" dirty="0">
                          <a:effectLst/>
                        </a:rPr>
                        <a:t>GSA</a:t>
                      </a:r>
                      <a:endParaRPr lang="it-IT" sz="1100" b="0" i="0" u="none" strike="noStrike" dirty="0">
                        <a:solidFill>
                          <a:srgbClr val="000000"/>
                        </a:solidFill>
                        <a:effectLst/>
                        <a:latin typeface="Calibri" panose="020F0502020204030204" pitchFamily="34" charset="0"/>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t-IT" sz="1100" u="none" strike="noStrike" dirty="0">
                          <a:effectLst/>
                        </a:rPr>
                        <a:t>COUNTRY</a:t>
                      </a:r>
                      <a:endParaRPr lang="it-IT" sz="1100" b="0" i="0" u="none" strike="noStrike" dirty="0">
                        <a:solidFill>
                          <a:srgbClr val="000000"/>
                        </a:solidFill>
                        <a:effectLst/>
                        <a:latin typeface="Calibri" panose="020F0502020204030204" pitchFamily="34" charset="0"/>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t-IT" sz="1100" u="none" strike="noStrike" dirty="0">
                          <a:effectLst/>
                        </a:rPr>
                        <a:t>STRATUM</a:t>
                      </a:r>
                      <a:endParaRPr lang="it-IT" sz="1100" b="0" i="0" u="none" strike="noStrike" dirty="0">
                        <a:solidFill>
                          <a:srgbClr val="000000"/>
                        </a:solidFill>
                        <a:effectLst/>
                        <a:latin typeface="Calibri" panose="020F0502020204030204" pitchFamily="34" charset="0"/>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t-IT" sz="1100" u="none" strike="noStrike" dirty="0">
                          <a:effectLst/>
                        </a:rPr>
                        <a:t>CODE</a:t>
                      </a:r>
                      <a:endParaRPr lang="it-IT" sz="1100" b="0" i="0" u="none" strike="noStrike" dirty="0">
                        <a:solidFill>
                          <a:srgbClr val="000000"/>
                        </a:solidFill>
                        <a:effectLst/>
                        <a:latin typeface="Calibri" panose="020F0502020204030204" pitchFamily="34" charset="0"/>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t-IT" sz="1100" u="none" strike="noStrike" dirty="0">
                          <a:effectLst/>
                        </a:rPr>
                        <a:t>SURF</a:t>
                      </a:r>
                      <a:endParaRPr lang="it-IT" sz="1100" b="0" i="0" u="none" strike="noStrike" dirty="0">
                        <a:solidFill>
                          <a:srgbClr val="000000"/>
                        </a:solidFill>
                        <a:effectLst/>
                        <a:latin typeface="Calibri" panose="020F0502020204030204" pitchFamily="34" charset="0"/>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t-IT" sz="1100" u="none" strike="noStrike" dirty="0">
                          <a:effectLst/>
                        </a:rPr>
                        <a:t>MIN_DEPTH</a:t>
                      </a:r>
                      <a:endParaRPr lang="it-IT" sz="1100" b="0" i="0" u="none" strike="noStrike" dirty="0">
                        <a:solidFill>
                          <a:srgbClr val="000000"/>
                        </a:solidFill>
                        <a:effectLst/>
                        <a:latin typeface="Calibri" panose="020F0502020204030204" pitchFamily="34" charset="0"/>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t-IT" sz="1100" u="none" strike="noStrike" dirty="0">
                          <a:effectLst/>
                        </a:rPr>
                        <a:t>MAX_DEPTH</a:t>
                      </a:r>
                      <a:endParaRPr lang="it-IT" sz="1100" b="0" i="0" u="none" strike="noStrike" dirty="0">
                        <a:solidFill>
                          <a:srgbClr val="000000"/>
                        </a:solidFill>
                        <a:effectLst/>
                        <a:latin typeface="Calibri" panose="020F0502020204030204" pitchFamily="34" charset="0"/>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r h="209532">
                <a:tc>
                  <a:txBody>
                    <a:bodyPr/>
                    <a:lstStyle/>
                    <a:p>
                      <a:pPr algn="r" fontAlgn="b"/>
                      <a:r>
                        <a:rPr lang="it-IT" sz="1100" u="none" strike="noStrike" dirty="0">
                          <a:effectLst/>
                        </a:rPr>
                        <a:t>29</a:t>
                      </a:r>
                      <a:endParaRPr lang="it-IT" sz="1100" b="0" i="0" u="none" strike="noStrike" dirty="0">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lnB>
                      <a:noFill/>
                    </a:lnB>
                  </a:tcPr>
                </a:tc>
                <a:tc>
                  <a:txBody>
                    <a:bodyPr/>
                    <a:lstStyle/>
                    <a:p>
                      <a:pPr algn="l" fontAlgn="b"/>
                      <a:r>
                        <a:rPr lang="it-IT" sz="1100" u="none" strike="noStrike">
                          <a:effectLst/>
                        </a:rPr>
                        <a:t>TUW</a:t>
                      </a:r>
                      <a:endParaRPr lang="it-IT"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lnB>
                      <a:noFill/>
                    </a:lnB>
                  </a:tcPr>
                </a:tc>
                <a:tc>
                  <a:txBody>
                    <a:bodyPr/>
                    <a:lstStyle/>
                    <a:p>
                      <a:pPr algn="l" fontAlgn="b"/>
                      <a:r>
                        <a:rPr lang="it-IT" sz="1100" u="none" strike="noStrike">
                          <a:effectLst/>
                        </a:rPr>
                        <a:t>TWA_1</a:t>
                      </a:r>
                      <a:endParaRPr lang="it-IT"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lnB>
                      <a:noFill/>
                    </a:lnB>
                  </a:tcPr>
                </a:tc>
                <a:tc>
                  <a:txBody>
                    <a:bodyPr/>
                    <a:lstStyle/>
                    <a:p>
                      <a:pPr algn="r" fontAlgn="b"/>
                      <a:r>
                        <a:rPr lang="it-IT" sz="1100" u="none" strike="noStrike">
                          <a:effectLst/>
                        </a:rPr>
                        <a:t>1</a:t>
                      </a:r>
                      <a:endParaRPr lang="it-IT"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lnB>
                      <a:noFill/>
                    </a:lnB>
                  </a:tcPr>
                </a:tc>
                <a:tc>
                  <a:txBody>
                    <a:bodyPr/>
                    <a:lstStyle/>
                    <a:p>
                      <a:pPr algn="r" fontAlgn="b"/>
                      <a:r>
                        <a:rPr lang="it-IT" sz="1100" u="none" strike="noStrike">
                          <a:effectLst/>
                        </a:rPr>
                        <a:t>64.771</a:t>
                      </a:r>
                      <a:endParaRPr lang="it-IT"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lnB>
                      <a:noFill/>
                    </a:lnB>
                  </a:tcPr>
                </a:tc>
                <a:tc>
                  <a:txBody>
                    <a:bodyPr/>
                    <a:lstStyle/>
                    <a:p>
                      <a:pPr algn="r" fontAlgn="b"/>
                      <a:r>
                        <a:rPr lang="it-IT" sz="1100" u="none" strike="noStrike">
                          <a:effectLst/>
                        </a:rPr>
                        <a:t>5</a:t>
                      </a:r>
                      <a:endParaRPr lang="it-IT"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lnB>
                      <a:noFill/>
                    </a:lnB>
                  </a:tcPr>
                </a:tc>
                <a:tc>
                  <a:txBody>
                    <a:bodyPr/>
                    <a:lstStyle/>
                    <a:p>
                      <a:pPr algn="r" fontAlgn="b"/>
                      <a:r>
                        <a:rPr lang="it-IT" sz="1100" u="none" strike="noStrike">
                          <a:effectLst/>
                        </a:rPr>
                        <a:t>15</a:t>
                      </a:r>
                      <a:endParaRPr lang="it-IT"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lnB>
                      <a:noFill/>
                    </a:lnB>
                  </a:tcPr>
                </a:tc>
                <a:extLst>
                  <a:ext uri="{0D108BD9-81ED-4DB2-BD59-A6C34878D82A}">
                    <a16:rowId xmlns="" xmlns:a16="http://schemas.microsoft.com/office/drawing/2014/main" val="10001"/>
                  </a:ext>
                </a:extLst>
              </a:tr>
              <a:tr h="209532">
                <a:tc>
                  <a:txBody>
                    <a:bodyPr/>
                    <a:lstStyle/>
                    <a:p>
                      <a:pPr algn="r" fontAlgn="b"/>
                      <a:r>
                        <a:rPr lang="it-IT" sz="1100" u="none" strike="noStrike">
                          <a:effectLst/>
                        </a:rPr>
                        <a:t>29</a:t>
                      </a:r>
                      <a:endParaRPr lang="it-IT"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it-IT" sz="1100" u="none" strike="noStrike" dirty="0">
                          <a:effectLst/>
                        </a:rPr>
                        <a:t>TUW</a:t>
                      </a:r>
                      <a:endParaRPr lang="it-IT"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it-IT" sz="1100" u="none" strike="noStrike">
                          <a:effectLst/>
                        </a:rPr>
                        <a:t>TWA_2</a:t>
                      </a:r>
                      <a:endParaRPr lang="it-IT"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t-IT" sz="1100" u="none" strike="noStrike">
                          <a:effectLst/>
                        </a:rPr>
                        <a:t>2</a:t>
                      </a:r>
                      <a:endParaRPr lang="it-IT"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t-IT" sz="1100" u="none" strike="noStrike">
                          <a:effectLst/>
                        </a:rPr>
                        <a:t>93.141</a:t>
                      </a:r>
                      <a:endParaRPr lang="it-IT"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t-IT" sz="1100" u="none" strike="noStrike">
                          <a:effectLst/>
                        </a:rPr>
                        <a:t>15</a:t>
                      </a:r>
                      <a:endParaRPr lang="it-IT"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t-IT" sz="1100" u="none" strike="noStrike">
                          <a:effectLst/>
                        </a:rPr>
                        <a:t>25</a:t>
                      </a:r>
                      <a:endParaRPr lang="it-IT"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r h="226661">
                <a:tc>
                  <a:txBody>
                    <a:bodyPr/>
                    <a:lstStyle/>
                    <a:p>
                      <a:pPr algn="r" fontAlgn="b"/>
                      <a:r>
                        <a:rPr lang="it-IT" sz="1100" u="none" strike="noStrike">
                          <a:effectLst/>
                        </a:rPr>
                        <a:t>29</a:t>
                      </a:r>
                      <a:endParaRPr lang="it-IT"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it-IT" sz="1100" u="none" strike="noStrike" dirty="0">
                          <a:effectLst/>
                        </a:rPr>
                        <a:t>TUW</a:t>
                      </a:r>
                      <a:endParaRPr lang="it-IT"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it-IT" sz="1100" u="none" strike="noStrike">
                          <a:effectLst/>
                        </a:rPr>
                        <a:t>TWA_3</a:t>
                      </a:r>
                      <a:endParaRPr lang="it-IT"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it-IT" sz="1100" u="none" strike="noStrike">
                          <a:effectLst/>
                        </a:rPr>
                        <a:t>3</a:t>
                      </a:r>
                      <a:endParaRPr lang="it-IT"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it-IT" sz="1100" u="none" strike="noStrike">
                          <a:effectLst/>
                        </a:rPr>
                        <a:t>120.5</a:t>
                      </a:r>
                      <a:endParaRPr lang="it-IT"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it-IT" sz="1100" u="none" strike="noStrike">
                          <a:effectLst/>
                        </a:rPr>
                        <a:t>25</a:t>
                      </a:r>
                      <a:endParaRPr lang="it-IT"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it-IT" sz="1100" u="none" strike="noStrike">
                          <a:effectLst/>
                        </a:rPr>
                        <a:t>35</a:t>
                      </a:r>
                      <a:endParaRPr lang="it-IT"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3"/>
                  </a:ext>
                </a:extLst>
              </a:tr>
              <a:tr h="209532">
                <a:tc>
                  <a:txBody>
                    <a:bodyPr/>
                    <a:lstStyle/>
                    <a:p>
                      <a:pPr algn="r" fontAlgn="b"/>
                      <a:r>
                        <a:rPr lang="it-IT" sz="1100" u="none" strike="noStrike">
                          <a:effectLst/>
                        </a:rPr>
                        <a:t>29</a:t>
                      </a:r>
                      <a:endParaRPr lang="it-IT" sz="1100" b="0" i="0" u="none" strike="noStrike">
                        <a:solidFill>
                          <a:srgbClr val="000000"/>
                        </a:solidFill>
                        <a:effectLst/>
                        <a:latin typeface="Calibri" panose="020F0502020204030204" pitchFamily="34" charset="0"/>
                      </a:endParaRPr>
                    </a:p>
                  </a:txBody>
                  <a:tcPr marL="9525" marR="9525" marT="9525"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l" fontAlgn="b"/>
                      <a:r>
                        <a:rPr lang="it-IT" sz="1100" u="none" strike="noStrike">
                          <a:effectLst/>
                        </a:rPr>
                        <a:t>TUW</a:t>
                      </a:r>
                      <a:endParaRPr lang="it-IT" sz="1100" b="0" i="0" u="none" strike="noStrike">
                        <a:solidFill>
                          <a:srgbClr val="000000"/>
                        </a:solidFill>
                        <a:effectLst/>
                        <a:latin typeface="Calibri" panose="020F0502020204030204" pitchFamily="34" charset="0"/>
                      </a:endParaRPr>
                    </a:p>
                  </a:txBody>
                  <a:tcPr marL="9525" marR="9525" marT="9525"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l" fontAlgn="b"/>
                      <a:r>
                        <a:rPr lang="it-IT" sz="1100" u="none" strike="noStrike" dirty="0">
                          <a:effectLst/>
                        </a:rPr>
                        <a:t>TWB_1</a:t>
                      </a:r>
                      <a:endParaRPr lang="it-IT" sz="1100" b="0" i="0" u="none" strike="noStrike" dirty="0">
                        <a:solidFill>
                          <a:srgbClr val="000000"/>
                        </a:solidFill>
                        <a:effectLst/>
                        <a:latin typeface="Calibri" panose="020F0502020204030204" pitchFamily="34" charset="0"/>
                      </a:endParaRPr>
                    </a:p>
                  </a:txBody>
                  <a:tcPr marL="9525" marR="9525" marT="9525"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r" fontAlgn="b"/>
                      <a:r>
                        <a:rPr lang="it-IT" sz="1100" u="none" strike="noStrike">
                          <a:effectLst/>
                        </a:rPr>
                        <a:t>1</a:t>
                      </a:r>
                      <a:endParaRPr lang="it-IT" sz="1100" b="0" i="0" u="none" strike="noStrike">
                        <a:solidFill>
                          <a:srgbClr val="000000"/>
                        </a:solidFill>
                        <a:effectLst/>
                        <a:latin typeface="Calibri" panose="020F0502020204030204" pitchFamily="34" charset="0"/>
                      </a:endParaRPr>
                    </a:p>
                  </a:txBody>
                  <a:tcPr marL="9525" marR="9525" marT="9525"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r" fontAlgn="b"/>
                      <a:r>
                        <a:rPr lang="it-IT" sz="1100" u="none" strike="noStrike">
                          <a:effectLst/>
                        </a:rPr>
                        <a:t>29.495</a:t>
                      </a:r>
                      <a:endParaRPr lang="it-IT" sz="1100" b="0" i="0" u="none" strike="noStrike">
                        <a:solidFill>
                          <a:srgbClr val="000000"/>
                        </a:solidFill>
                        <a:effectLst/>
                        <a:latin typeface="Calibri" panose="020F0502020204030204" pitchFamily="34" charset="0"/>
                      </a:endParaRPr>
                    </a:p>
                  </a:txBody>
                  <a:tcPr marL="9525" marR="9525" marT="9525"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r" fontAlgn="b"/>
                      <a:r>
                        <a:rPr lang="it-IT" sz="1100" u="none" strike="noStrike">
                          <a:effectLst/>
                        </a:rPr>
                        <a:t>5</a:t>
                      </a:r>
                      <a:endParaRPr lang="it-IT" sz="1100" b="0" i="0" u="none" strike="noStrike">
                        <a:solidFill>
                          <a:srgbClr val="000000"/>
                        </a:solidFill>
                        <a:effectLst/>
                        <a:latin typeface="Calibri" panose="020F0502020204030204" pitchFamily="34" charset="0"/>
                      </a:endParaRPr>
                    </a:p>
                  </a:txBody>
                  <a:tcPr marL="9525" marR="9525" marT="9525"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r" fontAlgn="b"/>
                      <a:r>
                        <a:rPr lang="it-IT" sz="1100" u="none" strike="noStrike">
                          <a:effectLst/>
                        </a:rPr>
                        <a:t>15</a:t>
                      </a:r>
                      <a:endParaRPr lang="it-IT" sz="1100" b="0" i="0" u="none" strike="noStrike">
                        <a:solidFill>
                          <a:srgbClr val="000000"/>
                        </a:solidFill>
                        <a:effectLst/>
                        <a:latin typeface="Calibri" panose="020F0502020204030204" pitchFamily="34" charset="0"/>
                      </a:endParaRPr>
                    </a:p>
                  </a:txBody>
                  <a:tcPr marL="9525" marR="9525" marT="9525"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 xmlns:a16="http://schemas.microsoft.com/office/drawing/2014/main" val="10004"/>
                  </a:ext>
                </a:extLst>
              </a:tr>
              <a:tr h="209532">
                <a:tc>
                  <a:txBody>
                    <a:bodyPr/>
                    <a:lstStyle/>
                    <a:p>
                      <a:pPr algn="r" fontAlgn="b"/>
                      <a:r>
                        <a:rPr lang="it-IT" sz="1100" u="none" strike="noStrike">
                          <a:effectLst/>
                        </a:rPr>
                        <a:t>29</a:t>
                      </a:r>
                      <a:endParaRPr lang="it-IT"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it-IT" sz="1100" u="none" strike="noStrike">
                          <a:effectLst/>
                        </a:rPr>
                        <a:t>TUW</a:t>
                      </a:r>
                      <a:endParaRPr lang="it-IT"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it-IT" sz="1100" u="none" strike="noStrike">
                          <a:effectLst/>
                        </a:rPr>
                        <a:t>TWB_2</a:t>
                      </a:r>
                      <a:endParaRPr lang="it-IT"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t-IT" sz="1100" u="none" strike="noStrike" dirty="0">
                          <a:effectLst/>
                        </a:rPr>
                        <a:t>2</a:t>
                      </a:r>
                      <a:endParaRPr lang="it-IT"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t-IT" sz="1100" u="none" strike="noStrike">
                          <a:effectLst/>
                        </a:rPr>
                        <a:t>42.019</a:t>
                      </a:r>
                      <a:endParaRPr lang="it-IT"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t-IT" sz="1100" u="none" strike="noStrike">
                          <a:effectLst/>
                        </a:rPr>
                        <a:t>15</a:t>
                      </a:r>
                      <a:endParaRPr lang="it-IT"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t-IT" sz="1100" u="none" strike="noStrike">
                          <a:effectLst/>
                        </a:rPr>
                        <a:t>25</a:t>
                      </a:r>
                      <a:endParaRPr lang="it-IT"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 xmlns:a16="http://schemas.microsoft.com/office/drawing/2014/main" val="10005"/>
                  </a:ext>
                </a:extLst>
              </a:tr>
              <a:tr h="209532">
                <a:tc>
                  <a:txBody>
                    <a:bodyPr/>
                    <a:lstStyle/>
                    <a:p>
                      <a:pPr algn="r" fontAlgn="b"/>
                      <a:r>
                        <a:rPr lang="it-IT" sz="1100" u="none" strike="noStrike">
                          <a:effectLst/>
                        </a:rPr>
                        <a:t>29</a:t>
                      </a:r>
                      <a:endParaRPr lang="it-IT"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it-IT" sz="1100" u="none" strike="noStrike">
                          <a:effectLst/>
                        </a:rPr>
                        <a:t>TUW</a:t>
                      </a:r>
                      <a:endParaRPr lang="it-IT"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it-IT" sz="1100" u="none" strike="noStrike">
                          <a:effectLst/>
                        </a:rPr>
                        <a:t>TWB_3</a:t>
                      </a:r>
                      <a:endParaRPr lang="it-IT"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t-IT" sz="1100" u="none" strike="noStrike" dirty="0">
                          <a:effectLst/>
                        </a:rPr>
                        <a:t>3</a:t>
                      </a:r>
                      <a:endParaRPr lang="it-IT"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t-IT" sz="1100" u="none" strike="noStrike">
                          <a:effectLst/>
                        </a:rPr>
                        <a:t>86.925</a:t>
                      </a:r>
                      <a:endParaRPr lang="it-IT"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t-IT" sz="1100" u="none" strike="noStrike">
                          <a:effectLst/>
                        </a:rPr>
                        <a:t>25</a:t>
                      </a:r>
                      <a:endParaRPr lang="it-IT"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t-IT" sz="1100" u="none" strike="noStrike">
                          <a:effectLst/>
                        </a:rPr>
                        <a:t>35</a:t>
                      </a:r>
                      <a:endParaRPr lang="it-IT"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 xmlns:a16="http://schemas.microsoft.com/office/drawing/2014/main" val="10006"/>
                  </a:ext>
                </a:extLst>
              </a:tr>
              <a:tr h="209532">
                <a:tc>
                  <a:txBody>
                    <a:bodyPr/>
                    <a:lstStyle/>
                    <a:p>
                      <a:pPr algn="r" fontAlgn="b"/>
                      <a:r>
                        <a:rPr lang="it-IT" sz="1100" u="none" strike="noStrike">
                          <a:effectLst/>
                        </a:rPr>
                        <a:t>29</a:t>
                      </a:r>
                      <a:endParaRPr lang="it-IT"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it-IT" sz="1100" u="none" strike="noStrike">
                          <a:effectLst/>
                        </a:rPr>
                        <a:t>TUW</a:t>
                      </a:r>
                      <a:endParaRPr lang="it-IT"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it-IT" sz="1100" u="none" strike="noStrike">
                          <a:effectLst/>
                        </a:rPr>
                        <a:t>TWC_1</a:t>
                      </a:r>
                      <a:endParaRPr lang="it-IT"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t-IT" sz="1100" u="none" strike="noStrike">
                          <a:effectLst/>
                        </a:rPr>
                        <a:t>1</a:t>
                      </a:r>
                      <a:endParaRPr lang="it-IT"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t-IT" sz="1100" u="none" strike="noStrike">
                          <a:effectLst/>
                        </a:rPr>
                        <a:t>75.868</a:t>
                      </a:r>
                      <a:endParaRPr lang="it-IT"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t-IT" sz="1100" u="none" strike="noStrike">
                          <a:effectLst/>
                        </a:rPr>
                        <a:t>5</a:t>
                      </a:r>
                      <a:endParaRPr lang="it-IT"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t-IT" sz="1100" u="none" strike="noStrike">
                          <a:effectLst/>
                        </a:rPr>
                        <a:t>15</a:t>
                      </a:r>
                      <a:endParaRPr lang="it-IT"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 xmlns:a16="http://schemas.microsoft.com/office/drawing/2014/main" val="10007"/>
                  </a:ext>
                </a:extLst>
              </a:tr>
              <a:tr h="209532">
                <a:tc>
                  <a:txBody>
                    <a:bodyPr/>
                    <a:lstStyle/>
                    <a:p>
                      <a:pPr algn="r" fontAlgn="b"/>
                      <a:r>
                        <a:rPr lang="it-IT" sz="1100" u="none" strike="noStrike">
                          <a:effectLst/>
                        </a:rPr>
                        <a:t>29</a:t>
                      </a:r>
                      <a:endParaRPr lang="it-IT"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it-IT" sz="1100" u="none" strike="noStrike">
                          <a:effectLst/>
                        </a:rPr>
                        <a:t>TUW</a:t>
                      </a:r>
                      <a:endParaRPr lang="it-IT"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it-IT" sz="1100" u="none" strike="noStrike">
                          <a:effectLst/>
                        </a:rPr>
                        <a:t>TWC_2</a:t>
                      </a:r>
                      <a:endParaRPr lang="it-IT"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t-IT" sz="1100" u="none" strike="noStrike">
                          <a:effectLst/>
                        </a:rPr>
                        <a:t>2</a:t>
                      </a:r>
                      <a:endParaRPr lang="it-IT"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t-IT" sz="1100" u="none" strike="noStrike">
                          <a:effectLst/>
                        </a:rPr>
                        <a:t>101.92</a:t>
                      </a:r>
                      <a:endParaRPr lang="it-IT"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t-IT" sz="1100" u="none" strike="noStrike">
                          <a:effectLst/>
                        </a:rPr>
                        <a:t>15</a:t>
                      </a:r>
                      <a:endParaRPr lang="it-IT"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t-IT" sz="1100" u="none" strike="noStrike">
                          <a:effectLst/>
                        </a:rPr>
                        <a:t>25</a:t>
                      </a:r>
                      <a:endParaRPr lang="it-IT"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 xmlns:a16="http://schemas.microsoft.com/office/drawing/2014/main" val="10008"/>
                  </a:ext>
                </a:extLst>
              </a:tr>
              <a:tr h="209532">
                <a:tc>
                  <a:txBody>
                    <a:bodyPr/>
                    <a:lstStyle/>
                    <a:p>
                      <a:pPr algn="r" fontAlgn="b"/>
                      <a:r>
                        <a:rPr lang="it-IT" sz="1100" u="none" strike="noStrike">
                          <a:effectLst/>
                        </a:rPr>
                        <a:t>29</a:t>
                      </a:r>
                      <a:endParaRPr lang="it-IT"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it-IT" sz="1100" u="none" strike="noStrike">
                          <a:effectLst/>
                        </a:rPr>
                        <a:t>TUW</a:t>
                      </a:r>
                      <a:endParaRPr lang="it-IT"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it-IT" sz="1100" u="none" strike="noStrike">
                          <a:effectLst/>
                        </a:rPr>
                        <a:t>TWC_3</a:t>
                      </a:r>
                      <a:endParaRPr lang="it-IT"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t-IT" sz="1100" u="none" strike="noStrike">
                          <a:effectLst/>
                        </a:rPr>
                        <a:t>3</a:t>
                      </a:r>
                      <a:endParaRPr lang="it-IT"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t-IT" sz="1100" u="none" strike="noStrike" dirty="0">
                          <a:effectLst/>
                        </a:rPr>
                        <a:t>102.983</a:t>
                      </a:r>
                      <a:endParaRPr lang="it-IT"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t-IT" sz="1100" u="none" strike="noStrike">
                          <a:effectLst/>
                        </a:rPr>
                        <a:t>25</a:t>
                      </a:r>
                      <a:endParaRPr lang="it-IT"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t-IT" sz="1100" u="none" strike="noStrike">
                          <a:effectLst/>
                        </a:rPr>
                        <a:t>35</a:t>
                      </a:r>
                      <a:endParaRPr lang="it-IT"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 xmlns:a16="http://schemas.microsoft.com/office/drawing/2014/main" val="10009"/>
                  </a:ext>
                </a:extLst>
              </a:tr>
              <a:tr h="209532">
                <a:tc>
                  <a:txBody>
                    <a:bodyPr/>
                    <a:lstStyle/>
                    <a:p>
                      <a:pPr algn="r" fontAlgn="b"/>
                      <a:r>
                        <a:rPr lang="it-IT" sz="1100" u="none" strike="noStrike">
                          <a:effectLst/>
                        </a:rPr>
                        <a:t>29</a:t>
                      </a:r>
                      <a:endParaRPr lang="it-IT"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it-IT" sz="1100" u="none" strike="noStrike">
                          <a:effectLst/>
                        </a:rPr>
                        <a:t>TUW</a:t>
                      </a:r>
                      <a:endParaRPr lang="it-IT"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it-IT" sz="1100" u="none" strike="noStrike">
                          <a:effectLst/>
                        </a:rPr>
                        <a:t>TWD_1</a:t>
                      </a:r>
                      <a:endParaRPr lang="it-IT"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t-IT" sz="1100" u="none" strike="noStrike">
                          <a:effectLst/>
                        </a:rPr>
                        <a:t>1</a:t>
                      </a:r>
                      <a:endParaRPr lang="it-IT"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t-IT" sz="1100" u="none" strike="noStrike">
                          <a:effectLst/>
                        </a:rPr>
                        <a:t>41.24</a:t>
                      </a:r>
                      <a:endParaRPr lang="it-IT"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t-IT" sz="1100" u="none" strike="noStrike">
                          <a:effectLst/>
                        </a:rPr>
                        <a:t>5</a:t>
                      </a:r>
                      <a:endParaRPr lang="it-IT"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t-IT" sz="1100" u="none" strike="noStrike">
                          <a:effectLst/>
                        </a:rPr>
                        <a:t>15</a:t>
                      </a:r>
                      <a:endParaRPr lang="it-IT"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 xmlns:a16="http://schemas.microsoft.com/office/drawing/2014/main" val="10010"/>
                  </a:ext>
                </a:extLst>
              </a:tr>
              <a:tr h="209532">
                <a:tc>
                  <a:txBody>
                    <a:bodyPr/>
                    <a:lstStyle/>
                    <a:p>
                      <a:pPr algn="r" fontAlgn="b"/>
                      <a:r>
                        <a:rPr lang="it-IT" sz="1100" u="none" strike="noStrike">
                          <a:effectLst/>
                        </a:rPr>
                        <a:t>29</a:t>
                      </a:r>
                      <a:endParaRPr lang="it-IT"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it-IT" sz="1100" u="none" strike="noStrike">
                          <a:effectLst/>
                        </a:rPr>
                        <a:t>TUW</a:t>
                      </a:r>
                      <a:endParaRPr lang="it-IT"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it-IT" sz="1100" u="none" strike="noStrike" dirty="0">
                          <a:effectLst/>
                        </a:rPr>
                        <a:t>TWD_2</a:t>
                      </a:r>
                      <a:endParaRPr lang="it-IT"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t-IT" sz="1100" u="none" strike="noStrike">
                          <a:effectLst/>
                        </a:rPr>
                        <a:t>2</a:t>
                      </a:r>
                      <a:endParaRPr lang="it-IT"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t-IT" sz="1100" u="none" strike="noStrike">
                          <a:effectLst/>
                        </a:rPr>
                        <a:t>48.996</a:t>
                      </a:r>
                      <a:endParaRPr lang="it-IT"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t-IT" sz="1100" u="none" strike="noStrike" dirty="0">
                          <a:effectLst/>
                        </a:rPr>
                        <a:t>15</a:t>
                      </a:r>
                      <a:endParaRPr lang="it-IT"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t-IT" sz="1100" u="none" strike="noStrike">
                          <a:effectLst/>
                        </a:rPr>
                        <a:t>25</a:t>
                      </a:r>
                      <a:endParaRPr lang="it-IT"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 xmlns:a16="http://schemas.microsoft.com/office/drawing/2014/main" val="10011"/>
                  </a:ext>
                </a:extLst>
              </a:tr>
              <a:tr h="209532">
                <a:tc>
                  <a:txBody>
                    <a:bodyPr/>
                    <a:lstStyle/>
                    <a:p>
                      <a:pPr algn="r" fontAlgn="b"/>
                      <a:r>
                        <a:rPr lang="it-IT" sz="1100" u="none" strike="noStrike">
                          <a:effectLst/>
                        </a:rPr>
                        <a:t>29</a:t>
                      </a:r>
                      <a:endParaRPr lang="it-IT"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it-IT" sz="1100" u="none" strike="noStrike">
                          <a:effectLst/>
                        </a:rPr>
                        <a:t>TUW</a:t>
                      </a:r>
                      <a:endParaRPr lang="it-IT"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it-IT" sz="1100" u="none" strike="noStrike">
                          <a:effectLst/>
                        </a:rPr>
                        <a:t>TWD_3</a:t>
                      </a:r>
                      <a:endParaRPr lang="it-IT"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t-IT" sz="1100" u="none" strike="noStrike">
                          <a:effectLst/>
                        </a:rPr>
                        <a:t>3</a:t>
                      </a:r>
                      <a:endParaRPr lang="it-IT"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t-IT" sz="1100" u="none" strike="noStrike">
                          <a:effectLst/>
                        </a:rPr>
                        <a:t>63.627</a:t>
                      </a:r>
                      <a:endParaRPr lang="it-IT"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t-IT" sz="1100" u="none" strike="noStrike" dirty="0">
                          <a:effectLst/>
                        </a:rPr>
                        <a:t>25</a:t>
                      </a:r>
                      <a:endParaRPr lang="it-IT"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t-IT" sz="1100" u="none" strike="noStrike">
                          <a:effectLst/>
                        </a:rPr>
                        <a:t>35</a:t>
                      </a:r>
                      <a:endParaRPr lang="it-IT"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 xmlns:a16="http://schemas.microsoft.com/office/drawing/2014/main" val="10012"/>
                  </a:ext>
                </a:extLst>
              </a:tr>
              <a:tr h="209532">
                <a:tc>
                  <a:txBody>
                    <a:bodyPr/>
                    <a:lstStyle/>
                    <a:p>
                      <a:pPr algn="r" fontAlgn="b"/>
                      <a:r>
                        <a:rPr lang="it-IT" sz="1100" u="none" strike="noStrike">
                          <a:effectLst/>
                        </a:rPr>
                        <a:t>29</a:t>
                      </a:r>
                      <a:endParaRPr lang="it-IT"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it-IT" sz="1100" u="none" strike="noStrike">
                          <a:effectLst/>
                        </a:rPr>
                        <a:t>TUW</a:t>
                      </a:r>
                      <a:endParaRPr lang="it-IT"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it-IT" sz="1100" u="none" strike="noStrike">
                          <a:effectLst/>
                        </a:rPr>
                        <a:t>TWE_1</a:t>
                      </a:r>
                      <a:endParaRPr lang="it-IT"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t-IT" sz="1100" u="none" strike="noStrike">
                          <a:effectLst/>
                        </a:rPr>
                        <a:t>1</a:t>
                      </a:r>
                      <a:endParaRPr lang="it-IT"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t-IT" sz="1100" u="none" strike="noStrike">
                          <a:effectLst/>
                        </a:rPr>
                        <a:t>35.985</a:t>
                      </a:r>
                      <a:endParaRPr lang="it-IT"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t-IT" sz="1100" u="none" strike="noStrike" dirty="0">
                          <a:effectLst/>
                        </a:rPr>
                        <a:t>5</a:t>
                      </a:r>
                      <a:endParaRPr lang="it-IT"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t-IT" sz="1100" u="none" strike="noStrike">
                          <a:effectLst/>
                        </a:rPr>
                        <a:t>15</a:t>
                      </a:r>
                      <a:endParaRPr lang="it-IT"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 xmlns:a16="http://schemas.microsoft.com/office/drawing/2014/main" val="10013"/>
                  </a:ext>
                </a:extLst>
              </a:tr>
              <a:tr h="209532">
                <a:tc>
                  <a:txBody>
                    <a:bodyPr/>
                    <a:lstStyle/>
                    <a:p>
                      <a:pPr algn="r" fontAlgn="b"/>
                      <a:r>
                        <a:rPr lang="it-IT" sz="1100" u="none" strike="noStrike">
                          <a:effectLst/>
                        </a:rPr>
                        <a:t>29</a:t>
                      </a:r>
                      <a:endParaRPr lang="it-IT"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it-IT" sz="1100" u="none" strike="noStrike">
                          <a:effectLst/>
                        </a:rPr>
                        <a:t>TUW</a:t>
                      </a:r>
                      <a:endParaRPr lang="it-IT"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it-IT" sz="1100" u="none" strike="noStrike">
                          <a:effectLst/>
                        </a:rPr>
                        <a:t>TWE_2</a:t>
                      </a:r>
                      <a:endParaRPr lang="it-IT"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t-IT" sz="1100" u="none" strike="noStrike">
                          <a:effectLst/>
                        </a:rPr>
                        <a:t>2</a:t>
                      </a:r>
                      <a:endParaRPr lang="it-IT"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t-IT" sz="1100" u="none" strike="noStrike">
                          <a:effectLst/>
                        </a:rPr>
                        <a:t>55.729</a:t>
                      </a:r>
                      <a:endParaRPr lang="it-IT"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t-IT" sz="1100" u="none" strike="noStrike" dirty="0">
                          <a:effectLst/>
                        </a:rPr>
                        <a:t>15</a:t>
                      </a:r>
                      <a:endParaRPr lang="it-IT"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t-IT" sz="1100" u="none" strike="noStrike" dirty="0">
                          <a:effectLst/>
                        </a:rPr>
                        <a:t>25</a:t>
                      </a:r>
                      <a:endParaRPr lang="it-IT"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 xmlns:a16="http://schemas.microsoft.com/office/drawing/2014/main" val="10014"/>
                  </a:ext>
                </a:extLst>
              </a:tr>
              <a:tr h="209532">
                <a:tc>
                  <a:txBody>
                    <a:bodyPr/>
                    <a:lstStyle/>
                    <a:p>
                      <a:pPr algn="r" fontAlgn="b"/>
                      <a:r>
                        <a:rPr lang="it-IT" sz="1100" u="none" strike="noStrike">
                          <a:effectLst/>
                        </a:rPr>
                        <a:t>29</a:t>
                      </a:r>
                      <a:endParaRPr lang="it-IT"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it-IT" sz="1100" u="none" strike="noStrike">
                          <a:effectLst/>
                        </a:rPr>
                        <a:t>TUW</a:t>
                      </a:r>
                      <a:endParaRPr lang="it-IT"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it-IT" sz="1100" u="none" strike="noStrike">
                          <a:effectLst/>
                        </a:rPr>
                        <a:t>TWE_3</a:t>
                      </a:r>
                      <a:endParaRPr lang="it-IT"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t-IT" sz="1100" u="none" strike="noStrike">
                          <a:effectLst/>
                        </a:rPr>
                        <a:t>3</a:t>
                      </a:r>
                      <a:endParaRPr lang="it-IT"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t-IT" sz="1100" u="none" strike="noStrike">
                          <a:effectLst/>
                        </a:rPr>
                        <a:t>109.078</a:t>
                      </a:r>
                      <a:endParaRPr lang="it-IT"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t-IT" sz="1100" u="none" strike="noStrike">
                          <a:effectLst/>
                        </a:rPr>
                        <a:t>25</a:t>
                      </a:r>
                      <a:endParaRPr lang="it-IT"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t-IT" sz="1100" u="none" strike="noStrike" dirty="0">
                          <a:effectLst/>
                        </a:rPr>
                        <a:t>35</a:t>
                      </a:r>
                      <a:endParaRPr lang="it-IT"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 xmlns:a16="http://schemas.microsoft.com/office/drawing/2014/main" val="10015"/>
                  </a:ext>
                </a:extLst>
              </a:tr>
            </a:tbl>
          </a:graphicData>
        </a:graphic>
      </p:graphicFrame>
      <p:grpSp>
        <p:nvGrpSpPr>
          <p:cNvPr id="4" name="Gruppo 3"/>
          <p:cNvGrpSpPr/>
          <p:nvPr/>
        </p:nvGrpSpPr>
        <p:grpSpPr>
          <a:xfrm>
            <a:off x="962871" y="3781441"/>
            <a:ext cx="5192395" cy="2646045"/>
            <a:chOff x="962871" y="3781441"/>
            <a:chExt cx="5192395" cy="2646045"/>
          </a:xfrm>
        </p:grpSpPr>
        <p:pic>
          <p:nvPicPr>
            <p:cNvPr id="14" name="Resim 25">
              <a:extLst>
                <a:ext uri="{FF2B5EF4-FFF2-40B4-BE49-F238E27FC236}">
                  <a16:creationId xmlns="" xmlns:a16="http://schemas.microsoft.com/office/drawing/2014/main" id="{1A7C6A64-EC0E-4B07-8493-78EC55AA059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62871" y="3781441"/>
              <a:ext cx="5192395" cy="2646045"/>
            </a:xfrm>
            <a:prstGeom prst="rect">
              <a:avLst/>
            </a:prstGeom>
            <a:noFill/>
            <a:ln>
              <a:noFill/>
            </a:ln>
          </p:spPr>
        </p:pic>
        <p:sp>
          <p:nvSpPr>
            <p:cNvPr id="3" name="CasellaDiTesto 2"/>
            <p:cNvSpPr txBox="1"/>
            <p:nvPr/>
          </p:nvSpPr>
          <p:spPr>
            <a:xfrm>
              <a:off x="1778000" y="4087929"/>
              <a:ext cx="508000" cy="26161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it-IT" sz="1100" dirty="0"/>
                <a:t>TWA</a:t>
              </a:r>
            </a:p>
          </p:txBody>
        </p:sp>
      </p:grpSp>
      <p:sp>
        <p:nvSpPr>
          <p:cNvPr id="13" name="CasellaDiTesto 12"/>
          <p:cNvSpPr txBox="1"/>
          <p:nvPr/>
        </p:nvSpPr>
        <p:spPr>
          <a:xfrm>
            <a:off x="2338916" y="4673203"/>
            <a:ext cx="508000" cy="26161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it-IT" sz="1100" dirty="0"/>
              <a:t>TWB</a:t>
            </a:r>
          </a:p>
        </p:txBody>
      </p:sp>
      <p:sp>
        <p:nvSpPr>
          <p:cNvPr id="15" name="CasellaDiTesto 14"/>
          <p:cNvSpPr txBox="1"/>
          <p:nvPr/>
        </p:nvSpPr>
        <p:spPr>
          <a:xfrm>
            <a:off x="3014133" y="4691179"/>
            <a:ext cx="508000" cy="26161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it-IT" sz="1100" dirty="0"/>
              <a:t>TWC</a:t>
            </a:r>
          </a:p>
        </p:txBody>
      </p:sp>
      <p:sp>
        <p:nvSpPr>
          <p:cNvPr id="16" name="CasellaDiTesto 15"/>
          <p:cNvSpPr txBox="1"/>
          <p:nvPr/>
        </p:nvSpPr>
        <p:spPr>
          <a:xfrm>
            <a:off x="3532717" y="4236524"/>
            <a:ext cx="508000" cy="26161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it-IT" sz="1100" dirty="0"/>
              <a:t>TWD</a:t>
            </a:r>
          </a:p>
        </p:txBody>
      </p:sp>
      <p:sp>
        <p:nvSpPr>
          <p:cNvPr id="17" name="CasellaDiTesto 16"/>
          <p:cNvSpPr txBox="1"/>
          <p:nvPr/>
        </p:nvSpPr>
        <p:spPr>
          <a:xfrm>
            <a:off x="4654550" y="4068879"/>
            <a:ext cx="508000" cy="26161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it-IT" sz="1100" dirty="0"/>
              <a:t>TWE</a:t>
            </a:r>
          </a:p>
        </p:txBody>
      </p:sp>
    </p:spTree>
    <p:extLst>
      <p:ext uri="{BB962C8B-B14F-4D97-AF65-F5344CB8AC3E}">
        <p14:creationId xmlns:p14="http://schemas.microsoft.com/office/powerpoint/2010/main" val="32748631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p:cNvSpPr txBox="1"/>
          <p:nvPr/>
        </p:nvSpPr>
        <p:spPr>
          <a:xfrm>
            <a:off x="472611" y="656547"/>
            <a:ext cx="4937589" cy="1077218"/>
          </a:xfrm>
          <a:prstGeom prst="rect">
            <a:avLst/>
          </a:prstGeom>
          <a:noFill/>
        </p:spPr>
        <p:txBody>
          <a:bodyPr wrap="square" rtlCol="0">
            <a:spAutoFit/>
          </a:bodyPr>
          <a:lstStyle/>
          <a:p>
            <a:r>
              <a:rPr lang="it-IT" sz="3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Data </a:t>
            </a:r>
            <a:r>
              <a:rPr lang="it-IT" sz="3200" b="1" dirty="0" err="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exchange</a:t>
            </a:r>
            <a:r>
              <a:rPr lang="it-IT" sz="3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formats </a:t>
            </a:r>
          </a:p>
          <a:p>
            <a:endParaRPr lang="it-IT" sz="3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6" name="Rettangolo 5"/>
          <p:cNvSpPr/>
          <p:nvPr/>
        </p:nvSpPr>
        <p:spPr>
          <a:xfrm>
            <a:off x="472610" y="1304435"/>
            <a:ext cx="11312990" cy="646331"/>
          </a:xfrm>
          <a:prstGeom prst="rect">
            <a:avLst/>
          </a:prstGeom>
        </p:spPr>
        <p:txBody>
          <a:bodyPr wrap="square">
            <a:spAutoFit/>
          </a:bodyPr>
          <a:lstStyle/>
          <a:p>
            <a:r>
              <a:rPr lang="en-US" dirty="0">
                <a:solidFill>
                  <a:srgbClr val="000000"/>
                </a:solidFill>
                <a:latin typeface="Arial" panose="020B0604020202020204" pitchFamily="34" charset="0"/>
                <a:cs typeface="Arial" panose="020B0604020202020204" pitchFamily="34" charset="0"/>
              </a:rPr>
              <a:t>Standard formats are defined for the storage and to facilitate the exchange of the data produced by surveys. </a:t>
            </a:r>
          </a:p>
          <a:p>
            <a:r>
              <a:rPr lang="en-US" dirty="0">
                <a:solidFill>
                  <a:srgbClr val="000000"/>
                </a:solidFill>
                <a:latin typeface="Arial" panose="020B0604020202020204" pitchFamily="34" charset="0"/>
                <a:cs typeface="Arial" panose="020B0604020202020204" pitchFamily="34" charset="0"/>
              </a:rPr>
              <a:t>The exchange files are in .csv format, using semicolon as field separator </a:t>
            </a:r>
            <a:endParaRPr lang="it-IT" dirty="0">
              <a:latin typeface="Arial" panose="020B0604020202020204" pitchFamily="34" charset="0"/>
              <a:cs typeface="Arial" panose="020B0604020202020204" pitchFamily="34" charset="0"/>
            </a:endParaRPr>
          </a:p>
        </p:txBody>
      </p:sp>
      <p:sp>
        <p:nvSpPr>
          <p:cNvPr id="8" name="Rettangolo 7"/>
          <p:cNvSpPr/>
          <p:nvPr/>
        </p:nvSpPr>
        <p:spPr>
          <a:xfrm>
            <a:off x="472610" y="2488589"/>
            <a:ext cx="1072730" cy="369332"/>
          </a:xfrm>
          <a:prstGeom prst="rect">
            <a:avLst/>
          </a:prstGeom>
        </p:spPr>
        <p:style>
          <a:lnRef idx="0">
            <a:schemeClr val="accent5"/>
          </a:lnRef>
          <a:fillRef idx="3">
            <a:schemeClr val="accent5"/>
          </a:fillRef>
          <a:effectRef idx="3">
            <a:schemeClr val="accent5"/>
          </a:effectRef>
          <a:fontRef idx="minor">
            <a:schemeClr val="lt1"/>
          </a:fontRef>
        </p:style>
        <p:txBody>
          <a:bodyPr wrap="none">
            <a:spAutoFit/>
          </a:bodyPr>
          <a:lstStyle/>
          <a:p>
            <a:r>
              <a:rPr lang="it-IT"/>
              <a:t>Files type</a:t>
            </a:r>
            <a:endParaRPr lang="it-IT" dirty="0"/>
          </a:p>
        </p:txBody>
      </p:sp>
      <p:sp>
        <p:nvSpPr>
          <p:cNvPr id="10" name="Rettangolo 9"/>
          <p:cNvSpPr/>
          <p:nvPr/>
        </p:nvSpPr>
        <p:spPr>
          <a:xfrm>
            <a:off x="1008974" y="3091240"/>
            <a:ext cx="8280400" cy="369332"/>
          </a:xfrm>
          <a:prstGeom prst="rect">
            <a:avLst/>
          </a:prstGeom>
        </p:spPr>
        <p:txBody>
          <a:bodyPr wrap="square">
            <a:spAutoFit/>
          </a:bodyPr>
          <a:lstStyle/>
          <a:p>
            <a:r>
              <a:rPr lang="en-US" dirty="0">
                <a:solidFill>
                  <a:srgbClr val="000000"/>
                </a:solidFill>
                <a:latin typeface="Arial" panose="020B0604020202020204" pitchFamily="34" charset="0"/>
                <a:cs typeface="Arial" panose="020B0604020202020204" pitchFamily="34" charset="0"/>
              </a:rPr>
              <a:t>5 file types </a:t>
            </a:r>
            <a:r>
              <a:rPr lang="en-US" dirty="0" smtClean="0">
                <a:solidFill>
                  <a:srgbClr val="000000"/>
                </a:solidFill>
                <a:latin typeface="Arial" panose="020B0604020202020204" pitchFamily="34" charset="0"/>
                <a:cs typeface="Arial" panose="020B0604020202020204" pitchFamily="34" charset="0"/>
              </a:rPr>
              <a:t>defined </a:t>
            </a:r>
            <a:r>
              <a:rPr lang="en-US" dirty="0">
                <a:solidFill>
                  <a:srgbClr val="000000"/>
                </a:solidFill>
                <a:latin typeface="Arial" panose="020B0604020202020204" pitchFamily="34" charset="0"/>
                <a:cs typeface="Arial" panose="020B0604020202020204" pitchFamily="34" charset="0"/>
              </a:rPr>
              <a:t>in order to store and exchange the data: </a:t>
            </a:r>
          </a:p>
        </p:txBody>
      </p:sp>
      <p:graphicFrame>
        <p:nvGraphicFramePr>
          <p:cNvPr id="11" name="Tabella 10"/>
          <p:cNvGraphicFramePr>
            <a:graphicFrameLocks noGrp="1"/>
          </p:cNvGraphicFramePr>
          <p:nvPr>
            <p:extLst>
              <p:ext uri="{D42A27DB-BD31-4B8C-83A1-F6EECF244321}">
                <p14:modId xmlns:p14="http://schemas.microsoft.com/office/powerpoint/2010/main" val="2555922090"/>
              </p:ext>
            </p:extLst>
          </p:nvPr>
        </p:nvGraphicFramePr>
        <p:xfrm>
          <a:off x="1008974" y="3693891"/>
          <a:ext cx="9976526" cy="2494280"/>
        </p:xfrm>
        <a:graphic>
          <a:graphicData uri="http://schemas.openxmlformats.org/drawingml/2006/table">
            <a:tbl>
              <a:tblPr firstRow="1" bandRow="1">
                <a:tableStyleId>{5C22544A-7EE6-4342-B048-85BDC9FD1C3A}</a:tableStyleId>
              </a:tblPr>
              <a:tblGrid>
                <a:gridCol w="1466628">
                  <a:extLst>
                    <a:ext uri="{9D8B030D-6E8A-4147-A177-3AD203B41FA5}">
                      <a16:colId xmlns="" xmlns:a16="http://schemas.microsoft.com/office/drawing/2014/main" val="20000"/>
                    </a:ext>
                  </a:extLst>
                </a:gridCol>
                <a:gridCol w="8509898">
                  <a:extLst>
                    <a:ext uri="{9D8B030D-6E8A-4147-A177-3AD203B41FA5}">
                      <a16:colId xmlns="" xmlns:a16="http://schemas.microsoft.com/office/drawing/2014/main" val="20001"/>
                    </a:ext>
                  </a:extLst>
                </a:gridCol>
              </a:tblGrid>
              <a:tr h="370840">
                <a:tc>
                  <a:txBody>
                    <a:bodyPr/>
                    <a:lstStyle/>
                    <a:p>
                      <a:r>
                        <a:rPr lang="it-IT" dirty="0" err="1"/>
                        <a:t>Type</a:t>
                      </a:r>
                      <a:endParaRPr lang="it-IT" dirty="0"/>
                    </a:p>
                  </a:txBody>
                  <a:tcPr/>
                </a:tc>
                <a:tc>
                  <a:txBody>
                    <a:bodyPr/>
                    <a:lstStyle/>
                    <a:p>
                      <a:r>
                        <a:rPr lang="it-IT" dirty="0" err="1"/>
                        <a:t>Description</a:t>
                      </a:r>
                      <a:endParaRPr lang="it-IT" dirty="0"/>
                    </a:p>
                  </a:txBody>
                  <a:tcPr/>
                </a:tc>
                <a:extLst>
                  <a:ext uri="{0D108BD9-81ED-4DB2-BD59-A6C34878D82A}">
                    <a16:rowId xmlns="" xmlns:a16="http://schemas.microsoft.com/office/drawing/2014/main" val="10000"/>
                  </a:ext>
                </a:extLst>
              </a:tr>
              <a:tr h="370840">
                <a:tc>
                  <a:txBody>
                    <a:bodyPr/>
                    <a:lstStyle/>
                    <a:p>
                      <a:r>
                        <a:rPr lang="it-IT" dirty="0"/>
                        <a:t>TA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0000"/>
                          </a:solidFill>
                          <a:latin typeface="Arial" panose="020B0604020202020204" pitchFamily="34" charset="0"/>
                          <a:cs typeface="Arial" panose="020B0604020202020204" pitchFamily="34" charset="0"/>
                        </a:rPr>
                        <a:t>Characteristics of haul - this file includes the data on bottom temperature and stratification</a:t>
                      </a:r>
                    </a:p>
                  </a:txBody>
                  <a:tcPr/>
                </a:tc>
                <a:extLst>
                  <a:ext uri="{0D108BD9-81ED-4DB2-BD59-A6C34878D82A}">
                    <a16:rowId xmlns="" xmlns:a16="http://schemas.microsoft.com/office/drawing/2014/main" val="10001"/>
                  </a:ext>
                </a:extLst>
              </a:tr>
              <a:tr h="370840">
                <a:tc>
                  <a:txBody>
                    <a:bodyPr/>
                    <a:lstStyle/>
                    <a:p>
                      <a:r>
                        <a:rPr lang="it-IT" dirty="0"/>
                        <a:t>TB</a:t>
                      </a:r>
                    </a:p>
                  </a:txBody>
                  <a:tcPr/>
                </a:tc>
                <a:tc>
                  <a:txBody>
                    <a:bodyPr/>
                    <a:lstStyle/>
                    <a:p>
                      <a:r>
                        <a:rPr lang="en-US" dirty="0">
                          <a:solidFill>
                            <a:srgbClr val="000000"/>
                          </a:solidFill>
                          <a:latin typeface="Arial" panose="020B0604020202020204" pitchFamily="34" charset="0"/>
                          <a:cs typeface="Arial" panose="020B0604020202020204" pitchFamily="34" charset="0"/>
                        </a:rPr>
                        <a:t>Catches by haul </a:t>
                      </a:r>
                      <a:endParaRPr lang="it-IT" dirty="0"/>
                    </a:p>
                  </a:txBody>
                  <a:tcPr/>
                </a:tc>
                <a:extLst>
                  <a:ext uri="{0D108BD9-81ED-4DB2-BD59-A6C34878D82A}">
                    <a16:rowId xmlns="" xmlns:a16="http://schemas.microsoft.com/office/drawing/2014/main" val="10002"/>
                  </a:ext>
                </a:extLst>
              </a:tr>
              <a:tr h="370840">
                <a:tc>
                  <a:txBody>
                    <a:bodyPr/>
                    <a:lstStyle/>
                    <a:p>
                      <a:r>
                        <a:rPr lang="it-IT" dirty="0"/>
                        <a:t>TC</a:t>
                      </a:r>
                    </a:p>
                  </a:txBody>
                  <a:tcPr/>
                </a:tc>
                <a:tc>
                  <a:txBody>
                    <a:bodyPr/>
                    <a:lstStyle/>
                    <a:p>
                      <a:r>
                        <a:rPr lang="en-US" dirty="0">
                          <a:solidFill>
                            <a:srgbClr val="000000"/>
                          </a:solidFill>
                          <a:latin typeface="Arial" panose="020B0604020202020204" pitchFamily="34" charset="0"/>
                          <a:cs typeface="Arial" panose="020B0604020202020204" pitchFamily="34" charset="0"/>
                        </a:rPr>
                        <a:t>Length, sex, and maturity at aggregated level</a:t>
                      </a:r>
                      <a:endParaRPr lang="it-IT" dirty="0"/>
                    </a:p>
                  </a:txBody>
                  <a:tcPr/>
                </a:tc>
                <a:extLst>
                  <a:ext uri="{0D108BD9-81ED-4DB2-BD59-A6C34878D82A}">
                    <a16:rowId xmlns="" xmlns:a16="http://schemas.microsoft.com/office/drawing/2014/main" val="10003"/>
                  </a:ext>
                </a:extLst>
              </a:tr>
              <a:tr h="370840">
                <a:tc>
                  <a:txBody>
                    <a:bodyPr/>
                    <a:lstStyle/>
                    <a:p>
                      <a:r>
                        <a:rPr lang="it-IT" dirty="0"/>
                        <a:t>TE</a:t>
                      </a:r>
                    </a:p>
                  </a:txBody>
                  <a:tcPr/>
                </a:tc>
                <a:tc>
                  <a:txBody>
                    <a:bodyPr/>
                    <a:lstStyle/>
                    <a:p>
                      <a:r>
                        <a:rPr lang="en-US" dirty="0">
                          <a:solidFill>
                            <a:srgbClr val="000000"/>
                          </a:solidFill>
                          <a:latin typeface="Arial" panose="020B0604020202020204" pitchFamily="34" charset="0"/>
                          <a:cs typeface="Arial" panose="020B0604020202020204" pitchFamily="34" charset="0"/>
                        </a:rPr>
                        <a:t>Age weight and maturity by length at individual level</a:t>
                      </a:r>
                      <a:endParaRPr lang="it-IT" dirty="0"/>
                    </a:p>
                  </a:txBody>
                  <a:tcPr/>
                </a:tc>
                <a:extLst>
                  <a:ext uri="{0D108BD9-81ED-4DB2-BD59-A6C34878D82A}">
                    <a16:rowId xmlns="" xmlns:a16="http://schemas.microsoft.com/office/drawing/2014/main" val="10004"/>
                  </a:ext>
                </a:extLst>
              </a:tr>
              <a:tr h="370840">
                <a:tc>
                  <a:txBody>
                    <a:bodyPr/>
                    <a:lstStyle/>
                    <a:p>
                      <a:r>
                        <a:rPr lang="it-IT" dirty="0"/>
                        <a:t>TL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0000"/>
                          </a:solidFill>
                          <a:latin typeface="Arial" panose="020B0604020202020204" pitchFamily="34" charset="0"/>
                          <a:cs typeface="Arial" panose="020B0604020202020204" pitchFamily="34" charset="0"/>
                        </a:rPr>
                        <a:t>Collection of marine litter data</a:t>
                      </a:r>
                      <a:endParaRPr lang="it-IT"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36608619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p:cNvSpPr txBox="1"/>
          <p:nvPr/>
        </p:nvSpPr>
        <p:spPr>
          <a:xfrm>
            <a:off x="472611" y="339047"/>
            <a:ext cx="801385" cy="584775"/>
          </a:xfrm>
          <a:prstGeom prst="rect">
            <a:avLst/>
          </a:prstGeom>
          <a:noFill/>
        </p:spPr>
        <p:txBody>
          <a:bodyPr wrap="square" rtlCol="0">
            <a:spAutoFit/>
          </a:bodyPr>
          <a:lstStyle/>
          <a:p>
            <a:r>
              <a:rPr lang="it-IT" sz="3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TB</a:t>
            </a:r>
          </a:p>
        </p:txBody>
      </p:sp>
      <p:graphicFrame>
        <p:nvGraphicFramePr>
          <p:cNvPr id="6" name="Tabella 5"/>
          <p:cNvGraphicFramePr>
            <a:graphicFrameLocks noGrp="1"/>
          </p:cNvGraphicFramePr>
          <p:nvPr>
            <p:extLst>
              <p:ext uri="{D42A27DB-BD31-4B8C-83A1-F6EECF244321}">
                <p14:modId xmlns:p14="http://schemas.microsoft.com/office/powerpoint/2010/main" val="1543341425"/>
              </p:ext>
            </p:extLst>
          </p:nvPr>
        </p:nvGraphicFramePr>
        <p:xfrm>
          <a:off x="2083371" y="185178"/>
          <a:ext cx="9156556" cy="763044"/>
        </p:xfrm>
        <a:graphic>
          <a:graphicData uri="http://schemas.openxmlformats.org/drawingml/2006/table">
            <a:tbl>
              <a:tblPr firstRow="1" bandRow="1">
                <a:tableStyleId>{5C22544A-7EE6-4342-B048-85BDC9FD1C3A}</a:tableStyleId>
              </a:tblPr>
              <a:tblGrid>
                <a:gridCol w="2793370">
                  <a:extLst>
                    <a:ext uri="{9D8B030D-6E8A-4147-A177-3AD203B41FA5}">
                      <a16:colId xmlns="" xmlns:a16="http://schemas.microsoft.com/office/drawing/2014/main" val="20000"/>
                    </a:ext>
                  </a:extLst>
                </a:gridCol>
                <a:gridCol w="1328850">
                  <a:extLst>
                    <a:ext uri="{9D8B030D-6E8A-4147-A177-3AD203B41FA5}">
                      <a16:colId xmlns="" xmlns:a16="http://schemas.microsoft.com/office/drawing/2014/main" val="20001"/>
                    </a:ext>
                  </a:extLst>
                </a:gridCol>
                <a:gridCol w="1808251">
                  <a:extLst>
                    <a:ext uri="{9D8B030D-6E8A-4147-A177-3AD203B41FA5}">
                      <a16:colId xmlns="" xmlns:a16="http://schemas.microsoft.com/office/drawing/2014/main" val="20002"/>
                    </a:ext>
                  </a:extLst>
                </a:gridCol>
                <a:gridCol w="1823430">
                  <a:extLst>
                    <a:ext uri="{9D8B030D-6E8A-4147-A177-3AD203B41FA5}">
                      <a16:colId xmlns="" xmlns:a16="http://schemas.microsoft.com/office/drawing/2014/main" val="20003"/>
                    </a:ext>
                  </a:extLst>
                </a:gridCol>
                <a:gridCol w="1402655">
                  <a:extLst>
                    <a:ext uri="{9D8B030D-6E8A-4147-A177-3AD203B41FA5}">
                      <a16:colId xmlns="" xmlns:a16="http://schemas.microsoft.com/office/drawing/2014/main" val="20004"/>
                    </a:ext>
                  </a:extLst>
                </a:gridCol>
              </a:tblGrid>
              <a:tr h="365155">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Name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Type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Ref</a:t>
                      </a:r>
                      <a:r>
                        <a:rPr lang="it-IT" sz="1600" b="0" i="0" u="none" strike="noStrike" dirty="0">
                          <a:solidFill>
                            <a:srgbClr val="FFFFFF"/>
                          </a:solidFill>
                          <a:effectLst/>
                          <a:latin typeface="Arial" panose="020B0604020202020204" pitchFamily="34" charset="0"/>
                          <a:cs typeface="Arial" panose="020B0604020202020204" pitchFamily="34" charset="0"/>
                        </a:rPr>
                        <a:t>. </a:t>
                      </a:r>
                      <a:r>
                        <a:rPr lang="it-IT" sz="1600" b="0" i="0" u="none" strike="noStrike" dirty="0" err="1">
                          <a:solidFill>
                            <a:srgbClr val="FFFFFF"/>
                          </a:solidFill>
                          <a:effectLst/>
                          <a:latin typeface="Arial" panose="020B0604020202020204" pitchFamily="34" charset="0"/>
                          <a:cs typeface="Arial" panose="020B0604020202020204" pitchFamily="34" charset="0"/>
                        </a:rPr>
                        <a:t>Range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Comments</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a:solidFill>
                            <a:srgbClr val="FFFFFF"/>
                          </a:solidFill>
                          <a:effectLst/>
                          <a:latin typeface="Arial" panose="020B0604020202020204" pitchFamily="34" charset="0"/>
                          <a:cs typeface="Arial" panose="020B0604020202020204" pitchFamily="34" charset="0"/>
                        </a:rPr>
                        <a:t>New </a:t>
                      </a:r>
                      <a:r>
                        <a:rPr lang="it-IT" sz="1600" b="0" i="0" u="none" strike="noStrike" dirty="0" err="1">
                          <a:solidFill>
                            <a:srgbClr val="FFFFFF"/>
                          </a:solidFill>
                          <a:effectLst/>
                          <a:latin typeface="Arial" panose="020B0604020202020204" pitchFamily="34" charset="0"/>
                          <a:cs typeface="Arial" panose="020B0604020202020204" pitchFamily="34" charset="0"/>
                        </a:rPr>
                        <a:t>range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 xmlns:a16="http://schemas.microsoft.com/office/drawing/2014/main" val="10000"/>
                  </a:ext>
                </a:extLst>
              </a:tr>
              <a:tr h="3978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000000"/>
                          </a:solidFill>
                          <a:effectLst/>
                          <a:latin typeface="Arial" panose="020B0604020202020204" pitchFamily="34" charset="0"/>
                          <a:cs typeface="Arial" panose="020B0604020202020204" pitchFamily="34" charset="0"/>
                        </a:rPr>
                        <a:t>TYPE_OF_FILE</a:t>
                      </a:r>
                      <a:endParaRPr lang="it-IT" dirty="0">
                        <a:latin typeface="Arial" panose="020B0604020202020204" pitchFamily="34" charset="0"/>
                        <a:cs typeface="Arial" panose="020B060402020202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000000"/>
                          </a:solidFill>
                          <a:effectLst/>
                          <a:latin typeface="Arial" panose="020B0604020202020204" pitchFamily="34" charset="0"/>
                          <a:cs typeface="Arial" panose="020B0604020202020204" pitchFamily="34" charset="0"/>
                        </a:rPr>
                        <a:t>2A</a:t>
                      </a:r>
                      <a:endParaRPr lang="it-IT" dirty="0">
                        <a:latin typeface="Arial" panose="020B0604020202020204" pitchFamily="34" charset="0"/>
                        <a:cs typeface="Arial" panose="020B0604020202020204" pitchFamily="34" charset="0"/>
                      </a:endParaRPr>
                    </a:p>
                  </a:txBody>
                  <a:tcPr/>
                </a:tc>
                <a:tc>
                  <a:txBody>
                    <a:bodyPr/>
                    <a:lstStyle/>
                    <a:p>
                      <a:pPr algn="ctr"/>
                      <a:r>
                        <a:rPr lang="en-US" b="0" i="0" u="none" strike="noStrike" dirty="0">
                          <a:solidFill>
                            <a:srgbClr val="000000"/>
                          </a:solidFill>
                          <a:effectLst/>
                          <a:latin typeface="Arial" panose="020B0604020202020204" pitchFamily="34" charset="0"/>
                          <a:cs typeface="Arial" panose="020B0604020202020204" pitchFamily="34" charset="0"/>
                        </a:rPr>
                        <a:t>TB</a:t>
                      </a:r>
                      <a:endParaRPr lang="it-IT" dirty="0">
                        <a:latin typeface="Arial" panose="020B0604020202020204" pitchFamily="34" charset="0"/>
                        <a:cs typeface="Arial" panose="020B0604020202020204" pitchFamily="34" charset="0"/>
                      </a:endParaRPr>
                    </a:p>
                  </a:txBody>
                  <a:tcPr/>
                </a:tc>
                <a:tc>
                  <a:txBody>
                    <a:bodyPr/>
                    <a:lstStyle/>
                    <a:p>
                      <a:pPr algn="ctr"/>
                      <a:r>
                        <a:rPr lang="en-US" b="0" i="0" u="none" strike="noStrike" dirty="0">
                          <a:solidFill>
                            <a:srgbClr val="000000"/>
                          </a:solidFill>
                          <a:effectLst/>
                          <a:latin typeface="Arial" panose="020B0604020202020204" pitchFamily="34" charset="0"/>
                          <a:cs typeface="Arial" panose="020B0604020202020204" pitchFamily="34" charset="0"/>
                        </a:rPr>
                        <a:t>Fixed value</a:t>
                      </a:r>
                      <a:r>
                        <a:rPr lang="en-US" dirty="0">
                          <a:latin typeface="Arial" panose="020B0604020202020204" pitchFamily="34" charset="0"/>
                          <a:cs typeface="Arial" panose="020B0604020202020204" pitchFamily="34" charset="0"/>
                        </a:rPr>
                        <a:t> </a:t>
                      </a:r>
                      <a:endParaRPr lang="it-IT" dirty="0">
                        <a:latin typeface="Arial" panose="020B0604020202020204" pitchFamily="34" charset="0"/>
                        <a:cs typeface="Arial" panose="020B0604020202020204" pitchFamily="34" charset="0"/>
                      </a:endParaRPr>
                    </a:p>
                  </a:txBody>
                  <a:tcPr/>
                </a:tc>
                <a:tc>
                  <a:txBody>
                    <a:bodyPr/>
                    <a:lstStyle/>
                    <a:p>
                      <a:pPr algn="ctr"/>
                      <a:r>
                        <a:rPr lang="it-IT" dirty="0">
                          <a:latin typeface="Arial" panose="020B0604020202020204" pitchFamily="34" charset="0"/>
                          <a:cs typeface="Arial" panose="020B0604020202020204" pitchFamily="34" charset="0"/>
                        </a:rPr>
                        <a:t>TB</a:t>
                      </a:r>
                    </a:p>
                  </a:txBody>
                  <a:tcPr/>
                </a:tc>
                <a:extLst>
                  <a:ext uri="{0D108BD9-81ED-4DB2-BD59-A6C34878D82A}">
                    <a16:rowId xmlns="" xmlns:a16="http://schemas.microsoft.com/office/drawing/2014/main" val="10001"/>
                  </a:ext>
                </a:extLst>
              </a:tr>
            </a:tbl>
          </a:graphicData>
        </a:graphic>
      </p:graphicFrame>
      <p:graphicFrame>
        <p:nvGraphicFramePr>
          <p:cNvPr id="14" name="Tabella 13"/>
          <p:cNvGraphicFramePr>
            <a:graphicFrameLocks noGrp="1"/>
          </p:cNvGraphicFramePr>
          <p:nvPr>
            <p:extLst>
              <p:ext uri="{D42A27DB-BD31-4B8C-83A1-F6EECF244321}">
                <p14:modId xmlns:p14="http://schemas.microsoft.com/office/powerpoint/2010/main" val="2229932681"/>
              </p:ext>
            </p:extLst>
          </p:nvPr>
        </p:nvGraphicFramePr>
        <p:xfrm>
          <a:off x="5958843" y="1034535"/>
          <a:ext cx="1995170" cy="2228850"/>
        </p:xfrm>
        <a:graphic>
          <a:graphicData uri="http://schemas.openxmlformats.org/drawingml/2006/table">
            <a:tbl>
              <a:tblPr firstRow="1" bandRow="1">
                <a:tableStyleId>{2A488322-F2BA-4B5B-9748-0D474271808F}</a:tableStyleId>
              </a:tblPr>
              <a:tblGrid>
                <a:gridCol w="1995170">
                  <a:extLst>
                    <a:ext uri="{9D8B030D-6E8A-4147-A177-3AD203B41FA5}">
                      <a16:colId xmlns="" xmlns:a16="http://schemas.microsoft.com/office/drawing/2014/main" val="20000"/>
                    </a:ext>
                  </a:extLst>
                </a:gridCol>
              </a:tblGrid>
              <a:tr h="205553">
                <a:tc>
                  <a:txBody>
                    <a:bodyPr/>
                    <a:lstStyle/>
                    <a:p>
                      <a:pPr algn="ctr"/>
                      <a:r>
                        <a:rPr lang="it-IT" sz="1400" dirty="0"/>
                        <a:t>TB FIELDS</a:t>
                      </a:r>
                    </a:p>
                  </a:txBody>
                  <a:tcPr anchor="ctr">
                    <a:solidFill>
                      <a:srgbClr val="0070C0"/>
                    </a:solidFill>
                  </a:tcPr>
                </a:tc>
                <a:extLst>
                  <a:ext uri="{0D108BD9-81ED-4DB2-BD59-A6C34878D82A}">
                    <a16:rowId xmlns="" xmlns:a16="http://schemas.microsoft.com/office/drawing/2014/main" val="10000"/>
                  </a:ext>
                </a:extLst>
              </a:tr>
              <a:tr h="150311">
                <a:tc>
                  <a:txBody>
                    <a:bodyPr/>
                    <a:lstStyle/>
                    <a:p>
                      <a:pPr algn="l" fontAlgn="ctr"/>
                      <a:r>
                        <a:rPr lang="it-IT" sz="1200" kern="1200" dirty="0">
                          <a:solidFill>
                            <a:schemeClr val="dk1"/>
                          </a:solidFill>
                          <a:latin typeface="+mn-lt"/>
                          <a:ea typeface="+mn-ea"/>
                          <a:cs typeface="+mn-cs"/>
                        </a:rPr>
                        <a:t>TYPE_OF_FILE</a:t>
                      </a:r>
                    </a:p>
                  </a:txBody>
                  <a:tcPr marL="9525" marR="9525" marT="9525" marB="0" anchor="ctr"/>
                </a:tc>
                <a:extLst>
                  <a:ext uri="{0D108BD9-81ED-4DB2-BD59-A6C34878D82A}">
                    <a16:rowId xmlns="" xmlns:a16="http://schemas.microsoft.com/office/drawing/2014/main" val="10001"/>
                  </a:ext>
                </a:extLst>
              </a:tr>
              <a:tr h="150311">
                <a:tc>
                  <a:txBody>
                    <a:bodyPr/>
                    <a:lstStyle/>
                    <a:p>
                      <a:pPr algn="l" fontAlgn="ctr"/>
                      <a:r>
                        <a:rPr lang="it-IT" sz="1200" kern="1200" dirty="0">
                          <a:solidFill>
                            <a:schemeClr val="dk1"/>
                          </a:solidFill>
                          <a:latin typeface="+mn-lt"/>
                          <a:ea typeface="+mn-ea"/>
                          <a:cs typeface="+mn-cs"/>
                        </a:rPr>
                        <a:t>COUNTRY</a:t>
                      </a:r>
                    </a:p>
                  </a:txBody>
                  <a:tcPr marL="9525" marR="9525" marT="9525" marB="0" anchor="ctr"/>
                </a:tc>
                <a:extLst>
                  <a:ext uri="{0D108BD9-81ED-4DB2-BD59-A6C34878D82A}">
                    <a16:rowId xmlns="" xmlns:a16="http://schemas.microsoft.com/office/drawing/2014/main" val="10002"/>
                  </a:ext>
                </a:extLst>
              </a:tr>
              <a:tr h="150311">
                <a:tc>
                  <a:txBody>
                    <a:bodyPr/>
                    <a:lstStyle/>
                    <a:p>
                      <a:pPr algn="l" fontAlgn="ctr"/>
                      <a:r>
                        <a:rPr lang="it-IT" sz="1200" kern="1200" dirty="0">
                          <a:solidFill>
                            <a:schemeClr val="dk1"/>
                          </a:solidFill>
                          <a:latin typeface="+mn-lt"/>
                          <a:ea typeface="+mn-ea"/>
                          <a:cs typeface="+mn-cs"/>
                        </a:rPr>
                        <a:t>AREA</a:t>
                      </a:r>
                    </a:p>
                  </a:txBody>
                  <a:tcPr marL="9525" marR="9525" marT="9525" marB="0" anchor="ctr"/>
                </a:tc>
                <a:extLst>
                  <a:ext uri="{0D108BD9-81ED-4DB2-BD59-A6C34878D82A}">
                    <a16:rowId xmlns="" xmlns:a16="http://schemas.microsoft.com/office/drawing/2014/main" val="10003"/>
                  </a:ext>
                </a:extLst>
              </a:tr>
              <a:tr h="150311">
                <a:tc>
                  <a:txBody>
                    <a:bodyPr/>
                    <a:lstStyle/>
                    <a:p>
                      <a:pPr algn="l" fontAlgn="ctr"/>
                      <a:r>
                        <a:rPr lang="it-IT" sz="1200" kern="1200" dirty="0">
                          <a:solidFill>
                            <a:schemeClr val="dk1"/>
                          </a:solidFill>
                          <a:latin typeface="+mn-lt"/>
                          <a:ea typeface="+mn-ea"/>
                          <a:cs typeface="+mn-cs"/>
                        </a:rPr>
                        <a:t>VESSEL</a:t>
                      </a:r>
                    </a:p>
                  </a:txBody>
                  <a:tcPr marL="9525" marR="9525" marT="9525" marB="0" anchor="ctr"/>
                </a:tc>
                <a:extLst>
                  <a:ext uri="{0D108BD9-81ED-4DB2-BD59-A6C34878D82A}">
                    <a16:rowId xmlns="" xmlns:a16="http://schemas.microsoft.com/office/drawing/2014/main" val="10004"/>
                  </a:ext>
                </a:extLst>
              </a:tr>
              <a:tr h="150311">
                <a:tc>
                  <a:txBody>
                    <a:bodyPr/>
                    <a:lstStyle/>
                    <a:p>
                      <a:pPr algn="l" fontAlgn="ctr"/>
                      <a:r>
                        <a:rPr lang="it-IT" sz="1200" kern="1200" dirty="0">
                          <a:solidFill>
                            <a:schemeClr val="dk1"/>
                          </a:solidFill>
                          <a:latin typeface="+mn-lt"/>
                          <a:ea typeface="+mn-ea"/>
                          <a:cs typeface="+mn-cs"/>
                        </a:rPr>
                        <a:t>YEAR</a:t>
                      </a:r>
                    </a:p>
                  </a:txBody>
                  <a:tcPr marL="9525" marR="9525" marT="9525" marB="0" anchor="ctr"/>
                </a:tc>
                <a:extLst>
                  <a:ext uri="{0D108BD9-81ED-4DB2-BD59-A6C34878D82A}">
                    <a16:rowId xmlns="" xmlns:a16="http://schemas.microsoft.com/office/drawing/2014/main" val="10005"/>
                  </a:ext>
                </a:extLst>
              </a:tr>
              <a:tr h="150311">
                <a:tc>
                  <a:txBody>
                    <a:bodyPr/>
                    <a:lstStyle/>
                    <a:p>
                      <a:pPr algn="l" fontAlgn="ctr"/>
                      <a:r>
                        <a:rPr lang="it-IT" sz="1200" kern="1200" dirty="0">
                          <a:solidFill>
                            <a:schemeClr val="dk1"/>
                          </a:solidFill>
                          <a:latin typeface="+mn-lt"/>
                          <a:ea typeface="+mn-ea"/>
                          <a:cs typeface="+mn-cs"/>
                        </a:rPr>
                        <a:t>MONTH</a:t>
                      </a:r>
                    </a:p>
                  </a:txBody>
                  <a:tcPr marL="9525" marR="9525" marT="9525" marB="0" anchor="ctr"/>
                </a:tc>
                <a:extLst>
                  <a:ext uri="{0D108BD9-81ED-4DB2-BD59-A6C34878D82A}">
                    <a16:rowId xmlns="" xmlns:a16="http://schemas.microsoft.com/office/drawing/2014/main" val="10006"/>
                  </a:ext>
                </a:extLst>
              </a:tr>
              <a:tr h="150311">
                <a:tc>
                  <a:txBody>
                    <a:bodyPr/>
                    <a:lstStyle/>
                    <a:p>
                      <a:pPr algn="l" fontAlgn="ctr"/>
                      <a:r>
                        <a:rPr lang="it-IT" sz="1200" kern="1200" dirty="0">
                          <a:solidFill>
                            <a:schemeClr val="dk1"/>
                          </a:solidFill>
                          <a:latin typeface="+mn-lt"/>
                          <a:ea typeface="+mn-ea"/>
                          <a:cs typeface="+mn-cs"/>
                        </a:rPr>
                        <a:t>DAY</a:t>
                      </a:r>
                    </a:p>
                  </a:txBody>
                  <a:tcPr marL="9525" marR="9525" marT="9525" marB="0" anchor="ctr"/>
                </a:tc>
                <a:extLst>
                  <a:ext uri="{0D108BD9-81ED-4DB2-BD59-A6C34878D82A}">
                    <a16:rowId xmlns="" xmlns:a16="http://schemas.microsoft.com/office/drawing/2014/main" val="10007"/>
                  </a:ext>
                </a:extLst>
              </a:tr>
              <a:tr h="150311">
                <a:tc>
                  <a:txBody>
                    <a:bodyPr/>
                    <a:lstStyle/>
                    <a:p>
                      <a:pPr algn="l" fontAlgn="ctr"/>
                      <a:r>
                        <a:rPr lang="it-IT" sz="1200" kern="1200" dirty="0">
                          <a:solidFill>
                            <a:schemeClr val="dk1"/>
                          </a:solidFill>
                          <a:latin typeface="+mn-lt"/>
                          <a:ea typeface="+mn-ea"/>
                          <a:cs typeface="+mn-cs"/>
                        </a:rPr>
                        <a:t>HAUL_NUMBER</a:t>
                      </a:r>
                    </a:p>
                  </a:txBody>
                  <a:tcPr marL="9525" marR="9525" marT="9525" marB="0" anchor="ctr"/>
                </a:tc>
                <a:extLst>
                  <a:ext uri="{0D108BD9-81ED-4DB2-BD59-A6C34878D82A}">
                    <a16:rowId xmlns="" xmlns:a16="http://schemas.microsoft.com/office/drawing/2014/main" val="10008"/>
                  </a:ext>
                </a:extLst>
              </a:tr>
              <a:tr h="150311">
                <a:tc>
                  <a:txBody>
                    <a:bodyPr/>
                    <a:lstStyle/>
                    <a:p>
                      <a:pPr algn="l" fontAlgn="ctr"/>
                      <a:r>
                        <a:rPr lang="it-IT" sz="1200" kern="1200" dirty="0">
                          <a:solidFill>
                            <a:schemeClr val="dk1"/>
                          </a:solidFill>
                          <a:latin typeface="+mn-lt"/>
                          <a:ea typeface="+mn-ea"/>
                          <a:cs typeface="+mn-cs"/>
                        </a:rPr>
                        <a:t>CODEND_CLOSING</a:t>
                      </a:r>
                    </a:p>
                  </a:txBody>
                  <a:tcPr marL="9525" marR="9525" marT="9525" marB="0" anchor="ctr"/>
                </a:tc>
                <a:extLst>
                  <a:ext uri="{0D108BD9-81ED-4DB2-BD59-A6C34878D82A}">
                    <a16:rowId xmlns="" xmlns:a16="http://schemas.microsoft.com/office/drawing/2014/main" val="10009"/>
                  </a:ext>
                </a:extLst>
              </a:tr>
              <a:tr h="150311">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it-IT" sz="1200" kern="1200" dirty="0">
                          <a:solidFill>
                            <a:schemeClr val="dk1"/>
                          </a:solidFill>
                          <a:latin typeface="+mn-lt"/>
                          <a:ea typeface="+mn-ea"/>
                          <a:cs typeface="+mn-cs"/>
                        </a:rPr>
                        <a:t>PART_OF_THE_CODEND</a:t>
                      </a:r>
                    </a:p>
                  </a:txBody>
                  <a:tcPr marL="9525" marR="9525" marT="9525" marB="0" anchor="ctr"/>
                </a:tc>
                <a:extLst>
                  <a:ext uri="{0D108BD9-81ED-4DB2-BD59-A6C34878D82A}">
                    <a16:rowId xmlns="" xmlns:a16="http://schemas.microsoft.com/office/drawing/2014/main" val="10010"/>
                  </a:ext>
                </a:extLst>
              </a:tr>
            </a:tbl>
          </a:graphicData>
        </a:graphic>
      </p:graphicFrame>
      <p:sp>
        <p:nvSpPr>
          <p:cNvPr id="3" name="CasellaDiTesto 2"/>
          <p:cNvSpPr txBox="1"/>
          <p:nvPr/>
        </p:nvSpPr>
        <p:spPr>
          <a:xfrm>
            <a:off x="3031066" y="1034535"/>
            <a:ext cx="2769733" cy="369332"/>
          </a:xfrm>
          <a:prstGeom prst="rect">
            <a:avLst/>
          </a:prstGeom>
        </p:spPr>
        <p:style>
          <a:lnRef idx="0">
            <a:schemeClr val="accent5"/>
          </a:lnRef>
          <a:fillRef idx="3">
            <a:schemeClr val="accent5"/>
          </a:fillRef>
          <a:effectRef idx="3">
            <a:schemeClr val="accent5"/>
          </a:effectRef>
          <a:fontRef idx="minor">
            <a:schemeClr val="lt1"/>
          </a:fontRef>
        </p:style>
        <p:txBody>
          <a:bodyPr wrap="none" rtlCol="0">
            <a:spAutoFit/>
          </a:bodyPr>
          <a:lstStyle/>
          <a:p>
            <a:r>
              <a:rPr lang="it-IT" dirty="0" err="1"/>
              <a:t>Same</a:t>
            </a:r>
            <a:r>
              <a:rPr lang="it-IT" dirty="0"/>
              <a:t> formats </a:t>
            </a:r>
            <a:r>
              <a:rPr lang="it-IT" dirty="0" err="1"/>
              <a:t>as</a:t>
            </a:r>
            <a:r>
              <a:rPr lang="it-IT" dirty="0"/>
              <a:t> in TA </a:t>
            </a:r>
            <a:r>
              <a:rPr lang="it-IT" dirty="0" err="1"/>
              <a:t>table</a:t>
            </a:r>
            <a:endParaRPr lang="it-IT" dirty="0"/>
          </a:p>
        </p:txBody>
      </p:sp>
      <p:graphicFrame>
        <p:nvGraphicFramePr>
          <p:cNvPr id="11" name="Tabella 10"/>
          <p:cNvGraphicFramePr>
            <a:graphicFrameLocks noGrp="1"/>
          </p:cNvGraphicFramePr>
          <p:nvPr>
            <p:extLst>
              <p:ext uri="{D42A27DB-BD31-4B8C-83A1-F6EECF244321}">
                <p14:modId xmlns:p14="http://schemas.microsoft.com/office/powerpoint/2010/main" val="363438662"/>
              </p:ext>
            </p:extLst>
          </p:nvPr>
        </p:nvGraphicFramePr>
        <p:xfrm>
          <a:off x="2087184" y="3334777"/>
          <a:ext cx="9156556" cy="779977"/>
        </p:xfrm>
        <a:graphic>
          <a:graphicData uri="http://schemas.openxmlformats.org/drawingml/2006/table">
            <a:tbl>
              <a:tblPr firstRow="1" bandRow="1">
                <a:tableStyleId>{5C22544A-7EE6-4342-B048-85BDC9FD1C3A}</a:tableStyleId>
              </a:tblPr>
              <a:tblGrid>
                <a:gridCol w="2793370">
                  <a:extLst>
                    <a:ext uri="{9D8B030D-6E8A-4147-A177-3AD203B41FA5}">
                      <a16:colId xmlns="" xmlns:a16="http://schemas.microsoft.com/office/drawing/2014/main" val="20000"/>
                    </a:ext>
                  </a:extLst>
                </a:gridCol>
                <a:gridCol w="1328850">
                  <a:extLst>
                    <a:ext uri="{9D8B030D-6E8A-4147-A177-3AD203B41FA5}">
                      <a16:colId xmlns="" xmlns:a16="http://schemas.microsoft.com/office/drawing/2014/main" val="20001"/>
                    </a:ext>
                  </a:extLst>
                </a:gridCol>
                <a:gridCol w="1808251">
                  <a:extLst>
                    <a:ext uri="{9D8B030D-6E8A-4147-A177-3AD203B41FA5}">
                      <a16:colId xmlns="" xmlns:a16="http://schemas.microsoft.com/office/drawing/2014/main" val="20002"/>
                    </a:ext>
                  </a:extLst>
                </a:gridCol>
                <a:gridCol w="1823430">
                  <a:extLst>
                    <a:ext uri="{9D8B030D-6E8A-4147-A177-3AD203B41FA5}">
                      <a16:colId xmlns="" xmlns:a16="http://schemas.microsoft.com/office/drawing/2014/main" val="20003"/>
                    </a:ext>
                  </a:extLst>
                </a:gridCol>
                <a:gridCol w="1402655">
                  <a:extLst>
                    <a:ext uri="{9D8B030D-6E8A-4147-A177-3AD203B41FA5}">
                      <a16:colId xmlns="" xmlns:a16="http://schemas.microsoft.com/office/drawing/2014/main" val="20004"/>
                    </a:ext>
                  </a:extLst>
                </a:gridCol>
              </a:tblGrid>
              <a:tr h="382088">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Name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Type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Ref</a:t>
                      </a:r>
                      <a:r>
                        <a:rPr lang="it-IT" sz="1600" b="0" i="0" u="none" strike="noStrike" dirty="0">
                          <a:solidFill>
                            <a:srgbClr val="FFFFFF"/>
                          </a:solidFill>
                          <a:effectLst/>
                          <a:latin typeface="Arial" panose="020B0604020202020204" pitchFamily="34" charset="0"/>
                          <a:cs typeface="Arial" panose="020B0604020202020204" pitchFamily="34" charset="0"/>
                        </a:rPr>
                        <a:t>. </a:t>
                      </a:r>
                      <a:r>
                        <a:rPr lang="it-IT" sz="1600" b="0" i="0" u="none" strike="noStrike" dirty="0" err="1">
                          <a:solidFill>
                            <a:srgbClr val="FFFFFF"/>
                          </a:solidFill>
                          <a:effectLst/>
                          <a:latin typeface="Arial" panose="020B0604020202020204" pitchFamily="34" charset="0"/>
                          <a:cs typeface="Arial" panose="020B0604020202020204" pitchFamily="34" charset="0"/>
                        </a:rPr>
                        <a:t>Range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Comments</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a:solidFill>
                            <a:srgbClr val="FFFFFF"/>
                          </a:solidFill>
                          <a:effectLst/>
                          <a:latin typeface="Arial" panose="020B0604020202020204" pitchFamily="34" charset="0"/>
                          <a:cs typeface="Arial" panose="020B0604020202020204" pitchFamily="34" charset="0"/>
                        </a:rPr>
                        <a:t>New </a:t>
                      </a:r>
                      <a:r>
                        <a:rPr lang="it-IT" sz="1600" b="0" i="0" u="none" strike="noStrike" dirty="0" err="1">
                          <a:solidFill>
                            <a:srgbClr val="FFFFFF"/>
                          </a:solidFill>
                          <a:effectLst/>
                          <a:latin typeface="Arial" panose="020B0604020202020204" pitchFamily="34" charset="0"/>
                          <a:cs typeface="Arial" panose="020B0604020202020204" pitchFamily="34" charset="0"/>
                        </a:rPr>
                        <a:t>range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 xmlns:a16="http://schemas.microsoft.com/office/drawing/2014/main" val="10000"/>
                  </a:ext>
                </a:extLst>
              </a:tr>
              <a:tr h="3978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000000"/>
                          </a:solidFill>
                          <a:effectLst/>
                          <a:latin typeface="Arial" panose="020B0604020202020204" pitchFamily="34" charset="0"/>
                          <a:cs typeface="Arial" panose="020B0604020202020204" pitchFamily="34" charset="0"/>
                        </a:rPr>
                        <a:t>FAUNISTIC_CATEGORY</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000000"/>
                          </a:solidFill>
                          <a:effectLst/>
                          <a:latin typeface="Arial" panose="020B0604020202020204" pitchFamily="34" charset="0"/>
                          <a:cs typeface="Arial" panose="020B0604020202020204" pitchFamily="34" charset="0"/>
                        </a:rPr>
                        <a:t>3A</a:t>
                      </a:r>
                      <a:endParaRPr lang="it-IT" dirty="0">
                        <a:latin typeface="Arial" panose="020B0604020202020204" pitchFamily="34" charset="0"/>
                        <a:cs typeface="Arial" panose="020B060402020202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800" b="0" i="0" u="none" strike="noStrike" kern="1200" dirty="0" err="1">
                          <a:solidFill>
                            <a:srgbClr val="000000"/>
                          </a:solidFill>
                          <a:effectLst/>
                          <a:latin typeface="Arial" panose="020B0604020202020204" pitchFamily="34" charset="0"/>
                          <a:ea typeface="+mn-ea"/>
                          <a:cs typeface="Arial" panose="020B0604020202020204" pitchFamily="34" charset="0"/>
                        </a:rPr>
                        <a:t>See</a:t>
                      </a:r>
                      <a:r>
                        <a:rPr lang="it-IT" sz="1800" b="0" i="0" u="none" strike="noStrike" kern="1200" dirty="0">
                          <a:solidFill>
                            <a:srgbClr val="000000"/>
                          </a:solidFill>
                          <a:effectLst/>
                          <a:latin typeface="Arial" panose="020B0604020202020204" pitchFamily="34" charset="0"/>
                          <a:ea typeface="+mn-ea"/>
                          <a:cs typeface="Arial" panose="020B0604020202020204" pitchFamily="34" charset="0"/>
                        </a:rPr>
                        <a:t> </a:t>
                      </a:r>
                      <a:r>
                        <a:rPr lang="it-IT" sz="1800" b="0" i="0" u="none" strike="noStrike" kern="1200" dirty="0" err="1">
                          <a:solidFill>
                            <a:srgbClr val="000000"/>
                          </a:solidFill>
                          <a:effectLst/>
                          <a:latin typeface="Arial" panose="020B0604020202020204" pitchFamily="34" charset="0"/>
                          <a:ea typeface="+mn-ea"/>
                          <a:cs typeface="Arial" panose="020B0604020202020204" pitchFamily="34" charset="0"/>
                        </a:rPr>
                        <a:t>Annexe</a:t>
                      </a:r>
                      <a:r>
                        <a:rPr lang="it-IT" sz="1800" b="0" i="0" u="none" strike="noStrike" kern="1200" dirty="0">
                          <a:solidFill>
                            <a:srgbClr val="000000"/>
                          </a:solidFill>
                          <a:effectLst/>
                          <a:latin typeface="Arial" panose="020B0604020202020204" pitchFamily="34" charset="0"/>
                          <a:ea typeface="+mn-ea"/>
                          <a:cs typeface="Arial" panose="020B0604020202020204" pitchFamily="34" charset="0"/>
                        </a:rPr>
                        <a:t> V</a:t>
                      </a:r>
                    </a:p>
                  </a:txBody>
                  <a:tcPr marL="9525" marR="9525" marT="9525"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800" b="0" i="0" u="none" strike="noStrike" kern="1200" dirty="0">
                          <a:solidFill>
                            <a:srgbClr val="000000"/>
                          </a:solidFill>
                          <a:effectLst/>
                          <a:latin typeface="Arial" panose="020B0604020202020204" pitchFamily="34" charset="0"/>
                          <a:ea typeface="+mn-ea"/>
                          <a:cs typeface="Arial" panose="020B0604020202020204" pitchFamily="34" charset="0"/>
                        </a:rPr>
                        <a:t>MEDITS code</a:t>
                      </a:r>
                    </a:p>
                  </a:txBody>
                  <a:tcPr marL="9525" marR="9525" marT="9525" marB="0" anchor="ctr"/>
                </a:tc>
                <a:tc>
                  <a:txBody>
                    <a:bodyPr/>
                    <a:lstStyle/>
                    <a:p>
                      <a:pPr algn="ctr"/>
                      <a:endParaRPr lang="it-IT"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10001"/>
                  </a:ext>
                </a:extLst>
              </a:tr>
            </a:tbl>
          </a:graphicData>
        </a:graphic>
      </p:graphicFrame>
      <p:graphicFrame>
        <p:nvGraphicFramePr>
          <p:cNvPr id="4" name="Tabella 3"/>
          <p:cNvGraphicFramePr>
            <a:graphicFrameLocks noGrp="1"/>
          </p:cNvGraphicFramePr>
          <p:nvPr>
            <p:extLst>
              <p:ext uri="{D42A27DB-BD31-4B8C-83A1-F6EECF244321}">
                <p14:modId xmlns:p14="http://schemas.microsoft.com/office/powerpoint/2010/main" val="3627362552"/>
              </p:ext>
            </p:extLst>
          </p:nvPr>
        </p:nvGraphicFramePr>
        <p:xfrm>
          <a:off x="2817939" y="4287309"/>
          <a:ext cx="7687419" cy="2438136"/>
        </p:xfrm>
        <a:graphic>
          <a:graphicData uri="http://schemas.openxmlformats.org/drawingml/2006/table">
            <a:tbl>
              <a:tblPr firstRow="1">
                <a:tableStyleId>{5C22544A-7EE6-4342-B048-85BDC9FD1C3A}</a:tableStyleId>
              </a:tblPr>
              <a:tblGrid>
                <a:gridCol w="303803">
                  <a:extLst>
                    <a:ext uri="{9D8B030D-6E8A-4147-A177-3AD203B41FA5}">
                      <a16:colId xmlns="" xmlns:a16="http://schemas.microsoft.com/office/drawing/2014/main" val="20000"/>
                    </a:ext>
                  </a:extLst>
                </a:gridCol>
                <a:gridCol w="303803">
                  <a:extLst>
                    <a:ext uri="{9D8B030D-6E8A-4147-A177-3AD203B41FA5}">
                      <a16:colId xmlns="" xmlns:a16="http://schemas.microsoft.com/office/drawing/2014/main" val="20001"/>
                    </a:ext>
                  </a:extLst>
                </a:gridCol>
                <a:gridCol w="1982062">
                  <a:extLst>
                    <a:ext uri="{9D8B030D-6E8A-4147-A177-3AD203B41FA5}">
                      <a16:colId xmlns="" xmlns:a16="http://schemas.microsoft.com/office/drawing/2014/main" val="20002"/>
                    </a:ext>
                  </a:extLst>
                </a:gridCol>
                <a:gridCol w="65615">
                  <a:extLst>
                    <a:ext uri="{9D8B030D-6E8A-4147-A177-3AD203B41FA5}">
                      <a16:colId xmlns="" xmlns:a16="http://schemas.microsoft.com/office/drawing/2014/main" val="20003"/>
                    </a:ext>
                  </a:extLst>
                </a:gridCol>
                <a:gridCol w="247233">
                  <a:extLst>
                    <a:ext uri="{9D8B030D-6E8A-4147-A177-3AD203B41FA5}">
                      <a16:colId xmlns="" xmlns:a16="http://schemas.microsoft.com/office/drawing/2014/main" val="20004"/>
                    </a:ext>
                  </a:extLst>
                </a:gridCol>
                <a:gridCol w="470405">
                  <a:extLst>
                    <a:ext uri="{9D8B030D-6E8A-4147-A177-3AD203B41FA5}">
                      <a16:colId xmlns="" xmlns:a16="http://schemas.microsoft.com/office/drawing/2014/main" val="20005"/>
                    </a:ext>
                  </a:extLst>
                </a:gridCol>
                <a:gridCol w="4314498">
                  <a:extLst>
                    <a:ext uri="{9D8B030D-6E8A-4147-A177-3AD203B41FA5}">
                      <a16:colId xmlns="" xmlns:a16="http://schemas.microsoft.com/office/drawing/2014/main" val="20006"/>
                    </a:ext>
                  </a:extLst>
                </a:gridCol>
              </a:tblGrid>
              <a:tr h="151960">
                <a:tc gridSpan="2">
                  <a:txBody>
                    <a:bodyPr/>
                    <a:lstStyle/>
                    <a:p>
                      <a:pPr algn="ctr" fontAlgn="ctr"/>
                      <a:r>
                        <a:rPr lang="it-IT" sz="1100" u="none" strike="noStrike" dirty="0">
                          <a:effectLst/>
                        </a:rPr>
                        <a:t>CODE</a:t>
                      </a:r>
                      <a:endParaRPr lang="it-IT" sz="1100" b="0" i="0" u="none" strike="noStrike" dirty="0">
                        <a:solidFill>
                          <a:srgbClr val="006100"/>
                        </a:solidFill>
                        <a:effectLst/>
                        <a:latin typeface="Calibri" panose="020F0502020204030204" pitchFamily="34" charset="0"/>
                      </a:endParaRPr>
                    </a:p>
                  </a:txBody>
                  <a:tcPr marL="7598" marR="7598" marT="7598" marB="0" anchor="ctr"/>
                </a:tc>
                <a:tc hMerge="1">
                  <a:txBody>
                    <a:bodyPr/>
                    <a:lstStyle/>
                    <a:p>
                      <a:pPr algn="ctr" fontAlgn="ctr"/>
                      <a:endParaRPr lang="it-IT" sz="900" b="0" i="0" u="none" strike="noStrike" dirty="0">
                        <a:solidFill>
                          <a:srgbClr val="006100"/>
                        </a:solidFill>
                        <a:effectLst/>
                        <a:latin typeface="Calibri" panose="020F0502020204030204" pitchFamily="34" charset="0"/>
                      </a:endParaRPr>
                    </a:p>
                  </a:txBody>
                  <a:tcPr marL="7598" marR="7598" marT="7598" marB="0" anchor="ctr"/>
                </a:tc>
                <a:tc>
                  <a:txBody>
                    <a:bodyPr/>
                    <a:lstStyle/>
                    <a:p>
                      <a:pPr algn="l" fontAlgn="b"/>
                      <a:r>
                        <a:rPr lang="it-IT" sz="1100" u="none" strike="noStrike" dirty="0" err="1">
                          <a:effectLst/>
                        </a:rPr>
                        <a:t>Description</a:t>
                      </a:r>
                      <a:endParaRPr lang="it-IT" sz="1100" b="0" i="0" u="none" strike="noStrike" dirty="0">
                        <a:solidFill>
                          <a:srgbClr val="000000"/>
                        </a:solidFill>
                        <a:effectLst/>
                        <a:latin typeface="Calibri" panose="020F0502020204030204" pitchFamily="34" charset="0"/>
                      </a:endParaRPr>
                    </a:p>
                  </a:txBody>
                  <a:tcPr marL="7598" marR="7598" marT="7598" marB="0" anchor="b">
                    <a:lnR w="12700" cmpd="sng">
                      <a:noFill/>
                    </a:lnR>
                  </a:tcPr>
                </a:tc>
                <a:tc rowSpan="12">
                  <a:txBody>
                    <a:bodyPr/>
                    <a:lstStyle/>
                    <a:p>
                      <a:pPr algn="ctr" fontAlgn="ctr"/>
                      <a:endParaRPr lang="it-IT" sz="1100" b="0" i="0" u="none" strike="noStrike" dirty="0">
                        <a:solidFill>
                          <a:srgbClr val="006100"/>
                        </a:solidFill>
                        <a:effectLst/>
                        <a:latin typeface="Calibri" panose="020F0502020204030204" pitchFamily="34" charset="0"/>
                      </a:endParaRPr>
                    </a:p>
                  </a:txBody>
                  <a:tcPr marL="7598" marR="7598" marT="7598" marB="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gridSpan="2">
                  <a:txBody>
                    <a:bodyPr/>
                    <a:lstStyle/>
                    <a:p>
                      <a:pPr algn="ctr" fontAlgn="ctr"/>
                      <a:r>
                        <a:rPr lang="it-IT" sz="1100" u="none" strike="noStrike" dirty="0">
                          <a:effectLst/>
                        </a:rPr>
                        <a:t>CODE</a:t>
                      </a:r>
                      <a:endParaRPr lang="it-IT" sz="1100" b="0" i="0" u="none" strike="noStrike" dirty="0">
                        <a:solidFill>
                          <a:srgbClr val="006100"/>
                        </a:solidFill>
                        <a:effectLst/>
                        <a:latin typeface="Calibri" panose="020F0502020204030204" pitchFamily="34" charset="0"/>
                      </a:endParaRPr>
                    </a:p>
                  </a:txBody>
                  <a:tcPr marL="7598" marR="7598" marT="7598" marB="0" anchor="ctr">
                    <a:lnL w="12700" cmpd="sng">
                      <a:noFill/>
                    </a:lnL>
                  </a:tcPr>
                </a:tc>
                <a:tc hMerge="1">
                  <a:txBody>
                    <a:bodyPr/>
                    <a:lstStyle/>
                    <a:p>
                      <a:pPr algn="ctr" fontAlgn="ctr"/>
                      <a:endParaRPr lang="it-IT" sz="900" b="0" i="0" u="none" strike="noStrike" dirty="0">
                        <a:solidFill>
                          <a:srgbClr val="006100"/>
                        </a:solidFill>
                        <a:effectLst/>
                        <a:latin typeface="Calibri" panose="020F0502020204030204" pitchFamily="34" charset="0"/>
                      </a:endParaRPr>
                    </a:p>
                  </a:txBody>
                  <a:tcPr marL="7598" marR="7598" marT="7598" marB="0" anchor="ctr"/>
                </a:tc>
                <a:tc>
                  <a:txBody>
                    <a:bodyPr/>
                    <a:lstStyle/>
                    <a:p>
                      <a:pPr algn="l" fontAlgn="b"/>
                      <a:r>
                        <a:rPr lang="it-IT" sz="1100" u="none" strike="noStrike" dirty="0" err="1">
                          <a:effectLst/>
                        </a:rPr>
                        <a:t>Description</a:t>
                      </a:r>
                      <a:endParaRPr lang="it-IT" sz="1100" b="0" i="0" u="none" strike="noStrike" dirty="0">
                        <a:solidFill>
                          <a:srgbClr val="000000"/>
                        </a:solidFill>
                        <a:effectLst/>
                        <a:latin typeface="Calibri" panose="020F0502020204030204" pitchFamily="34" charset="0"/>
                      </a:endParaRPr>
                    </a:p>
                  </a:txBody>
                  <a:tcPr marL="7598" marR="7598" marT="7598" marB="0" anchor="b"/>
                </a:tc>
                <a:extLst>
                  <a:ext uri="{0D108BD9-81ED-4DB2-BD59-A6C34878D82A}">
                    <a16:rowId xmlns="" xmlns:a16="http://schemas.microsoft.com/office/drawing/2014/main" val="10000"/>
                  </a:ext>
                </a:extLst>
              </a:tr>
              <a:tr h="151960">
                <a:tc gridSpan="2">
                  <a:txBody>
                    <a:bodyPr/>
                    <a:lstStyle/>
                    <a:p>
                      <a:pPr algn="l" fontAlgn="b"/>
                      <a:r>
                        <a:rPr lang="it-IT" sz="1100" b="1" u="none" strike="noStrike" dirty="0">
                          <a:effectLst/>
                        </a:rPr>
                        <a:t>A</a:t>
                      </a:r>
                      <a:endParaRPr lang="it-IT" sz="1100" b="1" i="0" u="none" strike="noStrike" dirty="0">
                        <a:solidFill>
                          <a:srgbClr val="000000"/>
                        </a:solidFill>
                        <a:effectLst/>
                        <a:latin typeface="Calibri" panose="020F0502020204030204" pitchFamily="34" charset="0"/>
                      </a:endParaRPr>
                    </a:p>
                  </a:txBody>
                  <a:tcPr marL="7598" marR="7598" marT="7598" marB="0" anchor="b"/>
                </a:tc>
                <a:tc hMerge="1">
                  <a:txBody>
                    <a:bodyPr/>
                    <a:lstStyle/>
                    <a:p>
                      <a:pPr algn="l" fontAlgn="b"/>
                      <a:endParaRPr lang="it-IT" sz="900" b="0" i="0" u="none" strike="noStrike" dirty="0">
                        <a:solidFill>
                          <a:srgbClr val="000000"/>
                        </a:solidFill>
                        <a:effectLst/>
                        <a:latin typeface="Calibri" panose="020F0502020204030204" pitchFamily="34" charset="0"/>
                      </a:endParaRPr>
                    </a:p>
                  </a:txBody>
                  <a:tcPr marL="7598" marR="7598" marT="7598" marB="0" anchor="b"/>
                </a:tc>
                <a:tc>
                  <a:txBody>
                    <a:bodyPr/>
                    <a:lstStyle/>
                    <a:p>
                      <a:pPr algn="l" fontAlgn="b"/>
                      <a:r>
                        <a:rPr lang="it-IT" sz="1100" u="none" strike="noStrike">
                          <a:effectLst/>
                        </a:rPr>
                        <a:t>Fish</a:t>
                      </a:r>
                      <a:endParaRPr lang="it-IT" sz="1100" b="0" i="0" u="none" strike="noStrike">
                        <a:solidFill>
                          <a:srgbClr val="000000"/>
                        </a:solidFill>
                        <a:effectLst/>
                        <a:latin typeface="Calibri" panose="020F0502020204030204" pitchFamily="34" charset="0"/>
                      </a:endParaRPr>
                    </a:p>
                  </a:txBody>
                  <a:tcPr marL="7598" marR="7598" marT="7598" marB="0" anchor="b">
                    <a:lnR w="12700" cmpd="sng">
                      <a:noFill/>
                    </a:lnR>
                  </a:tcPr>
                </a:tc>
                <a:tc vMerge="1">
                  <a:txBody>
                    <a:bodyPr/>
                    <a:lstStyle/>
                    <a:p>
                      <a:pPr algn="l" fontAlgn="b"/>
                      <a:endParaRPr lang="it-IT" sz="900" b="0" i="0" u="none" strike="noStrike" dirty="0">
                        <a:solidFill>
                          <a:srgbClr val="000000"/>
                        </a:solidFill>
                        <a:effectLst/>
                        <a:latin typeface="Calibri" panose="020F0502020204030204" pitchFamily="34" charset="0"/>
                      </a:endParaRPr>
                    </a:p>
                  </a:txBody>
                  <a:tcPr marL="7598" marR="7598" marT="7598" marB="0" anchor="b">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1"/>
                    </a:solidFill>
                  </a:tcPr>
                </a:tc>
                <a:tc gridSpan="2">
                  <a:txBody>
                    <a:bodyPr/>
                    <a:lstStyle/>
                    <a:p>
                      <a:pPr algn="l" fontAlgn="b"/>
                      <a:r>
                        <a:rPr lang="it-IT" sz="1100" b="1" u="none" strike="noStrike" dirty="0">
                          <a:effectLst/>
                        </a:rPr>
                        <a:t>E</a:t>
                      </a:r>
                      <a:endParaRPr lang="it-IT" sz="1100" b="1" i="0" u="none" strike="noStrike" dirty="0">
                        <a:solidFill>
                          <a:srgbClr val="000000"/>
                        </a:solidFill>
                        <a:effectLst/>
                        <a:latin typeface="Calibri" panose="020F0502020204030204" pitchFamily="34" charset="0"/>
                      </a:endParaRPr>
                    </a:p>
                  </a:txBody>
                  <a:tcPr marL="7598" marR="7598" marT="7598" marB="0" anchor="b">
                    <a:lnL w="12700" cmpd="sng">
                      <a:noFill/>
                    </a:lnL>
                  </a:tcPr>
                </a:tc>
                <a:tc hMerge="1">
                  <a:txBody>
                    <a:bodyPr/>
                    <a:lstStyle/>
                    <a:p>
                      <a:pPr algn="l" fontAlgn="b"/>
                      <a:endParaRPr lang="it-IT" sz="900" b="0" i="0" u="none" strike="noStrike" dirty="0">
                        <a:solidFill>
                          <a:srgbClr val="000000"/>
                        </a:solidFill>
                        <a:effectLst/>
                        <a:latin typeface="Calibri" panose="020F0502020204030204" pitchFamily="34" charset="0"/>
                      </a:endParaRPr>
                    </a:p>
                  </a:txBody>
                  <a:tcPr marL="7598" marR="7598" marT="7598" marB="0" anchor="b"/>
                </a:tc>
                <a:tc>
                  <a:txBody>
                    <a:bodyPr/>
                    <a:lstStyle/>
                    <a:p>
                      <a:pPr algn="l" fontAlgn="b"/>
                      <a:r>
                        <a:rPr lang="en-US" sz="1100" u="none" strike="noStrike" dirty="0">
                          <a:effectLst/>
                        </a:rPr>
                        <a:t>Other animal species but not commercial (not edible)</a:t>
                      </a:r>
                      <a:endParaRPr lang="en-US" sz="1100" b="0" i="0" u="none" strike="noStrike" dirty="0">
                        <a:solidFill>
                          <a:srgbClr val="000000"/>
                        </a:solidFill>
                        <a:effectLst/>
                        <a:latin typeface="Calibri" panose="020F0502020204030204" pitchFamily="34" charset="0"/>
                      </a:endParaRPr>
                    </a:p>
                  </a:txBody>
                  <a:tcPr marL="7598" marR="7598" marT="7598" marB="0" anchor="b"/>
                </a:tc>
                <a:extLst>
                  <a:ext uri="{0D108BD9-81ED-4DB2-BD59-A6C34878D82A}">
                    <a16:rowId xmlns="" xmlns:a16="http://schemas.microsoft.com/office/drawing/2014/main" val="10001"/>
                  </a:ext>
                </a:extLst>
              </a:tr>
              <a:tr h="151960">
                <a:tc>
                  <a:txBody>
                    <a:bodyPr/>
                    <a:lstStyle/>
                    <a:p>
                      <a:pPr algn="l" fontAlgn="b"/>
                      <a:endParaRPr lang="it-IT" sz="1100" b="0" i="0" u="none" strike="noStrike">
                        <a:solidFill>
                          <a:srgbClr val="000000"/>
                        </a:solidFill>
                        <a:effectLst/>
                        <a:latin typeface="Calibri" panose="020F0502020204030204" pitchFamily="34" charset="0"/>
                      </a:endParaRPr>
                    </a:p>
                  </a:txBody>
                  <a:tcPr marL="7598" marR="7598" marT="7598" marB="0" anchor="b"/>
                </a:tc>
                <a:tc>
                  <a:txBody>
                    <a:bodyPr/>
                    <a:lstStyle/>
                    <a:p>
                      <a:pPr algn="l" fontAlgn="b"/>
                      <a:r>
                        <a:rPr lang="it-IT" sz="1100" u="none" strike="noStrike" dirty="0" err="1">
                          <a:effectLst/>
                        </a:rPr>
                        <a:t>Ae</a:t>
                      </a:r>
                      <a:endParaRPr lang="it-IT" sz="1100" b="0" i="0" u="none" strike="noStrike" dirty="0">
                        <a:solidFill>
                          <a:srgbClr val="000000"/>
                        </a:solidFill>
                        <a:effectLst/>
                        <a:latin typeface="Calibri" panose="020F0502020204030204" pitchFamily="34" charset="0"/>
                      </a:endParaRPr>
                    </a:p>
                  </a:txBody>
                  <a:tcPr marL="7598" marR="7598" marT="7598" marB="0" anchor="b"/>
                </a:tc>
                <a:tc>
                  <a:txBody>
                    <a:bodyPr/>
                    <a:lstStyle/>
                    <a:p>
                      <a:pPr algn="l" fontAlgn="b"/>
                      <a:r>
                        <a:rPr lang="it-IT" sz="1100" u="none" strike="noStrike" dirty="0" err="1">
                          <a:effectLst/>
                        </a:rPr>
                        <a:t>Fish</a:t>
                      </a:r>
                      <a:r>
                        <a:rPr lang="it-IT" sz="1100" u="none" strike="noStrike" dirty="0">
                          <a:effectLst/>
                        </a:rPr>
                        <a:t> </a:t>
                      </a:r>
                      <a:r>
                        <a:rPr lang="it-IT" sz="1100" u="none" strike="noStrike" dirty="0" err="1">
                          <a:effectLst/>
                        </a:rPr>
                        <a:t>Chondrichthyes</a:t>
                      </a:r>
                      <a:endParaRPr lang="it-IT" sz="1100" b="0" i="0" u="none" strike="noStrike" dirty="0">
                        <a:solidFill>
                          <a:srgbClr val="000000"/>
                        </a:solidFill>
                        <a:effectLst/>
                        <a:latin typeface="Calibri" panose="020F0502020204030204" pitchFamily="34" charset="0"/>
                      </a:endParaRPr>
                    </a:p>
                  </a:txBody>
                  <a:tcPr marL="7598" marR="7598" marT="7598" marB="0" anchor="b">
                    <a:lnR w="12700" cmpd="sng">
                      <a:noFill/>
                    </a:lnR>
                  </a:tcPr>
                </a:tc>
                <a:tc vMerge="1">
                  <a:txBody>
                    <a:bodyPr/>
                    <a:lstStyle/>
                    <a:p>
                      <a:pPr algn="l" fontAlgn="b"/>
                      <a:endParaRPr lang="it-IT" sz="900" b="0" i="0" u="none" strike="noStrike" dirty="0">
                        <a:solidFill>
                          <a:srgbClr val="000000"/>
                        </a:solidFill>
                        <a:effectLst/>
                        <a:latin typeface="Calibri" panose="020F0502020204030204" pitchFamily="34" charset="0"/>
                      </a:endParaRPr>
                    </a:p>
                  </a:txBody>
                  <a:tcPr marL="7598" marR="7598" marT="7598"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l" fontAlgn="b"/>
                      <a:endParaRPr lang="it-IT" sz="1100" b="0" i="0" u="none" strike="noStrike">
                        <a:solidFill>
                          <a:srgbClr val="000000"/>
                        </a:solidFill>
                        <a:effectLst/>
                        <a:latin typeface="Calibri" panose="020F0502020204030204" pitchFamily="34" charset="0"/>
                      </a:endParaRPr>
                    </a:p>
                  </a:txBody>
                  <a:tcPr marL="7598" marR="7598" marT="7598" marB="0" anchor="b">
                    <a:lnL w="12700" cmpd="sng">
                      <a:noFill/>
                    </a:lnL>
                  </a:tcPr>
                </a:tc>
                <a:tc>
                  <a:txBody>
                    <a:bodyPr/>
                    <a:lstStyle/>
                    <a:p>
                      <a:pPr algn="l" fontAlgn="b"/>
                      <a:r>
                        <a:rPr lang="it-IT" sz="1100" u="none" strike="noStrike">
                          <a:effectLst/>
                        </a:rPr>
                        <a:t>Emb</a:t>
                      </a:r>
                      <a:endParaRPr lang="it-IT" sz="1100" b="0" i="0" u="none" strike="noStrike">
                        <a:solidFill>
                          <a:srgbClr val="000000"/>
                        </a:solidFill>
                        <a:effectLst/>
                        <a:latin typeface="Calibri" panose="020F0502020204030204" pitchFamily="34" charset="0"/>
                      </a:endParaRPr>
                    </a:p>
                  </a:txBody>
                  <a:tcPr marL="7598" marR="7598" marT="7598" marB="0" anchor="b"/>
                </a:tc>
                <a:tc>
                  <a:txBody>
                    <a:bodyPr/>
                    <a:lstStyle/>
                    <a:p>
                      <a:pPr algn="l" fontAlgn="b"/>
                      <a:r>
                        <a:rPr lang="it-IT" sz="1100" u="none" strike="noStrike">
                          <a:effectLst/>
                        </a:rPr>
                        <a:t>Mollusca Bivalvia</a:t>
                      </a:r>
                      <a:endParaRPr lang="it-IT" sz="1100" b="0" i="0" u="none" strike="noStrike">
                        <a:solidFill>
                          <a:srgbClr val="000000"/>
                        </a:solidFill>
                        <a:effectLst/>
                        <a:latin typeface="Calibri" panose="020F0502020204030204" pitchFamily="34" charset="0"/>
                      </a:endParaRPr>
                    </a:p>
                  </a:txBody>
                  <a:tcPr marL="7598" marR="7598" marT="7598" marB="0" anchor="b"/>
                </a:tc>
                <a:extLst>
                  <a:ext uri="{0D108BD9-81ED-4DB2-BD59-A6C34878D82A}">
                    <a16:rowId xmlns="" xmlns:a16="http://schemas.microsoft.com/office/drawing/2014/main" val="10002"/>
                  </a:ext>
                </a:extLst>
              </a:tr>
              <a:tr h="151960">
                <a:tc>
                  <a:txBody>
                    <a:bodyPr/>
                    <a:lstStyle/>
                    <a:p>
                      <a:pPr algn="l" fontAlgn="b"/>
                      <a:endParaRPr lang="it-IT" sz="1100" b="0" i="0" u="none" strike="noStrike">
                        <a:solidFill>
                          <a:srgbClr val="000000"/>
                        </a:solidFill>
                        <a:effectLst/>
                        <a:latin typeface="Calibri" panose="020F0502020204030204" pitchFamily="34" charset="0"/>
                      </a:endParaRPr>
                    </a:p>
                  </a:txBody>
                  <a:tcPr marL="7598" marR="7598" marT="7598" marB="0" anchor="b"/>
                </a:tc>
                <a:tc>
                  <a:txBody>
                    <a:bodyPr/>
                    <a:lstStyle/>
                    <a:p>
                      <a:pPr algn="l" fontAlgn="b"/>
                      <a:r>
                        <a:rPr lang="it-IT" sz="1100" u="none" strike="noStrike">
                          <a:effectLst/>
                        </a:rPr>
                        <a:t>Ao</a:t>
                      </a:r>
                      <a:endParaRPr lang="it-IT" sz="1100" b="0" i="0" u="none" strike="noStrike">
                        <a:solidFill>
                          <a:srgbClr val="000000"/>
                        </a:solidFill>
                        <a:effectLst/>
                        <a:latin typeface="Calibri" panose="020F0502020204030204" pitchFamily="34" charset="0"/>
                      </a:endParaRPr>
                    </a:p>
                  </a:txBody>
                  <a:tcPr marL="7598" marR="7598" marT="7598" marB="0" anchor="b"/>
                </a:tc>
                <a:tc>
                  <a:txBody>
                    <a:bodyPr/>
                    <a:lstStyle/>
                    <a:p>
                      <a:pPr algn="l" fontAlgn="b"/>
                      <a:r>
                        <a:rPr lang="it-IT" sz="1100" u="none" strike="noStrike" dirty="0" err="1">
                          <a:effectLst/>
                        </a:rPr>
                        <a:t>Fish</a:t>
                      </a:r>
                      <a:r>
                        <a:rPr lang="it-IT" sz="1100" u="none" strike="noStrike" dirty="0">
                          <a:effectLst/>
                        </a:rPr>
                        <a:t> </a:t>
                      </a:r>
                      <a:r>
                        <a:rPr lang="it-IT" sz="1100" u="none" strike="noStrike" dirty="0" err="1">
                          <a:effectLst/>
                        </a:rPr>
                        <a:t>Osteichthyes</a:t>
                      </a:r>
                      <a:endParaRPr lang="it-IT" sz="1100" b="0" i="0" u="none" strike="noStrike" dirty="0">
                        <a:solidFill>
                          <a:srgbClr val="000000"/>
                        </a:solidFill>
                        <a:effectLst/>
                        <a:latin typeface="Calibri" panose="020F0502020204030204" pitchFamily="34" charset="0"/>
                      </a:endParaRPr>
                    </a:p>
                  </a:txBody>
                  <a:tcPr marL="7598" marR="7598" marT="7598" marB="0" anchor="b">
                    <a:lnR w="12700" cmpd="sng">
                      <a:noFill/>
                    </a:lnR>
                  </a:tcPr>
                </a:tc>
                <a:tc vMerge="1">
                  <a:txBody>
                    <a:bodyPr/>
                    <a:lstStyle/>
                    <a:p>
                      <a:pPr algn="l" fontAlgn="b"/>
                      <a:endParaRPr lang="it-IT" sz="900" b="0" i="0" u="none" strike="noStrike" dirty="0">
                        <a:solidFill>
                          <a:srgbClr val="000000"/>
                        </a:solidFill>
                        <a:effectLst/>
                        <a:latin typeface="Calibri" panose="020F0502020204030204" pitchFamily="34" charset="0"/>
                      </a:endParaRPr>
                    </a:p>
                  </a:txBody>
                  <a:tcPr marL="7598" marR="7598" marT="7598"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l" fontAlgn="b"/>
                      <a:endParaRPr lang="it-IT" sz="1100" b="0" i="0" u="none" strike="noStrike">
                        <a:solidFill>
                          <a:srgbClr val="000000"/>
                        </a:solidFill>
                        <a:effectLst/>
                        <a:latin typeface="Calibri" panose="020F0502020204030204" pitchFamily="34" charset="0"/>
                      </a:endParaRPr>
                    </a:p>
                  </a:txBody>
                  <a:tcPr marL="7598" marR="7598" marT="7598" marB="0" anchor="b">
                    <a:lnL w="12700" cmpd="sng">
                      <a:noFill/>
                    </a:lnL>
                  </a:tcPr>
                </a:tc>
                <a:tc>
                  <a:txBody>
                    <a:bodyPr/>
                    <a:lstStyle/>
                    <a:p>
                      <a:pPr algn="l" fontAlgn="b"/>
                      <a:r>
                        <a:rPr lang="it-IT" sz="1100" u="none" strike="noStrike">
                          <a:effectLst/>
                        </a:rPr>
                        <a:t>Emg</a:t>
                      </a:r>
                      <a:endParaRPr lang="it-IT" sz="1100" b="0" i="0" u="none" strike="noStrike">
                        <a:solidFill>
                          <a:srgbClr val="000000"/>
                        </a:solidFill>
                        <a:effectLst/>
                        <a:latin typeface="Calibri" panose="020F0502020204030204" pitchFamily="34" charset="0"/>
                      </a:endParaRPr>
                    </a:p>
                  </a:txBody>
                  <a:tcPr marL="7598" marR="7598" marT="7598" marB="0" anchor="b"/>
                </a:tc>
                <a:tc>
                  <a:txBody>
                    <a:bodyPr/>
                    <a:lstStyle/>
                    <a:p>
                      <a:pPr algn="l" fontAlgn="b"/>
                      <a:r>
                        <a:rPr lang="it-IT" sz="1100" u="none" strike="noStrike">
                          <a:effectLst/>
                        </a:rPr>
                        <a:t>Mollusca Gastropoda</a:t>
                      </a:r>
                      <a:endParaRPr lang="it-IT" sz="1100" b="0" i="0" u="none" strike="noStrike">
                        <a:solidFill>
                          <a:srgbClr val="000000"/>
                        </a:solidFill>
                        <a:effectLst/>
                        <a:latin typeface="Calibri" panose="020F0502020204030204" pitchFamily="34" charset="0"/>
                      </a:endParaRPr>
                    </a:p>
                  </a:txBody>
                  <a:tcPr marL="7598" marR="7598" marT="7598" marB="0" anchor="b"/>
                </a:tc>
                <a:extLst>
                  <a:ext uri="{0D108BD9-81ED-4DB2-BD59-A6C34878D82A}">
                    <a16:rowId xmlns="" xmlns:a16="http://schemas.microsoft.com/office/drawing/2014/main" val="10003"/>
                  </a:ext>
                </a:extLst>
              </a:tr>
              <a:tr h="151960">
                <a:tc gridSpan="2">
                  <a:txBody>
                    <a:bodyPr/>
                    <a:lstStyle/>
                    <a:p>
                      <a:pPr algn="l" fontAlgn="b"/>
                      <a:r>
                        <a:rPr lang="it-IT" sz="1100" b="1" u="none" strike="noStrike" dirty="0">
                          <a:effectLst/>
                        </a:rPr>
                        <a:t>B</a:t>
                      </a:r>
                      <a:endParaRPr lang="it-IT" sz="1100" b="1" i="0" u="none" strike="noStrike" dirty="0">
                        <a:solidFill>
                          <a:srgbClr val="000000"/>
                        </a:solidFill>
                        <a:effectLst/>
                        <a:latin typeface="Calibri" panose="020F0502020204030204" pitchFamily="34" charset="0"/>
                      </a:endParaRPr>
                    </a:p>
                  </a:txBody>
                  <a:tcPr marL="7598" marR="7598" marT="7598" marB="0" anchor="b"/>
                </a:tc>
                <a:tc hMerge="1">
                  <a:txBody>
                    <a:bodyPr/>
                    <a:lstStyle/>
                    <a:p>
                      <a:pPr algn="l" fontAlgn="b"/>
                      <a:endParaRPr lang="it-IT" sz="900" b="0" i="0" u="none" strike="noStrike" dirty="0">
                        <a:solidFill>
                          <a:srgbClr val="000000"/>
                        </a:solidFill>
                        <a:effectLst/>
                        <a:latin typeface="Calibri" panose="020F0502020204030204" pitchFamily="34" charset="0"/>
                      </a:endParaRPr>
                    </a:p>
                  </a:txBody>
                  <a:tcPr marL="7598" marR="7598" marT="7598" marB="0" anchor="b"/>
                </a:tc>
                <a:tc>
                  <a:txBody>
                    <a:bodyPr/>
                    <a:lstStyle/>
                    <a:p>
                      <a:pPr algn="l" fontAlgn="b"/>
                      <a:r>
                        <a:rPr lang="it-IT" sz="1100" u="none" strike="noStrike" dirty="0" err="1">
                          <a:effectLst/>
                        </a:rPr>
                        <a:t>Crustaceans</a:t>
                      </a:r>
                      <a:r>
                        <a:rPr lang="it-IT" sz="1100" u="none" strike="noStrike" dirty="0">
                          <a:effectLst/>
                        </a:rPr>
                        <a:t> (</a:t>
                      </a:r>
                      <a:r>
                        <a:rPr lang="it-IT" sz="1100" u="none" strike="noStrike" dirty="0" err="1">
                          <a:effectLst/>
                        </a:rPr>
                        <a:t>Decapoda</a:t>
                      </a:r>
                      <a:r>
                        <a:rPr lang="it-IT" sz="1100" u="none" strike="noStrike" dirty="0">
                          <a:effectLst/>
                        </a:rPr>
                        <a:t>)</a:t>
                      </a:r>
                      <a:endParaRPr lang="it-IT" sz="1100" b="0" i="0" u="none" strike="noStrike" dirty="0">
                        <a:solidFill>
                          <a:srgbClr val="000000"/>
                        </a:solidFill>
                        <a:effectLst/>
                        <a:latin typeface="Calibri" panose="020F0502020204030204" pitchFamily="34" charset="0"/>
                      </a:endParaRPr>
                    </a:p>
                  </a:txBody>
                  <a:tcPr marL="7598" marR="7598" marT="7598" marB="0" anchor="b">
                    <a:lnR w="12700" cmpd="sng">
                      <a:noFill/>
                    </a:lnR>
                  </a:tcPr>
                </a:tc>
                <a:tc vMerge="1">
                  <a:txBody>
                    <a:bodyPr/>
                    <a:lstStyle/>
                    <a:p>
                      <a:pPr algn="l" fontAlgn="b"/>
                      <a:endParaRPr lang="it-IT" sz="900" b="0" i="0" u="none" strike="noStrike" dirty="0">
                        <a:solidFill>
                          <a:srgbClr val="000000"/>
                        </a:solidFill>
                        <a:effectLst/>
                        <a:latin typeface="Calibri" panose="020F0502020204030204" pitchFamily="34" charset="0"/>
                      </a:endParaRPr>
                    </a:p>
                  </a:txBody>
                  <a:tcPr marL="7598" marR="7598" marT="7598"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l" fontAlgn="b"/>
                      <a:endParaRPr lang="it-IT" sz="1100" b="0" i="0" u="none" strike="noStrike">
                        <a:solidFill>
                          <a:srgbClr val="000000"/>
                        </a:solidFill>
                        <a:effectLst/>
                        <a:latin typeface="Calibri" panose="020F0502020204030204" pitchFamily="34" charset="0"/>
                      </a:endParaRPr>
                    </a:p>
                  </a:txBody>
                  <a:tcPr marL="7598" marR="7598" marT="7598" marB="0" anchor="b">
                    <a:lnL w="12700" cmpd="sng">
                      <a:noFill/>
                    </a:lnL>
                  </a:tcPr>
                </a:tc>
                <a:tc>
                  <a:txBody>
                    <a:bodyPr/>
                    <a:lstStyle/>
                    <a:p>
                      <a:pPr algn="l" fontAlgn="b"/>
                      <a:r>
                        <a:rPr lang="it-IT" sz="1100" u="none" strike="noStrike">
                          <a:effectLst/>
                        </a:rPr>
                        <a:t>Emo</a:t>
                      </a:r>
                      <a:endParaRPr lang="it-IT" sz="1100" b="0" i="0" u="none" strike="noStrike">
                        <a:solidFill>
                          <a:srgbClr val="000000"/>
                        </a:solidFill>
                        <a:effectLst/>
                        <a:latin typeface="Calibri" panose="020F0502020204030204" pitchFamily="34" charset="0"/>
                      </a:endParaRPr>
                    </a:p>
                  </a:txBody>
                  <a:tcPr marL="7598" marR="7598" marT="7598" marB="0" anchor="b"/>
                </a:tc>
                <a:tc>
                  <a:txBody>
                    <a:bodyPr/>
                    <a:lstStyle/>
                    <a:p>
                      <a:pPr algn="l" fontAlgn="b"/>
                      <a:r>
                        <a:rPr lang="it-IT" sz="1100" u="none" strike="noStrike">
                          <a:effectLst/>
                        </a:rPr>
                        <a:t>Mollusca Opistobranchia </a:t>
                      </a:r>
                      <a:endParaRPr lang="it-IT" sz="1100" b="0" i="0" u="none" strike="noStrike">
                        <a:solidFill>
                          <a:srgbClr val="000000"/>
                        </a:solidFill>
                        <a:effectLst/>
                        <a:latin typeface="Calibri" panose="020F0502020204030204" pitchFamily="34" charset="0"/>
                      </a:endParaRPr>
                    </a:p>
                  </a:txBody>
                  <a:tcPr marL="7598" marR="7598" marT="7598" marB="0" anchor="b"/>
                </a:tc>
                <a:extLst>
                  <a:ext uri="{0D108BD9-81ED-4DB2-BD59-A6C34878D82A}">
                    <a16:rowId xmlns="" xmlns:a16="http://schemas.microsoft.com/office/drawing/2014/main" val="10004"/>
                  </a:ext>
                </a:extLst>
              </a:tr>
              <a:tr h="151960">
                <a:tc>
                  <a:txBody>
                    <a:bodyPr/>
                    <a:lstStyle/>
                    <a:p>
                      <a:pPr algn="l" fontAlgn="b"/>
                      <a:endParaRPr lang="it-IT" sz="1100" b="0" i="0" u="none" strike="noStrike">
                        <a:solidFill>
                          <a:srgbClr val="000000"/>
                        </a:solidFill>
                        <a:effectLst/>
                        <a:latin typeface="Calibri" panose="020F0502020204030204" pitchFamily="34" charset="0"/>
                      </a:endParaRPr>
                    </a:p>
                  </a:txBody>
                  <a:tcPr marL="7598" marR="7598" marT="7598" marB="0" anchor="b"/>
                </a:tc>
                <a:tc>
                  <a:txBody>
                    <a:bodyPr/>
                    <a:lstStyle/>
                    <a:p>
                      <a:pPr algn="l" fontAlgn="b"/>
                      <a:r>
                        <a:rPr lang="it-IT" sz="1100" u="none" strike="noStrike">
                          <a:effectLst/>
                        </a:rPr>
                        <a:t>Bst</a:t>
                      </a:r>
                      <a:endParaRPr lang="it-IT" sz="1100" b="0" i="0" u="none" strike="noStrike">
                        <a:solidFill>
                          <a:srgbClr val="000000"/>
                        </a:solidFill>
                        <a:effectLst/>
                        <a:latin typeface="Calibri" panose="020F0502020204030204" pitchFamily="34" charset="0"/>
                      </a:endParaRPr>
                    </a:p>
                  </a:txBody>
                  <a:tcPr marL="7598" marR="7598" marT="7598" marB="0" anchor="b"/>
                </a:tc>
                <a:tc>
                  <a:txBody>
                    <a:bodyPr/>
                    <a:lstStyle/>
                    <a:p>
                      <a:pPr algn="l" fontAlgn="b"/>
                      <a:r>
                        <a:rPr lang="it-IT" sz="1100" u="none" strike="noStrike" dirty="0" err="1">
                          <a:effectLst/>
                        </a:rPr>
                        <a:t>Stomatopoda</a:t>
                      </a:r>
                      <a:endParaRPr lang="it-IT" sz="1100" b="0" i="0" u="none" strike="noStrike" dirty="0">
                        <a:solidFill>
                          <a:srgbClr val="000000"/>
                        </a:solidFill>
                        <a:effectLst/>
                        <a:latin typeface="Calibri" panose="020F0502020204030204" pitchFamily="34" charset="0"/>
                      </a:endParaRPr>
                    </a:p>
                  </a:txBody>
                  <a:tcPr marL="7598" marR="7598" marT="7598" marB="0" anchor="b">
                    <a:lnR w="12700" cmpd="sng">
                      <a:noFill/>
                    </a:lnR>
                  </a:tcPr>
                </a:tc>
                <a:tc vMerge="1">
                  <a:txBody>
                    <a:bodyPr/>
                    <a:lstStyle/>
                    <a:p>
                      <a:pPr algn="l" fontAlgn="b"/>
                      <a:endParaRPr lang="it-IT" sz="900" b="0" i="0" u="none" strike="noStrike" dirty="0">
                        <a:solidFill>
                          <a:srgbClr val="000000"/>
                        </a:solidFill>
                        <a:effectLst/>
                        <a:latin typeface="Calibri" panose="020F0502020204030204" pitchFamily="34" charset="0"/>
                      </a:endParaRPr>
                    </a:p>
                  </a:txBody>
                  <a:tcPr marL="7598" marR="7598" marT="7598"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l" fontAlgn="b"/>
                      <a:endParaRPr lang="it-IT" sz="1100" b="0" i="0" u="none" strike="noStrike">
                        <a:solidFill>
                          <a:srgbClr val="000000"/>
                        </a:solidFill>
                        <a:effectLst/>
                        <a:latin typeface="Calibri" panose="020F0502020204030204" pitchFamily="34" charset="0"/>
                      </a:endParaRPr>
                    </a:p>
                  </a:txBody>
                  <a:tcPr marL="7598" marR="7598" marT="7598" marB="0" anchor="b">
                    <a:lnL w="12700" cmpd="sng">
                      <a:noFill/>
                    </a:lnL>
                  </a:tcPr>
                </a:tc>
                <a:tc>
                  <a:txBody>
                    <a:bodyPr/>
                    <a:lstStyle/>
                    <a:p>
                      <a:pPr algn="l" fontAlgn="b"/>
                      <a:r>
                        <a:rPr lang="it-IT" sz="1100" u="none" strike="noStrike">
                          <a:effectLst/>
                        </a:rPr>
                        <a:t>Emp</a:t>
                      </a:r>
                      <a:endParaRPr lang="it-IT" sz="1100" b="0" i="0" u="none" strike="noStrike">
                        <a:solidFill>
                          <a:srgbClr val="000000"/>
                        </a:solidFill>
                        <a:effectLst/>
                        <a:latin typeface="Calibri" panose="020F0502020204030204" pitchFamily="34" charset="0"/>
                      </a:endParaRPr>
                    </a:p>
                  </a:txBody>
                  <a:tcPr marL="7598" marR="7598" marT="7598" marB="0" anchor="b"/>
                </a:tc>
                <a:tc>
                  <a:txBody>
                    <a:bodyPr/>
                    <a:lstStyle/>
                    <a:p>
                      <a:pPr algn="l" fontAlgn="b"/>
                      <a:r>
                        <a:rPr lang="it-IT" sz="1100" u="none" strike="noStrike">
                          <a:effectLst/>
                        </a:rPr>
                        <a:t>Mollusca Polyplacophora </a:t>
                      </a:r>
                      <a:endParaRPr lang="it-IT" sz="1100" b="0" i="0" u="none" strike="noStrike">
                        <a:solidFill>
                          <a:srgbClr val="000000"/>
                        </a:solidFill>
                        <a:effectLst/>
                        <a:latin typeface="Calibri" panose="020F0502020204030204" pitchFamily="34" charset="0"/>
                      </a:endParaRPr>
                    </a:p>
                  </a:txBody>
                  <a:tcPr marL="7598" marR="7598" marT="7598" marB="0" anchor="b"/>
                </a:tc>
                <a:extLst>
                  <a:ext uri="{0D108BD9-81ED-4DB2-BD59-A6C34878D82A}">
                    <a16:rowId xmlns="" xmlns:a16="http://schemas.microsoft.com/office/drawing/2014/main" val="10005"/>
                  </a:ext>
                </a:extLst>
              </a:tr>
              <a:tr h="151960">
                <a:tc gridSpan="2">
                  <a:txBody>
                    <a:bodyPr/>
                    <a:lstStyle/>
                    <a:p>
                      <a:pPr algn="l" fontAlgn="b"/>
                      <a:r>
                        <a:rPr lang="it-IT" sz="1100" b="1" u="none" strike="noStrike" dirty="0">
                          <a:effectLst/>
                        </a:rPr>
                        <a:t>C</a:t>
                      </a:r>
                      <a:endParaRPr lang="it-IT" sz="1100" b="1" i="0" u="none" strike="noStrike" dirty="0">
                        <a:solidFill>
                          <a:srgbClr val="000000"/>
                        </a:solidFill>
                        <a:effectLst/>
                        <a:latin typeface="Calibri" panose="020F0502020204030204" pitchFamily="34" charset="0"/>
                      </a:endParaRPr>
                    </a:p>
                  </a:txBody>
                  <a:tcPr marL="7598" marR="7598" marT="7598" marB="0" anchor="b"/>
                </a:tc>
                <a:tc hMerge="1">
                  <a:txBody>
                    <a:bodyPr/>
                    <a:lstStyle/>
                    <a:p>
                      <a:pPr algn="l" fontAlgn="b"/>
                      <a:endParaRPr lang="it-IT" sz="900" b="0" i="0" u="none" strike="noStrike" dirty="0">
                        <a:solidFill>
                          <a:srgbClr val="000000"/>
                        </a:solidFill>
                        <a:effectLst/>
                        <a:latin typeface="Calibri" panose="020F0502020204030204" pitchFamily="34" charset="0"/>
                      </a:endParaRPr>
                    </a:p>
                  </a:txBody>
                  <a:tcPr marL="7598" marR="7598" marT="7598" marB="0" anchor="b"/>
                </a:tc>
                <a:tc>
                  <a:txBody>
                    <a:bodyPr/>
                    <a:lstStyle/>
                    <a:p>
                      <a:pPr algn="l" fontAlgn="b"/>
                      <a:r>
                        <a:rPr lang="it-IT" sz="1100" u="none" strike="noStrike" dirty="0" err="1">
                          <a:effectLst/>
                        </a:rPr>
                        <a:t>Cephalopods</a:t>
                      </a:r>
                      <a:endParaRPr lang="it-IT" sz="1100" b="0" i="0" u="none" strike="noStrike" dirty="0">
                        <a:solidFill>
                          <a:srgbClr val="000000"/>
                        </a:solidFill>
                        <a:effectLst/>
                        <a:latin typeface="Calibri" panose="020F0502020204030204" pitchFamily="34" charset="0"/>
                      </a:endParaRPr>
                    </a:p>
                  </a:txBody>
                  <a:tcPr marL="7598" marR="7598" marT="7598" marB="0" anchor="b">
                    <a:lnR w="12700" cmpd="sng">
                      <a:noFill/>
                    </a:lnR>
                  </a:tcPr>
                </a:tc>
                <a:tc vMerge="1">
                  <a:txBody>
                    <a:bodyPr/>
                    <a:lstStyle/>
                    <a:p>
                      <a:pPr algn="l" fontAlgn="b"/>
                      <a:endParaRPr lang="it-IT" sz="900" b="0" i="0" u="none" strike="noStrike" dirty="0">
                        <a:solidFill>
                          <a:srgbClr val="000000"/>
                        </a:solidFill>
                        <a:effectLst/>
                        <a:latin typeface="Calibri" panose="020F0502020204030204" pitchFamily="34" charset="0"/>
                      </a:endParaRPr>
                    </a:p>
                  </a:txBody>
                  <a:tcPr marL="7598" marR="7598" marT="7598"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gridSpan="2">
                  <a:txBody>
                    <a:bodyPr/>
                    <a:lstStyle/>
                    <a:p>
                      <a:pPr algn="l" fontAlgn="b"/>
                      <a:r>
                        <a:rPr lang="it-IT" sz="1100" b="1" u="none" strike="noStrike" dirty="0">
                          <a:effectLst/>
                        </a:rPr>
                        <a:t>G</a:t>
                      </a:r>
                      <a:endParaRPr lang="it-IT" sz="1100" b="1" i="0" u="none" strike="noStrike" dirty="0">
                        <a:solidFill>
                          <a:srgbClr val="000000"/>
                        </a:solidFill>
                        <a:effectLst/>
                        <a:latin typeface="Calibri" panose="020F0502020204030204" pitchFamily="34" charset="0"/>
                      </a:endParaRPr>
                    </a:p>
                  </a:txBody>
                  <a:tcPr marL="7598" marR="7598" marT="7598" marB="0" anchor="b">
                    <a:lnL w="12700" cmpd="sng">
                      <a:noFill/>
                    </a:lnL>
                  </a:tcPr>
                </a:tc>
                <a:tc hMerge="1">
                  <a:txBody>
                    <a:bodyPr/>
                    <a:lstStyle/>
                    <a:p>
                      <a:pPr algn="l" fontAlgn="b"/>
                      <a:endParaRPr lang="it-IT" sz="900" b="0" i="0" u="none" strike="noStrike" dirty="0">
                        <a:solidFill>
                          <a:srgbClr val="000000"/>
                        </a:solidFill>
                        <a:effectLst/>
                        <a:latin typeface="Calibri" panose="020F0502020204030204" pitchFamily="34" charset="0"/>
                      </a:endParaRPr>
                    </a:p>
                  </a:txBody>
                  <a:tcPr marL="7598" marR="7598" marT="7598" marB="0" anchor="b"/>
                </a:tc>
                <a:tc>
                  <a:txBody>
                    <a:bodyPr/>
                    <a:lstStyle/>
                    <a:p>
                      <a:pPr algn="l" fontAlgn="b"/>
                      <a:r>
                        <a:rPr lang="en-US" sz="1100" u="none" strike="noStrike">
                          <a:effectLst/>
                        </a:rPr>
                        <a:t>Portions or products of animal species (shell debris, eggs of gastropods, selachians, etc.)</a:t>
                      </a:r>
                      <a:endParaRPr lang="en-US" sz="1100" b="0" i="0" u="none" strike="noStrike">
                        <a:solidFill>
                          <a:srgbClr val="000000"/>
                        </a:solidFill>
                        <a:effectLst/>
                        <a:latin typeface="Calibri" panose="020F0502020204030204" pitchFamily="34" charset="0"/>
                      </a:endParaRPr>
                    </a:p>
                  </a:txBody>
                  <a:tcPr marL="7598" marR="7598" marT="7598" marB="0" anchor="b"/>
                </a:tc>
                <a:extLst>
                  <a:ext uri="{0D108BD9-81ED-4DB2-BD59-A6C34878D82A}">
                    <a16:rowId xmlns="" xmlns:a16="http://schemas.microsoft.com/office/drawing/2014/main" val="10006"/>
                  </a:ext>
                </a:extLst>
              </a:tr>
              <a:tr h="151960">
                <a:tc gridSpan="2">
                  <a:txBody>
                    <a:bodyPr/>
                    <a:lstStyle/>
                    <a:p>
                      <a:pPr algn="l" fontAlgn="b"/>
                      <a:r>
                        <a:rPr lang="it-IT" sz="1100" b="1" u="none" strike="noStrike" dirty="0">
                          <a:effectLst/>
                        </a:rPr>
                        <a:t>D</a:t>
                      </a:r>
                      <a:endParaRPr lang="it-IT" sz="1100" b="1" i="0" u="none" strike="noStrike" dirty="0">
                        <a:solidFill>
                          <a:srgbClr val="000000"/>
                        </a:solidFill>
                        <a:effectLst/>
                        <a:latin typeface="Calibri" panose="020F0502020204030204" pitchFamily="34" charset="0"/>
                      </a:endParaRPr>
                    </a:p>
                  </a:txBody>
                  <a:tcPr marL="7598" marR="7598" marT="7598" marB="0" anchor="b"/>
                </a:tc>
                <a:tc hMerge="1">
                  <a:txBody>
                    <a:bodyPr/>
                    <a:lstStyle/>
                    <a:p>
                      <a:pPr algn="l" fontAlgn="b"/>
                      <a:endParaRPr lang="it-IT" sz="900" b="0" i="0" u="none" strike="noStrike" dirty="0">
                        <a:solidFill>
                          <a:srgbClr val="000000"/>
                        </a:solidFill>
                        <a:effectLst/>
                        <a:latin typeface="Calibri" panose="020F0502020204030204" pitchFamily="34" charset="0"/>
                      </a:endParaRPr>
                    </a:p>
                  </a:txBody>
                  <a:tcPr marL="7598" marR="7598" marT="7598" marB="0" anchor="b"/>
                </a:tc>
                <a:tc>
                  <a:txBody>
                    <a:bodyPr/>
                    <a:lstStyle/>
                    <a:p>
                      <a:pPr algn="l" fontAlgn="b"/>
                      <a:r>
                        <a:rPr lang="it-IT" sz="1100" u="none" strike="noStrike">
                          <a:effectLst/>
                        </a:rPr>
                        <a:t>Other commercial (edible) species</a:t>
                      </a:r>
                      <a:endParaRPr lang="it-IT" sz="1100" b="0" i="0" u="none" strike="noStrike">
                        <a:solidFill>
                          <a:srgbClr val="000000"/>
                        </a:solidFill>
                        <a:effectLst/>
                        <a:latin typeface="Calibri" panose="020F0502020204030204" pitchFamily="34" charset="0"/>
                      </a:endParaRPr>
                    </a:p>
                  </a:txBody>
                  <a:tcPr marL="7598" marR="7598" marT="7598" marB="0" anchor="b">
                    <a:lnR w="12700" cmpd="sng">
                      <a:noFill/>
                    </a:lnR>
                  </a:tcPr>
                </a:tc>
                <a:tc vMerge="1">
                  <a:txBody>
                    <a:bodyPr/>
                    <a:lstStyle/>
                    <a:p>
                      <a:pPr algn="l" fontAlgn="b"/>
                      <a:endParaRPr lang="it-IT" sz="900" b="0" i="0" u="none" strike="noStrike" dirty="0">
                        <a:solidFill>
                          <a:srgbClr val="000000"/>
                        </a:solidFill>
                        <a:effectLst/>
                        <a:latin typeface="Calibri" panose="020F0502020204030204" pitchFamily="34" charset="0"/>
                      </a:endParaRPr>
                    </a:p>
                  </a:txBody>
                  <a:tcPr marL="7598" marR="7598" marT="7598"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gridSpan="2">
                  <a:txBody>
                    <a:bodyPr/>
                    <a:lstStyle/>
                    <a:p>
                      <a:pPr algn="l" fontAlgn="b"/>
                      <a:r>
                        <a:rPr lang="it-IT" sz="1100" b="1" u="none" strike="noStrike" dirty="0">
                          <a:effectLst/>
                        </a:rPr>
                        <a:t>H</a:t>
                      </a:r>
                      <a:endParaRPr lang="it-IT" sz="1100" b="1" i="0" u="none" strike="noStrike" dirty="0">
                        <a:solidFill>
                          <a:srgbClr val="000000"/>
                        </a:solidFill>
                        <a:effectLst/>
                        <a:latin typeface="Calibri" panose="020F0502020204030204" pitchFamily="34" charset="0"/>
                      </a:endParaRPr>
                    </a:p>
                  </a:txBody>
                  <a:tcPr marL="7598" marR="7598" marT="7598" marB="0" anchor="b">
                    <a:lnL w="12700" cmpd="sng">
                      <a:noFill/>
                    </a:lnL>
                  </a:tcPr>
                </a:tc>
                <a:tc hMerge="1">
                  <a:txBody>
                    <a:bodyPr/>
                    <a:lstStyle/>
                    <a:p>
                      <a:pPr algn="l" fontAlgn="b"/>
                      <a:endParaRPr lang="it-IT" sz="900" b="0" i="0" u="none" strike="noStrike" dirty="0">
                        <a:solidFill>
                          <a:srgbClr val="000000"/>
                        </a:solidFill>
                        <a:effectLst/>
                        <a:latin typeface="Calibri" panose="020F0502020204030204" pitchFamily="34" charset="0"/>
                      </a:endParaRPr>
                    </a:p>
                  </a:txBody>
                  <a:tcPr marL="7598" marR="7598" marT="7598" marB="0" anchor="b"/>
                </a:tc>
                <a:tc>
                  <a:txBody>
                    <a:bodyPr/>
                    <a:lstStyle/>
                    <a:p>
                      <a:pPr algn="l" fontAlgn="b"/>
                      <a:r>
                        <a:rPr lang="en-US" sz="1100" u="none" strike="noStrike" dirty="0">
                          <a:effectLst/>
                        </a:rPr>
                        <a:t>Portions or products of vegetal species (e.g. leaves of sea grasses, of terrestrial plants, etc.)</a:t>
                      </a:r>
                      <a:endParaRPr lang="en-US" sz="1100" b="0" i="0" u="none" strike="noStrike" dirty="0">
                        <a:solidFill>
                          <a:srgbClr val="000000"/>
                        </a:solidFill>
                        <a:effectLst/>
                        <a:latin typeface="Calibri" panose="020F0502020204030204" pitchFamily="34" charset="0"/>
                      </a:endParaRPr>
                    </a:p>
                  </a:txBody>
                  <a:tcPr marL="7598" marR="7598" marT="7598" marB="0" anchor="b"/>
                </a:tc>
                <a:extLst>
                  <a:ext uri="{0D108BD9-81ED-4DB2-BD59-A6C34878D82A}">
                    <a16:rowId xmlns="" xmlns:a16="http://schemas.microsoft.com/office/drawing/2014/main" val="10007"/>
                  </a:ext>
                </a:extLst>
              </a:tr>
              <a:tr h="151960">
                <a:tc>
                  <a:txBody>
                    <a:bodyPr/>
                    <a:lstStyle/>
                    <a:p>
                      <a:pPr algn="l" fontAlgn="b"/>
                      <a:endParaRPr lang="it-IT" sz="1100" b="0" i="0" u="none" strike="noStrike">
                        <a:solidFill>
                          <a:srgbClr val="000000"/>
                        </a:solidFill>
                        <a:effectLst/>
                        <a:latin typeface="Calibri" panose="020F0502020204030204" pitchFamily="34" charset="0"/>
                      </a:endParaRPr>
                    </a:p>
                  </a:txBody>
                  <a:tcPr marL="7598" marR="7598" marT="7598" marB="0" anchor="b"/>
                </a:tc>
                <a:tc>
                  <a:txBody>
                    <a:bodyPr/>
                    <a:lstStyle/>
                    <a:p>
                      <a:pPr algn="l" fontAlgn="b"/>
                      <a:r>
                        <a:rPr lang="it-IT" sz="1100" u="none" strike="noStrike">
                          <a:effectLst/>
                        </a:rPr>
                        <a:t>Dec</a:t>
                      </a:r>
                      <a:endParaRPr lang="it-IT" sz="1100" b="0" i="0" u="none" strike="noStrike">
                        <a:solidFill>
                          <a:srgbClr val="000000"/>
                        </a:solidFill>
                        <a:effectLst/>
                        <a:latin typeface="Calibri" panose="020F0502020204030204" pitchFamily="34" charset="0"/>
                      </a:endParaRPr>
                    </a:p>
                  </a:txBody>
                  <a:tcPr marL="7598" marR="7598" marT="7598" marB="0" anchor="b"/>
                </a:tc>
                <a:tc>
                  <a:txBody>
                    <a:bodyPr/>
                    <a:lstStyle/>
                    <a:p>
                      <a:pPr algn="l" fontAlgn="b"/>
                      <a:r>
                        <a:rPr lang="it-IT" sz="1100" u="none" strike="noStrike">
                          <a:effectLst/>
                        </a:rPr>
                        <a:t>Echinodermata</a:t>
                      </a:r>
                      <a:endParaRPr lang="it-IT" sz="1100" b="0" i="0" u="none" strike="noStrike">
                        <a:solidFill>
                          <a:srgbClr val="000000"/>
                        </a:solidFill>
                        <a:effectLst/>
                        <a:latin typeface="Calibri" panose="020F0502020204030204" pitchFamily="34" charset="0"/>
                      </a:endParaRPr>
                    </a:p>
                  </a:txBody>
                  <a:tcPr marL="7598" marR="7598" marT="7598" marB="0" anchor="b">
                    <a:lnR w="12700" cmpd="sng">
                      <a:noFill/>
                    </a:lnR>
                  </a:tcPr>
                </a:tc>
                <a:tc vMerge="1">
                  <a:txBody>
                    <a:bodyPr/>
                    <a:lstStyle/>
                    <a:p>
                      <a:pPr algn="l" fontAlgn="b"/>
                      <a:endParaRPr lang="it-IT" sz="900" b="0" i="0" u="none" strike="noStrike" dirty="0">
                        <a:solidFill>
                          <a:srgbClr val="000000"/>
                        </a:solidFill>
                        <a:effectLst/>
                        <a:latin typeface="Calibri" panose="020F0502020204030204" pitchFamily="34" charset="0"/>
                      </a:endParaRPr>
                    </a:p>
                  </a:txBody>
                  <a:tcPr marL="7598" marR="7598" marT="7598"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gridSpan="2">
                  <a:txBody>
                    <a:bodyPr/>
                    <a:lstStyle/>
                    <a:p>
                      <a:pPr algn="l" fontAlgn="b"/>
                      <a:r>
                        <a:rPr lang="it-IT" sz="1100" b="1" u="none" strike="noStrike" dirty="0">
                          <a:effectLst/>
                        </a:rPr>
                        <a:t>M</a:t>
                      </a:r>
                      <a:endParaRPr lang="it-IT" sz="1100" b="1" i="0" u="none" strike="noStrike" dirty="0">
                        <a:solidFill>
                          <a:srgbClr val="000000"/>
                        </a:solidFill>
                        <a:effectLst/>
                        <a:latin typeface="Calibri" panose="020F0502020204030204" pitchFamily="34" charset="0"/>
                      </a:endParaRPr>
                    </a:p>
                  </a:txBody>
                  <a:tcPr marL="7598" marR="7598" marT="7598" marB="0" anchor="b">
                    <a:lnL w="12700" cmpd="sng">
                      <a:noFill/>
                    </a:lnL>
                  </a:tcPr>
                </a:tc>
                <a:tc hMerge="1">
                  <a:txBody>
                    <a:bodyPr/>
                    <a:lstStyle/>
                    <a:p>
                      <a:pPr algn="l" fontAlgn="b"/>
                      <a:endParaRPr lang="it-IT" sz="900" b="0" i="0" u="none" strike="noStrike" dirty="0">
                        <a:solidFill>
                          <a:srgbClr val="000000"/>
                        </a:solidFill>
                        <a:effectLst/>
                        <a:latin typeface="Calibri" panose="020F0502020204030204" pitchFamily="34" charset="0"/>
                      </a:endParaRPr>
                    </a:p>
                  </a:txBody>
                  <a:tcPr marL="7598" marR="7598" marT="7598" marB="0" anchor="b"/>
                </a:tc>
                <a:tc>
                  <a:txBody>
                    <a:bodyPr/>
                    <a:lstStyle/>
                    <a:p>
                      <a:pPr algn="l" fontAlgn="b"/>
                      <a:r>
                        <a:rPr lang="it-IT" sz="1100" u="none" strike="noStrike" dirty="0" err="1">
                          <a:effectLst/>
                        </a:rPr>
                        <a:t>Mammalia</a:t>
                      </a:r>
                      <a:r>
                        <a:rPr lang="it-IT" sz="1100" u="none" strike="noStrike" dirty="0">
                          <a:effectLst/>
                        </a:rPr>
                        <a:t> (</a:t>
                      </a:r>
                      <a:r>
                        <a:rPr lang="it-IT" sz="1100" u="none" strike="noStrike" dirty="0" err="1">
                          <a:effectLst/>
                        </a:rPr>
                        <a:t>mammals</a:t>
                      </a:r>
                      <a:r>
                        <a:rPr lang="it-IT" sz="1100" u="none" strike="noStrike" dirty="0">
                          <a:effectLst/>
                        </a:rPr>
                        <a:t>)</a:t>
                      </a:r>
                      <a:endParaRPr lang="it-IT" sz="1100" b="0" i="0" u="none" strike="noStrike" dirty="0">
                        <a:solidFill>
                          <a:srgbClr val="000000"/>
                        </a:solidFill>
                        <a:effectLst/>
                        <a:latin typeface="Calibri" panose="020F0502020204030204" pitchFamily="34" charset="0"/>
                      </a:endParaRPr>
                    </a:p>
                  </a:txBody>
                  <a:tcPr marL="7598" marR="7598" marT="7598" marB="0" anchor="b"/>
                </a:tc>
                <a:extLst>
                  <a:ext uri="{0D108BD9-81ED-4DB2-BD59-A6C34878D82A}">
                    <a16:rowId xmlns="" xmlns:a16="http://schemas.microsoft.com/office/drawing/2014/main" val="10008"/>
                  </a:ext>
                </a:extLst>
              </a:tr>
              <a:tr h="151960">
                <a:tc>
                  <a:txBody>
                    <a:bodyPr/>
                    <a:lstStyle/>
                    <a:p>
                      <a:pPr algn="l" fontAlgn="b"/>
                      <a:endParaRPr lang="it-IT" sz="1100" b="0" i="0" u="none" strike="noStrike">
                        <a:solidFill>
                          <a:srgbClr val="000000"/>
                        </a:solidFill>
                        <a:effectLst/>
                        <a:latin typeface="Calibri" panose="020F0502020204030204" pitchFamily="34" charset="0"/>
                      </a:endParaRPr>
                    </a:p>
                  </a:txBody>
                  <a:tcPr marL="7598" marR="7598" marT="7598" marB="0" anchor="b"/>
                </a:tc>
                <a:tc>
                  <a:txBody>
                    <a:bodyPr/>
                    <a:lstStyle/>
                    <a:p>
                      <a:pPr algn="l" fontAlgn="b"/>
                      <a:r>
                        <a:rPr lang="it-IT" sz="1100" u="none" strike="noStrike">
                          <a:effectLst/>
                        </a:rPr>
                        <a:t>Dmb</a:t>
                      </a:r>
                      <a:endParaRPr lang="it-IT" sz="1100" b="0" i="0" u="none" strike="noStrike">
                        <a:solidFill>
                          <a:srgbClr val="000000"/>
                        </a:solidFill>
                        <a:effectLst/>
                        <a:latin typeface="Calibri" panose="020F0502020204030204" pitchFamily="34" charset="0"/>
                      </a:endParaRPr>
                    </a:p>
                  </a:txBody>
                  <a:tcPr marL="7598" marR="7598" marT="7598" marB="0" anchor="b"/>
                </a:tc>
                <a:tc>
                  <a:txBody>
                    <a:bodyPr/>
                    <a:lstStyle/>
                    <a:p>
                      <a:pPr algn="l" fontAlgn="b"/>
                      <a:r>
                        <a:rPr lang="it-IT" sz="1100" u="none" strike="noStrike" dirty="0" err="1">
                          <a:effectLst/>
                        </a:rPr>
                        <a:t>Mollusca</a:t>
                      </a:r>
                      <a:r>
                        <a:rPr lang="it-IT" sz="1100" u="none" strike="noStrike" dirty="0">
                          <a:effectLst/>
                        </a:rPr>
                        <a:t> </a:t>
                      </a:r>
                      <a:r>
                        <a:rPr lang="it-IT" sz="1100" u="none" strike="noStrike" dirty="0" err="1">
                          <a:effectLst/>
                        </a:rPr>
                        <a:t>Bivalvia</a:t>
                      </a:r>
                      <a:endParaRPr lang="it-IT" sz="1100" b="0" i="0" u="none" strike="noStrike" dirty="0">
                        <a:solidFill>
                          <a:srgbClr val="000000"/>
                        </a:solidFill>
                        <a:effectLst/>
                        <a:latin typeface="Calibri" panose="020F0502020204030204" pitchFamily="34" charset="0"/>
                      </a:endParaRPr>
                    </a:p>
                  </a:txBody>
                  <a:tcPr marL="7598" marR="7598" marT="7598" marB="0" anchor="b">
                    <a:lnR w="12700" cmpd="sng">
                      <a:noFill/>
                    </a:lnR>
                  </a:tcPr>
                </a:tc>
                <a:tc vMerge="1">
                  <a:txBody>
                    <a:bodyPr/>
                    <a:lstStyle/>
                    <a:p>
                      <a:pPr algn="l" fontAlgn="b"/>
                      <a:endParaRPr lang="it-IT" sz="900" b="0" i="0" u="none" strike="noStrike" dirty="0">
                        <a:solidFill>
                          <a:srgbClr val="000000"/>
                        </a:solidFill>
                        <a:effectLst/>
                        <a:latin typeface="Calibri" panose="020F0502020204030204" pitchFamily="34" charset="0"/>
                      </a:endParaRPr>
                    </a:p>
                  </a:txBody>
                  <a:tcPr marL="7598" marR="7598" marT="7598"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gridSpan="2">
                  <a:txBody>
                    <a:bodyPr/>
                    <a:lstStyle/>
                    <a:p>
                      <a:pPr algn="l" fontAlgn="b"/>
                      <a:r>
                        <a:rPr lang="it-IT" sz="1100" b="1" u="none" strike="noStrike" dirty="0">
                          <a:effectLst/>
                        </a:rPr>
                        <a:t>O</a:t>
                      </a:r>
                      <a:endParaRPr lang="it-IT" sz="1100" b="1" i="0" u="none" strike="noStrike" dirty="0">
                        <a:solidFill>
                          <a:srgbClr val="000000"/>
                        </a:solidFill>
                        <a:effectLst/>
                        <a:latin typeface="Calibri" panose="020F0502020204030204" pitchFamily="34" charset="0"/>
                      </a:endParaRPr>
                    </a:p>
                  </a:txBody>
                  <a:tcPr marL="7598" marR="7598" marT="7598" marB="0" anchor="b">
                    <a:lnL w="12700" cmpd="sng">
                      <a:noFill/>
                    </a:lnL>
                  </a:tcPr>
                </a:tc>
                <a:tc hMerge="1">
                  <a:txBody>
                    <a:bodyPr/>
                    <a:lstStyle/>
                    <a:p>
                      <a:pPr algn="l" fontAlgn="b"/>
                      <a:endParaRPr lang="it-IT" sz="900" b="0" i="0" u="none" strike="noStrike" dirty="0">
                        <a:solidFill>
                          <a:srgbClr val="000000"/>
                        </a:solidFill>
                        <a:effectLst/>
                        <a:latin typeface="Calibri" panose="020F0502020204030204" pitchFamily="34" charset="0"/>
                      </a:endParaRPr>
                    </a:p>
                  </a:txBody>
                  <a:tcPr marL="7598" marR="7598" marT="7598" marB="0" anchor="b"/>
                </a:tc>
                <a:tc>
                  <a:txBody>
                    <a:bodyPr/>
                    <a:lstStyle/>
                    <a:p>
                      <a:pPr algn="l" fontAlgn="b"/>
                      <a:r>
                        <a:rPr lang="it-IT" sz="1100" u="none" strike="noStrike" dirty="0" err="1">
                          <a:effectLst/>
                        </a:rPr>
                        <a:t>Aves</a:t>
                      </a:r>
                      <a:r>
                        <a:rPr lang="it-IT" sz="1100" u="none" strike="noStrike" dirty="0">
                          <a:effectLst/>
                        </a:rPr>
                        <a:t> (</a:t>
                      </a:r>
                      <a:r>
                        <a:rPr lang="it-IT" sz="1100" u="none" strike="noStrike" dirty="0" err="1">
                          <a:effectLst/>
                        </a:rPr>
                        <a:t>birds</a:t>
                      </a:r>
                      <a:r>
                        <a:rPr lang="it-IT" sz="1100" u="none" strike="noStrike" dirty="0">
                          <a:effectLst/>
                        </a:rPr>
                        <a:t>)</a:t>
                      </a:r>
                      <a:endParaRPr lang="it-IT" sz="1100" b="0" i="0" u="none" strike="noStrike" dirty="0">
                        <a:solidFill>
                          <a:srgbClr val="000000"/>
                        </a:solidFill>
                        <a:effectLst/>
                        <a:latin typeface="Calibri" panose="020F0502020204030204" pitchFamily="34" charset="0"/>
                      </a:endParaRPr>
                    </a:p>
                  </a:txBody>
                  <a:tcPr marL="7598" marR="7598" marT="7598" marB="0" anchor="b"/>
                </a:tc>
                <a:extLst>
                  <a:ext uri="{0D108BD9-81ED-4DB2-BD59-A6C34878D82A}">
                    <a16:rowId xmlns="" xmlns:a16="http://schemas.microsoft.com/office/drawing/2014/main" val="10009"/>
                  </a:ext>
                </a:extLst>
              </a:tr>
              <a:tr h="151960">
                <a:tc>
                  <a:txBody>
                    <a:bodyPr/>
                    <a:lstStyle/>
                    <a:p>
                      <a:pPr algn="l" fontAlgn="b"/>
                      <a:endParaRPr lang="it-IT" sz="1100" b="0" i="0" u="none" strike="noStrike">
                        <a:solidFill>
                          <a:srgbClr val="000000"/>
                        </a:solidFill>
                        <a:effectLst/>
                        <a:latin typeface="Calibri" panose="020F0502020204030204" pitchFamily="34" charset="0"/>
                      </a:endParaRPr>
                    </a:p>
                  </a:txBody>
                  <a:tcPr marL="7598" marR="7598" marT="7598" marB="0" anchor="b"/>
                </a:tc>
                <a:tc>
                  <a:txBody>
                    <a:bodyPr/>
                    <a:lstStyle/>
                    <a:p>
                      <a:pPr algn="l" fontAlgn="b"/>
                      <a:r>
                        <a:rPr lang="it-IT" sz="1100" u="none" strike="noStrike">
                          <a:effectLst/>
                        </a:rPr>
                        <a:t>Dmg</a:t>
                      </a:r>
                      <a:endParaRPr lang="it-IT" sz="1100" b="0" i="0" u="none" strike="noStrike">
                        <a:solidFill>
                          <a:srgbClr val="000000"/>
                        </a:solidFill>
                        <a:effectLst/>
                        <a:latin typeface="Calibri" panose="020F0502020204030204" pitchFamily="34" charset="0"/>
                      </a:endParaRPr>
                    </a:p>
                  </a:txBody>
                  <a:tcPr marL="7598" marR="7598" marT="7598" marB="0" anchor="b"/>
                </a:tc>
                <a:tc>
                  <a:txBody>
                    <a:bodyPr/>
                    <a:lstStyle/>
                    <a:p>
                      <a:pPr algn="l" fontAlgn="b"/>
                      <a:r>
                        <a:rPr lang="it-IT" sz="1100" u="none" strike="noStrike">
                          <a:effectLst/>
                        </a:rPr>
                        <a:t>Mollusca Gastropoda</a:t>
                      </a:r>
                      <a:endParaRPr lang="it-IT" sz="1100" b="0" i="0" u="none" strike="noStrike">
                        <a:solidFill>
                          <a:srgbClr val="000000"/>
                        </a:solidFill>
                        <a:effectLst/>
                        <a:latin typeface="Calibri" panose="020F0502020204030204" pitchFamily="34" charset="0"/>
                      </a:endParaRPr>
                    </a:p>
                  </a:txBody>
                  <a:tcPr marL="7598" marR="7598" marT="7598" marB="0" anchor="b">
                    <a:lnR w="12700" cmpd="sng">
                      <a:noFill/>
                    </a:lnR>
                  </a:tcPr>
                </a:tc>
                <a:tc vMerge="1">
                  <a:txBody>
                    <a:bodyPr/>
                    <a:lstStyle/>
                    <a:p>
                      <a:pPr algn="l" fontAlgn="b"/>
                      <a:endParaRPr lang="it-IT" sz="900" b="0" i="0" u="none" strike="noStrike" dirty="0">
                        <a:solidFill>
                          <a:srgbClr val="000000"/>
                        </a:solidFill>
                        <a:effectLst/>
                        <a:latin typeface="Calibri" panose="020F0502020204030204" pitchFamily="34" charset="0"/>
                      </a:endParaRPr>
                    </a:p>
                  </a:txBody>
                  <a:tcPr marL="7598" marR="7598" marT="7598"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gridSpan="2">
                  <a:txBody>
                    <a:bodyPr/>
                    <a:lstStyle/>
                    <a:p>
                      <a:pPr algn="l" fontAlgn="b"/>
                      <a:r>
                        <a:rPr lang="it-IT" sz="1100" b="1" u="none" strike="noStrike" dirty="0">
                          <a:effectLst/>
                        </a:rPr>
                        <a:t>R</a:t>
                      </a:r>
                      <a:endParaRPr lang="it-IT" sz="1100" b="1" i="0" u="none" strike="noStrike" dirty="0">
                        <a:solidFill>
                          <a:srgbClr val="000000"/>
                        </a:solidFill>
                        <a:effectLst/>
                        <a:latin typeface="Calibri" panose="020F0502020204030204" pitchFamily="34" charset="0"/>
                      </a:endParaRPr>
                    </a:p>
                  </a:txBody>
                  <a:tcPr marL="7598" marR="7598" marT="7598" marB="0" anchor="b">
                    <a:lnL w="12700" cmpd="sng">
                      <a:noFill/>
                    </a:lnL>
                  </a:tcPr>
                </a:tc>
                <a:tc hMerge="1">
                  <a:txBody>
                    <a:bodyPr/>
                    <a:lstStyle/>
                    <a:p>
                      <a:pPr algn="l" fontAlgn="b"/>
                      <a:endParaRPr lang="it-IT" sz="900" b="0" i="0" u="none" strike="noStrike" dirty="0">
                        <a:solidFill>
                          <a:srgbClr val="000000"/>
                        </a:solidFill>
                        <a:effectLst/>
                        <a:latin typeface="Calibri" panose="020F0502020204030204" pitchFamily="34" charset="0"/>
                      </a:endParaRPr>
                    </a:p>
                  </a:txBody>
                  <a:tcPr marL="7598" marR="7598" marT="7598" marB="0" anchor="b"/>
                </a:tc>
                <a:tc>
                  <a:txBody>
                    <a:bodyPr/>
                    <a:lstStyle/>
                    <a:p>
                      <a:pPr algn="l" fontAlgn="b"/>
                      <a:r>
                        <a:rPr lang="it-IT" sz="1100" u="none" strike="noStrike" dirty="0" err="1">
                          <a:effectLst/>
                        </a:rPr>
                        <a:t>Reptilia</a:t>
                      </a:r>
                      <a:r>
                        <a:rPr lang="it-IT" sz="1100" u="none" strike="noStrike" dirty="0">
                          <a:effectLst/>
                        </a:rPr>
                        <a:t> (</a:t>
                      </a:r>
                      <a:r>
                        <a:rPr lang="it-IT" sz="1100" u="none" strike="noStrike" dirty="0" err="1">
                          <a:effectLst/>
                        </a:rPr>
                        <a:t>Turtles</a:t>
                      </a:r>
                      <a:r>
                        <a:rPr lang="it-IT" sz="1100" u="none" strike="noStrike" dirty="0">
                          <a:effectLst/>
                        </a:rPr>
                        <a:t>)</a:t>
                      </a:r>
                      <a:endParaRPr lang="it-IT" sz="1100" b="0" i="0" u="none" strike="noStrike" dirty="0">
                        <a:solidFill>
                          <a:srgbClr val="000000"/>
                        </a:solidFill>
                        <a:effectLst/>
                        <a:latin typeface="Calibri" panose="020F0502020204030204" pitchFamily="34" charset="0"/>
                      </a:endParaRPr>
                    </a:p>
                  </a:txBody>
                  <a:tcPr marL="7598" marR="7598" marT="7598" marB="0" anchor="b"/>
                </a:tc>
                <a:extLst>
                  <a:ext uri="{0D108BD9-81ED-4DB2-BD59-A6C34878D82A}">
                    <a16:rowId xmlns="" xmlns:a16="http://schemas.microsoft.com/office/drawing/2014/main" val="10010"/>
                  </a:ext>
                </a:extLst>
              </a:tr>
              <a:tr h="151960">
                <a:tc>
                  <a:txBody>
                    <a:bodyPr/>
                    <a:lstStyle/>
                    <a:p>
                      <a:pPr algn="l" fontAlgn="b"/>
                      <a:endParaRPr lang="it-IT" sz="1100" b="0" i="0" u="none" strike="noStrike">
                        <a:solidFill>
                          <a:srgbClr val="000000"/>
                        </a:solidFill>
                        <a:effectLst/>
                        <a:latin typeface="Calibri" panose="020F0502020204030204" pitchFamily="34" charset="0"/>
                      </a:endParaRPr>
                    </a:p>
                  </a:txBody>
                  <a:tcPr marL="7598" marR="7598" marT="7598" marB="0" anchor="b"/>
                </a:tc>
                <a:tc>
                  <a:txBody>
                    <a:bodyPr/>
                    <a:lstStyle/>
                    <a:p>
                      <a:pPr algn="l" fontAlgn="b"/>
                      <a:r>
                        <a:rPr lang="it-IT" sz="1100" u="none" strike="noStrike">
                          <a:effectLst/>
                        </a:rPr>
                        <a:t>Dmo</a:t>
                      </a:r>
                      <a:endParaRPr lang="it-IT" sz="1100" b="0" i="0" u="none" strike="noStrike">
                        <a:solidFill>
                          <a:srgbClr val="000000"/>
                        </a:solidFill>
                        <a:effectLst/>
                        <a:latin typeface="Calibri" panose="020F0502020204030204" pitchFamily="34" charset="0"/>
                      </a:endParaRPr>
                    </a:p>
                  </a:txBody>
                  <a:tcPr marL="7598" marR="7598" marT="7598" marB="0" anchor="b"/>
                </a:tc>
                <a:tc>
                  <a:txBody>
                    <a:bodyPr/>
                    <a:lstStyle/>
                    <a:p>
                      <a:pPr algn="l" fontAlgn="b"/>
                      <a:r>
                        <a:rPr lang="it-IT" sz="1100" u="none" strike="noStrike">
                          <a:effectLst/>
                        </a:rPr>
                        <a:t>Mollusca Opistobranchia</a:t>
                      </a:r>
                      <a:endParaRPr lang="it-IT" sz="1100" b="0" i="0" u="none" strike="noStrike">
                        <a:solidFill>
                          <a:srgbClr val="000000"/>
                        </a:solidFill>
                        <a:effectLst/>
                        <a:latin typeface="Calibri" panose="020F0502020204030204" pitchFamily="34" charset="0"/>
                      </a:endParaRPr>
                    </a:p>
                  </a:txBody>
                  <a:tcPr marL="7598" marR="7598" marT="7598" marB="0" anchor="b">
                    <a:lnR w="12700" cmpd="sng">
                      <a:noFill/>
                    </a:lnR>
                  </a:tcPr>
                </a:tc>
                <a:tc vMerge="1">
                  <a:txBody>
                    <a:bodyPr/>
                    <a:lstStyle/>
                    <a:p>
                      <a:pPr algn="l" fontAlgn="b"/>
                      <a:endParaRPr lang="it-IT" sz="900" b="0" i="0" u="none" strike="noStrike" dirty="0">
                        <a:solidFill>
                          <a:srgbClr val="000000"/>
                        </a:solidFill>
                        <a:effectLst/>
                        <a:latin typeface="Calibri" panose="020F0502020204030204" pitchFamily="34" charset="0"/>
                      </a:endParaRPr>
                    </a:p>
                  </a:txBody>
                  <a:tcPr marL="7598" marR="7598" marT="7598"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gridSpan="2">
                  <a:txBody>
                    <a:bodyPr/>
                    <a:lstStyle/>
                    <a:p>
                      <a:pPr algn="l" fontAlgn="b"/>
                      <a:r>
                        <a:rPr lang="it-IT" sz="1100" b="1" u="none" strike="noStrike" dirty="0">
                          <a:effectLst/>
                        </a:rPr>
                        <a:t>V</a:t>
                      </a:r>
                      <a:endParaRPr lang="it-IT" sz="1100" b="1" i="0" u="none" strike="noStrike" dirty="0">
                        <a:solidFill>
                          <a:srgbClr val="000000"/>
                        </a:solidFill>
                        <a:effectLst/>
                        <a:latin typeface="Calibri" panose="020F0502020204030204" pitchFamily="34" charset="0"/>
                      </a:endParaRPr>
                    </a:p>
                  </a:txBody>
                  <a:tcPr marL="7598" marR="7598" marT="7598" marB="0" anchor="b">
                    <a:lnL w="12700" cmpd="sng">
                      <a:noFill/>
                    </a:lnL>
                  </a:tcPr>
                </a:tc>
                <a:tc hMerge="1">
                  <a:txBody>
                    <a:bodyPr/>
                    <a:lstStyle/>
                    <a:p>
                      <a:pPr algn="l" fontAlgn="b"/>
                      <a:endParaRPr lang="it-IT" sz="900" b="0" i="0" u="none" strike="noStrike" dirty="0">
                        <a:solidFill>
                          <a:srgbClr val="000000"/>
                        </a:solidFill>
                        <a:effectLst/>
                        <a:latin typeface="Calibri" panose="020F0502020204030204" pitchFamily="34" charset="0"/>
                      </a:endParaRPr>
                    </a:p>
                  </a:txBody>
                  <a:tcPr marL="7598" marR="7598" marT="7598" marB="0" anchor="b"/>
                </a:tc>
                <a:tc>
                  <a:txBody>
                    <a:bodyPr/>
                    <a:lstStyle/>
                    <a:p>
                      <a:pPr algn="l" fontAlgn="b"/>
                      <a:r>
                        <a:rPr lang="it-IT" sz="1100" u="none" strike="noStrike" dirty="0" err="1">
                          <a:effectLst/>
                        </a:rPr>
                        <a:t>Plantae</a:t>
                      </a:r>
                      <a:r>
                        <a:rPr lang="it-IT" sz="1100" u="none" strike="noStrike" dirty="0">
                          <a:effectLst/>
                        </a:rPr>
                        <a:t> (</a:t>
                      </a:r>
                      <a:r>
                        <a:rPr lang="it-IT" sz="1100" u="none" strike="noStrike" dirty="0" err="1">
                          <a:effectLst/>
                        </a:rPr>
                        <a:t>vegetals</a:t>
                      </a:r>
                      <a:r>
                        <a:rPr lang="it-IT" sz="1100" u="none" strike="noStrike" dirty="0">
                          <a:effectLst/>
                        </a:rPr>
                        <a:t>)</a:t>
                      </a:r>
                      <a:endParaRPr lang="it-IT" sz="1100" b="0" i="0" u="none" strike="noStrike" dirty="0">
                        <a:solidFill>
                          <a:srgbClr val="000000"/>
                        </a:solidFill>
                        <a:effectLst/>
                        <a:latin typeface="Calibri" panose="020F0502020204030204" pitchFamily="34" charset="0"/>
                      </a:endParaRPr>
                    </a:p>
                  </a:txBody>
                  <a:tcPr marL="7598" marR="7598" marT="7598" marB="0" anchor="b"/>
                </a:tc>
                <a:extLst>
                  <a:ext uri="{0D108BD9-81ED-4DB2-BD59-A6C34878D82A}">
                    <a16:rowId xmlns="" xmlns:a16="http://schemas.microsoft.com/office/drawing/2014/main" val="10011"/>
                  </a:ext>
                </a:extLst>
              </a:tr>
            </a:tbl>
          </a:graphicData>
        </a:graphic>
      </p:graphicFrame>
      <p:sp>
        <p:nvSpPr>
          <p:cNvPr id="10" name="CasellaDiTesto 9"/>
          <p:cNvSpPr txBox="1"/>
          <p:nvPr/>
        </p:nvSpPr>
        <p:spPr>
          <a:xfrm>
            <a:off x="8255000" y="6225111"/>
            <a:ext cx="1964266" cy="369332"/>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it-IT" dirty="0"/>
              <a:t>Part of the </a:t>
            </a:r>
            <a:r>
              <a:rPr lang="it-IT" dirty="0" err="1"/>
              <a:t>table</a:t>
            </a:r>
            <a:endParaRPr lang="it-IT" dirty="0"/>
          </a:p>
        </p:txBody>
      </p:sp>
    </p:spTree>
    <p:extLst>
      <p:ext uri="{BB962C8B-B14F-4D97-AF65-F5344CB8AC3E}">
        <p14:creationId xmlns:p14="http://schemas.microsoft.com/office/powerpoint/2010/main" val="18545077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p:cNvSpPr txBox="1"/>
          <p:nvPr/>
        </p:nvSpPr>
        <p:spPr>
          <a:xfrm>
            <a:off x="472611" y="339047"/>
            <a:ext cx="801385" cy="584775"/>
          </a:xfrm>
          <a:prstGeom prst="rect">
            <a:avLst/>
          </a:prstGeom>
          <a:noFill/>
        </p:spPr>
        <p:txBody>
          <a:bodyPr wrap="square" rtlCol="0">
            <a:spAutoFit/>
          </a:bodyPr>
          <a:lstStyle/>
          <a:p>
            <a:r>
              <a:rPr lang="it-IT" sz="3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TB</a:t>
            </a:r>
          </a:p>
        </p:txBody>
      </p:sp>
      <p:graphicFrame>
        <p:nvGraphicFramePr>
          <p:cNvPr id="6" name="Tabella 5"/>
          <p:cNvGraphicFramePr>
            <a:graphicFrameLocks noGrp="1"/>
          </p:cNvGraphicFramePr>
          <p:nvPr>
            <p:extLst>
              <p:ext uri="{D42A27DB-BD31-4B8C-83A1-F6EECF244321}">
                <p14:modId xmlns:p14="http://schemas.microsoft.com/office/powerpoint/2010/main" val="592304890"/>
              </p:ext>
            </p:extLst>
          </p:nvPr>
        </p:nvGraphicFramePr>
        <p:xfrm>
          <a:off x="1430864" y="645137"/>
          <a:ext cx="10034499" cy="1134702"/>
        </p:xfrm>
        <a:graphic>
          <a:graphicData uri="http://schemas.openxmlformats.org/drawingml/2006/table">
            <a:tbl>
              <a:tblPr firstRow="1" bandRow="1">
                <a:tableStyleId>{5C22544A-7EE6-4342-B048-85BDC9FD1C3A}</a:tableStyleId>
              </a:tblPr>
              <a:tblGrid>
                <a:gridCol w="2552080">
                  <a:extLst>
                    <a:ext uri="{9D8B030D-6E8A-4147-A177-3AD203B41FA5}">
                      <a16:colId xmlns="" xmlns:a16="http://schemas.microsoft.com/office/drawing/2014/main" val="20000"/>
                    </a:ext>
                  </a:extLst>
                </a:gridCol>
                <a:gridCol w="1195385">
                  <a:extLst>
                    <a:ext uri="{9D8B030D-6E8A-4147-A177-3AD203B41FA5}">
                      <a16:colId xmlns="" xmlns:a16="http://schemas.microsoft.com/office/drawing/2014/main" val="20001"/>
                    </a:ext>
                  </a:extLst>
                </a:gridCol>
                <a:gridCol w="3272698">
                  <a:extLst>
                    <a:ext uri="{9D8B030D-6E8A-4147-A177-3AD203B41FA5}">
                      <a16:colId xmlns="" xmlns:a16="http://schemas.microsoft.com/office/drawing/2014/main" val="20002"/>
                    </a:ext>
                  </a:extLst>
                </a:gridCol>
                <a:gridCol w="1107392">
                  <a:extLst>
                    <a:ext uri="{9D8B030D-6E8A-4147-A177-3AD203B41FA5}">
                      <a16:colId xmlns="" xmlns:a16="http://schemas.microsoft.com/office/drawing/2014/main" val="20003"/>
                    </a:ext>
                  </a:extLst>
                </a:gridCol>
                <a:gridCol w="1906944">
                  <a:extLst>
                    <a:ext uri="{9D8B030D-6E8A-4147-A177-3AD203B41FA5}">
                      <a16:colId xmlns="" xmlns:a16="http://schemas.microsoft.com/office/drawing/2014/main" val="20004"/>
                    </a:ext>
                  </a:extLst>
                </a:gridCol>
              </a:tblGrid>
              <a:tr h="494622">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Name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Type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Ref</a:t>
                      </a:r>
                      <a:r>
                        <a:rPr lang="it-IT" sz="1600" b="0" i="0" u="none" strike="noStrike" dirty="0">
                          <a:solidFill>
                            <a:srgbClr val="FFFFFF"/>
                          </a:solidFill>
                          <a:effectLst/>
                          <a:latin typeface="Arial" panose="020B0604020202020204" pitchFamily="34" charset="0"/>
                          <a:cs typeface="Arial" panose="020B0604020202020204" pitchFamily="34" charset="0"/>
                        </a:rPr>
                        <a:t>. </a:t>
                      </a:r>
                      <a:r>
                        <a:rPr lang="it-IT" sz="1600" b="0" i="0" u="none" strike="noStrike" dirty="0" err="1">
                          <a:solidFill>
                            <a:srgbClr val="FFFFFF"/>
                          </a:solidFill>
                          <a:effectLst/>
                          <a:latin typeface="Arial" panose="020B0604020202020204" pitchFamily="34" charset="0"/>
                          <a:cs typeface="Arial" panose="020B0604020202020204" pitchFamily="34" charset="0"/>
                        </a:rPr>
                        <a:t>Range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Comments</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a:solidFill>
                            <a:srgbClr val="FFFFFF"/>
                          </a:solidFill>
                          <a:effectLst/>
                          <a:latin typeface="Arial" panose="020B0604020202020204" pitchFamily="34" charset="0"/>
                          <a:cs typeface="Arial" panose="020B0604020202020204" pitchFamily="34" charset="0"/>
                        </a:rPr>
                        <a:t>New </a:t>
                      </a:r>
                      <a:r>
                        <a:rPr lang="it-IT" sz="1600" b="0" i="0" u="none" strike="noStrike" dirty="0" err="1">
                          <a:solidFill>
                            <a:srgbClr val="FFFFFF"/>
                          </a:solidFill>
                          <a:effectLst/>
                          <a:latin typeface="Arial" panose="020B0604020202020204" pitchFamily="34" charset="0"/>
                          <a:cs typeface="Arial" panose="020B0604020202020204" pitchFamily="34" charset="0"/>
                        </a:rPr>
                        <a:t>range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 xmlns:a16="http://schemas.microsoft.com/office/drawing/2014/main" val="10000"/>
                  </a:ext>
                </a:extLst>
              </a:tr>
              <a:tr h="397889">
                <a:tc>
                  <a:txBody>
                    <a:bodyPr/>
                    <a:lstStyle/>
                    <a:p>
                      <a:pPr algn="ctr" fontAlgn="ctr"/>
                      <a:r>
                        <a:rPr lang="it-IT" sz="1800" u="none" strike="noStrike" dirty="0">
                          <a:effectLst/>
                        </a:rPr>
                        <a:t>GENUS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000000"/>
                          </a:solidFill>
                          <a:effectLst/>
                          <a:latin typeface="Arial" panose="020B0604020202020204" pitchFamily="34" charset="0"/>
                          <a:cs typeface="Arial" panose="020B0604020202020204" pitchFamily="34" charset="0"/>
                        </a:rPr>
                        <a:t>4A</a:t>
                      </a:r>
                      <a:endParaRPr lang="it-IT" dirty="0">
                        <a:latin typeface="Arial" panose="020B0604020202020204" pitchFamily="34" charset="0"/>
                        <a:cs typeface="Arial" panose="020B0604020202020204" pitchFamily="34" charset="0"/>
                      </a:endParaRPr>
                    </a:p>
                  </a:txBody>
                  <a:tcPr/>
                </a:tc>
                <a:tc>
                  <a:txBody>
                    <a:bodyPr/>
                    <a:lstStyle/>
                    <a:p>
                      <a:pPr algn="ctr"/>
                      <a:r>
                        <a:rPr lang="it-IT" dirty="0">
                          <a:latin typeface="Arial" panose="020B0604020202020204" pitchFamily="34" charset="0"/>
                          <a:cs typeface="Arial" panose="020B0604020202020204" pitchFamily="34" charset="0"/>
                        </a:rPr>
                        <a:t>TM Reference List</a:t>
                      </a:r>
                    </a:p>
                  </a:txBody>
                  <a:tcPr/>
                </a:tc>
                <a:tc>
                  <a:txBody>
                    <a:bodyPr/>
                    <a:lstStyle/>
                    <a:p>
                      <a:pPr algn="ctr"/>
                      <a:endParaRPr lang="sv-SE" dirty="0">
                        <a:latin typeface="Arial" panose="020B0604020202020204" pitchFamily="34" charset="0"/>
                        <a:cs typeface="Arial" panose="020B060402020202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dirty="0" err="1">
                          <a:solidFill>
                            <a:srgbClr val="0070C0"/>
                          </a:solidFill>
                          <a:latin typeface="Arial" panose="020B0604020202020204" pitchFamily="34" charset="0"/>
                          <a:cs typeface="Arial" panose="020B0604020202020204" pitchFamily="34" charset="0"/>
                        </a:rPr>
                        <a:t>Updated</a:t>
                      </a:r>
                      <a:r>
                        <a:rPr lang="it-IT" dirty="0">
                          <a:solidFill>
                            <a:srgbClr val="0070C0"/>
                          </a:solidFill>
                          <a:latin typeface="Arial" panose="020B0604020202020204" pitchFamily="34" charset="0"/>
                          <a:cs typeface="Arial" panose="020B0604020202020204" pitchFamily="34" charset="0"/>
                        </a:rPr>
                        <a:t> Reference List</a:t>
                      </a:r>
                    </a:p>
                  </a:txBody>
                  <a:tcPr/>
                </a:tc>
                <a:extLst>
                  <a:ext uri="{0D108BD9-81ED-4DB2-BD59-A6C34878D82A}">
                    <a16:rowId xmlns="" xmlns:a16="http://schemas.microsoft.com/office/drawing/2014/main" val="10001"/>
                  </a:ext>
                </a:extLst>
              </a:tr>
            </a:tbl>
          </a:graphicData>
        </a:graphic>
      </p:graphicFrame>
      <p:graphicFrame>
        <p:nvGraphicFramePr>
          <p:cNvPr id="7" name="Tabella 6"/>
          <p:cNvGraphicFramePr>
            <a:graphicFrameLocks noGrp="1"/>
          </p:cNvGraphicFramePr>
          <p:nvPr>
            <p:extLst>
              <p:ext uri="{D42A27DB-BD31-4B8C-83A1-F6EECF244321}">
                <p14:modId xmlns:p14="http://schemas.microsoft.com/office/powerpoint/2010/main" val="3811229819"/>
              </p:ext>
            </p:extLst>
          </p:nvPr>
        </p:nvGraphicFramePr>
        <p:xfrm>
          <a:off x="1430864" y="2869599"/>
          <a:ext cx="10034499" cy="1134702"/>
        </p:xfrm>
        <a:graphic>
          <a:graphicData uri="http://schemas.openxmlformats.org/drawingml/2006/table">
            <a:tbl>
              <a:tblPr firstRow="1" bandRow="1">
                <a:tableStyleId>{5C22544A-7EE6-4342-B048-85BDC9FD1C3A}</a:tableStyleId>
              </a:tblPr>
              <a:tblGrid>
                <a:gridCol w="2552080">
                  <a:extLst>
                    <a:ext uri="{9D8B030D-6E8A-4147-A177-3AD203B41FA5}">
                      <a16:colId xmlns="" xmlns:a16="http://schemas.microsoft.com/office/drawing/2014/main" val="20000"/>
                    </a:ext>
                  </a:extLst>
                </a:gridCol>
                <a:gridCol w="1195385">
                  <a:extLst>
                    <a:ext uri="{9D8B030D-6E8A-4147-A177-3AD203B41FA5}">
                      <a16:colId xmlns="" xmlns:a16="http://schemas.microsoft.com/office/drawing/2014/main" val="20001"/>
                    </a:ext>
                  </a:extLst>
                </a:gridCol>
                <a:gridCol w="3272698">
                  <a:extLst>
                    <a:ext uri="{9D8B030D-6E8A-4147-A177-3AD203B41FA5}">
                      <a16:colId xmlns="" xmlns:a16="http://schemas.microsoft.com/office/drawing/2014/main" val="20002"/>
                    </a:ext>
                  </a:extLst>
                </a:gridCol>
                <a:gridCol w="1107392">
                  <a:extLst>
                    <a:ext uri="{9D8B030D-6E8A-4147-A177-3AD203B41FA5}">
                      <a16:colId xmlns="" xmlns:a16="http://schemas.microsoft.com/office/drawing/2014/main" val="20003"/>
                    </a:ext>
                  </a:extLst>
                </a:gridCol>
                <a:gridCol w="1906944">
                  <a:extLst>
                    <a:ext uri="{9D8B030D-6E8A-4147-A177-3AD203B41FA5}">
                      <a16:colId xmlns="" xmlns:a16="http://schemas.microsoft.com/office/drawing/2014/main" val="20004"/>
                    </a:ext>
                  </a:extLst>
                </a:gridCol>
              </a:tblGrid>
              <a:tr h="494622">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Name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Type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Ref</a:t>
                      </a:r>
                      <a:r>
                        <a:rPr lang="it-IT" sz="1600" b="0" i="0" u="none" strike="noStrike" dirty="0">
                          <a:solidFill>
                            <a:srgbClr val="FFFFFF"/>
                          </a:solidFill>
                          <a:effectLst/>
                          <a:latin typeface="Arial" panose="020B0604020202020204" pitchFamily="34" charset="0"/>
                          <a:cs typeface="Arial" panose="020B0604020202020204" pitchFamily="34" charset="0"/>
                        </a:rPr>
                        <a:t>. </a:t>
                      </a:r>
                      <a:r>
                        <a:rPr lang="it-IT" sz="1600" b="0" i="0" u="none" strike="noStrike" dirty="0" err="1">
                          <a:solidFill>
                            <a:srgbClr val="FFFFFF"/>
                          </a:solidFill>
                          <a:effectLst/>
                          <a:latin typeface="Arial" panose="020B0604020202020204" pitchFamily="34" charset="0"/>
                          <a:cs typeface="Arial" panose="020B0604020202020204" pitchFamily="34" charset="0"/>
                        </a:rPr>
                        <a:t>Range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Comments</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a:solidFill>
                            <a:srgbClr val="FFFFFF"/>
                          </a:solidFill>
                          <a:effectLst/>
                          <a:latin typeface="Arial" panose="020B0604020202020204" pitchFamily="34" charset="0"/>
                          <a:cs typeface="Arial" panose="020B0604020202020204" pitchFamily="34" charset="0"/>
                        </a:rPr>
                        <a:t>New </a:t>
                      </a:r>
                      <a:r>
                        <a:rPr lang="it-IT" sz="1600" b="0" i="0" u="none" strike="noStrike" dirty="0" err="1">
                          <a:solidFill>
                            <a:srgbClr val="FFFFFF"/>
                          </a:solidFill>
                          <a:effectLst/>
                          <a:latin typeface="Arial" panose="020B0604020202020204" pitchFamily="34" charset="0"/>
                          <a:cs typeface="Arial" panose="020B0604020202020204" pitchFamily="34" charset="0"/>
                        </a:rPr>
                        <a:t>range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 xmlns:a16="http://schemas.microsoft.com/office/drawing/2014/main" val="10000"/>
                  </a:ext>
                </a:extLst>
              </a:tr>
              <a:tr h="397889">
                <a:tc>
                  <a:txBody>
                    <a:bodyPr/>
                    <a:lstStyle/>
                    <a:p>
                      <a:pPr algn="ctr" fontAlgn="ctr"/>
                      <a:r>
                        <a:rPr lang="it-IT" sz="1800" u="none" strike="noStrike" dirty="0">
                          <a:effectLst/>
                        </a:rPr>
                        <a:t>SPECIES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000000"/>
                          </a:solidFill>
                          <a:effectLst/>
                          <a:latin typeface="Arial" panose="020B0604020202020204" pitchFamily="34" charset="0"/>
                          <a:cs typeface="Arial" panose="020B0604020202020204" pitchFamily="34" charset="0"/>
                        </a:rPr>
                        <a:t>3A</a:t>
                      </a:r>
                      <a:endParaRPr lang="it-IT" dirty="0">
                        <a:latin typeface="Arial" panose="020B0604020202020204" pitchFamily="34" charset="0"/>
                        <a:cs typeface="Arial" panose="020B0604020202020204" pitchFamily="34" charset="0"/>
                      </a:endParaRPr>
                    </a:p>
                  </a:txBody>
                  <a:tcPr/>
                </a:tc>
                <a:tc>
                  <a:txBody>
                    <a:bodyPr/>
                    <a:lstStyle/>
                    <a:p>
                      <a:pPr algn="ctr"/>
                      <a:r>
                        <a:rPr lang="it-IT" dirty="0">
                          <a:latin typeface="Arial" panose="020B0604020202020204" pitchFamily="34" charset="0"/>
                          <a:cs typeface="Arial" panose="020B0604020202020204" pitchFamily="34" charset="0"/>
                        </a:rPr>
                        <a:t>TM Reference List</a:t>
                      </a:r>
                    </a:p>
                  </a:txBody>
                  <a:tcPr/>
                </a:tc>
                <a:tc>
                  <a:txBody>
                    <a:bodyPr/>
                    <a:lstStyle/>
                    <a:p>
                      <a:pPr algn="ctr"/>
                      <a:endParaRPr lang="sv-SE" dirty="0">
                        <a:latin typeface="Arial" panose="020B0604020202020204" pitchFamily="34" charset="0"/>
                        <a:cs typeface="Arial" panose="020B060402020202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dirty="0" err="1">
                          <a:solidFill>
                            <a:srgbClr val="0070C0"/>
                          </a:solidFill>
                          <a:latin typeface="Arial" panose="020B0604020202020204" pitchFamily="34" charset="0"/>
                          <a:cs typeface="Arial" panose="020B0604020202020204" pitchFamily="34" charset="0"/>
                        </a:rPr>
                        <a:t>Updated</a:t>
                      </a:r>
                      <a:r>
                        <a:rPr lang="it-IT" dirty="0">
                          <a:solidFill>
                            <a:srgbClr val="0070C0"/>
                          </a:solidFill>
                          <a:latin typeface="Arial" panose="020B0604020202020204" pitchFamily="34" charset="0"/>
                          <a:cs typeface="Arial" panose="020B0604020202020204" pitchFamily="34" charset="0"/>
                        </a:rPr>
                        <a:t> Reference List</a:t>
                      </a:r>
                    </a:p>
                  </a:txBody>
                  <a:tcPr/>
                </a:tc>
                <a:extLst>
                  <a:ext uri="{0D108BD9-81ED-4DB2-BD59-A6C34878D82A}">
                    <a16:rowId xmlns="" xmlns:a16="http://schemas.microsoft.com/office/drawing/2014/main" val="10001"/>
                  </a:ext>
                </a:extLst>
              </a:tr>
            </a:tbl>
          </a:graphicData>
        </a:graphic>
      </p:graphicFrame>
      <p:graphicFrame>
        <p:nvGraphicFramePr>
          <p:cNvPr id="8" name="Tabella 7"/>
          <p:cNvGraphicFramePr>
            <a:graphicFrameLocks noGrp="1"/>
          </p:cNvGraphicFramePr>
          <p:nvPr>
            <p:extLst>
              <p:ext uri="{D42A27DB-BD31-4B8C-83A1-F6EECF244321}">
                <p14:modId xmlns:p14="http://schemas.microsoft.com/office/powerpoint/2010/main" val="284032830"/>
              </p:ext>
            </p:extLst>
          </p:nvPr>
        </p:nvGraphicFramePr>
        <p:xfrm>
          <a:off x="1430863" y="5094062"/>
          <a:ext cx="10012200" cy="651254"/>
        </p:xfrm>
        <a:graphic>
          <a:graphicData uri="http://schemas.openxmlformats.org/drawingml/2006/table">
            <a:tbl>
              <a:tblPr firstRow="1" bandRow="1">
                <a:tableStyleId>{5C22544A-7EE6-4342-B048-85BDC9FD1C3A}</a:tableStyleId>
              </a:tblPr>
              <a:tblGrid>
                <a:gridCol w="3334068">
                  <a:extLst>
                    <a:ext uri="{9D8B030D-6E8A-4147-A177-3AD203B41FA5}">
                      <a16:colId xmlns="" xmlns:a16="http://schemas.microsoft.com/office/drawing/2014/main" val="20000"/>
                    </a:ext>
                  </a:extLst>
                </a:gridCol>
                <a:gridCol w="1195385">
                  <a:extLst>
                    <a:ext uri="{9D8B030D-6E8A-4147-A177-3AD203B41FA5}">
                      <a16:colId xmlns="" xmlns:a16="http://schemas.microsoft.com/office/drawing/2014/main" val="20001"/>
                    </a:ext>
                  </a:extLst>
                </a:gridCol>
                <a:gridCol w="2486998">
                  <a:extLst>
                    <a:ext uri="{9D8B030D-6E8A-4147-A177-3AD203B41FA5}">
                      <a16:colId xmlns="" xmlns:a16="http://schemas.microsoft.com/office/drawing/2014/main" val="20002"/>
                    </a:ext>
                  </a:extLst>
                </a:gridCol>
                <a:gridCol w="1114697">
                  <a:extLst>
                    <a:ext uri="{9D8B030D-6E8A-4147-A177-3AD203B41FA5}">
                      <a16:colId xmlns="" xmlns:a16="http://schemas.microsoft.com/office/drawing/2014/main" val="20003"/>
                    </a:ext>
                  </a:extLst>
                </a:gridCol>
                <a:gridCol w="1881052">
                  <a:extLst>
                    <a:ext uri="{9D8B030D-6E8A-4147-A177-3AD203B41FA5}">
                      <a16:colId xmlns="" xmlns:a16="http://schemas.microsoft.com/office/drawing/2014/main" val="20004"/>
                    </a:ext>
                  </a:extLst>
                </a:gridCol>
              </a:tblGrid>
              <a:tr h="0">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Name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Type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Ref</a:t>
                      </a:r>
                      <a:r>
                        <a:rPr lang="it-IT" sz="1600" b="0" i="0" u="none" strike="noStrike" dirty="0">
                          <a:solidFill>
                            <a:srgbClr val="FFFFFF"/>
                          </a:solidFill>
                          <a:effectLst/>
                          <a:latin typeface="Arial" panose="020B0604020202020204" pitchFamily="34" charset="0"/>
                          <a:cs typeface="Arial" panose="020B0604020202020204" pitchFamily="34" charset="0"/>
                        </a:rPr>
                        <a:t>. </a:t>
                      </a:r>
                      <a:r>
                        <a:rPr lang="it-IT" sz="1600" b="0" i="0" u="none" strike="noStrike" dirty="0" err="1">
                          <a:solidFill>
                            <a:srgbClr val="FFFFFF"/>
                          </a:solidFill>
                          <a:effectLst/>
                          <a:latin typeface="Arial" panose="020B0604020202020204" pitchFamily="34" charset="0"/>
                          <a:cs typeface="Arial" panose="020B0604020202020204" pitchFamily="34" charset="0"/>
                        </a:rPr>
                        <a:t>Range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Comments</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a:solidFill>
                            <a:srgbClr val="FFFFFF"/>
                          </a:solidFill>
                          <a:effectLst/>
                          <a:latin typeface="Arial" panose="020B0604020202020204" pitchFamily="34" charset="0"/>
                          <a:cs typeface="Arial" panose="020B0604020202020204" pitchFamily="34" charset="0"/>
                        </a:rPr>
                        <a:t>New </a:t>
                      </a:r>
                      <a:r>
                        <a:rPr lang="it-IT" sz="1600" b="0" i="0" u="none" strike="noStrike" dirty="0" err="1">
                          <a:solidFill>
                            <a:srgbClr val="FFFFFF"/>
                          </a:solidFill>
                          <a:effectLst/>
                          <a:latin typeface="Arial" panose="020B0604020202020204" pitchFamily="34" charset="0"/>
                          <a:cs typeface="Arial" panose="020B0604020202020204" pitchFamily="34" charset="0"/>
                        </a:rPr>
                        <a:t>range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 xmlns:a16="http://schemas.microsoft.com/office/drawing/2014/main" val="10000"/>
                  </a:ext>
                </a:extLst>
              </a:tr>
              <a:tr h="397889">
                <a:tc>
                  <a:txBody>
                    <a:bodyPr/>
                    <a:lstStyle/>
                    <a:p>
                      <a:pPr algn="ctr" fontAlgn="ctr"/>
                      <a:r>
                        <a:rPr lang="it-IT" sz="1800" u="none" strike="noStrike" dirty="0">
                          <a:effectLst/>
                        </a:rPr>
                        <a:t>NAME_OF_THE_REFERENCE_LIST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000000"/>
                          </a:solidFill>
                          <a:effectLst/>
                          <a:latin typeface="Arial" panose="020B0604020202020204" pitchFamily="34" charset="0"/>
                          <a:cs typeface="Arial" panose="020B0604020202020204" pitchFamily="34" charset="0"/>
                        </a:rPr>
                        <a:t>2A</a:t>
                      </a:r>
                      <a:endParaRPr lang="it-IT"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FM, TM</a:t>
                      </a:r>
                    </a:p>
                  </a:txBody>
                  <a:tcPr/>
                </a:tc>
                <a:tc>
                  <a:txBody>
                    <a:bodyPr/>
                    <a:lstStyle/>
                    <a:p>
                      <a:pPr algn="ctr"/>
                      <a:endParaRPr lang="sv-SE" dirty="0">
                        <a:latin typeface="Arial" panose="020B0604020202020204" pitchFamily="34" charset="0"/>
                        <a:cs typeface="Arial" panose="020B060402020202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dirty="0" smtClean="0">
                          <a:solidFill>
                            <a:schemeClr val="tx1"/>
                          </a:solidFill>
                          <a:latin typeface="Arial" panose="020B0604020202020204" pitchFamily="34" charset="0"/>
                          <a:cs typeface="Arial" panose="020B0604020202020204" pitchFamily="34" charset="0"/>
                        </a:rPr>
                        <a:t>TM</a:t>
                      </a:r>
                      <a:endParaRPr lang="it-IT" dirty="0">
                        <a:solidFill>
                          <a:srgbClr val="0070C0"/>
                        </a:solidFill>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4108766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p:cNvSpPr txBox="1"/>
          <p:nvPr/>
        </p:nvSpPr>
        <p:spPr>
          <a:xfrm>
            <a:off x="472611" y="339047"/>
            <a:ext cx="801385" cy="584775"/>
          </a:xfrm>
          <a:prstGeom prst="rect">
            <a:avLst/>
          </a:prstGeom>
          <a:noFill/>
        </p:spPr>
        <p:txBody>
          <a:bodyPr wrap="square" rtlCol="0">
            <a:spAutoFit/>
          </a:bodyPr>
          <a:lstStyle/>
          <a:p>
            <a:r>
              <a:rPr lang="it-IT" sz="3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TB</a:t>
            </a:r>
          </a:p>
        </p:txBody>
      </p:sp>
      <p:graphicFrame>
        <p:nvGraphicFramePr>
          <p:cNvPr id="6" name="Tabella 5"/>
          <p:cNvGraphicFramePr>
            <a:graphicFrameLocks noGrp="1"/>
          </p:cNvGraphicFramePr>
          <p:nvPr>
            <p:extLst>
              <p:ext uri="{D42A27DB-BD31-4B8C-83A1-F6EECF244321}">
                <p14:modId xmlns:p14="http://schemas.microsoft.com/office/powerpoint/2010/main" val="3651901608"/>
              </p:ext>
            </p:extLst>
          </p:nvPr>
        </p:nvGraphicFramePr>
        <p:xfrm>
          <a:off x="1353196" y="3135911"/>
          <a:ext cx="10069098" cy="892511"/>
        </p:xfrm>
        <a:graphic>
          <a:graphicData uri="http://schemas.openxmlformats.org/drawingml/2006/table">
            <a:tbl>
              <a:tblPr firstRow="1" bandRow="1">
                <a:tableStyleId>{5C22544A-7EE6-4342-B048-85BDC9FD1C3A}</a:tableStyleId>
              </a:tblPr>
              <a:tblGrid>
                <a:gridCol w="2560879">
                  <a:extLst>
                    <a:ext uri="{9D8B030D-6E8A-4147-A177-3AD203B41FA5}">
                      <a16:colId xmlns="" xmlns:a16="http://schemas.microsoft.com/office/drawing/2014/main" val="20000"/>
                    </a:ext>
                  </a:extLst>
                </a:gridCol>
                <a:gridCol w="1199506">
                  <a:extLst>
                    <a:ext uri="{9D8B030D-6E8A-4147-A177-3AD203B41FA5}">
                      <a16:colId xmlns="" xmlns:a16="http://schemas.microsoft.com/office/drawing/2014/main" val="20001"/>
                    </a:ext>
                  </a:extLst>
                </a:gridCol>
                <a:gridCol w="3283983">
                  <a:extLst>
                    <a:ext uri="{9D8B030D-6E8A-4147-A177-3AD203B41FA5}">
                      <a16:colId xmlns="" xmlns:a16="http://schemas.microsoft.com/office/drawing/2014/main" val="20002"/>
                    </a:ext>
                  </a:extLst>
                </a:gridCol>
                <a:gridCol w="1111211">
                  <a:extLst>
                    <a:ext uri="{9D8B030D-6E8A-4147-A177-3AD203B41FA5}">
                      <a16:colId xmlns="" xmlns:a16="http://schemas.microsoft.com/office/drawing/2014/main" val="20003"/>
                    </a:ext>
                  </a:extLst>
                </a:gridCol>
                <a:gridCol w="1913519">
                  <a:extLst>
                    <a:ext uri="{9D8B030D-6E8A-4147-A177-3AD203B41FA5}">
                      <a16:colId xmlns="" xmlns:a16="http://schemas.microsoft.com/office/drawing/2014/main" val="20004"/>
                    </a:ext>
                  </a:extLst>
                </a:gridCol>
              </a:tblGrid>
              <a:tr h="494622">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Name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Type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Ref</a:t>
                      </a:r>
                      <a:r>
                        <a:rPr lang="it-IT" sz="1600" b="0" i="0" u="none" strike="noStrike" dirty="0">
                          <a:solidFill>
                            <a:srgbClr val="FFFFFF"/>
                          </a:solidFill>
                          <a:effectLst/>
                          <a:latin typeface="Arial" panose="020B0604020202020204" pitchFamily="34" charset="0"/>
                          <a:cs typeface="Arial" panose="020B0604020202020204" pitchFamily="34" charset="0"/>
                        </a:rPr>
                        <a:t>. </a:t>
                      </a:r>
                      <a:r>
                        <a:rPr lang="it-IT" sz="1600" b="0" i="0" u="none" strike="noStrike" dirty="0" err="1">
                          <a:solidFill>
                            <a:srgbClr val="FFFFFF"/>
                          </a:solidFill>
                          <a:effectLst/>
                          <a:latin typeface="Arial" panose="020B0604020202020204" pitchFamily="34" charset="0"/>
                          <a:cs typeface="Arial" panose="020B0604020202020204" pitchFamily="34" charset="0"/>
                        </a:rPr>
                        <a:t>Range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Comments</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a:solidFill>
                            <a:srgbClr val="FFFFFF"/>
                          </a:solidFill>
                          <a:effectLst/>
                          <a:latin typeface="Arial" panose="020B0604020202020204" pitchFamily="34" charset="0"/>
                          <a:cs typeface="Arial" panose="020B0604020202020204" pitchFamily="34" charset="0"/>
                        </a:rPr>
                        <a:t>New </a:t>
                      </a:r>
                      <a:r>
                        <a:rPr lang="it-IT" sz="1600" b="0" i="0" u="none" strike="noStrike" dirty="0" err="1">
                          <a:solidFill>
                            <a:srgbClr val="FFFFFF"/>
                          </a:solidFill>
                          <a:effectLst/>
                          <a:latin typeface="Arial" panose="020B0604020202020204" pitchFamily="34" charset="0"/>
                          <a:cs typeface="Arial" panose="020B0604020202020204" pitchFamily="34" charset="0"/>
                        </a:rPr>
                        <a:t>range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 xmlns:a16="http://schemas.microsoft.com/office/drawing/2014/main" val="10000"/>
                  </a:ext>
                </a:extLst>
              </a:tr>
              <a:tr h="397889">
                <a:tc>
                  <a:txBody>
                    <a:bodyPr/>
                    <a:lstStyle/>
                    <a:p>
                      <a:pPr algn="ctr" fontAlgn="ctr"/>
                      <a:r>
                        <a:rPr lang="it-IT" sz="1800" u="none" strike="noStrike" dirty="0">
                          <a:effectLst/>
                        </a:rPr>
                        <a:t>NB_OF_FEMALES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000000"/>
                          </a:solidFill>
                          <a:effectLst/>
                          <a:latin typeface="Arial" panose="020B0604020202020204" pitchFamily="34" charset="0"/>
                          <a:cs typeface="Arial" panose="020B0604020202020204" pitchFamily="34" charset="0"/>
                        </a:rPr>
                        <a:t>7N</a:t>
                      </a:r>
                      <a:endParaRPr lang="it-IT" dirty="0">
                        <a:latin typeface="Arial" panose="020B0604020202020204" pitchFamily="34" charset="0"/>
                        <a:cs typeface="Arial" panose="020B0604020202020204" pitchFamily="34" charset="0"/>
                      </a:endParaRPr>
                    </a:p>
                  </a:txBody>
                  <a:tcPr/>
                </a:tc>
                <a:tc>
                  <a:txBody>
                    <a:bodyPr/>
                    <a:lstStyle/>
                    <a:p>
                      <a:pPr algn="ctr"/>
                      <a:r>
                        <a:rPr lang="it-IT" dirty="0">
                          <a:latin typeface="Arial" panose="020B0604020202020204" pitchFamily="34" charset="0"/>
                          <a:cs typeface="Arial" panose="020B0604020202020204" pitchFamily="34" charset="0"/>
                        </a:rPr>
                        <a:t>0 to 9999999</a:t>
                      </a:r>
                    </a:p>
                  </a:txBody>
                  <a:tcPr/>
                </a:tc>
                <a:tc>
                  <a:txBody>
                    <a:bodyPr/>
                    <a:lstStyle/>
                    <a:p>
                      <a:pPr algn="ctr"/>
                      <a:endParaRPr lang="sv-SE" dirty="0">
                        <a:latin typeface="Arial" panose="020B0604020202020204" pitchFamily="34" charset="0"/>
                        <a:cs typeface="Arial" panose="020B060402020202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it-IT" dirty="0">
                        <a:solidFill>
                          <a:srgbClr val="0070C0"/>
                        </a:solidFill>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10001"/>
                  </a:ext>
                </a:extLst>
              </a:tr>
            </a:tbl>
          </a:graphicData>
        </a:graphic>
      </p:graphicFrame>
      <p:graphicFrame>
        <p:nvGraphicFramePr>
          <p:cNvPr id="7" name="Tabella 6"/>
          <p:cNvGraphicFramePr>
            <a:graphicFrameLocks noGrp="1"/>
          </p:cNvGraphicFramePr>
          <p:nvPr>
            <p:extLst>
              <p:ext uri="{D42A27DB-BD31-4B8C-83A1-F6EECF244321}">
                <p14:modId xmlns:p14="http://schemas.microsoft.com/office/powerpoint/2010/main" val="521843388"/>
              </p:ext>
            </p:extLst>
          </p:nvPr>
        </p:nvGraphicFramePr>
        <p:xfrm>
          <a:off x="1353196" y="4112237"/>
          <a:ext cx="10103697" cy="892511"/>
        </p:xfrm>
        <a:graphic>
          <a:graphicData uri="http://schemas.openxmlformats.org/drawingml/2006/table">
            <a:tbl>
              <a:tblPr firstRow="1" bandRow="1">
                <a:tableStyleId>{5C22544A-7EE6-4342-B048-85BDC9FD1C3A}</a:tableStyleId>
              </a:tblPr>
              <a:tblGrid>
                <a:gridCol w="2569679">
                  <a:extLst>
                    <a:ext uri="{9D8B030D-6E8A-4147-A177-3AD203B41FA5}">
                      <a16:colId xmlns="" xmlns:a16="http://schemas.microsoft.com/office/drawing/2014/main" val="20000"/>
                    </a:ext>
                  </a:extLst>
                </a:gridCol>
                <a:gridCol w="1203628">
                  <a:extLst>
                    <a:ext uri="{9D8B030D-6E8A-4147-A177-3AD203B41FA5}">
                      <a16:colId xmlns="" xmlns:a16="http://schemas.microsoft.com/office/drawing/2014/main" val="20001"/>
                    </a:ext>
                  </a:extLst>
                </a:gridCol>
                <a:gridCol w="3295267">
                  <a:extLst>
                    <a:ext uri="{9D8B030D-6E8A-4147-A177-3AD203B41FA5}">
                      <a16:colId xmlns="" xmlns:a16="http://schemas.microsoft.com/office/drawing/2014/main" val="20002"/>
                    </a:ext>
                  </a:extLst>
                </a:gridCol>
                <a:gridCol w="1115029">
                  <a:extLst>
                    <a:ext uri="{9D8B030D-6E8A-4147-A177-3AD203B41FA5}">
                      <a16:colId xmlns="" xmlns:a16="http://schemas.microsoft.com/office/drawing/2014/main" val="20003"/>
                    </a:ext>
                  </a:extLst>
                </a:gridCol>
                <a:gridCol w="1920094">
                  <a:extLst>
                    <a:ext uri="{9D8B030D-6E8A-4147-A177-3AD203B41FA5}">
                      <a16:colId xmlns="" xmlns:a16="http://schemas.microsoft.com/office/drawing/2014/main" val="20004"/>
                    </a:ext>
                  </a:extLst>
                </a:gridCol>
              </a:tblGrid>
              <a:tr h="494622">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Name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Type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Ref</a:t>
                      </a:r>
                      <a:r>
                        <a:rPr lang="it-IT" sz="1600" b="0" i="0" u="none" strike="noStrike" dirty="0">
                          <a:solidFill>
                            <a:srgbClr val="FFFFFF"/>
                          </a:solidFill>
                          <a:effectLst/>
                          <a:latin typeface="Arial" panose="020B0604020202020204" pitchFamily="34" charset="0"/>
                          <a:cs typeface="Arial" panose="020B0604020202020204" pitchFamily="34" charset="0"/>
                        </a:rPr>
                        <a:t>. </a:t>
                      </a:r>
                      <a:r>
                        <a:rPr lang="it-IT" sz="1600" b="0" i="0" u="none" strike="noStrike" dirty="0" err="1">
                          <a:solidFill>
                            <a:srgbClr val="FFFFFF"/>
                          </a:solidFill>
                          <a:effectLst/>
                          <a:latin typeface="Arial" panose="020B0604020202020204" pitchFamily="34" charset="0"/>
                          <a:cs typeface="Arial" panose="020B0604020202020204" pitchFamily="34" charset="0"/>
                        </a:rPr>
                        <a:t>Range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Comments</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a:solidFill>
                            <a:srgbClr val="FFFFFF"/>
                          </a:solidFill>
                          <a:effectLst/>
                          <a:latin typeface="Arial" panose="020B0604020202020204" pitchFamily="34" charset="0"/>
                          <a:cs typeface="Arial" panose="020B0604020202020204" pitchFamily="34" charset="0"/>
                        </a:rPr>
                        <a:t>New </a:t>
                      </a:r>
                      <a:r>
                        <a:rPr lang="it-IT" sz="1600" b="0" i="0" u="none" strike="noStrike" dirty="0" err="1">
                          <a:solidFill>
                            <a:srgbClr val="FFFFFF"/>
                          </a:solidFill>
                          <a:effectLst/>
                          <a:latin typeface="Arial" panose="020B0604020202020204" pitchFamily="34" charset="0"/>
                          <a:cs typeface="Arial" panose="020B0604020202020204" pitchFamily="34" charset="0"/>
                        </a:rPr>
                        <a:t>range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 xmlns:a16="http://schemas.microsoft.com/office/drawing/2014/main" val="10000"/>
                  </a:ext>
                </a:extLst>
              </a:tr>
              <a:tr h="397889">
                <a:tc>
                  <a:txBody>
                    <a:bodyPr/>
                    <a:lstStyle/>
                    <a:p>
                      <a:pPr algn="ctr" fontAlgn="ctr"/>
                      <a:r>
                        <a:rPr lang="it-IT" sz="1800" u="none" strike="noStrike" dirty="0">
                          <a:effectLst/>
                        </a:rPr>
                        <a:t>NB_OF_MALES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000000"/>
                          </a:solidFill>
                          <a:effectLst/>
                          <a:latin typeface="Arial" panose="020B0604020202020204" pitchFamily="34" charset="0"/>
                          <a:cs typeface="Arial" panose="020B0604020202020204" pitchFamily="34" charset="0"/>
                        </a:rPr>
                        <a:t>7N</a:t>
                      </a:r>
                      <a:endParaRPr lang="it-IT" dirty="0">
                        <a:latin typeface="Arial" panose="020B0604020202020204" pitchFamily="34" charset="0"/>
                        <a:cs typeface="Arial" panose="020B0604020202020204" pitchFamily="34" charset="0"/>
                      </a:endParaRPr>
                    </a:p>
                  </a:txBody>
                  <a:tcPr/>
                </a:tc>
                <a:tc>
                  <a:txBody>
                    <a:bodyPr/>
                    <a:lstStyle/>
                    <a:p>
                      <a:pPr algn="ctr"/>
                      <a:r>
                        <a:rPr lang="it-IT" dirty="0">
                          <a:latin typeface="Arial" panose="020B0604020202020204" pitchFamily="34" charset="0"/>
                          <a:cs typeface="Arial" panose="020B0604020202020204" pitchFamily="34" charset="0"/>
                        </a:rPr>
                        <a:t>0 to 9999999</a:t>
                      </a:r>
                    </a:p>
                  </a:txBody>
                  <a:tcPr/>
                </a:tc>
                <a:tc>
                  <a:txBody>
                    <a:bodyPr/>
                    <a:lstStyle/>
                    <a:p>
                      <a:pPr algn="ctr"/>
                      <a:endParaRPr lang="sv-SE" dirty="0">
                        <a:latin typeface="Arial" panose="020B0604020202020204" pitchFamily="34" charset="0"/>
                        <a:cs typeface="Arial" panose="020B060402020202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it-IT" dirty="0">
                        <a:solidFill>
                          <a:srgbClr val="0070C0"/>
                        </a:solidFill>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10001"/>
                  </a:ext>
                </a:extLst>
              </a:tr>
            </a:tbl>
          </a:graphicData>
        </a:graphic>
      </p:graphicFrame>
      <p:graphicFrame>
        <p:nvGraphicFramePr>
          <p:cNvPr id="8" name="Tabella 7"/>
          <p:cNvGraphicFramePr>
            <a:graphicFrameLocks noGrp="1"/>
          </p:cNvGraphicFramePr>
          <p:nvPr>
            <p:extLst>
              <p:ext uri="{D42A27DB-BD31-4B8C-83A1-F6EECF244321}">
                <p14:modId xmlns:p14="http://schemas.microsoft.com/office/powerpoint/2010/main" val="1522679190"/>
              </p:ext>
            </p:extLst>
          </p:nvPr>
        </p:nvGraphicFramePr>
        <p:xfrm>
          <a:off x="1353195" y="5088563"/>
          <a:ext cx="10103698" cy="651254"/>
        </p:xfrm>
        <a:graphic>
          <a:graphicData uri="http://schemas.openxmlformats.org/drawingml/2006/table">
            <a:tbl>
              <a:tblPr firstRow="1" bandRow="1">
                <a:tableStyleId>{5C22544A-7EE6-4342-B048-85BDC9FD1C3A}</a:tableStyleId>
              </a:tblPr>
              <a:tblGrid>
                <a:gridCol w="2565692">
                  <a:extLst>
                    <a:ext uri="{9D8B030D-6E8A-4147-A177-3AD203B41FA5}">
                      <a16:colId xmlns="" xmlns:a16="http://schemas.microsoft.com/office/drawing/2014/main" val="20000"/>
                    </a:ext>
                  </a:extLst>
                </a:gridCol>
                <a:gridCol w="1196229">
                  <a:extLst>
                    <a:ext uri="{9D8B030D-6E8A-4147-A177-3AD203B41FA5}">
                      <a16:colId xmlns="" xmlns:a16="http://schemas.microsoft.com/office/drawing/2014/main" val="20001"/>
                    </a:ext>
                  </a:extLst>
                </a:gridCol>
                <a:gridCol w="1595706">
                  <a:extLst>
                    <a:ext uri="{9D8B030D-6E8A-4147-A177-3AD203B41FA5}">
                      <a16:colId xmlns="" xmlns:a16="http://schemas.microsoft.com/office/drawing/2014/main" val="20002"/>
                    </a:ext>
                  </a:extLst>
                </a:gridCol>
                <a:gridCol w="3571098">
                  <a:extLst>
                    <a:ext uri="{9D8B030D-6E8A-4147-A177-3AD203B41FA5}">
                      <a16:colId xmlns="" xmlns:a16="http://schemas.microsoft.com/office/drawing/2014/main" val="20003"/>
                    </a:ext>
                  </a:extLst>
                </a:gridCol>
                <a:gridCol w="1174973">
                  <a:extLst>
                    <a:ext uri="{9D8B030D-6E8A-4147-A177-3AD203B41FA5}">
                      <a16:colId xmlns="" xmlns:a16="http://schemas.microsoft.com/office/drawing/2014/main" val="20004"/>
                    </a:ext>
                  </a:extLst>
                </a:gridCol>
              </a:tblGrid>
              <a:tr h="0">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Name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Type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Ref</a:t>
                      </a:r>
                      <a:r>
                        <a:rPr lang="it-IT" sz="1600" b="0" i="0" u="none" strike="noStrike" dirty="0">
                          <a:solidFill>
                            <a:srgbClr val="FFFFFF"/>
                          </a:solidFill>
                          <a:effectLst/>
                          <a:latin typeface="Arial" panose="020B0604020202020204" pitchFamily="34" charset="0"/>
                          <a:cs typeface="Arial" panose="020B0604020202020204" pitchFamily="34" charset="0"/>
                        </a:rPr>
                        <a:t>. </a:t>
                      </a:r>
                      <a:r>
                        <a:rPr lang="it-IT" sz="1600" b="0" i="0" u="none" strike="noStrike" dirty="0" err="1">
                          <a:solidFill>
                            <a:srgbClr val="FFFFFF"/>
                          </a:solidFill>
                          <a:effectLst/>
                          <a:latin typeface="Arial" panose="020B0604020202020204" pitchFamily="34" charset="0"/>
                          <a:cs typeface="Arial" panose="020B0604020202020204" pitchFamily="34" charset="0"/>
                        </a:rPr>
                        <a:t>Range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Comments</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a:solidFill>
                            <a:srgbClr val="FFFFFF"/>
                          </a:solidFill>
                          <a:effectLst/>
                          <a:latin typeface="Arial" panose="020B0604020202020204" pitchFamily="34" charset="0"/>
                          <a:cs typeface="Arial" panose="020B0604020202020204" pitchFamily="34" charset="0"/>
                        </a:rPr>
                        <a:t>New </a:t>
                      </a:r>
                      <a:r>
                        <a:rPr lang="it-IT" sz="1600" b="0" i="0" u="none" strike="noStrike" dirty="0" err="1">
                          <a:solidFill>
                            <a:srgbClr val="FFFFFF"/>
                          </a:solidFill>
                          <a:effectLst/>
                          <a:latin typeface="Arial" panose="020B0604020202020204" pitchFamily="34" charset="0"/>
                          <a:cs typeface="Arial" panose="020B0604020202020204" pitchFamily="34" charset="0"/>
                        </a:rPr>
                        <a:t>range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 xmlns:a16="http://schemas.microsoft.com/office/drawing/2014/main" val="10000"/>
                  </a:ext>
                </a:extLst>
              </a:tr>
              <a:tr h="397889">
                <a:tc>
                  <a:txBody>
                    <a:bodyPr/>
                    <a:lstStyle/>
                    <a:p>
                      <a:pPr algn="ctr" fontAlgn="ctr"/>
                      <a:r>
                        <a:rPr lang="it-IT" sz="1800" u="none" strike="noStrike" dirty="0">
                          <a:effectLst/>
                        </a:rPr>
                        <a:t>NB_OF_UNDETERMINED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000000"/>
                          </a:solidFill>
                          <a:effectLst/>
                          <a:latin typeface="Arial" panose="020B0604020202020204" pitchFamily="34" charset="0"/>
                          <a:cs typeface="Arial" panose="020B0604020202020204" pitchFamily="34" charset="0"/>
                        </a:rPr>
                        <a:t>7N</a:t>
                      </a:r>
                      <a:endParaRPr lang="it-IT" dirty="0">
                        <a:latin typeface="Arial" panose="020B0604020202020204" pitchFamily="34" charset="0"/>
                        <a:cs typeface="Arial" panose="020B0604020202020204" pitchFamily="34" charset="0"/>
                      </a:endParaRPr>
                    </a:p>
                  </a:txBody>
                  <a:tcPr/>
                </a:tc>
                <a:tc>
                  <a:txBody>
                    <a:bodyPr/>
                    <a:lstStyle/>
                    <a:p>
                      <a:pPr algn="ctr"/>
                      <a:r>
                        <a:rPr lang="it-IT" dirty="0">
                          <a:latin typeface="Arial" panose="020B0604020202020204" pitchFamily="34" charset="0"/>
                          <a:cs typeface="Arial" panose="020B0604020202020204" pitchFamily="34" charset="0"/>
                        </a:rPr>
                        <a:t>0 to 9999999</a:t>
                      </a:r>
                    </a:p>
                  </a:txBody>
                  <a:tcPr/>
                </a:tc>
                <a:tc>
                  <a:txBody>
                    <a:bodyPr/>
                    <a:lstStyle/>
                    <a:p>
                      <a:pPr algn="ctr"/>
                      <a:r>
                        <a:rPr lang="sv-SE" dirty="0">
                          <a:solidFill>
                            <a:srgbClr val="FF0000"/>
                          </a:solidFill>
                          <a:latin typeface="Arial" panose="020B0604020202020204" pitchFamily="34" charset="0"/>
                          <a:cs typeface="Arial" panose="020B0604020202020204" pitchFamily="34" charset="0"/>
                        </a:rPr>
                        <a:t>Undetermined or not determined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it-IT" dirty="0">
                        <a:solidFill>
                          <a:srgbClr val="0070C0"/>
                        </a:solidFill>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10001"/>
                  </a:ext>
                </a:extLst>
              </a:tr>
            </a:tbl>
          </a:graphicData>
        </a:graphic>
      </p:graphicFrame>
      <p:sp>
        <p:nvSpPr>
          <p:cNvPr id="9" name="Rettangolo 8"/>
          <p:cNvSpPr/>
          <p:nvPr/>
        </p:nvSpPr>
        <p:spPr>
          <a:xfrm>
            <a:off x="1422394" y="5997250"/>
            <a:ext cx="9999899" cy="64633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en-US" dirty="0">
                <a:solidFill>
                  <a:schemeClr val="tx1"/>
                </a:solidFill>
              </a:rPr>
              <a:t>CONSISTENCY with TC DATA: </a:t>
            </a:r>
            <a:r>
              <a:rPr lang="en-US" dirty="0">
                <a:solidFill>
                  <a:srgbClr val="0070C0"/>
                </a:solidFill>
              </a:rPr>
              <a:t>NO_OF_INDIVIDUAL_OF_THE_ABOVE_SEX_MEASURED</a:t>
            </a:r>
            <a:r>
              <a:rPr lang="en-US" dirty="0">
                <a:solidFill>
                  <a:schemeClr val="tx1"/>
                </a:solidFill>
              </a:rPr>
              <a:t>,</a:t>
            </a:r>
          </a:p>
          <a:p>
            <a:pPr algn="ctr"/>
            <a:r>
              <a:rPr lang="it-IT" dirty="0">
                <a:solidFill>
                  <a:srgbClr val="0070C0"/>
                </a:solidFill>
              </a:rPr>
              <a:t>NUMBER_OF_INDIVIDUALS_IN_THE_LENGTH_ CLASS_AND_MATURITY_STAGE</a:t>
            </a:r>
            <a:endParaRPr lang="it-IT" dirty="0"/>
          </a:p>
        </p:txBody>
      </p:sp>
      <p:graphicFrame>
        <p:nvGraphicFramePr>
          <p:cNvPr id="10" name="Tabella 9"/>
          <p:cNvGraphicFramePr>
            <a:graphicFrameLocks noGrp="1"/>
          </p:cNvGraphicFramePr>
          <p:nvPr>
            <p:extLst>
              <p:ext uri="{D42A27DB-BD31-4B8C-83A1-F6EECF244321}">
                <p14:modId xmlns:p14="http://schemas.microsoft.com/office/powerpoint/2010/main" val="409923146"/>
              </p:ext>
            </p:extLst>
          </p:nvPr>
        </p:nvGraphicFramePr>
        <p:xfrm>
          <a:off x="1353196" y="339047"/>
          <a:ext cx="10069098" cy="892511"/>
        </p:xfrm>
        <a:graphic>
          <a:graphicData uri="http://schemas.openxmlformats.org/drawingml/2006/table">
            <a:tbl>
              <a:tblPr firstRow="1" bandRow="1">
                <a:tableStyleId>{5C22544A-7EE6-4342-B048-85BDC9FD1C3A}</a:tableStyleId>
              </a:tblPr>
              <a:tblGrid>
                <a:gridCol w="3208127">
                  <a:extLst>
                    <a:ext uri="{9D8B030D-6E8A-4147-A177-3AD203B41FA5}">
                      <a16:colId xmlns="" xmlns:a16="http://schemas.microsoft.com/office/drawing/2014/main" val="20000"/>
                    </a:ext>
                  </a:extLst>
                </a:gridCol>
                <a:gridCol w="554139">
                  <a:extLst>
                    <a:ext uri="{9D8B030D-6E8A-4147-A177-3AD203B41FA5}">
                      <a16:colId xmlns="" xmlns:a16="http://schemas.microsoft.com/office/drawing/2014/main" val="20001"/>
                    </a:ext>
                  </a:extLst>
                </a:gridCol>
                <a:gridCol w="1625824">
                  <a:extLst>
                    <a:ext uri="{9D8B030D-6E8A-4147-A177-3AD203B41FA5}">
                      <a16:colId xmlns="" xmlns:a16="http://schemas.microsoft.com/office/drawing/2014/main" val="20002"/>
                    </a:ext>
                  </a:extLst>
                </a:gridCol>
                <a:gridCol w="3520875">
                  <a:extLst>
                    <a:ext uri="{9D8B030D-6E8A-4147-A177-3AD203B41FA5}">
                      <a16:colId xmlns="" xmlns:a16="http://schemas.microsoft.com/office/drawing/2014/main" val="20003"/>
                    </a:ext>
                  </a:extLst>
                </a:gridCol>
                <a:gridCol w="1160133">
                  <a:extLst>
                    <a:ext uri="{9D8B030D-6E8A-4147-A177-3AD203B41FA5}">
                      <a16:colId xmlns="" xmlns:a16="http://schemas.microsoft.com/office/drawing/2014/main" val="20004"/>
                    </a:ext>
                  </a:extLst>
                </a:gridCol>
              </a:tblGrid>
              <a:tr h="494622">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Name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Type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Ref</a:t>
                      </a:r>
                      <a:r>
                        <a:rPr lang="it-IT" sz="1600" b="0" i="0" u="none" strike="noStrike" dirty="0">
                          <a:solidFill>
                            <a:srgbClr val="FFFFFF"/>
                          </a:solidFill>
                          <a:effectLst/>
                          <a:latin typeface="Arial" panose="020B0604020202020204" pitchFamily="34" charset="0"/>
                          <a:cs typeface="Arial" panose="020B0604020202020204" pitchFamily="34" charset="0"/>
                        </a:rPr>
                        <a:t>. </a:t>
                      </a:r>
                      <a:r>
                        <a:rPr lang="it-IT" sz="1600" b="0" i="0" u="none" strike="noStrike" dirty="0" err="1">
                          <a:solidFill>
                            <a:srgbClr val="FFFFFF"/>
                          </a:solidFill>
                          <a:effectLst/>
                          <a:latin typeface="Arial" panose="020B0604020202020204" pitchFamily="34" charset="0"/>
                          <a:cs typeface="Arial" panose="020B0604020202020204" pitchFamily="34" charset="0"/>
                        </a:rPr>
                        <a:t>Range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Comments</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a:solidFill>
                            <a:srgbClr val="FFFFFF"/>
                          </a:solidFill>
                          <a:effectLst/>
                          <a:latin typeface="Arial" panose="020B0604020202020204" pitchFamily="34" charset="0"/>
                          <a:cs typeface="Arial" panose="020B0604020202020204" pitchFamily="34" charset="0"/>
                        </a:rPr>
                        <a:t>New </a:t>
                      </a:r>
                      <a:r>
                        <a:rPr lang="it-IT" sz="1600" b="0" i="0" u="none" strike="noStrike" dirty="0" err="1">
                          <a:solidFill>
                            <a:srgbClr val="FFFFFF"/>
                          </a:solidFill>
                          <a:effectLst/>
                          <a:latin typeface="Arial" panose="020B0604020202020204" pitchFamily="34" charset="0"/>
                          <a:cs typeface="Arial" panose="020B0604020202020204" pitchFamily="34" charset="0"/>
                        </a:rPr>
                        <a:t>range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 xmlns:a16="http://schemas.microsoft.com/office/drawing/2014/main" val="10000"/>
                  </a:ext>
                </a:extLst>
              </a:tr>
              <a:tr h="397889">
                <a:tc>
                  <a:txBody>
                    <a:bodyPr/>
                    <a:lstStyle/>
                    <a:p>
                      <a:pPr algn="ctr" fontAlgn="ctr"/>
                      <a:r>
                        <a:rPr lang="it-IT" sz="1800" u="none" strike="noStrike" dirty="0">
                          <a:effectLst/>
                        </a:rPr>
                        <a:t>TOTAL_WEIGHT_IN_THE_HAUL</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000000"/>
                          </a:solidFill>
                          <a:effectLst/>
                          <a:latin typeface="Arial" panose="020B0604020202020204" pitchFamily="34" charset="0"/>
                          <a:cs typeface="Arial" panose="020B0604020202020204" pitchFamily="34" charset="0"/>
                        </a:rPr>
                        <a:t>7N</a:t>
                      </a:r>
                      <a:endParaRPr lang="it-IT" dirty="0">
                        <a:latin typeface="Arial" panose="020B0604020202020204" pitchFamily="34" charset="0"/>
                        <a:cs typeface="Arial" panose="020B0604020202020204" pitchFamily="34" charset="0"/>
                      </a:endParaRPr>
                    </a:p>
                  </a:txBody>
                  <a:tcPr/>
                </a:tc>
                <a:tc>
                  <a:txBody>
                    <a:bodyPr/>
                    <a:lstStyle/>
                    <a:p>
                      <a:pPr algn="ctr"/>
                      <a:r>
                        <a:rPr lang="it-IT" dirty="0">
                          <a:latin typeface="Arial" panose="020B0604020202020204" pitchFamily="34" charset="0"/>
                          <a:cs typeface="Arial" panose="020B0604020202020204" pitchFamily="34" charset="0"/>
                        </a:rPr>
                        <a:t>0 to 9999999</a:t>
                      </a:r>
                    </a:p>
                  </a:txBody>
                  <a:tcPr/>
                </a:tc>
                <a:tc>
                  <a:txBody>
                    <a:bodyPr/>
                    <a:lstStyle/>
                    <a:p>
                      <a:pPr algn="ctr"/>
                      <a:r>
                        <a:rPr lang="en-US" dirty="0">
                          <a:latin typeface="Arial" panose="020B0604020202020204" pitchFamily="34" charset="0"/>
                          <a:cs typeface="Arial" panose="020B0604020202020204" pitchFamily="34" charset="0"/>
                        </a:rPr>
                        <a:t>For the given species, in grams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it-IT" dirty="0">
                        <a:solidFill>
                          <a:srgbClr val="0070C0"/>
                        </a:solidFill>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10001"/>
                  </a:ext>
                </a:extLst>
              </a:tr>
            </a:tbl>
          </a:graphicData>
        </a:graphic>
      </p:graphicFrame>
      <p:graphicFrame>
        <p:nvGraphicFramePr>
          <p:cNvPr id="12" name="Tabella 11"/>
          <p:cNvGraphicFramePr>
            <a:graphicFrameLocks noGrp="1"/>
          </p:cNvGraphicFramePr>
          <p:nvPr>
            <p:extLst>
              <p:ext uri="{D42A27DB-BD31-4B8C-83A1-F6EECF244321}">
                <p14:modId xmlns:p14="http://schemas.microsoft.com/office/powerpoint/2010/main" val="942122417"/>
              </p:ext>
            </p:extLst>
          </p:nvPr>
        </p:nvGraphicFramePr>
        <p:xfrm>
          <a:off x="1353196" y="1385054"/>
          <a:ext cx="10069098" cy="1409022"/>
        </p:xfrm>
        <a:graphic>
          <a:graphicData uri="http://schemas.openxmlformats.org/drawingml/2006/table">
            <a:tbl>
              <a:tblPr firstRow="1" bandRow="1">
                <a:tableStyleId>{5C22544A-7EE6-4342-B048-85BDC9FD1C3A}</a:tableStyleId>
              </a:tblPr>
              <a:tblGrid>
                <a:gridCol w="3208127">
                  <a:extLst>
                    <a:ext uri="{9D8B030D-6E8A-4147-A177-3AD203B41FA5}">
                      <a16:colId xmlns="" xmlns:a16="http://schemas.microsoft.com/office/drawing/2014/main" val="20000"/>
                    </a:ext>
                  </a:extLst>
                </a:gridCol>
                <a:gridCol w="554139">
                  <a:extLst>
                    <a:ext uri="{9D8B030D-6E8A-4147-A177-3AD203B41FA5}">
                      <a16:colId xmlns="" xmlns:a16="http://schemas.microsoft.com/office/drawing/2014/main" val="20001"/>
                    </a:ext>
                  </a:extLst>
                </a:gridCol>
                <a:gridCol w="1625824">
                  <a:extLst>
                    <a:ext uri="{9D8B030D-6E8A-4147-A177-3AD203B41FA5}">
                      <a16:colId xmlns="" xmlns:a16="http://schemas.microsoft.com/office/drawing/2014/main" val="20002"/>
                    </a:ext>
                  </a:extLst>
                </a:gridCol>
                <a:gridCol w="3520875">
                  <a:extLst>
                    <a:ext uri="{9D8B030D-6E8A-4147-A177-3AD203B41FA5}">
                      <a16:colId xmlns="" xmlns:a16="http://schemas.microsoft.com/office/drawing/2014/main" val="20003"/>
                    </a:ext>
                  </a:extLst>
                </a:gridCol>
                <a:gridCol w="1160133">
                  <a:extLst>
                    <a:ext uri="{9D8B030D-6E8A-4147-A177-3AD203B41FA5}">
                      <a16:colId xmlns="" xmlns:a16="http://schemas.microsoft.com/office/drawing/2014/main" val="20004"/>
                    </a:ext>
                  </a:extLst>
                </a:gridCol>
              </a:tblGrid>
              <a:tr h="494622">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Name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Type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Ref</a:t>
                      </a:r>
                      <a:r>
                        <a:rPr lang="it-IT" sz="1600" b="0" i="0" u="none" strike="noStrike" dirty="0">
                          <a:solidFill>
                            <a:srgbClr val="FFFFFF"/>
                          </a:solidFill>
                          <a:effectLst/>
                          <a:latin typeface="Arial" panose="020B0604020202020204" pitchFamily="34" charset="0"/>
                          <a:cs typeface="Arial" panose="020B0604020202020204" pitchFamily="34" charset="0"/>
                        </a:rPr>
                        <a:t>. </a:t>
                      </a:r>
                      <a:r>
                        <a:rPr lang="it-IT" sz="1600" b="0" i="0" u="none" strike="noStrike" dirty="0" err="1">
                          <a:solidFill>
                            <a:srgbClr val="FFFFFF"/>
                          </a:solidFill>
                          <a:effectLst/>
                          <a:latin typeface="Arial" panose="020B0604020202020204" pitchFamily="34" charset="0"/>
                          <a:cs typeface="Arial" panose="020B0604020202020204" pitchFamily="34" charset="0"/>
                        </a:rPr>
                        <a:t>Range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Comments</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a:solidFill>
                            <a:srgbClr val="FFFFFF"/>
                          </a:solidFill>
                          <a:effectLst/>
                          <a:latin typeface="Arial" panose="020B0604020202020204" pitchFamily="34" charset="0"/>
                          <a:cs typeface="Arial" panose="020B0604020202020204" pitchFamily="34" charset="0"/>
                        </a:rPr>
                        <a:t>New </a:t>
                      </a:r>
                      <a:r>
                        <a:rPr lang="it-IT" sz="1600" b="0" i="0" u="none" strike="noStrike" dirty="0" err="1">
                          <a:solidFill>
                            <a:srgbClr val="FFFFFF"/>
                          </a:solidFill>
                          <a:effectLst/>
                          <a:latin typeface="Arial" panose="020B0604020202020204" pitchFamily="34" charset="0"/>
                          <a:cs typeface="Arial" panose="020B0604020202020204" pitchFamily="34" charset="0"/>
                        </a:rPr>
                        <a:t>range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 xmlns:a16="http://schemas.microsoft.com/office/drawing/2014/main" val="10000"/>
                  </a:ext>
                </a:extLst>
              </a:tr>
              <a:tr h="397889">
                <a:tc>
                  <a:txBody>
                    <a:bodyPr/>
                    <a:lstStyle/>
                    <a:p>
                      <a:pPr algn="ctr" fontAlgn="ctr"/>
                      <a:r>
                        <a:rPr lang="it-IT" sz="1800" u="none" strike="noStrike" dirty="0">
                          <a:effectLst/>
                        </a:rPr>
                        <a:t>TOTAL_NUMBER_IN_THE_HAUL</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000000"/>
                          </a:solidFill>
                          <a:effectLst/>
                          <a:latin typeface="Arial" panose="020B0604020202020204" pitchFamily="34" charset="0"/>
                          <a:cs typeface="Arial" panose="020B0604020202020204" pitchFamily="34" charset="0"/>
                        </a:rPr>
                        <a:t>7N</a:t>
                      </a:r>
                      <a:endParaRPr lang="it-IT" dirty="0">
                        <a:latin typeface="Arial" panose="020B0604020202020204" pitchFamily="34" charset="0"/>
                        <a:cs typeface="Arial" panose="020B0604020202020204" pitchFamily="34" charset="0"/>
                      </a:endParaRPr>
                    </a:p>
                  </a:txBody>
                  <a:tcPr/>
                </a:tc>
                <a:tc>
                  <a:txBody>
                    <a:bodyPr/>
                    <a:lstStyle/>
                    <a:p>
                      <a:pPr algn="ctr"/>
                      <a:r>
                        <a:rPr lang="it-IT" dirty="0">
                          <a:latin typeface="Arial" panose="020B0604020202020204" pitchFamily="34" charset="0"/>
                          <a:cs typeface="Arial" panose="020B0604020202020204" pitchFamily="34" charset="0"/>
                        </a:rPr>
                        <a:t>0 to 9999999</a:t>
                      </a:r>
                    </a:p>
                  </a:txBody>
                  <a:tcPr/>
                </a:tc>
                <a:tc>
                  <a:txBody>
                    <a:bodyPr/>
                    <a:lstStyle/>
                    <a:p>
                      <a:pPr algn="ctr"/>
                      <a:r>
                        <a:rPr lang="en-US" dirty="0">
                          <a:latin typeface="Arial" panose="020B0604020202020204" pitchFamily="34" charset="0"/>
                          <a:cs typeface="Arial" panose="020B0604020202020204" pitchFamily="34" charset="0"/>
                        </a:rPr>
                        <a:t>For the given species. Should be equal to the sum of the 3 following 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it-IT" dirty="0">
                        <a:solidFill>
                          <a:srgbClr val="0070C0"/>
                        </a:solidFill>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30768998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p:cNvSpPr txBox="1"/>
          <p:nvPr/>
        </p:nvSpPr>
        <p:spPr>
          <a:xfrm>
            <a:off x="472611" y="339047"/>
            <a:ext cx="801385" cy="584775"/>
          </a:xfrm>
          <a:prstGeom prst="rect">
            <a:avLst/>
          </a:prstGeom>
          <a:noFill/>
        </p:spPr>
        <p:txBody>
          <a:bodyPr wrap="square" rtlCol="0">
            <a:spAutoFit/>
          </a:bodyPr>
          <a:lstStyle/>
          <a:p>
            <a:r>
              <a:rPr lang="it-IT" sz="3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TC</a:t>
            </a:r>
          </a:p>
        </p:txBody>
      </p:sp>
      <p:graphicFrame>
        <p:nvGraphicFramePr>
          <p:cNvPr id="6" name="Tabella 5"/>
          <p:cNvGraphicFramePr>
            <a:graphicFrameLocks noGrp="1"/>
          </p:cNvGraphicFramePr>
          <p:nvPr>
            <p:extLst>
              <p:ext uri="{D42A27DB-BD31-4B8C-83A1-F6EECF244321}">
                <p14:modId xmlns:p14="http://schemas.microsoft.com/office/powerpoint/2010/main" val="1590836675"/>
              </p:ext>
            </p:extLst>
          </p:nvPr>
        </p:nvGraphicFramePr>
        <p:xfrm>
          <a:off x="2083371" y="185178"/>
          <a:ext cx="9156556" cy="763044"/>
        </p:xfrm>
        <a:graphic>
          <a:graphicData uri="http://schemas.openxmlformats.org/drawingml/2006/table">
            <a:tbl>
              <a:tblPr firstRow="1" bandRow="1">
                <a:tableStyleId>{5C22544A-7EE6-4342-B048-85BDC9FD1C3A}</a:tableStyleId>
              </a:tblPr>
              <a:tblGrid>
                <a:gridCol w="2793370">
                  <a:extLst>
                    <a:ext uri="{9D8B030D-6E8A-4147-A177-3AD203B41FA5}">
                      <a16:colId xmlns="" xmlns:a16="http://schemas.microsoft.com/office/drawing/2014/main" val="20000"/>
                    </a:ext>
                  </a:extLst>
                </a:gridCol>
                <a:gridCol w="1328850">
                  <a:extLst>
                    <a:ext uri="{9D8B030D-6E8A-4147-A177-3AD203B41FA5}">
                      <a16:colId xmlns="" xmlns:a16="http://schemas.microsoft.com/office/drawing/2014/main" val="20001"/>
                    </a:ext>
                  </a:extLst>
                </a:gridCol>
                <a:gridCol w="1808251">
                  <a:extLst>
                    <a:ext uri="{9D8B030D-6E8A-4147-A177-3AD203B41FA5}">
                      <a16:colId xmlns="" xmlns:a16="http://schemas.microsoft.com/office/drawing/2014/main" val="20002"/>
                    </a:ext>
                  </a:extLst>
                </a:gridCol>
                <a:gridCol w="1823430">
                  <a:extLst>
                    <a:ext uri="{9D8B030D-6E8A-4147-A177-3AD203B41FA5}">
                      <a16:colId xmlns="" xmlns:a16="http://schemas.microsoft.com/office/drawing/2014/main" val="20003"/>
                    </a:ext>
                  </a:extLst>
                </a:gridCol>
                <a:gridCol w="1402655">
                  <a:extLst>
                    <a:ext uri="{9D8B030D-6E8A-4147-A177-3AD203B41FA5}">
                      <a16:colId xmlns="" xmlns:a16="http://schemas.microsoft.com/office/drawing/2014/main" val="20004"/>
                    </a:ext>
                  </a:extLst>
                </a:gridCol>
              </a:tblGrid>
              <a:tr h="365155">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Name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Type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Ref</a:t>
                      </a:r>
                      <a:r>
                        <a:rPr lang="it-IT" sz="1600" b="0" i="0" u="none" strike="noStrike" dirty="0">
                          <a:solidFill>
                            <a:srgbClr val="FFFFFF"/>
                          </a:solidFill>
                          <a:effectLst/>
                          <a:latin typeface="Arial" panose="020B0604020202020204" pitchFamily="34" charset="0"/>
                          <a:cs typeface="Arial" panose="020B0604020202020204" pitchFamily="34" charset="0"/>
                        </a:rPr>
                        <a:t>. </a:t>
                      </a:r>
                      <a:r>
                        <a:rPr lang="it-IT" sz="1600" b="0" i="0" u="none" strike="noStrike" dirty="0" err="1">
                          <a:solidFill>
                            <a:srgbClr val="FFFFFF"/>
                          </a:solidFill>
                          <a:effectLst/>
                          <a:latin typeface="Arial" panose="020B0604020202020204" pitchFamily="34" charset="0"/>
                          <a:cs typeface="Arial" panose="020B0604020202020204" pitchFamily="34" charset="0"/>
                        </a:rPr>
                        <a:t>Range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Comments</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a:solidFill>
                            <a:srgbClr val="FFFFFF"/>
                          </a:solidFill>
                          <a:effectLst/>
                          <a:latin typeface="Arial" panose="020B0604020202020204" pitchFamily="34" charset="0"/>
                          <a:cs typeface="Arial" panose="020B0604020202020204" pitchFamily="34" charset="0"/>
                        </a:rPr>
                        <a:t>New </a:t>
                      </a:r>
                      <a:r>
                        <a:rPr lang="it-IT" sz="1600" b="0" i="0" u="none" strike="noStrike" dirty="0" err="1">
                          <a:solidFill>
                            <a:srgbClr val="FFFFFF"/>
                          </a:solidFill>
                          <a:effectLst/>
                          <a:latin typeface="Arial" panose="020B0604020202020204" pitchFamily="34" charset="0"/>
                          <a:cs typeface="Arial" panose="020B0604020202020204" pitchFamily="34" charset="0"/>
                        </a:rPr>
                        <a:t>range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 xmlns:a16="http://schemas.microsoft.com/office/drawing/2014/main" val="10000"/>
                  </a:ext>
                </a:extLst>
              </a:tr>
              <a:tr h="3978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000000"/>
                          </a:solidFill>
                          <a:effectLst/>
                          <a:latin typeface="Arial" panose="020B0604020202020204" pitchFamily="34" charset="0"/>
                          <a:cs typeface="Arial" panose="020B0604020202020204" pitchFamily="34" charset="0"/>
                        </a:rPr>
                        <a:t>TYPE_OF_FILE</a:t>
                      </a:r>
                      <a:endParaRPr lang="it-IT" dirty="0">
                        <a:latin typeface="Arial" panose="020B0604020202020204" pitchFamily="34" charset="0"/>
                        <a:cs typeface="Arial" panose="020B060402020202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000000"/>
                          </a:solidFill>
                          <a:effectLst/>
                          <a:latin typeface="Arial" panose="020B0604020202020204" pitchFamily="34" charset="0"/>
                          <a:cs typeface="Arial" panose="020B0604020202020204" pitchFamily="34" charset="0"/>
                        </a:rPr>
                        <a:t>2A</a:t>
                      </a:r>
                      <a:endParaRPr lang="it-IT" dirty="0">
                        <a:latin typeface="Arial" panose="020B0604020202020204" pitchFamily="34" charset="0"/>
                        <a:cs typeface="Arial" panose="020B0604020202020204" pitchFamily="34" charset="0"/>
                      </a:endParaRPr>
                    </a:p>
                  </a:txBody>
                  <a:tcPr/>
                </a:tc>
                <a:tc>
                  <a:txBody>
                    <a:bodyPr/>
                    <a:lstStyle/>
                    <a:p>
                      <a:pPr algn="ctr"/>
                      <a:r>
                        <a:rPr lang="en-US" b="0" i="0" u="none" strike="noStrike" dirty="0">
                          <a:solidFill>
                            <a:srgbClr val="000000"/>
                          </a:solidFill>
                          <a:effectLst/>
                          <a:latin typeface="Arial" panose="020B0604020202020204" pitchFamily="34" charset="0"/>
                          <a:cs typeface="Arial" panose="020B0604020202020204" pitchFamily="34" charset="0"/>
                        </a:rPr>
                        <a:t>TC</a:t>
                      </a:r>
                      <a:endParaRPr lang="it-IT" dirty="0">
                        <a:latin typeface="Arial" panose="020B0604020202020204" pitchFamily="34" charset="0"/>
                        <a:cs typeface="Arial" panose="020B0604020202020204" pitchFamily="34" charset="0"/>
                      </a:endParaRPr>
                    </a:p>
                  </a:txBody>
                  <a:tcPr/>
                </a:tc>
                <a:tc>
                  <a:txBody>
                    <a:bodyPr/>
                    <a:lstStyle/>
                    <a:p>
                      <a:pPr algn="ctr"/>
                      <a:r>
                        <a:rPr lang="en-US" b="0" i="0" u="none" strike="noStrike" dirty="0">
                          <a:solidFill>
                            <a:srgbClr val="000000"/>
                          </a:solidFill>
                          <a:effectLst/>
                          <a:latin typeface="Arial" panose="020B0604020202020204" pitchFamily="34" charset="0"/>
                          <a:cs typeface="Arial" panose="020B0604020202020204" pitchFamily="34" charset="0"/>
                        </a:rPr>
                        <a:t>Fixed value</a:t>
                      </a:r>
                      <a:r>
                        <a:rPr lang="en-US" dirty="0">
                          <a:latin typeface="Arial" panose="020B0604020202020204" pitchFamily="34" charset="0"/>
                          <a:cs typeface="Arial" panose="020B0604020202020204" pitchFamily="34" charset="0"/>
                        </a:rPr>
                        <a:t> </a:t>
                      </a:r>
                      <a:endParaRPr lang="it-IT" dirty="0">
                        <a:latin typeface="Arial" panose="020B0604020202020204" pitchFamily="34" charset="0"/>
                        <a:cs typeface="Arial" panose="020B0604020202020204" pitchFamily="34" charset="0"/>
                      </a:endParaRPr>
                    </a:p>
                  </a:txBody>
                  <a:tcPr/>
                </a:tc>
                <a:tc>
                  <a:txBody>
                    <a:bodyPr/>
                    <a:lstStyle/>
                    <a:p>
                      <a:pPr algn="ctr"/>
                      <a:r>
                        <a:rPr lang="it-IT" dirty="0">
                          <a:latin typeface="Arial" panose="020B0604020202020204" pitchFamily="34" charset="0"/>
                          <a:cs typeface="Arial" panose="020B0604020202020204" pitchFamily="34" charset="0"/>
                        </a:rPr>
                        <a:t>TC</a:t>
                      </a:r>
                    </a:p>
                  </a:txBody>
                  <a:tcPr/>
                </a:tc>
                <a:extLst>
                  <a:ext uri="{0D108BD9-81ED-4DB2-BD59-A6C34878D82A}">
                    <a16:rowId xmlns="" xmlns:a16="http://schemas.microsoft.com/office/drawing/2014/main" val="10001"/>
                  </a:ext>
                </a:extLst>
              </a:tr>
            </a:tbl>
          </a:graphicData>
        </a:graphic>
      </p:graphicFrame>
      <p:graphicFrame>
        <p:nvGraphicFramePr>
          <p:cNvPr id="14" name="Tabella 13"/>
          <p:cNvGraphicFramePr>
            <a:graphicFrameLocks noGrp="1"/>
          </p:cNvGraphicFramePr>
          <p:nvPr>
            <p:extLst>
              <p:ext uri="{D42A27DB-BD31-4B8C-83A1-F6EECF244321}">
                <p14:modId xmlns:p14="http://schemas.microsoft.com/office/powerpoint/2010/main" val="3093221215"/>
              </p:ext>
            </p:extLst>
          </p:nvPr>
        </p:nvGraphicFramePr>
        <p:xfrm>
          <a:off x="5930497" y="1038227"/>
          <a:ext cx="2813707" cy="1651635"/>
        </p:xfrm>
        <a:graphic>
          <a:graphicData uri="http://schemas.openxmlformats.org/drawingml/2006/table">
            <a:tbl>
              <a:tblPr firstRow="1" bandRow="1">
                <a:tableStyleId>{2A488322-F2BA-4B5B-9748-0D474271808F}</a:tableStyleId>
              </a:tblPr>
              <a:tblGrid>
                <a:gridCol w="1260878">
                  <a:extLst>
                    <a:ext uri="{9D8B030D-6E8A-4147-A177-3AD203B41FA5}">
                      <a16:colId xmlns="" xmlns:a16="http://schemas.microsoft.com/office/drawing/2014/main" val="20000"/>
                    </a:ext>
                  </a:extLst>
                </a:gridCol>
                <a:gridCol w="1552829">
                  <a:extLst>
                    <a:ext uri="{9D8B030D-6E8A-4147-A177-3AD203B41FA5}">
                      <a16:colId xmlns="" xmlns:a16="http://schemas.microsoft.com/office/drawing/2014/main" val="20001"/>
                    </a:ext>
                  </a:extLst>
                </a:gridCol>
              </a:tblGrid>
              <a:tr h="205553">
                <a:tc gridSpan="2">
                  <a:txBody>
                    <a:bodyPr/>
                    <a:lstStyle/>
                    <a:p>
                      <a:pPr algn="ctr"/>
                      <a:r>
                        <a:rPr lang="it-IT" sz="1400" dirty="0"/>
                        <a:t>TC FIELDS</a:t>
                      </a:r>
                    </a:p>
                  </a:txBody>
                  <a:tcPr anchor="ctr">
                    <a:solidFill>
                      <a:srgbClr val="0070C0"/>
                    </a:solidFill>
                  </a:tcPr>
                </a:tc>
                <a:tc hMerge="1">
                  <a:txBody>
                    <a:bodyPr/>
                    <a:lstStyle/>
                    <a:p>
                      <a:pPr algn="ctr"/>
                      <a:endParaRPr lang="it-IT" sz="1400" dirty="0"/>
                    </a:p>
                  </a:txBody>
                  <a:tcPr anchor="ctr">
                    <a:solidFill>
                      <a:srgbClr val="0070C0"/>
                    </a:solidFill>
                  </a:tcPr>
                </a:tc>
                <a:extLst>
                  <a:ext uri="{0D108BD9-81ED-4DB2-BD59-A6C34878D82A}">
                    <a16:rowId xmlns="" xmlns:a16="http://schemas.microsoft.com/office/drawing/2014/main" val="10000"/>
                  </a:ext>
                </a:extLst>
              </a:tr>
              <a:tr h="150311">
                <a:tc>
                  <a:txBody>
                    <a:bodyPr/>
                    <a:lstStyle/>
                    <a:p>
                      <a:pPr algn="l" fontAlgn="ctr"/>
                      <a:r>
                        <a:rPr lang="it-IT" sz="1200" kern="1200" dirty="0">
                          <a:solidFill>
                            <a:schemeClr val="dk1"/>
                          </a:solidFill>
                          <a:latin typeface="+mn-lt"/>
                          <a:ea typeface="+mn-ea"/>
                          <a:cs typeface="+mn-cs"/>
                        </a:rPr>
                        <a:t>TYPE_OF_FILE</a:t>
                      </a:r>
                    </a:p>
                  </a:txBody>
                  <a:tcPr marL="9525" marR="9525" marT="9525" marB="0" anchor="ctr"/>
                </a:tc>
                <a:tc>
                  <a:txBody>
                    <a:bodyPr/>
                    <a:lstStyle/>
                    <a:p>
                      <a:pPr algn="l" fontAlgn="ctr"/>
                      <a:r>
                        <a:rPr lang="it-IT" sz="1200" kern="1200" dirty="0">
                          <a:solidFill>
                            <a:schemeClr val="dk1"/>
                          </a:solidFill>
                          <a:latin typeface="+mn-lt"/>
                          <a:ea typeface="+mn-ea"/>
                          <a:cs typeface="+mn-cs"/>
                        </a:rPr>
                        <a:t>HAUL_NUMBER</a:t>
                      </a:r>
                    </a:p>
                  </a:txBody>
                  <a:tcPr marL="9525" marR="9525" marT="9525" marB="0" anchor="ctr"/>
                </a:tc>
                <a:extLst>
                  <a:ext uri="{0D108BD9-81ED-4DB2-BD59-A6C34878D82A}">
                    <a16:rowId xmlns="" xmlns:a16="http://schemas.microsoft.com/office/drawing/2014/main" val="10001"/>
                  </a:ext>
                </a:extLst>
              </a:tr>
              <a:tr h="150311">
                <a:tc>
                  <a:txBody>
                    <a:bodyPr/>
                    <a:lstStyle/>
                    <a:p>
                      <a:pPr algn="l" fontAlgn="ctr"/>
                      <a:r>
                        <a:rPr lang="it-IT" sz="1200" kern="1200" dirty="0">
                          <a:solidFill>
                            <a:schemeClr val="dk1"/>
                          </a:solidFill>
                          <a:latin typeface="+mn-lt"/>
                          <a:ea typeface="+mn-ea"/>
                          <a:cs typeface="+mn-cs"/>
                        </a:rPr>
                        <a:t>COUNTRY</a:t>
                      </a:r>
                    </a:p>
                  </a:txBody>
                  <a:tcPr marL="9525" marR="9525" marT="9525" marB="0" anchor="ctr"/>
                </a:tc>
                <a:tc>
                  <a:txBody>
                    <a:bodyPr/>
                    <a:lstStyle/>
                    <a:p>
                      <a:pPr algn="l" fontAlgn="ctr"/>
                      <a:r>
                        <a:rPr lang="it-IT" sz="1200" kern="1200" dirty="0">
                          <a:solidFill>
                            <a:schemeClr val="dk1"/>
                          </a:solidFill>
                          <a:latin typeface="+mn-lt"/>
                          <a:ea typeface="+mn-ea"/>
                          <a:cs typeface="+mn-cs"/>
                        </a:rPr>
                        <a:t>CODEND_CLOSING</a:t>
                      </a:r>
                    </a:p>
                  </a:txBody>
                  <a:tcPr marL="9525" marR="9525" marT="9525" marB="0" anchor="ctr"/>
                </a:tc>
                <a:extLst>
                  <a:ext uri="{0D108BD9-81ED-4DB2-BD59-A6C34878D82A}">
                    <a16:rowId xmlns="" xmlns:a16="http://schemas.microsoft.com/office/drawing/2014/main" val="10002"/>
                  </a:ext>
                </a:extLst>
              </a:tr>
              <a:tr h="150311">
                <a:tc>
                  <a:txBody>
                    <a:bodyPr/>
                    <a:lstStyle/>
                    <a:p>
                      <a:pPr algn="l" fontAlgn="ctr"/>
                      <a:r>
                        <a:rPr lang="it-IT" sz="1200" kern="1200" dirty="0">
                          <a:solidFill>
                            <a:schemeClr val="dk1"/>
                          </a:solidFill>
                          <a:latin typeface="+mn-lt"/>
                          <a:ea typeface="+mn-ea"/>
                          <a:cs typeface="+mn-cs"/>
                        </a:rPr>
                        <a:t>AREA</a:t>
                      </a:r>
                    </a:p>
                  </a:txBody>
                  <a:tcPr marL="9525" marR="9525" marT="9525" marB="0"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it-IT" sz="1200" kern="1200" dirty="0">
                          <a:solidFill>
                            <a:schemeClr val="dk1"/>
                          </a:solidFill>
                          <a:latin typeface="+mn-lt"/>
                          <a:ea typeface="+mn-ea"/>
                          <a:cs typeface="+mn-cs"/>
                        </a:rPr>
                        <a:t>PART_OF_THE_CODEND</a:t>
                      </a:r>
                    </a:p>
                  </a:txBody>
                  <a:tcPr marL="9525" marR="9525" marT="9525" marB="0" anchor="ctr"/>
                </a:tc>
                <a:extLst>
                  <a:ext uri="{0D108BD9-81ED-4DB2-BD59-A6C34878D82A}">
                    <a16:rowId xmlns="" xmlns:a16="http://schemas.microsoft.com/office/drawing/2014/main" val="10003"/>
                  </a:ext>
                </a:extLst>
              </a:tr>
              <a:tr h="150311">
                <a:tc>
                  <a:txBody>
                    <a:bodyPr/>
                    <a:lstStyle/>
                    <a:p>
                      <a:pPr algn="l" fontAlgn="ctr"/>
                      <a:r>
                        <a:rPr lang="it-IT" sz="1200" kern="1200" dirty="0">
                          <a:solidFill>
                            <a:schemeClr val="dk1"/>
                          </a:solidFill>
                          <a:latin typeface="+mn-lt"/>
                          <a:ea typeface="+mn-ea"/>
                          <a:cs typeface="+mn-cs"/>
                        </a:rPr>
                        <a:t>VESSEL</a:t>
                      </a:r>
                    </a:p>
                  </a:txBody>
                  <a:tcPr marL="9525" marR="9525" marT="9525" marB="0"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it-IT" sz="1200" kern="1200" dirty="0">
                          <a:solidFill>
                            <a:schemeClr val="dk1"/>
                          </a:solidFill>
                          <a:latin typeface="+mn-lt"/>
                          <a:ea typeface="+mn-ea"/>
                          <a:cs typeface="+mn-cs"/>
                        </a:rPr>
                        <a:t>FAUNISTIC_CATEGORY</a:t>
                      </a:r>
                    </a:p>
                  </a:txBody>
                  <a:tcPr marL="9525" marR="9525" marT="9525" marB="0" anchor="ctr"/>
                </a:tc>
                <a:extLst>
                  <a:ext uri="{0D108BD9-81ED-4DB2-BD59-A6C34878D82A}">
                    <a16:rowId xmlns="" xmlns:a16="http://schemas.microsoft.com/office/drawing/2014/main" val="10004"/>
                  </a:ext>
                </a:extLst>
              </a:tr>
              <a:tr h="150311">
                <a:tc>
                  <a:txBody>
                    <a:bodyPr/>
                    <a:lstStyle/>
                    <a:p>
                      <a:pPr algn="l" fontAlgn="ctr"/>
                      <a:r>
                        <a:rPr lang="it-IT" sz="1200" kern="1200" dirty="0">
                          <a:solidFill>
                            <a:schemeClr val="dk1"/>
                          </a:solidFill>
                          <a:latin typeface="+mn-lt"/>
                          <a:ea typeface="+mn-ea"/>
                          <a:cs typeface="+mn-cs"/>
                        </a:rPr>
                        <a:t>YEAR</a:t>
                      </a:r>
                    </a:p>
                  </a:txBody>
                  <a:tcPr marL="9525" marR="9525" marT="9525" marB="0"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it-IT" sz="1200" kern="1200" dirty="0">
                          <a:solidFill>
                            <a:schemeClr val="dk1"/>
                          </a:solidFill>
                          <a:latin typeface="+mn-lt"/>
                          <a:ea typeface="+mn-ea"/>
                          <a:cs typeface="+mn-cs"/>
                        </a:rPr>
                        <a:t>GENUS</a:t>
                      </a:r>
                    </a:p>
                  </a:txBody>
                  <a:tcPr marL="9525" marR="9525" marT="9525" marB="0" anchor="ctr"/>
                </a:tc>
                <a:extLst>
                  <a:ext uri="{0D108BD9-81ED-4DB2-BD59-A6C34878D82A}">
                    <a16:rowId xmlns="" xmlns:a16="http://schemas.microsoft.com/office/drawing/2014/main" val="10005"/>
                  </a:ext>
                </a:extLst>
              </a:tr>
              <a:tr h="150311">
                <a:tc>
                  <a:txBody>
                    <a:bodyPr/>
                    <a:lstStyle/>
                    <a:p>
                      <a:pPr algn="l" fontAlgn="ctr"/>
                      <a:r>
                        <a:rPr lang="it-IT" sz="1200" kern="1200" dirty="0">
                          <a:solidFill>
                            <a:schemeClr val="dk1"/>
                          </a:solidFill>
                          <a:latin typeface="+mn-lt"/>
                          <a:ea typeface="+mn-ea"/>
                          <a:cs typeface="+mn-cs"/>
                        </a:rPr>
                        <a:t>MONTH</a:t>
                      </a:r>
                    </a:p>
                  </a:txBody>
                  <a:tcPr marL="9525" marR="9525" marT="9525" marB="0"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it-IT" sz="1200" kern="1200" dirty="0">
                          <a:solidFill>
                            <a:schemeClr val="dk1"/>
                          </a:solidFill>
                          <a:latin typeface="+mn-lt"/>
                          <a:ea typeface="+mn-ea"/>
                          <a:cs typeface="+mn-cs"/>
                        </a:rPr>
                        <a:t>SPECIES</a:t>
                      </a:r>
                    </a:p>
                  </a:txBody>
                  <a:tcPr marL="9525" marR="9525" marT="9525" marB="0" anchor="ctr"/>
                </a:tc>
                <a:extLst>
                  <a:ext uri="{0D108BD9-81ED-4DB2-BD59-A6C34878D82A}">
                    <a16:rowId xmlns="" xmlns:a16="http://schemas.microsoft.com/office/drawing/2014/main" val="10006"/>
                  </a:ext>
                </a:extLst>
              </a:tr>
              <a:tr h="150311">
                <a:tc>
                  <a:txBody>
                    <a:bodyPr/>
                    <a:lstStyle/>
                    <a:p>
                      <a:pPr algn="l" fontAlgn="ctr"/>
                      <a:r>
                        <a:rPr lang="it-IT" sz="1200" kern="1200" dirty="0">
                          <a:solidFill>
                            <a:schemeClr val="dk1"/>
                          </a:solidFill>
                          <a:latin typeface="+mn-lt"/>
                          <a:ea typeface="+mn-ea"/>
                          <a:cs typeface="+mn-cs"/>
                        </a:rPr>
                        <a:t>DAY</a:t>
                      </a:r>
                    </a:p>
                  </a:txBody>
                  <a:tcPr marL="9525" marR="9525" marT="9525" marB="0" anchor="ctr"/>
                </a:tc>
                <a:tc>
                  <a:txBody>
                    <a:bodyPr/>
                    <a:lstStyle/>
                    <a:p>
                      <a:pPr algn="l" fontAlgn="ctr"/>
                      <a:endParaRPr lang="it-IT" sz="1200" kern="1200" dirty="0">
                        <a:solidFill>
                          <a:schemeClr val="dk1"/>
                        </a:solidFill>
                        <a:latin typeface="+mn-lt"/>
                        <a:ea typeface="+mn-ea"/>
                        <a:cs typeface="+mn-cs"/>
                      </a:endParaRPr>
                    </a:p>
                  </a:txBody>
                  <a:tcPr marL="9525" marR="9525" marT="9525" marB="0" anchor="ctr"/>
                </a:tc>
                <a:extLst>
                  <a:ext uri="{0D108BD9-81ED-4DB2-BD59-A6C34878D82A}">
                    <a16:rowId xmlns="" xmlns:a16="http://schemas.microsoft.com/office/drawing/2014/main" val="10007"/>
                  </a:ext>
                </a:extLst>
              </a:tr>
            </a:tbl>
          </a:graphicData>
        </a:graphic>
      </p:graphicFrame>
      <p:sp>
        <p:nvSpPr>
          <p:cNvPr id="3" name="CasellaDiTesto 2"/>
          <p:cNvSpPr txBox="1"/>
          <p:nvPr/>
        </p:nvSpPr>
        <p:spPr>
          <a:xfrm>
            <a:off x="2083371" y="1034535"/>
            <a:ext cx="3550459" cy="369332"/>
          </a:xfrm>
          <a:prstGeom prst="rect">
            <a:avLst/>
          </a:prstGeom>
        </p:spPr>
        <p:style>
          <a:lnRef idx="0">
            <a:schemeClr val="accent5"/>
          </a:lnRef>
          <a:fillRef idx="3">
            <a:schemeClr val="accent5"/>
          </a:fillRef>
          <a:effectRef idx="3">
            <a:schemeClr val="accent5"/>
          </a:effectRef>
          <a:fontRef idx="minor">
            <a:schemeClr val="lt1"/>
          </a:fontRef>
        </p:style>
        <p:txBody>
          <a:bodyPr wrap="none" rtlCol="0">
            <a:spAutoFit/>
          </a:bodyPr>
          <a:lstStyle/>
          <a:p>
            <a:r>
              <a:rPr lang="it-IT" dirty="0" err="1"/>
              <a:t>Same</a:t>
            </a:r>
            <a:r>
              <a:rPr lang="it-IT" dirty="0"/>
              <a:t> formats </a:t>
            </a:r>
            <a:r>
              <a:rPr lang="it-IT" dirty="0" err="1"/>
              <a:t>as</a:t>
            </a:r>
            <a:r>
              <a:rPr lang="it-IT" dirty="0"/>
              <a:t> in TA and TB </a:t>
            </a:r>
            <a:r>
              <a:rPr lang="it-IT" dirty="0" err="1"/>
              <a:t>tables</a:t>
            </a:r>
            <a:endParaRPr lang="it-IT" dirty="0"/>
          </a:p>
        </p:txBody>
      </p:sp>
      <p:graphicFrame>
        <p:nvGraphicFramePr>
          <p:cNvPr id="11" name="Tabella 10"/>
          <p:cNvGraphicFramePr>
            <a:graphicFrameLocks noGrp="1"/>
          </p:cNvGraphicFramePr>
          <p:nvPr>
            <p:extLst>
              <p:ext uri="{D42A27DB-BD31-4B8C-83A1-F6EECF244321}">
                <p14:modId xmlns:p14="http://schemas.microsoft.com/office/powerpoint/2010/main" val="1171417078"/>
              </p:ext>
            </p:extLst>
          </p:nvPr>
        </p:nvGraphicFramePr>
        <p:xfrm>
          <a:off x="2087184" y="3334777"/>
          <a:ext cx="9505166" cy="779977"/>
        </p:xfrm>
        <a:graphic>
          <a:graphicData uri="http://schemas.openxmlformats.org/drawingml/2006/table">
            <a:tbl>
              <a:tblPr firstRow="1" bandRow="1">
                <a:tableStyleId>{5C22544A-7EE6-4342-B048-85BDC9FD1C3A}</a:tableStyleId>
              </a:tblPr>
              <a:tblGrid>
                <a:gridCol w="3141980">
                  <a:extLst>
                    <a:ext uri="{9D8B030D-6E8A-4147-A177-3AD203B41FA5}">
                      <a16:colId xmlns="" xmlns:a16="http://schemas.microsoft.com/office/drawing/2014/main" val="20000"/>
                    </a:ext>
                  </a:extLst>
                </a:gridCol>
                <a:gridCol w="1328850">
                  <a:extLst>
                    <a:ext uri="{9D8B030D-6E8A-4147-A177-3AD203B41FA5}">
                      <a16:colId xmlns="" xmlns:a16="http://schemas.microsoft.com/office/drawing/2014/main" val="20001"/>
                    </a:ext>
                  </a:extLst>
                </a:gridCol>
                <a:gridCol w="1808251">
                  <a:extLst>
                    <a:ext uri="{9D8B030D-6E8A-4147-A177-3AD203B41FA5}">
                      <a16:colId xmlns="" xmlns:a16="http://schemas.microsoft.com/office/drawing/2014/main" val="20002"/>
                    </a:ext>
                  </a:extLst>
                </a:gridCol>
                <a:gridCol w="1823430">
                  <a:extLst>
                    <a:ext uri="{9D8B030D-6E8A-4147-A177-3AD203B41FA5}">
                      <a16:colId xmlns="" xmlns:a16="http://schemas.microsoft.com/office/drawing/2014/main" val="20003"/>
                    </a:ext>
                  </a:extLst>
                </a:gridCol>
                <a:gridCol w="1402655">
                  <a:extLst>
                    <a:ext uri="{9D8B030D-6E8A-4147-A177-3AD203B41FA5}">
                      <a16:colId xmlns="" xmlns:a16="http://schemas.microsoft.com/office/drawing/2014/main" val="20004"/>
                    </a:ext>
                  </a:extLst>
                </a:gridCol>
              </a:tblGrid>
              <a:tr h="382088">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Name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Type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Ref</a:t>
                      </a:r>
                      <a:r>
                        <a:rPr lang="it-IT" sz="1600" b="0" i="0" u="none" strike="noStrike" dirty="0">
                          <a:solidFill>
                            <a:srgbClr val="FFFFFF"/>
                          </a:solidFill>
                          <a:effectLst/>
                          <a:latin typeface="Arial" panose="020B0604020202020204" pitchFamily="34" charset="0"/>
                          <a:cs typeface="Arial" panose="020B0604020202020204" pitchFamily="34" charset="0"/>
                        </a:rPr>
                        <a:t>. </a:t>
                      </a:r>
                      <a:r>
                        <a:rPr lang="it-IT" sz="1600" b="0" i="0" u="none" strike="noStrike" dirty="0" err="1">
                          <a:solidFill>
                            <a:srgbClr val="FFFFFF"/>
                          </a:solidFill>
                          <a:effectLst/>
                          <a:latin typeface="Arial" panose="020B0604020202020204" pitchFamily="34" charset="0"/>
                          <a:cs typeface="Arial" panose="020B0604020202020204" pitchFamily="34" charset="0"/>
                        </a:rPr>
                        <a:t>Range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Comments</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a:solidFill>
                            <a:srgbClr val="FFFFFF"/>
                          </a:solidFill>
                          <a:effectLst/>
                          <a:latin typeface="Arial" panose="020B0604020202020204" pitchFamily="34" charset="0"/>
                          <a:cs typeface="Arial" panose="020B0604020202020204" pitchFamily="34" charset="0"/>
                        </a:rPr>
                        <a:t>New </a:t>
                      </a:r>
                      <a:r>
                        <a:rPr lang="it-IT" sz="1600" b="0" i="0" u="none" strike="noStrike" dirty="0" err="1">
                          <a:solidFill>
                            <a:srgbClr val="FFFFFF"/>
                          </a:solidFill>
                          <a:effectLst/>
                          <a:latin typeface="Arial" panose="020B0604020202020204" pitchFamily="34" charset="0"/>
                          <a:cs typeface="Arial" panose="020B0604020202020204" pitchFamily="34" charset="0"/>
                        </a:rPr>
                        <a:t>range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 xmlns:a16="http://schemas.microsoft.com/office/drawing/2014/main" val="10000"/>
                  </a:ext>
                </a:extLst>
              </a:tr>
              <a:tr h="3978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000000"/>
                          </a:solidFill>
                          <a:effectLst/>
                          <a:latin typeface="Arial" panose="020B0604020202020204" pitchFamily="34" charset="0"/>
                          <a:cs typeface="Arial" panose="020B0604020202020204" pitchFamily="34" charset="0"/>
                        </a:rPr>
                        <a:t>LENGTH_CLASSES_CODE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000000"/>
                          </a:solidFill>
                          <a:effectLst/>
                          <a:latin typeface="Arial" panose="020B0604020202020204" pitchFamily="34" charset="0"/>
                          <a:cs typeface="Arial" panose="020B0604020202020204" pitchFamily="34" charset="0"/>
                        </a:rPr>
                        <a:t>1A or 1N</a:t>
                      </a:r>
                      <a:endParaRPr lang="it-IT" dirty="0">
                        <a:latin typeface="Arial" panose="020B0604020202020204" pitchFamily="34" charset="0"/>
                        <a:cs typeface="Arial" panose="020B060402020202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800" b="0" i="0" u="none" strike="noStrike" kern="1200" dirty="0">
                          <a:solidFill>
                            <a:srgbClr val="000000"/>
                          </a:solidFill>
                          <a:effectLst/>
                          <a:latin typeface="Arial" panose="020B0604020202020204" pitchFamily="34" charset="0"/>
                          <a:ea typeface="+mn-ea"/>
                          <a:cs typeface="Arial" panose="020B0604020202020204" pitchFamily="34" charset="0"/>
                        </a:rPr>
                        <a:t>m, 0, 1</a:t>
                      </a:r>
                    </a:p>
                  </a:txBody>
                  <a:tcPr marL="9525" marR="9525" marT="9525"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800" b="0" i="0" u="none" strike="noStrike" kern="1200" dirty="0">
                          <a:solidFill>
                            <a:srgbClr val="000000"/>
                          </a:solidFill>
                          <a:effectLst/>
                          <a:latin typeface="Arial" panose="020B0604020202020204" pitchFamily="34" charset="0"/>
                          <a:ea typeface="+mn-ea"/>
                          <a:cs typeface="Arial" panose="020B0604020202020204" pitchFamily="34" charset="0"/>
                        </a:rPr>
                        <a:t>MEDITS code</a:t>
                      </a:r>
                    </a:p>
                  </a:txBody>
                  <a:tcPr marL="9525" marR="9525" marT="9525" marB="0" anchor="ctr"/>
                </a:tc>
                <a:tc>
                  <a:txBody>
                    <a:bodyPr/>
                    <a:lstStyle/>
                    <a:p>
                      <a:pPr algn="ctr"/>
                      <a:endParaRPr lang="it-IT"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10001"/>
                  </a:ext>
                </a:extLst>
              </a:tr>
            </a:tbl>
          </a:graphicData>
        </a:graphic>
      </p:graphicFrame>
      <p:graphicFrame>
        <p:nvGraphicFramePr>
          <p:cNvPr id="9" name="Tabella 8"/>
          <p:cNvGraphicFramePr>
            <a:graphicFrameLocks noGrp="1"/>
          </p:cNvGraphicFramePr>
          <p:nvPr>
            <p:extLst>
              <p:ext uri="{D42A27DB-BD31-4B8C-83A1-F6EECF244321}">
                <p14:modId xmlns:p14="http://schemas.microsoft.com/office/powerpoint/2010/main" val="3440709661"/>
              </p:ext>
            </p:extLst>
          </p:nvPr>
        </p:nvGraphicFramePr>
        <p:xfrm>
          <a:off x="4764973" y="4562304"/>
          <a:ext cx="2997902" cy="1483360"/>
        </p:xfrm>
        <a:graphic>
          <a:graphicData uri="http://schemas.openxmlformats.org/drawingml/2006/table">
            <a:tbl>
              <a:tblPr firstRow="1">
                <a:tableStyleId>{5FD0F851-EC5A-4D38-B0AD-8093EC10F338}</a:tableStyleId>
              </a:tblPr>
              <a:tblGrid>
                <a:gridCol w="912780">
                  <a:extLst>
                    <a:ext uri="{9D8B030D-6E8A-4147-A177-3AD203B41FA5}">
                      <a16:colId xmlns="" xmlns:a16="http://schemas.microsoft.com/office/drawing/2014/main" val="20000"/>
                    </a:ext>
                  </a:extLst>
                </a:gridCol>
                <a:gridCol w="2085122">
                  <a:extLst>
                    <a:ext uri="{9D8B030D-6E8A-4147-A177-3AD203B41FA5}">
                      <a16:colId xmlns="" xmlns:a16="http://schemas.microsoft.com/office/drawing/2014/main" val="20001"/>
                    </a:ext>
                  </a:extLst>
                </a:gridCol>
              </a:tblGrid>
              <a:tr h="370840">
                <a:tc>
                  <a:txBody>
                    <a:bodyPr/>
                    <a:lstStyle/>
                    <a:p>
                      <a:pPr algn="ctr"/>
                      <a:r>
                        <a:rPr lang="it-IT" dirty="0"/>
                        <a:t>Code</a:t>
                      </a:r>
                    </a:p>
                  </a:txBody>
                  <a:tcPr/>
                </a:tc>
                <a:tc>
                  <a:txBody>
                    <a:bodyPr/>
                    <a:lstStyle/>
                    <a:p>
                      <a:pPr algn="ctr"/>
                      <a:r>
                        <a:rPr lang="it-IT" dirty="0"/>
                        <a:t>Nature</a:t>
                      </a:r>
                    </a:p>
                  </a:txBody>
                  <a:tcPr/>
                </a:tc>
                <a:extLst>
                  <a:ext uri="{0D108BD9-81ED-4DB2-BD59-A6C34878D82A}">
                    <a16:rowId xmlns="" xmlns:a16="http://schemas.microsoft.com/office/drawing/2014/main" val="10000"/>
                  </a:ext>
                </a:extLst>
              </a:tr>
              <a:tr h="370840">
                <a:tc>
                  <a:txBody>
                    <a:bodyPr/>
                    <a:lstStyle/>
                    <a:p>
                      <a:pPr algn="ctr"/>
                      <a:r>
                        <a:rPr lang="it-IT" dirty="0"/>
                        <a:t>m</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800" u="none" strike="noStrike" kern="1200" baseline="0" dirty="0"/>
                        <a:t>1 mm</a:t>
                      </a:r>
                      <a:endParaRPr lang="it-IT" sz="1800" b="0" i="0" u="none" strike="noStrike" kern="1200" baseline="0" dirty="0">
                        <a:solidFill>
                          <a:schemeClr val="tx1"/>
                        </a:solidFill>
                        <a:latin typeface="+mn-lt"/>
                        <a:ea typeface="+mn-ea"/>
                        <a:cs typeface="+mn-cs"/>
                      </a:endParaRPr>
                    </a:p>
                  </a:txBody>
                  <a:tcPr/>
                </a:tc>
                <a:extLst>
                  <a:ext uri="{0D108BD9-81ED-4DB2-BD59-A6C34878D82A}">
                    <a16:rowId xmlns="" xmlns:a16="http://schemas.microsoft.com/office/drawing/2014/main" val="10001"/>
                  </a:ext>
                </a:extLst>
              </a:tr>
              <a:tr h="370840">
                <a:tc>
                  <a:txBody>
                    <a:bodyPr/>
                    <a:lstStyle/>
                    <a:p>
                      <a:pPr algn="ctr"/>
                      <a:r>
                        <a:rPr lang="it-IT" dirty="0"/>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800" u="none" strike="noStrike" kern="1200" baseline="0" dirty="0"/>
                        <a:t>0.5 cm</a:t>
                      </a:r>
                      <a:endParaRPr lang="en-US" sz="1800" b="0" i="0" u="none" strike="noStrike" kern="1200" baseline="0" dirty="0">
                        <a:solidFill>
                          <a:schemeClr val="tx1"/>
                        </a:solidFill>
                        <a:latin typeface="+mn-lt"/>
                        <a:ea typeface="+mn-ea"/>
                        <a:cs typeface="+mn-cs"/>
                      </a:endParaRPr>
                    </a:p>
                  </a:txBody>
                  <a:tcPr/>
                </a:tc>
                <a:extLst>
                  <a:ext uri="{0D108BD9-81ED-4DB2-BD59-A6C34878D82A}">
                    <a16:rowId xmlns="" xmlns:a16="http://schemas.microsoft.com/office/drawing/2014/main" val="10002"/>
                  </a:ext>
                </a:extLst>
              </a:tr>
              <a:tr h="370840">
                <a:tc>
                  <a:txBody>
                    <a:bodyPr/>
                    <a:lstStyle/>
                    <a:p>
                      <a:pPr algn="ctr"/>
                      <a:r>
                        <a:rPr lang="it-IT"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a:t>1 cm</a:t>
                      </a:r>
                      <a:endParaRPr lang="en-US" sz="1800" b="0" i="0" u="none" strike="noStrike" kern="1200" baseline="0" dirty="0">
                        <a:solidFill>
                          <a:schemeClr val="tx1"/>
                        </a:solidFill>
                        <a:latin typeface="+mn-lt"/>
                        <a:ea typeface="+mn-ea"/>
                        <a:cs typeface="+mn-cs"/>
                      </a:endParaRPr>
                    </a:p>
                  </a:txBody>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31497812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p:cNvSpPr txBox="1"/>
          <p:nvPr/>
        </p:nvSpPr>
        <p:spPr>
          <a:xfrm>
            <a:off x="472611" y="339047"/>
            <a:ext cx="801385" cy="584775"/>
          </a:xfrm>
          <a:prstGeom prst="rect">
            <a:avLst/>
          </a:prstGeom>
          <a:noFill/>
        </p:spPr>
        <p:txBody>
          <a:bodyPr wrap="square" rtlCol="0">
            <a:spAutoFit/>
          </a:bodyPr>
          <a:lstStyle/>
          <a:p>
            <a:r>
              <a:rPr lang="it-IT" sz="3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TC</a:t>
            </a:r>
          </a:p>
        </p:txBody>
      </p:sp>
      <p:graphicFrame>
        <p:nvGraphicFramePr>
          <p:cNvPr id="6" name="Tabella 5"/>
          <p:cNvGraphicFramePr>
            <a:graphicFrameLocks noGrp="1"/>
          </p:cNvGraphicFramePr>
          <p:nvPr>
            <p:extLst>
              <p:ext uri="{D42A27DB-BD31-4B8C-83A1-F6EECF244321}">
                <p14:modId xmlns:p14="http://schemas.microsoft.com/office/powerpoint/2010/main" val="2114932688"/>
              </p:ext>
            </p:extLst>
          </p:nvPr>
        </p:nvGraphicFramePr>
        <p:xfrm>
          <a:off x="1507064" y="631434"/>
          <a:ext cx="10021391" cy="1134702"/>
        </p:xfrm>
        <a:graphic>
          <a:graphicData uri="http://schemas.openxmlformats.org/drawingml/2006/table">
            <a:tbl>
              <a:tblPr firstRow="1" bandRow="1">
                <a:tableStyleId>{5C22544A-7EE6-4342-B048-85BDC9FD1C3A}</a:tableStyleId>
              </a:tblPr>
              <a:tblGrid>
                <a:gridCol w="2926916">
                  <a:extLst>
                    <a:ext uri="{9D8B030D-6E8A-4147-A177-3AD203B41FA5}">
                      <a16:colId xmlns="" xmlns:a16="http://schemas.microsoft.com/office/drawing/2014/main" val="20000"/>
                    </a:ext>
                  </a:extLst>
                </a:gridCol>
                <a:gridCol w="1406066">
                  <a:extLst>
                    <a:ext uri="{9D8B030D-6E8A-4147-A177-3AD203B41FA5}">
                      <a16:colId xmlns="" xmlns:a16="http://schemas.microsoft.com/office/drawing/2014/main" val="20001"/>
                    </a:ext>
                  </a:extLst>
                </a:gridCol>
                <a:gridCol w="1457502">
                  <a:extLst>
                    <a:ext uri="{9D8B030D-6E8A-4147-A177-3AD203B41FA5}">
                      <a16:colId xmlns="" xmlns:a16="http://schemas.microsoft.com/office/drawing/2014/main" val="20002"/>
                    </a:ext>
                  </a:extLst>
                </a:gridCol>
                <a:gridCol w="4230907">
                  <a:extLst>
                    <a:ext uri="{9D8B030D-6E8A-4147-A177-3AD203B41FA5}">
                      <a16:colId xmlns="" xmlns:a16="http://schemas.microsoft.com/office/drawing/2014/main" val="20003"/>
                    </a:ext>
                  </a:extLst>
                </a:gridCol>
              </a:tblGrid>
              <a:tr h="494622">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Name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Type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Ref</a:t>
                      </a:r>
                      <a:r>
                        <a:rPr lang="it-IT" sz="1600" b="0" i="0" u="none" strike="noStrike" dirty="0">
                          <a:solidFill>
                            <a:srgbClr val="FFFFFF"/>
                          </a:solidFill>
                          <a:effectLst/>
                          <a:latin typeface="Arial" panose="020B0604020202020204" pitchFamily="34" charset="0"/>
                          <a:cs typeface="Arial" panose="020B0604020202020204" pitchFamily="34" charset="0"/>
                        </a:rPr>
                        <a:t>. </a:t>
                      </a:r>
                      <a:r>
                        <a:rPr lang="it-IT" sz="1600" b="0" i="0" u="none" strike="noStrike" dirty="0" err="1">
                          <a:solidFill>
                            <a:srgbClr val="FFFFFF"/>
                          </a:solidFill>
                          <a:effectLst/>
                          <a:latin typeface="Arial" panose="020B0604020202020204" pitchFamily="34" charset="0"/>
                          <a:cs typeface="Arial" panose="020B0604020202020204" pitchFamily="34" charset="0"/>
                        </a:rPr>
                        <a:t>Range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Comments</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 xmlns:a16="http://schemas.microsoft.com/office/drawing/2014/main" val="10000"/>
                  </a:ext>
                </a:extLst>
              </a:tr>
              <a:tr h="397889">
                <a:tc>
                  <a:txBody>
                    <a:bodyPr/>
                    <a:lstStyle/>
                    <a:p>
                      <a:pPr algn="ctr" fontAlgn="ctr"/>
                      <a:r>
                        <a:rPr lang="it-IT" sz="1800" u="none" strike="noStrike" dirty="0">
                          <a:effectLst/>
                        </a:rPr>
                        <a:t>WEIGHT_OF_THE_FRACTION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000000"/>
                          </a:solidFill>
                          <a:effectLst/>
                          <a:latin typeface="Arial" panose="020B0604020202020204" pitchFamily="34" charset="0"/>
                          <a:cs typeface="Arial" panose="020B0604020202020204" pitchFamily="34" charset="0"/>
                        </a:rPr>
                        <a:t>6N</a:t>
                      </a:r>
                      <a:endParaRPr lang="it-IT" dirty="0">
                        <a:latin typeface="Arial" panose="020B0604020202020204" pitchFamily="34" charset="0"/>
                        <a:cs typeface="Arial" panose="020B0604020202020204" pitchFamily="34" charset="0"/>
                      </a:endParaRPr>
                    </a:p>
                  </a:txBody>
                  <a:tcPr/>
                </a:tc>
                <a:tc>
                  <a:txBody>
                    <a:bodyPr/>
                    <a:lstStyle/>
                    <a:p>
                      <a:pPr algn="ctr"/>
                      <a:r>
                        <a:rPr lang="it-IT" dirty="0">
                          <a:latin typeface="Arial" panose="020B0604020202020204" pitchFamily="34" charset="0"/>
                          <a:cs typeface="Arial" panose="020B0604020202020204" pitchFamily="34" charset="0"/>
                        </a:rPr>
                        <a:t>0 to 999999</a:t>
                      </a:r>
                    </a:p>
                  </a:txBody>
                  <a:tcPr/>
                </a:tc>
                <a:tc>
                  <a:txBody>
                    <a:bodyPr/>
                    <a:lstStyle/>
                    <a:p>
                      <a:pPr algn="ctr"/>
                      <a:r>
                        <a:rPr lang="en-US" dirty="0">
                          <a:latin typeface="Arial" panose="020B0604020202020204" pitchFamily="34" charset="0"/>
                          <a:cs typeface="Arial" panose="020B0604020202020204" pitchFamily="34" charset="0"/>
                        </a:rPr>
                        <a:t>Weight of the fraction in the whole haul in grams</a:t>
                      </a:r>
                    </a:p>
                  </a:txBody>
                  <a:tcPr/>
                </a:tc>
                <a:extLst>
                  <a:ext uri="{0D108BD9-81ED-4DB2-BD59-A6C34878D82A}">
                    <a16:rowId xmlns="" xmlns:a16="http://schemas.microsoft.com/office/drawing/2014/main" val="10001"/>
                  </a:ext>
                </a:extLst>
              </a:tr>
            </a:tbl>
          </a:graphicData>
        </a:graphic>
      </p:graphicFrame>
      <p:graphicFrame>
        <p:nvGraphicFramePr>
          <p:cNvPr id="9" name="Tabella 8"/>
          <p:cNvGraphicFramePr>
            <a:graphicFrameLocks noGrp="1"/>
          </p:cNvGraphicFramePr>
          <p:nvPr>
            <p:extLst>
              <p:ext uri="{D42A27DB-BD31-4B8C-83A1-F6EECF244321}">
                <p14:modId xmlns:p14="http://schemas.microsoft.com/office/powerpoint/2010/main" val="2811249793"/>
              </p:ext>
            </p:extLst>
          </p:nvPr>
        </p:nvGraphicFramePr>
        <p:xfrm>
          <a:off x="1507064" y="1917309"/>
          <a:ext cx="10021390" cy="1409022"/>
        </p:xfrm>
        <a:graphic>
          <a:graphicData uri="http://schemas.openxmlformats.org/drawingml/2006/table">
            <a:tbl>
              <a:tblPr firstRow="1" bandRow="1">
                <a:tableStyleId>{5C22544A-7EE6-4342-B048-85BDC9FD1C3A}</a:tableStyleId>
              </a:tblPr>
              <a:tblGrid>
                <a:gridCol w="3901440">
                  <a:extLst>
                    <a:ext uri="{9D8B030D-6E8A-4147-A177-3AD203B41FA5}">
                      <a16:colId xmlns="" xmlns:a16="http://schemas.microsoft.com/office/drawing/2014/main" val="20000"/>
                    </a:ext>
                  </a:extLst>
                </a:gridCol>
                <a:gridCol w="525780">
                  <a:extLst>
                    <a:ext uri="{9D8B030D-6E8A-4147-A177-3AD203B41FA5}">
                      <a16:colId xmlns="" xmlns:a16="http://schemas.microsoft.com/office/drawing/2014/main" val="20001"/>
                    </a:ext>
                  </a:extLst>
                </a:gridCol>
                <a:gridCol w="1452880">
                  <a:extLst>
                    <a:ext uri="{9D8B030D-6E8A-4147-A177-3AD203B41FA5}">
                      <a16:colId xmlns="" xmlns:a16="http://schemas.microsoft.com/office/drawing/2014/main" val="20002"/>
                    </a:ext>
                  </a:extLst>
                </a:gridCol>
                <a:gridCol w="4141290">
                  <a:extLst>
                    <a:ext uri="{9D8B030D-6E8A-4147-A177-3AD203B41FA5}">
                      <a16:colId xmlns="" xmlns:a16="http://schemas.microsoft.com/office/drawing/2014/main" val="20003"/>
                    </a:ext>
                  </a:extLst>
                </a:gridCol>
              </a:tblGrid>
              <a:tr h="494622">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Name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Type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Ref</a:t>
                      </a:r>
                      <a:r>
                        <a:rPr lang="it-IT" sz="1600" b="0" i="0" u="none" strike="noStrike" dirty="0">
                          <a:solidFill>
                            <a:srgbClr val="FFFFFF"/>
                          </a:solidFill>
                          <a:effectLst/>
                          <a:latin typeface="Arial" panose="020B0604020202020204" pitchFamily="34" charset="0"/>
                          <a:cs typeface="Arial" panose="020B0604020202020204" pitchFamily="34" charset="0"/>
                        </a:rPr>
                        <a:t>. </a:t>
                      </a:r>
                      <a:r>
                        <a:rPr lang="it-IT" sz="1600" b="0" i="0" u="none" strike="noStrike" dirty="0" err="1">
                          <a:solidFill>
                            <a:srgbClr val="FFFFFF"/>
                          </a:solidFill>
                          <a:effectLst/>
                          <a:latin typeface="Arial" panose="020B0604020202020204" pitchFamily="34" charset="0"/>
                          <a:cs typeface="Arial" panose="020B0604020202020204" pitchFamily="34" charset="0"/>
                        </a:rPr>
                        <a:t>Range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Comments</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 xmlns:a16="http://schemas.microsoft.com/office/drawing/2014/main" val="10000"/>
                  </a:ext>
                </a:extLst>
              </a:tr>
              <a:tr h="397889">
                <a:tc>
                  <a:txBody>
                    <a:bodyPr/>
                    <a:lstStyle/>
                    <a:p>
                      <a:pPr algn="ctr" fontAlgn="ctr"/>
                      <a:r>
                        <a:rPr lang="it-IT" sz="1800" u="none" strike="noStrike" dirty="0">
                          <a:effectLst/>
                        </a:rPr>
                        <a:t>WEIGHT_OF_THE_SAMPLE_MEASURED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000000"/>
                          </a:solidFill>
                          <a:effectLst/>
                          <a:latin typeface="Arial" panose="020B0604020202020204" pitchFamily="34" charset="0"/>
                          <a:cs typeface="Arial" panose="020B0604020202020204" pitchFamily="34" charset="0"/>
                        </a:rPr>
                        <a:t>6N</a:t>
                      </a:r>
                      <a:endParaRPr lang="it-IT" dirty="0">
                        <a:latin typeface="Arial" panose="020B0604020202020204" pitchFamily="34" charset="0"/>
                        <a:cs typeface="Arial" panose="020B0604020202020204" pitchFamily="34" charset="0"/>
                      </a:endParaRPr>
                    </a:p>
                  </a:txBody>
                  <a:tcPr/>
                </a:tc>
                <a:tc>
                  <a:txBody>
                    <a:bodyPr/>
                    <a:lstStyle/>
                    <a:p>
                      <a:pPr algn="ctr"/>
                      <a:r>
                        <a:rPr lang="it-IT" dirty="0">
                          <a:latin typeface="Arial" panose="020B0604020202020204" pitchFamily="34" charset="0"/>
                          <a:cs typeface="Arial" panose="020B0604020202020204" pitchFamily="34" charset="0"/>
                        </a:rPr>
                        <a:t>0 to 999999</a:t>
                      </a:r>
                    </a:p>
                  </a:txBody>
                  <a:tcPr/>
                </a:tc>
                <a:tc>
                  <a:txBody>
                    <a:bodyPr/>
                    <a:lstStyle/>
                    <a:p>
                      <a:pPr algn="ctr"/>
                      <a:r>
                        <a:rPr lang="en-US" dirty="0">
                          <a:latin typeface="Arial" panose="020B0604020202020204" pitchFamily="34" charset="0"/>
                          <a:cs typeface="Arial" panose="020B0604020202020204" pitchFamily="34" charset="0"/>
                        </a:rPr>
                        <a:t>Weight of the sample really measured for length, sex and maturity stages (in grams)</a:t>
                      </a:r>
                    </a:p>
                  </a:txBody>
                  <a:tcPr/>
                </a:tc>
                <a:extLst>
                  <a:ext uri="{0D108BD9-81ED-4DB2-BD59-A6C34878D82A}">
                    <a16:rowId xmlns="" xmlns:a16="http://schemas.microsoft.com/office/drawing/2014/main" val="10001"/>
                  </a:ext>
                </a:extLst>
              </a:tr>
            </a:tbl>
          </a:graphicData>
        </a:graphic>
      </p:graphicFrame>
      <p:graphicFrame>
        <p:nvGraphicFramePr>
          <p:cNvPr id="10" name="Tabella 9"/>
          <p:cNvGraphicFramePr>
            <a:graphicFrameLocks noGrp="1"/>
          </p:cNvGraphicFramePr>
          <p:nvPr>
            <p:extLst>
              <p:ext uri="{D42A27DB-BD31-4B8C-83A1-F6EECF244321}">
                <p14:modId xmlns:p14="http://schemas.microsoft.com/office/powerpoint/2010/main" val="743675057"/>
              </p:ext>
            </p:extLst>
          </p:nvPr>
        </p:nvGraphicFramePr>
        <p:xfrm>
          <a:off x="1507063" y="3689838"/>
          <a:ext cx="10021391" cy="892511"/>
        </p:xfrm>
        <a:graphic>
          <a:graphicData uri="http://schemas.openxmlformats.org/drawingml/2006/table">
            <a:tbl>
              <a:tblPr firstRow="1" bandRow="1">
                <a:tableStyleId>{5C22544A-7EE6-4342-B048-85BDC9FD1C3A}</a:tableStyleId>
              </a:tblPr>
              <a:tblGrid>
                <a:gridCol w="2926916">
                  <a:extLst>
                    <a:ext uri="{9D8B030D-6E8A-4147-A177-3AD203B41FA5}">
                      <a16:colId xmlns="" xmlns:a16="http://schemas.microsoft.com/office/drawing/2014/main" val="20000"/>
                    </a:ext>
                  </a:extLst>
                </a:gridCol>
                <a:gridCol w="1406066">
                  <a:extLst>
                    <a:ext uri="{9D8B030D-6E8A-4147-A177-3AD203B41FA5}">
                      <a16:colId xmlns="" xmlns:a16="http://schemas.microsoft.com/office/drawing/2014/main" val="20001"/>
                    </a:ext>
                  </a:extLst>
                </a:gridCol>
                <a:gridCol w="1457502">
                  <a:extLst>
                    <a:ext uri="{9D8B030D-6E8A-4147-A177-3AD203B41FA5}">
                      <a16:colId xmlns="" xmlns:a16="http://schemas.microsoft.com/office/drawing/2014/main" val="20002"/>
                    </a:ext>
                  </a:extLst>
                </a:gridCol>
                <a:gridCol w="4230907">
                  <a:extLst>
                    <a:ext uri="{9D8B030D-6E8A-4147-A177-3AD203B41FA5}">
                      <a16:colId xmlns="" xmlns:a16="http://schemas.microsoft.com/office/drawing/2014/main" val="20003"/>
                    </a:ext>
                  </a:extLst>
                </a:gridCol>
              </a:tblGrid>
              <a:tr h="494622">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Name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Type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Ref</a:t>
                      </a:r>
                      <a:r>
                        <a:rPr lang="it-IT" sz="1600" b="0" i="0" u="none" strike="noStrike" dirty="0">
                          <a:solidFill>
                            <a:srgbClr val="FFFFFF"/>
                          </a:solidFill>
                          <a:effectLst/>
                          <a:latin typeface="Arial" panose="020B0604020202020204" pitchFamily="34" charset="0"/>
                          <a:cs typeface="Arial" panose="020B0604020202020204" pitchFamily="34" charset="0"/>
                        </a:rPr>
                        <a:t>. </a:t>
                      </a:r>
                      <a:r>
                        <a:rPr lang="it-IT" sz="1600" b="0" i="0" u="none" strike="noStrike" dirty="0" err="1">
                          <a:solidFill>
                            <a:srgbClr val="FFFFFF"/>
                          </a:solidFill>
                          <a:effectLst/>
                          <a:latin typeface="Arial" panose="020B0604020202020204" pitchFamily="34" charset="0"/>
                          <a:cs typeface="Arial" panose="020B0604020202020204" pitchFamily="34" charset="0"/>
                        </a:rPr>
                        <a:t>Range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Comments</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 xmlns:a16="http://schemas.microsoft.com/office/drawing/2014/main" val="10000"/>
                  </a:ext>
                </a:extLst>
              </a:tr>
              <a:tr h="397889">
                <a:tc>
                  <a:txBody>
                    <a:bodyPr/>
                    <a:lstStyle/>
                    <a:p>
                      <a:pPr algn="ctr" fontAlgn="ctr"/>
                      <a:r>
                        <a:rPr lang="it-IT" sz="1800" u="none" strike="noStrike" dirty="0">
                          <a:effectLst/>
                        </a:rPr>
                        <a:t>SEX</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000000"/>
                          </a:solidFill>
                          <a:effectLst/>
                          <a:latin typeface="Arial" panose="020B0604020202020204" pitchFamily="34" charset="0"/>
                          <a:cs typeface="Arial" panose="020B0604020202020204" pitchFamily="34" charset="0"/>
                        </a:rPr>
                        <a:t>1A</a:t>
                      </a:r>
                      <a:endParaRPr lang="it-IT" dirty="0">
                        <a:latin typeface="Arial" panose="020B0604020202020204" pitchFamily="34" charset="0"/>
                        <a:cs typeface="Arial" panose="020B0604020202020204" pitchFamily="34" charset="0"/>
                      </a:endParaRPr>
                    </a:p>
                  </a:txBody>
                  <a:tcPr/>
                </a:tc>
                <a:tc>
                  <a:txBody>
                    <a:bodyPr/>
                    <a:lstStyle/>
                    <a:p>
                      <a:pPr algn="ctr"/>
                      <a:r>
                        <a:rPr lang="it-IT" dirty="0">
                          <a:latin typeface="Arial" panose="020B0604020202020204" pitchFamily="34" charset="0"/>
                          <a:cs typeface="Arial" panose="020B0604020202020204" pitchFamily="34" charset="0"/>
                        </a:rPr>
                        <a:t>M, F, I, </a:t>
                      </a:r>
                      <a:r>
                        <a:rPr lang="it-IT" dirty="0">
                          <a:solidFill>
                            <a:srgbClr val="FF0000"/>
                          </a:solidFill>
                          <a:latin typeface="Arial" panose="020B0604020202020204" pitchFamily="34" charset="0"/>
                          <a:cs typeface="Arial" panose="020B0604020202020204" pitchFamily="34" charset="0"/>
                        </a:rPr>
                        <a:t>N</a:t>
                      </a:r>
                    </a:p>
                  </a:txBody>
                  <a:tcPr/>
                </a:tc>
                <a:tc>
                  <a:txBody>
                    <a:bodyPr/>
                    <a:lstStyle/>
                    <a:p>
                      <a:pPr algn="ctr"/>
                      <a:endParaRPr lang="en-US"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10001"/>
                  </a:ext>
                </a:extLst>
              </a:tr>
            </a:tbl>
          </a:graphicData>
        </a:graphic>
      </p:graphicFrame>
      <p:graphicFrame>
        <p:nvGraphicFramePr>
          <p:cNvPr id="11" name="Tabella 10"/>
          <p:cNvGraphicFramePr>
            <a:graphicFrameLocks noGrp="1"/>
          </p:cNvGraphicFramePr>
          <p:nvPr>
            <p:extLst>
              <p:ext uri="{D42A27DB-BD31-4B8C-83A1-F6EECF244321}">
                <p14:modId xmlns:p14="http://schemas.microsoft.com/office/powerpoint/2010/main" val="1634151369"/>
              </p:ext>
            </p:extLst>
          </p:nvPr>
        </p:nvGraphicFramePr>
        <p:xfrm>
          <a:off x="2155865" y="4746466"/>
          <a:ext cx="2997902" cy="1854200"/>
        </p:xfrm>
        <a:graphic>
          <a:graphicData uri="http://schemas.openxmlformats.org/drawingml/2006/table">
            <a:tbl>
              <a:tblPr firstRow="1">
                <a:tableStyleId>{5FD0F851-EC5A-4D38-B0AD-8093EC10F338}</a:tableStyleId>
              </a:tblPr>
              <a:tblGrid>
                <a:gridCol w="912780">
                  <a:extLst>
                    <a:ext uri="{9D8B030D-6E8A-4147-A177-3AD203B41FA5}">
                      <a16:colId xmlns="" xmlns:a16="http://schemas.microsoft.com/office/drawing/2014/main" val="20000"/>
                    </a:ext>
                  </a:extLst>
                </a:gridCol>
                <a:gridCol w="2085122">
                  <a:extLst>
                    <a:ext uri="{9D8B030D-6E8A-4147-A177-3AD203B41FA5}">
                      <a16:colId xmlns="" xmlns:a16="http://schemas.microsoft.com/office/drawing/2014/main" val="20001"/>
                    </a:ext>
                  </a:extLst>
                </a:gridCol>
              </a:tblGrid>
              <a:tr h="370840">
                <a:tc>
                  <a:txBody>
                    <a:bodyPr/>
                    <a:lstStyle/>
                    <a:p>
                      <a:pPr algn="ctr"/>
                      <a:r>
                        <a:rPr lang="it-IT" dirty="0"/>
                        <a:t>Code</a:t>
                      </a:r>
                    </a:p>
                  </a:txBody>
                  <a:tcPr/>
                </a:tc>
                <a:tc>
                  <a:txBody>
                    <a:bodyPr/>
                    <a:lstStyle/>
                    <a:p>
                      <a:pPr algn="ctr"/>
                      <a:r>
                        <a:rPr lang="it-IT" dirty="0"/>
                        <a:t>Nature</a:t>
                      </a:r>
                    </a:p>
                  </a:txBody>
                  <a:tcPr/>
                </a:tc>
                <a:extLst>
                  <a:ext uri="{0D108BD9-81ED-4DB2-BD59-A6C34878D82A}">
                    <a16:rowId xmlns="" xmlns:a16="http://schemas.microsoft.com/office/drawing/2014/main" val="10000"/>
                  </a:ext>
                </a:extLst>
              </a:tr>
              <a:tr h="370840">
                <a:tc>
                  <a:txBody>
                    <a:bodyPr/>
                    <a:lstStyle/>
                    <a:p>
                      <a:pPr algn="ctr"/>
                      <a:r>
                        <a:rPr lang="it-IT" dirty="0"/>
                        <a:t>M</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800" u="none" strike="noStrike" kern="1200" baseline="0" dirty="0"/>
                        <a:t>Male</a:t>
                      </a:r>
                      <a:endParaRPr lang="it-IT" sz="1800" b="0" i="0" u="none" strike="noStrike" kern="1200" baseline="0" dirty="0">
                        <a:solidFill>
                          <a:schemeClr val="tx1"/>
                        </a:solidFill>
                        <a:latin typeface="+mn-lt"/>
                        <a:ea typeface="+mn-ea"/>
                        <a:cs typeface="+mn-cs"/>
                      </a:endParaRPr>
                    </a:p>
                  </a:txBody>
                  <a:tcPr/>
                </a:tc>
                <a:extLst>
                  <a:ext uri="{0D108BD9-81ED-4DB2-BD59-A6C34878D82A}">
                    <a16:rowId xmlns="" xmlns:a16="http://schemas.microsoft.com/office/drawing/2014/main" val="10001"/>
                  </a:ext>
                </a:extLst>
              </a:tr>
              <a:tr h="370840">
                <a:tc>
                  <a:txBody>
                    <a:bodyPr/>
                    <a:lstStyle/>
                    <a:p>
                      <a:pPr algn="ctr"/>
                      <a:r>
                        <a:rPr lang="it-IT" dirty="0"/>
                        <a:t>F</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800" b="0" i="0" u="none" strike="noStrike" kern="1200" baseline="0" dirty="0" err="1">
                          <a:solidFill>
                            <a:schemeClr val="tx1"/>
                          </a:solidFill>
                          <a:latin typeface="+mn-lt"/>
                          <a:ea typeface="+mn-ea"/>
                          <a:cs typeface="+mn-cs"/>
                        </a:rPr>
                        <a:t>Female</a:t>
                      </a:r>
                      <a:endParaRPr lang="en-US" sz="1800" b="0" i="0" u="none" strike="noStrike" kern="1200" baseline="0" dirty="0">
                        <a:solidFill>
                          <a:schemeClr val="tx1"/>
                        </a:solidFill>
                        <a:latin typeface="+mn-lt"/>
                        <a:ea typeface="+mn-ea"/>
                        <a:cs typeface="+mn-cs"/>
                      </a:endParaRPr>
                    </a:p>
                  </a:txBody>
                  <a:tcPr/>
                </a:tc>
                <a:extLst>
                  <a:ext uri="{0D108BD9-81ED-4DB2-BD59-A6C34878D82A}">
                    <a16:rowId xmlns="" xmlns:a16="http://schemas.microsoft.com/office/drawing/2014/main" val="10002"/>
                  </a:ext>
                </a:extLst>
              </a:tr>
              <a:tr h="370840">
                <a:tc>
                  <a:txBody>
                    <a:bodyPr/>
                    <a:lstStyle/>
                    <a:p>
                      <a:pPr algn="ctr"/>
                      <a:r>
                        <a:rPr lang="it-IT" dirty="0"/>
                        <a:t>I</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err="1">
                          <a:solidFill>
                            <a:schemeClr val="tx1"/>
                          </a:solidFill>
                          <a:latin typeface="+mn-lt"/>
                          <a:ea typeface="+mn-ea"/>
                          <a:cs typeface="+mn-cs"/>
                        </a:rPr>
                        <a:t>Indetermined</a:t>
                      </a:r>
                      <a:endParaRPr lang="en-US" sz="1800" b="0" i="0" u="none" strike="noStrike" kern="1200" baseline="0" dirty="0">
                        <a:solidFill>
                          <a:schemeClr val="tx1"/>
                        </a:solidFill>
                        <a:latin typeface="+mn-lt"/>
                        <a:ea typeface="+mn-ea"/>
                        <a:cs typeface="+mn-cs"/>
                      </a:endParaRPr>
                    </a:p>
                  </a:txBody>
                  <a:tcPr/>
                </a:tc>
                <a:extLst>
                  <a:ext uri="{0D108BD9-81ED-4DB2-BD59-A6C34878D82A}">
                    <a16:rowId xmlns="" xmlns:a16="http://schemas.microsoft.com/office/drawing/2014/main" val="10003"/>
                  </a:ext>
                </a:extLst>
              </a:tr>
              <a:tr h="370840">
                <a:tc>
                  <a:txBody>
                    <a:bodyPr/>
                    <a:lstStyle/>
                    <a:p>
                      <a:pPr algn="ctr"/>
                      <a:r>
                        <a:rPr lang="it-IT" dirty="0"/>
                        <a:t>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rgbClr val="FF0000"/>
                          </a:solidFill>
                          <a:latin typeface="+mn-lt"/>
                          <a:ea typeface="+mn-ea"/>
                          <a:cs typeface="+mn-cs"/>
                        </a:rPr>
                        <a:t>Not determined</a:t>
                      </a:r>
                    </a:p>
                  </a:txBody>
                  <a:tcPr/>
                </a:tc>
                <a:extLst>
                  <a:ext uri="{0D108BD9-81ED-4DB2-BD59-A6C34878D82A}">
                    <a16:rowId xmlns="" xmlns:a16="http://schemas.microsoft.com/office/drawing/2014/main" val="10004"/>
                  </a:ext>
                </a:extLst>
              </a:tr>
            </a:tbl>
          </a:graphicData>
        </a:graphic>
      </p:graphicFrame>
      <p:sp>
        <p:nvSpPr>
          <p:cNvPr id="2" name="CasellaDiTesto 1"/>
          <p:cNvSpPr txBox="1"/>
          <p:nvPr/>
        </p:nvSpPr>
        <p:spPr>
          <a:xfrm>
            <a:off x="6161314" y="4746466"/>
            <a:ext cx="4180114" cy="646331"/>
          </a:xfrm>
          <a:prstGeom prst="rect">
            <a:avLst/>
          </a:prstGeom>
          <a:ln w="28575"/>
        </p:spPr>
        <p:style>
          <a:lnRef idx="2">
            <a:schemeClr val="accent1"/>
          </a:lnRef>
          <a:fillRef idx="1">
            <a:schemeClr val="lt1"/>
          </a:fillRef>
          <a:effectRef idx="0">
            <a:schemeClr val="accent1"/>
          </a:effectRef>
          <a:fontRef idx="minor">
            <a:schemeClr val="dk1"/>
          </a:fontRef>
        </p:style>
        <p:txBody>
          <a:bodyPr wrap="square" rtlCol="0">
            <a:spAutoFit/>
          </a:bodyPr>
          <a:lstStyle/>
          <a:p>
            <a:r>
              <a:rPr lang="it-IT" dirty="0" smtClean="0"/>
              <a:t>Sex </a:t>
            </a:r>
            <a:r>
              <a:rPr lang="it-IT" dirty="0" smtClean="0">
                <a:solidFill>
                  <a:srgbClr val="0070C0"/>
                </a:solidFill>
              </a:rPr>
              <a:t>N</a:t>
            </a:r>
            <a:r>
              <a:rPr lang="it-IT" dirty="0" smtClean="0"/>
              <a:t> </a:t>
            </a:r>
            <a:r>
              <a:rPr lang="it-IT" dirty="0" err="1" smtClean="0"/>
              <a:t>should</a:t>
            </a:r>
            <a:r>
              <a:rPr lang="it-IT" dirty="0" smtClean="0"/>
              <a:t> be </a:t>
            </a:r>
            <a:r>
              <a:rPr lang="it-IT" dirty="0" err="1" smtClean="0"/>
              <a:t>used</a:t>
            </a:r>
            <a:r>
              <a:rPr lang="it-IT" dirty="0" smtClean="0"/>
              <a:t> in case of </a:t>
            </a:r>
            <a:r>
              <a:rPr lang="it-IT" dirty="0" err="1" smtClean="0"/>
              <a:t>species</a:t>
            </a:r>
            <a:r>
              <a:rPr lang="it-IT" dirty="0" smtClean="0"/>
              <a:t> for </a:t>
            </a:r>
            <a:r>
              <a:rPr lang="it-IT" dirty="0" err="1" smtClean="0"/>
              <a:t>which</a:t>
            </a:r>
            <a:r>
              <a:rPr lang="it-IT" dirty="0" smtClean="0"/>
              <a:t> sex </a:t>
            </a:r>
            <a:r>
              <a:rPr lang="it-IT" dirty="0" err="1" smtClean="0"/>
              <a:t>determination</a:t>
            </a:r>
            <a:r>
              <a:rPr lang="it-IT" dirty="0" smtClean="0"/>
              <a:t> </a:t>
            </a:r>
            <a:r>
              <a:rPr lang="it-IT" dirty="0" err="1" smtClean="0"/>
              <a:t>is</a:t>
            </a:r>
            <a:r>
              <a:rPr lang="it-IT" dirty="0" smtClean="0"/>
              <a:t> </a:t>
            </a:r>
            <a:r>
              <a:rPr lang="it-IT" dirty="0" err="1" smtClean="0"/>
              <a:t>not</a:t>
            </a:r>
            <a:r>
              <a:rPr lang="it-IT" dirty="0" smtClean="0"/>
              <a:t> </a:t>
            </a:r>
            <a:r>
              <a:rPr lang="it-IT" dirty="0" err="1" smtClean="0"/>
              <a:t>mandatory</a:t>
            </a:r>
            <a:endParaRPr lang="it-IT" dirty="0"/>
          </a:p>
        </p:txBody>
      </p:sp>
    </p:spTree>
    <p:extLst>
      <p:ext uri="{BB962C8B-B14F-4D97-AF65-F5344CB8AC3E}">
        <p14:creationId xmlns:p14="http://schemas.microsoft.com/office/powerpoint/2010/main" val="9614962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p:cNvSpPr txBox="1"/>
          <p:nvPr/>
        </p:nvSpPr>
        <p:spPr>
          <a:xfrm>
            <a:off x="472611" y="339047"/>
            <a:ext cx="801385" cy="584775"/>
          </a:xfrm>
          <a:prstGeom prst="rect">
            <a:avLst/>
          </a:prstGeom>
          <a:noFill/>
        </p:spPr>
        <p:txBody>
          <a:bodyPr wrap="square" rtlCol="0">
            <a:spAutoFit/>
          </a:bodyPr>
          <a:lstStyle/>
          <a:p>
            <a:r>
              <a:rPr lang="it-IT" sz="3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TC</a:t>
            </a:r>
          </a:p>
        </p:txBody>
      </p:sp>
      <p:graphicFrame>
        <p:nvGraphicFramePr>
          <p:cNvPr id="9" name="Tabella 8"/>
          <p:cNvGraphicFramePr>
            <a:graphicFrameLocks noGrp="1"/>
          </p:cNvGraphicFramePr>
          <p:nvPr>
            <p:extLst>
              <p:ext uri="{D42A27DB-BD31-4B8C-83A1-F6EECF244321}">
                <p14:modId xmlns:p14="http://schemas.microsoft.com/office/powerpoint/2010/main" val="537565119"/>
              </p:ext>
            </p:extLst>
          </p:nvPr>
        </p:nvGraphicFramePr>
        <p:xfrm>
          <a:off x="1507063" y="339047"/>
          <a:ext cx="10021390" cy="1134702"/>
        </p:xfrm>
        <a:graphic>
          <a:graphicData uri="http://schemas.openxmlformats.org/drawingml/2006/table">
            <a:tbl>
              <a:tblPr firstRow="1" bandRow="1">
                <a:tableStyleId>{5C22544A-7EE6-4342-B048-85BDC9FD1C3A}</a:tableStyleId>
              </a:tblPr>
              <a:tblGrid>
                <a:gridCol w="3788837">
                  <a:extLst>
                    <a:ext uri="{9D8B030D-6E8A-4147-A177-3AD203B41FA5}">
                      <a16:colId xmlns="" xmlns:a16="http://schemas.microsoft.com/office/drawing/2014/main" val="20000"/>
                    </a:ext>
                  </a:extLst>
                </a:gridCol>
                <a:gridCol w="638383">
                  <a:extLst>
                    <a:ext uri="{9D8B030D-6E8A-4147-A177-3AD203B41FA5}">
                      <a16:colId xmlns="" xmlns:a16="http://schemas.microsoft.com/office/drawing/2014/main" val="20001"/>
                    </a:ext>
                  </a:extLst>
                </a:gridCol>
                <a:gridCol w="1452880">
                  <a:extLst>
                    <a:ext uri="{9D8B030D-6E8A-4147-A177-3AD203B41FA5}">
                      <a16:colId xmlns="" xmlns:a16="http://schemas.microsoft.com/office/drawing/2014/main" val="20002"/>
                    </a:ext>
                  </a:extLst>
                </a:gridCol>
                <a:gridCol w="4141290">
                  <a:extLst>
                    <a:ext uri="{9D8B030D-6E8A-4147-A177-3AD203B41FA5}">
                      <a16:colId xmlns="" xmlns:a16="http://schemas.microsoft.com/office/drawing/2014/main" val="20003"/>
                    </a:ext>
                  </a:extLst>
                </a:gridCol>
              </a:tblGrid>
              <a:tr h="494622">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Name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Type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Ref</a:t>
                      </a:r>
                      <a:r>
                        <a:rPr lang="it-IT" sz="1600" b="0" i="0" u="none" strike="noStrike" dirty="0">
                          <a:solidFill>
                            <a:srgbClr val="FFFFFF"/>
                          </a:solidFill>
                          <a:effectLst/>
                          <a:latin typeface="Arial" panose="020B0604020202020204" pitchFamily="34" charset="0"/>
                          <a:cs typeface="Arial" panose="020B0604020202020204" pitchFamily="34" charset="0"/>
                        </a:rPr>
                        <a:t>. </a:t>
                      </a:r>
                      <a:r>
                        <a:rPr lang="it-IT" sz="1600" b="0" i="0" u="none" strike="noStrike" dirty="0" err="1">
                          <a:solidFill>
                            <a:srgbClr val="FFFFFF"/>
                          </a:solidFill>
                          <a:effectLst/>
                          <a:latin typeface="Arial" panose="020B0604020202020204" pitchFamily="34" charset="0"/>
                          <a:cs typeface="Arial" panose="020B0604020202020204" pitchFamily="34" charset="0"/>
                        </a:rPr>
                        <a:t>Range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Comments</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 xmlns:a16="http://schemas.microsoft.com/office/drawing/2014/main" val="10000"/>
                  </a:ext>
                </a:extLst>
              </a:tr>
              <a:tr h="397889">
                <a:tc>
                  <a:txBody>
                    <a:bodyPr/>
                    <a:lstStyle/>
                    <a:p>
                      <a:pPr algn="ctr" fontAlgn="ctr"/>
                      <a:r>
                        <a:rPr lang="it-IT" sz="1800" u="none" strike="noStrike" dirty="0">
                          <a:effectLst/>
                        </a:rPr>
                        <a:t>NO_OF_INDIVIDUAL_OF_THE_ABOVE_SEX_MEASURED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000000"/>
                          </a:solidFill>
                          <a:effectLst/>
                          <a:latin typeface="Arial" panose="020B0604020202020204" pitchFamily="34" charset="0"/>
                          <a:cs typeface="Arial" panose="020B0604020202020204" pitchFamily="34" charset="0"/>
                        </a:rPr>
                        <a:t>6N</a:t>
                      </a:r>
                      <a:endParaRPr lang="it-IT" dirty="0">
                        <a:latin typeface="Arial" panose="020B0604020202020204" pitchFamily="34" charset="0"/>
                        <a:cs typeface="Arial" panose="020B0604020202020204" pitchFamily="34" charset="0"/>
                      </a:endParaRPr>
                    </a:p>
                  </a:txBody>
                  <a:tcPr/>
                </a:tc>
                <a:tc>
                  <a:txBody>
                    <a:bodyPr/>
                    <a:lstStyle/>
                    <a:p>
                      <a:pPr algn="ctr"/>
                      <a:r>
                        <a:rPr lang="it-IT" dirty="0">
                          <a:latin typeface="Arial" panose="020B0604020202020204" pitchFamily="34" charset="0"/>
                          <a:cs typeface="Arial" panose="020B0604020202020204" pitchFamily="34" charset="0"/>
                        </a:rPr>
                        <a:t>0 to 999999</a:t>
                      </a:r>
                    </a:p>
                  </a:txBody>
                  <a:tcPr/>
                </a:tc>
                <a:tc>
                  <a:txBody>
                    <a:bodyPr/>
                    <a:lstStyle/>
                    <a:p>
                      <a:pPr algn="ctr"/>
                      <a:r>
                        <a:rPr lang="en-US" dirty="0">
                          <a:latin typeface="Arial" panose="020B0604020202020204" pitchFamily="34" charset="0"/>
                          <a:cs typeface="Arial" panose="020B0604020202020204" pitchFamily="34" charset="0"/>
                        </a:rPr>
                        <a:t>Number of individuals of the above sex measured in the sample</a:t>
                      </a:r>
                    </a:p>
                  </a:txBody>
                  <a:tcPr/>
                </a:tc>
                <a:extLst>
                  <a:ext uri="{0D108BD9-81ED-4DB2-BD59-A6C34878D82A}">
                    <a16:rowId xmlns="" xmlns:a16="http://schemas.microsoft.com/office/drawing/2014/main" val="10001"/>
                  </a:ext>
                </a:extLst>
              </a:tr>
            </a:tbl>
          </a:graphicData>
        </a:graphic>
      </p:graphicFrame>
      <p:graphicFrame>
        <p:nvGraphicFramePr>
          <p:cNvPr id="10" name="Tabella 9"/>
          <p:cNvGraphicFramePr>
            <a:graphicFrameLocks noGrp="1"/>
          </p:cNvGraphicFramePr>
          <p:nvPr>
            <p:extLst>
              <p:ext uri="{D42A27DB-BD31-4B8C-83A1-F6EECF244321}">
                <p14:modId xmlns:p14="http://schemas.microsoft.com/office/powerpoint/2010/main" val="1047381069"/>
              </p:ext>
            </p:extLst>
          </p:nvPr>
        </p:nvGraphicFramePr>
        <p:xfrm>
          <a:off x="1507062" y="3313837"/>
          <a:ext cx="10021391" cy="892511"/>
        </p:xfrm>
        <a:graphic>
          <a:graphicData uri="http://schemas.openxmlformats.org/drawingml/2006/table">
            <a:tbl>
              <a:tblPr firstRow="1" bandRow="1">
                <a:tableStyleId>{5C22544A-7EE6-4342-B048-85BDC9FD1C3A}</a:tableStyleId>
              </a:tblPr>
              <a:tblGrid>
                <a:gridCol w="2926916">
                  <a:extLst>
                    <a:ext uri="{9D8B030D-6E8A-4147-A177-3AD203B41FA5}">
                      <a16:colId xmlns="" xmlns:a16="http://schemas.microsoft.com/office/drawing/2014/main" val="20000"/>
                    </a:ext>
                  </a:extLst>
                </a:gridCol>
                <a:gridCol w="1406066">
                  <a:extLst>
                    <a:ext uri="{9D8B030D-6E8A-4147-A177-3AD203B41FA5}">
                      <a16:colId xmlns="" xmlns:a16="http://schemas.microsoft.com/office/drawing/2014/main" val="20001"/>
                    </a:ext>
                  </a:extLst>
                </a:gridCol>
                <a:gridCol w="3142031">
                  <a:extLst>
                    <a:ext uri="{9D8B030D-6E8A-4147-A177-3AD203B41FA5}">
                      <a16:colId xmlns="" xmlns:a16="http://schemas.microsoft.com/office/drawing/2014/main" val="20002"/>
                    </a:ext>
                  </a:extLst>
                </a:gridCol>
                <a:gridCol w="2546378">
                  <a:extLst>
                    <a:ext uri="{9D8B030D-6E8A-4147-A177-3AD203B41FA5}">
                      <a16:colId xmlns="" xmlns:a16="http://schemas.microsoft.com/office/drawing/2014/main" val="20003"/>
                    </a:ext>
                  </a:extLst>
                </a:gridCol>
              </a:tblGrid>
              <a:tr h="494622">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Name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Type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Ref</a:t>
                      </a:r>
                      <a:r>
                        <a:rPr lang="it-IT" sz="1600" b="0" i="0" u="none" strike="noStrike" dirty="0">
                          <a:solidFill>
                            <a:srgbClr val="FFFFFF"/>
                          </a:solidFill>
                          <a:effectLst/>
                          <a:latin typeface="Arial" panose="020B0604020202020204" pitchFamily="34" charset="0"/>
                          <a:cs typeface="Arial" panose="020B0604020202020204" pitchFamily="34" charset="0"/>
                        </a:rPr>
                        <a:t>. </a:t>
                      </a:r>
                      <a:r>
                        <a:rPr lang="it-IT" sz="1600" b="0" i="0" u="none" strike="noStrike" dirty="0" err="1">
                          <a:solidFill>
                            <a:srgbClr val="FFFFFF"/>
                          </a:solidFill>
                          <a:effectLst/>
                          <a:latin typeface="Arial" panose="020B0604020202020204" pitchFamily="34" charset="0"/>
                          <a:cs typeface="Arial" panose="020B0604020202020204" pitchFamily="34" charset="0"/>
                        </a:rPr>
                        <a:t>Range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Comments</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 xmlns:a16="http://schemas.microsoft.com/office/drawing/2014/main" val="10000"/>
                  </a:ext>
                </a:extLst>
              </a:tr>
              <a:tr h="397889">
                <a:tc>
                  <a:txBody>
                    <a:bodyPr/>
                    <a:lstStyle/>
                    <a:p>
                      <a:pPr algn="ctr" fontAlgn="ctr"/>
                      <a:r>
                        <a:rPr lang="it-IT" sz="1800" u="none" strike="noStrike" dirty="0">
                          <a:effectLst/>
                        </a:rPr>
                        <a:t>MATURITY</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dirty="0">
                          <a:latin typeface="Arial" panose="020B0604020202020204" pitchFamily="34" charset="0"/>
                          <a:cs typeface="Arial" panose="020B0604020202020204" pitchFamily="34" charset="0"/>
                        </a:rPr>
                        <a:t>1N or 2A</a:t>
                      </a:r>
                    </a:p>
                  </a:txBody>
                  <a:tcPr/>
                </a:tc>
                <a:tc>
                  <a:txBody>
                    <a:bodyPr/>
                    <a:lstStyle/>
                    <a:p>
                      <a:pPr algn="ctr"/>
                      <a:r>
                        <a:rPr lang="it-IT" dirty="0">
                          <a:latin typeface="Arial" panose="020B0604020202020204" pitchFamily="34" charset="0"/>
                          <a:cs typeface="Arial" panose="020B0604020202020204" pitchFamily="34" charset="0"/>
                        </a:rPr>
                        <a:t>0 to 4, </a:t>
                      </a:r>
                      <a:r>
                        <a:rPr lang="it-IT" dirty="0">
                          <a:solidFill>
                            <a:srgbClr val="FF0000"/>
                          </a:solidFill>
                          <a:latin typeface="Arial" panose="020B0604020202020204" pitchFamily="34" charset="0"/>
                          <a:cs typeface="Arial" panose="020B0604020202020204" pitchFamily="34" charset="0"/>
                        </a:rPr>
                        <a:t>ND: </a:t>
                      </a:r>
                      <a:r>
                        <a:rPr lang="it-IT" dirty="0" err="1">
                          <a:solidFill>
                            <a:srgbClr val="FF0000"/>
                          </a:solidFill>
                          <a:latin typeface="Arial" panose="020B0604020202020204" pitchFamily="34" charset="0"/>
                          <a:cs typeface="Arial" panose="020B0604020202020204" pitchFamily="34" charset="0"/>
                        </a:rPr>
                        <a:t>not</a:t>
                      </a:r>
                      <a:r>
                        <a:rPr lang="it-IT" dirty="0">
                          <a:solidFill>
                            <a:srgbClr val="FF0000"/>
                          </a:solidFill>
                          <a:latin typeface="Arial" panose="020B0604020202020204" pitchFamily="34" charset="0"/>
                          <a:cs typeface="Arial" panose="020B0604020202020204" pitchFamily="34" charset="0"/>
                        </a:rPr>
                        <a:t> </a:t>
                      </a:r>
                      <a:r>
                        <a:rPr lang="it-IT" dirty="0" err="1">
                          <a:solidFill>
                            <a:srgbClr val="FF0000"/>
                          </a:solidFill>
                          <a:latin typeface="Arial" panose="020B0604020202020204" pitchFamily="34" charset="0"/>
                          <a:cs typeface="Arial" panose="020B0604020202020204" pitchFamily="34" charset="0"/>
                        </a:rPr>
                        <a:t>determined</a:t>
                      </a:r>
                      <a:endParaRPr lang="it-IT" dirty="0">
                        <a:solidFill>
                          <a:srgbClr val="FF0000"/>
                        </a:solidFill>
                        <a:latin typeface="Arial" panose="020B0604020202020204" pitchFamily="34" charset="0"/>
                        <a:cs typeface="Arial" panose="020B0604020202020204" pitchFamily="34" charset="0"/>
                      </a:endParaRPr>
                    </a:p>
                  </a:txBody>
                  <a:tcPr/>
                </a:tc>
                <a:tc>
                  <a:txBody>
                    <a:bodyPr/>
                    <a:lstStyle/>
                    <a:p>
                      <a:pPr algn="ctr"/>
                      <a:endParaRPr lang="en-US"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10001"/>
                  </a:ext>
                </a:extLst>
              </a:tr>
            </a:tbl>
          </a:graphicData>
        </a:graphic>
      </p:graphicFrame>
      <p:graphicFrame>
        <p:nvGraphicFramePr>
          <p:cNvPr id="7" name="Tabella 6"/>
          <p:cNvGraphicFramePr>
            <a:graphicFrameLocks noGrp="1"/>
          </p:cNvGraphicFramePr>
          <p:nvPr>
            <p:extLst>
              <p:ext uri="{D42A27DB-BD31-4B8C-83A1-F6EECF244321}">
                <p14:modId xmlns:p14="http://schemas.microsoft.com/office/powerpoint/2010/main" val="2401397773"/>
              </p:ext>
            </p:extLst>
          </p:nvPr>
        </p:nvGraphicFramePr>
        <p:xfrm>
          <a:off x="1507062" y="1689282"/>
          <a:ext cx="10021391" cy="1409022"/>
        </p:xfrm>
        <a:graphic>
          <a:graphicData uri="http://schemas.openxmlformats.org/drawingml/2006/table">
            <a:tbl>
              <a:tblPr firstRow="1" bandRow="1">
                <a:tableStyleId>{5C22544A-7EE6-4342-B048-85BDC9FD1C3A}</a:tableStyleId>
              </a:tblPr>
              <a:tblGrid>
                <a:gridCol w="2926916">
                  <a:extLst>
                    <a:ext uri="{9D8B030D-6E8A-4147-A177-3AD203B41FA5}">
                      <a16:colId xmlns="" xmlns:a16="http://schemas.microsoft.com/office/drawing/2014/main" val="20000"/>
                    </a:ext>
                  </a:extLst>
                </a:gridCol>
                <a:gridCol w="1406066">
                  <a:extLst>
                    <a:ext uri="{9D8B030D-6E8A-4147-A177-3AD203B41FA5}">
                      <a16:colId xmlns="" xmlns:a16="http://schemas.microsoft.com/office/drawing/2014/main" val="20001"/>
                    </a:ext>
                  </a:extLst>
                </a:gridCol>
                <a:gridCol w="1457502">
                  <a:extLst>
                    <a:ext uri="{9D8B030D-6E8A-4147-A177-3AD203B41FA5}">
                      <a16:colId xmlns="" xmlns:a16="http://schemas.microsoft.com/office/drawing/2014/main" val="20002"/>
                    </a:ext>
                  </a:extLst>
                </a:gridCol>
                <a:gridCol w="4230907">
                  <a:extLst>
                    <a:ext uri="{9D8B030D-6E8A-4147-A177-3AD203B41FA5}">
                      <a16:colId xmlns="" xmlns:a16="http://schemas.microsoft.com/office/drawing/2014/main" val="20003"/>
                    </a:ext>
                  </a:extLst>
                </a:gridCol>
              </a:tblGrid>
              <a:tr h="494622">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Name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Type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Ref</a:t>
                      </a:r>
                      <a:r>
                        <a:rPr lang="it-IT" sz="1600" b="0" i="0" u="none" strike="noStrike" dirty="0">
                          <a:solidFill>
                            <a:srgbClr val="FFFFFF"/>
                          </a:solidFill>
                          <a:effectLst/>
                          <a:latin typeface="Arial" panose="020B0604020202020204" pitchFamily="34" charset="0"/>
                          <a:cs typeface="Arial" panose="020B0604020202020204" pitchFamily="34" charset="0"/>
                        </a:rPr>
                        <a:t>. </a:t>
                      </a:r>
                      <a:r>
                        <a:rPr lang="it-IT" sz="1600" b="0" i="0" u="none" strike="noStrike" dirty="0" err="1">
                          <a:solidFill>
                            <a:srgbClr val="FFFFFF"/>
                          </a:solidFill>
                          <a:effectLst/>
                          <a:latin typeface="Arial" panose="020B0604020202020204" pitchFamily="34" charset="0"/>
                          <a:cs typeface="Arial" panose="020B0604020202020204" pitchFamily="34" charset="0"/>
                        </a:rPr>
                        <a:t>Range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Comments</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 xmlns:a16="http://schemas.microsoft.com/office/drawing/2014/main" val="10000"/>
                  </a:ext>
                </a:extLst>
              </a:tr>
              <a:tr h="397889">
                <a:tc>
                  <a:txBody>
                    <a:bodyPr/>
                    <a:lstStyle/>
                    <a:p>
                      <a:pPr algn="ctr" fontAlgn="ctr"/>
                      <a:r>
                        <a:rPr lang="it-IT" sz="1800" u="none" strike="noStrike" dirty="0">
                          <a:effectLst/>
                        </a:rPr>
                        <a:t>LENGTH_CLASS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000000"/>
                          </a:solidFill>
                          <a:effectLst/>
                          <a:latin typeface="Arial" panose="020B0604020202020204" pitchFamily="34" charset="0"/>
                          <a:cs typeface="Arial" panose="020B0604020202020204" pitchFamily="34" charset="0"/>
                        </a:rPr>
                        <a:t>4N</a:t>
                      </a:r>
                      <a:endParaRPr lang="it-IT" dirty="0">
                        <a:latin typeface="Arial" panose="020B0604020202020204" pitchFamily="34" charset="0"/>
                        <a:cs typeface="Arial" panose="020B0604020202020204" pitchFamily="34" charset="0"/>
                      </a:endParaRPr>
                    </a:p>
                  </a:txBody>
                  <a:tcPr/>
                </a:tc>
                <a:tc>
                  <a:txBody>
                    <a:bodyPr/>
                    <a:lstStyle/>
                    <a:p>
                      <a:pPr algn="ctr"/>
                      <a:r>
                        <a:rPr lang="it-IT" dirty="0">
                          <a:latin typeface="Arial" panose="020B0604020202020204" pitchFamily="34" charset="0"/>
                          <a:cs typeface="Arial" panose="020B0604020202020204" pitchFamily="34" charset="0"/>
                        </a:rPr>
                        <a:t>1</a:t>
                      </a:r>
                      <a:r>
                        <a:rPr lang="it-IT" baseline="0" dirty="0">
                          <a:latin typeface="Arial" panose="020B0604020202020204" pitchFamily="34" charset="0"/>
                          <a:cs typeface="Arial" panose="020B0604020202020204" pitchFamily="34" charset="0"/>
                        </a:rPr>
                        <a:t> to 9999</a:t>
                      </a:r>
                      <a:endParaRPr lang="it-IT"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Identifier: lower limit of the class in mm; e.g. 30.5-31 cm -&gt;305 (LENGTH_CLASS_CODE:0)</a:t>
                      </a:r>
                    </a:p>
                  </a:txBody>
                  <a:tcPr/>
                </a:tc>
                <a:extLst>
                  <a:ext uri="{0D108BD9-81ED-4DB2-BD59-A6C34878D82A}">
                    <a16:rowId xmlns="" xmlns:a16="http://schemas.microsoft.com/office/drawing/2014/main" val="10001"/>
                  </a:ext>
                </a:extLst>
              </a:tr>
            </a:tbl>
          </a:graphicData>
        </a:graphic>
      </p:graphicFrame>
      <p:sp>
        <p:nvSpPr>
          <p:cNvPr id="2" name="Rettangolo 1"/>
          <p:cNvSpPr/>
          <p:nvPr/>
        </p:nvSpPr>
        <p:spPr>
          <a:xfrm>
            <a:off x="2419350" y="4237215"/>
            <a:ext cx="8039100" cy="36933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a:solidFill>
                  <a:srgbClr val="000000"/>
                </a:solidFill>
                <a:latin typeface="Times New Roman" panose="02020603050405020304" pitchFamily="18" charset="0"/>
              </a:rPr>
              <a:t>Not Determined code (ND) was included in case length measures only were taken </a:t>
            </a:r>
            <a:endParaRPr lang="it-IT" dirty="0"/>
          </a:p>
        </p:txBody>
      </p:sp>
      <p:graphicFrame>
        <p:nvGraphicFramePr>
          <p:cNvPr id="12" name="Tabella 11"/>
          <p:cNvGraphicFramePr>
            <a:graphicFrameLocks noGrp="1"/>
          </p:cNvGraphicFramePr>
          <p:nvPr>
            <p:extLst>
              <p:ext uri="{D42A27DB-BD31-4B8C-83A1-F6EECF244321}">
                <p14:modId xmlns:p14="http://schemas.microsoft.com/office/powerpoint/2010/main" val="2413553465"/>
              </p:ext>
            </p:extLst>
          </p:nvPr>
        </p:nvGraphicFramePr>
        <p:xfrm>
          <a:off x="1507062" y="4723537"/>
          <a:ext cx="10021391" cy="1134702"/>
        </p:xfrm>
        <a:graphic>
          <a:graphicData uri="http://schemas.openxmlformats.org/drawingml/2006/table">
            <a:tbl>
              <a:tblPr firstRow="1" bandRow="1">
                <a:tableStyleId>{5C22544A-7EE6-4342-B048-85BDC9FD1C3A}</a:tableStyleId>
              </a:tblPr>
              <a:tblGrid>
                <a:gridCol w="2926916">
                  <a:extLst>
                    <a:ext uri="{9D8B030D-6E8A-4147-A177-3AD203B41FA5}">
                      <a16:colId xmlns="" xmlns:a16="http://schemas.microsoft.com/office/drawing/2014/main" val="20000"/>
                    </a:ext>
                  </a:extLst>
                </a:gridCol>
                <a:gridCol w="1406066">
                  <a:extLst>
                    <a:ext uri="{9D8B030D-6E8A-4147-A177-3AD203B41FA5}">
                      <a16:colId xmlns="" xmlns:a16="http://schemas.microsoft.com/office/drawing/2014/main" val="20001"/>
                    </a:ext>
                  </a:extLst>
                </a:gridCol>
                <a:gridCol w="3142031">
                  <a:extLst>
                    <a:ext uri="{9D8B030D-6E8A-4147-A177-3AD203B41FA5}">
                      <a16:colId xmlns="" xmlns:a16="http://schemas.microsoft.com/office/drawing/2014/main" val="20002"/>
                    </a:ext>
                  </a:extLst>
                </a:gridCol>
                <a:gridCol w="2546378">
                  <a:extLst>
                    <a:ext uri="{9D8B030D-6E8A-4147-A177-3AD203B41FA5}">
                      <a16:colId xmlns="" xmlns:a16="http://schemas.microsoft.com/office/drawing/2014/main" val="20003"/>
                    </a:ext>
                  </a:extLst>
                </a:gridCol>
              </a:tblGrid>
              <a:tr h="494622">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Name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Type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Ref</a:t>
                      </a:r>
                      <a:r>
                        <a:rPr lang="it-IT" sz="1600" b="0" i="0" u="none" strike="noStrike" dirty="0">
                          <a:solidFill>
                            <a:srgbClr val="FFFFFF"/>
                          </a:solidFill>
                          <a:effectLst/>
                          <a:latin typeface="Arial" panose="020B0604020202020204" pitchFamily="34" charset="0"/>
                          <a:cs typeface="Arial" panose="020B0604020202020204" pitchFamily="34" charset="0"/>
                        </a:rPr>
                        <a:t>. </a:t>
                      </a:r>
                      <a:r>
                        <a:rPr lang="it-IT" sz="1600" b="0" i="0" u="none" strike="noStrike" dirty="0" err="1">
                          <a:solidFill>
                            <a:srgbClr val="FFFFFF"/>
                          </a:solidFill>
                          <a:effectLst/>
                          <a:latin typeface="Arial" panose="020B0604020202020204" pitchFamily="34" charset="0"/>
                          <a:cs typeface="Arial" panose="020B0604020202020204" pitchFamily="34" charset="0"/>
                        </a:rPr>
                        <a:t>Range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Comments</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 xmlns:a16="http://schemas.microsoft.com/office/drawing/2014/main" val="10000"/>
                  </a:ext>
                </a:extLst>
              </a:tr>
              <a:tr h="397889">
                <a:tc>
                  <a:txBody>
                    <a:bodyPr/>
                    <a:lstStyle/>
                    <a:p>
                      <a:pPr algn="ctr" fontAlgn="ctr"/>
                      <a:r>
                        <a:rPr lang="it-IT" sz="1800" u="none" strike="noStrike" dirty="0">
                          <a:effectLst/>
                        </a:rPr>
                        <a:t>MATSUB</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dirty="0">
                          <a:latin typeface="Arial" panose="020B0604020202020204" pitchFamily="34" charset="0"/>
                          <a:cs typeface="Arial" panose="020B0604020202020204" pitchFamily="34" charset="0"/>
                        </a:rPr>
                        <a:t>2A</a:t>
                      </a:r>
                    </a:p>
                  </a:txBody>
                  <a:tcPr/>
                </a:tc>
                <a:tc>
                  <a:txBody>
                    <a:bodyPr/>
                    <a:lstStyle/>
                    <a:p>
                      <a:pPr algn="ctr"/>
                      <a:r>
                        <a:rPr lang="it-IT" dirty="0">
                          <a:latin typeface="Arial" panose="020B0604020202020204" pitchFamily="34" charset="0"/>
                          <a:cs typeface="Arial" panose="020B0604020202020204" pitchFamily="34" charset="0"/>
                        </a:rPr>
                        <a:t>From A to E, </a:t>
                      </a:r>
                      <a:r>
                        <a:rPr lang="it-IT" dirty="0">
                          <a:solidFill>
                            <a:srgbClr val="FF0000"/>
                          </a:solidFill>
                          <a:latin typeface="Arial" panose="020B0604020202020204" pitchFamily="34" charset="0"/>
                          <a:cs typeface="Arial" panose="020B0604020202020204" pitchFamily="34" charset="0"/>
                        </a:rPr>
                        <a:t>ND: </a:t>
                      </a:r>
                      <a:r>
                        <a:rPr lang="it-IT" dirty="0" err="1">
                          <a:solidFill>
                            <a:srgbClr val="FF0000"/>
                          </a:solidFill>
                          <a:latin typeface="Arial" panose="020B0604020202020204" pitchFamily="34" charset="0"/>
                          <a:cs typeface="Arial" panose="020B0604020202020204" pitchFamily="34" charset="0"/>
                        </a:rPr>
                        <a:t>not</a:t>
                      </a:r>
                      <a:r>
                        <a:rPr lang="it-IT" dirty="0">
                          <a:solidFill>
                            <a:srgbClr val="FF0000"/>
                          </a:solidFill>
                          <a:latin typeface="Arial" panose="020B0604020202020204" pitchFamily="34" charset="0"/>
                          <a:cs typeface="Arial" panose="020B0604020202020204" pitchFamily="34" charset="0"/>
                        </a:rPr>
                        <a:t> </a:t>
                      </a:r>
                      <a:r>
                        <a:rPr lang="it-IT" dirty="0" err="1">
                          <a:solidFill>
                            <a:srgbClr val="FF0000"/>
                          </a:solidFill>
                          <a:latin typeface="Arial" panose="020B0604020202020204" pitchFamily="34" charset="0"/>
                          <a:cs typeface="Arial" panose="020B0604020202020204" pitchFamily="34" charset="0"/>
                        </a:rPr>
                        <a:t>determined</a:t>
                      </a:r>
                      <a:endParaRPr lang="it-IT" dirty="0">
                        <a:solidFill>
                          <a:srgbClr val="FF0000"/>
                        </a:solidFill>
                        <a:latin typeface="Arial" panose="020B0604020202020204" pitchFamily="34" charset="0"/>
                        <a:cs typeface="Arial" panose="020B0604020202020204" pitchFamily="34" charset="0"/>
                      </a:endParaRPr>
                    </a:p>
                  </a:txBody>
                  <a:tcPr/>
                </a:tc>
                <a:tc>
                  <a:txBody>
                    <a:bodyPr/>
                    <a:lstStyle/>
                    <a:p>
                      <a:pPr algn="ctr"/>
                      <a:endParaRPr lang="en-US"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10001"/>
                  </a:ext>
                </a:extLst>
              </a:tr>
            </a:tbl>
          </a:graphicData>
        </a:graphic>
      </p:graphicFrame>
      <p:sp>
        <p:nvSpPr>
          <p:cNvPr id="13" name="Rettangolo 12"/>
          <p:cNvSpPr/>
          <p:nvPr/>
        </p:nvSpPr>
        <p:spPr>
          <a:xfrm>
            <a:off x="2419350" y="5975229"/>
            <a:ext cx="8039100" cy="36933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a:solidFill>
                  <a:srgbClr val="000000"/>
                </a:solidFill>
                <a:latin typeface="Times New Roman" panose="02020603050405020304" pitchFamily="18" charset="0"/>
              </a:rPr>
              <a:t>this field should be specified even when stage is 1 or 2, </a:t>
            </a:r>
            <a:r>
              <a:rPr lang="en-US" dirty="0"/>
              <a:t>it cannot be 0 or empty</a:t>
            </a:r>
            <a:endParaRPr lang="it-IT" dirty="0"/>
          </a:p>
        </p:txBody>
      </p:sp>
    </p:spTree>
    <p:extLst>
      <p:ext uri="{BB962C8B-B14F-4D97-AF65-F5344CB8AC3E}">
        <p14:creationId xmlns:p14="http://schemas.microsoft.com/office/powerpoint/2010/main" val="1835737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p:cNvSpPr txBox="1"/>
          <p:nvPr/>
        </p:nvSpPr>
        <p:spPr>
          <a:xfrm>
            <a:off x="472611" y="339047"/>
            <a:ext cx="6956889" cy="584775"/>
          </a:xfrm>
          <a:prstGeom prst="rect">
            <a:avLst/>
          </a:prstGeom>
          <a:noFill/>
        </p:spPr>
        <p:txBody>
          <a:bodyPr wrap="square" rtlCol="0">
            <a:spAutoFit/>
          </a:bodyPr>
          <a:lstStyle/>
          <a:p>
            <a:r>
              <a:rPr lang="it-IT" sz="3200" b="1" dirty="0" err="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Relationship</a:t>
            </a:r>
            <a:r>
              <a:rPr lang="it-IT" sz="3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a:t>
            </a:r>
            <a:r>
              <a:rPr lang="it-IT" sz="3200" b="1" dirty="0" err="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between</a:t>
            </a:r>
            <a:r>
              <a:rPr lang="it-IT" sz="3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TB and TC </a:t>
            </a:r>
          </a:p>
        </p:txBody>
      </p:sp>
      <p:graphicFrame>
        <p:nvGraphicFramePr>
          <p:cNvPr id="3" name="Tabella 2"/>
          <p:cNvGraphicFramePr>
            <a:graphicFrameLocks noGrp="1"/>
          </p:cNvGraphicFramePr>
          <p:nvPr>
            <p:extLst>
              <p:ext uri="{D42A27DB-BD31-4B8C-83A1-F6EECF244321}">
                <p14:modId xmlns:p14="http://schemas.microsoft.com/office/powerpoint/2010/main" val="3978523823"/>
              </p:ext>
            </p:extLst>
          </p:nvPr>
        </p:nvGraphicFramePr>
        <p:xfrm>
          <a:off x="249854" y="1042936"/>
          <a:ext cx="11601409" cy="381000"/>
        </p:xfrm>
        <a:graphic>
          <a:graphicData uri="http://schemas.openxmlformats.org/drawingml/2006/table">
            <a:tbl>
              <a:tblPr firstRow="1">
                <a:tableStyleId>{BC89EF96-8CEA-46FF-86C4-4CE0E7609802}</a:tableStyleId>
              </a:tblPr>
              <a:tblGrid>
                <a:gridCol w="922616">
                  <a:extLst>
                    <a:ext uri="{9D8B030D-6E8A-4147-A177-3AD203B41FA5}">
                      <a16:colId xmlns="" xmlns:a16="http://schemas.microsoft.com/office/drawing/2014/main" val="20000"/>
                    </a:ext>
                  </a:extLst>
                </a:gridCol>
                <a:gridCol w="1050204">
                  <a:extLst>
                    <a:ext uri="{9D8B030D-6E8A-4147-A177-3AD203B41FA5}">
                      <a16:colId xmlns="" xmlns:a16="http://schemas.microsoft.com/office/drawing/2014/main" val="20001"/>
                    </a:ext>
                  </a:extLst>
                </a:gridCol>
                <a:gridCol w="1368425">
                  <a:extLst>
                    <a:ext uri="{9D8B030D-6E8A-4147-A177-3AD203B41FA5}">
                      <a16:colId xmlns="" xmlns:a16="http://schemas.microsoft.com/office/drawing/2014/main" val="20002"/>
                    </a:ext>
                  </a:extLst>
                </a:gridCol>
                <a:gridCol w="457200">
                  <a:extLst>
                    <a:ext uri="{9D8B030D-6E8A-4147-A177-3AD203B41FA5}">
                      <a16:colId xmlns="" xmlns:a16="http://schemas.microsoft.com/office/drawing/2014/main" val="20003"/>
                    </a:ext>
                  </a:extLst>
                </a:gridCol>
                <a:gridCol w="506413">
                  <a:extLst>
                    <a:ext uri="{9D8B030D-6E8A-4147-A177-3AD203B41FA5}">
                      <a16:colId xmlns="" xmlns:a16="http://schemas.microsoft.com/office/drawing/2014/main" val="20004"/>
                    </a:ext>
                  </a:extLst>
                </a:gridCol>
                <a:gridCol w="1865313">
                  <a:extLst>
                    <a:ext uri="{9D8B030D-6E8A-4147-A177-3AD203B41FA5}">
                      <a16:colId xmlns="" xmlns:a16="http://schemas.microsoft.com/office/drawing/2014/main" val="20005"/>
                    </a:ext>
                  </a:extLst>
                </a:gridCol>
                <a:gridCol w="1916113">
                  <a:extLst>
                    <a:ext uri="{9D8B030D-6E8A-4147-A177-3AD203B41FA5}">
                      <a16:colId xmlns="" xmlns:a16="http://schemas.microsoft.com/office/drawing/2014/main" val="20006"/>
                    </a:ext>
                  </a:extLst>
                </a:gridCol>
                <a:gridCol w="1050204">
                  <a:extLst>
                    <a:ext uri="{9D8B030D-6E8A-4147-A177-3AD203B41FA5}">
                      <a16:colId xmlns="" xmlns:a16="http://schemas.microsoft.com/office/drawing/2014/main" val="20007"/>
                    </a:ext>
                  </a:extLst>
                </a:gridCol>
                <a:gridCol w="983784">
                  <a:extLst>
                    <a:ext uri="{9D8B030D-6E8A-4147-A177-3AD203B41FA5}">
                      <a16:colId xmlns="" xmlns:a16="http://schemas.microsoft.com/office/drawing/2014/main" val="20008"/>
                    </a:ext>
                  </a:extLst>
                </a:gridCol>
                <a:gridCol w="1481137">
                  <a:extLst>
                    <a:ext uri="{9D8B030D-6E8A-4147-A177-3AD203B41FA5}">
                      <a16:colId xmlns="" xmlns:a16="http://schemas.microsoft.com/office/drawing/2014/main" val="20009"/>
                    </a:ext>
                  </a:extLst>
                </a:gridCol>
              </a:tblGrid>
              <a:tr h="190500">
                <a:tc>
                  <a:txBody>
                    <a:bodyPr/>
                    <a:lstStyle/>
                    <a:p>
                      <a:pPr algn="ctr" fontAlgn="b"/>
                      <a:r>
                        <a:rPr lang="it-IT" sz="1100" u="none" strike="noStrike" dirty="0">
                          <a:effectLst/>
                        </a:rPr>
                        <a:t>TYPE_OF_FILE</a:t>
                      </a:r>
                      <a:endParaRPr lang="it-IT"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it-IT" sz="1100" u="none" strike="noStrike" dirty="0">
                          <a:effectLst/>
                        </a:rPr>
                        <a:t>HAUL_NUMBER</a:t>
                      </a:r>
                      <a:endParaRPr lang="it-IT"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it-IT" sz="1100" u="none" strike="noStrike" dirty="0">
                          <a:effectLst/>
                        </a:rPr>
                        <a:t>FAUNISTIC_CATEGORY</a:t>
                      </a:r>
                      <a:endParaRPr lang="it-IT"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it-IT" sz="1100" u="none" strike="noStrike" dirty="0">
                          <a:effectLst/>
                        </a:rPr>
                        <a:t>GENUS</a:t>
                      </a:r>
                      <a:endParaRPr lang="it-IT"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it-IT" sz="1100" u="none" strike="noStrike" dirty="0">
                          <a:effectLst/>
                        </a:rPr>
                        <a:t>SPECIES</a:t>
                      </a:r>
                      <a:endParaRPr lang="it-IT"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it-IT" sz="1100" u="none" strike="noStrike" dirty="0">
                          <a:effectLst/>
                        </a:rPr>
                        <a:t>TOTAL_WEIGHT_IN_THE_HAUL</a:t>
                      </a:r>
                      <a:endParaRPr lang="it-IT"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it-IT" sz="1100" u="none" strike="noStrike" dirty="0">
                          <a:effectLst/>
                        </a:rPr>
                        <a:t>TOTAL_NUMBER_IN_THE_HAUL</a:t>
                      </a:r>
                      <a:endParaRPr lang="it-IT"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it-IT" sz="1100" u="none" strike="noStrike" dirty="0">
                          <a:effectLst/>
                        </a:rPr>
                        <a:t>NB_OF_FEMALES</a:t>
                      </a:r>
                      <a:endParaRPr lang="it-IT"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it-IT" sz="1100" u="none" strike="noStrike" dirty="0">
                          <a:effectLst/>
                        </a:rPr>
                        <a:t>NB_OF_MALES</a:t>
                      </a:r>
                      <a:endParaRPr lang="it-IT"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it-IT" sz="1100" u="none" strike="noStrike" dirty="0">
                          <a:effectLst/>
                        </a:rPr>
                        <a:t>NB_OF_UNDETERMINED</a:t>
                      </a:r>
                      <a:endParaRPr lang="it-IT"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 xmlns:a16="http://schemas.microsoft.com/office/drawing/2014/main" val="10000"/>
                  </a:ext>
                </a:extLst>
              </a:tr>
              <a:tr h="190500">
                <a:tc>
                  <a:txBody>
                    <a:bodyPr/>
                    <a:lstStyle/>
                    <a:p>
                      <a:pPr algn="ctr" fontAlgn="b"/>
                      <a:r>
                        <a:rPr lang="it-IT" sz="1100" u="none" strike="noStrike">
                          <a:effectLst/>
                        </a:rPr>
                        <a:t>TB</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it-IT" sz="1100" u="none" strike="noStrike">
                          <a:effectLst/>
                        </a:rPr>
                        <a:t>2</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it-IT" sz="1100" u="none" strike="noStrike">
                          <a:effectLst/>
                        </a:rPr>
                        <a:t>Ao</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it-IT" sz="1100" u="none" strike="noStrike">
                          <a:effectLst/>
                        </a:rPr>
                        <a:t>SPIC</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it-IT" sz="1100" u="none" strike="noStrike">
                          <a:effectLst/>
                        </a:rPr>
                        <a:t>FLE</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it-IT" sz="1100" u="none" strike="noStrike" dirty="0">
                          <a:effectLst/>
                        </a:rPr>
                        <a:t>7560</a:t>
                      </a:r>
                      <a:endParaRPr lang="it-IT"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it-IT" sz="1100" u="none" strike="noStrike">
                          <a:effectLst/>
                        </a:rPr>
                        <a:t>864</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it-IT" sz="1100" u="none" strike="noStrike">
                          <a:effectLst/>
                        </a:rPr>
                        <a:t>816</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it-IT" sz="1100" u="none" strike="noStrike" dirty="0">
                          <a:effectLst/>
                        </a:rPr>
                        <a:t>48</a:t>
                      </a:r>
                      <a:endParaRPr lang="it-IT"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 xmlns:a16="http://schemas.microsoft.com/office/drawing/2014/main" val="10001"/>
                  </a:ext>
                </a:extLst>
              </a:tr>
            </a:tbl>
          </a:graphicData>
        </a:graphic>
      </p:graphicFrame>
      <p:graphicFrame>
        <p:nvGraphicFramePr>
          <p:cNvPr id="4" name="Tabella 3"/>
          <p:cNvGraphicFramePr>
            <a:graphicFrameLocks noGrp="1"/>
          </p:cNvGraphicFramePr>
          <p:nvPr>
            <p:extLst>
              <p:ext uri="{D42A27DB-BD31-4B8C-83A1-F6EECF244321}">
                <p14:modId xmlns:p14="http://schemas.microsoft.com/office/powerpoint/2010/main" val="2098862991"/>
              </p:ext>
            </p:extLst>
          </p:nvPr>
        </p:nvGraphicFramePr>
        <p:xfrm>
          <a:off x="68879" y="2305050"/>
          <a:ext cx="11913571" cy="3778932"/>
        </p:xfrm>
        <a:graphic>
          <a:graphicData uri="http://schemas.openxmlformats.org/drawingml/2006/table">
            <a:tbl>
              <a:tblPr firstRow="1">
                <a:tableStyleId>{BC89EF96-8CEA-46FF-86C4-4CE0E7609802}</a:tableStyleId>
              </a:tblPr>
              <a:tblGrid>
                <a:gridCol w="554963">
                  <a:extLst>
                    <a:ext uri="{9D8B030D-6E8A-4147-A177-3AD203B41FA5}">
                      <a16:colId xmlns="" xmlns:a16="http://schemas.microsoft.com/office/drawing/2014/main" val="20000"/>
                    </a:ext>
                  </a:extLst>
                </a:gridCol>
                <a:gridCol w="908891">
                  <a:extLst>
                    <a:ext uri="{9D8B030D-6E8A-4147-A177-3AD203B41FA5}">
                      <a16:colId xmlns="" xmlns:a16="http://schemas.microsoft.com/office/drawing/2014/main" val="20001"/>
                    </a:ext>
                  </a:extLst>
                </a:gridCol>
                <a:gridCol w="428359">
                  <a:extLst>
                    <a:ext uri="{9D8B030D-6E8A-4147-A177-3AD203B41FA5}">
                      <a16:colId xmlns="" xmlns:a16="http://schemas.microsoft.com/office/drawing/2014/main" val="20002"/>
                    </a:ext>
                  </a:extLst>
                </a:gridCol>
                <a:gridCol w="470670">
                  <a:extLst>
                    <a:ext uri="{9D8B030D-6E8A-4147-A177-3AD203B41FA5}">
                      <a16:colId xmlns="" xmlns:a16="http://schemas.microsoft.com/office/drawing/2014/main" val="20003"/>
                    </a:ext>
                  </a:extLst>
                </a:gridCol>
                <a:gridCol w="1610044">
                  <a:extLst>
                    <a:ext uri="{9D8B030D-6E8A-4147-A177-3AD203B41FA5}">
                      <a16:colId xmlns="" xmlns:a16="http://schemas.microsoft.com/office/drawing/2014/main" val="20004"/>
                    </a:ext>
                  </a:extLst>
                </a:gridCol>
                <a:gridCol w="1115197">
                  <a:extLst>
                    <a:ext uri="{9D8B030D-6E8A-4147-A177-3AD203B41FA5}">
                      <a16:colId xmlns="" xmlns:a16="http://schemas.microsoft.com/office/drawing/2014/main" val="20005"/>
                    </a:ext>
                  </a:extLst>
                </a:gridCol>
                <a:gridCol w="543977">
                  <a:extLst>
                    <a:ext uri="{9D8B030D-6E8A-4147-A177-3AD203B41FA5}">
                      <a16:colId xmlns="" xmlns:a16="http://schemas.microsoft.com/office/drawing/2014/main" val="20006"/>
                    </a:ext>
                  </a:extLst>
                </a:gridCol>
                <a:gridCol w="1289212">
                  <a:extLst>
                    <a:ext uri="{9D8B030D-6E8A-4147-A177-3AD203B41FA5}">
                      <a16:colId xmlns="" xmlns:a16="http://schemas.microsoft.com/office/drawing/2014/main" val="20007"/>
                    </a:ext>
                  </a:extLst>
                </a:gridCol>
                <a:gridCol w="892269">
                  <a:extLst>
                    <a:ext uri="{9D8B030D-6E8A-4147-A177-3AD203B41FA5}">
                      <a16:colId xmlns="" xmlns:a16="http://schemas.microsoft.com/office/drawing/2014/main" val="20008"/>
                    </a:ext>
                  </a:extLst>
                </a:gridCol>
                <a:gridCol w="623292">
                  <a:extLst>
                    <a:ext uri="{9D8B030D-6E8A-4147-A177-3AD203B41FA5}">
                      <a16:colId xmlns="" xmlns:a16="http://schemas.microsoft.com/office/drawing/2014/main" val="20009"/>
                    </a:ext>
                  </a:extLst>
                </a:gridCol>
                <a:gridCol w="554963">
                  <a:extLst>
                    <a:ext uri="{9D8B030D-6E8A-4147-A177-3AD203B41FA5}">
                      <a16:colId xmlns="" xmlns:a16="http://schemas.microsoft.com/office/drawing/2014/main" val="20010"/>
                    </a:ext>
                  </a:extLst>
                </a:gridCol>
                <a:gridCol w="875801">
                  <a:extLst>
                    <a:ext uri="{9D8B030D-6E8A-4147-A177-3AD203B41FA5}">
                      <a16:colId xmlns="" xmlns:a16="http://schemas.microsoft.com/office/drawing/2014/main" val="20011"/>
                    </a:ext>
                  </a:extLst>
                </a:gridCol>
                <a:gridCol w="554963">
                  <a:extLst>
                    <a:ext uri="{9D8B030D-6E8A-4147-A177-3AD203B41FA5}">
                      <a16:colId xmlns="" xmlns:a16="http://schemas.microsoft.com/office/drawing/2014/main" val="20012"/>
                    </a:ext>
                  </a:extLst>
                </a:gridCol>
                <a:gridCol w="554963">
                  <a:extLst>
                    <a:ext uri="{9D8B030D-6E8A-4147-A177-3AD203B41FA5}">
                      <a16:colId xmlns="" xmlns:a16="http://schemas.microsoft.com/office/drawing/2014/main" val="20013"/>
                    </a:ext>
                  </a:extLst>
                </a:gridCol>
                <a:gridCol w="936007">
                  <a:extLst>
                    <a:ext uri="{9D8B030D-6E8A-4147-A177-3AD203B41FA5}">
                      <a16:colId xmlns="" xmlns:a16="http://schemas.microsoft.com/office/drawing/2014/main" val="20014"/>
                    </a:ext>
                  </a:extLst>
                </a:gridCol>
              </a:tblGrid>
              <a:tr h="698717">
                <a:tc>
                  <a:txBody>
                    <a:bodyPr/>
                    <a:lstStyle/>
                    <a:p>
                      <a:pPr algn="ctr" fontAlgn="b"/>
                      <a:r>
                        <a:rPr lang="it-IT" sz="1100" u="none" strike="noStrike" dirty="0">
                          <a:effectLst/>
                        </a:rPr>
                        <a:t>TYPE_OF_FILE</a:t>
                      </a:r>
                      <a:endParaRPr lang="it-IT" sz="1100" b="0" i="0" u="none" strike="noStrike" dirty="0">
                        <a:solidFill>
                          <a:srgbClr val="000000"/>
                        </a:solidFill>
                        <a:effectLst/>
                        <a:latin typeface="Calibri" panose="020F0502020204030204" pitchFamily="34" charset="0"/>
                      </a:endParaRPr>
                    </a:p>
                  </a:txBody>
                  <a:tcPr marL="9107" marR="9107" marT="9107" marB="0" anchor="ctr">
                    <a:lnB w="12700" cap="flat" cmpd="sng" algn="ctr">
                      <a:solidFill>
                        <a:srgbClr val="0070C0"/>
                      </a:solidFill>
                      <a:prstDash val="solid"/>
                      <a:round/>
                      <a:headEnd type="none" w="med" len="med"/>
                      <a:tailEnd type="none" w="med" len="med"/>
                    </a:lnB>
                  </a:tcPr>
                </a:tc>
                <a:tc>
                  <a:txBody>
                    <a:bodyPr/>
                    <a:lstStyle/>
                    <a:p>
                      <a:pPr algn="ctr" fontAlgn="b"/>
                      <a:r>
                        <a:rPr lang="it-IT" sz="1100" u="none" strike="noStrike" dirty="0">
                          <a:effectLst/>
                        </a:rPr>
                        <a:t>HAUL_NUMBER</a:t>
                      </a:r>
                      <a:endParaRPr lang="it-IT" sz="1100" b="0" i="0" u="none" strike="noStrike" dirty="0">
                        <a:solidFill>
                          <a:srgbClr val="000000"/>
                        </a:solidFill>
                        <a:effectLst/>
                        <a:latin typeface="Calibri" panose="020F0502020204030204" pitchFamily="34" charset="0"/>
                      </a:endParaRPr>
                    </a:p>
                  </a:txBody>
                  <a:tcPr marL="9107" marR="9107" marT="9107" marB="0" anchor="ctr">
                    <a:lnB w="12700" cap="flat" cmpd="sng" algn="ctr">
                      <a:solidFill>
                        <a:srgbClr val="0070C0"/>
                      </a:solidFill>
                      <a:prstDash val="solid"/>
                      <a:round/>
                      <a:headEnd type="none" w="med" len="med"/>
                      <a:tailEnd type="none" w="med" len="med"/>
                    </a:lnB>
                  </a:tcPr>
                </a:tc>
                <a:tc>
                  <a:txBody>
                    <a:bodyPr/>
                    <a:lstStyle/>
                    <a:p>
                      <a:pPr algn="ctr" fontAlgn="b"/>
                      <a:r>
                        <a:rPr lang="it-IT" sz="1100" u="none" strike="noStrike" dirty="0">
                          <a:effectLst/>
                        </a:rPr>
                        <a:t>GENUS</a:t>
                      </a:r>
                      <a:endParaRPr lang="it-IT" sz="1100" b="0" i="0" u="none" strike="noStrike" dirty="0">
                        <a:solidFill>
                          <a:srgbClr val="000000"/>
                        </a:solidFill>
                        <a:effectLst/>
                        <a:latin typeface="Calibri" panose="020F0502020204030204" pitchFamily="34" charset="0"/>
                      </a:endParaRPr>
                    </a:p>
                  </a:txBody>
                  <a:tcPr marL="9107" marR="9107" marT="9107" marB="0" anchor="ctr">
                    <a:lnB w="12700" cap="flat" cmpd="sng" algn="ctr">
                      <a:solidFill>
                        <a:srgbClr val="0070C0"/>
                      </a:solidFill>
                      <a:prstDash val="solid"/>
                      <a:round/>
                      <a:headEnd type="none" w="med" len="med"/>
                      <a:tailEnd type="none" w="med" len="med"/>
                    </a:lnB>
                  </a:tcPr>
                </a:tc>
                <a:tc>
                  <a:txBody>
                    <a:bodyPr/>
                    <a:lstStyle/>
                    <a:p>
                      <a:pPr algn="ctr" fontAlgn="b"/>
                      <a:r>
                        <a:rPr lang="it-IT" sz="1100" u="none" strike="noStrike" dirty="0">
                          <a:effectLst/>
                        </a:rPr>
                        <a:t>SPECIES</a:t>
                      </a:r>
                      <a:endParaRPr lang="it-IT" sz="1100" b="0" i="0" u="none" strike="noStrike" dirty="0">
                        <a:solidFill>
                          <a:srgbClr val="000000"/>
                        </a:solidFill>
                        <a:effectLst/>
                        <a:latin typeface="Calibri" panose="020F0502020204030204" pitchFamily="34" charset="0"/>
                      </a:endParaRPr>
                    </a:p>
                  </a:txBody>
                  <a:tcPr marL="9107" marR="9107" marT="9107" marB="0" anchor="ctr">
                    <a:lnB w="12700" cap="flat" cmpd="sng" algn="ctr">
                      <a:solidFill>
                        <a:srgbClr val="0070C0"/>
                      </a:solidFill>
                      <a:prstDash val="solid"/>
                      <a:round/>
                      <a:headEnd type="none" w="med" len="med"/>
                      <a:tailEnd type="none" w="med" len="med"/>
                    </a:lnB>
                  </a:tcPr>
                </a:tc>
                <a:tc>
                  <a:txBody>
                    <a:bodyPr/>
                    <a:lstStyle/>
                    <a:p>
                      <a:pPr algn="ctr" fontAlgn="b"/>
                      <a:r>
                        <a:rPr lang="it-IT" sz="1100" u="none" strike="noStrike" dirty="0">
                          <a:effectLst/>
                        </a:rPr>
                        <a:t>WEIGHT_OF_THE_FRACTION</a:t>
                      </a:r>
                      <a:endParaRPr lang="it-IT" sz="1100" b="0" i="0" u="none" strike="noStrike" dirty="0">
                        <a:solidFill>
                          <a:srgbClr val="000000"/>
                        </a:solidFill>
                        <a:effectLst/>
                        <a:latin typeface="Calibri" panose="020F0502020204030204" pitchFamily="34" charset="0"/>
                      </a:endParaRPr>
                    </a:p>
                  </a:txBody>
                  <a:tcPr marL="9107" marR="9107" marT="9107" marB="0" anchor="ctr">
                    <a:lnB w="12700" cap="flat" cmpd="sng" algn="ctr">
                      <a:solidFill>
                        <a:srgbClr val="0070C0"/>
                      </a:solidFill>
                      <a:prstDash val="solid"/>
                      <a:round/>
                      <a:headEnd type="none" w="med" len="med"/>
                      <a:tailEnd type="none" w="med" len="med"/>
                    </a:lnB>
                  </a:tcPr>
                </a:tc>
                <a:tc>
                  <a:txBody>
                    <a:bodyPr/>
                    <a:lstStyle/>
                    <a:p>
                      <a:pPr algn="ctr" fontAlgn="b"/>
                      <a:r>
                        <a:rPr lang="it-IT" sz="1100" u="none" strike="noStrike" dirty="0">
                          <a:effectLst/>
                        </a:rPr>
                        <a:t>WEIGHT_OF_THE_SAMPLE_MEASURED</a:t>
                      </a:r>
                      <a:endParaRPr lang="it-IT" sz="1100" b="0" i="0" u="none" strike="noStrike" dirty="0">
                        <a:solidFill>
                          <a:srgbClr val="000000"/>
                        </a:solidFill>
                        <a:effectLst/>
                        <a:latin typeface="Calibri" panose="020F0502020204030204" pitchFamily="34" charset="0"/>
                      </a:endParaRPr>
                    </a:p>
                  </a:txBody>
                  <a:tcPr marL="9107" marR="9107" marT="9107" marB="0" anchor="ctr">
                    <a:lnB w="12700" cap="flat" cmpd="sng" algn="ctr">
                      <a:solidFill>
                        <a:srgbClr val="0070C0"/>
                      </a:solidFill>
                      <a:prstDash val="solid"/>
                      <a:round/>
                      <a:headEnd type="none" w="med" len="med"/>
                      <a:tailEnd type="none" w="med" len="med"/>
                    </a:lnB>
                  </a:tcPr>
                </a:tc>
                <a:tc>
                  <a:txBody>
                    <a:bodyPr/>
                    <a:lstStyle/>
                    <a:p>
                      <a:pPr algn="ctr" fontAlgn="b"/>
                      <a:r>
                        <a:rPr lang="it-IT" sz="1100" u="none" strike="noStrike" dirty="0">
                          <a:effectLst/>
                        </a:rPr>
                        <a:t>SEX</a:t>
                      </a:r>
                      <a:endParaRPr lang="it-IT" sz="1100" b="0" i="0" u="none" strike="noStrike" dirty="0">
                        <a:solidFill>
                          <a:srgbClr val="000000"/>
                        </a:solidFill>
                        <a:effectLst/>
                        <a:latin typeface="Calibri" panose="020F0502020204030204" pitchFamily="34" charset="0"/>
                      </a:endParaRPr>
                    </a:p>
                  </a:txBody>
                  <a:tcPr marL="9107" marR="9107" marT="9107" marB="0" anchor="ctr">
                    <a:lnB w="38100" cap="flat" cmpd="sng" algn="ctr">
                      <a:solidFill>
                        <a:srgbClr val="0070C0"/>
                      </a:solidFill>
                      <a:prstDash val="solid"/>
                      <a:round/>
                      <a:headEnd type="none" w="med" len="med"/>
                      <a:tailEnd type="none" w="med" len="med"/>
                    </a:lnB>
                  </a:tcPr>
                </a:tc>
                <a:tc>
                  <a:txBody>
                    <a:bodyPr/>
                    <a:lstStyle/>
                    <a:p>
                      <a:pPr algn="ctr" fontAlgn="b"/>
                      <a:r>
                        <a:rPr lang="it-IT" sz="1100" u="none" strike="noStrike" dirty="0">
                          <a:effectLst/>
                        </a:rPr>
                        <a:t>NO_OF_INDIVIDUAL_OF_THE_ABOVE_SEX_MEASURED</a:t>
                      </a:r>
                      <a:endParaRPr lang="it-IT" sz="1100" b="0" i="0" u="none" strike="noStrike" dirty="0">
                        <a:solidFill>
                          <a:srgbClr val="000000"/>
                        </a:solidFill>
                        <a:effectLst/>
                        <a:latin typeface="Calibri" panose="020F0502020204030204" pitchFamily="34" charset="0"/>
                      </a:endParaRPr>
                    </a:p>
                  </a:txBody>
                  <a:tcPr marL="9107" marR="9107" marT="9107" marB="0" anchor="ctr">
                    <a:lnB w="38100" cap="flat" cmpd="sng" algn="ctr">
                      <a:solidFill>
                        <a:srgbClr val="0070C0"/>
                      </a:solidFill>
                      <a:prstDash val="solid"/>
                      <a:round/>
                      <a:headEnd type="none" w="med" len="med"/>
                      <a:tailEnd type="none" w="med" len="med"/>
                    </a:lnB>
                  </a:tcPr>
                </a:tc>
                <a:tc>
                  <a:txBody>
                    <a:bodyPr/>
                    <a:lstStyle/>
                    <a:p>
                      <a:pPr algn="ctr" fontAlgn="b"/>
                      <a:r>
                        <a:rPr lang="it-IT" sz="1100" u="none" strike="noStrike" dirty="0">
                          <a:effectLst/>
                        </a:rPr>
                        <a:t>LENGTH_CLASS</a:t>
                      </a:r>
                      <a:endParaRPr lang="it-IT" sz="1100" b="0" i="0" u="none" strike="noStrike" dirty="0">
                        <a:solidFill>
                          <a:srgbClr val="000000"/>
                        </a:solidFill>
                        <a:effectLst/>
                        <a:latin typeface="Calibri" panose="020F0502020204030204" pitchFamily="34" charset="0"/>
                      </a:endParaRPr>
                    </a:p>
                  </a:txBody>
                  <a:tcPr marL="9107" marR="9107" marT="9107" marB="0" anchor="ctr">
                    <a:lnB w="38100" cap="flat" cmpd="sng" algn="ctr">
                      <a:solidFill>
                        <a:srgbClr val="0070C0"/>
                      </a:solidFill>
                      <a:prstDash val="solid"/>
                      <a:round/>
                      <a:headEnd type="none" w="med" len="med"/>
                      <a:tailEnd type="none" w="med" len="med"/>
                    </a:lnB>
                  </a:tcPr>
                </a:tc>
                <a:tc>
                  <a:txBody>
                    <a:bodyPr/>
                    <a:lstStyle/>
                    <a:p>
                      <a:pPr algn="ctr" fontAlgn="b"/>
                      <a:r>
                        <a:rPr lang="it-IT" sz="1100" u="none" strike="noStrike" dirty="0">
                          <a:effectLst/>
                        </a:rPr>
                        <a:t>MATURITY</a:t>
                      </a:r>
                      <a:endParaRPr lang="it-IT" sz="1100" b="0" i="0" u="none" strike="noStrike" dirty="0">
                        <a:solidFill>
                          <a:srgbClr val="000000"/>
                        </a:solidFill>
                        <a:effectLst/>
                        <a:latin typeface="Calibri" panose="020F0502020204030204" pitchFamily="34" charset="0"/>
                      </a:endParaRPr>
                    </a:p>
                  </a:txBody>
                  <a:tcPr marL="9107" marR="9107" marT="9107" marB="0" anchor="ctr">
                    <a:lnB w="38100" cap="flat" cmpd="sng" algn="ctr">
                      <a:solidFill>
                        <a:srgbClr val="0070C0"/>
                      </a:solidFill>
                      <a:prstDash val="solid"/>
                      <a:round/>
                      <a:headEnd type="none" w="med" len="med"/>
                      <a:tailEnd type="none" w="med" len="med"/>
                    </a:lnB>
                  </a:tcPr>
                </a:tc>
                <a:tc>
                  <a:txBody>
                    <a:bodyPr/>
                    <a:lstStyle/>
                    <a:p>
                      <a:pPr algn="ctr" fontAlgn="b"/>
                      <a:r>
                        <a:rPr lang="it-IT" sz="1100" u="none" strike="noStrike" dirty="0">
                          <a:effectLst/>
                        </a:rPr>
                        <a:t>MATSUB</a:t>
                      </a:r>
                      <a:endParaRPr lang="it-IT" sz="1100" b="0" i="0" u="none" strike="noStrike" dirty="0">
                        <a:solidFill>
                          <a:srgbClr val="000000"/>
                        </a:solidFill>
                        <a:effectLst/>
                        <a:latin typeface="Calibri" panose="020F0502020204030204" pitchFamily="34" charset="0"/>
                      </a:endParaRPr>
                    </a:p>
                  </a:txBody>
                  <a:tcPr marL="9107" marR="9107" marT="9107" marB="0" anchor="ctr">
                    <a:lnB w="38100" cap="flat" cmpd="sng" algn="ctr">
                      <a:solidFill>
                        <a:srgbClr val="0070C0"/>
                      </a:solidFill>
                      <a:prstDash val="solid"/>
                      <a:round/>
                      <a:headEnd type="none" w="med" len="med"/>
                      <a:tailEnd type="none" w="med" len="med"/>
                    </a:lnB>
                  </a:tcPr>
                </a:tc>
                <a:tc gridSpan="2">
                  <a:txBody>
                    <a:bodyPr/>
                    <a:lstStyle/>
                    <a:p>
                      <a:pPr algn="ctr" fontAlgn="b"/>
                      <a:r>
                        <a:rPr lang="it-IT" sz="1100" u="none" strike="noStrike" dirty="0">
                          <a:effectLst/>
                        </a:rPr>
                        <a:t>NUMBER_OF_INDIVIDUALS_IN_THE_LENGTH_CLASS_AND_MATURITY_STAGE</a:t>
                      </a:r>
                      <a:endParaRPr lang="it-IT" sz="1100" b="0" i="0" u="none" strike="noStrike" dirty="0">
                        <a:solidFill>
                          <a:srgbClr val="000000"/>
                        </a:solidFill>
                        <a:effectLst/>
                        <a:latin typeface="Calibri" panose="020F0502020204030204" pitchFamily="34" charset="0"/>
                      </a:endParaRPr>
                    </a:p>
                  </a:txBody>
                  <a:tcPr marL="9107" marR="9107" marT="9107" marB="0" anchor="ctr">
                    <a:lnB w="38100" cap="flat" cmpd="sng" algn="ctr">
                      <a:solidFill>
                        <a:srgbClr val="0070C0"/>
                      </a:solidFill>
                      <a:prstDash val="solid"/>
                      <a:round/>
                      <a:headEnd type="none" w="med" len="med"/>
                      <a:tailEnd type="none" w="med" len="med"/>
                    </a:lnB>
                  </a:tcPr>
                </a:tc>
                <a:tc hMerge="1">
                  <a:txBody>
                    <a:bodyPr/>
                    <a:lstStyle/>
                    <a:p>
                      <a:endParaRPr lang="it-IT"/>
                    </a:p>
                  </a:txBody>
                  <a:tcPr/>
                </a:tc>
                <a:tc>
                  <a:txBody>
                    <a:bodyPr/>
                    <a:lstStyle/>
                    <a:p>
                      <a:pPr algn="ctr" fontAlgn="b"/>
                      <a:r>
                        <a:rPr lang="it-IT" sz="1100" u="none" strike="noStrike" dirty="0">
                          <a:effectLst/>
                        </a:rPr>
                        <a:t>RATIO</a:t>
                      </a:r>
                      <a:endParaRPr lang="it-IT" sz="1100" b="0" i="0" u="none" strike="noStrike" dirty="0">
                        <a:solidFill>
                          <a:srgbClr val="000000"/>
                        </a:solidFill>
                        <a:effectLst/>
                        <a:latin typeface="Calibri" panose="020F0502020204030204" pitchFamily="34" charset="0"/>
                      </a:endParaRPr>
                    </a:p>
                  </a:txBody>
                  <a:tcPr marL="9107" marR="9107" marT="9107" marB="0" anchor="ctr">
                    <a:lnB w="12700" cap="flat" cmpd="sng" algn="ctr">
                      <a:solidFill>
                        <a:srgbClr val="0070C0"/>
                      </a:solidFill>
                      <a:prstDash val="solid"/>
                      <a:round/>
                      <a:headEnd type="none" w="med" len="med"/>
                      <a:tailEnd type="none" w="med" len="med"/>
                    </a:lnB>
                  </a:tcPr>
                </a:tc>
                <a:tc>
                  <a:txBody>
                    <a:bodyPr/>
                    <a:lstStyle/>
                    <a:p>
                      <a:pPr algn="ctr" fontAlgn="b"/>
                      <a:r>
                        <a:rPr lang="it-IT" sz="1100" b="1" i="0" u="none" strike="noStrike" dirty="0">
                          <a:solidFill>
                            <a:srgbClr val="000000"/>
                          </a:solidFill>
                          <a:effectLst/>
                          <a:latin typeface="Calibri" panose="020F0502020204030204" pitchFamily="34" charset="0"/>
                        </a:rPr>
                        <a:t>Expansion</a:t>
                      </a:r>
                    </a:p>
                  </a:txBody>
                  <a:tcPr marL="9107" marR="9107" marT="9107" marB="0" anchor="ctr">
                    <a:lnB w="12700" cap="flat" cmpd="sng" algn="ctr">
                      <a:solidFill>
                        <a:srgbClr val="0070C0"/>
                      </a:solidFill>
                      <a:prstDash val="solid"/>
                      <a:round/>
                      <a:headEnd type="none" w="med" len="med"/>
                      <a:tailEnd type="none" w="med" len="med"/>
                    </a:lnB>
                  </a:tcPr>
                </a:tc>
                <a:extLst>
                  <a:ext uri="{0D108BD9-81ED-4DB2-BD59-A6C34878D82A}">
                    <a16:rowId xmlns="" xmlns:a16="http://schemas.microsoft.com/office/drawing/2014/main" val="10000"/>
                  </a:ext>
                </a:extLst>
              </a:tr>
              <a:tr h="182141">
                <a:tc>
                  <a:txBody>
                    <a:bodyPr/>
                    <a:lstStyle/>
                    <a:p>
                      <a:pPr algn="ctr" fontAlgn="b"/>
                      <a:r>
                        <a:rPr lang="it-IT" sz="1100" u="none" strike="noStrike" dirty="0">
                          <a:effectLst/>
                        </a:rPr>
                        <a:t>TC</a:t>
                      </a:r>
                      <a:endParaRPr lang="it-IT" sz="1100" b="0" i="0" u="none" strike="noStrike" dirty="0">
                        <a:solidFill>
                          <a:srgbClr val="000000"/>
                        </a:solidFill>
                        <a:effectLst/>
                        <a:latin typeface="Calibri" panose="020F0502020204030204" pitchFamily="34" charset="0"/>
                      </a:endParaRPr>
                    </a:p>
                  </a:txBody>
                  <a:tcPr marL="9107" marR="9107" marT="9107"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b"/>
                      <a:r>
                        <a:rPr lang="it-IT" sz="1100" u="none" strike="noStrike" dirty="0">
                          <a:effectLst/>
                        </a:rPr>
                        <a:t>2</a:t>
                      </a:r>
                      <a:endParaRPr lang="it-IT" sz="1100" b="0" i="0" u="none" strike="noStrike" dirty="0">
                        <a:solidFill>
                          <a:srgbClr val="000000"/>
                        </a:solidFill>
                        <a:effectLst/>
                        <a:latin typeface="Calibri" panose="020F0502020204030204" pitchFamily="34" charset="0"/>
                      </a:endParaRPr>
                    </a:p>
                  </a:txBody>
                  <a:tcPr marL="9107" marR="9107" marT="9107"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b"/>
                      <a:r>
                        <a:rPr lang="it-IT" sz="1100" u="none" strike="noStrike">
                          <a:effectLst/>
                        </a:rPr>
                        <a:t>SPIC</a:t>
                      </a:r>
                      <a:endParaRPr lang="it-IT" sz="1100" b="0" i="0" u="none" strike="noStrike">
                        <a:solidFill>
                          <a:srgbClr val="000000"/>
                        </a:solidFill>
                        <a:effectLst/>
                        <a:latin typeface="Calibri" panose="020F0502020204030204" pitchFamily="34" charset="0"/>
                      </a:endParaRPr>
                    </a:p>
                  </a:txBody>
                  <a:tcPr marL="9107" marR="9107" marT="9107"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b"/>
                      <a:r>
                        <a:rPr lang="it-IT" sz="1100" u="none" strike="noStrike">
                          <a:effectLst/>
                        </a:rPr>
                        <a:t>FLE</a:t>
                      </a:r>
                      <a:endParaRPr lang="it-IT" sz="1100" b="0" i="0" u="none" strike="noStrike">
                        <a:solidFill>
                          <a:srgbClr val="000000"/>
                        </a:solidFill>
                        <a:effectLst/>
                        <a:latin typeface="Calibri" panose="020F0502020204030204" pitchFamily="34" charset="0"/>
                      </a:endParaRPr>
                    </a:p>
                  </a:txBody>
                  <a:tcPr marL="9107" marR="9107" marT="9107"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b"/>
                      <a:r>
                        <a:rPr lang="it-IT" sz="1100" u="none" strike="noStrike">
                          <a:effectLst/>
                        </a:rPr>
                        <a:t>7560</a:t>
                      </a:r>
                      <a:endParaRPr lang="it-IT" sz="1100" b="0" i="0" u="none" strike="noStrike">
                        <a:solidFill>
                          <a:srgbClr val="000000"/>
                        </a:solidFill>
                        <a:effectLst/>
                        <a:latin typeface="Calibri" panose="020F0502020204030204" pitchFamily="34" charset="0"/>
                      </a:endParaRPr>
                    </a:p>
                  </a:txBody>
                  <a:tcPr marL="9107" marR="9107" marT="9107"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b"/>
                      <a:r>
                        <a:rPr lang="it-IT" sz="1100" u="none" strike="noStrike" dirty="0">
                          <a:effectLst/>
                        </a:rPr>
                        <a:t>3780</a:t>
                      </a:r>
                      <a:endParaRPr lang="it-IT" sz="1100" b="0" i="0" u="none" strike="noStrike" dirty="0">
                        <a:solidFill>
                          <a:srgbClr val="000000"/>
                        </a:solidFill>
                        <a:effectLst/>
                        <a:latin typeface="Calibri" panose="020F0502020204030204" pitchFamily="34" charset="0"/>
                      </a:endParaRPr>
                    </a:p>
                  </a:txBody>
                  <a:tcPr marL="9107" marR="9107" marT="9107" marB="0" anchor="ctr">
                    <a:lnL w="12700" cap="flat" cmpd="sng" algn="ctr">
                      <a:solidFill>
                        <a:srgbClr val="0070C0"/>
                      </a:solidFill>
                      <a:prstDash val="solid"/>
                      <a:round/>
                      <a:headEnd type="none" w="med" len="med"/>
                      <a:tailEnd type="none" w="med" len="med"/>
                    </a:lnL>
                    <a:lnR w="381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b"/>
                      <a:r>
                        <a:rPr lang="it-IT" sz="1100" u="none" strike="noStrike" dirty="0">
                          <a:effectLst/>
                        </a:rPr>
                        <a:t>I</a:t>
                      </a:r>
                      <a:endParaRPr lang="it-IT" sz="1100" b="0" i="0" u="none" strike="noStrike" dirty="0">
                        <a:solidFill>
                          <a:srgbClr val="000000"/>
                        </a:solidFill>
                        <a:effectLst/>
                        <a:latin typeface="Calibri" panose="020F0502020204030204" pitchFamily="34" charset="0"/>
                      </a:endParaRPr>
                    </a:p>
                  </a:txBody>
                  <a:tcPr marL="9107" marR="9107" marT="9107" marB="0" anchor="ctr">
                    <a:lnL w="381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381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b"/>
                      <a:r>
                        <a:rPr lang="it-IT" sz="1100" u="none" strike="noStrike" dirty="0">
                          <a:effectLst/>
                        </a:rPr>
                        <a:t>24</a:t>
                      </a:r>
                      <a:endParaRPr lang="it-IT" sz="1100" b="0" i="0" u="none" strike="noStrike" dirty="0">
                        <a:solidFill>
                          <a:srgbClr val="000000"/>
                        </a:solidFill>
                        <a:effectLst/>
                        <a:latin typeface="Calibri" panose="020F0502020204030204" pitchFamily="34" charset="0"/>
                      </a:endParaRPr>
                    </a:p>
                  </a:txBody>
                  <a:tcPr marL="9107" marR="9107" marT="9107"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381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b"/>
                      <a:r>
                        <a:rPr lang="it-IT" sz="1100" u="none" strike="noStrike" dirty="0">
                          <a:effectLst/>
                        </a:rPr>
                        <a:t>45</a:t>
                      </a:r>
                      <a:endParaRPr lang="it-IT" sz="1100" b="0" i="0" u="none" strike="noStrike" dirty="0">
                        <a:solidFill>
                          <a:srgbClr val="000000"/>
                        </a:solidFill>
                        <a:effectLst/>
                        <a:latin typeface="Calibri" panose="020F0502020204030204" pitchFamily="34" charset="0"/>
                      </a:endParaRPr>
                    </a:p>
                  </a:txBody>
                  <a:tcPr marL="9107" marR="9107" marT="9107"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381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b"/>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107" marR="9107" marT="9107"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381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b"/>
                      <a:endParaRPr lang="it-IT" sz="1100" b="0" i="0" u="none" strike="noStrike">
                        <a:solidFill>
                          <a:srgbClr val="000000"/>
                        </a:solidFill>
                        <a:effectLst/>
                        <a:latin typeface="Calibri" panose="020F0502020204030204" pitchFamily="34" charset="0"/>
                      </a:endParaRPr>
                    </a:p>
                  </a:txBody>
                  <a:tcPr marL="9107" marR="9107" marT="9107"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381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gridSpan="2">
                  <a:txBody>
                    <a:bodyPr/>
                    <a:lstStyle/>
                    <a:p>
                      <a:pPr algn="ctr" fontAlgn="b"/>
                      <a:r>
                        <a:rPr lang="it-IT" sz="1100" u="none" strike="noStrike" dirty="0">
                          <a:effectLst/>
                        </a:rPr>
                        <a:t>12</a:t>
                      </a:r>
                      <a:endParaRPr lang="it-IT" sz="1100" b="0" i="0" u="none" strike="noStrike" dirty="0">
                        <a:solidFill>
                          <a:srgbClr val="000000"/>
                        </a:solidFill>
                        <a:effectLst/>
                        <a:latin typeface="Calibri" panose="020F0502020204030204" pitchFamily="34" charset="0"/>
                      </a:endParaRPr>
                    </a:p>
                  </a:txBody>
                  <a:tcPr marL="9107" marR="9107" marT="9107" marB="0" anchor="ctr">
                    <a:lnL w="12700" cap="flat" cmpd="sng" algn="ctr">
                      <a:solidFill>
                        <a:srgbClr val="0070C0"/>
                      </a:solidFill>
                      <a:prstDash val="solid"/>
                      <a:round/>
                      <a:headEnd type="none" w="med" len="med"/>
                      <a:tailEnd type="none" w="med" len="med"/>
                    </a:lnL>
                    <a:lnR w="38100" cap="flat" cmpd="sng" algn="ctr">
                      <a:solidFill>
                        <a:srgbClr val="0070C0"/>
                      </a:solidFill>
                      <a:prstDash val="solid"/>
                      <a:round/>
                      <a:headEnd type="none" w="med" len="med"/>
                      <a:tailEnd type="none" w="med" len="med"/>
                    </a:lnR>
                    <a:lnT w="381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hMerge="1">
                  <a:txBody>
                    <a:bodyPr/>
                    <a:lstStyle/>
                    <a:p>
                      <a:pPr algn="ctr" fontAlgn="b"/>
                      <a:endParaRPr lang="it-IT" sz="1100" b="0" i="0" u="none" strike="noStrike" dirty="0">
                        <a:solidFill>
                          <a:srgbClr val="000000"/>
                        </a:solidFill>
                        <a:effectLst/>
                        <a:latin typeface="Calibri" panose="020F0502020204030204" pitchFamily="34" charset="0"/>
                      </a:endParaRPr>
                    </a:p>
                  </a:txBody>
                  <a:tcPr marL="9107" marR="9107" marT="9107" marB="0" anchor="ctr">
                    <a:lnT w="57150" cap="flat" cmpd="sng" algn="ctr">
                      <a:solidFill>
                        <a:srgbClr val="00B050"/>
                      </a:solidFill>
                      <a:prstDash val="solid"/>
                      <a:round/>
                      <a:headEnd type="none" w="med" len="med"/>
                      <a:tailEnd type="none" w="med" len="med"/>
                    </a:lnT>
                  </a:tcPr>
                </a:tc>
                <a:tc>
                  <a:txBody>
                    <a:bodyPr/>
                    <a:lstStyle/>
                    <a:p>
                      <a:pPr algn="ctr" fontAlgn="b"/>
                      <a:r>
                        <a:rPr lang="it-IT" sz="1100" u="none" strike="noStrike" dirty="0">
                          <a:effectLst/>
                        </a:rPr>
                        <a:t>2</a:t>
                      </a:r>
                      <a:endParaRPr lang="it-IT" sz="1100" b="0" i="0" u="none" strike="noStrike" dirty="0">
                        <a:solidFill>
                          <a:srgbClr val="000000"/>
                        </a:solidFill>
                        <a:effectLst/>
                        <a:latin typeface="Calibri" panose="020F0502020204030204" pitchFamily="34" charset="0"/>
                      </a:endParaRPr>
                    </a:p>
                  </a:txBody>
                  <a:tcPr marL="9107" marR="9107" marT="9107" marB="0" anchor="ctr">
                    <a:lnL w="381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b"/>
                      <a:r>
                        <a:rPr lang="it-IT" sz="1100" b="0" i="0" u="none" strike="noStrike" dirty="0">
                          <a:solidFill>
                            <a:srgbClr val="000000"/>
                          </a:solidFill>
                          <a:effectLst/>
                          <a:latin typeface="Calibri" panose="020F0502020204030204" pitchFamily="34" charset="0"/>
                        </a:rPr>
                        <a:t>24</a:t>
                      </a:r>
                    </a:p>
                  </a:txBody>
                  <a:tcPr marL="9107" marR="9107" marT="9107"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 xmlns:a16="http://schemas.microsoft.com/office/drawing/2014/main" val="10001"/>
                  </a:ext>
                </a:extLst>
              </a:tr>
              <a:tr h="182141">
                <a:tc>
                  <a:txBody>
                    <a:bodyPr/>
                    <a:lstStyle/>
                    <a:p>
                      <a:pPr algn="ctr" fontAlgn="b"/>
                      <a:r>
                        <a:rPr lang="it-IT" sz="1100" u="none" strike="noStrike">
                          <a:effectLst/>
                        </a:rPr>
                        <a:t>TC</a:t>
                      </a:r>
                      <a:endParaRPr lang="it-IT" sz="1100" b="0" i="0" u="none" strike="noStrike">
                        <a:solidFill>
                          <a:srgbClr val="000000"/>
                        </a:solidFill>
                        <a:effectLst/>
                        <a:latin typeface="Calibri" panose="020F0502020204030204" pitchFamily="34" charset="0"/>
                      </a:endParaRPr>
                    </a:p>
                  </a:txBody>
                  <a:tcPr marL="9107" marR="9107" marT="9107"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b"/>
                      <a:r>
                        <a:rPr lang="it-IT" sz="1100" u="none" strike="noStrike" dirty="0">
                          <a:effectLst/>
                        </a:rPr>
                        <a:t>2</a:t>
                      </a:r>
                      <a:endParaRPr lang="it-IT" sz="1100" b="0" i="0" u="none" strike="noStrike" dirty="0">
                        <a:solidFill>
                          <a:srgbClr val="000000"/>
                        </a:solidFill>
                        <a:effectLst/>
                        <a:latin typeface="Calibri" panose="020F0502020204030204" pitchFamily="34" charset="0"/>
                      </a:endParaRPr>
                    </a:p>
                  </a:txBody>
                  <a:tcPr marL="9107" marR="9107" marT="9107"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b"/>
                      <a:r>
                        <a:rPr lang="it-IT" sz="1100" u="none" strike="noStrike" dirty="0">
                          <a:effectLst/>
                        </a:rPr>
                        <a:t>SPIC</a:t>
                      </a:r>
                      <a:endParaRPr lang="it-IT" sz="1100" b="0" i="0" u="none" strike="noStrike" dirty="0">
                        <a:solidFill>
                          <a:srgbClr val="000000"/>
                        </a:solidFill>
                        <a:effectLst/>
                        <a:latin typeface="Calibri" panose="020F0502020204030204" pitchFamily="34" charset="0"/>
                      </a:endParaRPr>
                    </a:p>
                  </a:txBody>
                  <a:tcPr marL="9107" marR="9107" marT="9107"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b"/>
                      <a:r>
                        <a:rPr lang="it-IT" sz="1100" u="none" strike="noStrike" dirty="0">
                          <a:effectLst/>
                        </a:rPr>
                        <a:t>FLE</a:t>
                      </a:r>
                      <a:endParaRPr lang="it-IT" sz="1100" b="0" i="0" u="none" strike="noStrike" dirty="0">
                        <a:solidFill>
                          <a:srgbClr val="000000"/>
                        </a:solidFill>
                        <a:effectLst/>
                        <a:latin typeface="Calibri" panose="020F0502020204030204" pitchFamily="34" charset="0"/>
                      </a:endParaRPr>
                    </a:p>
                  </a:txBody>
                  <a:tcPr marL="9107" marR="9107" marT="9107"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b"/>
                      <a:r>
                        <a:rPr lang="it-IT" sz="1100" u="none" strike="noStrike" dirty="0">
                          <a:effectLst/>
                        </a:rPr>
                        <a:t>7560</a:t>
                      </a:r>
                      <a:endParaRPr lang="it-IT" sz="1100" b="0" i="0" u="none" strike="noStrike" dirty="0">
                        <a:solidFill>
                          <a:srgbClr val="000000"/>
                        </a:solidFill>
                        <a:effectLst/>
                        <a:latin typeface="Calibri" panose="020F0502020204030204" pitchFamily="34" charset="0"/>
                      </a:endParaRPr>
                    </a:p>
                  </a:txBody>
                  <a:tcPr marL="9107" marR="9107" marT="9107"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b"/>
                      <a:r>
                        <a:rPr lang="it-IT" sz="1100" u="none" strike="noStrike" dirty="0">
                          <a:effectLst/>
                        </a:rPr>
                        <a:t>3780</a:t>
                      </a:r>
                      <a:endParaRPr lang="it-IT" sz="1100" b="0" i="0" u="none" strike="noStrike" dirty="0">
                        <a:solidFill>
                          <a:srgbClr val="000000"/>
                        </a:solidFill>
                        <a:effectLst/>
                        <a:latin typeface="Calibri" panose="020F0502020204030204" pitchFamily="34" charset="0"/>
                      </a:endParaRPr>
                    </a:p>
                  </a:txBody>
                  <a:tcPr marL="9107" marR="9107" marT="9107" marB="0" anchor="ctr">
                    <a:lnL w="12700" cap="flat" cmpd="sng" algn="ctr">
                      <a:solidFill>
                        <a:srgbClr val="0070C0"/>
                      </a:solidFill>
                      <a:prstDash val="solid"/>
                      <a:round/>
                      <a:headEnd type="none" w="med" len="med"/>
                      <a:tailEnd type="none" w="med" len="med"/>
                    </a:lnL>
                    <a:lnR w="381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b"/>
                      <a:r>
                        <a:rPr lang="it-IT" sz="1100" u="none" strike="noStrike" dirty="0">
                          <a:effectLst/>
                        </a:rPr>
                        <a:t>I</a:t>
                      </a:r>
                      <a:endParaRPr lang="it-IT" sz="1100" b="0" i="0" u="none" strike="noStrike" dirty="0">
                        <a:solidFill>
                          <a:srgbClr val="000000"/>
                        </a:solidFill>
                        <a:effectLst/>
                        <a:latin typeface="Calibri" panose="020F0502020204030204" pitchFamily="34" charset="0"/>
                      </a:endParaRPr>
                    </a:p>
                  </a:txBody>
                  <a:tcPr marL="9107" marR="9107" marT="9107" marB="0" anchor="ctr">
                    <a:lnL w="381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b"/>
                      <a:r>
                        <a:rPr lang="it-IT" sz="1100" u="none" strike="noStrike" dirty="0">
                          <a:effectLst/>
                        </a:rPr>
                        <a:t>24</a:t>
                      </a:r>
                      <a:endParaRPr lang="it-IT" sz="1100" b="0" i="0" u="none" strike="noStrike" dirty="0">
                        <a:solidFill>
                          <a:srgbClr val="000000"/>
                        </a:solidFill>
                        <a:effectLst/>
                        <a:latin typeface="Calibri" panose="020F0502020204030204" pitchFamily="34" charset="0"/>
                      </a:endParaRPr>
                    </a:p>
                  </a:txBody>
                  <a:tcPr marL="9107" marR="9107" marT="9107"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b"/>
                      <a:r>
                        <a:rPr lang="it-IT" sz="1100" u="none" strike="noStrike" dirty="0">
                          <a:effectLst/>
                        </a:rPr>
                        <a:t>50</a:t>
                      </a:r>
                      <a:endParaRPr lang="it-IT" sz="1100" b="0" i="0" u="none" strike="noStrike" dirty="0">
                        <a:solidFill>
                          <a:srgbClr val="000000"/>
                        </a:solidFill>
                        <a:effectLst/>
                        <a:latin typeface="Calibri" panose="020F0502020204030204" pitchFamily="34" charset="0"/>
                      </a:endParaRPr>
                    </a:p>
                  </a:txBody>
                  <a:tcPr marL="9107" marR="9107" marT="9107"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b"/>
                      <a:r>
                        <a:rPr lang="it-IT" sz="1100" u="none" strike="noStrike" dirty="0">
                          <a:effectLst/>
                        </a:rPr>
                        <a:t>0</a:t>
                      </a:r>
                      <a:endParaRPr lang="it-IT" sz="1100" b="0" i="0" u="none" strike="noStrike" dirty="0">
                        <a:solidFill>
                          <a:srgbClr val="000000"/>
                        </a:solidFill>
                        <a:effectLst/>
                        <a:latin typeface="Calibri" panose="020F0502020204030204" pitchFamily="34" charset="0"/>
                      </a:endParaRPr>
                    </a:p>
                  </a:txBody>
                  <a:tcPr marL="9107" marR="9107" marT="9107"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b"/>
                      <a:endParaRPr lang="it-IT" sz="1100" b="0" i="0" u="none" strike="noStrike" dirty="0">
                        <a:solidFill>
                          <a:srgbClr val="000000"/>
                        </a:solidFill>
                        <a:effectLst/>
                        <a:latin typeface="Calibri" panose="020F0502020204030204" pitchFamily="34" charset="0"/>
                      </a:endParaRPr>
                    </a:p>
                  </a:txBody>
                  <a:tcPr marL="9107" marR="9107" marT="9107"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gridSpan="2">
                  <a:txBody>
                    <a:bodyPr/>
                    <a:lstStyle/>
                    <a:p>
                      <a:pPr algn="ctr" fontAlgn="b"/>
                      <a:r>
                        <a:rPr lang="it-IT" sz="1100" u="none" strike="noStrike" dirty="0">
                          <a:effectLst/>
                        </a:rPr>
                        <a:t>9</a:t>
                      </a:r>
                      <a:endParaRPr lang="it-IT" sz="1100" b="0" i="0" u="none" strike="noStrike" dirty="0">
                        <a:solidFill>
                          <a:srgbClr val="000000"/>
                        </a:solidFill>
                        <a:effectLst/>
                        <a:latin typeface="Calibri" panose="020F0502020204030204" pitchFamily="34" charset="0"/>
                      </a:endParaRPr>
                    </a:p>
                  </a:txBody>
                  <a:tcPr marL="9107" marR="9107" marT="9107" marB="0" anchor="ctr">
                    <a:lnL w="12700" cap="flat" cmpd="sng" algn="ctr">
                      <a:solidFill>
                        <a:srgbClr val="0070C0"/>
                      </a:solidFill>
                      <a:prstDash val="solid"/>
                      <a:round/>
                      <a:headEnd type="none" w="med" len="med"/>
                      <a:tailEnd type="none" w="med" len="med"/>
                    </a:lnL>
                    <a:lnR w="381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hMerge="1">
                  <a:txBody>
                    <a:bodyPr/>
                    <a:lstStyle/>
                    <a:p>
                      <a:pPr algn="ctr" fontAlgn="b"/>
                      <a:endParaRPr lang="it-IT" sz="1100" b="0" i="0" u="none" strike="noStrike" dirty="0">
                        <a:solidFill>
                          <a:srgbClr val="000000"/>
                        </a:solidFill>
                        <a:effectLst/>
                        <a:latin typeface="Calibri" panose="020F0502020204030204" pitchFamily="34" charset="0"/>
                      </a:endParaRPr>
                    </a:p>
                  </a:txBody>
                  <a:tcPr marL="9107" marR="9107" marT="9107" marB="0" anchor="ctr"/>
                </a:tc>
                <a:tc>
                  <a:txBody>
                    <a:bodyPr/>
                    <a:lstStyle/>
                    <a:p>
                      <a:pPr algn="ctr" fontAlgn="b"/>
                      <a:r>
                        <a:rPr lang="it-IT" sz="1100" u="none" strike="noStrike">
                          <a:effectLst/>
                        </a:rPr>
                        <a:t>2</a:t>
                      </a:r>
                      <a:endParaRPr lang="it-IT" sz="1100" b="0" i="0" u="none" strike="noStrike">
                        <a:solidFill>
                          <a:srgbClr val="000000"/>
                        </a:solidFill>
                        <a:effectLst/>
                        <a:latin typeface="Calibri" panose="020F0502020204030204" pitchFamily="34" charset="0"/>
                      </a:endParaRPr>
                    </a:p>
                  </a:txBody>
                  <a:tcPr marL="9107" marR="9107" marT="9107" marB="0" anchor="ctr">
                    <a:lnL w="381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b"/>
                      <a:r>
                        <a:rPr lang="it-IT" sz="1100" b="0" i="0" u="none" strike="noStrike" dirty="0">
                          <a:solidFill>
                            <a:srgbClr val="000000"/>
                          </a:solidFill>
                          <a:effectLst/>
                          <a:latin typeface="Calibri" panose="020F0502020204030204" pitchFamily="34" charset="0"/>
                        </a:rPr>
                        <a:t>18</a:t>
                      </a:r>
                    </a:p>
                  </a:txBody>
                  <a:tcPr marL="9107" marR="9107" marT="9107"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 xmlns:a16="http://schemas.microsoft.com/office/drawing/2014/main" val="10002"/>
                  </a:ext>
                </a:extLst>
              </a:tr>
              <a:tr h="182141">
                <a:tc>
                  <a:txBody>
                    <a:bodyPr/>
                    <a:lstStyle/>
                    <a:p>
                      <a:pPr algn="ctr" fontAlgn="b"/>
                      <a:r>
                        <a:rPr lang="it-IT" sz="1100" u="none" strike="noStrike">
                          <a:effectLst/>
                        </a:rPr>
                        <a:t>TC</a:t>
                      </a:r>
                      <a:endParaRPr lang="it-IT" sz="1100" b="0" i="0" u="none" strike="noStrike">
                        <a:solidFill>
                          <a:srgbClr val="000000"/>
                        </a:solidFill>
                        <a:effectLst/>
                        <a:latin typeface="Calibri" panose="020F0502020204030204" pitchFamily="34" charset="0"/>
                      </a:endParaRPr>
                    </a:p>
                  </a:txBody>
                  <a:tcPr marL="9107" marR="9107" marT="9107"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b"/>
                      <a:r>
                        <a:rPr lang="it-IT" sz="1100" u="none" strike="noStrike">
                          <a:effectLst/>
                        </a:rPr>
                        <a:t>2</a:t>
                      </a:r>
                      <a:endParaRPr lang="it-IT" sz="1100" b="0" i="0" u="none" strike="noStrike">
                        <a:solidFill>
                          <a:srgbClr val="000000"/>
                        </a:solidFill>
                        <a:effectLst/>
                        <a:latin typeface="Calibri" panose="020F0502020204030204" pitchFamily="34" charset="0"/>
                      </a:endParaRPr>
                    </a:p>
                  </a:txBody>
                  <a:tcPr marL="9107" marR="9107" marT="9107"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b"/>
                      <a:r>
                        <a:rPr lang="it-IT" sz="1100" u="none" strike="noStrike">
                          <a:effectLst/>
                        </a:rPr>
                        <a:t>SPIC</a:t>
                      </a:r>
                      <a:endParaRPr lang="it-IT" sz="1100" b="0" i="0" u="none" strike="noStrike">
                        <a:solidFill>
                          <a:srgbClr val="000000"/>
                        </a:solidFill>
                        <a:effectLst/>
                        <a:latin typeface="Calibri" panose="020F0502020204030204" pitchFamily="34" charset="0"/>
                      </a:endParaRPr>
                    </a:p>
                  </a:txBody>
                  <a:tcPr marL="9107" marR="9107" marT="9107"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b"/>
                      <a:r>
                        <a:rPr lang="it-IT" sz="1100" u="none" strike="noStrike">
                          <a:effectLst/>
                        </a:rPr>
                        <a:t>FLE</a:t>
                      </a:r>
                      <a:endParaRPr lang="it-IT" sz="1100" b="0" i="0" u="none" strike="noStrike">
                        <a:solidFill>
                          <a:srgbClr val="000000"/>
                        </a:solidFill>
                        <a:effectLst/>
                        <a:latin typeface="Calibri" panose="020F0502020204030204" pitchFamily="34" charset="0"/>
                      </a:endParaRPr>
                    </a:p>
                  </a:txBody>
                  <a:tcPr marL="9107" marR="9107" marT="9107"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b"/>
                      <a:r>
                        <a:rPr lang="it-IT" sz="1100" u="none" strike="noStrike" dirty="0">
                          <a:effectLst/>
                        </a:rPr>
                        <a:t>7560</a:t>
                      </a:r>
                      <a:endParaRPr lang="it-IT" sz="1100" b="0" i="0" u="none" strike="noStrike" dirty="0">
                        <a:solidFill>
                          <a:srgbClr val="000000"/>
                        </a:solidFill>
                        <a:effectLst/>
                        <a:latin typeface="Calibri" panose="020F0502020204030204" pitchFamily="34" charset="0"/>
                      </a:endParaRPr>
                    </a:p>
                  </a:txBody>
                  <a:tcPr marL="9107" marR="9107" marT="9107"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b"/>
                      <a:r>
                        <a:rPr lang="it-IT" sz="1100" u="none" strike="noStrike" dirty="0">
                          <a:effectLst/>
                        </a:rPr>
                        <a:t>3780</a:t>
                      </a:r>
                      <a:endParaRPr lang="it-IT" sz="1100" b="0" i="0" u="none" strike="noStrike" dirty="0">
                        <a:solidFill>
                          <a:srgbClr val="000000"/>
                        </a:solidFill>
                        <a:effectLst/>
                        <a:latin typeface="Calibri" panose="020F0502020204030204" pitchFamily="34" charset="0"/>
                      </a:endParaRPr>
                    </a:p>
                  </a:txBody>
                  <a:tcPr marL="9107" marR="9107" marT="9107" marB="0" anchor="ctr">
                    <a:lnL w="12700" cap="flat" cmpd="sng" algn="ctr">
                      <a:solidFill>
                        <a:srgbClr val="0070C0"/>
                      </a:solidFill>
                      <a:prstDash val="solid"/>
                      <a:round/>
                      <a:headEnd type="none" w="med" len="med"/>
                      <a:tailEnd type="none" w="med" len="med"/>
                    </a:lnL>
                    <a:lnR w="381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b"/>
                      <a:r>
                        <a:rPr lang="it-IT" sz="1100" u="none" strike="noStrike" dirty="0">
                          <a:effectLst/>
                        </a:rPr>
                        <a:t>I</a:t>
                      </a:r>
                      <a:endParaRPr lang="it-IT" sz="1100" b="0" i="0" u="none" strike="noStrike" dirty="0">
                        <a:solidFill>
                          <a:srgbClr val="000000"/>
                        </a:solidFill>
                        <a:effectLst/>
                        <a:latin typeface="Calibri" panose="020F0502020204030204" pitchFamily="34" charset="0"/>
                      </a:endParaRPr>
                    </a:p>
                  </a:txBody>
                  <a:tcPr marL="9107" marR="9107" marT="9107" marB="0" anchor="ctr">
                    <a:lnL w="381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38100" cap="flat" cmpd="sng" algn="ctr">
                      <a:solidFill>
                        <a:srgbClr val="0070C0"/>
                      </a:solidFill>
                      <a:prstDash val="solid"/>
                      <a:round/>
                      <a:headEnd type="none" w="med" len="med"/>
                      <a:tailEnd type="none" w="med" len="med"/>
                    </a:lnB>
                  </a:tcPr>
                </a:tc>
                <a:tc>
                  <a:txBody>
                    <a:bodyPr/>
                    <a:lstStyle/>
                    <a:p>
                      <a:pPr algn="ctr" fontAlgn="b"/>
                      <a:r>
                        <a:rPr lang="it-IT" sz="1100" u="none" strike="noStrike" dirty="0">
                          <a:effectLst/>
                        </a:rPr>
                        <a:t>24</a:t>
                      </a:r>
                      <a:endParaRPr lang="it-IT" sz="1100" b="0" i="0" u="none" strike="noStrike" dirty="0">
                        <a:solidFill>
                          <a:srgbClr val="000000"/>
                        </a:solidFill>
                        <a:effectLst/>
                        <a:latin typeface="Calibri" panose="020F0502020204030204" pitchFamily="34" charset="0"/>
                      </a:endParaRPr>
                    </a:p>
                  </a:txBody>
                  <a:tcPr marL="9107" marR="9107" marT="9107"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38100" cap="flat" cmpd="sng" algn="ctr">
                      <a:solidFill>
                        <a:srgbClr val="0070C0"/>
                      </a:solidFill>
                      <a:prstDash val="solid"/>
                      <a:round/>
                      <a:headEnd type="none" w="med" len="med"/>
                      <a:tailEnd type="none" w="med" len="med"/>
                    </a:lnB>
                  </a:tcPr>
                </a:tc>
                <a:tc>
                  <a:txBody>
                    <a:bodyPr/>
                    <a:lstStyle/>
                    <a:p>
                      <a:pPr algn="ctr" fontAlgn="b"/>
                      <a:r>
                        <a:rPr lang="it-IT" sz="1100" u="none" strike="noStrike" dirty="0">
                          <a:effectLst/>
                        </a:rPr>
                        <a:t>55</a:t>
                      </a:r>
                      <a:endParaRPr lang="it-IT" sz="1100" b="0" i="0" u="none" strike="noStrike" dirty="0">
                        <a:solidFill>
                          <a:srgbClr val="000000"/>
                        </a:solidFill>
                        <a:effectLst/>
                        <a:latin typeface="Calibri" panose="020F0502020204030204" pitchFamily="34" charset="0"/>
                      </a:endParaRPr>
                    </a:p>
                  </a:txBody>
                  <a:tcPr marL="9107" marR="9107" marT="9107"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38100" cap="flat" cmpd="sng" algn="ctr">
                      <a:solidFill>
                        <a:srgbClr val="0070C0"/>
                      </a:solidFill>
                      <a:prstDash val="solid"/>
                      <a:round/>
                      <a:headEnd type="none" w="med" len="med"/>
                      <a:tailEnd type="none" w="med" len="med"/>
                    </a:lnB>
                  </a:tcPr>
                </a:tc>
                <a:tc>
                  <a:txBody>
                    <a:bodyPr/>
                    <a:lstStyle/>
                    <a:p>
                      <a:pPr algn="ctr" fontAlgn="b"/>
                      <a:r>
                        <a:rPr lang="it-IT" sz="1100" u="none" strike="noStrike" dirty="0">
                          <a:effectLst/>
                        </a:rPr>
                        <a:t>0</a:t>
                      </a:r>
                      <a:endParaRPr lang="it-IT" sz="1100" b="0" i="0" u="none" strike="noStrike" dirty="0">
                        <a:solidFill>
                          <a:srgbClr val="000000"/>
                        </a:solidFill>
                        <a:effectLst/>
                        <a:latin typeface="Calibri" panose="020F0502020204030204" pitchFamily="34" charset="0"/>
                      </a:endParaRPr>
                    </a:p>
                  </a:txBody>
                  <a:tcPr marL="9107" marR="9107" marT="9107"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38100" cap="flat" cmpd="sng" algn="ctr">
                      <a:solidFill>
                        <a:srgbClr val="0070C0"/>
                      </a:solidFill>
                      <a:prstDash val="solid"/>
                      <a:round/>
                      <a:headEnd type="none" w="med" len="med"/>
                      <a:tailEnd type="none" w="med" len="med"/>
                    </a:lnB>
                  </a:tcPr>
                </a:tc>
                <a:tc>
                  <a:txBody>
                    <a:bodyPr/>
                    <a:lstStyle/>
                    <a:p>
                      <a:pPr algn="ctr" fontAlgn="b"/>
                      <a:endParaRPr lang="it-IT" sz="1100" b="0" i="0" u="none" strike="noStrike" dirty="0">
                        <a:solidFill>
                          <a:srgbClr val="000000"/>
                        </a:solidFill>
                        <a:effectLst/>
                        <a:latin typeface="Calibri" panose="020F0502020204030204" pitchFamily="34" charset="0"/>
                      </a:endParaRPr>
                    </a:p>
                  </a:txBody>
                  <a:tcPr marL="9107" marR="9107" marT="9107"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38100" cap="flat" cmpd="sng" algn="ctr">
                      <a:solidFill>
                        <a:srgbClr val="0070C0"/>
                      </a:solidFill>
                      <a:prstDash val="solid"/>
                      <a:round/>
                      <a:headEnd type="none" w="med" len="med"/>
                      <a:tailEnd type="none" w="med" len="med"/>
                    </a:lnB>
                  </a:tcPr>
                </a:tc>
                <a:tc gridSpan="2">
                  <a:txBody>
                    <a:bodyPr/>
                    <a:lstStyle/>
                    <a:p>
                      <a:pPr algn="ctr" fontAlgn="b"/>
                      <a:r>
                        <a:rPr lang="it-IT" sz="1100" u="none" strike="noStrike" dirty="0">
                          <a:effectLst/>
                        </a:rPr>
                        <a:t>3</a:t>
                      </a:r>
                      <a:endParaRPr lang="it-IT" sz="1100" b="0" i="0" u="none" strike="noStrike" dirty="0">
                        <a:solidFill>
                          <a:srgbClr val="000000"/>
                        </a:solidFill>
                        <a:effectLst/>
                        <a:latin typeface="Calibri" panose="020F0502020204030204" pitchFamily="34" charset="0"/>
                      </a:endParaRPr>
                    </a:p>
                  </a:txBody>
                  <a:tcPr marL="9107" marR="9107" marT="9107" marB="0" anchor="ctr">
                    <a:lnL w="12700" cap="flat" cmpd="sng" algn="ctr">
                      <a:solidFill>
                        <a:srgbClr val="0070C0"/>
                      </a:solidFill>
                      <a:prstDash val="solid"/>
                      <a:round/>
                      <a:headEnd type="none" w="med" len="med"/>
                      <a:tailEnd type="none" w="med" len="med"/>
                    </a:lnL>
                    <a:lnR w="381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38100" cap="flat" cmpd="sng" algn="ctr">
                      <a:solidFill>
                        <a:srgbClr val="0070C0"/>
                      </a:solidFill>
                      <a:prstDash val="solid"/>
                      <a:round/>
                      <a:headEnd type="none" w="med" len="med"/>
                      <a:tailEnd type="none" w="med" len="med"/>
                    </a:lnB>
                  </a:tcPr>
                </a:tc>
                <a:tc hMerge="1">
                  <a:txBody>
                    <a:bodyPr/>
                    <a:lstStyle/>
                    <a:p>
                      <a:pPr algn="ctr" fontAlgn="b"/>
                      <a:endParaRPr lang="it-IT" sz="1100" b="0" i="0" u="none" strike="noStrike" dirty="0">
                        <a:solidFill>
                          <a:srgbClr val="000000"/>
                        </a:solidFill>
                        <a:effectLst/>
                        <a:latin typeface="Calibri" panose="020F0502020204030204" pitchFamily="34" charset="0"/>
                      </a:endParaRPr>
                    </a:p>
                  </a:txBody>
                  <a:tcPr marL="9107" marR="9107" marT="9107" marB="0" anchor="ctr">
                    <a:lnB w="57150" cap="flat" cmpd="sng" algn="ctr">
                      <a:solidFill>
                        <a:srgbClr val="00B050"/>
                      </a:solidFill>
                      <a:prstDash val="solid"/>
                      <a:round/>
                      <a:headEnd type="none" w="med" len="med"/>
                      <a:tailEnd type="none" w="med" len="med"/>
                    </a:lnB>
                  </a:tcPr>
                </a:tc>
                <a:tc>
                  <a:txBody>
                    <a:bodyPr/>
                    <a:lstStyle/>
                    <a:p>
                      <a:pPr algn="ctr" fontAlgn="b"/>
                      <a:r>
                        <a:rPr lang="it-IT" sz="1100" u="none" strike="noStrike" dirty="0">
                          <a:effectLst/>
                        </a:rPr>
                        <a:t>2</a:t>
                      </a:r>
                      <a:endParaRPr lang="it-IT" sz="1100" b="0" i="0" u="none" strike="noStrike" dirty="0">
                        <a:solidFill>
                          <a:srgbClr val="000000"/>
                        </a:solidFill>
                        <a:effectLst/>
                        <a:latin typeface="Calibri" panose="020F0502020204030204" pitchFamily="34" charset="0"/>
                      </a:endParaRPr>
                    </a:p>
                  </a:txBody>
                  <a:tcPr marL="9107" marR="9107" marT="9107" marB="0" anchor="ctr">
                    <a:lnL w="381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b"/>
                      <a:r>
                        <a:rPr lang="it-IT" sz="1100" b="0" i="0" u="none" strike="noStrike" dirty="0">
                          <a:solidFill>
                            <a:srgbClr val="000000"/>
                          </a:solidFill>
                          <a:effectLst/>
                          <a:latin typeface="Calibri" panose="020F0502020204030204" pitchFamily="34" charset="0"/>
                        </a:rPr>
                        <a:t>6</a:t>
                      </a:r>
                    </a:p>
                  </a:txBody>
                  <a:tcPr marL="9107" marR="9107" marT="9107"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 xmlns:a16="http://schemas.microsoft.com/office/drawing/2014/main" val="10003"/>
                  </a:ext>
                </a:extLst>
              </a:tr>
              <a:tr h="164560">
                <a:tc>
                  <a:txBody>
                    <a:bodyPr/>
                    <a:lstStyle/>
                    <a:p>
                      <a:pPr algn="ctr" fontAlgn="b"/>
                      <a:endParaRPr lang="it-IT" sz="1100" b="0" i="0" u="none" strike="noStrike" dirty="0">
                        <a:solidFill>
                          <a:srgbClr val="000000"/>
                        </a:solidFill>
                        <a:effectLst/>
                        <a:latin typeface="Calibri" panose="020F0502020204030204" pitchFamily="34" charset="0"/>
                      </a:endParaRPr>
                    </a:p>
                  </a:txBody>
                  <a:tcPr marL="9107" marR="9107" marT="9107" marB="0" anchor="ctr">
                    <a:lnL w="12700" cmpd="sng">
                      <a:noFill/>
                    </a:lnL>
                    <a:lnR w="12700" cmpd="sng">
                      <a:noFill/>
                    </a:lnR>
                    <a:lnT w="12700" cap="flat" cmpd="sng" algn="ctr">
                      <a:solidFill>
                        <a:srgbClr val="0070C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it-IT" sz="1100" b="0" i="0" u="none" strike="noStrike" dirty="0">
                        <a:solidFill>
                          <a:srgbClr val="000000"/>
                        </a:solidFill>
                        <a:effectLst/>
                        <a:latin typeface="Calibri" panose="020F0502020204030204" pitchFamily="34" charset="0"/>
                      </a:endParaRPr>
                    </a:p>
                  </a:txBody>
                  <a:tcPr marL="9107" marR="9107" marT="9107" marB="0" anchor="ctr">
                    <a:lnL w="12700" cmpd="sng">
                      <a:noFill/>
                    </a:lnL>
                    <a:lnR w="12700" cmpd="sng">
                      <a:noFill/>
                    </a:lnR>
                    <a:lnT w="12700" cap="flat" cmpd="sng" algn="ctr">
                      <a:solidFill>
                        <a:srgbClr val="0070C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it-IT" sz="1100" b="0" i="0" u="none" strike="noStrike" dirty="0">
                        <a:solidFill>
                          <a:srgbClr val="000000"/>
                        </a:solidFill>
                        <a:effectLst/>
                        <a:latin typeface="Calibri" panose="020F0502020204030204" pitchFamily="34" charset="0"/>
                      </a:endParaRPr>
                    </a:p>
                  </a:txBody>
                  <a:tcPr marL="9107" marR="9107" marT="9107" marB="0" anchor="ctr">
                    <a:lnL w="12700" cmpd="sng">
                      <a:noFill/>
                    </a:lnL>
                    <a:lnR w="12700" cmpd="sng">
                      <a:noFill/>
                    </a:lnR>
                    <a:lnT w="12700" cap="flat" cmpd="sng" algn="ctr">
                      <a:solidFill>
                        <a:srgbClr val="0070C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it-IT" sz="1100" b="0" i="0" u="none" strike="noStrike" dirty="0">
                        <a:solidFill>
                          <a:srgbClr val="000000"/>
                        </a:solidFill>
                        <a:effectLst/>
                        <a:latin typeface="Calibri" panose="020F0502020204030204" pitchFamily="34" charset="0"/>
                      </a:endParaRPr>
                    </a:p>
                  </a:txBody>
                  <a:tcPr marL="9107" marR="9107" marT="9107" marB="0" anchor="ctr">
                    <a:lnL w="12700" cmpd="sng">
                      <a:noFill/>
                    </a:lnL>
                    <a:lnR w="12700" cmpd="sng">
                      <a:noFill/>
                    </a:lnR>
                    <a:lnT w="12700" cap="flat" cmpd="sng" algn="ctr">
                      <a:solidFill>
                        <a:srgbClr val="0070C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it-IT" sz="1100" b="0" i="0" u="none" strike="noStrike" dirty="0">
                        <a:solidFill>
                          <a:srgbClr val="000000"/>
                        </a:solidFill>
                        <a:effectLst/>
                        <a:latin typeface="Calibri" panose="020F0502020204030204" pitchFamily="34" charset="0"/>
                      </a:endParaRPr>
                    </a:p>
                  </a:txBody>
                  <a:tcPr marL="9107" marR="9107" marT="9107" marB="0" anchor="ctr">
                    <a:lnL w="12700" cmpd="sng">
                      <a:noFill/>
                    </a:lnL>
                    <a:lnR w="12700" cmpd="sng">
                      <a:noFill/>
                    </a:lnR>
                    <a:lnT w="12700" cap="flat" cmpd="sng" algn="ctr">
                      <a:solidFill>
                        <a:srgbClr val="0070C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it-IT" sz="1100" b="0" i="0" u="none" strike="noStrike" dirty="0">
                        <a:solidFill>
                          <a:srgbClr val="000000"/>
                        </a:solidFill>
                        <a:effectLst/>
                        <a:latin typeface="Calibri" panose="020F0502020204030204" pitchFamily="34" charset="0"/>
                      </a:endParaRPr>
                    </a:p>
                  </a:txBody>
                  <a:tcPr marL="9107" marR="9107" marT="9107" marB="0" anchor="ctr">
                    <a:lnL w="12700" cmpd="sng">
                      <a:noFill/>
                    </a:lnL>
                    <a:lnR w="57150" cap="flat" cmpd="sng" algn="ctr">
                      <a:no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it-IT" sz="1100" b="0" i="0" u="none" strike="noStrike" dirty="0">
                        <a:solidFill>
                          <a:srgbClr val="000000"/>
                        </a:solidFill>
                        <a:effectLst/>
                        <a:latin typeface="Calibri" panose="020F0502020204030204" pitchFamily="34" charset="0"/>
                      </a:endParaRPr>
                    </a:p>
                  </a:txBody>
                  <a:tcPr marL="9107" marR="9107" marT="9107" marB="0" anchor="ctr">
                    <a:lnL w="57150" cap="flat" cmpd="sng" algn="ctr">
                      <a:noFill/>
                      <a:prstDash val="solid"/>
                      <a:round/>
                      <a:headEnd type="none" w="med" len="med"/>
                      <a:tailEnd type="none" w="med" len="med"/>
                    </a:lnL>
                    <a:lnR w="12700" cmpd="sng">
                      <a:noFill/>
                    </a:lnR>
                    <a:lnT w="38100" cap="flat" cmpd="sng" algn="ctr">
                      <a:solidFill>
                        <a:srgbClr val="0070C0"/>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it-IT" sz="1100" b="0" i="0" u="none" strike="noStrike" dirty="0">
                        <a:solidFill>
                          <a:srgbClr val="000000"/>
                        </a:solidFill>
                        <a:effectLst/>
                        <a:latin typeface="Calibri" panose="020F0502020204030204" pitchFamily="34" charset="0"/>
                      </a:endParaRPr>
                    </a:p>
                  </a:txBody>
                  <a:tcPr marL="9107" marR="9107" marT="9107" marB="0" anchor="ctr">
                    <a:lnL w="12700" cmpd="sng">
                      <a:noFill/>
                    </a:lnL>
                    <a:lnR w="12700" cmpd="sng">
                      <a:noFill/>
                    </a:lnR>
                    <a:lnT w="38100" cap="flat" cmpd="sng" algn="ctr">
                      <a:solidFill>
                        <a:srgbClr val="0070C0"/>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it-IT" sz="1100" b="0" i="0" u="none" strike="noStrike" dirty="0">
                        <a:solidFill>
                          <a:srgbClr val="000000"/>
                        </a:solidFill>
                        <a:effectLst/>
                        <a:latin typeface="Calibri" panose="020F0502020204030204" pitchFamily="34" charset="0"/>
                      </a:endParaRPr>
                    </a:p>
                  </a:txBody>
                  <a:tcPr marL="9107" marR="9107" marT="9107" marB="0" anchor="ctr">
                    <a:lnL w="12700" cmpd="sng">
                      <a:noFill/>
                    </a:lnL>
                    <a:lnR w="12700" cmpd="sng">
                      <a:noFill/>
                    </a:lnR>
                    <a:lnT w="38100" cap="flat" cmpd="sng" algn="ctr">
                      <a:solidFill>
                        <a:srgbClr val="0070C0"/>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it-IT" sz="1100" b="0" i="0" u="none" strike="noStrike" dirty="0">
                        <a:solidFill>
                          <a:srgbClr val="000000"/>
                        </a:solidFill>
                        <a:effectLst/>
                        <a:latin typeface="Calibri" panose="020F0502020204030204" pitchFamily="34" charset="0"/>
                      </a:endParaRPr>
                    </a:p>
                  </a:txBody>
                  <a:tcPr marL="9107" marR="9107" marT="9107" marB="0" anchor="ctr">
                    <a:lnL w="12700" cmpd="sng">
                      <a:noFill/>
                    </a:lnL>
                    <a:lnR w="12700" cmpd="sng">
                      <a:noFill/>
                    </a:lnR>
                    <a:lnT w="38100" cap="flat" cmpd="sng" algn="ctr">
                      <a:solidFill>
                        <a:srgbClr val="0070C0"/>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it-IT" sz="1100" b="0" i="0" u="none" strike="noStrike" dirty="0">
                        <a:solidFill>
                          <a:srgbClr val="000000"/>
                        </a:solidFill>
                        <a:effectLst/>
                        <a:latin typeface="Calibri" panose="020F0502020204030204" pitchFamily="34" charset="0"/>
                      </a:endParaRPr>
                    </a:p>
                  </a:txBody>
                  <a:tcPr marL="9107" marR="9107" marT="9107" marB="0" anchor="ctr">
                    <a:lnL w="12700" cmpd="sng">
                      <a:noFill/>
                    </a:lnL>
                    <a:lnR w="12700" cmpd="sng">
                      <a:noFill/>
                    </a:lnR>
                    <a:lnT w="38100" cap="flat" cmpd="sng" algn="ctr">
                      <a:solidFill>
                        <a:srgbClr val="0070C0"/>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it-IT" sz="1100" b="0" i="0" u="none" strike="noStrike" dirty="0">
                        <a:solidFill>
                          <a:srgbClr val="000000"/>
                        </a:solidFill>
                        <a:effectLst/>
                        <a:latin typeface="Calibri" panose="020F0502020204030204" pitchFamily="34" charset="0"/>
                      </a:endParaRPr>
                    </a:p>
                  </a:txBody>
                  <a:tcPr marL="9107" marR="9107" marT="9107" marB="0" anchor="ctr">
                    <a:lnL w="12700" cmpd="sng">
                      <a:noFill/>
                    </a:lnL>
                    <a:lnR w="12700" cmpd="sng">
                      <a:noFill/>
                    </a:lnR>
                    <a:lnT w="38100" cap="flat" cmpd="sng" algn="ctr">
                      <a:solidFill>
                        <a:srgbClr val="0070C0"/>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it-IT" sz="1100" b="0" i="0" u="none" strike="noStrike" dirty="0">
                        <a:solidFill>
                          <a:srgbClr val="000000"/>
                        </a:solidFill>
                        <a:effectLst/>
                        <a:latin typeface="Calibri" panose="020F0502020204030204" pitchFamily="34" charset="0"/>
                      </a:endParaRPr>
                    </a:p>
                  </a:txBody>
                  <a:tcPr marL="9107" marR="9107" marT="9107" marB="0" anchor="ctr">
                    <a:lnL w="12700" cmpd="sng">
                      <a:noFill/>
                    </a:lnL>
                    <a:lnR w="12700" cmpd="sng">
                      <a:noFill/>
                    </a:lnR>
                    <a:lnT w="38100" cap="flat" cmpd="sng" algn="ctr">
                      <a:solidFill>
                        <a:srgbClr val="0070C0"/>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it-IT" sz="1100" b="0" i="0" u="none" strike="noStrike" dirty="0">
                        <a:solidFill>
                          <a:srgbClr val="000000"/>
                        </a:solidFill>
                        <a:effectLst/>
                        <a:latin typeface="Calibri" panose="020F0502020204030204" pitchFamily="34" charset="0"/>
                      </a:endParaRPr>
                    </a:p>
                  </a:txBody>
                  <a:tcPr marL="9107" marR="9107" marT="9107" marB="0" anchor="ctr">
                    <a:lnL w="12700" cmpd="sng">
                      <a:noFill/>
                    </a:lnL>
                    <a:lnR w="57150" cap="flat" cmpd="sng" algn="ctr">
                      <a:no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it-IT" sz="1100" b="0" i="0" u="none" strike="noStrike" dirty="0">
                        <a:solidFill>
                          <a:srgbClr val="000000"/>
                        </a:solidFill>
                        <a:effectLst/>
                        <a:latin typeface="Calibri" panose="020F0502020204030204" pitchFamily="34" charset="0"/>
                      </a:endParaRPr>
                    </a:p>
                  </a:txBody>
                  <a:tcPr marL="9107" marR="9107" marT="9107" marB="0" anchor="ctr">
                    <a:lnL w="12700" cmpd="sng">
                      <a:noFill/>
                    </a:lnL>
                    <a:lnR w="57150" cap="flat" cmpd="sng" algn="ctr">
                      <a:no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4"/>
                  </a:ext>
                </a:extLst>
              </a:tr>
              <a:tr h="164560">
                <a:tc>
                  <a:txBody>
                    <a:bodyPr/>
                    <a:lstStyle/>
                    <a:p>
                      <a:pPr algn="ctr" fontAlgn="b"/>
                      <a:endParaRPr lang="it-IT" sz="1100" b="0" i="0" u="none" strike="noStrike" dirty="0">
                        <a:solidFill>
                          <a:srgbClr val="000000"/>
                        </a:solidFill>
                        <a:effectLst/>
                        <a:latin typeface="Calibri" panose="020F0502020204030204" pitchFamily="34" charset="0"/>
                      </a:endParaRPr>
                    </a:p>
                  </a:txBody>
                  <a:tcPr marL="9107" marR="9107" marT="9107" marB="0"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it-IT" sz="1100" b="0" i="0" u="none" strike="noStrike" dirty="0">
                        <a:solidFill>
                          <a:srgbClr val="000000"/>
                        </a:solidFill>
                        <a:effectLst/>
                        <a:latin typeface="Calibri" panose="020F0502020204030204" pitchFamily="34" charset="0"/>
                      </a:endParaRPr>
                    </a:p>
                  </a:txBody>
                  <a:tcPr marL="9107" marR="9107" marT="9107" marB="0"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it-IT" sz="1100" b="0" i="0" u="none" strike="noStrike" dirty="0">
                        <a:solidFill>
                          <a:srgbClr val="000000"/>
                        </a:solidFill>
                        <a:effectLst/>
                        <a:latin typeface="Calibri" panose="020F0502020204030204" pitchFamily="34" charset="0"/>
                      </a:endParaRPr>
                    </a:p>
                  </a:txBody>
                  <a:tcPr marL="9107" marR="9107" marT="9107" marB="0"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it-IT" sz="1100" b="0" i="0" u="none" strike="noStrike" dirty="0">
                        <a:solidFill>
                          <a:srgbClr val="000000"/>
                        </a:solidFill>
                        <a:effectLst/>
                        <a:latin typeface="Calibri" panose="020F0502020204030204" pitchFamily="34" charset="0"/>
                      </a:endParaRPr>
                    </a:p>
                  </a:txBody>
                  <a:tcPr marL="9107" marR="9107" marT="9107" marB="0"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it-IT" sz="1100" b="0" i="0" u="none" strike="noStrike" dirty="0">
                        <a:solidFill>
                          <a:srgbClr val="000000"/>
                        </a:solidFill>
                        <a:effectLst/>
                        <a:latin typeface="Calibri" panose="020F0502020204030204" pitchFamily="34" charset="0"/>
                      </a:endParaRPr>
                    </a:p>
                  </a:txBody>
                  <a:tcPr marL="9107" marR="9107" marT="9107" marB="0"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it-IT" sz="1100" b="0" i="0" u="none" strike="noStrike" dirty="0">
                        <a:solidFill>
                          <a:srgbClr val="000000"/>
                        </a:solidFill>
                        <a:effectLst/>
                        <a:latin typeface="Calibri" panose="020F0502020204030204" pitchFamily="34" charset="0"/>
                      </a:endParaRPr>
                    </a:p>
                  </a:txBody>
                  <a:tcPr marL="9107" marR="9107" marT="9107" marB="0" anchor="ctr">
                    <a:lnL w="12700" cmpd="sng">
                      <a:noFill/>
                    </a:lnL>
                    <a:lnR w="571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it-IT" sz="1100" b="0" i="0" u="none" strike="noStrike" dirty="0">
                        <a:solidFill>
                          <a:srgbClr val="000000"/>
                        </a:solidFill>
                        <a:effectLst/>
                        <a:latin typeface="Calibri" panose="020F0502020204030204" pitchFamily="34" charset="0"/>
                      </a:endParaRPr>
                    </a:p>
                  </a:txBody>
                  <a:tcPr marL="9107" marR="9107" marT="9107" marB="0" anchor="ctr">
                    <a:lnL w="57150" cap="flat" cmpd="sng" algn="ctr">
                      <a:noFill/>
                      <a:prstDash val="solid"/>
                      <a:round/>
                      <a:headEnd type="none" w="med" len="med"/>
                      <a:tailEnd type="none" w="med" len="med"/>
                    </a:lnL>
                    <a:lnR w="12700" cmpd="sng">
                      <a:noFill/>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it-IT" sz="1100" b="0" i="0" u="none" strike="noStrike" dirty="0">
                        <a:solidFill>
                          <a:srgbClr val="000000"/>
                        </a:solidFill>
                        <a:effectLst/>
                        <a:latin typeface="Calibri" panose="020F0502020204030204" pitchFamily="34" charset="0"/>
                      </a:endParaRPr>
                    </a:p>
                  </a:txBody>
                  <a:tcPr marL="9107" marR="9107" marT="9107" marB="0" anchor="ctr">
                    <a:lnL w="12700" cmpd="sng">
                      <a:noFill/>
                    </a:lnL>
                    <a:lnR w="12700" cmpd="sng">
                      <a:noFill/>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it-IT" sz="1100" b="0" i="0" u="none" strike="noStrike" dirty="0">
                        <a:solidFill>
                          <a:srgbClr val="000000"/>
                        </a:solidFill>
                        <a:effectLst/>
                        <a:latin typeface="Calibri" panose="020F0502020204030204" pitchFamily="34" charset="0"/>
                      </a:endParaRPr>
                    </a:p>
                  </a:txBody>
                  <a:tcPr marL="9107" marR="9107" marT="9107" marB="0" anchor="ctr">
                    <a:lnL w="12700" cmpd="sng">
                      <a:noFill/>
                    </a:lnL>
                    <a:lnR w="12700" cmpd="sng">
                      <a:noFill/>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it-IT" sz="1100" b="0" i="0" u="none" strike="noStrike" dirty="0">
                        <a:solidFill>
                          <a:srgbClr val="000000"/>
                        </a:solidFill>
                        <a:effectLst/>
                        <a:latin typeface="Calibri" panose="020F0502020204030204" pitchFamily="34" charset="0"/>
                      </a:endParaRPr>
                    </a:p>
                  </a:txBody>
                  <a:tcPr marL="9107" marR="9107" marT="9107" marB="0" anchor="ctr">
                    <a:lnL w="12700" cmpd="sng">
                      <a:noFill/>
                    </a:lnL>
                    <a:lnR w="12700" cmpd="sng">
                      <a:noFill/>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it-IT" sz="1100" b="0" i="0" u="none" strike="noStrike" dirty="0">
                        <a:solidFill>
                          <a:srgbClr val="000000"/>
                        </a:solidFill>
                        <a:effectLst/>
                        <a:latin typeface="Calibri" panose="020F0502020204030204" pitchFamily="34" charset="0"/>
                      </a:endParaRPr>
                    </a:p>
                  </a:txBody>
                  <a:tcPr marL="9107" marR="9107" marT="9107" marB="0" anchor="ctr">
                    <a:lnL w="12700" cmpd="sng">
                      <a:noFill/>
                    </a:lnL>
                    <a:lnR w="12700" cmpd="sng">
                      <a:noFill/>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it-IT" sz="1100" b="0" i="0" u="none" strike="noStrike" dirty="0">
                        <a:solidFill>
                          <a:srgbClr val="000000"/>
                        </a:solidFill>
                        <a:effectLst/>
                        <a:latin typeface="Calibri" panose="020F0502020204030204" pitchFamily="34" charset="0"/>
                      </a:endParaRPr>
                    </a:p>
                  </a:txBody>
                  <a:tcPr marL="9107" marR="9107" marT="9107" marB="0" anchor="ctr">
                    <a:lnL w="12700" cmpd="sng">
                      <a:noFill/>
                    </a:lnL>
                    <a:lnR w="12700" cmpd="sng">
                      <a:noFill/>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it-IT" sz="1100" b="0" i="0" u="none" strike="noStrike" dirty="0">
                        <a:solidFill>
                          <a:srgbClr val="000000"/>
                        </a:solidFill>
                        <a:effectLst/>
                        <a:latin typeface="Calibri" panose="020F0502020204030204" pitchFamily="34" charset="0"/>
                      </a:endParaRPr>
                    </a:p>
                  </a:txBody>
                  <a:tcPr marL="9107" marR="9107" marT="9107" marB="0" anchor="ctr">
                    <a:lnL w="12700" cmpd="sng">
                      <a:noFill/>
                    </a:lnL>
                    <a:lnR w="12700" cmpd="sng">
                      <a:noFill/>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it-IT" sz="1100" b="0" i="0" u="none" strike="noStrike" dirty="0">
                        <a:solidFill>
                          <a:srgbClr val="000000"/>
                        </a:solidFill>
                        <a:effectLst/>
                        <a:latin typeface="Calibri" panose="020F0502020204030204" pitchFamily="34" charset="0"/>
                      </a:endParaRPr>
                    </a:p>
                  </a:txBody>
                  <a:tcPr marL="9107" marR="9107" marT="9107" marB="0" anchor="ctr">
                    <a:lnL w="12700" cmpd="sng">
                      <a:noFill/>
                    </a:lnL>
                    <a:lnR w="571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it-IT" sz="1100" b="0" i="0" u="none" strike="noStrike" dirty="0">
                        <a:solidFill>
                          <a:srgbClr val="000000"/>
                        </a:solidFill>
                        <a:effectLst/>
                        <a:latin typeface="Calibri" panose="020F0502020204030204" pitchFamily="34" charset="0"/>
                      </a:endParaRPr>
                    </a:p>
                  </a:txBody>
                  <a:tcPr marL="9107" marR="9107" marT="9107" marB="0" anchor="ctr">
                    <a:lnL w="12700" cmpd="sng">
                      <a:noFill/>
                    </a:lnL>
                    <a:lnR w="571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5"/>
                  </a:ext>
                </a:extLst>
              </a:tr>
              <a:tr h="164560">
                <a:tc>
                  <a:txBody>
                    <a:bodyPr/>
                    <a:lstStyle/>
                    <a:p>
                      <a:pPr algn="ctr" fontAlgn="b"/>
                      <a:endParaRPr lang="it-IT" sz="1100" b="0" i="0" u="none" strike="noStrike" dirty="0">
                        <a:solidFill>
                          <a:srgbClr val="000000"/>
                        </a:solidFill>
                        <a:effectLst/>
                        <a:latin typeface="Calibri" panose="020F0502020204030204" pitchFamily="34" charset="0"/>
                      </a:endParaRPr>
                    </a:p>
                  </a:txBody>
                  <a:tcPr marL="9107" marR="9107" marT="9107" marB="0" anchor="ctr">
                    <a:lnL w="12700" cmpd="sng">
                      <a:noFill/>
                    </a:lnL>
                    <a:lnR w="12700" cmpd="sng">
                      <a:noFill/>
                    </a:lnR>
                    <a:lnT w="12700" cap="flat" cmpd="sng" algn="ctr">
                      <a:no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it-IT" sz="1100" b="0" i="0" u="none" strike="noStrike" dirty="0">
                        <a:solidFill>
                          <a:srgbClr val="000000"/>
                        </a:solidFill>
                        <a:effectLst/>
                        <a:latin typeface="Calibri" panose="020F0502020204030204" pitchFamily="34" charset="0"/>
                      </a:endParaRPr>
                    </a:p>
                  </a:txBody>
                  <a:tcPr marL="9107" marR="9107" marT="9107" marB="0" anchor="ctr">
                    <a:lnL w="12700" cmpd="sng">
                      <a:noFill/>
                    </a:lnL>
                    <a:lnR w="12700" cmpd="sng">
                      <a:noFill/>
                    </a:lnR>
                    <a:lnT w="12700" cap="flat" cmpd="sng" algn="ctr">
                      <a:no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it-IT" sz="1100" b="0" i="0" u="none" strike="noStrike" dirty="0">
                        <a:solidFill>
                          <a:srgbClr val="000000"/>
                        </a:solidFill>
                        <a:effectLst/>
                        <a:latin typeface="Calibri" panose="020F0502020204030204" pitchFamily="34" charset="0"/>
                      </a:endParaRPr>
                    </a:p>
                  </a:txBody>
                  <a:tcPr marL="9107" marR="9107" marT="9107" marB="0" anchor="ctr">
                    <a:lnL w="12700" cmpd="sng">
                      <a:noFill/>
                    </a:lnL>
                    <a:lnR w="12700" cmpd="sng">
                      <a:noFill/>
                    </a:lnR>
                    <a:lnT w="12700" cap="flat" cmpd="sng" algn="ctr">
                      <a:no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it-IT" sz="1100" b="0" i="0" u="none" strike="noStrike" dirty="0">
                        <a:solidFill>
                          <a:srgbClr val="000000"/>
                        </a:solidFill>
                        <a:effectLst/>
                        <a:latin typeface="Calibri" panose="020F0502020204030204" pitchFamily="34" charset="0"/>
                      </a:endParaRPr>
                    </a:p>
                  </a:txBody>
                  <a:tcPr marL="9107" marR="9107" marT="9107" marB="0" anchor="ctr">
                    <a:lnL w="12700" cmpd="sng">
                      <a:noFill/>
                    </a:lnL>
                    <a:lnR w="12700" cmpd="sng">
                      <a:noFill/>
                    </a:lnR>
                    <a:lnT w="12700" cap="flat" cmpd="sng" algn="ctr">
                      <a:no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it-IT" sz="1100" b="0" i="0" u="none" strike="noStrike" dirty="0">
                        <a:solidFill>
                          <a:srgbClr val="000000"/>
                        </a:solidFill>
                        <a:effectLst/>
                        <a:latin typeface="Calibri" panose="020F0502020204030204" pitchFamily="34" charset="0"/>
                      </a:endParaRPr>
                    </a:p>
                  </a:txBody>
                  <a:tcPr marL="9107" marR="9107" marT="9107" marB="0" anchor="ctr">
                    <a:lnL w="12700" cmpd="sng">
                      <a:noFill/>
                    </a:lnL>
                    <a:lnR w="12700" cmpd="sng">
                      <a:noFill/>
                    </a:lnR>
                    <a:lnT w="12700" cap="flat" cmpd="sng" algn="ctr">
                      <a:no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it-IT" sz="1100" b="0" i="0" u="none" strike="noStrike" dirty="0">
                        <a:solidFill>
                          <a:srgbClr val="000000"/>
                        </a:solidFill>
                        <a:effectLst/>
                        <a:latin typeface="Calibri" panose="020F0502020204030204" pitchFamily="34" charset="0"/>
                      </a:endParaRPr>
                    </a:p>
                  </a:txBody>
                  <a:tcPr marL="9107" marR="9107" marT="9107" marB="0" anchor="ctr">
                    <a:lnL w="12700" cmpd="sng">
                      <a:noFill/>
                    </a:lnL>
                    <a:lnR w="571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it-IT" sz="1100" b="0" i="0" u="none" strike="noStrike" dirty="0">
                        <a:solidFill>
                          <a:srgbClr val="000000"/>
                        </a:solidFill>
                        <a:effectLst/>
                        <a:latin typeface="Calibri" panose="020F0502020204030204" pitchFamily="34" charset="0"/>
                      </a:endParaRPr>
                    </a:p>
                  </a:txBody>
                  <a:tcPr marL="9107" marR="9107" marT="9107" marB="0" anchor="ctr">
                    <a:lnL w="57150" cap="flat" cmpd="sng" algn="ctr">
                      <a:noFill/>
                      <a:prstDash val="solid"/>
                      <a:round/>
                      <a:headEnd type="none" w="med" len="med"/>
                      <a:tailEnd type="none" w="med" len="med"/>
                    </a:lnL>
                    <a:lnR w="12700" cmpd="sng">
                      <a:noFill/>
                    </a:lnR>
                    <a:lnT w="38100" cap="flat" cmpd="sng" algn="ctr">
                      <a:noFill/>
                      <a:prstDash val="solid"/>
                      <a:round/>
                      <a:headEnd type="none" w="med" len="med"/>
                      <a:tailEnd type="none" w="med" len="med"/>
                    </a:lnT>
                    <a:lnB w="38100" cap="flat" cmpd="sng" algn="ctr">
                      <a:solidFill>
                        <a:srgbClr val="00B05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it-IT" sz="1100" b="0" i="0" u="none" strike="noStrike" dirty="0">
                        <a:solidFill>
                          <a:srgbClr val="000000"/>
                        </a:solidFill>
                        <a:effectLst/>
                        <a:latin typeface="Calibri" panose="020F0502020204030204" pitchFamily="34" charset="0"/>
                      </a:endParaRPr>
                    </a:p>
                  </a:txBody>
                  <a:tcPr marL="9107" marR="9107" marT="9107" marB="0" anchor="ctr">
                    <a:lnL w="12700" cmpd="sng">
                      <a:noFill/>
                    </a:lnL>
                    <a:lnR w="12700" cmpd="sng">
                      <a:noFill/>
                    </a:lnR>
                    <a:lnT w="38100" cap="flat" cmpd="sng" algn="ctr">
                      <a:noFill/>
                      <a:prstDash val="solid"/>
                      <a:round/>
                      <a:headEnd type="none" w="med" len="med"/>
                      <a:tailEnd type="none" w="med" len="med"/>
                    </a:lnT>
                    <a:lnB w="38100" cap="flat" cmpd="sng" algn="ctr">
                      <a:solidFill>
                        <a:srgbClr val="00B05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it-IT" sz="1100" b="0" i="0" u="none" strike="noStrike" dirty="0">
                        <a:solidFill>
                          <a:srgbClr val="000000"/>
                        </a:solidFill>
                        <a:effectLst/>
                        <a:latin typeface="Calibri" panose="020F0502020204030204" pitchFamily="34" charset="0"/>
                      </a:endParaRPr>
                    </a:p>
                  </a:txBody>
                  <a:tcPr marL="9107" marR="9107" marT="9107" marB="0" anchor="ctr">
                    <a:lnL w="12700" cmpd="sng">
                      <a:noFill/>
                    </a:lnL>
                    <a:lnR w="12700" cmpd="sng">
                      <a:noFill/>
                    </a:lnR>
                    <a:lnT w="38100" cap="flat" cmpd="sng" algn="ctr">
                      <a:noFill/>
                      <a:prstDash val="solid"/>
                      <a:round/>
                      <a:headEnd type="none" w="med" len="med"/>
                      <a:tailEnd type="none" w="med" len="med"/>
                    </a:lnT>
                    <a:lnB w="38100" cap="flat" cmpd="sng" algn="ctr">
                      <a:solidFill>
                        <a:srgbClr val="00B05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it-IT" sz="1100" b="0" i="0" u="none" strike="noStrike" dirty="0">
                        <a:solidFill>
                          <a:srgbClr val="000000"/>
                        </a:solidFill>
                        <a:effectLst/>
                        <a:latin typeface="Calibri" panose="020F0502020204030204" pitchFamily="34" charset="0"/>
                      </a:endParaRPr>
                    </a:p>
                  </a:txBody>
                  <a:tcPr marL="9107" marR="9107" marT="9107" marB="0" anchor="ctr">
                    <a:lnL w="12700" cmpd="sng">
                      <a:noFill/>
                    </a:lnL>
                    <a:lnR w="12700" cmpd="sng">
                      <a:noFill/>
                    </a:lnR>
                    <a:lnT w="38100" cap="flat" cmpd="sng" algn="ctr">
                      <a:noFill/>
                      <a:prstDash val="solid"/>
                      <a:round/>
                      <a:headEnd type="none" w="med" len="med"/>
                      <a:tailEnd type="none" w="med" len="med"/>
                    </a:lnT>
                    <a:lnB w="38100" cap="flat" cmpd="sng" algn="ctr">
                      <a:solidFill>
                        <a:srgbClr val="00B05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it-IT" sz="1100" b="0" i="0" u="none" strike="noStrike" dirty="0">
                        <a:solidFill>
                          <a:srgbClr val="000000"/>
                        </a:solidFill>
                        <a:effectLst/>
                        <a:latin typeface="Calibri" panose="020F0502020204030204" pitchFamily="34" charset="0"/>
                      </a:endParaRPr>
                    </a:p>
                  </a:txBody>
                  <a:tcPr marL="9107" marR="9107" marT="9107" marB="0" anchor="ctr">
                    <a:lnL w="12700" cmpd="sng">
                      <a:noFill/>
                    </a:lnL>
                    <a:lnR w="12700" cmpd="sng">
                      <a:noFill/>
                    </a:lnR>
                    <a:lnT w="38100" cap="flat" cmpd="sng" algn="ctr">
                      <a:noFill/>
                      <a:prstDash val="solid"/>
                      <a:round/>
                      <a:headEnd type="none" w="med" len="med"/>
                      <a:tailEnd type="none" w="med" len="med"/>
                    </a:lnT>
                    <a:lnB w="38100" cap="flat" cmpd="sng" algn="ctr">
                      <a:solidFill>
                        <a:srgbClr val="00B05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it-IT" sz="1100" b="0" i="0" u="none" strike="noStrike" dirty="0">
                        <a:solidFill>
                          <a:srgbClr val="000000"/>
                        </a:solidFill>
                        <a:effectLst/>
                        <a:latin typeface="Calibri" panose="020F0502020204030204" pitchFamily="34" charset="0"/>
                      </a:endParaRPr>
                    </a:p>
                  </a:txBody>
                  <a:tcPr marL="9107" marR="9107" marT="9107" marB="0" anchor="ctr">
                    <a:lnL w="12700" cmpd="sng">
                      <a:noFill/>
                    </a:lnL>
                    <a:lnR w="12700" cmpd="sng">
                      <a:noFill/>
                    </a:lnR>
                    <a:lnT w="38100" cap="flat" cmpd="sng" algn="ctr">
                      <a:noFill/>
                      <a:prstDash val="solid"/>
                      <a:round/>
                      <a:headEnd type="none" w="med" len="med"/>
                      <a:tailEnd type="none" w="med" len="med"/>
                    </a:lnT>
                    <a:lnB w="38100" cap="flat" cmpd="sng" algn="ctr">
                      <a:solidFill>
                        <a:srgbClr val="00B05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it-IT" sz="1100" b="0" i="0" u="none" strike="noStrike" dirty="0">
                        <a:solidFill>
                          <a:srgbClr val="000000"/>
                        </a:solidFill>
                        <a:effectLst/>
                        <a:latin typeface="Calibri" panose="020F0502020204030204" pitchFamily="34" charset="0"/>
                      </a:endParaRPr>
                    </a:p>
                  </a:txBody>
                  <a:tcPr marL="9107" marR="9107" marT="9107" marB="0" anchor="ctr">
                    <a:lnL w="12700" cmpd="sng">
                      <a:noFill/>
                    </a:lnL>
                    <a:lnR w="12700" cmpd="sng">
                      <a:noFill/>
                    </a:lnR>
                    <a:lnT w="38100" cap="flat" cmpd="sng" algn="ctr">
                      <a:noFill/>
                      <a:prstDash val="solid"/>
                      <a:round/>
                      <a:headEnd type="none" w="med" len="med"/>
                      <a:tailEnd type="none" w="med" len="med"/>
                    </a:lnT>
                    <a:lnB w="38100" cap="flat" cmpd="sng" algn="ctr">
                      <a:solidFill>
                        <a:srgbClr val="00B05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it-IT" sz="1100" b="0" i="0" u="none" strike="noStrike" dirty="0">
                        <a:solidFill>
                          <a:srgbClr val="000000"/>
                        </a:solidFill>
                        <a:effectLst/>
                        <a:latin typeface="Calibri" panose="020F0502020204030204" pitchFamily="34" charset="0"/>
                      </a:endParaRPr>
                    </a:p>
                  </a:txBody>
                  <a:tcPr marL="9107" marR="9107" marT="9107" marB="0" anchor="ctr">
                    <a:lnL w="12700" cmpd="sng">
                      <a:noFill/>
                    </a:lnL>
                    <a:lnR w="571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it-IT" sz="1100" b="0" i="0" u="none" strike="noStrike" dirty="0">
                        <a:solidFill>
                          <a:srgbClr val="000000"/>
                        </a:solidFill>
                        <a:effectLst/>
                        <a:latin typeface="Calibri" panose="020F0502020204030204" pitchFamily="34" charset="0"/>
                      </a:endParaRPr>
                    </a:p>
                  </a:txBody>
                  <a:tcPr marL="9107" marR="9107" marT="9107" marB="0" anchor="ctr">
                    <a:lnL w="12700" cmpd="sng">
                      <a:noFill/>
                    </a:lnL>
                    <a:lnR w="571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6"/>
                  </a:ext>
                </a:extLst>
              </a:tr>
              <a:tr h="182141">
                <a:tc>
                  <a:txBody>
                    <a:bodyPr/>
                    <a:lstStyle/>
                    <a:p>
                      <a:pPr algn="ctr" fontAlgn="b"/>
                      <a:r>
                        <a:rPr lang="it-IT" sz="1100" u="none" strike="noStrike" dirty="0">
                          <a:effectLst/>
                        </a:rPr>
                        <a:t>TC</a:t>
                      </a:r>
                      <a:endParaRPr lang="it-IT" sz="1100" b="0" i="0" u="none" strike="noStrike" dirty="0">
                        <a:solidFill>
                          <a:srgbClr val="000000"/>
                        </a:solidFill>
                        <a:effectLst/>
                        <a:latin typeface="Calibri" panose="020F0502020204030204" pitchFamily="34" charset="0"/>
                      </a:endParaRPr>
                    </a:p>
                  </a:txBody>
                  <a:tcPr marL="9107" marR="9107" marT="9107"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b"/>
                      <a:r>
                        <a:rPr lang="it-IT" sz="1100" u="none" strike="noStrike" dirty="0">
                          <a:effectLst/>
                        </a:rPr>
                        <a:t>2</a:t>
                      </a:r>
                      <a:endParaRPr lang="it-IT" sz="1100" b="0" i="0" u="none" strike="noStrike" dirty="0">
                        <a:solidFill>
                          <a:srgbClr val="000000"/>
                        </a:solidFill>
                        <a:effectLst/>
                        <a:latin typeface="Calibri" panose="020F0502020204030204" pitchFamily="34" charset="0"/>
                      </a:endParaRPr>
                    </a:p>
                  </a:txBody>
                  <a:tcPr marL="9107" marR="9107" marT="9107"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b"/>
                      <a:r>
                        <a:rPr lang="it-IT" sz="1100" u="none" strike="noStrike">
                          <a:effectLst/>
                        </a:rPr>
                        <a:t>SPIC</a:t>
                      </a:r>
                      <a:endParaRPr lang="it-IT" sz="1100" b="0" i="0" u="none" strike="noStrike">
                        <a:solidFill>
                          <a:srgbClr val="000000"/>
                        </a:solidFill>
                        <a:effectLst/>
                        <a:latin typeface="Calibri" panose="020F0502020204030204" pitchFamily="34" charset="0"/>
                      </a:endParaRPr>
                    </a:p>
                  </a:txBody>
                  <a:tcPr marL="9107" marR="9107" marT="9107"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b"/>
                      <a:r>
                        <a:rPr lang="it-IT" sz="1100" u="none" strike="noStrike">
                          <a:effectLst/>
                        </a:rPr>
                        <a:t>FLE</a:t>
                      </a:r>
                      <a:endParaRPr lang="it-IT" sz="1100" b="0" i="0" u="none" strike="noStrike">
                        <a:solidFill>
                          <a:srgbClr val="000000"/>
                        </a:solidFill>
                        <a:effectLst/>
                        <a:latin typeface="Calibri" panose="020F0502020204030204" pitchFamily="34" charset="0"/>
                      </a:endParaRPr>
                    </a:p>
                  </a:txBody>
                  <a:tcPr marL="9107" marR="9107" marT="9107"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b"/>
                      <a:r>
                        <a:rPr lang="it-IT" sz="1100" u="none" strike="noStrike">
                          <a:effectLst/>
                        </a:rPr>
                        <a:t>7560</a:t>
                      </a:r>
                      <a:endParaRPr lang="it-IT" sz="1100" b="0" i="0" u="none" strike="noStrike">
                        <a:solidFill>
                          <a:srgbClr val="000000"/>
                        </a:solidFill>
                        <a:effectLst/>
                        <a:latin typeface="Calibri" panose="020F0502020204030204" pitchFamily="34" charset="0"/>
                      </a:endParaRPr>
                    </a:p>
                  </a:txBody>
                  <a:tcPr marL="9107" marR="9107" marT="9107"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b"/>
                      <a:r>
                        <a:rPr lang="it-IT" sz="1100" u="none" strike="noStrike" dirty="0">
                          <a:effectLst/>
                        </a:rPr>
                        <a:t>3780</a:t>
                      </a:r>
                      <a:endParaRPr lang="it-IT" sz="1100" b="0" i="0" u="none" strike="noStrike" dirty="0">
                        <a:solidFill>
                          <a:srgbClr val="000000"/>
                        </a:solidFill>
                        <a:effectLst/>
                        <a:latin typeface="Calibri" panose="020F0502020204030204" pitchFamily="34" charset="0"/>
                      </a:endParaRPr>
                    </a:p>
                  </a:txBody>
                  <a:tcPr marL="9107" marR="9107" marT="9107" marB="0" anchor="ctr">
                    <a:lnL w="12700" cap="flat" cmpd="sng" algn="ctr">
                      <a:solidFill>
                        <a:srgbClr val="0070C0"/>
                      </a:solidFill>
                      <a:prstDash val="solid"/>
                      <a:round/>
                      <a:headEnd type="none" w="med" len="med"/>
                      <a:tailEnd type="none" w="med" len="med"/>
                    </a:lnL>
                    <a:lnR w="38100" cap="flat" cmpd="sng" algn="ctr">
                      <a:solidFill>
                        <a:srgbClr val="00B05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b"/>
                      <a:r>
                        <a:rPr lang="it-IT" sz="1100" u="none" strike="noStrike" dirty="0">
                          <a:effectLst/>
                        </a:rPr>
                        <a:t>F</a:t>
                      </a:r>
                      <a:endParaRPr lang="it-IT" sz="1100" b="0" i="0" u="none" strike="noStrike" dirty="0">
                        <a:solidFill>
                          <a:srgbClr val="000000"/>
                        </a:solidFill>
                        <a:effectLst/>
                        <a:latin typeface="Calibri" panose="020F0502020204030204" pitchFamily="34" charset="0"/>
                      </a:endParaRPr>
                    </a:p>
                  </a:txBody>
                  <a:tcPr marL="9107" marR="9107" marT="9107" marB="0" anchor="ctr">
                    <a:lnL w="38100" cap="flat" cmpd="sng" algn="ctr">
                      <a:solidFill>
                        <a:srgbClr val="00B050"/>
                      </a:solidFill>
                      <a:prstDash val="solid"/>
                      <a:round/>
                      <a:headEnd type="none" w="med" len="med"/>
                      <a:tailEnd type="none" w="med" len="med"/>
                    </a:lnL>
                    <a:lnR w="12700" cap="flat" cmpd="sng" algn="ctr">
                      <a:solidFill>
                        <a:srgbClr val="0070C0"/>
                      </a:solidFill>
                      <a:prstDash val="solid"/>
                      <a:round/>
                      <a:headEnd type="none" w="med" len="med"/>
                      <a:tailEnd type="none" w="med" len="med"/>
                    </a:lnR>
                    <a:lnT w="38100" cap="flat" cmpd="sng" algn="ctr">
                      <a:solidFill>
                        <a:srgbClr val="00B05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b"/>
                      <a:r>
                        <a:rPr lang="it-IT" sz="1100" u="none" strike="noStrike">
                          <a:effectLst/>
                        </a:rPr>
                        <a:t>408</a:t>
                      </a:r>
                      <a:endParaRPr lang="it-IT" sz="1100" b="0" i="0" u="none" strike="noStrike">
                        <a:solidFill>
                          <a:srgbClr val="000000"/>
                        </a:solidFill>
                        <a:effectLst/>
                        <a:latin typeface="Calibri" panose="020F0502020204030204" pitchFamily="34" charset="0"/>
                      </a:endParaRPr>
                    </a:p>
                  </a:txBody>
                  <a:tcPr marL="9107" marR="9107" marT="9107"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38100" cap="flat" cmpd="sng" algn="ctr">
                      <a:solidFill>
                        <a:srgbClr val="00B05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b"/>
                      <a:r>
                        <a:rPr lang="it-IT" sz="1100" u="none" strike="noStrike" dirty="0">
                          <a:effectLst/>
                        </a:rPr>
                        <a:t>75</a:t>
                      </a:r>
                      <a:endParaRPr lang="it-IT" sz="1100" b="0" i="0" u="none" strike="noStrike" dirty="0">
                        <a:solidFill>
                          <a:srgbClr val="000000"/>
                        </a:solidFill>
                        <a:effectLst/>
                        <a:latin typeface="Calibri" panose="020F0502020204030204" pitchFamily="34" charset="0"/>
                      </a:endParaRPr>
                    </a:p>
                  </a:txBody>
                  <a:tcPr marL="9107" marR="9107" marT="9107"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38100" cap="flat" cmpd="sng" algn="ctr">
                      <a:solidFill>
                        <a:srgbClr val="00B05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b"/>
                      <a:r>
                        <a:rPr lang="it-IT" sz="1100" u="none" strike="noStrike" dirty="0">
                          <a:effectLst/>
                        </a:rPr>
                        <a:t>2</a:t>
                      </a:r>
                      <a:endParaRPr lang="it-IT" sz="1100" b="0" i="0" u="none" strike="noStrike" dirty="0">
                        <a:solidFill>
                          <a:srgbClr val="000000"/>
                        </a:solidFill>
                        <a:effectLst/>
                        <a:latin typeface="Calibri" panose="020F0502020204030204" pitchFamily="34" charset="0"/>
                      </a:endParaRPr>
                    </a:p>
                  </a:txBody>
                  <a:tcPr marL="9107" marR="9107" marT="9107"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38100" cap="flat" cmpd="sng" algn="ctr">
                      <a:solidFill>
                        <a:srgbClr val="00B05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b"/>
                      <a:r>
                        <a:rPr lang="it-IT" sz="1100" u="none" strike="noStrike" dirty="0">
                          <a:effectLst/>
                        </a:rPr>
                        <a:t>A</a:t>
                      </a:r>
                      <a:endParaRPr lang="it-IT" sz="1100" b="0" i="0" u="none" strike="noStrike" dirty="0">
                        <a:solidFill>
                          <a:srgbClr val="000000"/>
                        </a:solidFill>
                        <a:effectLst/>
                        <a:latin typeface="Calibri" panose="020F0502020204030204" pitchFamily="34" charset="0"/>
                      </a:endParaRPr>
                    </a:p>
                  </a:txBody>
                  <a:tcPr marL="9107" marR="9107" marT="9107"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38100" cap="flat" cmpd="sng" algn="ctr">
                      <a:solidFill>
                        <a:srgbClr val="00B05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gridSpan="2">
                  <a:txBody>
                    <a:bodyPr/>
                    <a:lstStyle/>
                    <a:p>
                      <a:pPr algn="ctr" fontAlgn="b"/>
                      <a:r>
                        <a:rPr lang="it-IT" sz="1100" u="none" strike="noStrike" dirty="0">
                          <a:effectLst/>
                        </a:rPr>
                        <a:t>2</a:t>
                      </a:r>
                      <a:endParaRPr lang="it-IT" sz="1100" b="0" i="0" u="none" strike="noStrike" dirty="0">
                        <a:solidFill>
                          <a:srgbClr val="000000"/>
                        </a:solidFill>
                        <a:effectLst/>
                        <a:latin typeface="Calibri" panose="020F0502020204030204" pitchFamily="34" charset="0"/>
                      </a:endParaRPr>
                    </a:p>
                  </a:txBody>
                  <a:tcPr marL="9107" marR="9107" marT="9107" marB="0" anchor="ctr">
                    <a:lnL w="12700" cap="flat" cmpd="sng" algn="ctr">
                      <a:solidFill>
                        <a:srgbClr val="0070C0"/>
                      </a:solidFill>
                      <a:prstDash val="solid"/>
                      <a:round/>
                      <a:headEnd type="none" w="med" len="med"/>
                      <a:tailEnd type="none" w="med" len="med"/>
                    </a:lnL>
                    <a:lnR w="38100" cap="flat" cmpd="sng" algn="ctr">
                      <a:solidFill>
                        <a:srgbClr val="00B050"/>
                      </a:solidFill>
                      <a:prstDash val="solid"/>
                      <a:round/>
                      <a:headEnd type="none" w="med" len="med"/>
                      <a:tailEnd type="none" w="med" len="med"/>
                    </a:lnR>
                    <a:lnT w="38100" cap="flat" cmpd="sng" algn="ctr">
                      <a:solidFill>
                        <a:srgbClr val="00B05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hMerge="1">
                  <a:txBody>
                    <a:bodyPr/>
                    <a:lstStyle/>
                    <a:p>
                      <a:pPr algn="ctr" fontAlgn="b"/>
                      <a:endParaRPr lang="it-IT" sz="1100" b="0" i="0" u="none" strike="noStrike" dirty="0">
                        <a:solidFill>
                          <a:srgbClr val="000000"/>
                        </a:solidFill>
                        <a:effectLst/>
                        <a:latin typeface="Calibri" panose="020F0502020204030204" pitchFamily="34" charset="0"/>
                      </a:endParaRPr>
                    </a:p>
                  </a:txBody>
                  <a:tcPr marL="9107" marR="9107" marT="9107" marB="0" anchor="ctr">
                    <a:lnT w="57150" cap="flat" cmpd="sng" algn="ctr">
                      <a:solidFill>
                        <a:srgbClr val="0070C0"/>
                      </a:solidFill>
                      <a:prstDash val="solid"/>
                      <a:round/>
                      <a:headEnd type="none" w="med" len="med"/>
                      <a:tailEnd type="none" w="med" len="med"/>
                    </a:lnT>
                  </a:tcPr>
                </a:tc>
                <a:tc>
                  <a:txBody>
                    <a:bodyPr/>
                    <a:lstStyle/>
                    <a:p>
                      <a:pPr algn="ctr" fontAlgn="b"/>
                      <a:r>
                        <a:rPr lang="it-IT" sz="1100" u="none" strike="noStrike" dirty="0">
                          <a:effectLst/>
                        </a:rPr>
                        <a:t>2</a:t>
                      </a:r>
                      <a:endParaRPr lang="it-IT" sz="1100" b="0" i="0" u="none" strike="noStrike" dirty="0">
                        <a:solidFill>
                          <a:srgbClr val="000000"/>
                        </a:solidFill>
                        <a:effectLst/>
                        <a:latin typeface="Calibri" panose="020F0502020204030204" pitchFamily="34" charset="0"/>
                      </a:endParaRPr>
                    </a:p>
                  </a:txBody>
                  <a:tcPr marL="9107" marR="9107" marT="9107" marB="0" anchor="ctr">
                    <a:lnL w="38100" cap="flat" cmpd="sng" algn="ctr">
                      <a:solidFill>
                        <a:srgbClr val="00B05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b"/>
                      <a:r>
                        <a:rPr lang="it-IT" sz="1100" b="0" i="0" u="none" strike="noStrike" dirty="0">
                          <a:solidFill>
                            <a:srgbClr val="000000"/>
                          </a:solidFill>
                          <a:effectLst/>
                          <a:latin typeface="Calibri" panose="020F0502020204030204" pitchFamily="34" charset="0"/>
                        </a:rPr>
                        <a:t>4</a:t>
                      </a:r>
                    </a:p>
                  </a:txBody>
                  <a:tcPr marL="9107" marR="9107" marT="9107"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 xmlns:a16="http://schemas.microsoft.com/office/drawing/2014/main" val="10007"/>
                  </a:ext>
                </a:extLst>
              </a:tr>
              <a:tr h="182141">
                <a:tc>
                  <a:txBody>
                    <a:bodyPr/>
                    <a:lstStyle/>
                    <a:p>
                      <a:pPr algn="ctr" fontAlgn="b"/>
                      <a:r>
                        <a:rPr lang="it-IT" sz="1100" u="none" strike="noStrike">
                          <a:effectLst/>
                        </a:rPr>
                        <a:t>TC</a:t>
                      </a:r>
                      <a:endParaRPr lang="it-IT" sz="1100" b="0" i="0" u="none" strike="noStrike">
                        <a:solidFill>
                          <a:srgbClr val="000000"/>
                        </a:solidFill>
                        <a:effectLst/>
                        <a:latin typeface="Calibri" panose="020F0502020204030204" pitchFamily="34" charset="0"/>
                      </a:endParaRPr>
                    </a:p>
                  </a:txBody>
                  <a:tcPr marL="9107" marR="9107" marT="9107"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b"/>
                      <a:r>
                        <a:rPr lang="it-IT" sz="1100" u="none" strike="noStrike" dirty="0">
                          <a:effectLst/>
                        </a:rPr>
                        <a:t>2</a:t>
                      </a:r>
                      <a:endParaRPr lang="it-IT" sz="1100" b="0" i="0" u="none" strike="noStrike" dirty="0">
                        <a:solidFill>
                          <a:srgbClr val="000000"/>
                        </a:solidFill>
                        <a:effectLst/>
                        <a:latin typeface="Calibri" panose="020F0502020204030204" pitchFamily="34" charset="0"/>
                      </a:endParaRPr>
                    </a:p>
                  </a:txBody>
                  <a:tcPr marL="9107" marR="9107" marT="9107"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b"/>
                      <a:r>
                        <a:rPr lang="it-IT" sz="1100" u="none" strike="noStrike">
                          <a:effectLst/>
                        </a:rPr>
                        <a:t>SPIC</a:t>
                      </a:r>
                      <a:endParaRPr lang="it-IT" sz="1100" b="0" i="0" u="none" strike="noStrike">
                        <a:solidFill>
                          <a:srgbClr val="000000"/>
                        </a:solidFill>
                        <a:effectLst/>
                        <a:latin typeface="Calibri" panose="020F0502020204030204" pitchFamily="34" charset="0"/>
                      </a:endParaRPr>
                    </a:p>
                  </a:txBody>
                  <a:tcPr marL="9107" marR="9107" marT="9107"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b"/>
                      <a:r>
                        <a:rPr lang="it-IT" sz="1100" u="none" strike="noStrike">
                          <a:effectLst/>
                        </a:rPr>
                        <a:t>FLE</a:t>
                      </a:r>
                      <a:endParaRPr lang="it-IT" sz="1100" b="0" i="0" u="none" strike="noStrike">
                        <a:solidFill>
                          <a:srgbClr val="000000"/>
                        </a:solidFill>
                        <a:effectLst/>
                        <a:latin typeface="Calibri" panose="020F0502020204030204" pitchFamily="34" charset="0"/>
                      </a:endParaRPr>
                    </a:p>
                  </a:txBody>
                  <a:tcPr marL="9107" marR="9107" marT="9107"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b"/>
                      <a:r>
                        <a:rPr lang="it-IT" sz="1100" u="none" strike="noStrike">
                          <a:effectLst/>
                        </a:rPr>
                        <a:t>7560</a:t>
                      </a:r>
                      <a:endParaRPr lang="it-IT" sz="1100" b="0" i="0" u="none" strike="noStrike">
                        <a:solidFill>
                          <a:srgbClr val="000000"/>
                        </a:solidFill>
                        <a:effectLst/>
                        <a:latin typeface="Calibri" panose="020F0502020204030204" pitchFamily="34" charset="0"/>
                      </a:endParaRPr>
                    </a:p>
                  </a:txBody>
                  <a:tcPr marL="9107" marR="9107" marT="9107"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b"/>
                      <a:r>
                        <a:rPr lang="it-IT" sz="1100" u="none" strike="noStrike">
                          <a:effectLst/>
                        </a:rPr>
                        <a:t>3780</a:t>
                      </a:r>
                      <a:endParaRPr lang="it-IT" sz="1100" b="0" i="0" u="none" strike="noStrike">
                        <a:solidFill>
                          <a:srgbClr val="000000"/>
                        </a:solidFill>
                        <a:effectLst/>
                        <a:latin typeface="Calibri" panose="020F0502020204030204" pitchFamily="34" charset="0"/>
                      </a:endParaRPr>
                    </a:p>
                  </a:txBody>
                  <a:tcPr marL="9107" marR="9107" marT="9107" marB="0" anchor="ctr">
                    <a:lnL w="12700" cap="flat" cmpd="sng" algn="ctr">
                      <a:solidFill>
                        <a:srgbClr val="0070C0"/>
                      </a:solidFill>
                      <a:prstDash val="solid"/>
                      <a:round/>
                      <a:headEnd type="none" w="med" len="med"/>
                      <a:tailEnd type="none" w="med" len="med"/>
                    </a:lnL>
                    <a:lnR w="38100" cap="flat" cmpd="sng" algn="ctr">
                      <a:solidFill>
                        <a:srgbClr val="00B05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b"/>
                      <a:r>
                        <a:rPr lang="it-IT" sz="1100" u="none" strike="noStrike" dirty="0">
                          <a:effectLst/>
                        </a:rPr>
                        <a:t>F</a:t>
                      </a:r>
                      <a:endParaRPr lang="it-IT" sz="1100" b="0" i="0" u="none" strike="noStrike" dirty="0">
                        <a:solidFill>
                          <a:srgbClr val="000000"/>
                        </a:solidFill>
                        <a:effectLst/>
                        <a:latin typeface="Calibri" panose="020F0502020204030204" pitchFamily="34" charset="0"/>
                      </a:endParaRPr>
                    </a:p>
                  </a:txBody>
                  <a:tcPr marL="9107" marR="9107" marT="9107" marB="0" anchor="ctr">
                    <a:lnL w="38100" cap="flat" cmpd="sng" algn="ctr">
                      <a:solidFill>
                        <a:srgbClr val="00B05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b"/>
                      <a:r>
                        <a:rPr lang="it-IT" sz="1100" u="none" strike="noStrike" dirty="0">
                          <a:effectLst/>
                        </a:rPr>
                        <a:t>408</a:t>
                      </a:r>
                      <a:endParaRPr lang="it-IT" sz="1100" b="0" i="0" u="none" strike="noStrike" dirty="0">
                        <a:solidFill>
                          <a:srgbClr val="000000"/>
                        </a:solidFill>
                        <a:effectLst/>
                        <a:latin typeface="Calibri" panose="020F0502020204030204" pitchFamily="34" charset="0"/>
                      </a:endParaRPr>
                    </a:p>
                  </a:txBody>
                  <a:tcPr marL="9107" marR="9107" marT="9107"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b"/>
                      <a:r>
                        <a:rPr lang="it-IT" sz="1100" u="none" strike="noStrike">
                          <a:effectLst/>
                        </a:rPr>
                        <a:t>80</a:t>
                      </a:r>
                      <a:endParaRPr lang="it-IT" sz="1100" b="0" i="0" u="none" strike="noStrike">
                        <a:solidFill>
                          <a:srgbClr val="000000"/>
                        </a:solidFill>
                        <a:effectLst/>
                        <a:latin typeface="Calibri" panose="020F0502020204030204" pitchFamily="34" charset="0"/>
                      </a:endParaRPr>
                    </a:p>
                  </a:txBody>
                  <a:tcPr marL="9107" marR="9107" marT="9107"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b"/>
                      <a:r>
                        <a:rPr lang="it-IT" sz="1100" u="none" strike="noStrike">
                          <a:effectLst/>
                        </a:rPr>
                        <a:t>2</a:t>
                      </a:r>
                      <a:endParaRPr lang="it-IT" sz="1100" b="0" i="0" u="none" strike="noStrike">
                        <a:solidFill>
                          <a:srgbClr val="000000"/>
                        </a:solidFill>
                        <a:effectLst/>
                        <a:latin typeface="Calibri" panose="020F0502020204030204" pitchFamily="34" charset="0"/>
                      </a:endParaRPr>
                    </a:p>
                  </a:txBody>
                  <a:tcPr marL="9107" marR="9107" marT="9107"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b"/>
                      <a:r>
                        <a:rPr lang="it-IT" sz="1100" u="none" strike="noStrike">
                          <a:effectLst/>
                        </a:rPr>
                        <a:t>A</a:t>
                      </a:r>
                      <a:endParaRPr lang="it-IT" sz="1100" b="0" i="0" u="none" strike="noStrike">
                        <a:solidFill>
                          <a:srgbClr val="000000"/>
                        </a:solidFill>
                        <a:effectLst/>
                        <a:latin typeface="Calibri" panose="020F0502020204030204" pitchFamily="34" charset="0"/>
                      </a:endParaRPr>
                    </a:p>
                  </a:txBody>
                  <a:tcPr marL="9107" marR="9107" marT="9107"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gridSpan="2">
                  <a:txBody>
                    <a:bodyPr/>
                    <a:lstStyle/>
                    <a:p>
                      <a:pPr algn="ctr" fontAlgn="b"/>
                      <a:r>
                        <a:rPr lang="it-IT" sz="1100" u="none" strike="noStrike" dirty="0">
                          <a:effectLst/>
                        </a:rPr>
                        <a:t>5</a:t>
                      </a:r>
                      <a:endParaRPr lang="it-IT" sz="1100" b="0" i="0" u="none" strike="noStrike" dirty="0">
                        <a:solidFill>
                          <a:srgbClr val="000000"/>
                        </a:solidFill>
                        <a:effectLst/>
                        <a:latin typeface="Calibri" panose="020F0502020204030204" pitchFamily="34" charset="0"/>
                      </a:endParaRPr>
                    </a:p>
                  </a:txBody>
                  <a:tcPr marL="9107" marR="9107" marT="9107" marB="0" anchor="ctr">
                    <a:lnL w="12700" cap="flat" cmpd="sng" algn="ctr">
                      <a:solidFill>
                        <a:srgbClr val="0070C0"/>
                      </a:solidFill>
                      <a:prstDash val="solid"/>
                      <a:round/>
                      <a:headEnd type="none" w="med" len="med"/>
                      <a:tailEnd type="none" w="med" len="med"/>
                    </a:lnL>
                    <a:lnR w="38100" cap="flat" cmpd="sng" algn="ctr">
                      <a:solidFill>
                        <a:srgbClr val="00B05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hMerge="1">
                  <a:txBody>
                    <a:bodyPr/>
                    <a:lstStyle/>
                    <a:p>
                      <a:pPr algn="ctr" fontAlgn="b"/>
                      <a:endParaRPr lang="it-IT" sz="1100" b="0" i="0" u="none" strike="noStrike" dirty="0">
                        <a:solidFill>
                          <a:srgbClr val="000000"/>
                        </a:solidFill>
                        <a:effectLst/>
                        <a:latin typeface="Calibri" panose="020F0502020204030204" pitchFamily="34" charset="0"/>
                      </a:endParaRPr>
                    </a:p>
                  </a:txBody>
                  <a:tcPr marL="9107" marR="9107" marT="9107" marB="0" anchor="ctr"/>
                </a:tc>
                <a:tc>
                  <a:txBody>
                    <a:bodyPr/>
                    <a:lstStyle/>
                    <a:p>
                      <a:pPr algn="ctr" fontAlgn="b"/>
                      <a:r>
                        <a:rPr lang="it-IT" sz="1100" u="none" strike="noStrike">
                          <a:effectLst/>
                        </a:rPr>
                        <a:t>2</a:t>
                      </a:r>
                      <a:endParaRPr lang="it-IT" sz="1100" b="0" i="0" u="none" strike="noStrike">
                        <a:solidFill>
                          <a:srgbClr val="000000"/>
                        </a:solidFill>
                        <a:effectLst/>
                        <a:latin typeface="Calibri" panose="020F0502020204030204" pitchFamily="34" charset="0"/>
                      </a:endParaRPr>
                    </a:p>
                  </a:txBody>
                  <a:tcPr marL="9107" marR="9107" marT="9107" marB="0" anchor="ctr">
                    <a:lnL w="38100" cap="flat" cmpd="sng" algn="ctr">
                      <a:solidFill>
                        <a:srgbClr val="00B05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b"/>
                      <a:r>
                        <a:rPr lang="it-IT" sz="1100" b="0" i="0" u="none" strike="noStrike" dirty="0">
                          <a:solidFill>
                            <a:srgbClr val="000000"/>
                          </a:solidFill>
                          <a:effectLst/>
                          <a:latin typeface="Calibri" panose="020F0502020204030204" pitchFamily="34" charset="0"/>
                        </a:rPr>
                        <a:t>10</a:t>
                      </a:r>
                    </a:p>
                  </a:txBody>
                  <a:tcPr marL="9107" marR="9107" marT="9107"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 xmlns:a16="http://schemas.microsoft.com/office/drawing/2014/main" val="10008"/>
                  </a:ext>
                </a:extLst>
              </a:tr>
              <a:tr h="182141">
                <a:tc>
                  <a:txBody>
                    <a:bodyPr/>
                    <a:lstStyle/>
                    <a:p>
                      <a:pPr algn="ctr" fontAlgn="b"/>
                      <a:r>
                        <a:rPr lang="it-IT" sz="1100" u="none" strike="noStrike">
                          <a:effectLst/>
                        </a:rPr>
                        <a:t>TC</a:t>
                      </a:r>
                      <a:endParaRPr lang="it-IT" sz="1100" b="0" i="0" u="none" strike="noStrike">
                        <a:solidFill>
                          <a:srgbClr val="000000"/>
                        </a:solidFill>
                        <a:effectLst/>
                        <a:latin typeface="Calibri" panose="020F0502020204030204" pitchFamily="34" charset="0"/>
                      </a:endParaRPr>
                    </a:p>
                  </a:txBody>
                  <a:tcPr marL="9107" marR="9107" marT="9107"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b"/>
                      <a:r>
                        <a:rPr lang="it-IT" sz="1100" u="none" strike="noStrike" dirty="0">
                          <a:effectLst/>
                        </a:rPr>
                        <a:t>2</a:t>
                      </a:r>
                      <a:endParaRPr lang="it-IT" sz="1100" b="0" i="0" u="none" strike="noStrike" dirty="0">
                        <a:solidFill>
                          <a:srgbClr val="000000"/>
                        </a:solidFill>
                        <a:effectLst/>
                        <a:latin typeface="Calibri" panose="020F0502020204030204" pitchFamily="34" charset="0"/>
                      </a:endParaRPr>
                    </a:p>
                  </a:txBody>
                  <a:tcPr marL="9107" marR="9107" marT="9107"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b"/>
                      <a:r>
                        <a:rPr lang="it-IT" sz="1100" u="none" strike="noStrike">
                          <a:effectLst/>
                        </a:rPr>
                        <a:t>SPIC</a:t>
                      </a:r>
                      <a:endParaRPr lang="it-IT" sz="1100" b="0" i="0" u="none" strike="noStrike">
                        <a:solidFill>
                          <a:srgbClr val="000000"/>
                        </a:solidFill>
                        <a:effectLst/>
                        <a:latin typeface="Calibri" panose="020F0502020204030204" pitchFamily="34" charset="0"/>
                      </a:endParaRPr>
                    </a:p>
                  </a:txBody>
                  <a:tcPr marL="9107" marR="9107" marT="9107"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b"/>
                      <a:r>
                        <a:rPr lang="it-IT" sz="1100" u="none" strike="noStrike" dirty="0">
                          <a:effectLst/>
                        </a:rPr>
                        <a:t>FLE</a:t>
                      </a:r>
                      <a:endParaRPr lang="it-IT" sz="1100" b="0" i="0" u="none" strike="noStrike" dirty="0">
                        <a:solidFill>
                          <a:srgbClr val="000000"/>
                        </a:solidFill>
                        <a:effectLst/>
                        <a:latin typeface="Calibri" panose="020F0502020204030204" pitchFamily="34" charset="0"/>
                      </a:endParaRPr>
                    </a:p>
                  </a:txBody>
                  <a:tcPr marL="9107" marR="9107" marT="9107"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b"/>
                      <a:r>
                        <a:rPr lang="it-IT" sz="1100" u="none" strike="noStrike" dirty="0">
                          <a:effectLst/>
                        </a:rPr>
                        <a:t>7560</a:t>
                      </a:r>
                      <a:endParaRPr lang="it-IT" sz="1100" b="0" i="0" u="none" strike="noStrike" dirty="0">
                        <a:solidFill>
                          <a:srgbClr val="000000"/>
                        </a:solidFill>
                        <a:effectLst/>
                        <a:latin typeface="Calibri" panose="020F0502020204030204" pitchFamily="34" charset="0"/>
                      </a:endParaRPr>
                    </a:p>
                  </a:txBody>
                  <a:tcPr marL="9107" marR="9107" marT="9107"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b"/>
                      <a:r>
                        <a:rPr lang="it-IT" sz="1100" u="none" strike="noStrike">
                          <a:effectLst/>
                        </a:rPr>
                        <a:t>3780</a:t>
                      </a:r>
                      <a:endParaRPr lang="it-IT" sz="1100" b="0" i="0" u="none" strike="noStrike">
                        <a:solidFill>
                          <a:srgbClr val="000000"/>
                        </a:solidFill>
                        <a:effectLst/>
                        <a:latin typeface="Calibri" panose="020F0502020204030204" pitchFamily="34" charset="0"/>
                      </a:endParaRPr>
                    </a:p>
                  </a:txBody>
                  <a:tcPr marL="9107" marR="9107" marT="9107" marB="0" anchor="ctr">
                    <a:lnL w="12700" cap="flat" cmpd="sng" algn="ctr">
                      <a:solidFill>
                        <a:srgbClr val="0070C0"/>
                      </a:solidFill>
                      <a:prstDash val="solid"/>
                      <a:round/>
                      <a:headEnd type="none" w="med" len="med"/>
                      <a:tailEnd type="none" w="med" len="med"/>
                    </a:lnL>
                    <a:lnR w="38100" cap="flat" cmpd="sng" algn="ctr">
                      <a:solidFill>
                        <a:srgbClr val="00B05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b"/>
                      <a:r>
                        <a:rPr lang="it-IT" sz="1100" u="none" strike="noStrike">
                          <a:effectLst/>
                        </a:rPr>
                        <a:t>F</a:t>
                      </a:r>
                      <a:endParaRPr lang="it-IT" sz="1100" b="0" i="0" u="none" strike="noStrike">
                        <a:solidFill>
                          <a:srgbClr val="000000"/>
                        </a:solidFill>
                        <a:effectLst/>
                        <a:latin typeface="Calibri" panose="020F0502020204030204" pitchFamily="34" charset="0"/>
                      </a:endParaRPr>
                    </a:p>
                  </a:txBody>
                  <a:tcPr marL="9107" marR="9107" marT="9107" marB="0" anchor="ctr">
                    <a:lnL w="38100" cap="flat" cmpd="sng" algn="ctr">
                      <a:solidFill>
                        <a:srgbClr val="00B05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b"/>
                      <a:r>
                        <a:rPr lang="it-IT" sz="1100" u="none" strike="noStrike">
                          <a:effectLst/>
                        </a:rPr>
                        <a:t>408</a:t>
                      </a:r>
                      <a:endParaRPr lang="it-IT" sz="1100" b="0" i="0" u="none" strike="noStrike">
                        <a:solidFill>
                          <a:srgbClr val="000000"/>
                        </a:solidFill>
                        <a:effectLst/>
                        <a:latin typeface="Calibri" panose="020F0502020204030204" pitchFamily="34" charset="0"/>
                      </a:endParaRPr>
                    </a:p>
                  </a:txBody>
                  <a:tcPr marL="9107" marR="9107" marT="9107"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b"/>
                      <a:r>
                        <a:rPr lang="it-IT" sz="1100" u="none" strike="noStrike">
                          <a:effectLst/>
                        </a:rPr>
                        <a:t>85</a:t>
                      </a:r>
                      <a:endParaRPr lang="it-IT" sz="1100" b="0" i="0" u="none" strike="noStrike">
                        <a:solidFill>
                          <a:srgbClr val="000000"/>
                        </a:solidFill>
                        <a:effectLst/>
                        <a:latin typeface="Calibri" panose="020F0502020204030204" pitchFamily="34" charset="0"/>
                      </a:endParaRPr>
                    </a:p>
                  </a:txBody>
                  <a:tcPr marL="9107" marR="9107" marT="9107"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b"/>
                      <a:r>
                        <a:rPr lang="it-IT" sz="1100" u="none" strike="noStrike">
                          <a:effectLst/>
                        </a:rPr>
                        <a:t>2</a:t>
                      </a:r>
                      <a:endParaRPr lang="it-IT" sz="1100" b="0" i="0" u="none" strike="noStrike">
                        <a:solidFill>
                          <a:srgbClr val="000000"/>
                        </a:solidFill>
                        <a:effectLst/>
                        <a:latin typeface="Calibri" panose="020F0502020204030204" pitchFamily="34" charset="0"/>
                      </a:endParaRPr>
                    </a:p>
                  </a:txBody>
                  <a:tcPr marL="9107" marR="9107" marT="9107"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b"/>
                      <a:r>
                        <a:rPr lang="it-IT" sz="1100" u="none" strike="noStrike">
                          <a:effectLst/>
                        </a:rPr>
                        <a:t>A</a:t>
                      </a:r>
                      <a:endParaRPr lang="it-IT" sz="1100" b="0" i="0" u="none" strike="noStrike">
                        <a:solidFill>
                          <a:srgbClr val="000000"/>
                        </a:solidFill>
                        <a:effectLst/>
                        <a:latin typeface="Calibri" panose="020F0502020204030204" pitchFamily="34" charset="0"/>
                      </a:endParaRPr>
                    </a:p>
                  </a:txBody>
                  <a:tcPr marL="9107" marR="9107" marT="9107"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gridSpan="2">
                  <a:txBody>
                    <a:bodyPr/>
                    <a:lstStyle/>
                    <a:p>
                      <a:pPr algn="ctr" fontAlgn="b"/>
                      <a:r>
                        <a:rPr lang="it-IT" sz="1100" u="none" strike="noStrike" dirty="0">
                          <a:effectLst/>
                        </a:rPr>
                        <a:t>57</a:t>
                      </a:r>
                      <a:endParaRPr lang="it-IT" sz="1100" b="0" i="0" u="none" strike="noStrike" dirty="0">
                        <a:solidFill>
                          <a:srgbClr val="000000"/>
                        </a:solidFill>
                        <a:effectLst/>
                        <a:latin typeface="Calibri" panose="020F0502020204030204" pitchFamily="34" charset="0"/>
                      </a:endParaRPr>
                    </a:p>
                  </a:txBody>
                  <a:tcPr marL="9107" marR="9107" marT="9107" marB="0" anchor="ctr">
                    <a:lnL w="12700" cap="flat" cmpd="sng" algn="ctr">
                      <a:solidFill>
                        <a:srgbClr val="0070C0"/>
                      </a:solidFill>
                      <a:prstDash val="solid"/>
                      <a:round/>
                      <a:headEnd type="none" w="med" len="med"/>
                      <a:tailEnd type="none" w="med" len="med"/>
                    </a:lnL>
                    <a:lnR w="38100" cap="flat" cmpd="sng" algn="ctr">
                      <a:solidFill>
                        <a:srgbClr val="00B05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hMerge="1">
                  <a:txBody>
                    <a:bodyPr/>
                    <a:lstStyle/>
                    <a:p>
                      <a:pPr algn="ctr" fontAlgn="b"/>
                      <a:endParaRPr lang="it-IT" sz="1100" b="0" i="0" u="none" strike="noStrike" dirty="0">
                        <a:solidFill>
                          <a:srgbClr val="000000"/>
                        </a:solidFill>
                        <a:effectLst/>
                        <a:latin typeface="Calibri" panose="020F0502020204030204" pitchFamily="34" charset="0"/>
                      </a:endParaRPr>
                    </a:p>
                  </a:txBody>
                  <a:tcPr marL="9107" marR="9107" marT="9107" marB="0" anchor="ctr"/>
                </a:tc>
                <a:tc>
                  <a:txBody>
                    <a:bodyPr/>
                    <a:lstStyle/>
                    <a:p>
                      <a:pPr algn="ctr" fontAlgn="b"/>
                      <a:r>
                        <a:rPr lang="it-IT" sz="1100" u="none" strike="noStrike" dirty="0">
                          <a:effectLst/>
                        </a:rPr>
                        <a:t>2</a:t>
                      </a:r>
                      <a:endParaRPr lang="it-IT" sz="1100" b="0" i="0" u="none" strike="noStrike" dirty="0">
                        <a:solidFill>
                          <a:srgbClr val="000000"/>
                        </a:solidFill>
                        <a:effectLst/>
                        <a:latin typeface="Calibri" panose="020F0502020204030204" pitchFamily="34" charset="0"/>
                      </a:endParaRPr>
                    </a:p>
                  </a:txBody>
                  <a:tcPr marL="9107" marR="9107" marT="9107" marB="0" anchor="ctr">
                    <a:lnL w="38100" cap="flat" cmpd="sng" algn="ctr">
                      <a:solidFill>
                        <a:srgbClr val="00B05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b"/>
                      <a:r>
                        <a:rPr lang="it-IT" sz="1100" b="0" i="0" u="none" strike="noStrike" dirty="0">
                          <a:solidFill>
                            <a:srgbClr val="000000"/>
                          </a:solidFill>
                          <a:effectLst/>
                          <a:latin typeface="Calibri" panose="020F0502020204030204" pitchFamily="34" charset="0"/>
                        </a:rPr>
                        <a:t>114</a:t>
                      </a:r>
                    </a:p>
                  </a:txBody>
                  <a:tcPr marL="9107" marR="9107" marT="9107"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 xmlns:a16="http://schemas.microsoft.com/office/drawing/2014/main" val="10009"/>
                  </a:ext>
                </a:extLst>
              </a:tr>
              <a:tr h="182141">
                <a:tc>
                  <a:txBody>
                    <a:bodyPr/>
                    <a:lstStyle/>
                    <a:p>
                      <a:pPr algn="ctr" fontAlgn="b"/>
                      <a:r>
                        <a:rPr lang="it-IT" sz="1100" u="none" strike="noStrike">
                          <a:effectLst/>
                        </a:rPr>
                        <a:t>TC</a:t>
                      </a:r>
                      <a:endParaRPr lang="it-IT" sz="1100" b="0" i="0" u="none" strike="noStrike">
                        <a:solidFill>
                          <a:srgbClr val="000000"/>
                        </a:solidFill>
                        <a:effectLst/>
                        <a:latin typeface="Calibri" panose="020F0502020204030204" pitchFamily="34" charset="0"/>
                      </a:endParaRPr>
                    </a:p>
                  </a:txBody>
                  <a:tcPr marL="9107" marR="9107" marT="9107"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b"/>
                      <a:r>
                        <a:rPr lang="it-IT" sz="1100" u="none" strike="noStrike">
                          <a:effectLst/>
                        </a:rPr>
                        <a:t>2</a:t>
                      </a:r>
                      <a:endParaRPr lang="it-IT" sz="1100" b="0" i="0" u="none" strike="noStrike">
                        <a:solidFill>
                          <a:srgbClr val="000000"/>
                        </a:solidFill>
                        <a:effectLst/>
                        <a:latin typeface="Calibri" panose="020F0502020204030204" pitchFamily="34" charset="0"/>
                      </a:endParaRPr>
                    </a:p>
                  </a:txBody>
                  <a:tcPr marL="9107" marR="9107" marT="9107"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b"/>
                      <a:r>
                        <a:rPr lang="it-IT" sz="1100" u="none" strike="noStrike" dirty="0">
                          <a:effectLst/>
                        </a:rPr>
                        <a:t>SPIC</a:t>
                      </a:r>
                      <a:endParaRPr lang="it-IT" sz="1100" b="0" i="0" u="none" strike="noStrike" dirty="0">
                        <a:solidFill>
                          <a:srgbClr val="000000"/>
                        </a:solidFill>
                        <a:effectLst/>
                        <a:latin typeface="Calibri" panose="020F0502020204030204" pitchFamily="34" charset="0"/>
                      </a:endParaRPr>
                    </a:p>
                  </a:txBody>
                  <a:tcPr marL="9107" marR="9107" marT="9107"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b"/>
                      <a:r>
                        <a:rPr lang="it-IT" sz="1100" u="none" strike="noStrike">
                          <a:effectLst/>
                        </a:rPr>
                        <a:t>FLE</a:t>
                      </a:r>
                      <a:endParaRPr lang="it-IT" sz="1100" b="0" i="0" u="none" strike="noStrike">
                        <a:solidFill>
                          <a:srgbClr val="000000"/>
                        </a:solidFill>
                        <a:effectLst/>
                        <a:latin typeface="Calibri" panose="020F0502020204030204" pitchFamily="34" charset="0"/>
                      </a:endParaRPr>
                    </a:p>
                  </a:txBody>
                  <a:tcPr marL="9107" marR="9107" marT="9107"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b"/>
                      <a:r>
                        <a:rPr lang="it-IT" sz="1100" u="none" strike="noStrike" dirty="0">
                          <a:effectLst/>
                        </a:rPr>
                        <a:t>7560</a:t>
                      </a:r>
                      <a:endParaRPr lang="it-IT" sz="1100" b="0" i="0" u="none" strike="noStrike" dirty="0">
                        <a:solidFill>
                          <a:srgbClr val="000000"/>
                        </a:solidFill>
                        <a:effectLst/>
                        <a:latin typeface="Calibri" panose="020F0502020204030204" pitchFamily="34" charset="0"/>
                      </a:endParaRPr>
                    </a:p>
                  </a:txBody>
                  <a:tcPr marL="9107" marR="9107" marT="9107"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b"/>
                      <a:r>
                        <a:rPr lang="it-IT" sz="1100" u="none" strike="noStrike">
                          <a:effectLst/>
                        </a:rPr>
                        <a:t>3780</a:t>
                      </a:r>
                      <a:endParaRPr lang="it-IT" sz="1100" b="0" i="0" u="none" strike="noStrike">
                        <a:solidFill>
                          <a:srgbClr val="000000"/>
                        </a:solidFill>
                        <a:effectLst/>
                        <a:latin typeface="Calibri" panose="020F0502020204030204" pitchFamily="34" charset="0"/>
                      </a:endParaRPr>
                    </a:p>
                  </a:txBody>
                  <a:tcPr marL="9107" marR="9107" marT="9107" marB="0" anchor="ctr">
                    <a:lnL w="12700" cap="flat" cmpd="sng" algn="ctr">
                      <a:solidFill>
                        <a:srgbClr val="0070C0"/>
                      </a:solidFill>
                      <a:prstDash val="solid"/>
                      <a:round/>
                      <a:headEnd type="none" w="med" len="med"/>
                      <a:tailEnd type="none" w="med" len="med"/>
                    </a:lnL>
                    <a:lnR w="38100" cap="flat" cmpd="sng" algn="ctr">
                      <a:solidFill>
                        <a:srgbClr val="00B05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b"/>
                      <a:r>
                        <a:rPr lang="it-IT" sz="1100" u="none" strike="noStrike">
                          <a:effectLst/>
                        </a:rPr>
                        <a:t>F</a:t>
                      </a:r>
                      <a:endParaRPr lang="it-IT" sz="1100" b="0" i="0" u="none" strike="noStrike">
                        <a:solidFill>
                          <a:srgbClr val="000000"/>
                        </a:solidFill>
                        <a:effectLst/>
                        <a:latin typeface="Calibri" panose="020F0502020204030204" pitchFamily="34" charset="0"/>
                      </a:endParaRPr>
                    </a:p>
                  </a:txBody>
                  <a:tcPr marL="9107" marR="9107" marT="9107" marB="0" anchor="ctr">
                    <a:lnL w="38100" cap="flat" cmpd="sng" algn="ctr">
                      <a:solidFill>
                        <a:srgbClr val="00B05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b"/>
                      <a:r>
                        <a:rPr lang="it-IT" sz="1100" u="none" strike="noStrike" dirty="0">
                          <a:effectLst/>
                        </a:rPr>
                        <a:t>408</a:t>
                      </a:r>
                      <a:endParaRPr lang="it-IT" sz="1100" b="0" i="0" u="none" strike="noStrike" dirty="0">
                        <a:solidFill>
                          <a:srgbClr val="000000"/>
                        </a:solidFill>
                        <a:effectLst/>
                        <a:latin typeface="Calibri" panose="020F0502020204030204" pitchFamily="34" charset="0"/>
                      </a:endParaRPr>
                    </a:p>
                  </a:txBody>
                  <a:tcPr marL="9107" marR="9107" marT="9107"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b"/>
                      <a:r>
                        <a:rPr lang="it-IT" sz="1100" u="none" strike="noStrike">
                          <a:effectLst/>
                        </a:rPr>
                        <a:t>90</a:t>
                      </a:r>
                      <a:endParaRPr lang="it-IT" sz="1100" b="0" i="0" u="none" strike="noStrike">
                        <a:solidFill>
                          <a:srgbClr val="000000"/>
                        </a:solidFill>
                        <a:effectLst/>
                        <a:latin typeface="Calibri" panose="020F0502020204030204" pitchFamily="34" charset="0"/>
                      </a:endParaRPr>
                    </a:p>
                  </a:txBody>
                  <a:tcPr marL="9107" marR="9107" marT="9107"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b"/>
                      <a:r>
                        <a:rPr lang="it-IT" sz="1100" u="none" strike="noStrike">
                          <a:effectLst/>
                        </a:rPr>
                        <a:t>2</a:t>
                      </a:r>
                      <a:endParaRPr lang="it-IT" sz="1100" b="0" i="0" u="none" strike="noStrike">
                        <a:solidFill>
                          <a:srgbClr val="000000"/>
                        </a:solidFill>
                        <a:effectLst/>
                        <a:latin typeface="Calibri" panose="020F0502020204030204" pitchFamily="34" charset="0"/>
                      </a:endParaRPr>
                    </a:p>
                  </a:txBody>
                  <a:tcPr marL="9107" marR="9107" marT="9107"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b"/>
                      <a:r>
                        <a:rPr lang="it-IT" sz="1100" u="none" strike="noStrike">
                          <a:effectLst/>
                        </a:rPr>
                        <a:t>A</a:t>
                      </a:r>
                      <a:endParaRPr lang="it-IT" sz="1100" b="0" i="0" u="none" strike="noStrike">
                        <a:solidFill>
                          <a:srgbClr val="000000"/>
                        </a:solidFill>
                        <a:effectLst/>
                        <a:latin typeface="Calibri" panose="020F0502020204030204" pitchFamily="34" charset="0"/>
                      </a:endParaRPr>
                    </a:p>
                  </a:txBody>
                  <a:tcPr marL="9107" marR="9107" marT="9107"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gridSpan="2">
                  <a:txBody>
                    <a:bodyPr/>
                    <a:lstStyle/>
                    <a:p>
                      <a:pPr algn="ctr" fontAlgn="b"/>
                      <a:r>
                        <a:rPr lang="it-IT" sz="1100" u="none" strike="noStrike" dirty="0">
                          <a:effectLst/>
                        </a:rPr>
                        <a:t>125</a:t>
                      </a:r>
                      <a:endParaRPr lang="it-IT" sz="1100" b="0" i="0" u="none" strike="noStrike" dirty="0">
                        <a:solidFill>
                          <a:srgbClr val="000000"/>
                        </a:solidFill>
                        <a:effectLst/>
                        <a:latin typeface="Calibri" panose="020F0502020204030204" pitchFamily="34" charset="0"/>
                      </a:endParaRPr>
                    </a:p>
                  </a:txBody>
                  <a:tcPr marL="9107" marR="9107" marT="9107" marB="0" anchor="ctr">
                    <a:lnL w="12700" cap="flat" cmpd="sng" algn="ctr">
                      <a:solidFill>
                        <a:srgbClr val="0070C0"/>
                      </a:solidFill>
                      <a:prstDash val="solid"/>
                      <a:round/>
                      <a:headEnd type="none" w="med" len="med"/>
                      <a:tailEnd type="none" w="med" len="med"/>
                    </a:lnL>
                    <a:lnR w="38100" cap="flat" cmpd="sng" algn="ctr">
                      <a:solidFill>
                        <a:srgbClr val="00B05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hMerge="1">
                  <a:txBody>
                    <a:bodyPr/>
                    <a:lstStyle/>
                    <a:p>
                      <a:pPr algn="ctr" fontAlgn="b"/>
                      <a:endParaRPr lang="it-IT" sz="1100" b="0" i="0" u="none" strike="noStrike" dirty="0">
                        <a:solidFill>
                          <a:srgbClr val="000000"/>
                        </a:solidFill>
                        <a:effectLst/>
                        <a:latin typeface="Calibri" panose="020F0502020204030204" pitchFamily="34" charset="0"/>
                      </a:endParaRPr>
                    </a:p>
                  </a:txBody>
                  <a:tcPr marL="9107" marR="9107" marT="9107" marB="0" anchor="ctr"/>
                </a:tc>
                <a:tc>
                  <a:txBody>
                    <a:bodyPr/>
                    <a:lstStyle/>
                    <a:p>
                      <a:pPr algn="ctr" fontAlgn="b"/>
                      <a:r>
                        <a:rPr lang="it-IT" sz="1100" u="none" strike="noStrike" dirty="0">
                          <a:effectLst/>
                        </a:rPr>
                        <a:t>2</a:t>
                      </a:r>
                      <a:endParaRPr lang="it-IT" sz="1100" b="0" i="0" u="none" strike="noStrike" dirty="0">
                        <a:solidFill>
                          <a:srgbClr val="000000"/>
                        </a:solidFill>
                        <a:effectLst/>
                        <a:latin typeface="Calibri" panose="020F0502020204030204" pitchFamily="34" charset="0"/>
                      </a:endParaRPr>
                    </a:p>
                  </a:txBody>
                  <a:tcPr marL="9107" marR="9107" marT="9107" marB="0" anchor="ctr">
                    <a:lnL w="38100" cap="flat" cmpd="sng" algn="ctr">
                      <a:solidFill>
                        <a:srgbClr val="00B05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b"/>
                      <a:r>
                        <a:rPr lang="it-IT" sz="1100" b="0" i="0" u="none" strike="noStrike" dirty="0">
                          <a:solidFill>
                            <a:srgbClr val="000000"/>
                          </a:solidFill>
                          <a:effectLst/>
                          <a:latin typeface="Calibri" panose="020F0502020204030204" pitchFamily="34" charset="0"/>
                        </a:rPr>
                        <a:t>250</a:t>
                      </a:r>
                    </a:p>
                  </a:txBody>
                  <a:tcPr marL="9107" marR="9107" marT="9107"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 xmlns:a16="http://schemas.microsoft.com/office/drawing/2014/main" val="10010"/>
                  </a:ext>
                </a:extLst>
              </a:tr>
              <a:tr h="182141">
                <a:tc>
                  <a:txBody>
                    <a:bodyPr/>
                    <a:lstStyle/>
                    <a:p>
                      <a:pPr algn="ctr" fontAlgn="b"/>
                      <a:r>
                        <a:rPr lang="it-IT" sz="1100" u="none" strike="noStrike">
                          <a:effectLst/>
                        </a:rPr>
                        <a:t>TC</a:t>
                      </a:r>
                      <a:endParaRPr lang="it-IT" sz="1100" b="0" i="0" u="none" strike="noStrike">
                        <a:solidFill>
                          <a:srgbClr val="000000"/>
                        </a:solidFill>
                        <a:effectLst/>
                        <a:latin typeface="Calibri" panose="020F0502020204030204" pitchFamily="34" charset="0"/>
                      </a:endParaRPr>
                    </a:p>
                  </a:txBody>
                  <a:tcPr marL="9107" marR="9107" marT="9107"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b"/>
                      <a:r>
                        <a:rPr lang="it-IT" sz="1100" u="none" strike="noStrike">
                          <a:effectLst/>
                        </a:rPr>
                        <a:t>2</a:t>
                      </a:r>
                      <a:endParaRPr lang="it-IT" sz="1100" b="0" i="0" u="none" strike="noStrike">
                        <a:solidFill>
                          <a:srgbClr val="000000"/>
                        </a:solidFill>
                        <a:effectLst/>
                        <a:latin typeface="Calibri" panose="020F0502020204030204" pitchFamily="34" charset="0"/>
                      </a:endParaRPr>
                    </a:p>
                  </a:txBody>
                  <a:tcPr marL="9107" marR="9107" marT="9107"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b"/>
                      <a:r>
                        <a:rPr lang="it-IT" sz="1100" u="none" strike="noStrike">
                          <a:effectLst/>
                        </a:rPr>
                        <a:t>SPIC</a:t>
                      </a:r>
                      <a:endParaRPr lang="it-IT" sz="1100" b="0" i="0" u="none" strike="noStrike">
                        <a:solidFill>
                          <a:srgbClr val="000000"/>
                        </a:solidFill>
                        <a:effectLst/>
                        <a:latin typeface="Calibri" panose="020F0502020204030204" pitchFamily="34" charset="0"/>
                      </a:endParaRPr>
                    </a:p>
                  </a:txBody>
                  <a:tcPr marL="9107" marR="9107" marT="9107"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b"/>
                      <a:r>
                        <a:rPr lang="it-IT" sz="1100" u="none" strike="noStrike">
                          <a:effectLst/>
                        </a:rPr>
                        <a:t>FLE</a:t>
                      </a:r>
                      <a:endParaRPr lang="it-IT" sz="1100" b="0" i="0" u="none" strike="noStrike">
                        <a:solidFill>
                          <a:srgbClr val="000000"/>
                        </a:solidFill>
                        <a:effectLst/>
                        <a:latin typeface="Calibri" panose="020F0502020204030204" pitchFamily="34" charset="0"/>
                      </a:endParaRPr>
                    </a:p>
                  </a:txBody>
                  <a:tcPr marL="9107" marR="9107" marT="9107"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b"/>
                      <a:r>
                        <a:rPr lang="it-IT" sz="1100" u="none" strike="noStrike" dirty="0">
                          <a:effectLst/>
                        </a:rPr>
                        <a:t>7560</a:t>
                      </a:r>
                      <a:endParaRPr lang="it-IT" sz="1100" b="0" i="0" u="none" strike="noStrike" dirty="0">
                        <a:solidFill>
                          <a:srgbClr val="000000"/>
                        </a:solidFill>
                        <a:effectLst/>
                        <a:latin typeface="Calibri" panose="020F0502020204030204" pitchFamily="34" charset="0"/>
                      </a:endParaRPr>
                    </a:p>
                  </a:txBody>
                  <a:tcPr marL="9107" marR="9107" marT="9107"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b"/>
                      <a:r>
                        <a:rPr lang="it-IT" sz="1100" u="none" strike="noStrike">
                          <a:effectLst/>
                        </a:rPr>
                        <a:t>3780</a:t>
                      </a:r>
                      <a:endParaRPr lang="it-IT" sz="1100" b="0" i="0" u="none" strike="noStrike">
                        <a:solidFill>
                          <a:srgbClr val="000000"/>
                        </a:solidFill>
                        <a:effectLst/>
                        <a:latin typeface="Calibri" panose="020F0502020204030204" pitchFamily="34" charset="0"/>
                      </a:endParaRPr>
                    </a:p>
                  </a:txBody>
                  <a:tcPr marL="9107" marR="9107" marT="9107" marB="0" anchor="ctr">
                    <a:lnL w="12700" cap="flat" cmpd="sng" algn="ctr">
                      <a:solidFill>
                        <a:srgbClr val="0070C0"/>
                      </a:solidFill>
                      <a:prstDash val="solid"/>
                      <a:round/>
                      <a:headEnd type="none" w="med" len="med"/>
                      <a:tailEnd type="none" w="med" len="med"/>
                    </a:lnL>
                    <a:lnR w="38100" cap="flat" cmpd="sng" algn="ctr">
                      <a:solidFill>
                        <a:srgbClr val="00B05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b"/>
                      <a:r>
                        <a:rPr lang="it-IT" sz="1100" u="none" strike="noStrike">
                          <a:effectLst/>
                        </a:rPr>
                        <a:t>F</a:t>
                      </a:r>
                      <a:endParaRPr lang="it-IT" sz="1100" b="0" i="0" u="none" strike="noStrike">
                        <a:solidFill>
                          <a:srgbClr val="000000"/>
                        </a:solidFill>
                        <a:effectLst/>
                        <a:latin typeface="Calibri" panose="020F0502020204030204" pitchFamily="34" charset="0"/>
                      </a:endParaRPr>
                    </a:p>
                  </a:txBody>
                  <a:tcPr marL="9107" marR="9107" marT="9107" marB="0" anchor="ctr">
                    <a:lnL w="38100" cap="flat" cmpd="sng" algn="ctr">
                      <a:solidFill>
                        <a:srgbClr val="00B05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b"/>
                      <a:r>
                        <a:rPr lang="it-IT" sz="1100" u="none" strike="noStrike" dirty="0">
                          <a:effectLst/>
                        </a:rPr>
                        <a:t>408</a:t>
                      </a:r>
                      <a:endParaRPr lang="it-IT" sz="1100" b="0" i="0" u="none" strike="noStrike" dirty="0">
                        <a:solidFill>
                          <a:srgbClr val="000000"/>
                        </a:solidFill>
                        <a:effectLst/>
                        <a:latin typeface="Calibri" panose="020F0502020204030204" pitchFamily="34" charset="0"/>
                      </a:endParaRPr>
                    </a:p>
                  </a:txBody>
                  <a:tcPr marL="9107" marR="9107" marT="9107"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b"/>
                      <a:r>
                        <a:rPr lang="it-IT" sz="1100" u="none" strike="noStrike">
                          <a:effectLst/>
                        </a:rPr>
                        <a:t>95</a:t>
                      </a:r>
                      <a:endParaRPr lang="it-IT" sz="1100" b="0" i="0" u="none" strike="noStrike">
                        <a:solidFill>
                          <a:srgbClr val="000000"/>
                        </a:solidFill>
                        <a:effectLst/>
                        <a:latin typeface="Calibri" panose="020F0502020204030204" pitchFamily="34" charset="0"/>
                      </a:endParaRPr>
                    </a:p>
                  </a:txBody>
                  <a:tcPr marL="9107" marR="9107" marT="9107"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b"/>
                      <a:r>
                        <a:rPr lang="it-IT" sz="1100" u="none" strike="noStrike">
                          <a:effectLst/>
                        </a:rPr>
                        <a:t>2</a:t>
                      </a:r>
                      <a:endParaRPr lang="it-IT" sz="1100" b="0" i="0" u="none" strike="noStrike">
                        <a:solidFill>
                          <a:srgbClr val="000000"/>
                        </a:solidFill>
                        <a:effectLst/>
                        <a:latin typeface="Calibri" panose="020F0502020204030204" pitchFamily="34" charset="0"/>
                      </a:endParaRPr>
                    </a:p>
                  </a:txBody>
                  <a:tcPr marL="9107" marR="9107" marT="9107"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b"/>
                      <a:r>
                        <a:rPr lang="it-IT" sz="1100" u="none" strike="noStrike">
                          <a:effectLst/>
                        </a:rPr>
                        <a:t>A</a:t>
                      </a:r>
                      <a:endParaRPr lang="it-IT" sz="1100" b="0" i="0" u="none" strike="noStrike">
                        <a:solidFill>
                          <a:srgbClr val="000000"/>
                        </a:solidFill>
                        <a:effectLst/>
                        <a:latin typeface="Calibri" panose="020F0502020204030204" pitchFamily="34" charset="0"/>
                      </a:endParaRPr>
                    </a:p>
                  </a:txBody>
                  <a:tcPr marL="9107" marR="9107" marT="9107"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gridSpan="2">
                  <a:txBody>
                    <a:bodyPr/>
                    <a:lstStyle/>
                    <a:p>
                      <a:pPr algn="ctr" fontAlgn="b"/>
                      <a:r>
                        <a:rPr lang="it-IT" sz="1100" u="none" strike="noStrike" dirty="0">
                          <a:effectLst/>
                        </a:rPr>
                        <a:t>128</a:t>
                      </a:r>
                      <a:endParaRPr lang="it-IT" sz="1100" b="0" i="0" u="none" strike="noStrike" dirty="0">
                        <a:solidFill>
                          <a:srgbClr val="000000"/>
                        </a:solidFill>
                        <a:effectLst/>
                        <a:latin typeface="Calibri" panose="020F0502020204030204" pitchFamily="34" charset="0"/>
                      </a:endParaRPr>
                    </a:p>
                  </a:txBody>
                  <a:tcPr marL="9107" marR="9107" marT="9107" marB="0" anchor="ctr">
                    <a:lnL w="12700" cap="flat" cmpd="sng" algn="ctr">
                      <a:solidFill>
                        <a:srgbClr val="0070C0"/>
                      </a:solidFill>
                      <a:prstDash val="solid"/>
                      <a:round/>
                      <a:headEnd type="none" w="med" len="med"/>
                      <a:tailEnd type="none" w="med" len="med"/>
                    </a:lnL>
                    <a:lnR w="38100" cap="flat" cmpd="sng" algn="ctr">
                      <a:solidFill>
                        <a:srgbClr val="00B05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hMerge="1">
                  <a:txBody>
                    <a:bodyPr/>
                    <a:lstStyle/>
                    <a:p>
                      <a:pPr algn="ctr" fontAlgn="b"/>
                      <a:endParaRPr lang="it-IT" sz="1100" b="0" i="0" u="none" strike="noStrike" dirty="0">
                        <a:solidFill>
                          <a:srgbClr val="000000"/>
                        </a:solidFill>
                        <a:effectLst/>
                        <a:latin typeface="Calibri" panose="020F0502020204030204" pitchFamily="34" charset="0"/>
                      </a:endParaRPr>
                    </a:p>
                  </a:txBody>
                  <a:tcPr marL="9107" marR="9107" marT="9107" marB="0" anchor="ctr"/>
                </a:tc>
                <a:tc>
                  <a:txBody>
                    <a:bodyPr/>
                    <a:lstStyle/>
                    <a:p>
                      <a:pPr algn="ctr" fontAlgn="b"/>
                      <a:r>
                        <a:rPr lang="it-IT" sz="1100" u="none" strike="noStrike" dirty="0">
                          <a:effectLst/>
                        </a:rPr>
                        <a:t>2</a:t>
                      </a:r>
                      <a:endParaRPr lang="it-IT" sz="1100" b="0" i="0" u="none" strike="noStrike" dirty="0">
                        <a:solidFill>
                          <a:srgbClr val="000000"/>
                        </a:solidFill>
                        <a:effectLst/>
                        <a:latin typeface="Calibri" panose="020F0502020204030204" pitchFamily="34" charset="0"/>
                      </a:endParaRPr>
                    </a:p>
                  </a:txBody>
                  <a:tcPr marL="9107" marR="9107" marT="9107" marB="0" anchor="ctr">
                    <a:lnL w="38100" cap="flat" cmpd="sng" algn="ctr">
                      <a:solidFill>
                        <a:srgbClr val="00B05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b"/>
                      <a:r>
                        <a:rPr lang="it-IT" sz="1100" b="0" i="0" u="none" strike="noStrike" dirty="0">
                          <a:solidFill>
                            <a:srgbClr val="000000"/>
                          </a:solidFill>
                          <a:effectLst/>
                          <a:latin typeface="Calibri" panose="020F0502020204030204" pitchFamily="34" charset="0"/>
                        </a:rPr>
                        <a:t>256</a:t>
                      </a:r>
                    </a:p>
                  </a:txBody>
                  <a:tcPr marL="9107" marR="9107" marT="9107"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 xmlns:a16="http://schemas.microsoft.com/office/drawing/2014/main" val="10011"/>
                  </a:ext>
                </a:extLst>
              </a:tr>
              <a:tr h="182141">
                <a:tc>
                  <a:txBody>
                    <a:bodyPr/>
                    <a:lstStyle/>
                    <a:p>
                      <a:pPr algn="ctr" fontAlgn="b"/>
                      <a:r>
                        <a:rPr lang="it-IT" sz="1100" u="none" strike="noStrike">
                          <a:effectLst/>
                        </a:rPr>
                        <a:t>TC</a:t>
                      </a:r>
                      <a:endParaRPr lang="it-IT" sz="1100" b="0" i="0" u="none" strike="noStrike">
                        <a:solidFill>
                          <a:srgbClr val="000000"/>
                        </a:solidFill>
                        <a:effectLst/>
                        <a:latin typeface="Calibri" panose="020F0502020204030204" pitchFamily="34" charset="0"/>
                      </a:endParaRPr>
                    </a:p>
                  </a:txBody>
                  <a:tcPr marL="9107" marR="9107" marT="9107"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b"/>
                      <a:r>
                        <a:rPr lang="it-IT" sz="1100" u="none" strike="noStrike">
                          <a:effectLst/>
                        </a:rPr>
                        <a:t>2</a:t>
                      </a:r>
                      <a:endParaRPr lang="it-IT" sz="1100" b="0" i="0" u="none" strike="noStrike">
                        <a:solidFill>
                          <a:srgbClr val="000000"/>
                        </a:solidFill>
                        <a:effectLst/>
                        <a:latin typeface="Calibri" panose="020F0502020204030204" pitchFamily="34" charset="0"/>
                      </a:endParaRPr>
                    </a:p>
                  </a:txBody>
                  <a:tcPr marL="9107" marR="9107" marT="9107"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b"/>
                      <a:r>
                        <a:rPr lang="it-IT" sz="1100" u="none" strike="noStrike">
                          <a:effectLst/>
                        </a:rPr>
                        <a:t>SPIC</a:t>
                      </a:r>
                      <a:endParaRPr lang="it-IT" sz="1100" b="0" i="0" u="none" strike="noStrike">
                        <a:solidFill>
                          <a:srgbClr val="000000"/>
                        </a:solidFill>
                        <a:effectLst/>
                        <a:latin typeface="Calibri" panose="020F0502020204030204" pitchFamily="34" charset="0"/>
                      </a:endParaRPr>
                    </a:p>
                  </a:txBody>
                  <a:tcPr marL="9107" marR="9107" marT="9107"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b"/>
                      <a:r>
                        <a:rPr lang="it-IT" sz="1100" u="none" strike="noStrike">
                          <a:effectLst/>
                        </a:rPr>
                        <a:t>FLE</a:t>
                      </a:r>
                      <a:endParaRPr lang="it-IT" sz="1100" b="0" i="0" u="none" strike="noStrike">
                        <a:solidFill>
                          <a:srgbClr val="000000"/>
                        </a:solidFill>
                        <a:effectLst/>
                        <a:latin typeface="Calibri" panose="020F0502020204030204" pitchFamily="34" charset="0"/>
                      </a:endParaRPr>
                    </a:p>
                  </a:txBody>
                  <a:tcPr marL="9107" marR="9107" marT="9107"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b"/>
                      <a:r>
                        <a:rPr lang="it-IT" sz="1100" u="none" strike="noStrike">
                          <a:effectLst/>
                        </a:rPr>
                        <a:t>7560</a:t>
                      </a:r>
                      <a:endParaRPr lang="it-IT" sz="1100" b="0" i="0" u="none" strike="noStrike">
                        <a:solidFill>
                          <a:srgbClr val="000000"/>
                        </a:solidFill>
                        <a:effectLst/>
                        <a:latin typeface="Calibri" panose="020F0502020204030204" pitchFamily="34" charset="0"/>
                      </a:endParaRPr>
                    </a:p>
                  </a:txBody>
                  <a:tcPr marL="9107" marR="9107" marT="9107"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b"/>
                      <a:r>
                        <a:rPr lang="it-IT" sz="1100" u="none" strike="noStrike" dirty="0">
                          <a:effectLst/>
                        </a:rPr>
                        <a:t>3780</a:t>
                      </a:r>
                      <a:endParaRPr lang="it-IT" sz="1100" b="0" i="0" u="none" strike="noStrike" dirty="0">
                        <a:solidFill>
                          <a:srgbClr val="000000"/>
                        </a:solidFill>
                        <a:effectLst/>
                        <a:latin typeface="Calibri" panose="020F0502020204030204" pitchFamily="34" charset="0"/>
                      </a:endParaRPr>
                    </a:p>
                  </a:txBody>
                  <a:tcPr marL="9107" marR="9107" marT="9107" marB="0" anchor="ctr">
                    <a:lnL w="12700" cap="flat" cmpd="sng" algn="ctr">
                      <a:solidFill>
                        <a:srgbClr val="0070C0"/>
                      </a:solidFill>
                      <a:prstDash val="solid"/>
                      <a:round/>
                      <a:headEnd type="none" w="med" len="med"/>
                      <a:tailEnd type="none" w="med" len="med"/>
                    </a:lnL>
                    <a:lnR w="38100" cap="flat" cmpd="sng" algn="ctr">
                      <a:solidFill>
                        <a:srgbClr val="00B05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b"/>
                      <a:r>
                        <a:rPr lang="it-IT" sz="1100" u="none" strike="noStrike">
                          <a:effectLst/>
                        </a:rPr>
                        <a:t>F</a:t>
                      </a:r>
                      <a:endParaRPr lang="it-IT" sz="1100" b="0" i="0" u="none" strike="noStrike">
                        <a:solidFill>
                          <a:srgbClr val="000000"/>
                        </a:solidFill>
                        <a:effectLst/>
                        <a:latin typeface="Calibri" panose="020F0502020204030204" pitchFamily="34" charset="0"/>
                      </a:endParaRPr>
                    </a:p>
                  </a:txBody>
                  <a:tcPr marL="9107" marR="9107" marT="9107" marB="0" anchor="ctr">
                    <a:lnL w="38100" cap="flat" cmpd="sng" algn="ctr">
                      <a:solidFill>
                        <a:srgbClr val="00B05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b"/>
                      <a:r>
                        <a:rPr lang="it-IT" sz="1100" u="none" strike="noStrike">
                          <a:effectLst/>
                        </a:rPr>
                        <a:t>408</a:t>
                      </a:r>
                      <a:endParaRPr lang="it-IT" sz="1100" b="0" i="0" u="none" strike="noStrike">
                        <a:solidFill>
                          <a:srgbClr val="000000"/>
                        </a:solidFill>
                        <a:effectLst/>
                        <a:latin typeface="Calibri" panose="020F0502020204030204" pitchFamily="34" charset="0"/>
                      </a:endParaRPr>
                    </a:p>
                  </a:txBody>
                  <a:tcPr marL="9107" marR="9107" marT="9107"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b"/>
                      <a:r>
                        <a:rPr lang="it-IT" sz="1100" u="none" strike="noStrike" dirty="0">
                          <a:effectLst/>
                        </a:rPr>
                        <a:t>95</a:t>
                      </a:r>
                      <a:endParaRPr lang="it-IT" sz="1100" b="0" i="0" u="none" strike="noStrike" dirty="0">
                        <a:solidFill>
                          <a:srgbClr val="000000"/>
                        </a:solidFill>
                        <a:effectLst/>
                        <a:latin typeface="Calibri" panose="020F0502020204030204" pitchFamily="34" charset="0"/>
                      </a:endParaRPr>
                    </a:p>
                  </a:txBody>
                  <a:tcPr marL="9107" marR="9107" marT="9107"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b"/>
                      <a:r>
                        <a:rPr lang="it-IT" sz="1100" u="none" strike="noStrike">
                          <a:effectLst/>
                        </a:rPr>
                        <a:t>4</a:t>
                      </a:r>
                      <a:endParaRPr lang="it-IT" sz="1100" b="0" i="0" u="none" strike="noStrike">
                        <a:solidFill>
                          <a:srgbClr val="000000"/>
                        </a:solidFill>
                        <a:effectLst/>
                        <a:latin typeface="Calibri" panose="020F0502020204030204" pitchFamily="34" charset="0"/>
                      </a:endParaRPr>
                    </a:p>
                  </a:txBody>
                  <a:tcPr marL="9107" marR="9107" marT="9107"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b"/>
                      <a:r>
                        <a:rPr lang="it-IT" sz="1100" u="none" strike="noStrike">
                          <a:effectLst/>
                        </a:rPr>
                        <a:t>B</a:t>
                      </a:r>
                      <a:endParaRPr lang="it-IT" sz="1100" b="0" i="0" u="none" strike="noStrike">
                        <a:solidFill>
                          <a:srgbClr val="000000"/>
                        </a:solidFill>
                        <a:effectLst/>
                        <a:latin typeface="Calibri" panose="020F0502020204030204" pitchFamily="34" charset="0"/>
                      </a:endParaRPr>
                    </a:p>
                  </a:txBody>
                  <a:tcPr marL="9107" marR="9107" marT="9107"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gridSpan="2">
                  <a:txBody>
                    <a:bodyPr/>
                    <a:lstStyle/>
                    <a:p>
                      <a:pPr algn="ctr" fontAlgn="b"/>
                      <a:r>
                        <a:rPr lang="it-IT" sz="1100" u="none" strike="noStrike" dirty="0">
                          <a:effectLst/>
                        </a:rPr>
                        <a:t>16</a:t>
                      </a:r>
                      <a:endParaRPr lang="it-IT" sz="1100" b="0" i="0" u="none" strike="noStrike" dirty="0">
                        <a:solidFill>
                          <a:srgbClr val="000000"/>
                        </a:solidFill>
                        <a:effectLst/>
                        <a:latin typeface="Calibri" panose="020F0502020204030204" pitchFamily="34" charset="0"/>
                      </a:endParaRPr>
                    </a:p>
                  </a:txBody>
                  <a:tcPr marL="9107" marR="9107" marT="9107" marB="0" anchor="ctr">
                    <a:lnL w="12700" cap="flat" cmpd="sng" algn="ctr">
                      <a:solidFill>
                        <a:srgbClr val="0070C0"/>
                      </a:solidFill>
                      <a:prstDash val="solid"/>
                      <a:round/>
                      <a:headEnd type="none" w="med" len="med"/>
                      <a:tailEnd type="none" w="med" len="med"/>
                    </a:lnL>
                    <a:lnR w="38100" cap="flat" cmpd="sng" algn="ctr">
                      <a:solidFill>
                        <a:srgbClr val="00B05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hMerge="1">
                  <a:txBody>
                    <a:bodyPr/>
                    <a:lstStyle/>
                    <a:p>
                      <a:pPr algn="ctr" fontAlgn="b"/>
                      <a:endParaRPr lang="it-IT" sz="1100" b="0" i="0" u="none" strike="noStrike" dirty="0">
                        <a:solidFill>
                          <a:srgbClr val="000000"/>
                        </a:solidFill>
                        <a:effectLst/>
                        <a:latin typeface="Calibri" panose="020F0502020204030204" pitchFamily="34" charset="0"/>
                      </a:endParaRPr>
                    </a:p>
                  </a:txBody>
                  <a:tcPr marL="9107" marR="9107" marT="9107" marB="0" anchor="ctr"/>
                </a:tc>
                <a:tc>
                  <a:txBody>
                    <a:bodyPr/>
                    <a:lstStyle/>
                    <a:p>
                      <a:pPr algn="ctr" fontAlgn="b"/>
                      <a:r>
                        <a:rPr lang="it-IT" sz="1100" u="none" strike="noStrike" dirty="0">
                          <a:effectLst/>
                        </a:rPr>
                        <a:t>2</a:t>
                      </a:r>
                      <a:endParaRPr lang="it-IT" sz="1100" b="0" i="0" u="none" strike="noStrike" dirty="0">
                        <a:solidFill>
                          <a:srgbClr val="000000"/>
                        </a:solidFill>
                        <a:effectLst/>
                        <a:latin typeface="Calibri" panose="020F0502020204030204" pitchFamily="34" charset="0"/>
                      </a:endParaRPr>
                    </a:p>
                  </a:txBody>
                  <a:tcPr marL="9107" marR="9107" marT="9107" marB="0" anchor="ctr">
                    <a:lnL w="38100" cap="flat" cmpd="sng" algn="ctr">
                      <a:solidFill>
                        <a:srgbClr val="00B05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b"/>
                      <a:r>
                        <a:rPr lang="it-IT" sz="1100" b="0" i="0" u="none" strike="noStrike" dirty="0">
                          <a:solidFill>
                            <a:srgbClr val="000000"/>
                          </a:solidFill>
                          <a:effectLst/>
                          <a:latin typeface="Calibri" panose="020F0502020204030204" pitchFamily="34" charset="0"/>
                        </a:rPr>
                        <a:t>32</a:t>
                      </a:r>
                    </a:p>
                  </a:txBody>
                  <a:tcPr marL="9107" marR="9107" marT="9107"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 xmlns:a16="http://schemas.microsoft.com/office/drawing/2014/main" val="10012"/>
                  </a:ext>
                </a:extLst>
              </a:tr>
              <a:tr h="182141">
                <a:tc>
                  <a:txBody>
                    <a:bodyPr/>
                    <a:lstStyle/>
                    <a:p>
                      <a:pPr algn="ctr" fontAlgn="b"/>
                      <a:r>
                        <a:rPr lang="it-IT" sz="1100" u="none" strike="noStrike">
                          <a:effectLst/>
                        </a:rPr>
                        <a:t>TC</a:t>
                      </a:r>
                      <a:endParaRPr lang="it-IT" sz="1100" b="0" i="0" u="none" strike="noStrike">
                        <a:solidFill>
                          <a:srgbClr val="000000"/>
                        </a:solidFill>
                        <a:effectLst/>
                        <a:latin typeface="Calibri" panose="020F0502020204030204" pitchFamily="34" charset="0"/>
                      </a:endParaRPr>
                    </a:p>
                  </a:txBody>
                  <a:tcPr marL="9107" marR="9107" marT="9107"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b"/>
                      <a:r>
                        <a:rPr lang="it-IT" sz="1100" u="none" strike="noStrike">
                          <a:effectLst/>
                        </a:rPr>
                        <a:t>2</a:t>
                      </a:r>
                      <a:endParaRPr lang="it-IT" sz="1100" b="0" i="0" u="none" strike="noStrike">
                        <a:solidFill>
                          <a:srgbClr val="000000"/>
                        </a:solidFill>
                        <a:effectLst/>
                        <a:latin typeface="Calibri" panose="020F0502020204030204" pitchFamily="34" charset="0"/>
                      </a:endParaRPr>
                    </a:p>
                  </a:txBody>
                  <a:tcPr marL="9107" marR="9107" marT="9107"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b"/>
                      <a:r>
                        <a:rPr lang="it-IT" sz="1100" u="none" strike="noStrike">
                          <a:effectLst/>
                        </a:rPr>
                        <a:t>SPIC</a:t>
                      </a:r>
                      <a:endParaRPr lang="it-IT" sz="1100" b="0" i="0" u="none" strike="noStrike">
                        <a:solidFill>
                          <a:srgbClr val="000000"/>
                        </a:solidFill>
                        <a:effectLst/>
                        <a:latin typeface="Calibri" panose="020F0502020204030204" pitchFamily="34" charset="0"/>
                      </a:endParaRPr>
                    </a:p>
                  </a:txBody>
                  <a:tcPr marL="9107" marR="9107" marT="9107"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b"/>
                      <a:r>
                        <a:rPr lang="it-IT" sz="1100" u="none" strike="noStrike">
                          <a:effectLst/>
                        </a:rPr>
                        <a:t>FLE</a:t>
                      </a:r>
                      <a:endParaRPr lang="it-IT" sz="1100" b="0" i="0" u="none" strike="noStrike">
                        <a:solidFill>
                          <a:srgbClr val="000000"/>
                        </a:solidFill>
                        <a:effectLst/>
                        <a:latin typeface="Calibri" panose="020F0502020204030204" pitchFamily="34" charset="0"/>
                      </a:endParaRPr>
                    </a:p>
                  </a:txBody>
                  <a:tcPr marL="9107" marR="9107" marT="9107"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b"/>
                      <a:r>
                        <a:rPr lang="it-IT" sz="1100" u="none" strike="noStrike">
                          <a:effectLst/>
                        </a:rPr>
                        <a:t>7560</a:t>
                      </a:r>
                      <a:endParaRPr lang="it-IT" sz="1100" b="0" i="0" u="none" strike="noStrike">
                        <a:solidFill>
                          <a:srgbClr val="000000"/>
                        </a:solidFill>
                        <a:effectLst/>
                        <a:latin typeface="Calibri" panose="020F0502020204030204" pitchFamily="34" charset="0"/>
                      </a:endParaRPr>
                    </a:p>
                  </a:txBody>
                  <a:tcPr marL="9107" marR="9107" marT="9107"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b"/>
                      <a:r>
                        <a:rPr lang="it-IT" sz="1100" u="none" strike="noStrike" dirty="0">
                          <a:effectLst/>
                        </a:rPr>
                        <a:t>3780</a:t>
                      </a:r>
                      <a:endParaRPr lang="it-IT" sz="1100" b="0" i="0" u="none" strike="noStrike" dirty="0">
                        <a:solidFill>
                          <a:srgbClr val="000000"/>
                        </a:solidFill>
                        <a:effectLst/>
                        <a:latin typeface="Calibri" panose="020F0502020204030204" pitchFamily="34" charset="0"/>
                      </a:endParaRPr>
                    </a:p>
                  </a:txBody>
                  <a:tcPr marL="9107" marR="9107" marT="9107" marB="0" anchor="ctr">
                    <a:lnL w="12700" cap="flat" cmpd="sng" algn="ctr">
                      <a:solidFill>
                        <a:srgbClr val="0070C0"/>
                      </a:solidFill>
                      <a:prstDash val="solid"/>
                      <a:round/>
                      <a:headEnd type="none" w="med" len="med"/>
                      <a:tailEnd type="none" w="med" len="med"/>
                    </a:lnL>
                    <a:lnR w="38100" cap="flat" cmpd="sng" algn="ctr">
                      <a:solidFill>
                        <a:srgbClr val="00B05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b"/>
                      <a:r>
                        <a:rPr lang="it-IT" sz="1100" u="none" strike="noStrike" dirty="0">
                          <a:effectLst/>
                        </a:rPr>
                        <a:t>F</a:t>
                      </a:r>
                      <a:endParaRPr lang="it-IT" sz="1100" b="0" i="0" u="none" strike="noStrike" dirty="0">
                        <a:solidFill>
                          <a:srgbClr val="000000"/>
                        </a:solidFill>
                        <a:effectLst/>
                        <a:latin typeface="Calibri" panose="020F0502020204030204" pitchFamily="34" charset="0"/>
                      </a:endParaRPr>
                    </a:p>
                  </a:txBody>
                  <a:tcPr marL="9107" marR="9107" marT="9107" marB="0" anchor="ctr">
                    <a:lnL w="38100" cap="flat" cmpd="sng" algn="ctr">
                      <a:solidFill>
                        <a:srgbClr val="00B05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b"/>
                      <a:r>
                        <a:rPr lang="it-IT" sz="1100" u="none" strike="noStrike" dirty="0">
                          <a:effectLst/>
                        </a:rPr>
                        <a:t>408</a:t>
                      </a:r>
                      <a:endParaRPr lang="it-IT" sz="1100" b="0" i="0" u="none" strike="noStrike" dirty="0">
                        <a:solidFill>
                          <a:srgbClr val="000000"/>
                        </a:solidFill>
                        <a:effectLst/>
                        <a:latin typeface="Calibri" panose="020F0502020204030204" pitchFamily="34" charset="0"/>
                      </a:endParaRPr>
                    </a:p>
                  </a:txBody>
                  <a:tcPr marL="9107" marR="9107" marT="9107"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b"/>
                      <a:r>
                        <a:rPr lang="it-IT" sz="1100" u="none" strike="noStrike" dirty="0">
                          <a:effectLst/>
                        </a:rPr>
                        <a:t>100</a:t>
                      </a:r>
                      <a:endParaRPr lang="it-IT" sz="1100" b="0" i="0" u="none" strike="noStrike" dirty="0">
                        <a:solidFill>
                          <a:srgbClr val="000000"/>
                        </a:solidFill>
                        <a:effectLst/>
                        <a:latin typeface="Calibri" panose="020F0502020204030204" pitchFamily="34" charset="0"/>
                      </a:endParaRPr>
                    </a:p>
                  </a:txBody>
                  <a:tcPr marL="9107" marR="9107" marT="9107"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b"/>
                      <a:r>
                        <a:rPr lang="it-IT" sz="1100" u="none" strike="noStrike" dirty="0">
                          <a:effectLst/>
                        </a:rPr>
                        <a:t>2</a:t>
                      </a:r>
                      <a:endParaRPr lang="it-IT" sz="1100" b="0" i="0" u="none" strike="noStrike" dirty="0">
                        <a:solidFill>
                          <a:srgbClr val="000000"/>
                        </a:solidFill>
                        <a:effectLst/>
                        <a:latin typeface="Calibri" panose="020F0502020204030204" pitchFamily="34" charset="0"/>
                      </a:endParaRPr>
                    </a:p>
                  </a:txBody>
                  <a:tcPr marL="9107" marR="9107" marT="9107"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b"/>
                      <a:r>
                        <a:rPr lang="it-IT" sz="1100" u="none" strike="noStrike">
                          <a:effectLst/>
                        </a:rPr>
                        <a:t>A</a:t>
                      </a:r>
                      <a:endParaRPr lang="it-IT" sz="1100" b="0" i="0" u="none" strike="noStrike">
                        <a:solidFill>
                          <a:srgbClr val="000000"/>
                        </a:solidFill>
                        <a:effectLst/>
                        <a:latin typeface="Calibri" panose="020F0502020204030204" pitchFamily="34" charset="0"/>
                      </a:endParaRPr>
                    </a:p>
                  </a:txBody>
                  <a:tcPr marL="9107" marR="9107" marT="9107"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gridSpan="2">
                  <a:txBody>
                    <a:bodyPr/>
                    <a:lstStyle/>
                    <a:p>
                      <a:pPr algn="ctr" fontAlgn="b"/>
                      <a:r>
                        <a:rPr lang="it-IT" sz="1100" u="none" strike="noStrike" dirty="0">
                          <a:effectLst/>
                        </a:rPr>
                        <a:t>42</a:t>
                      </a:r>
                      <a:endParaRPr lang="it-IT" sz="1100" b="0" i="0" u="none" strike="noStrike" dirty="0">
                        <a:solidFill>
                          <a:srgbClr val="000000"/>
                        </a:solidFill>
                        <a:effectLst/>
                        <a:latin typeface="Calibri" panose="020F0502020204030204" pitchFamily="34" charset="0"/>
                      </a:endParaRPr>
                    </a:p>
                  </a:txBody>
                  <a:tcPr marL="9107" marR="9107" marT="9107" marB="0" anchor="ctr">
                    <a:lnL w="12700" cap="flat" cmpd="sng" algn="ctr">
                      <a:solidFill>
                        <a:srgbClr val="0070C0"/>
                      </a:solidFill>
                      <a:prstDash val="solid"/>
                      <a:round/>
                      <a:headEnd type="none" w="med" len="med"/>
                      <a:tailEnd type="none" w="med" len="med"/>
                    </a:lnL>
                    <a:lnR w="38100" cap="flat" cmpd="sng" algn="ctr">
                      <a:solidFill>
                        <a:srgbClr val="00B05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hMerge="1">
                  <a:txBody>
                    <a:bodyPr/>
                    <a:lstStyle/>
                    <a:p>
                      <a:pPr algn="ctr" fontAlgn="b"/>
                      <a:endParaRPr lang="it-IT" sz="1100" b="0" i="0" u="none" strike="noStrike" dirty="0">
                        <a:solidFill>
                          <a:srgbClr val="000000"/>
                        </a:solidFill>
                        <a:effectLst/>
                        <a:latin typeface="Calibri" panose="020F0502020204030204" pitchFamily="34" charset="0"/>
                      </a:endParaRPr>
                    </a:p>
                  </a:txBody>
                  <a:tcPr marL="9107" marR="9107" marT="9107" marB="0" anchor="ctr"/>
                </a:tc>
                <a:tc>
                  <a:txBody>
                    <a:bodyPr/>
                    <a:lstStyle/>
                    <a:p>
                      <a:pPr algn="ctr" fontAlgn="b"/>
                      <a:r>
                        <a:rPr lang="it-IT" sz="1100" u="none" strike="noStrike" dirty="0">
                          <a:effectLst/>
                        </a:rPr>
                        <a:t>2</a:t>
                      </a:r>
                      <a:endParaRPr lang="it-IT" sz="1100" b="0" i="0" u="none" strike="noStrike" dirty="0">
                        <a:solidFill>
                          <a:srgbClr val="000000"/>
                        </a:solidFill>
                        <a:effectLst/>
                        <a:latin typeface="Calibri" panose="020F0502020204030204" pitchFamily="34" charset="0"/>
                      </a:endParaRPr>
                    </a:p>
                  </a:txBody>
                  <a:tcPr marL="9107" marR="9107" marT="9107" marB="0" anchor="ctr">
                    <a:lnL w="38100" cap="flat" cmpd="sng" algn="ctr">
                      <a:solidFill>
                        <a:srgbClr val="00B05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b"/>
                      <a:r>
                        <a:rPr lang="it-IT" sz="1100" b="0" i="0" u="none" strike="noStrike" dirty="0">
                          <a:solidFill>
                            <a:srgbClr val="000000"/>
                          </a:solidFill>
                          <a:effectLst/>
                          <a:latin typeface="Calibri" panose="020F0502020204030204" pitchFamily="34" charset="0"/>
                        </a:rPr>
                        <a:t>84</a:t>
                      </a:r>
                    </a:p>
                  </a:txBody>
                  <a:tcPr marL="9107" marR="9107" marT="9107"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 xmlns:a16="http://schemas.microsoft.com/office/drawing/2014/main" val="10013"/>
                  </a:ext>
                </a:extLst>
              </a:tr>
              <a:tr h="182141">
                <a:tc>
                  <a:txBody>
                    <a:bodyPr/>
                    <a:lstStyle/>
                    <a:p>
                      <a:pPr algn="ctr" fontAlgn="b"/>
                      <a:r>
                        <a:rPr lang="it-IT" sz="1100" u="none" strike="noStrike">
                          <a:effectLst/>
                        </a:rPr>
                        <a:t>TC</a:t>
                      </a:r>
                      <a:endParaRPr lang="it-IT" sz="1100" b="0" i="0" u="none" strike="noStrike">
                        <a:solidFill>
                          <a:srgbClr val="000000"/>
                        </a:solidFill>
                        <a:effectLst/>
                        <a:latin typeface="Calibri" panose="020F0502020204030204" pitchFamily="34" charset="0"/>
                      </a:endParaRPr>
                    </a:p>
                  </a:txBody>
                  <a:tcPr marL="9107" marR="9107" marT="9107"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b"/>
                      <a:r>
                        <a:rPr lang="it-IT" sz="1100" u="none" strike="noStrike">
                          <a:effectLst/>
                        </a:rPr>
                        <a:t>2</a:t>
                      </a:r>
                      <a:endParaRPr lang="it-IT" sz="1100" b="0" i="0" u="none" strike="noStrike">
                        <a:solidFill>
                          <a:srgbClr val="000000"/>
                        </a:solidFill>
                        <a:effectLst/>
                        <a:latin typeface="Calibri" panose="020F0502020204030204" pitchFamily="34" charset="0"/>
                      </a:endParaRPr>
                    </a:p>
                  </a:txBody>
                  <a:tcPr marL="9107" marR="9107" marT="9107"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b"/>
                      <a:r>
                        <a:rPr lang="it-IT" sz="1100" u="none" strike="noStrike">
                          <a:effectLst/>
                        </a:rPr>
                        <a:t>SPIC</a:t>
                      </a:r>
                      <a:endParaRPr lang="it-IT" sz="1100" b="0" i="0" u="none" strike="noStrike">
                        <a:solidFill>
                          <a:srgbClr val="000000"/>
                        </a:solidFill>
                        <a:effectLst/>
                        <a:latin typeface="Calibri" panose="020F0502020204030204" pitchFamily="34" charset="0"/>
                      </a:endParaRPr>
                    </a:p>
                  </a:txBody>
                  <a:tcPr marL="9107" marR="9107" marT="9107"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b"/>
                      <a:r>
                        <a:rPr lang="it-IT" sz="1100" u="none" strike="noStrike">
                          <a:effectLst/>
                        </a:rPr>
                        <a:t>FLE</a:t>
                      </a:r>
                      <a:endParaRPr lang="it-IT" sz="1100" b="0" i="0" u="none" strike="noStrike">
                        <a:solidFill>
                          <a:srgbClr val="000000"/>
                        </a:solidFill>
                        <a:effectLst/>
                        <a:latin typeface="Calibri" panose="020F0502020204030204" pitchFamily="34" charset="0"/>
                      </a:endParaRPr>
                    </a:p>
                  </a:txBody>
                  <a:tcPr marL="9107" marR="9107" marT="9107"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b"/>
                      <a:r>
                        <a:rPr lang="it-IT" sz="1100" u="none" strike="noStrike">
                          <a:effectLst/>
                        </a:rPr>
                        <a:t>7560</a:t>
                      </a:r>
                      <a:endParaRPr lang="it-IT" sz="1100" b="0" i="0" u="none" strike="noStrike">
                        <a:solidFill>
                          <a:srgbClr val="000000"/>
                        </a:solidFill>
                        <a:effectLst/>
                        <a:latin typeface="Calibri" panose="020F0502020204030204" pitchFamily="34" charset="0"/>
                      </a:endParaRPr>
                    </a:p>
                  </a:txBody>
                  <a:tcPr marL="9107" marR="9107" marT="9107"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b"/>
                      <a:r>
                        <a:rPr lang="it-IT" sz="1100" u="none" strike="noStrike">
                          <a:effectLst/>
                        </a:rPr>
                        <a:t>3780</a:t>
                      </a:r>
                      <a:endParaRPr lang="it-IT" sz="1100" b="0" i="0" u="none" strike="noStrike">
                        <a:solidFill>
                          <a:srgbClr val="000000"/>
                        </a:solidFill>
                        <a:effectLst/>
                        <a:latin typeface="Calibri" panose="020F0502020204030204" pitchFamily="34" charset="0"/>
                      </a:endParaRPr>
                    </a:p>
                  </a:txBody>
                  <a:tcPr marL="9107" marR="9107" marT="9107" marB="0" anchor="ctr">
                    <a:lnL w="12700" cap="flat" cmpd="sng" algn="ctr">
                      <a:solidFill>
                        <a:srgbClr val="0070C0"/>
                      </a:solidFill>
                      <a:prstDash val="solid"/>
                      <a:round/>
                      <a:headEnd type="none" w="med" len="med"/>
                      <a:tailEnd type="none" w="med" len="med"/>
                    </a:lnL>
                    <a:lnR w="38100" cap="flat" cmpd="sng" algn="ctr">
                      <a:solidFill>
                        <a:srgbClr val="00B05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b"/>
                      <a:r>
                        <a:rPr lang="it-IT" sz="1100" u="none" strike="noStrike">
                          <a:effectLst/>
                        </a:rPr>
                        <a:t>F</a:t>
                      </a:r>
                      <a:endParaRPr lang="it-IT" sz="1100" b="0" i="0" u="none" strike="noStrike">
                        <a:solidFill>
                          <a:srgbClr val="000000"/>
                        </a:solidFill>
                        <a:effectLst/>
                        <a:latin typeface="Calibri" panose="020F0502020204030204" pitchFamily="34" charset="0"/>
                      </a:endParaRPr>
                    </a:p>
                  </a:txBody>
                  <a:tcPr marL="9107" marR="9107" marT="9107" marB="0" anchor="ctr">
                    <a:lnL w="38100" cap="flat" cmpd="sng" algn="ctr">
                      <a:solidFill>
                        <a:srgbClr val="00B05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b"/>
                      <a:r>
                        <a:rPr lang="it-IT" sz="1100" u="none" strike="noStrike" dirty="0">
                          <a:effectLst/>
                        </a:rPr>
                        <a:t>408</a:t>
                      </a:r>
                      <a:endParaRPr lang="it-IT" sz="1100" b="0" i="0" u="none" strike="noStrike" dirty="0">
                        <a:solidFill>
                          <a:srgbClr val="000000"/>
                        </a:solidFill>
                        <a:effectLst/>
                        <a:latin typeface="Calibri" panose="020F0502020204030204" pitchFamily="34" charset="0"/>
                      </a:endParaRPr>
                    </a:p>
                  </a:txBody>
                  <a:tcPr marL="9107" marR="9107" marT="9107"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b"/>
                      <a:r>
                        <a:rPr lang="it-IT" sz="1100" u="none" strike="noStrike" dirty="0">
                          <a:effectLst/>
                        </a:rPr>
                        <a:t>100</a:t>
                      </a:r>
                      <a:endParaRPr lang="it-IT" sz="1100" b="0" i="0" u="none" strike="noStrike" dirty="0">
                        <a:solidFill>
                          <a:srgbClr val="000000"/>
                        </a:solidFill>
                        <a:effectLst/>
                        <a:latin typeface="Calibri" panose="020F0502020204030204" pitchFamily="34" charset="0"/>
                      </a:endParaRPr>
                    </a:p>
                  </a:txBody>
                  <a:tcPr marL="9107" marR="9107" marT="9107"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b"/>
                      <a:r>
                        <a:rPr lang="it-IT" sz="1100" u="none" strike="noStrike">
                          <a:effectLst/>
                        </a:rPr>
                        <a:t>4</a:t>
                      </a:r>
                      <a:endParaRPr lang="it-IT" sz="1100" b="0" i="0" u="none" strike="noStrike">
                        <a:solidFill>
                          <a:srgbClr val="000000"/>
                        </a:solidFill>
                        <a:effectLst/>
                        <a:latin typeface="Calibri" panose="020F0502020204030204" pitchFamily="34" charset="0"/>
                      </a:endParaRPr>
                    </a:p>
                  </a:txBody>
                  <a:tcPr marL="9107" marR="9107" marT="9107"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b"/>
                      <a:r>
                        <a:rPr lang="it-IT" sz="1100" u="none" strike="noStrike">
                          <a:effectLst/>
                        </a:rPr>
                        <a:t>B</a:t>
                      </a:r>
                      <a:endParaRPr lang="it-IT" sz="1100" b="0" i="0" u="none" strike="noStrike">
                        <a:solidFill>
                          <a:srgbClr val="000000"/>
                        </a:solidFill>
                        <a:effectLst/>
                        <a:latin typeface="Calibri" panose="020F0502020204030204" pitchFamily="34" charset="0"/>
                      </a:endParaRPr>
                    </a:p>
                  </a:txBody>
                  <a:tcPr marL="9107" marR="9107" marT="9107"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gridSpan="2">
                  <a:txBody>
                    <a:bodyPr/>
                    <a:lstStyle/>
                    <a:p>
                      <a:pPr algn="ctr" fontAlgn="b"/>
                      <a:r>
                        <a:rPr lang="it-IT" sz="1100" u="none" strike="noStrike" dirty="0">
                          <a:effectLst/>
                        </a:rPr>
                        <a:t>22</a:t>
                      </a:r>
                      <a:endParaRPr lang="it-IT" sz="1100" b="0" i="0" u="none" strike="noStrike" dirty="0">
                        <a:solidFill>
                          <a:srgbClr val="000000"/>
                        </a:solidFill>
                        <a:effectLst/>
                        <a:latin typeface="Calibri" panose="020F0502020204030204" pitchFamily="34" charset="0"/>
                      </a:endParaRPr>
                    </a:p>
                  </a:txBody>
                  <a:tcPr marL="9107" marR="9107" marT="9107" marB="0" anchor="ctr">
                    <a:lnL w="12700" cap="flat" cmpd="sng" algn="ctr">
                      <a:solidFill>
                        <a:srgbClr val="0070C0"/>
                      </a:solidFill>
                      <a:prstDash val="solid"/>
                      <a:round/>
                      <a:headEnd type="none" w="med" len="med"/>
                      <a:tailEnd type="none" w="med" len="med"/>
                    </a:lnL>
                    <a:lnR w="38100" cap="flat" cmpd="sng" algn="ctr">
                      <a:solidFill>
                        <a:srgbClr val="00B05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hMerge="1">
                  <a:txBody>
                    <a:bodyPr/>
                    <a:lstStyle/>
                    <a:p>
                      <a:pPr algn="ctr" fontAlgn="b"/>
                      <a:endParaRPr lang="it-IT" sz="1100" b="0" i="0" u="none" strike="noStrike" dirty="0">
                        <a:solidFill>
                          <a:srgbClr val="000000"/>
                        </a:solidFill>
                        <a:effectLst/>
                        <a:latin typeface="Calibri" panose="020F0502020204030204" pitchFamily="34" charset="0"/>
                      </a:endParaRPr>
                    </a:p>
                  </a:txBody>
                  <a:tcPr marL="9107" marR="9107" marT="9107" marB="0" anchor="ctr"/>
                </a:tc>
                <a:tc>
                  <a:txBody>
                    <a:bodyPr/>
                    <a:lstStyle/>
                    <a:p>
                      <a:pPr algn="ctr" fontAlgn="b"/>
                      <a:r>
                        <a:rPr lang="it-IT" sz="1100" u="none" strike="noStrike">
                          <a:effectLst/>
                        </a:rPr>
                        <a:t>2</a:t>
                      </a:r>
                      <a:endParaRPr lang="it-IT" sz="1100" b="0" i="0" u="none" strike="noStrike">
                        <a:solidFill>
                          <a:srgbClr val="000000"/>
                        </a:solidFill>
                        <a:effectLst/>
                        <a:latin typeface="Calibri" panose="020F0502020204030204" pitchFamily="34" charset="0"/>
                      </a:endParaRPr>
                    </a:p>
                  </a:txBody>
                  <a:tcPr marL="9107" marR="9107" marT="9107" marB="0" anchor="ctr">
                    <a:lnL w="38100" cap="flat" cmpd="sng" algn="ctr">
                      <a:solidFill>
                        <a:srgbClr val="00B05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b"/>
                      <a:r>
                        <a:rPr lang="it-IT" sz="1100" b="0" i="0" u="none" strike="noStrike" dirty="0">
                          <a:solidFill>
                            <a:srgbClr val="000000"/>
                          </a:solidFill>
                          <a:effectLst/>
                          <a:latin typeface="Calibri" panose="020F0502020204030204" pitchFamily="34" charset="0"/>
                        </a:rPr>
                        <a:t>44</a:t>
                      </a:r>
                    </a:p>
                  </a:txBody>
                  <a:tcPr marL="9107" marR="9107" marT="9107"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 xmlns:a16="http://schemas.microsoft.com/office/drawing/2014/main" val="10014"/>
                  </a:ext>
                </a:extLst>
              </a:tr>
              <a:tr h="182141">
                <a:tc>
                  <a:txBody>
                    <a:bodyPr/>
                    <a:lstStyle/>
                    <a:p>
                      <a:pPr algn="ctr" fontAlgn="b"/>
                      <a:r>
                        <a:rPr lang="it-IT" sz="1100" u="none" strike="noStrike">
                          <a:effectLst/>
                        </a:rPr>
                        <a:t>TC</a:t>
                      </a:r>
                      <a:endParaRPr lang="it-IT" sz="1100" b="0" i="0" u="none" strike="noStrike">
                        <a:solidFill>
                          <a:srgbClr val="000000"/>
                        </a:solidFill>
                        <a:effectLst/>
                        <a:latin typeface="Calibri" panose="020F0502020204030204" pitchFamily="34" charset="0"/>
                      </a:endParaRPr>
                    </a:p>
                  </a:txBody>
                  <a:tcPr marL="9107" marR="9107" marT="9107"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b"/>
                      <a:r>
                        <a:rPr lang="it-IT" sz="1100" u="none" strike="noStrike">
                          <a:effectLst/>
                        </a:rPr>
                        <a:t>2</a:t>
                      </a:r>
                      <a:endParaRPr lang="it-IT" sz="1100" b="0" i="0" u="none" strike="noStrike">
                        <a:solidFill>
                          <a:srgbClr val="000000"/>
                        </a:solidFill>
                        <a:effectLst/>
                        <a:latin typeface="Calibri" panose="020F0502020204030204" pitchFamily="34" charset="0"/>
                      </a:endParaRPr>
                    </a:p>
                  </a:txBody>
                  <a:tcPr marL="9107" marR="9107" marT="9107"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b"/>
                      <a:r>
                        <a:rPr lang="it-IT" sz="1100" u="none" strike="noStrike">
                          <a:effectLst/>
                        </a:rPr>
                        <a:t>SPIC</a:t>
                      </a:r>
                      <a:endParaRPr lang="it-IT" sz="1100" b="0" i="0" u="none" strike="noStrike">
                        <a:solidFill>
                          <a:srgbClr val="000000"/>
                        </a:solidFill>
                        <a:effectLst/>
                        <a:latin typeface="Calibri" panose="020F0502020204030204" pitchFamily="34" charset="0"/>
                      </a:endParaRPr>
                    </a:p>
                  </a:txBody>
                  <a:tcPr marL="9107" marR="9107" marT="9107"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b"/>
                      <a:r>
                        <a:rPr lang="it-IT" sz="1100" u="none" strike="noStrike">
                          <a:effectLst/>
                        </a:rPr>
                        <a:t>FLE</a:t>
                      </a:r>
                      <a:endParaRPr lang="it-IT" sz="1100" b="0" i="0" u="none" strike="noStrike">
                        <a:solidFill>
                          <a:srgbClr val="000000"/>
                        </a:solidFill>
                        <a:effectLst/>
                        <a:latin typeface="Calibri" panose="020F0502020204030204" pitchFamily="34" charset="0"/>
                      </a:endParaRPr>
                    </a:p>
                  </a:txBody>
                  <a:tcPr marL="9107" marR="9107" marT="9107"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b"/>
                      <a:r>
                        <a:rPr lang="it-IT" sz="1100" u="none" strike="noStrike">
                          <a:effectLst/>
                        </a:rPr>
                        <a:t>7560</a:t>
                      </a:r>
                      <a:endParaRPr lang="it-IT" sz="1100" b="0" i="0" u="none" strike="noStrike">
                        <a:solidFill>
                          <a:srgbClr val="000000"/>
                        </a:solidFill>
                        <a:effectLst/>
                        <a:latin typeface="Calibri" panose="020F0502020204030204" pitchFamily="34" charset="0"/>
                      </a:endParaRPr>
                    </a:p>
                  </a:txBody>
                  <a:tcPr marL="9107" marR="9107" marT="9107"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b"/>
                      <a:r>
                        <a:rPr lang="it-IT" sz="1100" u="none" strike="noStrike" dirty="0">
                          <a:effectLst/>
                        </a:rPr>
                        <a:t>3780</a:t>
                      </a:r>
                      <a:endParaRPr lang="it-IT" sz="1100" b="0" i="0" u="none" strike="noStrike" dirty="0">
                        <a:solidFill>
                          <a:srgbClr val="000000"/>
                        </a:solidFill>
                        <a:effectLst/>
                        <a:latin typeface="Calibri" panose="020F0502020204030204" pitchFamily="34" charset="0"/>
                      </a:endParaRPr>
                    </a:p>
                  </a:txBody>
                  <a:tcPr marL="9107" marR="9107" marT="9107" marB="0" anchor="ctr">
                    <a:lnL w="12700" cap="flat" cmpd="sng" algn="ctr">
                      <a:solidFill>
                        <a:srgbClr val="0070C0"/>
                      </a:solidFill>
                      <a:prstDash val="solid"/>
                      <a:round/>
                      <a:headEnd type="none" w="med" len="med"/>
                      <a:tailEnd type="none" w="med" len="med"/>
                    </a:lnL>
                    <a:lnR w="38100" cap="flat" cmpd="sng" algn="ctr">
                      <a:solidFill>
                        <a:srgbClr val="00B05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b"/>
                      <a:r>
                        <a:rPr lang="it-IT" sz="1100" u="none" strike="noStrike" dirty="0">
                          <a:effectLst/>
                        </a:rPr>
                        <a:t>F</a:t>
                      </a:r>
                      <a:endParaRPr lang="it-IT" sz="1100" b="0" i="0" u="none" strike="noStrike" dirty="0">
                        <a:solidFill>
                          <a:srgbClr val="000000"/>
                        </a:solidFill>
                        <a:effectLst/>
                        <a:latin typeface="Calibri" panose="020F0502020204030204" pitchFamily="34" charset="0"/>
                      </a:endParaRPr>
                    </a:p>
                  </a:txBody>
                  <a:tcPr marL="9107" marR="9107" marT="9107" marB="0" anchor="ctr">
                    <a:lnL w="38100" cap="flat" cmpd="sng" algn="ctr">
                      <a:solidFill>
                        <a:srgbClr val="00B05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b"/>
                      <a:r>
                        <a:rPr lang="it-IT" sz="1100" u="none" strike="noStrike" dirty="0">
                          <a:effectLst/>
                        </a:rPr>
                        <a:t>408</a:t>
                      </a:r>
                      <a:endParaRPr lang="it-IT" sz="1100" b="0" i="0" u="none" strike="noStrike" dirty="0">
                        <a:solidFill>
                          <a:srgbClr val="000000"/>
                        </a:solidFill>
                        <a:effectLst/>
                        <a:latin typeface="Calibri" panose="020F0502020204030204" pitchFamily="34" charset="0"/>
                      </a:endParaRPr>
                    </a:p>
                  </a:txBody>
                  <a:tcPr marL="9107" marR="9107" marT="9107"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b"/>
                      <a:r>
                        <a:rPr lang="it-IT" sz="1100" u="none" strike="noStrike" dirty="0">
                          <a:effectLst/>
                        </a:rPr>
                        <a:t>105</a:t>
                      </a:r>
                      <a:endParaRPr lang="it-IT" sz="1100" b="0" i="0" u="none" strike="noStrike" dirty="0">
                        <a:solidFill>
                          <a:srgbClr val="000000"/>
                        </a:solidFill>
                        <a:effectLst/>
                        <a:latin typeface="Calibri" panose="020F0502020204030204" pitchFamily="34" charset="0"/>
                      </a:endParaRPr>
                    </a:p>
                  </a:txBody>
                  <a:tcPr marL="9107" marR="9107" marT="9107"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b"/>
                      <a:r>
                        <a:rPr lang="it-IT" sz="1100" u="none" strike="noStrike" dirty="0">
                          <a:effectLst/>
                        </a:rPr>
                        <a:t>3</a:t>
                      </a:r>
                      <a:endParaRPr lang="it-IT" sz="1100" b="0" i="0" u="none" strike="noStrike" dirty="0">
                        <a:solidFill>
                          <a:srgbClr val="000000"/>
                        </a:solidFill>
                        <a:effectLst/>
                        <a:latin typeface="Calibri" panose="020F0502020204030204" pitchFamily="34" charset="0"/>
                      </a:endParaRPr>
                    </a:p>
                  </a:txBody>
                  <a:tcPr marL="9107" marR="9107" marT="9107"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b"/>
                      <a:endParaRPr lang="it-IT" sz="1100" b="0" i="0" u="none" strike="noStrike" dirty="0">
                        <a:solidFill>
                          <a:srgbClr val="000000"/>
                        </a:solidFill>
                        <a:effectLst/>
                        <a:latin typeface="Calibri" panose="020F0502020204030204" pitchFamily="34" charset="0"/>
                      </a:endParaRPr>
                    </a:p>
                  </a:txBody>
                  <a:tcPr marL="9107" marR="9107" marT="9107"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gridSpan="2">
                  <a:txBody>
                    <a:bodyPr/>
                    <a:lstStyle/>
                    <a:p>
                      <a:pPr algn="ctr" fontAlgn="b"/>
                      <a:r>
                        <a:rPr lang="it-IT" sz="1100" u="none" strike="noStrike" dirty="0">
                          <a:effectLst/>
                        </a:rPr>
                        <a:t>2</a:t>
                      </a:r>
                      <a:endParaRPr lang="it-IT" sz="1100" b="0" i="0" u="none" strike="noStrike" dirty="0">
                        <a:solidFill>
                          <a:srgbClr val="000000"/>
                        </a:solidFill>
                        <a:effectLst/>
                        <a:latin typeface="Calibri" panose="020F0502020204030204" pitchFamily="34" charset="0"/>
                      </a:endParaRPr>
                    </a:p>
                  </a:txBody>
                  <a:tcPr marL="9107" marR="9107" marT="9107" marB="0" anchor="ctr">
                    <a:lnL w="12700" cap="flat" cmpd="sng" algn="ctr">
                      <a:solidFill>
                        <a:srgbClr val="0070C0"/>
                      </a:solidFill>
                      <a:prstDash val="solid"/>
                      <a:round/>
                      <a:headEnd type="none" w="med" len="med"/>
                      <a:tailEnd type="none" w="med" len="med"/>
                    </a:lnL>
                    <a:lnR w="38100" cap="flat" cmpd="sng" algn="ctr">
                      <a:solidFill>
                        <a:srgbClr val="00B05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hMerge="1">
                  <a:txBody>
                    <a:bodyPr/>
                    <a:lstStyle/>
                    <a:p>
                      <a:pPr algn="ctr" fontAlgn="b"/>
                      <a:endParaRPr lang="it-IT" sz="1100" b="0" i="0" u="none" strike="noStrike" dirty="0">
                        <a:solidFill>
                          <a:srgbClr val="000000"/>
                        </a:solidFill>
                        <a:effectLst/>
                        <a:latin typeface="Calibri" panose="020F0502020204030204" pitchFamily="34" charset="0"/>
                      </a:endParaRPr>
                    </a:p>
                  </a:txBody>
                  <a:tcPr marL="9107" marR="9107" marT="9107" marB="0" anchor="ctr"/>
                </a:tc>
                <a:tc>
                  <a:txBody>
                    <a:bodyPr/>
                    <a:lstStyle/>
                    <a:p>
                      <a:pPr algn="ctr" fontAlgn="b"/>
                      <a:r>
                        <a:rPr lang="it-IT" sz="1100" u="none" strike="noStrike" dirty="0">
                          <a:effectLst/>
                        </a:rPr>
                        <a:t>2</a:t>
                      </a:r>
                      <a:endParaRPr lang="it-IT" sz="1100" b="0" i="0" u="none" strike="noStrike" dirty="0">
                        <a:solidFill>
                          <a:srgbClr val="000000"/>
                        </a:solidFill>
                        <a:effectLst/>
                        <a:latin typeface="Calibri" panose="020F0502020204030204" pitchFamily="34" charset="0"/>
                      </a:endParaRPr>
                    </a:p>
                  </a:txBody>
                  <a:tcPr marL="9107" marR="9107" marT="9107" marB="0" anchor="ctr">
                    <a:lnL w="38100" cap="flat" cmpd="sng" algn="ctr">
                      <a:solidFill>
                        <a:srgbClr val="00B05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b"/>
                      <a:r>
                        <a:rPr lang="it-IT" sz="1100" b="0" i="0" u="none" strike="noStrike" dirty="0">
                          <a:solidFill>
                            <a:srgbClr val="000000"/>
                          </a:solidFill>
                          <a:effectLst/>
                          <a:latin typeface="Calibri" panose="020F0502020204030204" pitchFamily="34" charset="0"/>
                        </a:rPr>
                        <a:t>4</a:t>
                      </a:r>
                    </a:p>
                  </a:txBody>
                  <a:tcPr marL="9107" marR="9107" marT="9107"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 xmlns:a16="http://schemas.microsoft.com/office/drawing/2014/main" val="10015"/>
                  </a:ext>
                </a:extLst>
              </a:tr>
              <a:tr h="182141">
                <a:tc>
                  <a:txBody>
                    <a:bodyPr/>
                    <a:lstStyle/>
                    <a:p>
                      <a:pPr algn="ctr" fontAlgn="b"/>
                      <a:r>
                        <a:rPr lang="it-IT" sz="1100" u="none" strike="noStrike">
                          <a:effectLst/>
                        </a:rPr>
                        <a:t>TC</a:t>
                      </a:r>
                      <a:endParaRPr lang="it-IT" sz="1100" b="0" i="0" u="none" strike="noStrike">
                        <a:solidFill>
                          <a:srgbClr val="000000"/>
                        </a:solidFill>
                        <a:effectLst/>
                        <a:latin typeface="Calibri" panose="020F0502020204030204" pitchFamily="34" charset="0"/>
                      </a:endParaRPr>
                    </a:p>
                  </a:txBody>
                  <a:tcPr marL="9107" marR="9107" marT="9107"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b"/>
                      <a:r>
                        <a:rPr lang="it-IT" sz="1100" u="none" strike="noStrike">
                          <a:effectLst/>
                        </a:rPr>
                        <a:t>2</a:t>
                      </a:r>
                      <a:endParaRPr lang="it-IT" sz="1100" b="0" i="0" u="none" strike="noStrike">
                        <a:solidFill>
                          <a:srgbClr val="000000"/>
                        </a:solidFill>
                        <a:effectLst/>
                        <a:latin typeface="Calibri" panose="020F0502020204030204" pitchFamily="34" charset="0"/>
                      </a:endParaRPr>
                    </a:p>
                  </a:txBody>
                  <a:tcPr marL="9107" marR="9107" marT="9107"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b"/>
                      <a:r>
                        <a:rPr lang="it-IT" sz="1100" u="none" strike="noStrike">
                          <a:effectLst/>
                        </a:rPr>
                        <a:t>SPIC</a:t>
                      </a:r>
                      <a:endParaRPr lang="it-IT" sz="1100" b="0" i="0" u="none" strike="noStrike">
                        <a:solidFill>
                          <a:srgbClr val="000000"/>
                        </a:solidFill>
                        <a:effectLst/>
                        <a:latin typeface="Calibri" panose="020F0502020204030204" pitchFamily="34" charset="0"/>
                      </a:endParaRPr>
                    </a:p>
                  </a:txBody>
                  <a:tcPr marL="9107" marR="9107" marT="9107"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b"/>
                      <a:r>
                        <a:rPr lang="it-IT" sz="1100" u="none" strike="noStrike">
                          <a:effectLst/>
                        </a:rPr>
                        <a:t>FLE</a:t>
                      </a:r>
                      <a:endParaRPr lang="it-IT" sz="1100" b="0" i="0" u="none" strike="noStrike">
                        <a:solidFill>
                          <a:srgbClr val="000000"/>
                        </a:solidFill>
                        <a:effectLst/>
                        <a:latin typeface="Calibri" panose="020F0502020204030204" pitchFamily="34" charset="0"/>
                      </a:endParaRPr>
                    </a:p>
                  </a:txBody>
                  <a:tcPr marL="9107" marR="9107" marT="9107"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b"/>
                      <a:r>
                        <a:rPr lang="it-IT" sz="1100" u="none" strike="noStrike">
                          <a:effectLst/>
                        </a:rPr>
                        <a:t>7560</a:t>
                      </a:r>
                      <a:endParaRPr lang="it-IT" sz="1100" b="0" i="0" u="none" strike="noStrike">
                        <a:solidFill>
                          <a:srgbClr val="000000"/>
                        </a:solidFill>
                        <a:effectLst/>
                        <a:latin typeface="Calibri" panose="020F0502020204030204" pitchFamily="34" charset="0"/>
                      </a:endParaRPr>
                    </a:p>
                  </a:txBody>
                  <a:tcPr marL="9107" marR="9107" marT="9107"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b"/>
                      <a:r>
                        <a:rPr lang="it-IT" sz="1100" u="none" strike="noStrike" dirty="0">
                          <a:effectLst/>
                        </a:rPr>
                        <a:t>3780</a:t>
                      </a:r>
                      <a:endParaRPr lang="it-IT" sz="1100" b="0" i="0" u="none" strike="noStrike" dirty="0">
                        <a:solidFill>
                          <a:srgbClr val="000000"/>
                        </a:solidFill>
                        <a:effectLst/>
                        <a:latin typeface="Calibri" panose="020F0502020204030204" pitchFamily="34" charset="0"/>
                      </a:endParaRPr>
                    </a:p>
                  </a:txBody>
                  <a:tcPr marL="9107" marR="9107" marT="9107" marB="0" anchor="ctr">
                    <a:lnL w="12700" cap="flat" cmpd="sng" algn="ctr">
                      <a:solidFill>
                        <a:srgbClr val="0070C0"/>
                      </a:solidFill>
                      <a:prstDash val="solid"/>
                      <a:round/>
                      <a:headEnd type="none" w="med" len="med"/>
                      <a:tailEnd type="none" w="med" len="med"/>
                    </a:lnL>
                    <a:lnR w="38100" cap="flat" cmpd="sng" algn="ctr">
                      <a:solidFill>
                        <a:srgbClr val="00B05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b"/>
                      <a:r>
                        <a:rPr lang="it-IT" sz="1100" u="none" strike="noStrike">
                          <a:effectLst/>
                        </a:rPr>
                        <a:t>F</a:t>
                      </a:r>
                      <a:endParaRPr lang="it-IT" sz="1100" b="0" i="0" u="none" strike="noStrike">
                        <a:solidFill>
                          <a:srgbClr val="000000"/>
                        </a:solidFill>
                        <a:effectLst/>
                        <a:latin typeface="Calibri" panose="020F0502020204030204" pitchFamily="34" charset="0"/>
                      </a:endParaRPr>
                    </a:p>
                  </a:txBody>
                  <a:tcPr marL="9107" marR="9107" marT="9107" marB="0" anchor="ctr">
                    <a:lnL w="38100" cap="flat" cmpd="sng" algn="ctr">
                      <a:solidFill>
                        <a:srgbClr val="00B05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b"/>
                      <a:r>
                        <a:rPr lang="it-IT" sz="1100" u="none" strike="noStrike">
                          <a:effectLst/>
                        </a:rPr>
                        <a:t>408</a:t>
                      </a:r>
                      <a:endParaRPr lang="it-IT" sz="1100" b="0" i="0" u="none" strike="noStrike">
                        <a:solidFill>
                          <a:srgbClr val="000000"/>
                        </a:solidFill>
                        <a:effectLst/>
                        <a:latin typeface="Calibri" panose="020F0502020204030204" pitchFamily="34" charset="0"/>
                      </a:endParaRPr>
                    </a:p>
                  </a:txBody>
                  <a:tcPr marL="9107" marR="9107" marT="9107"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b"/>
                      <a:r>
                        <a:rPr lang="it-IT" sz="1100" u="none" strike="noStrike" dirty="0">
                          <a:effectLst/>
                        </a:rPr>
                        <a:t>105</a:t>
                      </a:r>
                      <a:endParaRPr lang="it-IT" sz="1100" b="0" i="0" u="none" strike="noStrike" dirty="0">
                        <a:solidFill>
                          <a:srgbClr val="000000"/>
                        </a:solidFill>
                        <a:effectLst/>
                        <a:latin typeface="Calibri" panose="020F0502020204030204" pitchFamily="34" charset="0"/>
                      </a:endParaRPr>
                    </a:p>
                  </a:txBody>
                  <a:tcPr marL="9107" marR="9107" marT="9107"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b"/>
                      <a:r>
                        <a:rPr lang="it-IT" sz="1100" u="none" strike="noStrike">
                          <a:effectLst/>
                        </a:rPr>
                        <a:t>4</a:t>
                      </a:r>
                      <a:endParaRPr lang="it-IT" sz="1100" b="0" i="0" u="none" strike="noStrike">
                        <a:solidFill>
                          <a:srgbClr val="000000"/>
                        </a:solidFill>
                        <a:effectLst/>
                        <a:latin typeface="Calibri" panose="020F0502020204030204" pitchFamily="34" charset="0"/>
                      </a:endParaRPr>
                    </a:p>
                  </a:txBody>
                  <a:tcPr marL="9107" marR="9107" marT="9107"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b"/>
                      <a:r>
                        <a:rPr lang="it-IT" sz="1100" u="none" strike="noStrike" dirty="0">
                          <a:effectLst/>
                        </a:rPr>
                        <a:t>B</a:t>
                      </a:r>
                      <a:endParaRPr lang="it-IT" sz="1100" b="0" i="0" u="none" strike="noStrike" dirty="0">
                        <a:solidFill>
                          <a:srgbClr val="000000"/>
                        </a:solidFill>
                        <a:effectLst/>
                        <a:latin typeface="Calibri" panose="020F0502020204030204" pitchFamily="34" charset="0"/>
                      </a:endParaRPr>
                    </a:p>
                  </a:txBody>
                  <a:tcPr marL="9107" marR="9107" marT="9107"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gridSpan="2">
                  <a:txBody>
                    <a:bodyPr/>
                    <a:lstStyle/>
                    <a:p>
                      <a:pPr algn="ctr" fontAlgn="b"/>
                      <a:r>
                        <a:rPr lang="it-IT" sz="1100" u="none" strike="noStrike" dirty="0">
                          <a:effectLst/>
                        </a:rPr>
                        <a:t>8</a:t>
                      </a:r>
                      <a:endParaRPr lang="it-IT" sz="1100" b="0" i="0" u="none" strike="noStrike" dirty="0">
                        <a:solidFill>
                          <a:srgbClr val="000000"/>
                        </a:solidFill>
                        <a:effectLst/>
                        <a:latin typeface="Calibri" panose="020F0502020204030204" pitchFamily="34" charset="0"/>
                      </a:endParaRPr>
                    </a:p>
                  </a:txBody>
                  <a:tcPr marL="9107" marR="9107" marT="9107" marB="0" anchor="ctr">
                    <a:lnL w="12700" cap="flat" cmpd="sng" algn="ctr">
                      <a:solidFill>
                        <a:srgbClr val="0070C0"/>
                      </a:solidFill>
                      <a:prstDash val="solid"/>
                      <a:round/>
                      <a:headEnd type="none" w="med" len="med"/>
                      <a:tailEnd type="none" w="med" len="med"/>
                    </a:lnL>
                    <a:lnR w="38100" cap="flat" cmpd="sng" algn="ctr">
                      <a:solidFill>
                        <a:srgbClr val="00B05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hMerge="1">
                  <a:txBody>
                    <a:bodyPr/>
                    <a:lstStyle/>
                    <a:p>
                      <a:pPr algn="ctr" fontAlgn="b"/>
                      <a:endParaRPr lang="it-IT" sz="1100" b="0" i="0" u="none" strike="noStrike" dirty="0">
                        <a:solidFill>
                          <a:srgbClr val="000000"/>
                        </a:solidFill>
                        <a:effectLst/>
                        <a:latin typeface="Calibri" panose="020F0502020204030204" pitchFamily="34" charset="0"/>
                      </a:endParaRPr>
                    </a:p>
                  </a:txBody>
                  <a:tcPr marL="9107" marR="9107" marT="9107" marB="0" anchor="ctr"/>
                </a:tc>
                <a:tc>
                  <a:txBody>
                    <a:bodyPr/>
                    <a:lstStyle/>
                    <a:p>
                      <a:pPr algn="ctr" fontAlgn="b"/>
                      <a:r>
                        <a:rPr lang="it-IT" sz="1100" u="none" strike="noStrike" dirty="0">
                          <a:effectLst/>
                        </a:rPr>
                        <a:t>2</a:t>
                      </a:r>
                      <a:endParaRPr lang="it-IT" sz="1100" b="0" i="0" u="none" strike="noStrike" dirty="0">
                        <a:solidFill>
                          <a:srgbClr val="000000"/>
                        </a:solidFill>
                        <a:effectLst/>
                        <a:latin typeface="Calibri" panose="020F0502020204030204" pitchFamily="34" charset="0"/>
                      </a:endParaRPr>
                    </a:p>
                  </a:txBody>
                  <a:tcPr marL="9107" marR="9107" marT="9107" marB="0" anchor="ctr">
                    <a:lnL w="38100" cap="flat" cmpd="sng" algn="ctr">
                      <a:solidFill>
                        <a:srgbClr val="00B05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b"/>
                      <a:r>
                        <a:rPr lang="it-IT" sz="1100" b="0" i="0" u="none" strike="noStrike" dirty="0">
                          <a:solidFill>
                            <a:srgbClr val="000000"/>
                          </a:solidFill>
                          <a:effectLst/>
                          <a:latin typeface="Calibri" panose="020F0502020204030204" pitchFamily="34" charset="0"/>
                        </a:rPr>
                        <a:t>16</a:t>
                      </a:r>
                    </a:p>
                  </a:txBody>
                  <a:tcPr marL="9107" marR="9107" marT="9107"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 xmlns:a16="http://schemas.microsoft.com/office/drawing/2014/main" val="10016"/>
                  </a:ext>
                </a:extLst>
              </a:tr>
              <a:tr h="182141">
                <a:tc>
                  <a:txBody>
                    <a:bodyPr/>
                    <a:lstStyle/>
                    <a:p>
                      <a:pPr algn="ctr" fontAlgn="b"/>
                      <a:r>
                        <a:rPr lang="it-IT" sz="1100" u="none" strike="noStrike">
                          <a:effectLst/>
                        </a:rPr>
                        <a:t>TC</a:t>
                      </a:r>
                      <a:endParaRPr lang="it-IT" sz="1100" b="0" i="0" u="none" strike="noStrike">
                        <a:solidFill>
                          <a:srgbClr val="000000"/>
                        </a:solidFill>
                        <a:effectLst/>
                        <a:latin typeface="Calibri" panose="020F0502020204030204" pitchFamily="34" charset="0"/>
                      </a:endParaRPr>
                    </a:p>
                  </a:txBody>
                  <a:tcPr marL="9107" marR="9107" marT="9107"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b"/>
                      <a:r>
                        <a:rPr lang="it-IT" sz="1100" u="none" strike="noStrike">
                          <a:effectLst/>
                        </a:rPr>
                        <a:t>2</a:t>
                      </a:r>
                      <a:endParaRPr lang="it-IT" sz="1100" b="0" i="0" u="none" strike="noStrike">
                        <a:solidFill>
                          <a:srgbClr val="000000"/>
                        </a:solidFill>
                        <a:effectLst/>
                        <a:latin typeface="Calibri" panose="020F0502020204030204" pitchFamily="34" charset="0"/>
                      </a:endParaRPr>
                    </a:p>
                  </a:txBody>
                  <a:tcPr marL="9107" marR="9107" marT="9107"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b"/>
                      <a:r>
                        <a:rPr lang="it-IT" sz="1100" u="none" strike="noStrike">
                          <a:effectLst/>
                        </a:rPr>
                        <a:t>SPIC</a:t>
                      </a:r>
                      <a:endParaRPr lang="it-IT" sz="1100" b="0" i="0" u="none" strike="noStrike">
                        <a:solidFill>
                          <a:srgbClr val="000000"/>
                        </a:solidFill>
                        <a:effectLst/>
                        <a:latin typeface="Calibri" panose="020F0502020204030204" pitchFamily="34" charset="0"/>
                      </a:endParaRPr>
                    </a:p>
                  </a:txBody>
                  <a:tcPr marL="9107" marR="9107" marT="9107"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b"/>
                      <a:r>
                        <a:rPr lang="it-IT" sz="1100" u="none" strike="noStrike">
                          <a:effectLst/>
                        </a:rPr>
                        <a:t>FLE</a:t>
                      </a:r>
                      <a:endParaRPr lang="it-IT" sz="1100" b="0" i="0" u="none" strike="noStrike">
                        <a:solidFill>
                          <a:srgbClr val="000000"/>
                        </a:solidFill>
                        <a:effectLst/>
                        <a:latin typeface="Calibri" panose="020F0502020204030204" pitchFamily="34" charset="0"/>
                      </a:endParaRPr>
                    </a:p>
                  </a:txBody>
                  <a:tcPr marL="9107" marR="9107" marT="9107"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b"/>
                      <a:r>
                        <a:rPr lang="it-IT" sz="1100" u="none" strike="noStrike">
                          <a:effectLst/>
                        </a:rPr>
                        <a:t>7560</a:t>
                      </a:r>
                      <a:endParaRPr lang="it-IT" sz="1100" b="0" i="0" u="none" strike="noStrike">
                        <a:solidFill>
                          <a:srgbClr val="000000"/>
                        </a:solidFill>
                        <a:effectLst/>
                        <a:latin typeface="Calibri" panose="020F0502020204030204" pitchFamily="34" charset="0"/>
                      </a:endParaRPr>
                    </a:p>
                  </a:txBody>
                  <a:tcPr marL="9107" marR="9107" marT="9107"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b"/>
                      <a:r>
                        <a:rPr lang="it-IT" sz="1100" u="none" strike="noStrike">
                          <a:effectLst/>
                        </a:rPr>
                        <a:t>3780</a:t>
                      </a:r>
                      <a:endParaRPr lang="it-IT" sz="1100" b="0" i="0" u="none" strike="noStrike">
                        <a:solidFill>
                          <a:srgbClr val="000000"/>
                        </a:solidFill>
                        <a:effectLst/>
                        <a:latin typeface="Calibri" panose="020F0502020204030204" pitchFamily="34" charset="0"/>
                      </a:endParaRPr>
                    </a:p>
                  </a:txBody>
                  <a:tcPr marL="9107" marR="9107" marT="9107" marB="0" anchor="ctr">
                    <a:lnL w="12700" cap="flat" cmpd="sng" algn="ctr">
                      <a:solidFill>
                        <a:srgbClr val="0070C0"/>
                      </a:solidFill>
                      <a:prstDash val="solid"/>
                      <a:round/>
                      <a:headEnd type="none" w="med" len="med"/>
                      <a:tailEnd type="none" w="med" len="med"/>
                    </a:lnL>
                    <a:lnR w="38100" cap="flat" cmpd="sng" algn="ctr">
                      <a:solidFill>
                        <a:srgbClr val="00B05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b"/>
                      <a:r>
                        <a:rPr lang="it-IT" sz="1100" u="none" strike="noStrike" dirty="0">
                          <a:effectLst/>
                        </a:rPr>
                        <a:t>F</a:t>
                      </a:r>
                      <a:endParaRPr lang="it-IT" sz="1100" b="0" i="0" u="none" strike="noStrike" dirty="0">
                        <a:solidFill>
                          <a:srgbClr val="000000"/>
                        </a:solidFill>
                        <a:effectLst/>
                        <a:latin typeface="Calibri" panose="020F0502020204030204" pitchFamily="34" charset="0"/>
                      </a:endParaRPr>
                    </a:p>
                  </a:txBody>
                  <a:tcPr marL="9107" marR="9107" marT="9107" marB="0" anchor="ctr">
                    <a:lnL w="38100" cap="flat" cmpd="sng" algn="ctr">
                      <a:solidFill>
                        <a:srgbClr val="00B05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38100" cap="flat" cmpd="sng" algn="ctr">
                      <a:solidFill>
                        <a:srgbClr val="00B050"/>
                      </a:solidFill>
                      <a:prstDash val="solid"/>
                      <a:round/>
                      <a:headEnd type="none" w="med" len="med"/>
                      <a:tailEnd type="none" w="med" len="med"/>
                    </a:lnB>
                  </a:tcPr>
                </a:tc>
                <a:tc>
                  <a:txBody>
                    <a:bodyPr/>
                    <a:lstStyle/>
                    <a:p>
                      <a:pPr algn="ctr" fontAlgn="b"/>
                      <a:r>
                        <a:rPr lang="it-IT" sz="1100" u="none" strike="noStrike">
                          <a:effectLst/>
                        </a:rPr>
                        <a:t>408</a:t>
                      </a:r>
                      <a:endParaRPr lang="it-IT" sz="1100" b="0" i="0" u="none" strike="noStrike">
                        <a:solidFill>
                          <a:srgbClr val="000000"/>
                        </a:solidFill>
                        <a:effectLst/>
                        <a:latin typeface="Calibri" panose="020F0502020204030204" pitchFamily="34" charset="0"/>
                      </a:endParaRPr>
                    </a:p>
                  </a:txBody>
                  <a:tcPr marL="9107" marR="9107" marT="9107"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38100" cap="flat" cmpd="sng" algn="ctr">
                      <a:solidFill>
                        <a:srgbClr val="00B050"/>
                      </a:solidFill>
                      <a:prstDash val="solid"/>
                      <a:round/>
                      <a:headEnd type="none" w="med" len="med"/>
                      <a:tailEnd type="none" w="med" len="med"/>
                    </a:lnB>
                  </a:tcPr>
                </a:tc>
                <a:tc>
                  <a:txBody>
                    <a:bodyPr/>
                    <a:lstStyle/>
                    <a:p>
                      <a:pPr algn="ctr" fontAlgn="b"/>
                      <a:r>
                        <a:rPr lang="it-IT" sz="1100" u="none" strike="noStrike">
                          <a:effectLst/>
                        </a:rPr>
                        <a:t>110</a:t>
                      </a:r>
                      <a:endParaRPr lang="it-IT" sz="1100" b="0" i="0" u="none" strike="noStrike">
                        <a:solidFill>
                          <a:srgbClr val="000000"/>
                        </a:solidFill>
                        <a:effectLst/>
                        <a:latin typeface="Calibri" panose="020F0502020204030204" pitchFamily="34" charset="0"/>
                      </a:endParaRPr>
                    </a:p>
                  </a:txBody>
                  <a:tcPr marL="9107" marR="9107" marT="9107"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38100" cap="flat" cmpd="sng" algn="ctr">
                      <a:solidFill>
                        <a:srgbClr val="00B050"/>
                      </a:solidFill>
                      <a:prstDash val="solid"/>
                      <a:round/>
                      <a:headEnd type="none" w="med" len="med"/>
                      <a:tailEnd type="none" w="med" len="med"/>
                    </a:lnB>
                  </a:tcPr>
                </a:tc>
                <a:tc>
                  <a:txBody>
                    <a:bodyPr/>
                    <a:lstStyle/>
                    <a:p>
                      <a:pPr algn="ctr" fontAlgn="b"/>
                      <a:r>
                        <a:rPr lang="it-IT" sz="1100" u="none" strike="noStrike" dirty="0">
                          <a:effectLst/>
                        </a:rPr>
                        <a:t>3</a:t>
                      </a:r>
                      <a:endParaRPr lang="it-IT" sz="1100" b="0" i="0" u="none" strike="noStrike" dirty="0">
                        <a:solidFill>
                          <a:srgbClr val="000000"/>
                        </a:solidFill>
                        <a:effectLst/>
                        <a:latin typeface="Calibri" panose="020F0502020204030204" pitchFamily="34" charset="0"/>
                      </a:endParaRPr>
                    </a:p>
                  </a:txBody>
                  <a:tcPr marL="9107" marR="9107" marT="9107"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38100" cap="flat" cmpd="sng" algn="ctr">
                      <a:solidFill>
                        <a:srgbClr val="00B050"/>
                      </a:solidFill>
                      <a:prstDash val="solid"/>
                      <a:round/>
                      <a:headEnd type="none" w="med" len="med"/>
                      <a:tailEnd type="none" w="med" len="med"/>
                    </a:lnB>
                  </a:tcPr>
                </a:tc>
                <a:tc>
                  <a:txBody>
                    <a:bodyPr/>
                    <a:lstStyle/>
                    <a:p>
                      <a:pPr algn="ctr" fontAlgn="b"/>
                      <a:endParaRPr lang="it-IT" sz="1100" b="0" i="0" u="none" strike="noStrike" dirty="0">
                        <a:solidFill>
                          <a:srgbClr val="000000"/>
                        </a:solidFill>
                        <a:effectLst/>
                        <a:latin typeface="Calibri" panose="020F0502020204030204" pitchFamily="34" charset="0"/>
                      </a:endParaRPr>
                    </a:p>
                  </a:txBody>
                  <a:tcPr marL="9107" marR="9107" marT="9107"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38100" cap="flat" cmpd="sng" algn="ctr">
                      <a:solidFill>
                        <a:srgbClr val="00B050"/>
                      </a:solidFill>
                      <a:prstDash val="solid"/>
                      <a:round/>
                      <a:headEnd type="none" w="med" len="med"/>
                      <a:tailEnd type="none" w="med" len="med"/>
                    </a:lnB>
                  </a:tcPr>
                </a:tc>
                <a:tc gridSpan="2">
                  <a:txBody>
                    <a:bodyPr/>
                    <a:lstStyle/>
                    <a:p>
                      <a:pPr algn="ctr" fontAlgn="b"/>
                      <a:r>
                        <a:rPr lang="it-IT" sz="1100" u="none" strike="noStrike" dirty="0">
                          <a:effectLst/>
                        </a:rPr>
                        <a:t>1</a:t>
                      </a:r>
                      <a:endParaRPr lang="it-IT" sz="1100" b="0" i="0" u="none" strike="noStrike" dirty="0">
                        <a:solidFill>
                          <a:srgbClr val="000000"/>
                        </a:solidFill>
                        <a:effectLst/>
                        <a:latin typeface="Calibri" panose="020F0502020204030204" pitchFamily="34" charset="0"/>
                      </a:endParaRPr>
                    </a:p>
                  </a:txBody>
                  <a:tcPr marL="9107" marR="9107" marT="9107" marB="0" anchor="ctr">
                    <a:lnL w="12700" cap="flat" cmpd="sng" algn="ctr">
                      <a:solidFill>
                        <a:srgbClr val="0070C0"/>
                      </a:solidFill>
                      <a:prstDash val="solid"/>
                      <a:round/>
                      <a:headEnd type="none" w="med" len="med"/>
                      <a:tailEnd type="none" w="med" len="med"/>
                    </a:lnL>
                    <a:lnR w="38100" cap="flat" cmpd="sng" algn="ctr">
                      <a:solidFill>
                        <a:srgbClr val="00B050"/>
                      </a:solidFill>
                      <a:prstDash val="solid"/>
                      <a:round/>
                      <a:headEnd type="none" w="med" len="med"/>
                      <a:tailEnd type="none" w="med" len="med"/>
                    </a:lnR>
                    <a:lnT w="12700" cap="flat" cmpd="sng" algn="ctr">
                      <a:solidFill>
                        <a:srgbClr val="0070C0"/>
                      </a:solidFill>
                      <a:prstDash val="solid"/>
                      <a:round/>
                      <a:headEnd type="none" w="med" len="med"/>
                      <a:tailEnd type="none" w="med" len="med"/>
                    </a:lnT>
                    <a:lnB w="38100" cap="flat" cmpd="sng" algn="ctr">
                      <a:solidFill>
                        <a:srgbClr val="00B050"/>
                      </a:solidFill>
                      <a:prstDash val="solid"/>
                      <a:round/>
                      <a:headEnd type="none" w="med" len="med"/>
                      <a:tailEnd type="none" w="med" len="med"/>
                    </a:lnB>
                  </a:tcPr>
                </a:tc>
                <a:tc hMerge="1">
                  <a:txBody>
                    <a:bodyPr/>
                    <a:lstStyle/>
                    <a:p>
                      <a:pPr algn="ctr" fontAlgn="b"/>
                      <a:endParaRPr lang="it-IT" sz="1100" b="0" i="0" u="none" strike="noStrike" dirty="0">
                        <a:solidFill>
                          <a:srgbClr val="000000"/>
                        </a:solidFill>
                        <a:effectLst/>
                        <a:latin typeface="Calibri" panose="020F0502020204030204" pitchFamily="34" charset="0"/>
                      </a:endParaRPr>
                    </a:p>
                  </a:txBody>
                  <a:tcPr marL="9107" marR="9107" marT="9107" marB="0" anchor="ctr">
                    <a:lnB w="57150" cap="flat" cmpd="sng" algn="ctr">
                      <a:solidFill>
                        <a:srgbClr val="0070C0"/>
                      </a:solidFill>
                      <a:prstDash val="solid"/>
                      <a:round/>
                      <a:headEnd type="none" w="med" len="med"/>
                      <a:tailEnd type="none" w="med" len="med"/>
                    </a:lnB>
                  </a:tcPr>
                </a:tc>
                <a:tc>
                  <a:txBody>
                    <a:bodyPr/>
                    <a:lstStyle/>
                    <a:p>
                      <a:pPr algn="ctr" fontAlgn="b"/>
                      <a:r>
                        <a:rPr lang="it-IT" sz="1100" u="none" strike="noStrike" dirty="0">
                          <a:effectLst/>
                        </a:rPr>
                        <a:t>2</a:t>
                      </a:r>
                      <a:endParaRPr lang="it-IT" sz="1100" b="0" i="0" u="none" strike="noStrike" dirty="0">
                        <a:solidFill>
                          <a:srgbClr val="000000"/>
                        </a:solidFill>
                        <a:effectLst/>
                        <a:latin typeface="Calibri" panose="020F0502020204030204" pitchFamily="34" charset="0"/>
                      </a:endParaRPr>
                    </a:p>
                  </a:txBody>
                  <a:tcPr marL="9107" marR="9107" marT="9107" marB="0" anchor="ctr">
                    <a:lnL w="38100" cap="flat" cmpd="sng" algn="ctr">
                      <a:solidFill>
                        <a:srgbClr val="00B05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b"/>
                      <a:r>
                        <a:rPr lang="it-IT" sz="1100" b="0" i="0" u="none" strike="noStrike" dirty="0">
                          <a:solidFill>
                            <a:srgbClr val="000000"/>
                          </a:solidFill>
                          <a:effectLst/>
                          <a:latin typeface="Calibri" panose="020F0502020204030204" pitchFamily="34" charset="0"/>
                        </a:rPr>
                        <a:t>2</a:t>
                      </a:r>
                    </a:p>
                  </a:txBody>
                  <a:tcPr marL="9107" marR="9107" marT="9107"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 xmlns:a16="http://schemas.microsoft.com/office/drawing/2014/main" val="10017"/>
                  </a:ext>
                </a:extLst>
              </a:tr>
            </a:tbl>
          </a:graphicData>
        </a:graphic>
      </p:graphicFrame>
      <p:sp>
        <p:nvSpPr>
          <p:cNvPr id="8" name="Rettangolo 7"/>
          <p:cNvSpPr/>
          <p:nvPr/>
        </p:nvSpPr>
        <p:spPr>
          <a:xfrm>
            <a:off x="2948826" y="1839628"/>
            <a:ext cx="6065699" cy="276999"/>
          </a:xfrm>
          <a:prstGeom prst="rect">
            <a:avLst/>
          </a:prstGeom>
        </p:spPr>
        <p:style>
          <a:lnRef idx="3">
            <a:schemeClr val="lt1"/>
          </a:lnRef>
          <a:fillRef idx="1">
            <a:schemeClr val="accent1"/>
          </a:fillRef>
          <a:effectRef idx="1">
            <a:schemeClr val="accent1"/>
          </a:effectRef>
          <a:fontRef idx="minor">
            <a:schemeClr val="lt1"/>
          </a:fontRef>
        </p:style>
        <p:txBody>
          <a:bodyPr wrap="none">
            <a:spAutoFit/>
          </a:bodyPr>
          <a:lstStyle/>
          <a:p>
            <a:r>
              <a:rPr lang="it-IT" sz="1200" dirty="0"/>
              <a:t>WEIGHT_OF_THE_FRACTION  /   WEIGHT_OF_THE_SAMPLE_MEASURED   = SUBSAMPLE RATIO</a:t>
            </a:r>
          </a:p>
        </p:txBody>
      </p:sp>
      <p:sp>
        <p:nvSpPr>
          <p:cNvPr id="11" name="Rettangolo 10"/>
          <p:cNvSpPr/>
          <p:nvPr/>
        </p:nvSpPr>
        <p:spPr>
          <a:xfrm>
            <a:off x="10363200" y="937955"/>
            <a:ext cx="1488063" cy="619228"/>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 name="Rettangolo 13"/>
          <p:cNvSpPr/>
          <p:nvPr/>
        </p:nvSpPr>
        <p:spPr>
          <a:xfrm>
            <a:off x="8334375" y="923822"/>
            <a:ext cx="1057275" cy="619228"/>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 name="Ovale 16"/>
          <p:cNvSpPr/>
          <p:nvPr/>
        </p:nvSpPr>
        <p:spPr>
          <a:xfrm>
            <a:off x="10972800" y="2924175"/>
            <a:ext cx="1076325" cy="685800"/>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23" name="Connettore 2 22"/>
          <p:cNvCxnSpPr>
            <a:stCxn id="17" idx="0"/>
            <a:endCxn id="11" idx="2"/>
          </p:cNvCxnSpPr>
          <p:nvPr/>
        </p:nvCxnSpPr>
        <p:spPr>
          <a:xfrm flipH="1" flipV="1">
            <a:off x="11107232" y="1557183"/>
            <a:ext cx="403731" cy="1366992"/>
          </a:xfrm>
          <a:prstGeom prst="straightConnector1">
            <a:avLst/>
          </a:prstGeom>
          <a:ln w="28575">
            <a:headEnd w="sm" len="med"/>
            <a:tailEnd type="triangle"/>
          </a:ln>
        </p:spPr>
        <p:style>
          <a:lnRef idx="1">
            <a:schemeClr val="accent1"/>
          </a:lnRef>
          <a:fillRef idx="0">
            <a:schemeClr val="accent1"/>
          </a:fillRef>
          <a:effectRef idx="0">
            <a:schemeClr val="accent1"/>
          </a:effectRef>
          <a:fontRef idx="minor">
            <a:schemeClr val="tx1"/>
          </a:fontRef>
        </p:style>
      </p:cxnSp>
      <p:sp>
        <p:nvSpPr>
          <p:cNvPr id="24" name="Ovale 23"/>
          <p:cNvSpPr/>
          <p:nvPr/>
        </p:nvSpPr>
        <p:spPr>
          <a:xfrm>
            <a:off x="11176505" y="3972657"/>
            <a:ext cx="668913" cy="2168719"/>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26" name="Connettore 2 25"/>
          <p:cNvCxnSpPr>
            <a:stCxn id="24" idx="2"/>
            <a:endCxn id="14" idx="2"/>
          </p:cNvCxnSpPr>
          <p:nvPr/>
        </p:nvCxnSpPr>
        <p:spPr>
          <a:xfrm flipH="1" flipV="1">
            <a:off x="8863013" y="1543050"/>
            <a:ext cx="2313492" cy="3513967"/>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9" name="CasellaDiTesto 28"/>
          <p:cNvSpPr txBox="1"/>
          <p:nvPr/>
        </p:nvSpPr>
        <p:spPr>
          <a:xfrm>
            <a:off x="8928006" y="3521075"/>
            <a:ext cx="1051891" cy="369332"/>
          </a:xfrm>
          <a:prstGeom prst="rect">
            <a:avLst/>
          </a:prstGeom>
          <a:noFill/>
        </p:spPr>
        <p:txBody>
          <a:bodyPr wrap="none" rtlCol="0">
            <a:spAutoFit/>
          </a:bodyPr>
          <a:lstStyle/>
          <a:p>
            <a:r>
              <a:rPr lang="it-IT" dirty="0"/>
              <a:t>Sum = 24</a:t>
            </a:r>
          </a:p>
        </p:txBody>
      </p:sp>
      <p:sp>
        <p:nvSpPr>
          <p:cNvPr id="30" name="CasellaDiTesto 29"/>
          <p:cNvSpPr txBox="1"/>
          <p:nvPr/>
        </p:nvSpPr>
        <p:spPr>
          <a:xfrm>
            <a:off x="8863012" y="6087739"/>
            <a:ext cx="1168910" cy="369332"/>
          </a:xfrm>
          <a:prstGeom prst="rect">
            <a:avLst/>
          </a:prstGeom>
          <a:noFill/>
        </p:spPr>
        <p:txBody>
          <a:bodyPr wrap="none" rtlCol="0">
            <a:spAutoFit/>
          </a:bodyPr>
          <a:lstStyle/>
          <a:p>
            <a:r>
              <a:rPr lang="it-IT" dirty="0"/>
              <a:t>Sum = 408</a:t>
            </a:r>
          </a:p>
        </p:txBody>
      </p:sp>
      <p:sp>
        <p:nvSpPr>
          <p:cNvPr id="15" name="Rettangolo 14"/>
          <p:cNvSpPr/>
          <p:nvPr/>
        </p:nvSpPr>
        <p:spPr>
          <a:xfrm>
            <a:off x="11353542" y="484337"/>
            <a:ext cx="491876" cy="369332"/>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algn="ctr"/>
            <a:r>
              <a:rPr lang="en-US" dirty="0" smtClean="0">
                <a:solidFill>
                  <a:schemeClr val="bg1"/>
                </a:solidFill>
                <a:latin typeface="Times New Roman" panose="02020603050405020304" pitchFamily="18" charset="0"/>
              </a:rPr>
              <a:t>TB </a:t>
            </a:r>
            <a:endParaRPr lang="it-IT" dirty="0">
              <a:solidFill>
                <a:schemeClr val="bg1"/>
              </a:solidFill>
            </a:endParaRPr>
          </a:p>
        </p:txBody>
      </p:sp>
      <p:sp>
        <p:nvSpPr>
          <p:cNvPr id="16" name="Rettangolo 15"/>
          <p:cNvSpPr/>
          <p:nvPr/>
        </p:nvSpPr>
        <p:spPr>
          <a:xfrm>
            <a:off x="68879" y="1871347"/>
            <a:ext cx="491876" cy="369332"/>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algn="ctr"/>
            <a:r>
              <a:rPr lang="en-US" dirty="0" smtClean="0">
                <a:solidFill>
                  <a:schemeClr val="bg1"/>
                </a:solidFill>
                <a:latin typeface="Times New Roman" panose="02020603050405020304" pitchFamily="18" charset="0"/>
              </a:rPr>
              <a:t>TC </a:t>
            </a:r>
            <a:endParaRPr lang="it-IT" dirty="0">
              <a:solidFill>
                <a:schemeClr val="bg1"/>
              </a:solidFill>
            </a:endParaRPr>
          </a:p>
        </p:txBody>
      </p:sp>
    </p:spTree>
    <p:extLst>
      <p:ext uri="{BB962C8B-B14F-4D97-AF65-F5344CB8AC3E}">
        <p14:creationId xmlns:p14="http://schemas.microsoft.com/office/powerpoint/2010/main" val="7406210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472611" y="339047"/>
            <a:ext cx="3328827" cy="584775"/>
          </a:xfrm>
          <a:prstGeom prst="rect">
            <a:avLst/>
          </a:prstGeom>
          <a:noFill/>
        </p:spPr>
        <p:txBody>
          <a:bodyPr wrap="square" rtlCol="0">
            <a:spAutoFit/>
          </a:bodyPr>
          <a:lstStyle/>
          <a:p>
            <a:r>
              <a:rPr lang="it-IT" sz="3200" b="1" dirty="0" err="1"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Subsampling</a:t>
            </a:r>
            <a:r>
              <a:rPr lang="it-IT" sz="32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in TC </a:t>
            </a:r>
            <a:endParaRPr lang="it-IT" sz="3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grpSp>
        <p:nvGrpSpPr>
          <p:cNvPr id="7" name="Gruppo 6"/>
          <p:cNvGrpSpPr/>
          <p:nvPr/>
        </p:nvGrpSpPr>
        <p:grpSpPr>
          <a:xfrm>
            <a:off x="2137024" y="1195245"/>
            <a:ext cx="7491020" cy="923330"/>
            <a:chOff x="1652980" y="2828836"/>
            <a:chExt cx="7491020" cy="923330"/>
          </a:xfrm>
        </p:grpSpPr>
        <p:sp>
          <p:nvSpPr>
            <p:cNvPr id="5" name="Rettangolo 4"/>
            <p:cNvSpPr/>
            <p:nvPr/>
          </p:nvSpPr>
          <p:spPr>
            <a:xfrm>
              <a:off x="3048000" y="2828836"/>
              <a:ext cx="6096000" cy="923330"/>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r>
                <a:rPr lang="en-US" dirty="0" smtClean="0">
                  <a:solidFill>
                    <a:srgbClr val="000000"/>
                  </a:solidFill>
                  <a:latin typeface="Times New Roman" panose="02020603050405020304" pitchFamily="18" charset="0"/>
                </a:rPr>
                <a:t>any </a:t>
              </a:r>
              <a:r>
                <a:rPr lang="en-US" dirty="0">
                  <a:solidFill>
                    <a:srgbClr val="000000"/>
                  </a:solidFill>
                  <a:latin typeface="Times New Roman" panose="02020603050405020304" pitchFamily="18" charset="0"/>
                </a:rPr>
                <a:t>sub-group of individual from the total catch of a species (males, females, large sized individuals, small individuals, juveniles, etc.) on which it could be proceed to a sub-sample. </a:t>
              </a:r>
              <a:endParaRPr lang="it-IT" dirty="0"/>
            </a:p>
          </p:txBody>
        </p:sp>
        <p:sp>
          <p:nvSpPr>
            <p:cNvPr id="6" name="Rettangolo 5"/>
            <p:cNvSpPr/>
            <p:nvPr/>
          </p:nvSpPr>
          <p:spPr>
            <a:xfrm>
              <a:off x="1652980" y="2828836"/>
              <a:ext cx="1200970" cy="369332"/>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pPr algn="ctr"/>
              <a:r>
                <a:rPr lang="en-US" dirty="0" smtClean="0">
                  <a:solidFill>
                    <a:schemeClr val="bg1"/>
                  </a:solidFill>
                  <a:latin typeface="Times New Roman" panose="02020603050405020304" pitchFamily="18" charset="0"/>
                </a:rPr>
                <a:t>Fraction </a:t>
              </a:r>
              <a:endParaRPr lang="it-IT" dirty="0">
                <a:solidFill>
                  <a:schemeClr val="bg1"/>
                </a:solidFill>
              </a:endParaRPr>
            </a:p>
          </p:txBody>
        </p:sp>
      </p:grpSp>
      <p:sp>
        <p:nvSpPr>
          <p:cNvPr id="8" name="Rettangolo 7"/>
          <p:cNvSpPr/>
          <p:nvPr/>
        </p:nvSpPr>
        <p:spPr>
          <a:xfrm>
            <a:off x="472610" y="2744930"/>
            <a:ext cx="2661007" cy="369332"/>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pPr algn="ctr"/>
            <a:r>
              <a:rPr lang="en-US" dirty="0" smtClean="0">
                <a:solidFill>
                  <a:schemeClr val="bg1"/>
                </a:solidFill>
                <a:latin typeface="Times New Roman" panose="02020603050405020304" pitchFamily="18" charset="0"/>
              </a:rPr>
              <a:t>Sub-sampling for size</a:t>
            </a:r>
            <a:endParaRPr lang="it-IT" dirty="0">
              <a:solidFill>
                <a:schemeClr val="bg1"/>
              </a:solidFill>
            </a:endParaRPr>
          </a:p>
        </p:txBody>
      </p:sp>
      <p:graphicFrame>
        <p:nvGraphicFramePr>
          <p:cNvPr id="9" name="Tabella 8"/>
          <p:cNvGraphicFramePr>
            <a:graphicFrameLocks noGrp="1"/>
          </p:cNvGraphicFramePr>
          <p:nvPr>
            <p:extLst>
              <p:ext uri="{D42A27DB-BD31-4B8C-83A1-F6EECF244321}">
                <p14:modId xmlns:p14="http://schemas.microsoft.com/office/powerpoint/2010/main" val="2620561837"/>
              </p:ext>
            </p:extLst>
          </p:nvPr>
        </p:nvGraphicFramePr>
        <p:xfrm>
          <a:off x="1126198" y="4152183"/>
          <a:ext cx="10693400" cy="2402299"/>
        </p:xfrm>
        <a:graphic>
          <a:graphicData uri="http://schemas.openxmlformats.org/drawingml/2006/table">
            <a:tbl>
              <a:tblPr>
                <a:tableStyleId>{5940675A-B579-460E-94D1-54222C63F5DA}</a:tableStyleId>
              </a:tblPr>
              <a:tblGrid>
                <a:gridCol w="1566076"/>
                <a:gridCol w="1566076"/>
                <a:gridCol w="650640"/>
                <a:gridCol w="1961710"/>
                <a:gridCol w="1109917"/>
                <a:gridCol w="847346"/>
                <a:gridCol w="1001837"/>
                <a:gridCol w="1989798"/>
              </a:tblGrid>
              <a:tr h="679888">
                <a:tc>
                  <a:txBody>
                    <a:bodyPr/>
                    <a:lstStyle/>
                    <a:p>
                      <a:pPr algn="ctr" fontAlgn="b"/>
                      <a:r>
                        <a:rPr lang="it-IT" sz="1200" b="1" u="none" strike="noStrike" dirty="0">
                          <a:effectLst/>
                        </a:rPr>
                        <a:t>WEIGHT_OF_THE</a:t>
                      </a:r>
                      <a:r>
                        <a:rPr lang="it-IT" sz="1200" b="1" u="none" strike="noStrike" dirty="0" smtClean="0">
                          <a:effectLst/>
                        </a:rPr>
                        <a:t>_</a:t>
                      </a:r>
                    </a:p>
                    <a:p>
                      <a:pPr algn="ctr" fontAlgn="b"/>
                      <a:r>
                        <a:rPr lang="it-IT" sz="1200" b="1" u="none" strike="noStrike" dirty="0" smtClean="0">
                          <a:effectLst/>
                        </a:rPr>
                        <a:t>FRACTION</a:t>
                      </a:r>
                      <a:endParaRPr lang="it-IT" sz="1200" b="1" i="0" u="none" strike="noStrike" dirty="0">
                        <a:solidFill>
                          <a:srgbClr val="000000"/>
                        </a:solidFill>
                        <a:effectLst/>
                        <a:latin typeface="Calibri" panose="020F0502020204030204" pitchFamily="34" charset="0"/>
                      </a:endParaRPr>
                    </a:p>
                  </a:txBody>
                  <a:tcPr marL="8499" marR="8499" marT="8499" marB="0" anchor="ctr"/>
                </a:tc>
                <a:tc>
                  <a:txBody>
                    <a:bodyPr/>
                    <a:lstStyle/>
                    <a:p>
                      <a:pPr algn="ctr" fontAlgn="b"/>
                      <a:r>
                        <a:rPr lang="it-IT" sz="1200" b="1" u="none" strike="noStrike" dirty="0">
                          <a:effectLst/>
                        </a:rPr>
                        <a:t>WEIGHT_OF_THE</a:t>
                      </a:r>
                      <a:r>
                        <a:rPr lang="it-IT" sz="1200" b="1" u="none" strike="noStrike" dirty="0" smtClean="0">
                          <a:effectLst/>
                        </a:rPr>
                        <a:t>_</a:t>
                      </a:r>
                    </a:p>
                    <a:p>
                      <a:pPr algn="ctr" fontAlgn="b"/>
                      <a:r>
                        <a:rPr lang="it-IT" sz="1200" b="1" u="none" strike="noStrike" dirty="0" smtClean="0">
                          <a:effectLst/>
                        </a:rPr>
                        <a:t>SAMPLE_MEASURED</a:t>
                      </a:r>
                      <a:endParaRPr lang="it-IT" sz="1200" b="1" i="0" u="none" strike="noStrike" dirty="0">
                        <a:solidFill>
                          <a:srgbClr val="000000"/>
                        </a:solidFill>
                        <a:effectLst/>
                        <a:latin typeface="Calibri" panose="020F0502020204030204" pitchFamily="34" charset="0"/>
                      </a:endParaRPr>
                    </a:p>
                  </a:txBody>
                  <a:tcPr marL="8499" marR="8499" marT="8499" marB="0" anchor="ctr"/>
                </a:tc>
                <a:tc>
                  <a:txBody>
                    <a:bodyPr/>
                    <a:lstStyle/>
                    <a:p>
                      <a:pPr algn="ctr" fontAlgn="b"/>
                      <a:r>
                        <a:rPr lang="it-IT" sz="1200" b="1" u="none" strike="noStrike" dirty="0">
                          <a:effectLst/>
                        </a:rPr>
                        <a:t>SEX</a:t>
                      </a:r>
                      <a:endParaRPr lang="it-IT" sz="1200" b="1" i="0" u="none" strike="noStrike" dirty="0">
                        <a:solidFill>
                          <a:srgbClr val="000000"/>
                        </a:solidFill>
                        <a:effectLst/>
                        <a:latin typeface="Calibri" panose="020F0502020204030204" pitchFamily="34" charset="0"/>
                      </a:endParaRPr>
                    </a:p>
                  </a:txBody>
                  <a:tcPr marL="8499" marR="8499" marT="8499" marB="0" anchor="ctr"/>
                </a:tc>
                <a:tc>
                  <a:txBody>
                    <a:bodyPr/>
                    <a:lstStyle/>
                    <a:p>
                      <a:pPr algn="ctr" fontAlgn="b"/>
                      <a:r>
                        <a:rPr lang="it-IT" sz="1200" b="1" u="none" strike="noStrike" dirty="0">
                          <a:effectLst/>
                        </a:rPr>
                        <a:t>NO_OF_INDIVIDUAL_OF_THE_ABOVE_SEX_MEASURED</a:t>
                      </a:r>
                      <a:endParaRPr lang="it-IT" sz="1200" b="1" i="0" u="none" strike="noStrike" dirty="0">
                        <a:solidFill>
                          <a:srgbClr val="000000"/>
                        </a:solidFill>
                        <a:effectLst/>
                        <a:latin typeface="Calibri" panose="020F0502020204030204" pitchFamily="34" charset="0"/>
                      </a:endParaRPr>
                    </a:p>
                  </a:txBody>
                  <a:tcPr marL="8499" marR="8499" marT="8499" marB="0" anchor="ctr"/>
                </a:tc>
                <a:tc>
                  <a:txBody>
                    <a:bodyPr/>
                    <a:lstStyle/>
                    <a:p>
                      <a:pPr algn="ctr" fontAlgn="b"/>
                      <a:r>
                        <a:rPr lang="it-IT" sz="1200" b="1" u="none" strike="noStrike" dirty="0">
                          <a:effectLst/>
                        </a:rPr>
                        <a:t>LENGTH_CLASS</a:t>
                      </a:r>
                      <a:endParaRPr lang="it-IT" sz="1200" b="1" i="0" u="none" strike="noStrike" dirty="0">
                        <a:solidFill>
                          <a:srgbClr val="000000"/>
                        </a:solidFill>
                        <a:effectLst/>
                        <a:latin typeface="Calibri" panose="020F0502020204030204" pitchFamily="34" charset="0"/>
                      </a:endParaRPr>
                    </a:p>
                  </a:txBody>
                  <a:tcPr marL="8499" marR="8499" marT="8499" marB="0" anchor="ctr"/>
                </a:tc>
                <a:tc>
                  <a:txBody>
                    <a:bodyPr/>
                    <a:lstStyle/>
                    <a:p>
                      <a:pPr algn="ctr" fontAlgn="b"/>
                      <a:r>
                        <a:rPr lang="it-IT" sz="1200" b="1" u="none" strike="noStrike" dirty="0">
                          <a:effectLst/>
                        </a:rPr>
                        <a:t>MATURITY</a:t>
                      </a:r>
                      <a:endParaRPr lang="it-IT" sz="1200" b="1" i="0" u="none" strike="noStrike" dirty="0">
                        <a:solidFill>
                          <a:srgbClr val="000000"/>
                        </a:solidFill>
                        <a:effectLst/>
                        <a:latin typeface="Calibri" panose="020F0502020204030204" pitchFamily="34" charset="0"/>
                      </a:endParaRPr>
                    </a:p>
                  </a:txBody>
                  <a:tcPr marL="8499" marR="8499" marT="8499" marB="0" anchor="ctr"/>
                </a:tc>
                <a:tc>
                  <a:txBody>
                    <a:bodyPr/>
                    <a:lstStyle/>
                    <a:p>
                      <a:pPr algn="ctr" fontAlgn="b"/>
                      <a:r>
                        <a:rPr lang="it-IT" sz="1200" b="1" u="none" strike="noStrike" dirty="0">
                          <a:effectLst/>
                        </a:rPr>
                        <a:t>MATSUB</a:t>
                      </a:r>
                      <a:endParaRPr lang="it-IT" sz="1200" b="1" i="0" u="none" strike="noStrike" dirty="0">
                        <a:solidFill>
                          <a:srgbClr val="000000"/>
                        </a:solidFill>
                        <a:effectLst/>
                        <a:latin typeface="Calibri" panose="020F0502020204030204" pitchFamily="34" charset="0"/>
                      </a:endParaRPr>
                    </a:p>
                  </a:txBody>
                  <a:tcPr marL="8499" marR="8499" marT="8499" marB="0" anchor="ctr"/>
                </a:tc>
                <a:tc>
                  <a:txBody>
                    <a:bodyPr/>
                    <a:lstStyle/>
                    <a:p>
                      <a:pPr algn="ctr" fontAlgn="b"/>
                      <a:r>
                        <a:rPr lang="it-IT" sz="1200" b="1" u="none" strike="noStrike" dirty="0">
                          <a:effectLst/>
                        </a:rPr>
                        <a:t>NUMBER_OF_INDIVIDUALS_IN_THE_LENGTH_CLASS_AND</a:t>
                      </a:r>
                      <a:r>
                        <a:rPr lang="it-IT" sz="1200" b="1" u="none" strike="noStrike" dirty="0" smtClean="0">
                          <a:effectLst/>
                        </a:rPr>
                        <a:t>_</a:t>
                      </a:r>
                    </a:p>
                    <a:p>
                      <a:pPr algn="ctr" fontAlgn="b"/>
                      <a:r>
                        <a:rPr lang="it-IT" sz="1200" b="1" u="none" strike="noStrike" dirty="0" smtClean="0">
                          <a:effectLst/>
                        </a:rPr>
                        <a:t>MATURITY_STAGE</a:t>
                      </a:r>
                      <a:endParaRPr lang="it-IT" sz="1200" b="1" i="0" u="none" strike="noStrike" dirty="0">
                        <a:solidFill>
                          <a:srgbClr val="000000"/>
                        </a:solidFill>
                        <a:effectLst/>
                        <a:latin typeface="Calibri" panose="020F0502020204030204" pitchFamily="34" charset="0"/>
                      </a:endParaRPr>
                    </a:p>
                  </a:txBody>
                  <a:tcPr marL="8499" marR="8499" marT="8499" marB="0" anchor="ctr"/>
                </a:tc>
              </a:tr>
              <a:tr h="169972">
                <a:tc>
                  <a:txBody>
                    <a:bodyPr/>
                    <a:lstStyle/>
                    <a:p>
                      <a:pPr algn="ctr" fontAlgn="b"/>
                      <a:r>
                        <a:rPr lang="it-IT" sz="1200" u="none" strike="noStrike" dirty="0">
                          <a:effectLst/>
                        </a:rPr>
                        <a:t>900</a:t>
                      </a:r>
                      <a:endParaRPr lang="it-IT" sz="1200" b="0" i="0" u="none" strike="noStrike" dirty="0">
                        <a:solidFill>
                          <a:srgbClr val="000000"/>
                        </a:solidFill>
                        <a:effectLst/>
                        <a:latin typeface="Calibri" panose="020F0502020204030204" pitchFamily="34" charset="0"/>
                      </a:endParaRPr>
                    </a:p>
                  </a:txBody>
                  <a:tcPr marL="8499" marR="8499" marT="8499" marB="0" anchor="b"/>
                </a:tc>
                <a:tc>
                  <a:txBody>
                    <a:bodyPr/>
                    <a:lstStyle/>
                    <a:p>
                      <a:pPr algn="ctr" fontAlgn="b"/>
                      <a:r>
                        <a:rPr lang="it-IT" sz="1200" u="none" strike="noStrike">
                          <a:effectLst/>
                        </a:rPr>
                        <a:t>90</a:t>
                      </a:r>
                      <a:endParaRPr lang="it-IT" sz="1200" b="0" i="0" u="none" strike="noStrike">
                        <a:solidFill>
                          <a:srgbClr val="000000"/>
                        </a:solidFill>
                        <a:effectLst/>
                        <a:latin typeface="Calibri" panose="020F0502020204030204" pitchFamily="34" charset="0"/>
                      </a:endParaRPr>
                    </a:p>
                  </a:txBody>
                  <a:tcPr marL="8499" marR="8499" marT="8499" marB="0" anchor="b"/>
                </a:tc>
                <a:tc>
                  <a:txBody>
                    <a:bodyPr/>
                    <a:lstStyle/>
                    <a:p>
                      <a:pPr algn="ctr" fontAlgn="b"/>
                      <a:r>
                        <a:rPr lang="it-IT" sz="1200" u="none" strike="noStrike">
                          <a:effectLst/>
                        </a:rPr>
                        <a:t>F</a:t>
                      </a:r>
                      <a:endParaRPr lang="it-IT" sz="1200" b="0" i="0" u="none" strike="noStrike">
                        <a:solidFill>
                          <a:srgbClr val="000000"/>
                        </a:solidFill>
                        <a:effectLst/>
                        <a:latin typeface="Calibri" panose="020F0502020204030204" pitchFamily="34" charset="0"/>
                      </a:endParaRPr>
                    </a:p>
                  </a:txBody>
                  <a:tcPr marL="8499" marR="8499" marT="8499" marB="0" anchor="b"/>
                </a:tc>
                <a:tc>
                  <a:txBody>
                    <a:bodyPr/>
                    <a:lstStyle/>
                    <a:p>
                      <a:pPr algn="ctr" fontAlgn="b"/>
                      <a:r>
                        <a:rPr lang="it-IT" sz="1200" u="none" strike="noStrike">
                          <a:effectLst/>
                        </a:rPr>
                        <a:t>34</a:t>
                      </a:r>
                      <a:endParaRPr lang="it-IT" sz="1200" b="0" i="0" u="none" strike="noStrike">
                        <a:solidFill>
                          <a:srgbClr val="000000"/>
                        </a:solidFill>
                        <a:effectLst/>
                        <a:latin typeface="Calibri" panose="020F0502020204030204" pitchFamily="34" charset="0"/>
                      </a:endParaRPr>
                    </a:p>
                  </a:txBody>
                  <a:tcPr marL="8499" marR="8499" marT="8499" marB="0" anchor="b"/>
                </a:tc>
                <a:tc>
                  <a:txBody>
                    <a:bodyPr/>
                    <a:lstStyle/>
                    <a:p>
                      <a:pPr algn="ctr" fontAlgn="b"/>
                      <a:r>
                        <a:rPr lang="it-IT" sz="1200" u="none" strike="noStrike">
                          <a:effectLst/>
                        </a:rPr>
                        <a:t>40</a:t>
                      </a:r>
                      <a:endParaRPr lang="it-IT" sz="1200" b="0" i="0" u="none" strike="noStrike">
                        <a:solidFill>
                          <a:srgbClr val="000000"/>
                        </a:solidFill>
                        <a:effectLst/>
                        <a:latin typeface="Calibri" panose="020F0502020204030204" pitchFamily="34" charset="0"/>
                      </a:endParaRPr>
                    </a:p>
                  </a:txBody>
                  <a:tcPr marL="8499" marR="8499" marT="8499" marB="0" anchor="b"/>
                </a:tc>
                <a:tc>
                  <a:txBody>
                    <a:bodyPr/>
                    <a:lstStyle/>
                    <a:p>
                      <a:pPr algn="ctr" fontAlgn="b"/>
                      <a:r>
                        <a:rPr lang="it-IT" sz="1200" u="none" strike="noStrike">
                          <a:effectLst/>
                        </a:rPr>
                        <a:t>ND</a:t>
                      </a:r>
                      <a:endParaRPr lang="it-IT" sz="1200" b="0" i="0" u="none" strike="noStrike">
                        <a:solidFill>
                          <a:srgbClr val="000000"/>
                        </a:solidFill>
                        <a:effectLst/>
                        <a:latin typeface="Calibri" panose="020F0502020204030204" pitchFamily="34" charset="0"/>
                      </a:endParaRPr>
                    </a:p>
                  </a:txBody>
                  <a:tcPr marL="8499" marR="8499" marT="8499" marB="0" anchor="b"/>
                </a:tc>
                <a:tc>
                  <a:txBody>
                    <a:bodyPr/>
                    <a:lstStyle/>
                    <a:p>
                      <a:pPr algn="ctr" fontAlgn="b"/>
                      <a:r>
                        <a:rPr lang="it-IT" sz="1200" u="none" strike="noStrike">
                          <a:effectLst/>
                        </a:rPr>
                        <a:t>ND</a:t>
                      </a:r>
                      <a:endParaRPr lang="it-IT" sz="1200" b="0" i="0" u="none" strike="noStrike">
                        <a:solidFill>
                          <a:srgbClr val="000000"/>
                        </a:solidFill>
                        <a:effectLst/>
                        <a:latin typeface="Calibri" panose="020F0502020204030204" pitchFamily="34" charset="0"/>
                      </a:endParaRPr>
                    </a:p>
                  </a:txBody>
                  <a:tcPr marL="8499" marR="8499" marT="8499" marB="0" anchor="b"/>
                </a:tc>
                <a:tc>
                  <a:txBody>
                    <a:bodyPr/>
                    <a:lstStyle/>
                    <a:p>
                      <a:pPr algn="ctr" fontAlgn="b"/>
                      <a:r>
                        <a:rPr lang="it-IT" sz="1200" u="none" strike="noStrike">
                          <a:effectLst/>
                        </a:rPr>
                        <a:t>9</a:t>
                      </a:r>
                      <a:endParaRPr lang="it-IT" sz="1200" b="0" i="0" u="none" strike="noStrike">
                        <a:solidFill>
                          <a:srgbClr val="000000"/>
                        </a:solidFill>
                        <a:effectLst/>
                        <a:latin typeface="Calibri" panose="020F0502020204030204" pitchFamily="34" charset="0"/>
                      </a:endParaRPr>
                    </a:p>
                  </a:txBody>
                  <a:tcPr marL="8499" marR="8499" marT="8499" marB="0" anchor="b"/>
                </a:tc>
              </a:tr>
              <a:tr h="169972">
                <a:tc>
                  <a:txBody>
                    <a:bodyPr/>
                    <a:lstStyle/>
                    <a:p>
                      <a:pPr algn="ctr" fontAlgn="b"/>
                      <a:r>
                        <a:rPr lang="it-IT" sz="1200" u="none" strike="noStrike" dirty="0">
                          <a:effectLst/>
                        </a:rPr>
                        <a:t>900</a:t>
                      </a:r>
                      <a:endParaRPr lang="it-IT" sz="1200" b="0" i="0" u="none" strike="noStrike" dirty="0">
                        <a:solidFill>
                          <a:srgbClr val="000000"/>
                        </a:solidFill>
                        <a:effectLst/>
                        <a:latin typeface="Calibri" panose="020F0502020204030204" pitchFamily="34" charset="0"/>
                      </a:endParaRPr>
                    </a:p>
                  </a:txBody>
                  <a:tcPr marL="8499" marR="8499" marT="8499" marB="0" anchor="b"/>
                </a:tc>
                <a:tc>
                  <a:txBody>
                    <a:bodyPr/>
                    <a:lstStyle/>
                    <a:p>
                      <a:pPr algn="ctr" fontAlgn="b"/>
                      <a:r>
                        <a:rPr lang="it-IT" sz="1200" u="none" strike="noStrike" dirty="0">
                          <a:effectLst/>
                        </a:rPr>
                        <a:t>90</a:t>
                      </a:r>
                      <a:endParaRPr lang="it-IT" sz="1200" b="0" i="0" u="none" strike="noStrike" dirty="0">
                        <a:solidFill>
                          <a:srgbClr val="000000"/>
                        </a:solidFill>
                        <a:effectLst/>
                        <a:latin typeface="Calibri" panose="020F0502020204030204" pitchFamily="34" charset="0"/>
                      </a:endParaRPr>
                    </a:p>
                  </a:txBody>
                  <a:tcPr marL="8499" marR="8499" marT="8499" marB="0" anchor="b"/>
                </a:tc>
                <a:tc>
                  <a:txBody>
                    <a:bodyPr/>
                    <a:lstStyle/>
                    <a:p>
                      <a:pPr algn="ctr" fontAlgn="b"/>
                      <a:r>
                        <a:rPr lang="it-IT" sz="1200" u="none" strike="noStrike">
                          <a:effectLst/>
                        </a:rPr>
                        <a:t>F</a:t>
                      </a:r>
                      <a:endParaRPr lang="it-IT" sz="1200" b="0" i="0" u="none" strike="noStrike">
                        <a:solidFill>
                          <a:srgbClr val="000000"/>
                        </a:solidFill>
                        <a:effectLst/>
                        <a:latin typeface="Calibri" panose="020F0502020204030204" pitchFamily="34" charset="0"/>
                      </a:endParaRPr>
                    </a:p>
                  </a:txBody>
                  <a:tcPr marL="8499" marR="8499" marT="8499" marB="0" anchor="b"/>
                </a:tc>
                <a:tc>
                  <a:txBody>
                    <a:bodyPr/>
                    <a:lstStyle/>
                    <a:p>
                      <a:pPr algn="ctr" fontAlgn="b"/>
                      <a:r>
                        <a:rPr lang="it-IT" sz="1200" u="none" strike="noStrike">
                          <a:effectLst/>
                        </a:rPr>
                        <a:t>34</a:t>
                      </a:r>
                      <a:endParaRPr lang="it-IT" sz="1200" b="0" i="0" u="none" strike="noStrike">
                        <a:solidFill>
                          <a:srgbClr val="000000"/>
                        </a:solidFill>
                        <a:effectLst/>
                        <a:latin typeface="Calibri" panose="020F0502020204030204" pitchFamily="34" charset="0"/>
                      </a:endParaRPr>
                    </a:p>
                  </a:txBody>
                  <a:tcPr marL="8499" marR="8499" marT="8499" marB="0" anchor="b"/>
                </a:tc>
                <a:tc>
                  <a:txBody>
                    <a:bodyPr/>
                    <a:lstStyle/>
                    <a:p>
                      <a:pPr algn="ctr" fontAlgn="b"/>
                      <a:r>
                        <a:rPr lang="it-IT" sz="1200" u="none" strike="noStrike">
                          <a:effectLst/>
                        </a:rPr>
                        <a:t>45</a:t>
                      </a:r>
                      <a:endParaRPr lang="it-IT" sz="1200" b="0" i="0" u="none" strike="noStrike">
                        <a:solidFill>
                          <a:srgbClr val="000000"/>
                        </a:solidFill>
                        <a:effectLst/>
                        <a:latin typeface="Calibri" panose="020F0502020204030204" pitchFamily="34" charset="0"/>
                      </a:endParaRPr>
                    </a:p>
                  </a:txBody>
                  <a:tcPr marL="8499" marR="8499" marT="8499" marB="0" anchor="b"/>
                </a:tc>
                <a:tc>
                  <a:txBody>
                    <a:bodyPr/>
                    <a:lstStyle/>
                    <a:p>
                      <a:pPr algn="ctr" fontAlgn="b"/>
                      <a:r>
                        <a:rPr lang="it-IT" sz="1200" u="none" strike="noStrike">
                          <a:effectLst/>
                        </a:rPr>
                        <a:t>ND</a:t>
                      </a:r>
                      <a:endParaRPr lang="it-IT" sz="1200" b="0" i="0" u="none" strike="noStrike">
                        <a:solidFill>
                          <a:srgbClr val="000000"/>
                        </a:solidFill>
                        <a:effectLst/>
                        <a:latin typeface="Calibri" panose="020F0502020204030204" pitchFamily="34" charset="0"/>
                      </a:endParaRPr>
                    </a:p>
                  </a:txBody>
                  <a:tcPr marL="8499" marR="8499" marT="8499" marB="0" anchor="b"/>
                </a:tc>
                <a:tc>
                  <a:txBody>
                    <a:bodyPr/>
                    <a:lstStyle/>
                    <a:p>
                      <a:pPr algn="ctr" fontAlgn="b"/>
                      <a:r>
                        <a:rPr lang="it-IT" sz="1200" u="none" strike="noStrike">
                          <a:effectLst/>
                        </a:rPr>
                        <a:t>ND</a:t>
                      </a:r>
                      <a:endParaRPr lang="it-IT" sz="1200" b="0" i="0" u="none" strike="noStrike">
                        <a:solidFill>
                          <a:srgbClr val="000000"/>
                        </a:solidFill>
                        <a:effectLst/>
                        <a:latin typeface="Calibri" panose="020F0502020204030204" pitchFamily="34" charset="0"/>
                      </a:endParaRPr>
                    </a:p>
                  </a:txBody>
                  <a:tcPr marL="8499" marR="8499" marT="8499" marB="0" anchor="b"/>
                </a:tc>
                <a:tc>
                  <a:txBody>
                    <a:bodyPr/>
                    <a:lstStyle/>
                    <a:p>
                      <a:pPr algn="ctr" fontAlgn="b"/>
                      <a:r>
                        <a:rPr lang="it-IT" sz="1200" u="none" strike="noStrike">
                          <a:effectLst/>
                        </a:rPr>
                        <a:t>10</a:t>
                      </a:r>
                      <a:endParaRPr lang="it-IT" sz="1200" b="0" i="0" u="none" strike="noStrike">
                        <a:solidFill>
                          <a:srgbClr val="000000"/>
                        </a:solidFill>
                        <a:effectLst/>
                        <a:latin typeface="Calibri" panose="020F0502020204030204" pitchFamily="34" charset="0"/>
                      </a:endParaRPr>
                    </a:p>
                  </a:txBody>
                  <a:tcPr marL="8499" marR="8499" marT="8499" marB="0" anchor="b"/>
                </a:tc>
              </a:tr>
              <a:tr h="169972">
                <a:tc>
                  <a:txBody>
                    <a:bodyPr/>
                    <a:lstStyle/>
                    <a:p>
                      <a:pPr algn="ctr" fontAlgn="b"/>
                      <a:r>
                        <a:rPr lang="it-IT" sz="1200" u="none" strike="noStrike">
                          <a:effectLst/>
                        </a:rPr>
                        <a:t>900</a:t>
                      </a:r>
                      <a:endParaRPr lang="it-IT" sz="1200" b="0" i="0" u="none" strike="noStrike">
                        <a:solidFill>
                          <a:srgbClr val="000000"/>
                        </a:solidFill>
                        <a:effectLst/>
                        <a:latin typeface="Calibri" panose="020F0502020204030204" pitchFamily="34" charset="0"/>
                      </a:endParaRPr>
                    </a:p>
                  </a:txBody>
                  <a:tcPr marL="8499" marR="8499" marT="8499" marB="0" anchor="b"/>
                </a:tc>
                <a:tc>
                  <a:txBody>
                    <a:bodyPr/>
                    <a:lstStyle/>
                    <a:p>
                      <a:pPr algn="ctr" fontAlgn="b"/>
                      <a:r>
                        <a:rPr lang="it-IT" sz="1200" u="none" strike="noStrike" dirty="0">
                          <a:effectLst/>
                        </a:rPr>
                        <a:t>90</a:t>
                      </a:r>
                      <a:endParaRPr lang="it-IT" sz="1200" b="0" i="0" u="none" strike="noStrike" dirty="0">
                        <a:solidFill>
                          <a:srgbClr val="000000"/>
                        </a:solidFill>
                        <a:effectLst/>
                        <a:latin typeface="Calibri" panose="020F0502020204030204" pitchFamily="34" charset="0"/>
                      </a:endParaRPr>
                    </a:p>
                  </a:txBody>
                  <a:tcPr marL="8499" marR="8499" marT="8499" marB="0" anchor="b"/>
                </a:tc>
                <a:tc>
                  <a:txBody>
                    <a:bodyPr/>
                    <a:lstStyle/>
                    <a:p>
                      <a:pPr algn="ctr" fontAlgn="b"/>
                      <a:r>
                        <a:rPr lang="it-IT" sz="1200" u="none" strike="noStrike">
                          <a:effectLst/>
                        </a:rPr>
                        <a:t>F</a:t>
                      </a:r>
                      <a:endParaRPr lang="it-IT" sz="1200" b="0" i="0" u="none" strike="noStrike">
                        <a:solidFill>
                          <a:srgbClr val="000000"/>
                        </a:solidFill>
                        <a:effectLst/>
                        <a:latin typeface="Calibri" panose="020F0502020204030204" pitchFamily="34" charset="0"/>
                      </a:endParaRPr>
                    </a:p>
                  </a:txBody>
                  <a:tcPr marL="8499" marR="8499" marT="8499" marB="0" anchor="b"/>
                </a:tc>
                <a:tc>
                  <a:txBody>
                    <a:bodyPr/>
                    <a:lstStyle/>
                    <a:p>
                      <a:pPr algn="ctr" fontAlgn="b"/>
                      <a:r>
                        <a:rPr lang="it-IT" sz="1200" u="none" strike="noStrike">
                          <a:effectLst/>
                        </a:rPr>
                        <a:t>34</a:t>
                      </a:r>
                      <a:endParaRPr lang="it-IT" sz="1200" b="0" i="0" u="none" strike="noStrike">
                        <a:solidFill>
                          <a:srgbClr val="000000"/>
                        </a:solidFill>
                        <a:effectLst/>
                        <a:latin typeface="Calibri" panose="020F0502020204030204" pitchFamily="34" charset="0"/>
                      </a:endParaRPr>
                    </a:p>
                  </a:txBody>
                  <a:tcPr marL="8499" marR="8499" marT="8499" marB="0" anchor="b"/>
                </a:tc>
                <a:tc>
                  <a:txBody>
                    <a:bodyPr/>
                    <a:lstStyle/>
                    <a:p>
                      <a:pPr algn="ctr" fontAlgn="b"/>
                      <a:r>
                        <a:rPr lang="it-IT" sz="1200" u="none" strike="noStrike">
                          <a:effectLst/>
                        </a:rPr>
                        <a:t>50</a:t>
                      </a:r>
                      <a:endParaRPr lang="it-IT" sz="1200" b="0" i="0" u="none" strike="noStrike">
                        <a:solidFill>
                          <a:srgbClr val="000000"/>
                        </a:solidFill>
                        <a:effectLst/>
                        <a:latin typeface="Calibri" panose="020F0502020204030204" pitchFamily="34" charset="0"/>
                      </a:endParaRPr>
                    </a:p>
                  </a:txBody>
                  <a:tcPr marL="8499" marR="8499" marT="8499" marB="0" anchor="b"/>
                </a:tc>
                <a:tc>
                  <a:txBody>
                    <a:bodyPr/>
                    <a:lstStyle/>
                    <a:p>
                      <a:pPr algn="ctr" fontAlgn="b"/>
                      <a:r>
                        <a:rPr lang="it-IT" sz="1200" u="none" strike="noStrike">
                          <a:effectLst/>
                        </a:rPr>
                        <a:t>ND</a:t>
                      </a:r>
                      <a:endParaRPr lang="it-IT" sz="1200" b="0" i="0" u="none" strike="noStrike">
                        <a:solidFill>
                          <a:srgbClr val="000000"/>
                        </a:solidFill>
                        <a:effectLst/>
                        <a:latin typeface="Calibri" panose="020F0502020204030204" pitchFamily="34" charset="0"/>
                      </a:endParaRPr>
                    </a:p>
                  </a:txBody>
                  <a:tcPr marL="8499" marR="8499" marT="8499" marB="0" anchor="b"/>
                </a:tc>
                <a:tc>
                  <a:txBody>
                    <a:bodyPr/>
                    <a:lstStyle/>
                    <a:p>
                      <a:pPr algn="ctr" fontAlgn="b"/>
                      <a:r>
                        <a:rPr lang="it-IT" sz="1200" u="none" strike="noStrike">
                          <a:effectLst/>
                        </a:rPr>
                        <a:t>ND</a:t>
                      </a:r>
                      <a:endParaRPr lang="it-IT" sz="1200" b="0" i="0" u="none" strike="noStrike">
                        <a:solidFill>
                          <a:srgbClr val="000000"/>
                        </a:solidFill>
                        <a:effectLst/>
                        <a:latin typeface="Calibri" panose="020F0502020204030204" pitchFamily="34" charset="0"/>
                      </a:endParaRPr>
                    </a:p>
                  </a:txBody>
                  <a:tcPr marL="8499" marR="8499" marT="8499" marB="0" anchor="b"/>
                </a:tc>
                <a:tc>
                  <a:txBody>
                    <a:bodyPr/>
                    <a:lstStyle/>
                    <a:p>
                      <a:pPr algn="ctr" fontAlgn="b"/>
                      <a:r>
                        <a:rPr lang="it-IT" sz="1200" u="none" strike="noStrike">
                          <a:effectLst/>
                        </a:rPr>
                        <a:t>15</a:t>
                      </a:r>
                      <a:endParaRPr lang="it-IT" sz="1200" b="0" i="0" u="none" strike="noStrike">
                        <a:solidFill>
                          <a:srgbClr val="000000"/>
                        </a:solidFill>
                        <a:effectLst/>
                        <a:latin typeface="Calibri" panose="020F0502020204030204" pitchFamily="34" charset="0"/>
                      </a:endParaRPr>
                    </a:p>
                  </a:txBody>
                  <a:tcPr marL="8499" marR="8499" marT="8499" marB="0" anchor="b"/>
                </a:tc>
              </a:tr>
              <a:tr h="169972">
                <a:tc>
                  <a:txBody>
                    <a:bodyPr/>
                    <a:lstStyle/>
                    <a:p>
                      <a:pPr algn="ctr" fontAlgn="b"/>
                      <a:r>
                        <a:rPr lang="it-IT" sz="1200" u="none" strike="noStrike">
                          <a:effectLst/>
                        </a:rPr>
                        <a:t>900</a:t>
                      </a:r>
                      <a:endParaRPr lang="it-IT" sz="1200" b="0" i="0" u="none" strike="noStrike">
                        <a:solidFill>
                          <a:srgbClr val="000000"/>
                        </a:solidFill>
                        <a:effectLst/>
                        <a:latin typeface="Calibri" panose="020F0502020204030204" pitchFamily="34" charset="0"/>
                      </a:endParaRPr>
                    </a:p>
                  </a:txBody>
                  <a:tcPr marL="8499" marR="8499" marT="8499" marB="0" anchor="b"/>
                </a:tc>
                <a:tc>
                  <a:txBody>
                    <a:bodyPr/>
                    <a:lstStyle/>
                    <a:p>
                      <a:pPr algn="ctr" fontAlgn="b"/>
                      <a:r>
                        <a:rPr lang="it-IT" sz="1200" u="none" strike="noStrike" dirty="0">
                          <a:effectLst/>
                        </a:rPr>
                        <a:t>90</a:t>
                      </a:r>
                      <a:endParaRPr lang="it-IT" sz="1200" b="0" i="0" u="none" strike="noStrike" dirty="0">
                        <a:solidFill>
                          <a:srgbClr val="000000"/>
                        </a:solidFill>
                        <a:effectLst/>
                        <a:latin typeface="Calibri" panose="020F0502020204030204" pitchFamily="34" charset="0"/>
                      </a:endParaRPr>
                    </a:p>
                  </a:txBody>
                  <a:tcPr marL="8499" marR="8499" marT="8499" marB="0" anchor="b"/>
                </a:tc>
                <a:tc>
                  <a:txBody>
                    <a:bodyPr/>
                    <a:lstStyle/>
                    <a:p>
                      <a:pPr algn="ctr" fontAlgn="b"/>
                      <a:r>
                        <a:rPr lang="it-IT" sz="1200" u="none" strike="noStrike">
                          <a:effectLst/>
                        </a:rPr>
                        <a:t>M</a:t>
                      </a:r>
                      <a:endParaRPr lang="it-IT" sz="1200" b="0" i="0" u="none" strike="noStrike">
                        <a:solidFill>
                          <a:srgbClr val="000000"/>
                        </a:solidFill>
                        <a:effectLst/>
                        <a:latin typeface="Calibri" panose="020F0502020204030204" pitchFamily="34" charset="0"/>
                      </a:endParaRPr>
                    </a:p>
                  </a:txBody>
                  <a:tcPr marL="8499" marR="8499" marT="8499" marB="0" anchor="b"/>
                </a:tc>
                <a:tc>
                  <a:txBody>
                    <a:bodyPr/>
                    <a:lstStyle/>
                    <a:p>
                      <a:pPr algn="ctr" fontAlgn="b"/>
                      <a:r>
                        <a:rPr lang="it-IT" sz="1200" u="none" strike="noStrike">
                          <a:effectLst/>
                        </a:rPr>
                        <a:t>57</a:t>
                      </a:r>
                      <a:endParaRPr lang="it-IT" sz="1200" b="0" i="0" u="none" strike="noStrike">
                        <a:solidFill>
                          <a:srgbClr val="000000"/>
                        </a:solidFill>
                        <a:effectLst/>
                        <a:latin typeface="Calibri" panose="020F0502020204030204" pitchFamily="34" charset="0"/>
                      </a:endParaRPr>
                    </a:p>
                  </a:txBody>
                  <a:tcPr marL="8499" marR="8499" marT="8499" marB="0" anchor="b"/>
                </a:tc>
                <a:tc>
                  <a:txBody>
                    <a:bodyPr/>
                    <a:lstStyle/>
                    <a:p>
                      <a:pPr algn="ctr" fontAlgn="b"/>
                      <a:r>
                        <a:rPr lang="it-IT" sz="1200" u="none" strike="noStrike">
                          <a:effectLst/>
                        </a:rPr>
                        <a:t>40</a:t>
                      </a:r>
                      <a:endParaRPr lang="it-IT" sz="1200" b="0" i="0" u="none" strike="noStrike">
                        <a:solidFill>
                          <a:srgbClr val="000000"/>
                        </a:solidFill>
                        <a:effectLst/>
                        <a:latin typeface="Calibri" panose="020F0502020204030204" pitchFamily="34" charset="0"/>
                      </a:endParaRPr>
                    </a:p>
                  </a:txBody>
                  <a:tcPr marL="8499" marR="8499" marT="8499" marB="0" anchor="b"/>
                </a:tc>
                <a:tc>
                  <a:txBody>
                    <a:bodyPr/>
                    <a:lstStyle/>
                    <a:p>
                      <a:pPr algn="ctr" fontAlgn="b"/>
                      <a:r>
                        <a:rPr lang="it-IT" sz="1200" u="none" strike="noStrike">
                          <a:effectLst/>
                        </a:rPr>
                        <a:t>ND</a:t>
                      </a:r>
                      <a:endParaRPr lang="it-IT" sz="1200" b="0" i="0" u="none" strike="noStrike">
                        <a:solidFill>
                          <a:srgbClr val="000000"/>
                        </a:solidFill>
                        <a:effectLst/>
                        <a:latin typeface="Calibri" panose="020F0502020204030204" pitchFamily="34" charset="0"/>
                      </a:endParaRPr>
                    </a:p>
                  </a:txBody>
                  <a:tcPr marL="8499" marR="8499" marT="8499" marB="0" anchor="b"/>
                </a:tc>
                <a:tc>
                  <a:txBody>
                    <a:bodyPr/>
                    <a:lstStyle/>
                    <a:p>
                      <a:pPr algn="ctr" fontAlgn="b"/>
                      <a:r>
                        <a:rPr lang="it-IT" sz="1200" u="none" strike="noStrike">
                          <a:effectLst/>
                        </a:rPr>
                        <a:t>ND</a:t>
                      </a:r>
                      <a:endParaRPr lang="it-IT" sz="1200" b="0" i="0" u="none" strike="noStrike">
                        <a:solidFill>
                          <a:srgbClr val="000000"/>
                        </a:solidFill>
                        <a:effectLst/>
                        <a:latin typeface="Calibri" panose="020F0502020204030204" pitchFamily="34" charset="0"/>
                      </a:endParaRPr>
                    </a:p>
                  </a:txBody>
                  <a:tcPr marL="8499" marR="8499" marT="8499" marB="0" anchor="b"/>
                </a:tc>
                <a:tc>
                  <a:txBody>
                    <a:bodyPr/>
                    <a:lstStyle/>
                    <a:p>
                      <a:pPr algn="ctr" fontAlgn="b"/>
                      <a:r>
                        <a:rPr lang="it-IT" sz="1200" u="none" strike="noStrike">
                          <a:effectLst/>
                        </a:rPr>
                        <a:t>12</a:t>
                      </a:r>
                      <a:endParaRPr lang="it-IT" sz="1200" b="0" i="0" u="none" strike="noStrike">
                        <a:solidFill>
                          <a:srgbClr val="000000"/>
                        </a:solidFill>
                        <a:effectLst/>
                        <a:latin typeface="Calibri" panose="020F0502020204030204" pitchFamily="34" charset="0"/>
                      </a:endParaRPr>
                    </a:p>
                  </a:txBody>
                  <a:tcPr marL="8499" marR="8499" marT="8499" marB="0" anchor="b"/>
                </a:tc>
              </a:tr>
              <a:tr h="169972">
                <a:tc>
                  <a:txBody>
                    <a:bodyPr/>
                    <a:lstStyle/>
                    <a:p>
                      <a:pPr algn="ctr" fontAlgn="b"/>
                      <a:r>
                        <a:rPr lang="it-IT" sz="1200" u="none" strike="noStrike">
                          <a:effectLst/>
                        </a:rPr>
                        <a:t>900</a:t>
                      </a:r>
                      <a:endParaRPr lang="it-IT" sz="1200" b="0" i="0" u="none" strike="noStrike">
                        <a:solidFill>
                          <a:srgbClr val="000000"/>
                        </a:solidFill>
                        <a:effectLst/>
                        <a:latin typeface="Calibri" panose="020F0502020204030204" pitchFamily="34" charset="0"/>
                      </a:endParaRPr>
                    </a:p>
                  </a:txBody>
                  <a:tcPr marL="8499" marR="8499" marT="8499" marB="0" anchor="b"/>
                </a:tc>
                <a:tc>
                  <a:txBody>
                    <a:bodyPr/>
                    <a:lstStyle/>
                    <a:p>
                      <a:pPr algn="ctr" fontAlgn="b"/>
                      <a:r>
                        <a:rPr lang="it-IT" sz="1200" u="none" strike="noStrike">
                          <a:effectLst/>
                        </a:rPr>
                        <a:t>90</a:t>
                      </a:r>
                      <a:endParaRPr lang="it-IT" sz="1200" b="0" i="0" u="none" strike="noStrike">
                        <a:solidFill>
                          <a:srgbClr val="000000"/>
                        </a:solidFill>
                        <a:effectLst/>
                        <a:latin typeface="Calibri" panose="020F0502020204030204" pitchFamily="34" charset="0"/>
                      </a:endParaRPr>
                    </a:p>
                  </a:txBody>
                  <a:tcPr marL="8499" marR="8499" marT="8499" marB="0" anchor="b"/>
                </a:tc>
                <a:tc>
                  <a:txBody>
                    <a:bodyPr/>
                    <a:lstStyle/>
                    <a:p>
                      <a:pPr algn="ctr" fontAlgn="b"/>
                      <a:r>
                        <a:rPr lang="it-IT" sz="1200" u="none" strike="noStrike" dirty="0">
                          <a:effectLst/>
                        </a:rPr>
                        <a:t>M</a:t>
                      </a:r>
                      <a:endParaRPr lang="it-IT" sz="1200" b="0" i="0" u="none" strike="noStrike" dirty="0">
                        <a:solidFill>
                          <a:srgbClr val="000000"/>
                        </a:solidFill>
                        <a:effectLst/>
                        <a:latin typeface="Calibri" panose="020F0502020204030204" pitchFamily="34" charset="0"/>
                      </a:endParaRPr>
                    </a:p>
                  </a:txBody>
                  <a:tcPr marL="8499" marR="8499" marT="8499" marB="0" anchor="b"/>
                </a:tc>
                <a:tc>
                  <a:txBody>
                    <a:bodyPr/>
                    <a:lstStyle/>
                    <a:p>
                      <a:pPr algn="ctr" fontAlgn="b"/>
                      <a:r>
                        <a:rPr lang="it-IT" sz="1200" u="none" strike="noStrike">
                          <a:effectLst/>
                        </a:rPr>
                        <a:t>57</a:t>
                      </a:r>
                      <a:endParaRPr lang="it-IT" sz="1200" b="0" i="0" u="none" strike="noStrike">
                        <a:solidFill>
                          <a:srgbClr val="000000"/>
                        </a:solidFill>
                        <a:effectLst/>
                        <a:latin typeface="Calibri" panose="020F0502020204030204" pitchFamily="34" charset="0"/>
                      </a:endParaRPr>
                    </a:p>
                  </a:txBody>
                  <a:tcPr marL="8499" marR="8499" marT="8499" marB="0" anchor="b"/>
                </a:tc>
                <a:tc>
                  <a:txBody>
                    <a:bodyPr/>
                    <a:lstStyle/>
                    <a:p>
                      <a:pPr algn="ctr" fontAlgn="b"/>
                      <a:r>
                        <a:rPr lang="it-IT" sz="1200" u="none" strike="noStrike">
                          <a:effectLst/>
                        </a:rPr>
                        <a:t>45</a:t>
                      </a:r>
                      <a:endParaRPr lang="it-IT" sz="1200" b="0" i="0" u="none" strike="noStrike">
                        <a:solidFill>
                          <a:srgbClr val="000000"/>
                        </a:solidFill>
                        <a:effectLst/>
                        <a:latin typeface="Calibri" panose="020F0502020204030204" pitchFamily="34" charset="0"/>
                      </a:endParaRPr>
                    </a:p>
                  </a:txBody>
                  <a:tcPr marL="8499" marR="8499" marT="8499" marB="0" anchor="b"/>
                </a:tc>
                <a:tc>
                  <a:txBody>
                    <a:bodyPr/>
                    <a:lstStyle/>
                    <a:p>
                      <a:pPr algn="ctr" fontAlgn="b"/>
                      <a:r>
                        <a:rPr lang="it-IT" sz="1200" u="none" strike="noStrike">
                          <a:effectLst/>
                        </a:rPr>
                        <a:t>ND</a:t>
                      </a:r>
                      <a:endParaRPr lang="it-IT" sz="1200" b="0" i="0" u="none" strike="noStrike">
                        <a:solidFill>
                          <a:srgbClr val="000000"/>
                        </a:solidFill>
                        <a:effectLst/>
                        <a:latin typeface="Calibri" panose="020F0502020204030204" pitchFamily="34" charset="0"/>
                      </a:endParaRPr>
                    </a:p>
                  </a:txBody>
                  <a:tcPr marL="8499" marR="8499" marT="8499" marB="0" anchor="b"/>
                </a:tc>
                <a:tc>
                  <a:txBody>
                    <a:bodyPr/>
                    <a:lstStyle/>
                    <a:p>
                      <a:pPr algn="ctr" fontAlgn="b"/>
                      <a:r>
                        <a:rPr lang="it-IT" sz="1200" u="none" strike="noStrike">
                          <a:effectLst/>
                        </a:rPr>
                        <a:t>ND</a:t>
                      </a:r>
                      <a:endParaRPr lang="it-IT" sz="1200" b="0" i="0" u="none" strike="noStrike">
                        <a:solidFill>
                          <a:srgbClr val="000000"/>
                        </a:solidFill>
                        <a:effectLst/>
                        <a:latin typeface="Calibri" panose="020F0502020204030204" pitchFamily="34" charset="0"/>
                      </a:endParaRPr>
                    </a:p>
                  </a:txBody>
                  <a:tcPr marL="8499" marR="8499" marT="8499" marB="0" anchor="b"/>
                </a:tc>
                <a:tc>
                  <a:txBody>
                    <a:bodyPr/>
                    <a:lstStyle/>
                    <a:p>
                      <a:pPr algn="ctr" fontAlgn="b"/>
                      <a:r>
                        <a:rPr lang="it-IT" sz="1200" u="none" strike="noStrike">
                          <a:effectLst/>
                        </a:rPr>
                        <a:t>15</a:t>
                      </a:r>
                      <a:endParaRPr lang="it-IT" sz="1200" b="0" i="0" u="none" strike="noStrike">
                        <a:solidFill>
                          <a:srgbClr val="000000"/>
                        </a:solidFill>
                        <a:effectLst/>
                        <a:latin typeface="Calibri" panose="020F0502020204030204" pitchFamily="34" charset="0"/>
                      </a:endParaRPr>
                    </a:p>
                  </a:txBody>
                  <a:tcPr marL="8499" marR="8499" marT="8499" marB="0" anchor="b"/>
                </a:tc>
              </a:tr>
              <a:tr h="169972">
                <a:tc>
                  <a:txBody>
                    <a:bodyPr/>
                    <a:lstStyle/>
                    <a:p>
                      <a:pPr algn="ctr" fontAlgn="b"/>
                      <a:r>
                        <a:rPr lang="it-IT" sz="1200" u="none" strike="noStrike">
                          <a:effectLst/>
                        </a:rPr>
                        <a:t>900</a:t>
                      </a:r>
                      <a:endParaRPr lang="it-IT" sz="1200" b="0" i="0" u="none" strike="noStrike">
                        <a:solidFill>
                          <a:srgbClr val="000000"/>
                        </a:solidFill>
                        <a:effectLst/>
                        <a:latin typeface="Calibri" panose="020F0502020204030204" pitchFamily="34" charset="0"/>
                      </a:endParaRPr>
                    </a:p>
                  </a:txBody>
                  <a:tcPr marL="8499" marR="8499" marT="8499" marB="0" anchor="b"/>
                </a:tc>
                <a:tc>
                  <a:txBody>
                    <a:bodyPr/>
                    <a:lstStyle/>
                    <a:p>
                      <a:pPr algn="ctr" fontAlgn="b"/>
                      <a:r>
                        <a:rPr lang="it-IT" sz="1200" u="none" strike="noStrike">
                          <a:effectLst/>
                        </a:rPr>
                        <a:t>90</a:t>
                      </a:r>
                      <a:endParaRPr lang="it-IT" sz="1200" b="0" i="0" u="none" strike="noStrike">
                        <a:solidFill>
                          <a:srgbClr val="000000"/>
                        </a:solidFill>
                        <a:effectLst/>
                        <a:latin typeface="Calibri" panose="020F0502020204030204" pitchFamily="34" charset="0"/>
                      </a:endParaRPr>
                    </a:p>
                  </a:txBody>
                  <a:tcPr marL="8499" marR="8499" marT="8499" marB="0" anchor="b"/>
                </a:tc>
                <a:tc>
                  <a:txBody>
                    <a:bodyPr/>
                    <a:lstStyle/>
                    <a:p>
                      <a:pPr algn="ctr" fontAlgn="b"/>
                      <a:r>
                        <a:rPr lang="it-IT" sz="1200" u="none" strike="noStrike" dirty="0">
                          <a:effectLst/>
                        </a:rPr>
                        <a:t>M</a:t>
                      </a:r>
                      <a:endParaRPr lang="it-IT" sz="1200" b="0" i="0" u="none" strike="noStrike" dirty="0">
                        <a:solidFill>
                          <a:srgbClr val="000000"/>
                        </a:solidFill>
                        <a:effectLst/>
                        <a:latin typeface="Calibri" panose="020F0502020204030204" pitchFamily="34" charset="0"/>
                      </a:endParaRPr>
                    </a:p>
                  </a:txBody>
                  <a:tcPr marL="8499" marR="8499" marT="8499" marB="0" anchor="b"/>
                </a:tc>
                <a:tc>
                  <a:txBody>
                    <a:bodyPr/>
                    <a:lstStyle/>
                    <a:p>
                      <a:pPr algn="ctr" fontAlgn="b"/>
                      <a:r>
                        <a:rPr lang="it-IT" sz="1200" u="none" strike="noStrike">
                          <a:effectLst/>
                        </a:rPr>
                        <a:t>57</a:t>
                      </a:r>
                      <a:endParaRPr lang="it-IT" sz="1200" b="0" i="0" u="none" strike="noStrike">
                        <a:solidFill>
                          <a:srgbClr val="000000"/>
                        </a:solidFill>
                        <a:effectLst/>
                        <a:latin typeface="Calibri" panose="020F0502020204030204" pitchFamily="34" charset="0"/>
                      </a:endParaRPr>
                    </a:p>
                  </a:txBody>
                  <a:tcPr marL="8499" marR="8499" marT="8499" marB="0" anchor="b"/>
                </a:tc>
                <a:tc>
                  <a:txBody>
                    <a:bodyPr/>
                    <a:lstStyle/>
                    <a:p>
                      <a:pPr algn="ctr" fontAlgn="b"/>
                      <a:r>
                        <a:rPr lang="it-IT" sz="1200" u="none" strike="noStrike">
                          <a:effectLst/>
                        </a:rPr>
                        <a:t>50</a:t>
                      </a:r>
                      <a:endParaRPr lang="it-IT" sz="1200" b="0" i="0" u="none" strike="noStrike">
                        <a:solidFill>
                          <a:srgbClr val="000000"/>
                        </a:solidFill>
                        <a:effectLst/>
                        <a:latin typeface="Calibri" panose="020F0502020204030204" pitchFamily="34" charset="0"/>
                      </a:endParaRPr>
                    </a:p>
                  </a:txBody>
                  <a:tcPr marL="8499" marR="8499" marT="8499" marB="0" anchor="b"/>
                </a:tc>
                <a:tc>
                  <a:txBody>
                    <a:bodyPr/>
                    <a:lstStyle/>
                    <a:p>
                      <a:pPr algn="ctr" fontAlgn="b"/>
                      <a:r>
                        <a:rPr lang="it-IT" sz="1200" u="none" strike="noStrike">
                          <a:effectLst/>
                        </a:rPr>
                        <a:t>ND</a:t>
                      </a:r>
                      <a:endParaRPr lang="it-IT" sz="1200" b="0" i="0" u="none" strike="noStrike">
                        <a:solidFill>
                          <a:srgbClr val="000000"/>
                        </a:solidFill>
                        <a:effectLst/>
                        <a:latin typeface="Calibri" panose="020F0502020204030204" pitchFamily="34" charset="0"/>
                      </a:endParaRPr>
                    </a:p>
                  </a:txBody>
                  <a:tcPr marL="8499" marR="8499" marT="8499" marB="0" anchor="b"/>
                </a:tc>
                <a:tc>
                  <a:txBody>
                    <a:bodyPr/>
                    <a:lstStyle/>
                    <a:p>
                      <a:pPr algn="ctr" fontAlgn="b"/>
                      <a:r>
                        <a:rPr lang="it-IT" sz="1200" u="none" strike="noStrike">
                          <a:effectLst/>
                        </a:rPr>
                        <a:t>ND</a:t>
                      </a:r>
                      <a:endParaRPr lang="it-IT" sz="1200" b="0" i="0" u="none" strike="noStrike">
                        <a:solidFill>
                          <a:srgbClr val="000000"/>
                        </a:solidFill>
                        <a:effectLst/>
                        <a:latin typeface="Calibri" panose="020F0502020204030204" pitchFamily="34" charset="0"/>
                      </a:endParaRPr>
                    </a:p>
                  </a:txBody>
                  <a:tcPr marL="8499" marR="8499" marT="8499" marB="0" anchor="b"/>
                </a:tc>
                <a:tc>
                  <a:txBody>
                    <a:bodyPr/>
                    <a:lstStyle/>
                    <a:p>
                      <a:pPr algn="ctr" fontAlgn="b"/>
                      <a:r>
                        <a:rPr lang="it-IT" sz="1200" u="none" strike="noStrike">
                          <a:effectLst/>
                        </a:rPr>
                        <a:t>18</a:t>
                      </a:r>
                      <a:endParaRPr lang="it-IT" sz="1200" b="0" i="0" u="none" strike="noStrike">
                        <a:solidFill>
                          <a:srgbClr val="000000"/>
                        </a:solidFill>
                        <a:effectLst/>
                        <a:latin typeface="Calibri" panose="020F0502020204030204" pitchFamily="34" charset="0"/>
                      </a:endParaRPr>
                    </a:p>
                  </a:txBody>
                  <a:tcPr marL="8499" marR="8499" marT="8499" marB="0" anchor="b"/>
                </a:tc>
              </a:tr>
              <a:tr h="169972">
                <a:tc>
                  <a:txBody>
                    <a:bodyPr/>
                    <a:lstStyle/>
                    <a:p>
                      <a:pPr algn="ctr" fontAlgn="b"/>
                      <a:r>
                        <a:rPr lang="it-IT" sz="1200" u="none" strike="noStrike">
                          <a:effectLst/>
                        </a:rPr>
                        <a:t>900</a:t>
                      </a:r>
                      <a:endParaRPr lang="it-IT" sz="1200" b="0" i="0" u="none" strike="noStrike">
                        <a:solidFill>
                          <a:srgbClr val="000000"/>
                        </a:solidFill>
                        <a:effectLst/>
                        <a:latin typeface="Calibri" panose="020F0502020204030204" pitchFamily="34" charset="0"/>
                      </a:endParaRPr>
                    </a:p>
                  </a:txBody>
                  <a:tcPr marL="8499" marR="8499" marT="8499" marB="0" anchor="b"/>
                </a:tc>
                <a:tc>
                  <a:txBody>
                    <a:bodyPr/>
                    <a:lstStyle/>
                    <a:p>
                      <a:pPr algn="ctr" fontAlgn="b"/>
                      <a:r>
                        <a:rPr lang="it-IT" sz="1200" u="none" strike="noStrike">
                          <a:effectLst/>
                        </a:rPr>
                        <a:t>90</a:t>
                      </a:r>
                      <a:endParaRPr lang="it-IT" sz="1200" b="0" i="0" u="none" strike="noStrike">
                        <a:solidFill>
                          <a:srgbClr val="000000"/>
                        </a:solidFill>
                        <a:effectLst/>
                        <a:latin typeface="Calibri" panose="020F0502020204030204" pitchFamily="34" charset="0"/>
                      </a:endParaRPr>
                    </a:p>
                  </a:txBody>
                  <a:tcPr marL="8499" marR="8499" marT="8499" marB="0" anchor="b"/>
                </a:tc>
                <a:tc>
                  <a:txBody>
                    <a:bodyPr/>
                    <a:lstStyle/>
                    <a:p>
                      <a:pPr algn="ctr" fontAlgn="b"/>
                      <a:r>
                        <a:rPr lang="it-IT" sz="1200" u="none" strike="noStrike" dirty="0">
                          <a:effectLst/>
                        </a:rPr>
                        <a:t>M</a:t>
                      </a:r>
                      <a:endParaRPr lang="it-IT" sz="1200" b="0" i="0" u="none" strike="noStrike" dirty="0">
                        <a:solidFill>
                          <a:srgbClr val="000000"/>
                        </a:solidFill>
                        <a:effectLst/>
                        <a:latin typeface="Calibri" panose="020F0502020204030204" pitchFamily="34" charset="0"/>
                      </a:endParaRPr>
                    </a:p>
                  </a:txBody>
                  <a:tcPr marL="8499" marR="8499" marT="8499" marB="0" anchor="b"/>
                </a:tc>
                <a:tc>
                  <a:txBody>
                    <a:bodyPr/>
                    <a:lstStyle/>
                    <a:p>
                      <a:pPr algn="ctr" fontAlgn="b"/>
                      <a:r>
                        <a:rPr lang="it-IT" sz="1200" u="none" strike="noStrike" dirty="0">
                          <a:effectLst/>
                        </a:rPr>
                        <a:t>57</a:t>
                      </a:r>
                      <a:endParaRPr lang="it-IT" sz="1200" b="0" i="0" u="none" strike="noStrike" dirty="0">
                        <a:solidFill>
                          <a:srgbClr val="000000"/>
                        </a:solidFill>
                        <a:effectLst/>
                        <a:latin typeface="Calibri" panose="020F0502020204030204" pitchFamily="34" charset="0"/>
                      </a:endParaRPr>
                    </a:p>
                  </a:txBody>
                  <a:tcPr marL="8499" marR="8499" marT="8499" marB="0" anchor="b"/>
                </a:tc>
                <a:tc>
                  <a:txBody>
                    <a:bodyPr/>
                    <a:lstStyle/>
                    <a:p>
                      <a:pPr algn="ctr" fontAlgn="b"/>
                      <a:r>
                        <a:rPr lang="it-IT" sz="1200" u="none" strike="noStrike">
                          <a:effectLst/>
                        </a:rPr>
                        <a:t>55</a:t>
                      </a:r>
                      <a:endParaRPr lang="it-IT" sz="1200" b="0" i="0" u="none" strike="noStrike">
                        <a:solidFill>
                          <a:srgbClr val="000000"/>
                        </a:solidFill>
                        <a:effectLst/>
                        <a:latin typeface="Calibri" panose="020F0502020204030204" pitchFamily="34" charset="0"/>
                      </a:endParaRPr>
                    </a:p>
                  </a:txBody>
                  <a:tcPr marL="8499" marR="8499" marT="8499" marB="0" anchor="b"/>
                </a:tc>
                <a:tc>
                  <a:txBody>
                    <a:bodyPr/>
                    <a:lstStyle/>
                    <a:p>
                      <a:pPr algn="ctr" fontAlgn="b"/>
                      <a:r>
                        <a:rPr lang="it-IT" sz="1200" u="none" strike="noStrike">
                          <a:effectLst/>
                        </a:rPr>
                        <a:t>ND</a:t>
                      </a:r>
                      <a:endParaRPr lang="it-IT" sz="1200" b="0" i="0" u="none" strike="noStrike">
                        <a:solidFill>
                          <a:srgbClr val="000000"/>
                        </a:solidFill>
                        <a:effectLst/>
                        <a:latin typeface="Calibri" panose="020F0502020204030204" pitchFamily="34" charset="0"/>
                      </a:endParaRPr>
                    </a:p>
                  </a:txBody>
                  <a:tcPr marL="8499" marR="8499" marT="8499" marB="0" anchor="b"/>
                </a:tc>
                <a:tc>
                  <a:txBody>
                    <a:bodyPr/>
                    <a:lstStyle/>
                    <a:p>
                      <a:pPr algn="ctr" fontAlgn="b"/>
                      <a:r>
                        <a:rPr lang="it-IT" sz="1200" u="none" strike="noStrike">
                          <a:effectLst/>
                        </a:rPr>
                        <a:t>ND</a:t>
                      </a:r>
                      <a:endParaRPr lang="it-IT" sz="1200" b="0" i="0" u="none" strike="noStrike">
                        <a:solidFill>
                          <a:srgbClr val="000000"/>
                        </a:solidFill>
                        <a:effectLst/>
                        <a:latin typeface="Calibri" panose="020F0502020204030204" pitchFamily="34" charset="0"/>
                      </a:endParaRPr>
                    </a:p>
                  </a:txBody>
                  <a:tcPr marL="8499" marR="8499" marT="8499" marB="0" anchor="b"/>
                </a:tc>
                <a:tc>
                  <a:txBody>
                    <a:bodyPr/>
                    <a:lstStyle/>
                    <a:p>
                      <a:pPr algn="ctr" fontAlgn="b"/>
                      <a:r>
                        <a:rPr lang="it-IT" sz="1200" u="none" strike="noStrike">
                          <a:effectLst/>
                        </a:rPr>
                        <a:t>12</a:t>
                      </a:r>
                      <a:endParaRPr lang="it-IT" sz="1200" b="0" i="0" u="none" strike="noStrike">
                        <a:solidFill>
                          <a:srgbClr val="000000"/>
                        </a:solidFill>
                        <a:effectLst/>
                        <a:latin typeface="Calibri" panose="020F0502020204030204" pitchFamily="34" charset="0"/>
                      </a:endParaRPr>
                    </a:p>
                  </a:txBody>
                  <a:tcPr marL="8499" marR="8499" marT="8499" marB="0" anchor="b"/>
                </a:tc>
              </a:tr>
              <a:tr h="161473">
                <a:tc>
                  <a:txBody>
                    <a:bodyPr/>
                    <a:lstStyle/>
                    <a:p>
                      <a:pPr algn="ctr" fontAlgn="b"/>
                      <a:r>
                        <a:rPr lang="it-IT" sz="1200" u="none" strike="noStrike">
                          <a:effectLst/>
                        </a:rPr>
                        <a:t>100</a:t>
                      </a:r>
                      <a:endParaRPr lang="it-IT" sz="1200" b="0" i="0" u="none" strike="noStrike">
                        <a:solidFill>
                          <a:srgbClr val="000000"/>
                        </a:solidFill>
                        <a:effectLst/>
                        <a:latin typeface="Calibri" panose="020F0502020204030204" pitchFamily="34" charset="0"/>
                      </a:endParaRPr>
                    </a:p>
                  </a:txBody>
                  <a:tcPr marL="8499" marR="8499" marT="8499" marB="0" anchor="b"/>
                </a:tc>
                <a:tc>
                  <a:txBody>
                    <a:bodyPr/>
                    <a:lstStyle/>
                    <a:p>
                      <a:pPr algn="ctr" fontAlgn="b"/>
                      <a:r>
                        <a:rPr lang="it-IT" sz="1200" u="none" strike="noStrike">
                          <a:effectLst/>
                        </a:rPr>
                        <a:t>100</a:t>
                      </a:r>
                      <a:endParaRPr lang="it-IT" sz="1200" b="0" i="0" u="none" strike="noStrike">
                        <a:solidFill>
                          <a:srgbClr val="000000"/>
                        </a:solidFill>
                        <a:effectLst/>
                        <a:latin typeface="Calibri" panose="020F0502020204030204" pitchFamily="34" charset="0"/>
                      </a:endParaRPr>
                    </a:p>
                  </a:txBody>
                  <a:tcPr marL="8499" marR="8499" marT="8499" marB="0" anchor="b"/>
                </a:tc>
                <a:tc>
                  <a:txBody>
                    <a:bodyPr/>
                    <a:lstStyle/>
                    <a:p>
                      <a:pPr algn="ctr" fontAlgn="b"/>
                      <a:r>
                        <a:rPr lang="it-IT" sz="1200" u="none" strike="noStrike">
                          <a:effectLst/>
                        </a:rPr>
                        <a:t>F</a:t>
                      </a:r>
                      <a:endParaRPr lang="it-IT" sz="1200" b="0" i="0" u="none" strike="noStrike">
                        <a:solidFill>
                          <a:srgbClr val="000000"/>
                        </a:solidFill>
                        <a:effectLst/>
                        <a:latin typeface="Calibri" panose="020F0502020204030204" pitchFamily="34" charset="0"/>
                      </a:endParaRPr>
                    </a:p>
                  </a:txBody>
                  <a:tcPr marL="8499" marR="8499" marT="8499" marB="0" anchor="b"/>
                </a:tc>
                <a:tc>
                  <a:txBody>
                    <a:bodyPr/>
                    <a:lstStyle/>
                    <a:p>
                      <a:pPr algn="ctr" fontAlgn="b"/>
                      <a:r>
                        <a:rPr lang="it-IT" sz="1200" u="none" strike="noStrike" dirty="0">
                          <a:effectLst/>
                        </a:rPr>
                        <a:t>1</a:t>
                      </a:r>
                      <a:endParaRPr lang="it-IT" sz="1200" b="0" i="0" u="none" strike="noStrike" dirty="0">
                        <a:solidFill>
                          <a:srgbClr val="000000"/>
                        </a:solidFill>
                        <a:effectLst/>
                        <a:latin typeface="Calibri" panose="020F0502020204030204" pitchFamily="34" charset="0"/>
                      </a:endParaRPr>
                    </a:p>
                  </a:txBody>
                  <a:tcPr marL="8499" marR="8499" marT="8499" marB="0" anchor="b"/>
                </a:tc>
                <a:tc>
                  <a:txBody>
                    <a:bodyPr/>
                    <a:lstStyle/>
                    <a:p>
                      <a:pPr algn="ctr" fontAlgn="b"/>
                      <a:r>
                        <a:rPr lang="it-IT" sz="1200" u="none" strike="noStrike">
                          <a:effectLst/>
                        </a:rPr>
                        <a:t>125</a:t>
                      </a:r>
                      <a:endParaRPr lang="it-IT" sz="1200" b="0" i="0" u="none" strike="noStrike">
                        <a:solidFill>
                          <a:srgbClr val="000000"/>
                        </a:solidFill>
                        <a:effectLst/>
                        <a:latin typeface="Calibri" panose="020F0502020204030204" pitchFamily="34" charset="0"/>
                      </a:endParaRPr>
                    </a:p>
                  </a:txBody>
                  <a:tcPr marL="8499" marR="8499" marT="8499" marB="0" anchor="b"/>
                </a:tc>
                <a:tc>
                  <a:txBody>
                    <a:bodyPr/>
                    <a:lstStyle/>
                    <a:p>
                      <a:pPr algn="ctr" fontAlgn="b"/>
                      <a:r>
                        <a:rPr lang="it-IT" sz="1200" u="none" strike="noStrike">
                          <a:effectLst/>
                        </a:rPr>
                        <a:t>ND</a:t>
                      </a:r>
                      <a:endParaRPr lang="it-IT" sz="1200" b="0" i="0" u="none" strike="noStrike">
                        <a:solidFill>
                          <a:srgbClr val="000000"/>
                        </a:solidFill>
                        <a:effectLst/>
                        <a:latin typeface="Calibri" panose="020F0502020204030204" pitchFamily="34" charset="0"/>
                      </a:endParaRPr>
                    </a:p>
                  </a:txBody>
                  <a:tcPr marL="8499" marR="8499" marT="8499" marB="0" anchor="b"/>
                </a:tc>
                <a:tc>
                  <a:txBody>
                    <a:bodyPr/>
                    <a:lstStyle/>
                    <a:p>
                      <a:pPr algn="ctr" fontAlgn="b"/>
                      <a:r>
                        <a:rPr lang="it-IT" sz="1200" u="none" strike="noStrike">
                          <a:effectLst/>
                        </a:rPr>
                        <a:t>ND</a:t>
                      </a:r>
                      <a:endParaRPr lang="it-IT" sz="1200" b="0" i="0" u="none" strike="noStrike">
                        <a:solidFill>
                          <a:srgbClr val="000000"/>
                        </a:solidFill>
                        <a:effectLst/>
                        <a:latin typeface="Calibri" panose="020F0502020204030204" pitchFamily="34" charset="0"/>
                      </a:endParaRPr>
                    </a:p>
                  </a:txBody>
                  <a:tcPr marL="8499" marR="8499" marT="8499" marB="0" anchor="b"/>
                </a:tc>
                <a:tc>
                  <a:txBody>
                    <a:bodyPr/>
                    <a:lstStyle/>
                    <a:p>
                      <a:pPr algn="ctr" fontAlgn="b"/>
                      <a:r>
                        <a:rPr lang="it-IT" sz="1200" u="none" strike="noStrike" dirty="0">
                          <a:effectLst/>
                        </a:rPr>
                        <a:t>1</a:t>
                      </a:r>
                      <a:endParaRPr lang="it-IT" sz="1200" b="0" i="0" u="none" strike="noStrike" dirty="0">
                        <a:solidFill>
                          <a:srgbClr val="000000"/>
                        </a:solidFill>
                        <a:effectLst/>
                        <a:latin typeface="Calibri" panose="020F0502020204030204" pitchFamily="34" charset="0"/>
                      </a:endParaRPr>
                    </a:p>
                  </a:txBody>
                  <a:tcPr marL="8499" marR="8499" marT="8499" marB="0" anchor="b"/>
                </a:tc>
              </a:tr>
              <a:tr h="169972">
                <a:tc>
                  <a:txBody>
                    <a:bodyPr/>
                    <a:lstStyle/>
                    <a:p>
                      <a:pPr algn="ctr" fontAlgn="b"/>
                      <a:r>
                        <a:rPr lang="it-IT" sz="1200" u="none" strike="noStrike" dirty="0">
                          <a:effectLst/>
                        </a:rPr>
                        <a:t>100</a:t>
                      </a:r>
                      <a:endParaRPr lang="it-IT" sz="1200" b="0" i="0" u="none" strike="noStrike" dirty="0">
                        <a:solidFill>
                          <a:srgbClr val="000000"/>
                        </a:solidFill>
                        <a:effectLst/>
                        <a:latin typeface="Calibri" panose="020F0502020204030204" pitchFamily="34" charset="0"/>
                      </a:endParaRPr>
                    </a:p>
                  </a:txBody>
                  <a:tcPr marL="8499" marR="8499" marT="8499" marB="0" anchor="b"/>
                </a:tc>
                <a:tc>
                  <a:txBody>
                    <a:bodyPr/>
                    <a:lstStyle/>
                    <a:p>
                      <a:pPr algn="ctr" fontAlgn="b"/>
                      <a:r>
                        <a:rPr lang="it-IT" sz="1200" u="none" strike="noStrike" dirty="0">
                          <a:effectLst/>
                        </a:rPr>
                        <a:t>100</a:t>
                      </a:r>
                      <a:endParaRPr lang="it-IT" sz="1200" b="0" i="0" u="none" strike="noStrike" dirty="0">
                        <a:solidFill>
                          <a:srgbClr val="000000"/>
                        </a:solidFill>
                        <a:effectLst/>
                        <a:latin typeface="Calibri" panose="020F0502020204030204" pitchFamily="34" charset="0"/>
                      </a:endParaRPr>
                    </a:p>
                  </a:txBody>
                  <a:tcPr marL="8499" marR="8499" marT="8499" marB="0" anchor="b"/>
                </a:tc>
                <a:tc>
                  <a:txBody>
                    <a:bodyPr/>
                    <a:lstStyle/>
                    <a:p>
                      <a:pPr algn="ctr" fontAlgn="b"/>
                      <a:r>
                        <a:rPr lang="it-IT" sz="1200" u="none" strike="noStrike" dirty="0">
                          <a:effectLst/>
                        </a:rPr>
                        <a:t>M</a:t>
                      </a:r>
                      <a:endParaRPr lang="it-IT" sz="1200" b="0" i="0" u="none" strike="noStrike" dirty="0">
                        <a:solidFill>
                          <a:srgbClr val="000000"/>
                        </a:solidFill>
                        <a:effectLst/>
                        <a:latin typeface="Calibri" panose="020F0502020204030204" pitchFamily="34" charset="0"/>
                      </a:endParaRPr>
                    </a:p>
                  </a:txBody>
                  <a:tcPr marL="8499" marR="8499" marT="8499" marB="0" anchor="b"/>
                </a:tc>
                <a:tc>
                  <a:txBody>
                    <a:bodyPr/>
                    <a:lstStyle/>
                    <a:p>
                      <a:pPr algn="ctr" fontAlgn="b"/>
                      <a:r>
                        <a:rPr lang="it-IT" sz="1200" u="none" strike="noStrike" dirty="0">
                          <a:effectLst/>
                        </a:rPr>
                        <a:t>1</a:t>
                      </a:r>
                      <a:endParaRPr lang="it-IT" sz="1200" b="0" i="0" u="none" strike="noStrike" dirty="0">
                        <a:solidFill>
                          <a:srgbClr val="000000"/>
                        </a:solidFill>
                        <a:effectLst/>
                        <a:latin typeface="Calibri" panose="020F0502020204030204" pitchFamily="34" charset="0"/>
                      </a:endParaRPr>
                    </a:p>
                  </a:txBody>
                  <a:tcPr marL="8499" marR="8499" marT="8499" marB="0" anchor="b"/>
                </a:tc>
                <a:tc>
                  <a:txBody>
                    <a:bodyPr/>
                    <a:lstStyle/>
                    <a:p>
                      <a:pPr algn="ctr" fontAlgn="b"/>
                      <a:r>
                        <a:rPr lang="it-IT" sz="1200" u="none" strike="noStrike" dirty="0">
                          <a:effectLst/>
                        </a:rPr>
                        <a:t>130</a:t>
                      </a:r>
                      <a:endParaRPr lang="it-IT" sz="1200" b="0" i="0" u="none" strike="noStrike" dirty="0">
                        <a:solidFill>
                          <a:srgbClr val="000000"/>
                        </a:solidFill>
                        <a:effectLst/>
                        <a:latin typeface="Calibri" panose="020F0502020204030204" pitchFamily="34" charset="0"/>
                      </a:endParaRPr>
                    </a:p>
                  </a:txBody>
                  <a:tcPr marL="8499" marR="8499" marT="8499" marB="0" anchor="b"/>
                </a:tc>
                <a:tc>
                  <a:txBody>
                    <a:bodyPr/>
                    <a:lstStyle/>
                    <a:p>
                      <a:pPr algn="ctr" fontAlgn="b"/>
                      <a:r>
                        <a:rPr lang="it-IT" sz="1200" u="none" strike="noStrike" dirty="0">
                          <a:effectLst/>
                        </a:rPr>
                        <a:t>ND</a:t>
                      </a:r>
                      <a:endParaRPr lang="it-IT" sz="1200" b="0" i="0" u="none" strike="noStrike" dirty="0">
                        <a:solidFill>
                          <a:srgbClr val="000000"/>
                        </a:solidFill>
                        <a:effectLst/>
                        <a:latin typeface="Calibri" panose="020F0502020204030204" pitchFamily="34" charset="0"/>
                      </a:endParaRPr>
                    </a:p>
                  </a:txBody>
                  <a:tcPr marL="8499" marR="8499" marT="8499" marB="0" anchor="b"/>
                </a:tc>
                <a:tc>
                  <a:txBody>
                    <a:bodyPr/>
                    <a:lstStyle/>
                    <a:p>
                      <a:pPr algn="ctr" fontAlgn="b"/>
                      <a:r>
                        <a:rPr lang="it-IT" sz="1200" u="none" strike="noStrike" dirty="0">
                          <a:effectLst/>
                        </a:rPr>
                        <a:t>ND</a:t>
                      </a:r>
                      <a:endParaRPr lang="it-IT" sz="1200" b="0" i="0" u="none" strike="noStrike" dirty="0">
                        <a:solidFill>
                          <a:srgbClr val="000000"/>
                        </a:solidFill>
                        <a:effectLst/>
                        <a:latin typeface="Calibri" panose="020F0502020204030204" pitchFamily="34" charset="0"/>
                      </a:endParaRPr>
                    </a:p>
                  </a:txBody>
                  <a:tcPr marL="8499" marR="8499" marT="8499" marB="0" anchor="b"/>
                </a:tc>
                <a:tc>
                  <a:txBody>
                    <a:bodyPr/>
                    <a:lstStyle/>
                    <a:p>
                      <a:pPr algn="ctr" fontAlgn="b"/>
                      <a:r>
                        <a:rPr lang="it-IT" sz="1200" u="none" strike="noStrike" dirty="0">
                          <a:effectLst/>
                        </a:rPr>
                        <a:t>1</a:t>
                      </a:r>
                      <a:endParaRPr lang="it-IT" sz="1200" b="0" i="0" u="none" strike="noStrike" dirty="0">
                        <a:solidFill>
                          <a:srgbClr val="000000"/>
                        </a:solidFill>
                        <a:effectLst/>
                        <a:latin typeface="Calibri" panose="020F0502020204030204" pitchFamily="34" charset="0"/>
                      </a:endParaRPr>
                    </a:p>
                  </a:txBody>
                  <a:tcPr marL="8499" marR="8499" marT="8499" marB="0" anchor="b"/>
                </a:tc>
              </a:tr>
            </a:tbl>
          </a:graphicData>
        </a:graphic>
      </p:graphicFrame>
      <p:graphicFrame>
        <p:nvGraphicFramePr>
          <p:cNvPr id="10" name="Tabella 9"/>
          <p:cNvGraphicFramePr>
            <a:graphicFrameLocks noGrp="1"/>
          </p:cNvGraphicFramePr>
          <p:nvPr>
            <p:extLst>
              <p:ext uri="{D42A27DB-BD31-4B8C-83A1-F6EECF244321}">
                <p14:modId xmlns:p14="http://schemas.microsoft.com/office/powerpoint/2010/main" val="1212639812"/>
              </p:ext>
            </p:extLst>
          </p:nvPr>
        </p:nvGraphicFramePr>
        <p:xfrm>
          <a:off x="2765355" y="3340784"/>
          <a:ext cx="8695712" cy="482600"/>
        </p:xfrm>
        <a:graphic>
          <a:graphicData uri="http://schemas.openxmlformats.org/drawingml/2006/table">
            <a:tbl>
              <a:tblPr>
                <a:tableStyleId>{5940675A-B579-460E-94D1-54222C63F5DA}</a:tableStyleId>
              </a:tblPr>
              <a:tblGrid>
                <a:gridCol w="2245567"/>
                <a:gridCol w="2307447"/>
                <a:gridCol w="1274867"/>
                <a:gridCol w="1096299"/>
                <a:gridCol w="1771532"/>
              </a:tblGrid>
              <a:tr h="241300">
                <a:tc>
                  <a:txBody>
                    <a:bodyPr/>
                    <a:lstStyle/>
                    <a:p>
                      <a:pPr algn="ctr" fontAlgn="b"/>
                      <a:r>
                        <a:rPr lang="it-IT" sz="1200" b="1" u="none" strike="noStrike" dirty="0">
                          <a:effectLst/>
                        </a:rPr>
                        <a:t>TOTAL_WEIGHT_IN_THE_HAUL</a:t>
                      </a:r>
                      <a:endParaRPr lang="it-IT"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it-IT" sz="1200" b="1" u="none" strike="noStrike" dirty="0">
                          <a:effectLst/>
                        </a:rPr>
                        <a:t>TOTAL_NUMBER_IN_THE_HAUL</a:t>
                      </a:r>
                      <a:endParaRPr lang="it-IT"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it-IT" sz="1200" b="1" u="none" strike="noStrike" dirty="0">
                          <a:effectLst/>
                        </a:rPr>
                        <a:t>NB_OF_FEMALES</a:t>
                      </a:r>
                      <a:endParaRPr lang="it-IT"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it-IT" sz="1200" b="1" u="none" strike="noStrike" dirty="0">
                          <a:effectLst/>
                        </a:rPr>
                        <a:t>NB_OF_MALES</a:t>
                      </a:r>
                      <a:endParaRPr lang="it-IT"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it-IT" sz="1200" b="1" u="none" strike="noStrike" dirty="0">
                          <a:effectLst/>
                        </a:rPr>
                        <a:t>NB_OF_UNDETERMINED</a:t>
                      </a:r>
                      <a:endParaRPr lang="it-IT" sz="1200" b="1" i="0" u="none" strike="noStrike" dirty="0">
                        <a:solidFill>
                          <a:srgbClr val="000000"/>
                        </a:solidFill>
                        <a:effectLst/>
                        <a:latin typeface="Calibri" panose="020F0502020204030204" pitchFamily="34" charset="0"/>
                      </a:endParaRPr>
                    </a:p>
                  </a:txBody>
                  <a:tcPr marL="9525" marR="9525" marT="9525" marB="0" anchor="b"/>
                </a:tc>
              </a:tr>
              <a:tr h="241300">
                <a:tc>
                  <a:txBody>
                    <a:bodyPr/>
                    <a:lstStyle/>
                    <a:p>
                      <a:pPr algn="ctr" fontAlgn="b"/>
                      <a:r>
                        <a:rPr lang="it-IT" sz="1200" u="none" strike="noStrike" dirty="0">
                          <a:effectLst/>
                        </a:rPr>
                        <a:t>1000</a:t>
                      </a:r>
                      <a:endParaRPr lang="it-IT"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it-IT" sz="1200" u="none" strike="noStrike" dirty="0" smtClean="0">
                          <a:effectLst/>
                        </a:rPr>
                        <a:t>912</a:t>
                      </a:r>
                      <a:endParaRPr lang="it-IT"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it-IT" sz="1200" u="none" strike="noStrike" dirty="0" smtClean="0">
                          <a:effectLst/>
                        </a:rPr>
                        <a:t>341</a:t>
                      </a:r>
                      <a:endParaRPr lang="it-IT"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it-IT" sz="1200" u="none" strike="noStrike" dirty="0">
                          <a:effectLst/>
                        </a:rPr>
                        <a:t>571</a:t>
                      </a:r>
                      <a:endParaRPr lang="it-IT"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it-IT" sz="1200" u="none" strike="noStrike" dirty="0">
                          <a:effectLst/>
                        </a:rPr>
                        <a:t>0</a:t>
                      </a:r>
                      <a:endParaRPr lang="it-IT" sz="12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sp>
        <p:nvSpPr>
          <p:cNvPr id="12" name="Rettangolo 11"/>
          <p:cNvSpPr/>
          <p:nvPr/>
        </p:nvSpPr>
        <p:spPr>
          <a:xfrm>
            <a:off x="2227566" y="3340784"/>
            <a:ext cx="491876" cy="369332"/>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algn="ctr"/>
            <a:r>
              <a:rPr lang="en-US" dirty="0" smtClean="0">
                <a:solidFill>
                  <a:schemeClr val="bg1"/>
                </a:solidFill>
                <a:latin typeface="Times New Roman" panose="02020603050405020304" pitchFamily="18" charset="0"/>
              </a:rPr>
              <a:t>TB </a:t>
            </a:r>
            <a:endParaRPr lang="it-IT" dirty="0">
              <a:solidFill>
                <a:schemeClr val="bg1"/>
              </a:solidFill>
            </a:endParaRPr>
          </a:p>
        </p:txBody>
      </p:sp>
      <p:sp>
        <p:nvSpPr>
          <p:cNvPr id="13" name="Rettangolo 12"/>
          <p:cNvSpPr/>
          <p:nvPr/>
        </p:nvSpPr>
        <p:spPr>
          <a:xfrm>
            <a:off x="509783" y="4147650"/>
            <a:ext cx="491876" cy="369332"/>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algn="ctr"/>
            <a:r>
              <a:rPr lang="en-US" dirty="0" smtClean="0">
                <a:solidFill>
                  <a:schemeClr val="bg1"/>
                </a:solidFill>
                <a:latin typeface="Times New Roman" panose="02020603050405020304" pitchFamily="18" charset="0"/>
              </a:rPr>
              <a:t>TC </a:t>
            </a:r>
            <a:endParaRPr lang="it-IT" dirty="0">
              <a:solidFill>
                <a:schemeClr val="bg1"/>
              </a:solidFill>
            </a:endParaRPr>
          </a:p>
        </p:txBody>
      </p:sp>
      <p:sp>
        <p:nvSpPr>
          <p:cNvPr id="14" name="Ovale 13"/>
          <p:cNvSpPr/>
          <p:nvPr/>
        </p:nvSpPr>
        <p:spPr>
          <a:xfrm>
            <a:off x="1460500" y="4722056"/>
            <a:ext cx="880545" cy="1462844"/>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5" name="Ovale 14"/>
          <p:cNvSpPr/>
          <p:nvPr/>
        </p:nvSpPr>
        <p:spPr>
          <a:xfrm>
            <a:off x="1573978" y="6179588"/>
            <a:ext cx="653588" cy="374894"/>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6" name="Ovale 15"/>
          <p:cNvSpPr/>
          <p:nvPr/>
        </p:nvSpPr>
        <p:spPr>
          <a:xfrm>
            <a:off x="3570144" y="3556684"/>
            <a:ext cx="653588" cy="374894"/>
          </a:xfrm>
          <a:prstGeom prst="ellipse">
            <a:avLst/>
          </a:prstGeom>
          <a:noFill/>
          <a:ln w="38100">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8" name="Connettore 2 17"/>
          <p:cNvCxnSpPr>
            <a:stCxn id="16" idx="3"/>
            <a:endCxn id="14" idx="7"/>
          </p:cNvCxnSpPr>
          <p:nvPr/>
        </p:nvCxnSpPr>
        <p:spPr>
          <a:xfrm flipH="1">
            <a:off x="2212092" y="3876676"/>
            <a:ext cx="1453768" cy="1059609"/>
          </a:xfrm>
          <a:prstGeom prst="straightConnector1">
            <a:avLst/>
          </a:prstGeom>
          <a:ln w="38100">
            <a:solidFill>
              <a:srgbClr val="FF99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ttore 2 21"/>
          <p:cNvCxnSpPr>
            <a:stCxn id="16" idx="4"/>
            <a:endCxn id="15" idx="6"/>
          </p:cNvCxnSpPr>
          <p:nvPr/>
        </p:nvCxnSpPr>
        <p:spPr>
          <a:xfrm flipH="1">
            <a:off x="2227566" y="3931578"/>
            <a:ext cx="1669372" cy="2435457"/>
          </a:xfrm>
          <a:prstGeom prst="straightConnector1">
            <a:avLst/>
          </a:prstGeom>
          <a:ln w="38100">
            <a:solidFill>
              <a:srgbClr val="FF9900"/>
            </a:solidFill>
            <a:tailEnd type="triangle"/>
          </a:ln>
        </p:spPr>
        <p:style>
          <a:lnRef idx="1">
            <a:schemeClr val="accent1"/>
          </a:lnRef>
          <a:fillRef idx="0">
            <a:schemeClr val="accent1"/>
          </a:fillRef>
          <a:effectRef idx="0">
            <a:schemeClr val="accent1"/>
          </a:effectRef>
          <a:fontRef idx="minor">
            <a:schemeClr val="tx1"/>
          </a:fontRef>
        </p:style>
      </p:cxnSp>
      <p:sp>
        <p:nvSpPr>
          <p:cNvPr id="25" name="Rettangolo 24"/>
          <p:cNvSpPr/>
          <p:nvPr/>
        </p:nvSpPr>
        <p:spPr>
          <a:xfrm>
            <a:off x="10541000" y="4851400"/>
            <a:ext cx="596900" cy="1302787"/>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6" name="Rettangolo 25"/>
          <p:cNvSpPr/>
          <p:nvPr/>
        </p:nvSpPr>
        <p:spPr>
          <a:xfrm>
            <a:off x="10541000" y="6179588"/>
            <a:ext cx="596900" cy="374894"/>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7" name="CasellaDiTesto 26"/>
          <p:cNvSpPr txBox="1"/>
          <p:nvPr/>
        </p:nvSpPr>
        <p:spPr>
          <a:xfrm>
            <a:off x="11268978" y="5318127"/>
            <a:ext cx="625492" cy="369332"/>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it-IT" dirty="0" smtClean="0"/>
              <a:t>1/10</a:t>
            </a:r>
            <a:endParaRPr lang="it-IT" dirty="0"/>
          </a:p>
        </p:txBody>
      </p:sp>
      <p:sp>
        <p:nvSpPr>
          <p:cNvPr id="28" name="CasellaDiTesto 27"/>
          <p:cNvSpPr txBox="1"/>
          <p:nvPr/>
        </p:nvSpPr>
        <p:spPr>
          <a:xfrm>
            <a:off x="11326599" y="6154187"/>
            <a:ext cx="508473" cy="369332"/>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it-IT" dirty="0" smtClean="0"/>
              <a:t>1/1</a:t>
            </a:r>
            <a:endParaRPr lang="it-IT" dirty="0"/>
          </a:p>
        </p:txBody>
      </p:sp>
    </p:spTree>
    <p:extLst>
      <p:ext uri="{BB962C8B-B14F-4D97-AF65-F5344CB8AC3E}">
        <p14:creationId xmlns:p14="http://schemas.microsoft.com/office/powerpoint/2010/main" val="39281253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p:cNvSpPr txBox="1"/>
          <p:nvPr/>
        </p:nvSpPr>
        <p:spPr>
          <a:xfrm>
            <a:off x="472611" y="339047"/>
            <a:ext cx="801385" cy="584775"/>
          </a:xfrm>
          <a:prstGeom prst="rect">
            <a:avLst/>
          </a:prstGeom>
          <a:noFill/>
        </p:spPr>
        <p:txBody>
          <a:bodyPr wrap="square" rtlCol="0">
            <a:spAutoFit/>
          </a:bodyPr>
          <a:lstStyle/>
          <a:p>
            <a:r>
              <a:rPr lang="it-IT" sz="3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TE</a:t>
            </a:r>
          </a:p>
        </p:txBody>
      </p:sp>
      <p:graphicFrame>
        <p:nvGraphicFramePr>
          <p:cNvPr id="6" name="Tabella 5"/>
          <p:cNvGraphicFramePr>
            <a:graphicFrameLocks noGrp="1"/>
          </p:cNvGraphicFramePr>
          <p:nvPr>
            <p:extLst>
              <p:ext uri="{D42A27DB-BD31-4B8C-83A1-F6EECF244321}">
                <p14:modId xmlns:p14="http://schemas.microsoft.com/office/powerpoint/2010/main" val="3107831987"/>
              </p:ext>
            </p:extLst>
          </p:nvPr>
        </p:nvGraphicFramePr>
        <p:xfrm>
          <a:off x="2083371" y="185178"/>
          <a:ext cx="9156556" cy="763044"/>
        </p:xfrm>
        <a:graphic>
          <a:graphicData uri="http://schemas.openxmlformats.org/drawingml/2006/table">
            <a:tbl>
              <a:tblPr firstRow="1" bandRow="1">
                <a:tableStyleId>{5C22544A-7EE6-4342-B048-85BDC9FD1C3A}</a:tableStyleId>
              </a:tblPr>
              <a:tblGrid>
                <a:gridCol w="2793370">
                  <a:extLst>
                    <a:ext uri="{9D8B030D-6E8A-4147-A177-3AD203B41FA5}">
                      <a16:colId xmlns="" xmlns:a16="http://schemas.microsoft.com/office/drawing/2014/main" val="20000"/>
                    </a:ext>
                  </a:extLst>
                </a:gridCol>
                <a:gridCol w="1328850">
                  <a:extLst>
                    <a:ext uri="{9D8B030D-6E8A-4147-A177-3AD203B41FA5}">
                      <a16:colId xmlns="" xmlns:a16="http://schemas.microsoft.com/office/drawing/2014/main" val="20001"/>
                    </a:ext>
                  </a:extLst>
                </a:gridCol>
                <a:gridCol w="1808251">
                  <a:extLst>
                    <a:ext uri="{9D8B030D-6E8A-4147-A177-3AD203B41FA5}">
                      <a16:colId xmlns="" xmlns:a16="http://schemas.microsoft.com/office/drawing/2014/main" val="20002"/>
                    </a:ext>
                  </a:extLst>
                </a:gridCol>
                <a:gridCol w="1823430">
                  <a:extLst>
                    <a:ext uri="{9D8B030D-6E8A-4147-A177-3AD203B41FA5}">
                      <a16:colId xmlns="" xmlns:a16="http://schemas.microsoft.com/office/drawing/2014/main" val="20003"/>
                    </a:ext>
                  </a:extLst>
                </a:gridCol>
                <a:gridCol w="1402655">
                  <a:extLst>
                    <a:ext uri="{9D8B030D-6E8A-4147-A177-3AD203B41FA5}">
                      <a16:colId xmlns="" xmlns:a16="http://schemas.microsoft.com/office/drawing/2014/main" val="20004"/>
                    </a:ext>
                  </a:extLst>
                </a:gridCol>
              </a:tblGrid>
              <a:tr h="365155">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Name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Type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Ref</a:t>
                      </a:r>
                      <a:r>
                        <a:rPr lang="it-IT" sz="1600" b="0" i="0" u="none" strike="noStrike" dirty="0">
                          <a:solidFill>
                            <a:srgbClr val="FFFFFF"/>
                          </a:solidFill>
                          <a:effectLst/>
                          <a:latin typeface="Arial" panose="020B0604020202020204" pitchFamily="34" charset="0"/>
                          <a:cs typeface="Arial" panose="020B0604020202020204" pitchFamily="34" charset="0"/>
                        </a:rPr>
                        <a:t>. </a:t>
                      </a:r>
                      <a:r>
                        <a:rPr lang="it-IT" sz="1600" b="0" i="0" u="none" strike="noStrike" dirty="0" err="1">
                          <a:solidFill>
                            <a:srgbClr val="FFFFFF"/>
                          </a:solidFill>
                          <a:effectLst/>
                          <a:latin typeface="Arial" panose="020B0604020202020204" pitchFamily="34" charset="0"/>
                          <a:cs typeface="Arial" panose="020B0604020202020204" pitchFamily="34" charset="0"/>
                        </a:rPr>
                        <a:t>Range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Comments</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a:solidFill>
                            <a:srgbClr val="FFFFFF"/>
                          </a:solidFill>
                          <a:effectLst/>
                          <a:latin typeface="Arial" panose="020B0604020202020204" pitchFamily="34" charset="0"/>
                          <a:cs typeface="Arial" panose="020B0604020202020204" pitchFamily="34" charset="0"/>
                        </a:rPr>
                        <a:t>New </a:t>
                      </a:r>
                      <a:r>
                        <a:rPr lang="it-IT" sz="1600" b="0" i="0" u="none" strike="noStrike" dirty="0" err="1">
                          <a:solidFill>
                            <a:srgbClr val="FFFFFF"/>
                          </a:solidFill>
                          <a:effectLst/>
                          <a:latin typeface="Arial" panose="020B0604020202020204" pitchFamily="34" charset="0"/>
                          <a:cs typeface="Arial" panose="020B0604020202020204" pitchFamily="34" charset="0"/>
                        </a:rPr>
                        <a:t>range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 xmlns:a16="http://schemas.microsoft.com/office/drawing/2014/main" val="10000"/>
                  </a:ext>
                </a:extLst>
              </a:tr>
              <a:tr h="3978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000000"/>
                          </a:solidFill>
                          <a:effectLst/>
                          <a:latin typeface="Arial" panose="020B0604020202020204" pitchFamily="34" charset="0"/>
                          <a:cs typeface="Arial" panose="020B0604020202020204" pitchFamily="34" charset="0"/>
                        </a:rPr>
                        <a:t>TYPE_OF_FILE</a:t>
                      </a:r>
                      <a:endParaRPr lang="it-IT" dirty="0">
                        <a:latin typeface="Arial" panose="020B0604020202020204" pitchFamily="34" charset="0"/>
                        <a:cs typeface="Arial" panose="020B060402020202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000000"/>
                          </a:solidFill>
                          <a:effectLst/>
                          <a:latin typeface="Arial" panose="020B0604020202020204" pitchFamily="34" charset="0"/>
                          <a:cs typeface="Arial" panose="020B0604020202020204" pitchFamily="34" charset="0"/>
                        </a:rPr>
                        <a:t>2A</a:t>
                      </a:r>
                      <a:endParaRPr lang="it-IT" dirty="0">
                        <a:latin typeface="Arial" panose="020B0604020202020204" pitchFamily="34" charset="0"/>
                        <a:cs typeface="Arial" panose="020B0604020202020204" pitchFamily="34" charset="0"/>
                      </a:endParaRPr>
                    </a:p>
                  </a:txBody>
                  <a:tcPr/>
                </a:tc>
                <a:tc>
                  <a:txBody>
                    <a:bodyPr/>
                    <a:lstStyle/>
                    <a:p>
                      <a:pPr algn="ctr"/>
                      <a:r>
                        <a:rPr lang="en-US" b="0" i="0" u="none" strike="noStrike" dirty="0">
                          <a:solidFill>
                            <a:srgbClr val="000000"/>
                          </a:solidFill>
                          <a:effectLst/>
                          <a:latin typeface="Arial" panose="020B0604020202020204" pitchFamily="34" charset="0"/>
                          <a:cs typeface="Arial" panose="020B0604020202020204" pitchFamily="34" charset="0"/>
                        </a:rPr>
                        <a:t>TE</a:t>
                      </a:r>
                      <a:endParaRPr lang="it-IT" dirty="0">
                        <a:latin typeface="Arial" panose="020B0604020202020204" pitchFamily="34" charset="0"/>
                        <a:cs typeface="Arial" panose="020B0604020202020204" pitchFamily="34" charset="0"/>
                      </a:endParaRPr>
                    </a:p>
                  </a:txBody>
                  <a:tcPr/>
                </a:tc>
                <a:tc>
                  <a:txBody>
                    <a:bodyPr/>
                    <a:lstStyle/>
                    <a:p>
                      <a:pPr algn="ctr"/>
                      <a:r>
                        <a:rPr lang="en-US" b="0" i="0" u="none" strike="noStrike" dirty="0">
                          <a:solidFill>
                            <a:srgbClr val="000000"/>
                          </a:solidFill>
                          <a:effectLst/>
                          <a:latin typeface="Arial" panose="020B0604020202020204" pitchFamily="34" charset="0"/>
                          <a:cs typeface="Arial" panose="020B0604020202020204" pitchFamily="34" charset="0"/>
                        </a:rPr>
                        <a:t>Fixed value</a:t>
                      </a:r>
                      <a:r>
                        <a:rPr lang="en-US" dirty="0">
                          <a:latin typeface="Arial" panose="020B0604020202020204" pitchFamily="34" charset="0"/>
                          <a:cs typeface="Arial" panose="020B0604020202020204" pitchFamily="34" charset="0"/>
                        </a:rPr>
                        <a:t> </a:t>
                      </a:r>
                      <a:endParaRPr lang="it-IT" dirty="0">
                        <a:latin typeface="Arial" panose="020B0604020202020204" pitchFamily="34" charset="0"/>
                        <a:cs typeface="Arial" panose="020B0604020202020204" pitchFamily="34" charset="0"/>
                      </a:endParaRPr>
                    </a:p>
                  </a:txBody>
                  <a:tcPr/>
                </a:tc>
                <a:tc>
                  <a:txBody>
                    <a:bodyPr/>
                    <a:lstStyle/>
                    <a:p>
                      <a:pPr algn="ctr"/>
                      <a:r>
                        <a:rPr lang="it-IT" dirty="0">
                          <a:latin typeface="Arial" panose="020B0604020202020204" pitchFamily="34" charset="0"/>
                          <a:cs typeface="Arial" panose="020B0604020202020204" pitchFamily="34" charset="0"/>
                        </a:rPr>
                        <a:t>TE</a:t>
                      </a:r>
                    </a:p>
                  </a:txBody>
                  <a:tcPr/>
                </a:tc>
                <a:extLst>
                  <a:ext uri="{0D108BD9-81ED-4DB2-BD59-A6C34878D82A}">
                    <a16:rowId xmlns="" xmlns:a16="http://schemas.microsoft.com/office/drawing/2014/main" val="10001"/>
                  </a:ext>
                </a:extLst>
              </a:tr>
            </a:tbl>
          </a:graphicData>
        </a:graphic>
      </p:graphicFrame>
      <p:sp>
        <p:nvSpPr>
          <p:cNvPr id="3" name="CasellaDiTesto 2"/>
          <p:cNvSpPr txBox="1"/>
          <p:nvPr/>
        </p:nvSpPr>
        <p:spPr>
          <a:xfrm>
            <a:off x="2083371" y="1034535"/>
            <a:ext cx="3899978" cy="369332"/>
          </a:xfrm>
          <a:prstGeom prst="rect">
            <a:avLst/>
          </a:prstGeom>
        </p:spPr>
        <p:style>
          <a:lnRef idx="0">
            <a:schemeClr val="accent5"/>
          </a:lnRef>
          <a:fillRef idx="3">
            <a:schemeClr val="accent5"/>
          </a:fillRef>
          <a:effectRef idx="3">
            <a:schemeClr val="accent5"/>
          </a:effectRef>
          <a:fontRef idx="minor">
            <a:schemeClr val="lt1"/>
          </a:fontRef>
        </p:style>
        <p:txBody>
          <a:bodyPr wrap="none" rtlCol="0">
            <a:spAutoFit/>
          </a:bodyPr>
          <a:lstStyle/>
          <a:p>
            <a:r>
              <a:rPr lang="it-IT" dirty="0" err="1"/>
              <a:t>Same</a:t>
            </a:r>
            <a:r>
              <a:rPr lang="it-IT" dirty="0"/>
              <a:t> formats </a:t>
            </a:r>
            <a:r>
              <a:rPr lang="it-IT" dirty="0" err="1"/>
              <a:t>as</a:t>
            </a:r>
            <a:r>
              <a:rPr lang="it-IT" dirty="0"/>
              <a:t> in TA, TB and TC </a:t>
            </a:r>
            <a:r>
              <a:rPr lang="it-IT" dirty="0" err="1"/>
              <a:t>tables</a:t>
            </a:r>
            <a:endParaRPr lang="it-IT" dirty="0"/>
          </a:p>
        </p:txBody>
      </p:sp>
      <p:graphicFrame>
        <p:nvGraphicFramePr>
          <p:cNvPr id="11" name="Tabella 10"/>
          <p:cNvGraphicFramePr>
            <a:graphicFrameLocks noGrp="1"/>
          </p:cNvGraphicFramePr>
          <p:nvPr>
            <p:extLst>
              <p:ext uri="{D42A27DB-BD31-4B8C-83A1-F6EECF244321}">
                <p14:modId xmlns:p14="http://schemas.microsoft.com/office/powerpoint/2010/main" val="589622248"/>
              </p:ext>
            </p:extLst>
          </p:nvPr>
        </p:nvGraphicFramePr>
        <p:xfrm>
          <a:off x="323848" y="3693093"/>
          <a:ext cx="11458575" cy="1931832"/>
        </p:xfrm>
        <a:graphic>
          <a:graphicData uri="http://schemas.openxmlformats.org/drawingml/2006/table">
            <a:tbl>
              <a:tblPr firstRow="1" bandRow="1">
                <a:tableStyleId>{5C22544A-7EE6-4342-B048-85BDC9FD1C3A}</a:tableStyleId>
              </a:tblPr>
              <a:tblGrid>
                <a:gridCol w="4324352">
                  <a:extLst>
                    <a:ext uri="{9D8B030D-6E8A-4147-A177-3AD203B41FA5}">
                      <a16:colId xmlns="" xmlns:a16="http://schemas.microsoft.com/office/drawing/2014/main" val="20000"/>
                    </a:ext>
                  </a:extLst>
                </a:gridCol>
                <a:gridCol w="1065280">
                  <a:extLst>
                    <a:ext uri="{9D8B030D-6E8A-4147-A177-3AD203B41FA5}">
                      <a16:colId xmlns="" xmlns:a16="http://schemas.microsoft.com/office/drawing/2014/main" val="20001"/>
                    </a:ext>
                  </a:extLst>
                </a:gridCol>
                <a:gridCol w="2179865">
                  <a:extLst>
                    <a:ext uri="{9D8B030D-6E8A-4147-A177-3AD203B41FA5}">
                      <a16:colId xmlns="" xmlns:a16="http://schemas.microsoft.com/office/drawing/2014/main" val="20002"/>
                    </a:ext>
                  </a:extLst>
                </a:gridCol>
                <a:gridCol w="2800170">
                  <a:extLst>
                    <a:ext uri="{9D8B030D-6E8A-4147-A177-3AD203B41FA5}">
                      <a16:colId xmlns="" xmlns:a16="http://schemas.microsoft.com/office/drawing/2014/main" val="20003"/>
                    </a:ext>
                  </a:extLst>
                </a:gridCol>
                <a:gridCol w="1088908">
                  <a:extLst>
                    <a:ext uri="{9D8B030D-6E8A-4147-A177-3AD203B41FA5}">
                      <a16:colId xmlns="" xmlns:a16="http://schemas.microsoft.com/office/drawing/2014/main" val="20004"/>
                    </a:ext>
                  </a:extLst>
                </a:gridCol>
              </a:tblGrid>
              <a:tr h="468792">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Name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Type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Ref</a:t>
                      </a:r>
                      <a:r>
                        <a:rPr lang="it-IT" sz="1600" b="0" i="0" u="none" strike="noStrike" dirty="0">
                          <a:solidFill>
                            <a:srgbClr val="FFFFFF"/>
                          </a:solidFill>
                          <a:effectLst/>
                          <a:latin typeface="Arial" panose="020B0604020202020204" pitchFamily="34" charset="0"/>
                          <a:cs typeface="Arial" panose="020B0604020202020204" pitchFamily="34" charset="0"/>
                        </a:rPr>
                        <a:t>. </a:t>
                      </a:r>
                      <a:r>
                        <a:rPr lang="it-IT" sz="1600" b="0" i="0" u="none" strike="noStrike" dirty="0" err="1">
                          <a:solidFill>
                            <a:srgbClr val="FFFFFF"/>
                          </a:solidFill>
                          <a:effectLst/>
                          <a:latin typeface="Arial" panose="020B0604020202020204" pitchFamily="34" charset="0"/>
                          <a:cs typeface="Arial" panose="020B0604020202020204" pitchFamily="34" charset="0"/>
                        </a:rPr>
                        <a:t>Range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Comments</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a:solidFill>
                            <a:srgbClr val="FFFFFF"/>
                          </a:solidFill>
                          <a:effectLst/>
                          <a:latin typeface="Arial" panose="020B0604020202020204" pitchFamily="34" charset="0"/>
                          <a:cs typeface="Arial" panose="020B0604020202020204" pitchFamily="34" charset="0"/>
                        </a:rPr>
                        <a:t>New </a:t>
                      </a:r>
                      <a:r>
                        <a:rPr lang="it-IT" sz="1600" b="0" i="0" u="none" strike="noStrike" dirty="0" err="1">
                          <a:solidFill>
                            <a:srgbClr val="FFFFFF"/>
                          </a:solidFill>
                          <a:effectLst/>
                          <a:latin typeface="Arial" panose="020B0604020202020204" pitchFamily="34" charset="0"/>
                          <a:cs typeface="Arial" panose="020B0604020202020204" pitchFamily="34" charset="0"/>
                        </a:rPr>
                        <a:t>range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 xmlns:a16="http://schemas.microsoft.com/office/drawing/2014/main" val="10000"/>
                  </a:ext>
                </a:extLst>
              </a:tr>
              <a:tr h="102139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000000"/>
                          </a:solidFill>
                          <a:effectLst/>
                          <a:latin typeface="Arial" panose="020B0604020202020204" pitchFamily="34" charset="0"/>
                          <a:cs typeface="Arial" panose="020B0604020202020204" pitchFamily="34" charset="0"/>
                        </a:rPr>
                        <a:t>NO_PER_SEX_MEASURED_IN_SUB_ </a:t>
                      </a:r>
                      <a:r>
                        <a:rPr lang="en-US" b="0" i="0" u="none" strike="noStrike" dirty="0" smtClean="0">
                          <a:solidFill>
                            <a:srgbClr val="000000"/>
                          </a:solidFill>
                          <a:effectLst/>
                          <a:latin typeface="Arial" panose="020B0604020202020204" pitchFamily="34" charset="0"/>
                          <a:cs typeface="Arial" panose="020B0604020202020204" pitchFamily="34" charset="0"/>
                        </a:rPr>
                        <a:t>SAMPLE_FOR_OTOLITH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smtClean="0">
                          <a:solidFill>
                            <a:srgbClr val="000000"/>
                          </a:solidFill>
                          <a:effectLst/>
                          <a:latin typeface="Arial" panose="020B0604020202020204" pitchFamily="34" charset="0"/>
                          <a:cs typeface="Arial" panose="020B0604020202020204" pitchFamily="34" charset="0"/>
                        </a:rPr>
                        <a:t>(name to be changed in </a:t>
                      </a:r>
                      <a:r>
                        <a:rPr lang="en-US" b="0" i="0" u="none" strike="noStrike" dirty="0" smtClean="0">
                          <a:solidFill>
                            <a:srgbClr val="0070C0"/>
                          </a:solidFill>
                          <a:effectLst/>
                          <a:latin typeface="Arial" panose="020B0604020202020204" pitchFamily="34" charset="0"/>
                          <a:cs typeface="Arial" panose="020B0604020202020204" pitchFamily="34" charset="0"/>
                        </a:rPr>
                        <a:t>NO_PER_SEX_MEASURED_IN_SUB_ SAMPLE_FOR_HARD_STRUCTURE</a:t>
                      </a:r>
                      <a:r>
                        <a:rPr lang="en-US" b="0" i="0" u="none" strike="noStrike" dirty="0" smtClean="0">
                          <a:solidFill>
                            <a:srgbClr val="000000"/>
                          </a:solidFill>
                          <a:effectLst/>
                          <a:latin typeface="Arial" panose="020B0604020202020204" pitchFamily="34" charset="0"/>
                          <a:cs typeface="Arial" panose="020B0604020202020204" pitchFamily="34"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000000"/>
                          </a:solidFill>
                          <a:effectLst/>
                          <a:latin typeface="Arial" panose="020B0604020202020204" pitchFamily="34" charset="0"/>
                          <a:cs typeface="Arial" panose="020B0604020202020204" pitchFamily="34" charset="0"/>
                        </a:rPr>
                        <a:t>6N</a:t>
                      </a:r>
                      <a:endParaRPr lang="it-IT" dirty="0">
                        <a:latin typeface="Arial" panose="020B0604020202020204" pitchFamily="34" charset="0"/>
                        <a:cs typeface="Arial" panose="020B060402020202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800" b="0" i="0" u="none" strike="noStrike" kern="1200" dirty="0">
                          <a:solidFill>
                            <a:srgbClr val="000000"/>
                          </a:solidFill>
                          <a:effectLst/>
                          <a:latin typeface="Arial" panose="020B0604020202020204" pitchFamily="34" charset="0"/>
                          <a:ea typeface="+mn-ea"/>
                          <a:cs typeface="Arial" panose="020B0604020202020204" pitchFamily="34" charset="0"/>
                        </a:rPr>
                        <a:t>0 to 999999</a:t>
                      </a:r>
                    </a:p>
                  </a:txBody>
                  <a:tcPr marL="9525" marR="9525" marT="9525"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u="none" strike="noStrike" kern="1200" dirty="0">
                          <a:solidFill>
                            <a:srgbClr val="000000"/>
                          </a:solidFill>
                          <a:effectLst/>
                          <a:latin typeface="Arial" panose="020B0604020202020204" pitchFamily="34" charset="0"/>
                          <a:ea typeface="+mn-ea"/>
                          <a:cs typeface="Arial" panose="020B0604020202020204" pitchFamily="34" charset="0"/>
                        </a:rPr>
                        <a:t>Number of individuals of the above sex measured in the sub-sample for otolith</a:t>
                      </a:r>
                      <a:endParaRPr lang="it-IT" sz="1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9525" marR="9525" marT="9525" marB="0" anchor="ctr"/>
                </a:tc>
                <a:tc>
                  <a:txBody>
                    <a:bodyPr/>
                    <a:lstStyle/>
                    <a:p>
                      <a:pPr algn="ctr"/>
                      <a:endParaRPr lang="it-IT"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10001"/>
                  </a:ext>
                </a:extLst>
              </a:tr>
            </a:tbl>
          </a:graphicData>
        </a:graphic>
      </p:graphicFrame>
      <p:graphicFrame>
        <p:nvGraphicFramePr>
          <p:cNvPr id="8" name="Tabella 7"/>
          <p:cNvGraphicFramePr>
            <a:graphicFrameLocks noGrp="1"/>
          </p:cNvGraphicFramePr>
          <p:nvPr>
            <p:extLst>
              <p:ext uri="{D42A27DB-BD31-4B8C-83A1-F6EECF244321}">
                <p14:modId xmlns:p14="http://schemas.microsoft.com/office/powerpoint/2010/main" val="2934753231"/>
              </p:ext>
            </p:extLst>
          </p:nvPr>
        </p:nvGraphicFramePr>
        <p:xfrm>
          <a:off x="6263924" y="1034535"/>
          <a:ext cx="3676408" cy="2228850"/>
        </p:xfrm>
        <a:graphic>
          <a:graphicData uri="http://schemas.openxmlformats.org/drawingml/2006/table">
            <a:tbl>
              <a:tblPr firstRow="1" bandRow="1">
                <a:tableStyleId>{2A488322-F2BA-4B5B-9748-0D474271808F}</a:tableStyleId>
              </a:tblPr>
              <a:tblGrid>
                <a:gridCol w="2010280">
                  <a:extLst>
                    <a:ext uri="{9D8B030D-6E8A-4147-A177-3AD203B41FA5}">
                      <a16:colId xmlns="" xmlns:a16="http://schemas.microsoft.com/office/drawing/2014/main" val="20000"/>
                    </a:ext>
                  </a:extLst>
                </a:gridCol>
                <a:gridCol w="1666128">
                  <a:extLst>
                    <a:ext uri="{9D8B030D-6E8A-4147-A177-3AD203B41FA5}">
                      <a16:colId xmlns="" xmlns:a16="http://schemas.microsoft.com/office/drawing/2014/main" val="20001"/>
                    </a:ext>
                  </a:extLst>
                </a:gridCol>
              </a:tblGrid>
              <a:tr h="0">
                <a:tc gridSpan="2">
                  <a:txBody>
                    <a:bodyPr/>
                    <a:lstStyle/>
                    <a:p>
                      <a:pPr algn="ctr"/>
                      <a:r>
                        <a:rPr lang="it-IT" sz="1400" dirty="0"/>
                        <a:t>TE FIELDS</a:t>
                      </a:r>
                    </a:p>
                  </a:txBody>
                  <a:tcPr anchor="ctr">
                    <a:solidFill>
                      <a:srgbClr val="0070C0"/>
                    </a:solidFill>
                  </a:tcPr>
                </a:tc>
                <a:tc hMerge="1">
                  <a:txBody>
                    <a:bodyPr/>
                    <a:lstStyle/>
                    <a:p>
                      <a:pPr algn="ctr"/>
                      <a:endParaRPr lang="it-IT" sz="1400" dirty="0"/>
                    </a:p>
                  </a:txBody>
                  <a:tcPr anchor="ctr">
                    <a:solidFill>
                      <a:srgbClr val="0070C0"/>
                    </a:solidFill>
                  </a:tcPr>
                </a:tc>
                <a:extLst>
                  <a:ext uri="{0D108BD9-81ED-4DB2-BD59-A6C34878D82A}">
                    <a16:rowId xmlns="" xmlns:a16="http://schemas.microsoft.com/office/drawing/2014/main" val="10000"/>
                  </a:ext>
                </a:extLst>
              </a:tr>
              <a:tr h="150311">
                <a:tc>
                  <a:txBody>
                    <a:bodyPr/>
                    <a:lstStyle/>
                    <a:p>
                      <a:pPr algn="l" fontAlgn="ctr"/>
                      <a:r>
                        <a:rPr lang="it-IT" sz="1200" kern="1200" dirty="0">
                          <a:solidFill>
                            <a:schemeClr val="dk1"/>
                          </a:solidFill>
                          <a:latin typeface="+mn-lt"/>
                          <a:ea typeface="+mn-ea"/>
                          <a:cs typeface="+mn-cs"/>
                        </a:rPr>
                        <a:t>TYPE_OF_FILE</a:t>
                      </a:r>
                    </a:p>
                  </a:txBody>
                  <a:tcPr marL="9525" marR="9525" marT="9525" marB="0"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it-IT" sz="1200" kern="1200" dirty="0">
                          <a:solidFill>
                            <a:schemeClr val="dk1"/>
                          </a:solidFill>
                          <a:latin typeface="+mn-lt"/>
                          <a:ea typeface="+mn-ea"/>
                          <a:cs typeface="+mn-cs"/>
                        </a:rPr>
                        <a:t>PART_OF_THE_CODEND</a:t>
                      </a:r>
                    </a:p>
                  </a:txBody>
                  <a:tcPr marL="9525" marR="9525" marT="9525" marB="0" anchor="ctr"/>
                </a:tc>
                <a:extLst>
                  <a:ext uri="{0D108BD9-81ED-4DB2-BD59-A6C34878D82A}">
                    <a16:rowId xmlns="" xmlns:a16="http://schemas.microsoft.com/office/drawing/2014/main" val="10001"/>
                  </a:ext>
                </a:extLst>
              </a:tr>
              <a:tr h="150311">
                <a:tc>
                  <a:txBody>
                    <a:bodyPr/>
                    <a:lstStyle/>
                    <a:p>
                      <a:pPr algn="l" fontAlgn="ctr"/>
                      <a:r>
                        <a:rPr lang="it-IT" sz="1200" kern="1200" dirty="0">
                          <a:solidFill>
                            <a:schemeClr val="dk1"/>
                          </a:solidFill>
                          <a:latin typeface="+mn-lt"/>
                          <a:ea typeface="+mn-ea"/>
                          <a:cs typeface="+mn-cs"/>
                        </a:rPr>
                        <a:t>COUNTRY</a:t>
                      </a:r>
                    </a:p>
                  </a:txBody>
                  <a:tcPr marL="9525" marR="9525" marT="9525" marB="0"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it-IT" sz="1200" kern="1200" dirty="0">
                          <a:solidFill>
                            <a:schemeClr val="dk1"/>
                          </a:solidFill>
                          <a:latin typeface="+mn-lt"/>
                          <a:ea typeface="+mn-ea"/>
                          <a:cs typeface="+mn-cs"/>
                        </a:rPr>
                        <a:t>FAUNISTIC_CATEGORY</a:t>
                      </a:r>
                    </a:p>
                  </a:txBody>
                  <a:tcPr marL="9525" marR="9525" marT="9525" marB="0" anchor="ctr"/>
                </a:tc>
                <a:extLst>
                  <a:ext uri="{0D108BD9-81ED-4DB2-BD59-A6C34878D82A}">
                    <a16:rowId xmlns="" xmlns:a16="http://schemas.microsoft.com/office/drawing/2014/main" val="10002"/>
                  </a:ext>
                </a:extLst>
              </a:tr>
              <a:tr h="150311">
                <a:tc>
                  <a:txBody>
                    <a:bodyPr/>
                    <a:lstStyle/>
                    <a:p>
                      <a:pPr algn="l" fontAlgn="ctr"/>
                      <a:r>
                        <a:rPr lang="it-IT" sz="1200" kern="1200" dirty="0">
                          <a:solidFill>
                            <a:schemeClr val="dk1"/>
                          </a:solidFill>
                          <a:latin typeface="+mn-lt"/>
                          <a:ea typeface="+mn-ea"/>
                          <a:cs typeface="+mn-cs"/>
                        </a:rPr>
                        <a:t>AREA</a:t>
                      </a:r>
                    </a:p>
                  </a:txBody>
                  <a:tcPr marL="9525" marR="9525" marT="9525" marB="0"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it-IT" sz="1200" kern="1200" dirty="0">
                          <a:solidFill>
                            <a:schemeClr val="dk1"/>
                          </a:solidFill>
                          <a:latin typeface="+mn-lt"/>
                          <a:ea typeface="+mn-ea"/>
                          <a:cs typeface="+mn-cs"/>
                        </a:rPr>
                        <a:t>GENUS</a:t>
                      </a:r>
                    </a:p>
                  </a:txBody>
                  <a:tcPr marL="9525" marR="9525" marT="9525" marB="0" anchor="ctr"/>
                </a:tc>
                <a:extLst>
                  <a:ext uri="{0D108BD9-81ED-4DB2-BD59-A6C34878D82A}">
                    <a16:rowId xmlns="" xmlns:a16="http://schemas.microsoft.com/office/drawing/2014/main" val="10003"/>
                  </a:ext>
                </a:extLst>
              </a:tr>
              <a:tr h="150311">
                <a:tc>
                  <a:txBody>
                    <a:bodyPr/>
                    <a:lstStyle/>
                    <a:p>
                      <a:pPr algn="l" fontAlgn="ctr"/>
                      <a:r>
                        <a:rPr lang="it-IT" sz="1200" kern="1200" dirty="0">
                          <a:solidFill>
                            <a:schemeClr val="dk1"/>
                          </a:solidFill>
                          <a:latin typeface="+mn-lt"/>
                          <a:ea typeface="+mn-ea"/>
                          <a:cs typeface="+mn-cs"/>
                        </a:rPr>
                        <a:t>VESSEL</a:t>
                      </a:r>
                    </a:p>
                  </a:txBody>
                  <a:tcPr marL="9525" marR="9525" marT="9525" marB="0"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it-IT" sz="1200" kern="1200" dirty="0">
                          <a:solidFill>
                            <a:schemeClr val="dk1"/>
                          </a:solidFill>
                          <a:latin typeface="+mn-lt"/>
                          <a:ea typeface="+mn-ea"/>
                          <a:cs typeface="+mn-cs"/>
                        </a:rPr>
                        <a:t>SPECIES</a:t>
                      </a:r>
                    </a:p>
                  </a:txBody>
                  <a:tcPr marL="9525" marR="9525" marT="9525" marB="0" anchor="ctr"/>
                </a:tc>
                <a:extLst>
                  <a:ext uri="{0D108BD9-81ED-4DB2-BD59-A6C34878D82A}">
                    <a16:rowId xmlns="" xmlns:a16="http://schemas.microsoft.com/office/drawing/2014/main" val="10004"/>
                  </a:ext>
                </a:extLst>
              </a:tr>
              <a:tr h="150311">
                <a:tc>
                  <a:txBody>
                    <a:bodyPr/>
                    <a:lstStyle/>
                    <a:p>
                      <a:pPr algn="l" fontAlgn="ctr"/>
                      <a:r>
                        <a:rPr lang="it-IT" sz="1200" kern="1200" dirty="0">
                          <a:solidFill>
                            <a:schemeClr val="dk1"/>
                          </a:solidFill>
                          <a:latin typeface="+mn-lt"/>
                          <a:ea typeface="+mn-ea"/>
                          <a:cs typeface="+mn-cs"/>
                        </a:rPr>
                        <a:t>YEAR</a:t>
                      </a:r>
                    </a:p>
                  </a:txBody>
                  <a:tcPr marL="9525" marR="9525" marT="9525" marB="0"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it-IT" sz="1200" kern="1200" dirty="0">
                          <a:solidFill>
                            <a:schemeClr val="dk1"/>
                          </a:solidFill>
                          <a:latin typeface="+mn-lt"/>
                          <a:ea typeface="+mn-ea"/>
                          <a:cs typeface="+mn-cs"/>
                        </a:rPr>
                        <a:t>LENGTH_CLASSES_CODE</a:t>
                      </a:r>
                    </a:p>
                  </a:txBody>
                  <a:tcPr marL="9525" marR="9525" marT="9525" marB="0" anchor="ctr"/>
                </a:tc>
                <a:extLst>
                  <a:ext uri="{0D108BD9-81ED-4DB2-BD59-A6C34878D82A}">
                    <a16:rowId xmlns="" xmlns:a16="http://schemas.microsoft.com/office/drawing/2014/main" val="10005"/>
                  </a:ext>
                </a:extLst>
              </a:tr>
              <a:tr h="150311">
                <a:tc>
                  <a:txBody>
                    <a:bodyPr/>
                    <a:lstStyle/>
                    <a:p>
                      <a:pPr algn="l" fontAlgn="ctr"/>
                      <a:r>
                        <a:rPr lang="it-IT" sz="1200" kern="1200" dirty="0">
                          <a:solidFill>
                            <a:schemeClr val="dk1"/>
                          </a:solidFill>
                          <a:latin typeface="+mn-lt"/>
                          <a:ea typeface="+mn-ea"/>
                          <a:cs typeface="+mn-cs"/>
                        </a:rPr>
                        <a:t>MONTH</a:t>
                      </a:r>
                    </a:p>
                  </a:txBody>
                  <a:tcPr marL="9525" marR="9525" marT="9525" marB="0"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it-IT" sz="1200" kern="1200" dirty="0">
                          <a:solidFill>
                            <a:schemeClr val="dk1"/>
                          </a:solidFill>
                          <a:latin typeface="+mn-lt"/>
                          <a:ea typeface="+mn-ea"/>
                          <a:cs typeface="+mn-cs"/>
                        </a:rPr>
                        <a:t>SEX</a:t>
                      </a:r>
                    </a:p>
                  </a:txBody>
                  <a:tcPr marL="9525" marR="9525" marT="9525" marB="0" anchor="ctr"/>
                </a:tc>
                <a:extLst>
                  <a:ext uri="{0D108BD9-81ED-4DB2-BD59-A6C34878D82A}">
                    <a16:rowId xmlns="" xmlns:a16="http://schemas.microsoft.com/office/drawing/2014/main" val="10006"/>
                  </a:ext>
                </a:extLst>
              </a:tr>
              <a:tr h="150311">
                <a:tc>
                  <a:txBody>
                    <a:bodyPr/>
                    <a:lstStyle/>
                    <a:p>
                      <a:pPr algn="l" fontAlgn="ctr"/>
                      <a:r>
                        <a:rPr lang="it-IT" sz="1200" kern="1200" dirty="0">
                          <a:solidFill>
                            <a:schemeClr val="dk1"/>
                          </a:solidFill>
                          <a:latin typeface="+mn-lt"/>
                          <a:ea typeface="+mn-ea"/>
                          <a:cs typeface="+mn-cs"/>
                        </a:rPr>
                        <a:t>DAY</a:t>
                      </a:r>
                    </a:p>
                  </a:txBody>
                  <a:tcPr marL="9525" marR="9525" marT="9525" marB="0"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it-IT" sz="1200" kern="1200" dirty="0">
                          <a:solidFill>
                            <a:schemeClr val="dk1"/>
                          </a:solidFill>
                          <a:latin typeface="+mn-lt"/>
                          <a:ea typeface="+mn-ea"/>
                          <a:cs typeface="+mn-cs"/>
                        </a:rPr>
                        <a:t>LENGTH_CLASS</a:t>
                      </a:r>
                    </a:p>
                  </a:txBody>
                  <a:tcPr marL="9525" marR="9525" marT="9525" marB="0" anchor="ctr"/>
                </a:tc>
                <a:extLst>
                  <a:ext uri="{0D108BD9-81ED-4DB2-BD59-A6C34878D82A}">
                    <a16:rowId xmlns="" xmlns:a16="http://schemas.microsoft.com/office/drawing/2014/main" val="10007"/>
                  </a:ext>
                </a:extLst>
              </a:tr>
              <a:tr h="150311">
                <a:tc>
                  <a:txBody>
                    <a:bodyPr/>
                    <a:lstStyle/>
                    <a:p>
                      <a:pPr algn="l" fontAlgn="ctr"/>
                      <a:r>
                        <a:rPr lang="it-IT" sz="1200" kern="1200" dirty="0">
                          <a:solidFill>
                            <a:schemeClr val="dk1"/>
                          </a:solidFill>
                          <a:latin typeface="+mn-lt"/>
                          <a:ea typeface="+mn-ea"/>
                          <a:cs typeface="+mn-cs"/>
                        </a:rPr>
                        <a:t>FAUNISTIC_CATEGORY</a:t>
                      </a:r>
                    </a:p>
                  </a:txBody>
                  <a:tcPr marL="9525" marR="9525" marT="9525" marB="0"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it-IT" sz="1200" kern="1200" dirty="0">
                          <a:solidFill>
                            <a:schemeClr val="dk1"/>
                          </a:solidFill>
                          <a:latin typeface="+mn-lt"/>
                          <a:ea typeface="+mn-ea"/>
                          <a:cs typeface="+mn-cs"/>
                        </a:rPr>
                        <a:t>MATURITY</a:t>
                      </a:r>
                    </a:p>
                  </a:txBody>
                  <a:tcPr marL="9525" marR="9525" marT="9525" marB="0" anchor="ctr"/>
                </a:tc>
                <a:extLst>
                  <a:ext uri="{0D108BD9-81ED-4DB2-BD59-A6C34878D82A}">
                    <a16:rowId xmlns="" xmlns:a16="http://schemas.microsoft.com/office/drawing/2014/main" val="10008"/>
                  </a:ext>
                </a:extLst>
              </a:tr>
              <a:tr h="150311">
                <a:tc>
                  <a:txBody>
                    <a:bodyPr/>
                    <a:lstStyle/>
                    <a:p>
                      <a:pPr algn="l" fontAlgn="ctr"/>
                      <a:r>
                        <a:rPr lang="it-IT" sz="1200" kern="1200" dirty="0">
                          <a:solidFill>
                            <a:schemeClr val="dk1"/>
                          </a:solidFill>
                          <a:latin typeface="+mn-lt"/>
                          <a:ea typeface="+mn-ea"/>
                          <a:cs typeface="+mn-cs"/>
                        </a:rPr>
                        <a:t>HAUL_NUMBER</a:t>
                      </a:r>
                    </a:p>
                  </a:txBody>
                  <a:tcPr marL="9525" marR="9525" marT="9525" marB="0"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it-IT" sz="1200" kern="1200" dirty="0">
                          <a:solidFill>
                            <a:schemeClr val="dk1"/>
                          </a:solidFill>
                          <a:latin typeface="+mn-lt"/>
                          <a:ea typeface="+mn-ea"/>
                          <a:cs typeface="+mn-cs"/>
                        </a:rPr>
                        <a:t>MATSUB</a:t>
                      </a:r>
                    </a:p>
                  </a:txBody>
                  <a:tcPr marL="9525" marR="9525" marT="9525" marB="0" anchor="ctr"/>
                </a:tc>
                <a:extLst>
                  <a:ext uri="{0D108BD9-81ED-4DB2-BD59-A6C34878D82A}">
                    <a16:rowId xmlns="" xmlns:a16="http://schemas.microsoft.com/office/drawing/2014/main" val="10009"/>
                  </a:ext>
                </a:extLst>
              </a:tr>
              <a:tr h="150311">
                <a:tc>
                  <a:txBody>
                    <a:bodyPr/>
                    <a:lstStyle/>
                    <a:p>
                      <a:pPr algn="l" fontAlgn="ctr"/>
                      <a:r>
                        <a:rPr lang="it-IT" sz="1200" kern="1200" dirty="0">
                          <a:solidFill>
                            <a:schemeClr val="dk1"/>
                          </a:solidFill>
                          <a:latin typeface="+mn-lt"/>
                          <a:ea typeface="+mn-ea"/>
                          <a:cs typeface="+mn-cs"/>
                        </a:rPr>
                        <a:t>CODEND_CLOSING</a:t>
                      </a:r>
                    </a:p>
                  </a:txBody>
                  <a:tcPr marL="9525" marR="9525" marT="9525" marB="0"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endParaRPr lang="it-IT" sz="1200" kern="1200" dirty="0">
                        <a:solidFill>
                          <a:schemeClr val="dk1"/>
                        </a:solidFill>
                        <a:latin typeface="+mn-lt"/>
                        <a:ea typeface="+mn-ea"/>
                        <a:cs typeface="+mn-cs"/>
                      </a:endParaRPr>
                    </a:p>
                  </a:txBody>
                  <a:tcPr marL="9525" marR="9525" marT="9525" marB="0" anchor="ctr"/>
                </a:tc>
                <a:extLst>
                  <a:ext uri="{0D108BD9-81ED-4DB2-BD59-A6C34878D82A}">
                    <a16:rowId xmlns="" xmlns:a16="http://schemas.microsoft.com/office/drawing/2014/main" val="10010"/>
                  </a:ext>
                </a:extLst>
              </a:tr>
            </a:tbl>
          </a:graphicData>
        </a:graphic>
      </p:graphicFrame>
      <p:graphicFrame>
        <p:nvGraphicFramePr>
          <p:cNvPr id="2" name="Tabella 1"/>
          <p:cNvGraphicFramePr>
            <a:graphicFrameLocks noGrp="1"/>
          </p:cNvGraphicFramePr>
          <p:nvPr>
            <p:extLst>
              <p:ext uri="{D42A27DB-BD31-4B8C-83A1-F6EECF244321}">
                <p14:modId xmlns:p14="http://schemas.microsoft.com/office/powerpoint/2010/main" val="4263823208"/>
              </p:ext>
            </p:extLst>
          </p:nvPr>
        </p:nvGraphicFramePr>
        <p:xfrm>
          <a:off x="2368749" y="5922827"/>
          <a:ext cx="9413674" cy="875183"/>
        </p:xfrm>
        <a:graphic>
          <a:graphicData uri="http://schemas.openxmlformats.org/drawingml/2006/table">
            <a:tbl>
              <a:tblPr>
                <a:tableStyleId>{69CF1AB2-1976-4502-BF36-3FF5EA218861}</a:tableStyleId>
              </a:tblPr>
              <a:tblGrid>
                <a:gridCol w="955675">
                  <a:extLst>
                    <a:ext uri="{9D8B030D-6E8A-4147-A177-3AD203B41FA5}">
                      <a16:colId xmlns="" xmlns:a16="http://schemas.microsoft.com/office/drawing/2014/main" val="20000"/>
                    </a:ext>
                  </a:extLst>
                </a:gridCol>
                <a:gridCol w="1338263">
                  <a:extLst>
                    <a:ext uri="{9D8B030D-6E8A-4147-A177-3AD203B41FA5}">
                      <a16:colId xmlns="" xmlns:a16="http://schemas.microsoft.com/office/drawing/2014/main" val="20001"/>
                    </a:ext>
                  </a:extLst>
                </a:gridCol>
                <a:gridCol w="450850">
                  <a:extLst>
                    <a:ext uri="{9D8B030D-6E8A-4147-A177-3AD203B41FA5}">
                      <a16:colId xmlns="" xmlns:a16="http://schemas.microsoft.com/office/drawing/2014/main" val="20002"/>
                    </a:ext>
                  </a:extLst>
                </a:gridCol>
                <a:gridCol w="495300">
                  <a:extLst>
                    <a:ext uri="{9D8B030D-6E8A-4147-A177-3AD203B41FA5}">
                      <a16:colId xmlns="" xmlns:a16="http://schemas.microsoft.com/office/drawing/2014/main" val="20003"/>
                    </a:ext>
                  </a:extLst>
                </a:gridCol>
                <a:gridCol w="1446213">
                  <a:extLst>
                    <a:ext uri="{9D8B030D-6E8A-4147-A177-3AD203B41FA5}">
                      <a16:colId xmlns="" xmlns:a16="http://schemas.microsoft.com/office/drawing/2014/main" val="20004"/>
                    </a:ext>
                  </a:extLst>
                </a:gridCol>
                <a:gridCol w="315711">
                  <a:extLst>
                    <a:ext uri="{9D8B030D-6E8A-4147-A177-3AD203B41FA5}">
                      <a16:colId xmlns="" xmlns:a16="http://schemas.microsoft.com/office/drawing/2014/main" val="20005"/>
                    </a:ext>
                  </a:extLst>
                </a:gridCol>
                <a:gridCol w="3487737">
                  <a:extLst>
                    <a:ext uri="{9D8B030D-6E8A-4147-A177-3AD203B41FA5}">
                      <a16:colId xmlns="" xmlns:a16="http://schemas.microsoft.com/office/drawing/2014/main" val="20006"/>
                    </a:ext>
                  </a:extLst>
                </a:gridCol>
                <a:gridCol w="923925">
                  <a:extLst>
                    <a:ext uri="{9D8B030D-6E8A-4147-A177-3AD203B41FA5}">
                      <a16:colId xmlns="" xmlns:a16="http://schemas.microsoft.com/office/drawing/2014/main" val="20007"/>
                    </a:ext>
                  </a:extLst>
                </a:gridCol>
              </a:tblGrid>
              <a:tr h="303683">
                <a:tc>
                  <a:txBody>
                    <a:bodyPr/>
                    <a:lstStyle/>
                    <a:p>
                      <a:pPr algn="ctr" fontAlgn="b"/>
                      <a:r>
                        <a:rPr lang="it-IT" sz="1100" b="1" u="none" strike="noStrike" dirty="0">
                          <a:effectLst/>
                        </a:rPr>
                        <a:t>HAUL_NUMBER</a:t>
                      </a:r>
                      <a:endParaRPr lang="it-IT"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it-IT" sz="1100" b="1" u="none" strike="noStrike" dirty="0">
                          <a:effectLst/>
                        </a:rPr>
                        <a:t>FAUNISTIC_CATEGORY</a:t>
                      </a:r>
                      <a:endParaRPr lang="it-IT"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it-IT" sz="1100" b="1" u="none" strike="noStrike" dirty="0">
                          <a:effectLst/>
                        </a:rPr>
                        <a:t>GENUS</a:t>
                      </a:r>
                      <a:endParaRPr lang="it-IT"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it-IT" sz="1100" b="1" u="none" strike="noStrike" dirty="0">
                          <a:effectLst/>
                        </a:rPr>
                        <a:t>SPECIES</a:t>
                      </a:r>
                      <a:endParaRPr lang="it-IT"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it-IT" sz="1100" b="1" u="none" strike="noStrike" dirty="0">
                          <a:effectLst/>
                        </a:rPr>
                        <a:t>LENGTH_CLASSES_CODE</a:t>
                      </a:r>
                      <a:endParaRPr lang="it-IT"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it-IT" sz="1100" b="1" u="none" strike="noStrike" dirty="0">
                          <a:effectLst/>
                        </a:rPr>
                        <a:t>SEX</a:t>
                      </a:r>
                      <a:endParaRPr lang="it-IT"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it-IT" sz="1100" b="1" u="none" strike="noStrike" dirty="0">
                          <a:effectLst/>
                        </a:rPr>
                        <a:t>NO_PER_SEX_MEASURED_IN_SUB_SAMPLE_FOR_OTOLITH</a:t>
                      </a:r>
                      <a:endParaRPr lang="it-IT"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it-IT" sz="1100" b="1" u="none" strike="noStrike" dirty="0">
                          <a:effectLst/>
                        </a:rPr>
                        <a:t>LENGTH_CLASS</a:t>
                      </a:r>
                      <a:endParaRPr lang="it-IT"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0000"/>
                  </a:ext>
                </a:extLst>
              </a:tr>
              <a:tr h="190500">
                <a:tc>
                  <a:txBody>
                    <a:bodyPr/>
                    <a:lstStyle/>
                    <a:p>
                      <a:pPr algn="ctr" fontAlgn="b"/>
                      <a:r>
                        <a:rPr lang="it-IT" sz="1100" u="none" strike="noStrike">
                          <a:effectLst/>
                        </a:rPr>
                        <a:t>2</a:t>
                      </a:r>
                      <a:endParaRPr lang="it-IT"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it-IT" sz="1100" u="none" strike="noStrike">
                          <a:effectLst/>
                        </a:rPr>
                        <a:t>Ao</a:t>
                      </a:r>
                      <a:endParaRPr lang="it-IT"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it-IT" sz="1100" u="none" strike="noStrike">
                          <a:effectLst/>
                        </a:rPr>
                        <a:t>MERL</a:t>
                      </a:r>
                      <a:endParaRPr lang="it-IT"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it-IT" sz="1100" u="none" strike="noStrike">
                          <a:effectLst/>
                        </a:rPr>
                        <a:t>MER</a:t>
                      </a:r>
                      <a:endParaRPr lang="it-IT"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it-IT" sz="1100" u="none" strike="noStrike">
                          <a:effectLst/>
                        </a:rPr>
                        <a:t>M</a:t>
                      </a:r>
                      <a:endParaRPr lang="it-IT"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it-IT" sz="1100" u="none" strike="noStrike" dirty="0">
                          <a:effectLst/>
                        </a:rPr>
                        <a:t>3</a:t>
                      </a:r>
                      <a:endParaRPr lang="it-IT"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it-IT" sz="1100" u="none" strike="noStrike" dirty="0">
                          <a:effectLst/>
                        </a:rPr>
                        <a:t>195</a:t>
                      </a:r>
                      <a:endParaRPr lang="it-IT"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0001"/>
                  </a:ext>
                </a:extLst>
              </a:tr>
              <a:tr h="190500">
                <a:tc>
                  <a:txBody>
                    <a:bodyPr/>
                    <a:lstStyle/>
                    <a:p>
                      <a:pPr algn="ctr" fontAlgn="b"/>
                      <a:r>
                        <a:rPr lang="it-IT" sz="1100" u="none" strike="noStrike">
                          <a:effectLst/>
                        </a:rPr>
                        <a:t>2</a:t>
                      </a:r>
                      <a:endParaRPr lang="it-IT"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it-IT" sz="1100" u="none" strike="noStrike">
                          <a:effectLst/>
                        </a:rPr>
                        <a:t>Ao</a:t>
                      </a:r>
                      <a:endParaRPr lang="it-IT"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it-IT" sz="1100" u="none" strike="noStrike">
                          <a:effectLst/>
                        </a:rPr>
                        <a:t>MERL</a:t>
                      </a:r>
                      <a:endParaRPr lang="it-IT"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it-IT" sz="1100" u="none" strike="noStrike">
                          <a:effectLst/>
                        </a:rPr>
                        <a:t>MER</a:t>
                      </a:r>
                      <a:endParaRPr lang="it-IT"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it-IT" sz="1100" u="none" strike="noStrike" dirty="0">
                          <a:effectLst/>
                        </a:rPr>
                        <a:t>0</a:t>
                      </a:r>
                      <a:endParaRPr lang="it-IT"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it-IT" sz="1100" u="none" strike="noStrike">
                          <a:effectLst/>
                        </a:rPr>
                        <a:t>M</a:t>
                      </a:r>
                      <a:endParaRPr lang="it-IT"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it-IT" sz="1100" u="none" strike="noStrike">
                          <a:effectLst/>
                        </a:rPr>
                        <a:t>3</a:t>
                      </a:r>
                      <a:endParaRPr lang="it-IT"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it-IT" sz="1100" u="none" strike="noStrike" dirty="0">
                          <a:effectLst/>
                        </a:rPr>
                        <a:t>240</a:t>
                      </a:r>
                      <a:endParaRPr lang="it-IT"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0002"/>
                  </a:ext>
                </a:extLst>
              </a:tr>
              <a:tr h="190500">
                <a:tc>
                  <a:txBody>
                    <a:bodyPr/>
                    <a:lstStyle/>
                    <a:p>
                      <a:pPr algn="ctr" fontAlgn="b"/>
                      <a:r>
                        <a:rPr lang="it-IT" sz="1100" u="none" strike="noStrike">
                          <a:effectLst/>
                        </a:rPr>
                        <a:t>2</a:t>
                      </a:r>
                      <a:endParaRPr lang="it-IT"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it-IT" sz="1100" u="none" strike="noStrike">
                          <a:effectLst/>
                        </a:rPr>
                        <a:t>Ao</a:t>
                      </a:r>
                      <a:endParaRPr lang="it-IT"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it-IT" sz="1100" u="none" strike="noStrike">
                          <a:effectLst/>
                        </a:rPr>
                        <a:t>MERL</a:t>
                      </a:r>
                      <a:endParaRPr lang="it-IT"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it-IT" sz="1100" u="none" strike="noStrike">
                          <a:effectLst/>
                        </a:rPr>
                        <a:t>MER</a:t>
                      </a:r>
                      <a:endParaRPr lang="it-IT"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it-IT" sz="1100" u="none" strike="noStrike">
                          <a:effectLst/>
                        </a:rPr>
                        <a:t>0</a:t>
                      </a:r>
                      <a:endParaRPr lang="it-IT"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it-IT" sz="1100" u="none" strike="noStrike">
                          <a:effectLst/>
                        </a:rPr>
                        <a:t>M</a:t>
                      </a:r>
                      <a:endParaRPr lang="it-IT"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it-IT" sz="1100" u="none" strike="noStrike">
                          <a:effectLst/>
                        </a:rPr>
                        <a:t>3</a:t>
                      </a:r>
                      <a:endParaRPr lang="it-IT"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it-IT" sz="1100" u="none" strike="noStrike" dirty="0">
                          <a:effectLst/>
                        </a:rPr>
                        <a:t>250</a:t>
                      </a:r>
                      <a:endParaRPr lang="it-IT"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0003"/>
                  </a:ext>
                </a:extLst>
              </a:tr>
            </a:tbl>
          </a:graphicData>
        </a:graphic>
      </p:graphicFrame>
      <p:sp>
        <p:nvSpPr>
          <p:cNvPr id="4" name="CasellaDiTesto 3"/>
          <p:cNvSpPr txBox="1"/>
          <p:nvPr/>
        </p:nvSpPr>
        <p:spPr>
          <a:xfrm>
            <a:off x="323848" y="5945411"/>
            <a:ext cx="1608201" cy="646331"/>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it-IT" dirty="0"/>
              <a:t>INDIVIDUAL INFORMATION</a:t>
            </a:r>
          </a:p>
        </p:txBody>
      </p:sp>
      <p:sp>
        <p:nvSpPr>
          <p:cNvPr id="7" name="Rettangolo 6"/>
          <p:cNvSpPr/>
          <p:nvPr/>
        </p:nvSpPr>
        <p:spPr>
          <a:xfrm>
            <a:off x="1865400" y="3323761"/>
            <a:ext cx="8375472"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t>LENGTH_CLASSES_CODE and LENGTH_CLASS between TC and TE should be consistent.</a:t>
            </a:r>
            <a:endParaRPr lang="it-IT" dirty="0"/>
          </a:p>
        </p:txBody>
      </p:sp>
      <p:pic>
        <p:nvPicPr>
          <p:cNvPr id="12" name="Picture 6" descr="154 Frasi sull'attenzion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375473" y="2954619"/>
            <a:ext cx="738283" cy="7382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414195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p:cNvSpPr txBox="1"/>
          <p:nvPr/>
        </p:nvSpPr>
        <p:spPr>
          <a:xfrm>
            <a:off x="287758" y="294988"/>
            <a:ext cx="801385" cy="584775"/>
          </a:xfrm>
          <a:prstGeom prst="rect">
            <a:avLst/>
          </a:prstGeom>
          <a:noFill/>
        </p:spPr>
        <p:txBody>
          <a:bodyPr wrap="square" rtlCol="0">
            <a:spAutoFit/>
          </a:bodyPr>
          <a:lstStyle/>
          <a:p>
            <a:r>
              <a:rPr lang="it-IT" sz="3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TE</a:t>
            </a:r>
          </a:p>
        </p:txBody>
      </p:sp>
      <p:graphicFrame>
        <p:nvGraphicFramePr>
          <p:cNvPr id="6" name="Tabella 5"/>
          <p:cNvGraphicFramePr>
            <a:graphicFrameLocks noGrp="1"/>
          </p:cNvGraphicFramePr>
          <p:nvPr>
            <p:extLst>
              <p:ext uri="{D42A27DB-BD31-4B8C-83A1-F6EECF244321}">
                <p14:modId xmlns:p14="http://schemas.microsoft.com/office/powerpoint/2010/main" val="376486658"/>
              </p:ext>
            </p:extLst>
          </p:nvPr>
        </p:nvGraphicFramePr>
        <p:xfrm>
          <a:off x="1077843" y="1532302"/>
          <a:ext cx="10834055" cy="1005235"/>
        </p:xfrm>
        <a:graphic>
          <a:graphicData uri="http://schemas.openxmlformats.org/drawingml/2006/table">
            <a:tbl>
              <a:tblPr firstRow="1" bandRow="1">
                <a:tableStyleId>{5C22544A-7EE6-4342-B048-85BDC9FD1C3A}</a:tableStyleId>
              </a:tblPr>
              <a:tblGrid>
                <a:gridCol w="3428843">
                  <a:extLst>
                    <a:ext uri="{9D8B030D-6E8A-4147-A177-3AD203B41FA5}">
                      <a16:colId xmlns="" xmlns:a16="http://schemas.microsoft.com/office/drawing/2014/main" val="20000"/>
                    </a:ext>
                  </a:extLst>
                </a:gridCol>
                <a:gridCol w="1057752">
                  <a:extLst>
                    <a:ext uri="{9D8B030D-6E8A-4147-A177-3AD203B41FA5}">
                      <a16:colId xmlns="" xmlns:a16="http://schemas.microsoft.com/office/drawing/2014/main" val="20001"/>
                    </a:ext>
                  </a:extLst>
                </a:gridCol>
                <a:gridCol w="2545080">
                  <a:extLst>
                    <a:ext uri="{9D8B030D-6E8A-4147-A177-3AD203B41FA5}">
                      <a16:colId xmlns="" xmlns:a16="http://schemas.microsoft.com/office/drawing/2014/main" val="20002"/>
                    </a:ext>
                  </a:extLst>
                </a:gridCol>
                <a:gridCol w="3802380">
                  <a:extLst>
                    <a:ext uri="{9D8B030D-6E8A-4147-A177-3AD203B41FA5}">
                      <a16:colId xmlns="" xmlns:a16="http://schemas.microsoft.com/office/drawing/2014/main" val="20003"/>
                    </a:ext>
                  </a:extLst>
                </a:gridCol>
              </a:tblGrid>
              <a:tr h="365155">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Name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Type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Ref</a:t>
                      </a:r>
                      <a:r>
                        <a:rPr lang="it-IT" sz="1600" b="0" i="0" u="none" strike="noStrike" dirty="0">
                          <a:solidFill>
                            <a:srgbClr val="FFFFFF"/>
                          </a:solidFill>
                          <a:effectLst/>
                          <a:latin typeface="Arial" panose="020B0604020202020204" pitchFamily="34" charset="0"/>
                          <a:cs typeface="Arial" panose="020B0604020202020204" pitchFamily="34" charset="0"/>
                        </a:rPr>
                        <a:t>. </a:t>
                      </a:r>
                      <a:r>
                        <a:rPr lang="it-IT" sz="1600" b="0" i="0" u="none" strike="noStrike" dirty="0" err="1">
                          <a:solidFill>
                            <a:srgbClr val="FFFFFF"/>
                          </a:solidFill>
                          <a:effectLst/>
                          <a:latin typeface="Arial" panose="020B0604020202020204" pitchFamily="34" charset="0"/>
                          <a:cs typeface="Arial" panose="020B0604020202020204" pitchFamily="34" charset="0"/>
                        </a:rPr>
                        <a:t>Range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Comments</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 xmlns:a16="http://schemas.microsoft.com/office/drawing/2014/main" val="10000"/>
                  </a:ext>
                </a:extLst>
              </a:tr>
              <a:tr h="3978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smtClean="0">
                          <a:solidFill>
                            <a:srgbClr val="000000"/>
                          </a:solidFill>
                          <a:effectLst/>
                          <a:latin typeface="Arial" panose="020B0604020202020204" pitchFamily="34" charset="0"/>
                          <a:cs typeface="Arial" panose="020B0604020202020204" pitchFamily="34" charset="0"/>
                        </a:rPr>
                        <a:t>INDIVIDUAL_WEIGHT</a:t>
                      </a:r>
                      <a:r>
                        <a:rPr lang="en-US" b="0" i="0" u="none" strike="noStrike" baseline="0" dirty="0" smtClean="0">
                          <a:solidFill>
                            <a:srgbClr val="000000"/>
                          </a:solidFill>
                          <a:effectLst/>
                          <a:latin typeface="Arial" panose="020B0604020202020204" pitchFamily="34" charset="0"/>
                          <a:cs typeface="Arial" panose="020B0604020202020204" pitchFamily="34" charset="0"/>
                        </a:rPr>
                        <a:t> (to be modified in </a:t>
                      </a:r>
                      <a:r>
                        <a:rPr lang="en-US" b="0" i="0" u="none" strike="noStrike" dirty="0" smtClean="0">
                          <a:solidFill>
                            <a:srgbClr val="0070C0"/>
                          </a:solidFill>
                          <a:effectLst/>
                          <a:latin typeface="Arial" panose="020B0604020202020204" pitchFamily="34" charset="0"/>
                          <a:cs typeface="Arial" panose="020B0604020202020204" pitchFamily="34" charset="0"/>
                        </a:rPr>
                        <a:t>BRUT_WEIGHT</a:t>
                      </a:r>
                      <a:r>
                        <a:rPr lang="en-US" b="0" i="0" u="none" strike="noStrike" dirty="0" smtClean="0">
                          <a:solidFill>
                            <a:srgbClr val="000000"/>
                          </a:solidFill>
                          <a:effectLst/>
                          <a:latin typeface="Arial" panose="020B0604020202020204" pitchFamily="34" charset="0"/>
                          <a:cs typeface="Arial" panose="020B0604020202020204" pitchFamily="34" charset="0"/>
                        </a:rPr>
                        <a:t>)</a:t>
                      </a:r>
                      <a:endParaRPr lang="it-IT" dirty="0">
                        <a:latin typeface="Arial" panose="020B0604020202020204" pitchFamily="34" charset="0"/>
                        <a:cs typeface="Arial" panose="020B060402020202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000000"/>
                          </a:solidFill>
                          <a:effectLst/>
                          <a:latin typeface="Arial" panose="020B0604020202020204" pitchFamily="34" charset="0"/>
                          <a:cs typeface="Arial" panose="020B0604020202020204" pitchFamily="34" charset="0"/>
                        </a:rPr>
                        <a:t>6N or 2A</a:t>
                      </a:r>
                      <a:endParaRPr lang="it-IT" dirty="0">
                        <a:latin typeface="Arial" panose="020B0604020202020204" pitchFamily="34" charset="0"/>
                        <a:cs typeface="Arial" panose="020B0604020202020204" pitchFamily="34" charset="0"/>
                      </a:endParaRPr>
                    </a:p>
                  </a:txBody>
                  <a:tcPr/>
                </a:tc>
                <a:tc>
                  <a:txBody>
                    <a:bodyPr/>
                    <a:lstStyle/>
                    <a:p>
                      <a:pPr algn="ctr"/>
                      <a:r>
                        <a:rPr lang="en-US" b="0" i="0" u="none" strike="noStrike" dirty="0">
                          <a:solidFill>
                            <a:srgbClr val="000000"/>
                          </a:solidFill>
                          <a:effectLst/>
                          <a:latin typeface="Arial" panose="020B0604020202020204" pitchFamily="34" charset="0"/>
                          <a:cs typeface="Arial" panose="020B0604020202020204" pitchFamily="34" charset="0"/>
                        </a:rPr>
                        <a:t>0.1 to 999999; ND: not</a:t>
                      </a:r>
                    </a:p>
                    <a:p>
                      <a:pPr algn="ctr"/>
                      <a:r>
                        <a:rPr lang="en-US" b="0" i="0" u="none" strike="noStrike" dirty="0">
                          <a:solidFill>
                            <a:srgbClr val="000000"/>
                          </a:solidFill>
                          <a:effectLst/>
                          <a:latin typeface="Arial" panose="020B0604020202020204" pitchFamily="34" charset="0"/>
                          <a:cs typeface="Arial" panose="020B0604020202020204" pitchFamily="34" charset="0"/>
                        </a:rPr>
                        <a:t>determined</a:t>
                      </a:r>
                    </a:p>
                  </a:txBody>
                  <a:tcPr/>
                </a:tc>
                <a:tc>
                  <a:txBody>
                    <a:bodyPr/>
                    <a:lstStyle/>
                    <a:p>
                      <a:pPr algn="ctr"/>
                      <a:r>
                        <a:rPr lang="en-US" b="0" i="0" u="none" strike="noStrike" dirty="0">
                          <a:solidFill>
                            <a:srgbClr val="000000"/>
                          </a:solidFill>
                          <a:effectLst/>
                          <a:latin typeface="Arial" panose="020B0604020202020204" pitchFamily="34" charset="0"/>
                          <a:cs typeface="Arial" panose="020B0604020202020204" pitchFamily="34" charset="0"/>
                        </a:rPr>
                        <a:t>The weight is in grams</a:t>
                      </a:r>
                    </a:p>
                    <a:p>
                      <a:pPr algn="ctr"/>
                      <a:r>
                        <a:rPr lang="en-US" b="0" i="0" u="none" strike="noStrike" dirty="0">
                          <a:solidFill>
                            <a:srgbClr val="000000"/>
                          </a:solidFill>
                          <a:effectLst/>
                          <a:latin typeface="Arial" panose="020B0604020202020204" pitchFamily="34" charset="0"/>
                          <a:cs typeface="Arial" panose="020B0604020202020204" pitchFamily="34" charset="0"/>
                        </a:rPr>
                        <a:t>and decimals are allowed (e.g. 2.5)</a:t>
                      </a:r>
                    </a:p>
                  </a:txBody>
                  <a:tcPr/>
                </a:tc>
                <a:extLst>
                  <a:ext uri="{0D108BD9-81ED-4DB2-BD59-A6C34878D82A}">
                    <a16:rowId xmlns="" xmlns:a16="http://schemas.microsoft.com/office/drawing/2014/main" val="10001"/>
                  </a:ext>
                </a:extLst>
              </a:tr>
            </a:tbl>
          </a:graphicData>
        </a:graphic>
      </p:graphicFrame>
      <p:graphicFrame>
        <p:nvGraphicFramePr>
          <p:cNvPr id="11" name="Tabella 10"/>
          <p:cNvGraphicFramePr>
            <a:graphicFrameLocks noGrp="1"/>
          </p:cNvGraphicFramePr>
          <p:nvPr>
            <p:extLst>
              <p:ext uri="{D42A27DB-BD31-4B8C-83A1-F6EECF244321}">
                <p14:modId xmlns:p14="http://schemas.microsoft.com/office/powerpoint/2010/main" val="1443467366"/>
              </p:ext>
            </p:extLst>
          </p:nvPr>
        </p:nvGraphicFramePr>
        <p:xfrm>
          <a:off x="287758" y="3820123"/>
          <a:ext cx="11624139" cy="1360170"/>
        </p:xfrm>
        <a:graphic>
          <a:graphicData uri="http://schemas.openxmlformats.org/drawingml/2006/table">
            <a:tbl>
              <a:tblPr firstRow="1" bandRow="1">
                <a:tableStyleId>{5C22544A-7EE6-4342-B048-85BDC9FD1C3A}</a:tableStyleId>
              </a:tblPr>
              <a:tblGrid>
                <a:gridCol w="4145713">
                  <a:extLst>
                    <a:ext uri="{9D8B030D-6E8A-4147-A177-3AD203B41FA5}">
                      <a16:colId xmlns="" xmlns:a16="http://schemas.microsoft.com/office/drawing/2014/main" val="20000"/>
                    </a:ext>
                  </a:extLst>
                </a:gridCol>
                <a:gridCol w="849026">
                  <a:extLst>
                    <a:ext uri="{9D8B030D-6E8A-4147-A177-3AD203B41FA5}">
                      <a16:colId xmlns="" xmlns:a16="http://schemas.microsoft.com/office/drawing/2014/main" val="20001"/>
                    </a:ext>
                  </a:extLst>
                </a:gridCol>
                <a:gridCol w="1552575">
                  <a:extLst>
                    <a:ext uri="{9D8B030D-6E8A-4147-A177-3AD203B41FA5}">
                      <a16:colId xmlns="" xmlns:a16="http://schemas.microsoft.com/office/drawing/2014/main" val="20002"/>
                    </a:ext>
                  </a:extLst>
                </a:gridCol>
                <a:gridCol w="5076825">
                  <a:extLst>
                    <a:ext uri="{9D8B030D-6E8A-4147-A177-3AD203B41FA5}">
                      <a16:colId xmlns="" xmlns:a16="http://schemas.microsoft.com/office/drawing/2014/main" val="20003"/>
                    </a:ext>
                  </a:extLst>
                </a:gridCol>
              </a:tblGrid>
              <a:tr h="134199">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Name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Type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Ref</a:t>
                      </a:r>
                      <a:r>
                        <a:rPr lang="it-IT" sz="1600" b="0" i="0" u="none" strike="noStrike" dirty="0">
                          <a:solidFill>
                            <a:srgbClr val="FFFFFF"/>
                          </a:solidFill>
                          <a:effectLst/>
                          <a:latin typeface="Arial" panose="020B0604020202020204" pitchFamily="34" charset="0"/>
                          <a:cs typeface="Arial" panose="020B0604020202020204" pitchFamily="34" charset="0"/>
                        </a:rPr>
                        <a:t>. </a:t>
                      </a:r>
                      <a:r>
                        <a:rPr lang="it-IT" sz="1600" b="0" i="0" u="none" strike="noStrike" dirty="0" err="1">
                          <a:solidFill>
                            <a:srgbClr val="FFFFFF"/>
                          </a:solidFill>
                          <a:effectLst/>
                          <a:latin typeface="Arial" panose="020B0604020202020204" pitchFamily="34" charset="0"/>
                          <a:cs typeface="Arial" panose="020B0604020202020204" pitchFamily="34" charset="0"/>
                        </a:rPr>
                        <a:t>Range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Comments</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 xmlns:a16="http://schemas.microsoft.com/office/drawing/2014/main" val="10000"/>
                  </a:ext>
                </a:extLst>
              </a:tr>
              <a:tr h="3978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000000"/>
                          </a:solidFill>
                          <a:effectLst/>
                          <a:latin typeface="Arial" panose="020B0604020202020204" pitchFamily="34" charset="0"/>
                          <a:cs typeface="Arial" panose="020B0604020202020204" pitchFamily="34" charset="0"/>
                        </a:rPr>
                        <a:t>NO_PER_SEX_MEASURED_IN_SUB_ SAMPLE_FOR_WEIGHT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000000"/>
                          </a:solidFill>
                          <a:effectLst/>
                          <a:latin typeface="Arial" panose="020B0604020202020204" pitchFamily="34" charset="0"/>
                          <a:cs typeface="Arial" panose="020B0604020202020204" pitchFamily="34" charset="0"/>
                        </a:rPr>
                        <a:t>6N</a:t>
                      </a:r>
                      <a:endParaRPr lang="it-IT" dirty="0">
                        <a:latin typeface="Arial" panose="020B0604020202020204" pitchFamily="34" charset="0"/>
                        <a:cs typeface="Arial" panose="020B06040202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800" b="0" i="0" u="none" strike="noStrike" kern="1200" dirty="0">
                          <a:solidFill>
                            <a:srgbClr val="000000"/>
                          </a:solidFill>
                          <a:effectLst/>
                          <a:latin typeface="Arial" panose="020B0604020202020204" pitchFamily="34" charset="0"/>
                          <a:ea typeface="+mn-ea"/>
                          <a:cs typeface="Arial" panose="020B0604020202020204" pitchFamily="34" charset="0"/>
                        </a:rPr>
                        <a:t>0 to 999999</a:t>
                      </a:r>
                    </a:p>
                  </a:txBody>
                  <a:tcPr marL="9525" marR="9525" marT="9525"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u="none" strike="noStrike" kern="1200" dirty="0">
                          <a:solidFill>
                            <a:srgbClr val="000000"/>
                          </a:solidFill>
                          <a:effectLst/>
                          <a:latin typeface="Arial" panose="020B0604020202020204" pitchFamily="34" charset="0"/>
                          <a:ea typeface="+mn-ea"/>
                          <a:cs typeface="Arial" panose="020B0604020202020204" pitchFamily="34" charset="0"/>
                        </a:rPr>
                        <a:t>Number of individuals of the above sex</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u="none" strike="noStrike" kern="1200" dirty="0">
                          <a:solidFill>
                            <a:srgbClr val="000000"/>
                          </a:solidFill>
                          <a:effectLst/>
                          <a:latin typeface="Arial" panose="020B0604020202020204" pitchFamily="34" charset="0"/>
                          <a:ea typeface="+mn-ea"/>
                          <a:cs typeface="Arial" panose="020B0604020202020204" pitchFamily="34" charset="0"/>
                        </a:rPr>
                        <a:t>measured in the sub-sample for individual</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u="none" strike="noStrike" kern="1200" dirty="0">
                          <a:solidFill>
                            <a:srgbClr val="000000"/>
                          </a:solidFill>
                          <a:effectLst/>
                          <a:latin typeface="Arial" panose="020B0604020202020204" pitchFamily="34" charset="0"/>
                          <a:ea typeface="+mn-ea"/>
                          <a:cs typeface="Arial" panose="020B0604020202020204" pitchFamily="34" charset="0"/>
                        </a:rPr>
                        <a:t>weight. In case otoliths are taken, individual</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u="none" strike="noStrike" kern="1200" dirty="0">
                          <a:solidFill>
                            <a:srgbClr val="000000"/>
                          </a:solidFill>
                          <a:effectLst/>
                          <a:latin typeface="Arial" panose="020B0604020202020204" pitchFamily="34" charset="0"/>
                          <a:ea typeface="+mn-ea"/>
                          <a:cs typeface="Arial" panose="020B0604020202020204" pitchFamily="34" charset="0"/>
                        </a:rPr>
                        <a:t>weight should be reported</a:t>
                      </a:r>
                    </a:p>
                  </a:txBody>
                  <a:tcPr marL="9525" marR="9525" marT="9525" marB="0" anchor="ctr"/>
                </a:tc>
                <a:extLst>
                  <a:ext uri="{0D108BD9-81ED-4DB2-BD59-A6C34878D82A}">
                    <a16:rowId xmlns="" xmlns:a16="http://schemas.microsoft.com/office/drawing/2014/main" val="10001"/>
                  </a:ext>
                </a:extLst>
              </a:tr>
            </a:tbl>
          </a:graphicData>
        </a:graphic>
      </p:graphicFrame>
      <p:graphicFrame>
        <p:nvGraphicFramePr>
          <p:cNvPr id="2" name="Tabella 1"/>
          <p:cNvGraphicFramePr>
            <a:graphicFrameLocks noGrp="1"/>
          </p:cNvGraphicFramePr>
          <p:nvPr>
            <p:extLst>
              <p:ext uri="{D42A27DB-BD31-4B8C-83A1-F6EECF244321}">
                <p14:modId xmlns:p14="http://schemas.microsoft.com/office/powerpoint/2010/main" val="2147225957"/>
              </p:ext>
            </p:extLst>
          </p:nvPr>
        </p:nvGraphicFramePr>
        <p:xfrm>
          <a:off x="1463745" y="5718096"/>
          <a:ext cx="10050948" cy="1065683"/>
        </p:xfrm>
        <a:graphic>
          <a:graphicData uri="http://schemas.openxmlformats.org/drawingml/2006/table">
            <a:tbl>
              <a:tblPr firstRow="1">
                <a:tableStyleId>{69CF1AB2-1976-4502-BF36-3FF5EA218861}</a:tableStyleId>
              </a:tblPr>
              <a:tblGrid>
                <a:gridCol w="1468437">
                  <a:extLst>
                    <a:ext uri="{9D8B030D-6E8A-4147-A177-3AD203B41FA5}">
                      <a16:colId xmlns="" xmlns:a16="http://schemas.microsoft.com/office/drawing/2014/main" val="20004"/>
                    </a:ext>
                  </a:extLst>
                </a:gridCol>
                <a:gridCol w="261937">
                  <a:extLst>
                    <a:ext uri="{9D8B030D-6E8A-4147-A177-3AD203B41FA5}">
                      <a16:colId xmlns="" xmlns:a16="http://schemas.microsoft.com/office/drawing/2014/main" val="20005"/>
                    </a:ext>
                  </a:extLst>
                </a:gridCol>
                <a:gridCol w="938213">
                  <a:extLst>
                    <a:ext uri="{9D8B030D-6E8A-4147-A177-3AD203B41FA5}">
                      <a16:colId xmlns="" xmlns:a16="http://schemas.microsoft.com/office/drawing/2014/main" val="20006"/>
                    </a:ext>
                  </a:extLst>
                </a:gridCol>
                <a:gridCol w="871537"/>
                <a:gridCol w="932453">
                  <a:extLst>
                    <a:ext uri="{9D8B030D-6E8A-4147-A177-3AD203B41FA5}">
                      <a16:colId xmlns="" xmlns:a16="http://schemas.microsoft.com/office/drawing/2014/main" val="20007"/>
                    </a:ext>
                  </a:extLst>
                </a:gridCol>
                <a:gridCol w="2125558"/>
                <a:gridCol w="3452813">
                  <a:extLst>
                    <a:ext uri="{9D8B030D-6E8A-4147-A177-3AD203B41FA5}">
                      <a16:colId xmlns="" xmlns:a16="http://schemas.microsoft.com/office/drawing/2014/main" val="20008"/>
                    </a:ext>
                  </a:extLst>
                </a:gridCol>
              </a:tblGrid>
              <a:tr h="303683">
                <a:tc>
                  <a:txBody>
                    <a:bodyPr/>
                    <a:lstStyle/>
                    <a:p>
                      <a:pPr algn="ctr" fontAlgn="b"/>
                      <a:r>
                        <a:rPr lang="it-IT" sz="1100" b="1" i="0" u="none" strike="noStrike" dirty="0">
                          <a:solidFill>
                            <a:srgbClr val="000000"/>
                          </a:solidFill>
                          <a:effectLst/>
                          <a:latin typeface="Calibri" panose="020F0502020204030204" pitchFamily="34" charset="0"/>
                        </a:rPr>
                        <a:t>LENGTH_CLASSES_CODE</a:t>
                      </a:r>
                    </a:p>
                  </a:txBody>
                  <a:tcPr marL="9525" marR="9525" marT="9525" marB="0" anchor="b"/>
                </a:tc>
                <a:tc>
                  <a:txBody>
                    <a:bodyPr/>
                    <a:lstStyle/>
                    <a:p>
                      <a:pPr algn="ctr" fontAlgn="b"/>
                      <a:r>
                        <a:rPr lang="it-IT" sz="1100" b="1" i="0" u="none" strike="noStrike">
                          <a:solidFill>
                            <a:srgbClr val="000000"/>
                          </a:solidFill>
                          <a:effectLst/>
                          <a:latin typeface="Calibri" panose="020F0502020204030204" pitchFamily="34" charset="0"/>
                        </a:rPr>
                        <a:t>SEX</a:t>
                      </a:r>
                    </a:p>
                  </a:txBody>
                  <a:tcPr marL="9525" marR="9525" marT="9525" marB="0" anchor="b"/>
                </a:tc>
                <a:tc>
                  <a:txBody>
                    <a:bodyPr/>
                    <a:lstStyle/>
                    <a:p>
                      <a:pPr algn="ctr" fontAlgn="b"/>
                      <a:r>
                        <a:rPr lang="it-IT" sz="1100" b="1" i="0" u="none" strike="noStrike" dirty="0">
                          <a:solidFill>
                            <a:srgbClr val="000000"/>
                          </a:solidFill>
                          <a:effectLst/>
                          <a:latin typeface="Calibri" panose="020F0502020204030204" pitchFamily="34" charset="0"/>
                        </a:rPr>
                        <a:t>LENGTH_CLASS</a:t>
                      </a:r>
                    </a:p>
                  </a:txBody>
                  <a:tcPr marL="9525" marR="9525" marT="9525" marB="0" anchor="b"/>
                </a:tc>
                <a:tc>
                  <a:txBody>
                    <a:bodyPr/>
                    <a:lstStyle/>
                    <a:p>
                      <a:pPr algn="ctr" fontAlgn="b"/>
                      <a:r>
                        <a:rPr lang="it-IT" sz="1100" b="1" i="0" u="none" strike="noStrike" dirty="0" smtClean="0">
                          <a:solidFill>
                            <a:srgbClr val="000000"/>
                          </a:solidFill>
                          <a:effectLst/>
                          <a:latin typeface="Calibri" panose="020F0502020204030204" pitchFamily="34" charset="0"/>
                        </a:rPr>
                        <a:t>SHELL_WIDTH</a:t>
                      </a:r>
                      <a:endParaRPr lang="it-IT"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it-IT" sz="1100" b="1" i="0" u="none" strike="noStrike" dirty="0" smtClean="0">
                          <a:solidFill>
                            <a:srgbClr val="000000"/>
                          </a:solidFill>
                          <a:effectLst/>
                          <a:latin typeface="Calibri" panose="020F0502020204030204" pitchFamily="34" charset="0"/>
                        </a:rPr>
                        <a:t>BRUT_WEIGHT</a:t>
                      </a:r>
                      <a:endParaRPr lang="it-IT"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it-IT" sz="1100" b="1" i="0" u="none" strike="noStrike" dirty="0" smtClean="0">
                          <a:solidFill>
                            <a:srgbClr val="000000"/>
                          </a:solidFill>
                          <a:effectLst/>
                          <a:latin typeface="Calibri" panose="020F0502020204030204" pitchFamily="34" charset="0"/>
                        </a:rPr>
                        <a:t>CLEAN_WEIGHT</a:t>
                      </a:r>
                      <a:endParaRPr lang="it-IT"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it-IT" sz="1100" b="1" i="0" u="none" strike="noStrike" dirty="0">
                          <a:solidFill>
                            <a:srgbClr val="000000"/>
                          </a:solidFill>
                          <a:effectLst/>
                          <a:latin typeface="Calibri" panose="020F0502020204030204" pitchFamily="34" charset="0"/>
                        </a:rPr>
                        <a:t>NO_PER_SEX_MEASURED_IN_SUB_SAMPLE_FOR_WEIGHT</a:t>
                      </a:r>
                    </a:p>
                  </a:txBody>
                  <a:tcPr marL="9525" marR="9525" marT="9525" marB="0" anchor="b"/>
                </a:tc>
                <a:extLst>
                  <a:ext uri="{0D108BD9-81ED-4DB2-BD59-A6C34878D82A}">
                    <a16:rowId xmlns="" xmlns:a16="http://schemas.microsoft.com/office/drawing/2014/main" val="10000"/>
                  </a:ext>
                </a:extLst>
              </a:tr>
              <a:tr h="190500">
                <a:tc>
                  <a:txBody>
                    <a:bodyPr/>
                    <a:lstStyle/>
                    <a:p>
                      <a:pPr algn="ctr" fontAlgn="b"/>
                      <a:r>
                        <a:rPr lang="it-IT" sz="1100" b="0" i="0" u="none" strike="noStrike">
                          <a:solidFill>
                            <a:srgbClr val="000000"/>
                          </a:solidFill>
                          <a:effectLst/>
                          <a:latin typeface="Calibri" panose="020F0502020204030204" pitchFamily="34" charset="0"/>
                        </a:rPr>
                        <a:t>0</a:t>
                      </a:r>
                    </a:p>
                  </a:txBody>
                  <a:tcPr marL="9525" marR="9525" marT="9525" marB="0" anchor="b"/>
                </a:tc>
                <a:tc>
                  <a:txBody>
                    <a:bodyPr/>
                    <a:lstStyle/>
                    <a:p>
                      <a:pPr algn="ctr" fontAlgn="b"/>
                      <a:r>
                        <a:rPr lang="it-IT" sz="1100" b="0" i="0" u="none" strike="noStrike">
                          <a:solidFill>
                            <a:srgbClr val="000000"/>
                          </a:solidFill>
                          <a:effectLst/>
                          <a:latin typeface="Calibri" panose="020F0502020204030204" pitchFamily="34" charset="0"/>
                        </a:rPr>
                        <a:t>M</a:t>
                      </a:r>
                    </a:p>
                  </a:txBody>
                  <a:tcPr marL="9525" marR="9525" marT="9525" marB="0" anchor="b"/>
                </a:tc>
                <a:tc>
                  <a:txBody>
                    <a:bodyPr/>
                    <a:lstStyle/>
                    <a:p>
                      <a:pPr algn="ctr" fontAlgn="b"/>
                      <a:r>
                        <a:rPr lang="it-IT" sz="1100" b="0" i="0" u="none" strike="noStrike">
                          <a:solidFill>
                            <a:srgbClr val="000000"/>
                          </a:solidFill>
                          <a:effectLst/>
                          <a:latin typeface="Calibri" panose="020F0502020204030204" pitchFamily="34" charset="0"/>
                        </a:rPr>
                        <a:t>200</a:t>
                      </a:r>
                    </a:p>
                  </a:txBody>
                  <a:tcPr marL="9525" marR="9525" marT="9525" marB="0" anchor="b"/>
                </a:tc>
                <a:tc>
                  <a:txBody>
                    <a:bodyPr/>
                    <a:lstStyle/>
                    <a:p>
                      <a:pPr algn="ctr" fontAlgn="b"/>
                      <a:r>
                        <a:rPr lang="it-IT" sz="1100" b="0" i="0" u="none" strike="noStrike" dirty="0" smtClean="0">
                          <a:solidFill>
                            <a:srgbClr val="FF0000"/>
                          </a:solidFill>
                          <a:effectLst/>
                          <a:latin typeface="Calibri" panose="020F0502020204030204" pitchFamily="34" charset="0"/>
                        </a:rPr>
                        <a:t>NEW FIELD</a:t>
                      </a:r>
                      <a:endParaRPr lang="it-IT" sz="1100" b="0"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r>
                        <a:rPr lang="it-IT" sz="1100" b="0" i="0" u="none" strike="noStrike" dirty="0">
                          <a:solidFill>
                            <a:srgbClr val="000000"/>
                          </a:solidFill>
                          <a:effectLst/>
                          <a:latin typeface="Calibri" panose="020F0502020204030204" pitchFamily="34" charset="0"/>
                        </a:rPr>
                        <a:t>66.5</a:t>
                      </a:r>
                    </a:p>
                  </a:txBody>
                  <a:tcPr marL="9525" marR="9525" marT="9525" marB="0" anchor="b"/>
                </a:tc>
                <a:tc>
                  <a:txBody>
                    <a:bodyPr/>
                    <a:lstStyle/>
                    <a:p>
                      <a:pPr algn="ctr" fontAlgn="b"/>
                      <a:r>
                        <a:rPr lang="it-IT" sz="1100" b="0" i="0" u="none" strike="noStrike" dirty="0" smtClean="0">
                          <a:solidFill>
                            <a:srgbClr val="FF0000"/>
                          </a:solidFill>
                          <a:effectLst/>
                          <a:latin typeface="Calibri" panose="020F0502020204030204" pitchFamily="34" charset="0"/>
                        </a:rPr>
                        <a:t>NEW FIELD</a:t>
                      </a:r>
                      <a:endParaRPr lang="it-IT" sz="1100" b="0"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r>
                        <a:rPr lang="it-IT" sz="1100" b="0" i="0" u="none" strike="noStrike" dirty="0">
                          <a:solidFill>
                            <a:srgbClr val="000000"/>
                          </a:solidFill>
                          <a:effectLst/>
                          <a:latin typeface="Calibri" panose="020F0502020204030204" pitchFamily="34" charset="0"/>
                        </a:rPr>
                        <a:t>4</a:t>
                      </a:r>
                    </a:p>
                  </a:txBody>
                  <a:tcPr marL="9525" marR="9525" marT="9525" marB="0" anchor="b"/>
                </a:tc>
                <a:extLst>
                  <a:ext uri="{0D108BD9-81ED-4DB2-BD59-A6C34878D82A}">
                    <a16:rowId xmlns="" xmlns:a16="http://schemas.microsoft.com/office/drawing/2014/main" val="10001"/>
                  </a:ext>
                </a:extLst>
              </a:tr>
              <a:tr h="190500">
                <a:tc>
                  <a:txBody>
                    <a:bodyPr/>
                    <a:lstStyle/>
                    <a:p>
                      <a:pPr algn="ctr" fontAlgn="b"/>
                      <a:r>
                        <a:rPr lang="it-IT" sz="1100" b="0" i="0" u="none" strike="noStrike" dirty="0">
                          <a:solidFill>
                            <a:srgbClr val="000000"/>
                          </a:solidFill>
                          <a:effectLst/>
                          <a:latin typeface="Calibri" panose="020F0502020204030204" pitchFamily="34" charset="0"/>
                        </a:rPr>
                        <a:t>0</a:t>
                      </a:r>
                    </a:p>
                  </a:txBody>
                  <a:tcPr marL="9525" marR="9525" marT="9525" marB="0" anchor="b"/>
                </a:tc>
                <a:tc>
                  <a:txBody>
                    <a:bodyPr/>
                    <a:lstStyle/>
                    <a:p>
                      <a:pPr algn="ctr" fontAlgn="b"/>
                      <a:r>
                        <a:rPr lang="it-IT" sz="1100" b="0" i="0" u="none" strike="noStrike">
                          <a:solidFill>
                            <a:srgbClr val="000000"/>
                          </a:solidFill>
                          <a:effectLst/>
                          <a:latin typeface="Calibri" panose="020F0502020204030204" pitchFamily="34" charset="0"/>
                        </a:rPr>
                        <a:t>M</a:t>
                      </a:r>
                    </a:p>
                  </a:txBody>
                  <a:tcPr marL="9525" marR="9525" marT="9525" marB="0" anchor="b"/>
                </a:tc>
                <a:tc>
                  <a:txBody>
                    <a:bodyPr/>
                    <a:lstStyle/>
                    <a:p>
                      <a:pPr algn="ctr" fontAlgn="b"/>
                      <a:r>
                        <a:rPr lang="it-IT" sz="1100" b="0" i="0" u="none" strike="noStrike">
                          <a:solidFill>
                            <a:srgbClr val="000000"/>
                          </a:solidFill>
                          <a:effectLst/>
                          <a:latin typeface="Calibri" panose="020F0502020204030204" pitchFamily="34" charset="0"/>
                        </a:rPr>
                        <a:t>240</a:t>
                      </a: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it-IT" sz="1100" b="0" i="0" u="none" strike="noStrike" dirty="0" smtClean="0">
                          <a:solidFill>
                            <a:srgbClr val="FF0000"/>
                          </a:solidFill>
                          <a:effectLst/>
                          <a:latin typeface="Calibri" panose="020F0502020204030204" pitchFamily="34" charset="0"/>
                        </a:rPr>
                        <a:t>NEW FIELD</a:t>
                      </a:r>
                    </a:p>
                  </a:txBody>
                  <a:tcPr marL="9525" marR="9525" marT="9525" marB="0" anchor="b"/>
                </a:tc>
                <a:tc>
                  <a:txBody>
                    <a:bodyPr/>
                    <a:lstStyle/>
                    <a:p>
                      <a:pPr algn="ctr" fontAlgn="b"/>
                      <a:r>
                        <a:rPr lang="it-IT" sz="1100" b="0" i="0" u="none" strike="noStrike" dirty="0">
                          <a:solidFill>
                            <a:srgbClr val="000000"/>
                          </a:solidFill>
                          <a:effectLst/>
                          <a:latin typeface="Calibri" panose="020F0502020204030204" pitchFamily="34" charset="0"/>
                        </a:rPr>
                        <a:t>106.5</a:t>
                      </a: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it-IT" sz="1100" b="0" i="0" u="none" strike="noStrike" dirty="0" smtClean="0">
                          <a:solidFill>
                            <a:srgbClr val="FF0000"/>
                          </a:solidFill>
                          <a:effectLst/>
                          <a:latin typeface="Calibri" panose="020F0502020204030204" pitchFamily="34" charset="0"/>
                        </a:rPr>
                        <a:t>NEW FIELD</a:t>
                      </a:r>
                    </a:p>
                  </a:txBody>
                  <a:tcPr marL="9525" marR="9525" marT="9525" marB="0" anchor="b"/>
                </a:tc>
                <a:tc>
                  <a:txBody>
                    <a:bodyPr/>
                    <a:lstStyle/>
                    <a:p>
                      <a:pPr algn="ctr" fontAlgn="b"/>
                      <a:r>
                        <a:rPr lang="it-IT" sz="1100" b="0" i="0" u="none" strike="noStrike" dirty="0">
                          <a:solidFill>
                            <a:srgbClr val="000000"/>
                          </a:solidFill>
                          <a:effectLst/>
                          <a:latin typeface="Calibri" panose="020F0502020204030204" pitchFamily="34" charset="0"/>
                        </a:rPr>
                        <a:t>4</a:t>
                      </a:r>
                    </a:p>
                  </a:txBody>
                  <a:tcPr marL="9525" marR="9525" marT="9525" marB="0" anchor="b"/>
                </a:tc>
                <a:extLst>
                  <a:ext uri="{0D108BD9-81ED-4DB2-BD59-A6C34878D82A}">
                    <a16:rowId xmlns="" xmlns:a16="http://schemas.microsoft.com/office/drawing/2014/main" val="10002"/>
                  </a:ext>
                </a:extLst>
              </a:tr>
              <a:tr h="190500">
                <a:tc>
                  <a:txBody>
                    <a:bodyPr/>
                    <a:lstStyle/>
                    <a:p>
                      <a:pPr algn="ctr" fontAlgn="b"/>
                      <a:r>
                        <a:rPr lang="it-IT" sz="1100" b="0" i="0" u="none" strike="noStrike" dirty="0">
                          <a:solidFill>
                            <a:srgbClr val="000000"/>
                          </a:solidFill>
                          <a:effectLst/>
                          <a:latin typeface="Calibri" panose="020F0502020204030204" pitchFamily="34" charset="0"/>
                        </a:rPr>
                        <a:t>0</a:t>
                      </a:r>
                    </a:p>
                  </a:txBody>
                  <a:tcPr marL="9525" marR="9525" marT="9525" marB="0" anchor="b"/>
                </a:tc>
                <a:tc>
                  <a:txBody>
                    <a:bodyPr/>
                    <a:lstStyle/>
                    <a:p>
                      <a:pPr algn="ctr" fontAlgn="b"/>
                      <a:r>
                        <a:rPr lang="it-IT" sz="1100" b="0" i="0" u="none" strike="noStrike" dirty="0">
                          <a:solidFill>
                            <a:srgbClr val="000000"/>
                          </a:solidFill>
                          <a:effectLst/>
                          <a:latin typeface="Calibri" panose="020F0502020204030204" pitchFamily="34" charset="0"/>
                        </a:rPr>
                        <a:t>M</a:t>
                      </a:r>
                    </a:p>
                  </a:txBody>
                  <a:tcPr marL="9525" marR="9525" marT="9525" marB="0" anchor="b"/>
                </a:tc>
                <a:tc>
                  <a:txBody>
                    <a:bodyPr/>
                    <a:lstStyle/>
                    <a:p>
                      <a:pPr algn="ctr" fontAlgn="b"/>
                      <a:r>
                        <a:rPr lang="it-IT" sz="1100" b="0" i="0" u="none" strike="noStrike" dirty="0">
                          <a:solidFill>
                            <a:srgbClr val="000000"/>
                          </a:solidFill>
                          <a:effectLst/>
                          <a:latin typeface="Calibri" panose="020F0502020204030204" pitchFamily="34" charset="0"/>
                        </a:rPr>
                        <a:t>255</a:t>
                      </a: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it-IT" sz="1100" b="0" i="0" u="none" strike="noStrike" dirty="0" smtClean="0">
                          <a:solidFill>
                            <a:srgbClr val="FF0000"/>
                          </a:solidFill>
                          <a:effectLst/>
                          <a:latin typeface="Calibri" panose="020F0502020204030204" pitchFamily="34" charset="0"/>
                        </a:rPr>
                        <a:t>NEW FIELD</a:t>
                      </a:r>
                    </a:p>
                  </a:txBody>
                  <a:tcPr marL="9525" marR="9525" marT="9525" marB="0" anchor="b"/>
                </a:tc>
                <a:tc>
                  <a:txBody>
                    <a:bodyPr/>
                    <a:lstStyle/>
                    <a:p>
                      <a:pPr algn="ctr" fontAlgn="b"/>
                      <a:r>
                        <a:rPr lang="it-IT" sz="1100" b="0" i="0" u="none" strike="noStrike" dirty="0">
                          <a:solidFill>
                            <a:srgbClr val="000000"/>
                          </a:solidFill>
                          <a:effectLst/>
                          <a:latin typeface="Calibri" panose="020F0502020204030204" pitchFamily="34" charset="0"/>
                        </a:rPr>
                        <a:t>146.9</a:t>
                      </a: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it-IT" sz="1100" b="0" i="0" u="none" strike="noStrike" dirty="0" smtClean="0">
                          <a:solidFill>
                            <a:srgbClr val="FF0000"/>
                          </a:solidFill>
                          <a:effectLst/>
                          <a:latin typeface="Calibri" panose="020F0502020204030204" pitchFamily="34" charset="0"/>
                        </a:rPr>
                        <a:t>NEW FIELD</a:t>
                      </a:r>
                    </a:p>
                  </a:txBody>
                  <a:tcPr marL="9525" marR="9525" marT="9525" marB="0" anchor="b"/>
                </a:tc>
                <a:tc>
                  <a:txBody>
                    <a:bodyPr/>
                    <a:lstStyle/>
                    <a:p>
                      <a:pPr algn="ctr" fontAlgn="b"/>
                      <a:r>
                        <a:rPr lang="it-IT" sz="1100" b="0" i="0" u="none" strike="noStrike" dirty="0">
                          <a:solidFill>
                            <a:srgbClr val="000000"/>
                          </a:solidFill>
                          <a:effectLst/>
                          <a:latin typeface="Calibri" panose="020F0502020204030204" pitchFamily="34" charset="0"/>
                        </a:rPr>
                        <a:t>4</a:t>
                      </a:r>
                    </a:p>
                  </a:txBody>
                  <a:tcPr marL="9525" marR="9525" marT="9525" marB="0" anchor="b"/>
                </a:tc>
                <a:extLst>
                  <a:ext uri="{0D108BD9-81ED-4DB2-BD59-A6C34878D82A}">
                    <a16:rowId xmlns="" xmlns:a16="http://schemas.microsoft.com/office/drawing/2014/main" val="10003"/>
                  </a:ext>
                </a:extLst>
              </a:tr>
              <a:tr h="190500">
                <a:tc>
                  <a:txBody>
                    <a:bodyPr/>
                    <a:lstStyle/>
                    <a:p>
                      <a:pPr algn="ctr" fontAlgn="b"/>
                      <a:r>
                        <a:rPr lang="it-IT" sz="1100" b="0" i="0" u="none" strike="noStrike">
                          <a:solidFill>
                            <a:srgbClr val="000000"/>
                          </a:solidFill>
                          <a:effectLst/>
                          <a:latin typeface="Calibri" panose="020F0502020204030204" pitchFamily="34" charset="0"/>
                        </a:rPr>
                        <a:t>0</a:t>
                      </a:r>
                    </a:p>
                  </a:txBody>
                  <a:tcPr marL="9525" marR="9525" marT="9525" marB="0" anchor="b"/>
                </a:tc>
                <a:tc>
                  <a:txBody>
                    <a:bodyPr/>
                    <a:lstStyle/>
                    <a:p>
                      <a:pPr algn="ctr" fontAlgn="b"/>
                      <a:r>
                        <a:rPr lang="it-IT" sz="1100" b="0" i="0" u="none" strike="noStrike">
                          <a:solidFill>
                            <a:srgbClr val="000000"/>
                          </a:solidFill>
                          <a:effectLst/>
                          <a:latin typeface="Calibri" panose="020F0502020204030204" pitchFamily="34" charset="0"/>
                        </a:rPr>
                        <a:t>M</a:t>
                      </a:r>
                    </a:p>
                  </a:txBody>
                  <a:tcPr marL="9525" marR="9525" marT="9525" marB="0" anchor="b"/>
                </a:tc>
                <a:tc>
                  <a:txBody>
                    <a:bodyPr/>
                    <a:lstStyle/>
                    <a:p>
                      <a:pPr algn="ctr" fontAlgn="b"/>
                      <a:r>
                        <a:rPr lang="it-IT" sz="1100" b="0" i="0" u="none" strike="noStrike">
                          <a:solidFill>
                            <a:srgbClr val="000000"/>
                          </a:solidFill>
                          <a:effectLst/>
                          <a:latin typeface="Calibri" panose="020F0502020204030204" pitchFamily="34" charset="0"/>
                        </a:rPr>
                        <a:t>265</a:t>
                      </a: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it-IT" sz="1100" b="0" i="0" u="none" strike="noStrike" dirty="0" smtClean="0">
                          <a:solidFill>
                            <a:srgbClr val="FF0000"/>
                          </a:solidFill>
                          <a:effectLst/>
                          <a:latin typeface="Calibri" panose="020F0502020204030204" pitchFamily="34" charset="0"/>
                        </a:rPr>
                        <a:t>NEW FIELD</a:t>
                      </a:r>
                    </a:p>
                  </a:txBody>
                  <a:tcPr marL="9525" marR="9525" marT="9525" marB="0" anchor="b"/>
                </a:tc>
                <a:tc>
                  <a:txBody>
                    <a:bodyPr/>
                    <a:lstStyle/>
                    <a:p>
                      <a:pPr algn="ctr" fontAlgn="b"/>
                      <a:r>
                        <a:rPr lang="it-IT" sz="1100" b="0" i="0" u="none" strike="noStrike" dirty="0">
                          <a:solidFill>
                            <a:srgbClr val="000000"/>
                          </a:solidFill>
                          <a:effectLst/>
                          <a:latin typeface="Calibri" panose="020F0502020204030204" pitchFamily="34" charset="0"/>
                        </a:rPr>
                        <a:t>160.5</a:t>
                      </a: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it-IT" sz="1100" b="0" i="0" u="none" strike="noStrike" dirty="0" smtClean="0">
                          <a:solidFill>
                            <a:srgbClr val="FF0000"/>
                          </a:solidFill>
                          <a:effectLst/>
                          <a:latin typeface="Calibri" panose="020F0502020204030204" pitchFamily="34" charset="0"/>
                        </a:rPr>
                        <a:t>NEW FIELD</a:t>
                      </a:r>
                    </a:p>
                  </a:txBody>
                  <a:tcPr marL="9525" marR="9525" marT="9525" marB="0" anchor="b"/>
                </a:tc>
                <a:tc>
                  <a:txBody>
                    <a:bodyPr/>
                    <a:lstStyle/>
                    <a:p>
                      <a:pPr algn="ctr" fontAlgn="b"/>
                      <a:r>
                        <a:rPr lang="it-IT" sz="1100" b="0" i="0" u="none" strike="noStrike" dirty="0">
                          <a:solidFill>
                            <a:srgbClr val="000000"/>
                          </a:solidFill>
                          <a:effectLst/>
                          <a:latin typeface="Calibri" panose="020F0502020204030204" pitchFamily="34" charset="0"/>
                        </a:rPr>
                        <a:t>4</a:t>
                      </a:r>
                    </a:p>
                  </a:txBody>
                  <a:tcPr marL="9525" marR="9525" marT="9525" marB="0" anchor="b"/>
                </a:tc>
                <a:extLst>
                  <a:ext uri="{0D108BD9-81ED-4DB2-BD59-A6C34878D82A}">
                    <a16:rowId xmlns="" xmlns:a16="http://schemas.microsoft.com/office/drawing/2014/main" val="10004"/>
                  </a:ext>
                </a:extLst>
              </a:tr>
            </a:tbl>
          </a:graphicData>
        </a:graphic>
      </p:graphicFrame>
      <p:sp>
        <p:nvSpPr>
          <p:cNvPr id="4" name="CasellaDiTesto 3"/>
          <p:cNvSpPr txBox="1"/>
          <p:nvPr/>
        </p:nvSpPr>
        <p:spPr>
          <a:xfrm>
            <a:off x="276457" y="5266476"/>
            <a:ext cx="2721130" cy="369332"/>
          </a:xfrm>
          <a:prstGeom prst="rect">
            <a:avLst/>
          </a:prstGeom>
        </p:spPr>
        <p:style>
          <a:lnRef idx="0">
            <a:schemeClr val="accent5"/>
          </a:lnRef>
          <a:fillRef idx="3">
            <a:schemeClr val="accent5"/>
          </a:fillRef>
          <a:effectRef idx="3">
            <a:schemeClr val="accent5"/>
          </a:effectRef>
          <a:fontRef idx="minor">
            <a:schemeClr val="lt1"/>
          </a:fontRef>
        </p:style>
        <p:txBody>
          <a:bodyPr wrap="none" rtlCol="0">
            <a:spAutoFit/>
          </a:bodyPr>
          <a:lstStyle/>
          <a:p>
            <a:r>
              <a:rPr lang="it-IT" dirty="0"/>
              <a:t>INDIVIDUAL INFORMATION</a:t>
            </a:r>
          </a:p>
        </p:txBody>
      </p:sp>
      <p:graphicFrame>
        <p:nvGraphicFramePr>
          <p:cNvPr id="7" name="Tabella 6"/>
          <p:cNvGraphicFramePr>
            <a:graphicFrameLocks noGrp="1"/>
          </p:cNvGraphicFramePr>
          <p:nvPr>
            <p:extLst>
              <p:ext uri="{D42A27DB-BD31-4B8C-83A1-F6EECF244321}">
                <p14:modId xmlns:p14="http://schemas.microsoft.com/office/powerpoint/2010/main" val="4250566851"/>
              </p:ext>
            </p:extLst>
          </p:nvPr>
        </p:nvGraphicFramePr>
        <p:xfrm>
          <a:off x="1077842" y="2699583"/>
          <a:ext cx="10834055" cy="1005235"/>
        </p:xfrm>
        <a:graphic>
          <a:graphicData uri="http://schemas.openxmlformats.org/drawingml/2006/table">
            <a:tbl>
              <a:tblPr firstRow="1" bandRow="1">
                <a:tableStyleId>{5C22544A-7EE6-4342-B048-85BDC9FD1C3A}</a:tableStyleId>
              </a:tblPr>
              <a:tblGrid>
                <a:gridCol w="3040284">
                  <a:extLst>
                    <a:ext uri="{9D8B030D-6E8A-4147-A177-3AD203B41FA5}">
                      <a16:colId xmlns="" xmlns:a16="http://schemas.microsoft.com/office/drawing/2014/main" val="20000"/>
                    </a:ext>
                  </a:extLst>
                </a:gridCol>
                <a:gridCol w="1446311">
                  <a:extLst>
                    <a:ext uri="{9D8B030D-6E8A-4147-A177-3AD203B41FA5}">
                      <a16:colId xmlns="" xmlns:a16="http://schemas.microsoft.com/office/drawing/2014/main" val="20001"/>
                    </a:ext>
                  </a:extLst>
                </a:gridCol>
                <a:gridCol w="2545080">
                  <a:extLst>
                    <a:ext uri="{9D8B030D-6E8A-4147-A177-3AD203B41FA5}">
                      <a16:colId xmlns="" xmlns:a16="http://schemas.microsoft.com/office/drawing/2014/main" val="20002"/>
                    </a:ext>
                  </a:extLst>
                </a:gridCol>
                <a:gridCol w="3802380">
                  <a:extLst>
                    <a:ext uri="{9D8B030D-6E8A-4147-A177-3AD203B41FA5}">
                      <a16:colId xmlns="" xmlns:a16="http://schemas.microsoft.com/office/drawing/2014/main" val="20003"/>
                    </a:ext>
                  </a:extLst>
                </a:gridCol>
              </a:tblGrid>
              <a:tr h="365155">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Name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Type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Ref</a:t>
                      </a:r>
                      <a:r>
                        <a:rPr lang="it-IT" sz="1600" b="0" i="0" u="none" strike="noStrike" dirty="0">
                          <a:solidFill>
                            <a:srgbClr val="FFFFFF"/>
                          </a:solidFill>
                          <a:effectLst/>
                          <a:latin typeface="Arial" panose="020B0604020202020204" pitchFamily="34" charset="0"/>
                          <a:cs typeface="Arial" panose="020B0604020202020204" pitchFamily="34" charset="0"/>
                        </a:rPr>
                        <a:t>. </a:t>
                      </a:r>
                      <a:r>
                        <a:rPr lang="it-IT" sz="1600" b="0" i="0" u="none" strike="noStrike" dirty="0" err="1">
                          <a:solidFill>
                            <a:srgbClr val="FFFFFF"/>
                          </a:solidFill>
                          <a:effectLst/>
                          <a:latin typeface="Arial" panose="020B0604020202020204" pitchFamily="34" charset="0"/>
                          <a:cs typeface="Arial" panose="020B0604020202020204" pitchFamily="34" charset="0"/>
                        </a:rPr>
                        <a:t>Range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Comments</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 xmlns:a16="http://schemas.microsoft.com/office/drawing/2014/main" val="10000"/>
                  </a:ext>
                </a:extLst>
              </a:tr>
              <a:tr h="3978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smtClean="0">
                          <a:solidFill>
                            <a:srgbClr val="000000"/>
                          </a:solidFill>
                          <a:effectLst/>
                          <a:latin typeface="Arial" panose="020B0604020202020204" pitchFamily="34" charset="0"/>
                          <a:cs typeface="Arial" panose="020B0604020202020204" pitchFamily="34" charset="0"/>
                        </a:rPr>
                        <a:t>CLEAN_WEIGHT</a:t>
                      </a:r>
                      <a:endParaRPr lang="it-IT" dirty="0">
                        <a:latin typeface="Arial" panose="020B0604020202020204" pitchFamily="34" charset="0"/>
                        <a:cs typeface="Arial" panose="020B060402020202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000000"/>
                          </a:solidFill>
                          <a:effectLst/>
                          <a:latin typeface="Arial" panose="020B0604020202020204" pitchFamily="34" charset="0"/>
                          <a:cs typeface="Arial" panose="020B0604020202020204" pitchFamily="34" charset="0"/>
                        </a:rPr>
                        <a:t>6N or 2A</a:t>
                      </a:r>
                      <a:endParaRPr lang="it-IT" dirty="0">
                        <a:latin typeface="Arial" panose="020B0604020202020204" pitchFamily="34" charset="0"/>
                        <a:cs typeface="Arial" panose="020B0604020202020204" pitchFamily="34" charset="0"/>
                      </a:endParaRPr>
                    </a:p>
                  </a:txBody>
                  <a:tcPr/>
                </a:tc>
                <a:tc>
                  <a:txBody>
                    <a:bodyPr/>
                    <a:lstStyle/>
                    <a:p>
                      <a:pPr algn="ctr"/>
                      <a:r>
                        <a:rPr lang="en-US" b="0" i="0" u="none" strike="noStrike" dirty="0">
                          <a:solidFill>
                            <a:srgbClr val="000000"/>
                          </a:solidFill>
                          <a:effectLst/>
                          <a:latin typeface="Arial" panose="020B0604020202020204" pitchFamily="34" charset="0"/>
                          <a:cs typeface="Arial" panose="020B0604020202020204" pitchFamily="34" charset="0"/>
                        </a:rPr>
                        <a:t>0.1 to 999999; ND: not</a:t>
                      </a:r>
                    </a:p>
                    <a:p>
                      <a:pPr algn="ctr"/>
                      <a:r>
                        <a:rPr lang="en-US" b="0" i="0" u="none" strike="noStrike" dirty="0">
                          <a:solidFill>
                            <a:srgbClr val="000000"/>
                          </a:solidFill>
                          <a:effectLst/>
                          <a:latin typeface="Arial" panose="020B0604020202020204" pitchFamily="34" charset="0"/>
                          <a:cs typeface="Arial" panose="020B0604020202020204" pitchFamily="34" charset="0"/>
                        </a:rPr>
                        <a:t>determined</a:t>
                      </a:r>
                    </a:p>
                  </a:txBody>
                  <a:tcPr/>
                </a:tc>
                <a:tc>
                  <a:txBody>
                    <a:bodyPr/>
                    <a:lstStyle/>
                    <a:p>
                      <a:pPr algn="ctr"/>
                      <a:r>
                        <a:rPr lang="en-US" b="0" i="0" u="none" strike="noStrike" dirty="0">
                          <a:solidFill>
                            <a:srgbClr val="000000"/>
                          </a:solidFill>
                          <a:effectLst/>
                          <a:latin typeface="Arial" panose="020B0604020202020204" pitchFamily="34" charset="0"/>
                          <a:cs typeface="Arial" panose="020B0604020202020204" pitchFamily="34" charset="0"/>
                        </a:rPr>
                        <a:t>The weight is in grams</a:t>
                      </a:r>
                    </a:p>
                    <a:p>
                      <a:pPr algn="ctr"/>
                      <a:r>
                        <a:rPr lang="en-US" b="0" i="0" u="none" strike="noStrike" dirty="0">
                          <a:solidFill>
                            <a:srgbClr val="000000"/>
                          </a:solidFill>
                          <a:effectLst/>
                          <a:latin typeface="Arial" panose="020B0604020202020204" pitchFamily="34" charset="0"/>
                          <a:cs typeface="Arial" panose="020B0604020202020204" pitchFamily="34" charset="0"/>
                        </a:rPr>
                        <a:t>and decimals are allowed (e.g. 2.5)</a:t>
                      </a:r>
                    </a:p>
                  </a:txBody>
                  <a:tcPr/>
                </a:tc>
                <a:extLst>
                  <a:ext uri="{0D108BD9-81ED-4DB2-BD59-A6C34878D82A}">
                    <a16:rowId xmlns="" xmlns:a16="http://schemas.microsoft.com/office/drawing/2014/main" val="10001"/>
                  </a:ext>
                </a:extLst>
              </a:tr>
            </a:tbl>
          </a:graphicData>
        </a:graphic>
      </p:graphicFrame>
      <p:graphicFrame>
        <p:nvGraphicFramePr>
          <p:cNvPr id="8" name="Tabella 7"/>
          <p:cNvGraphicFramePr>
            <a:graphicFrameLocks noGrp="1"/>
          </p:cNvGraphicFramePr>
          <p:nvPr>
            <p:extLst>
              <p:ext uri="{D42A27DB-BD31-4B8C-83A1-F6EECF244321}">
                <p14:modId xmlns:p14="http://schemas.microsoft.com/office/powerpoint/2010/main" val="3031577355"/>
              </p:ext>
            </p:extLst>
          </p:nvPr>
        </p:nvGraphicFramePr>
        <p:xfrm>
          <a:off x="1077841" y="409839"/>
          <a:ext cx="10834055" cy="1005235"/>
        </p:xfrm>
        <a:graphic>
          <a:graphicData uri="http://schemas.openxmlformats.org/drawingml/2006/table">
            <a:tbl>
              <a:tblPr firstRow="1" bandRow="1">
                <a:tableStyleId>{5C22544A-7EE6-4342-B048-85BDC9FD1C3A}</a:tableStyleId>
              </a:tblPr>
              <a:tblGrid>
                <a:gridCol w="3046965">
                  <a:extLst>
                    <a:ext uri="{9D8B030D-6E8A-4147-A177-3AD203B41FA5}">
                      <a16:colId xmlns="" xmlns:a16="http://schemas.microsoft.com/office/drawing/2014/main" val="20000"/>
                    </a:ext>
                  </a:extLst>
                </a:gridCol>
                <a:gridCol w="1452571">
                  <a:extLst>
                    <a:ext uri="{9D8B030D-6E8A-4147-A177-3AD203B41FA5}">
                      <a16:colId xmlns="" xmlns:a16="http://schemas.microsoft.com/office/drawing/2014/main" val="20001"/>
                    </a:ext>
                  </a:extLst>
                </a:gridCol>
                <a:gridCol w="2544729">
                  <a:extLst>
                    <a:ext uri="{9D8B030D-6E8A-4147-A177-3AD203B41FA5}">
                      <a16:colId xmlns="" xmlns:a16="http://schemas.microsoft.com/office/drawing/2014/main" val="20002"/>
                    </a:ext>
                  </a:extLst>
                </a:gridCol>
                <a:gridCol w="3789790">
                  <a:extLst>
                    <a:ext uri="{9D8B030D-6E8A-4147-A177-3AD203B41FA5}">
                      <a16:colId xmlns="" xmlns:a16="http://schemas.microsoft.com/office/drawing/2014/main" val="20003"/>
                    </a:ext>
                  </a:extLst>
                </a:gridCol>
              </a:tblGrid>
              <a:tr h="365155">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Name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Type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Ref</a:t>
                      </a:r>
                      <a:r>
                        <a:rPr lang="it-IT" sz="1600" b="0" i="0" u="none" strike="noStrike" dirty="0">
                          <a:solidFill>
                            <a:srgbClr val="FFFFFF"/>
                          </a:solidFill>
                          <a:effectLst/>
                          <a:latin typeface="Arial" panose="020B0604020202020204" pitchFamily="34" charset="0"/>
                          <a:cs typeface="Arial" panose="020B0604020202020204" pitchFamily="34" charset="0"/>
                        </a:rPr>
                        <a:t>. </a:t>
                      </a:r>
                      <a:r>
                        <a:rPr lang="it-IT" sz="1600" b="0" i="0" u="none" strike="noStrike" dirty="0" err="1">
                          <a:solidFill>
                            <a:srgbClr val="FFFFFF"/>
                          </a:solidFill>
                          <a:effectLst/>
                          <a:latin typeface="Arial" panose="020B0604020202020204" pitchFamily="34" charset="0"/>
                          <a:cs typeface="Arial" panose="020B0604020202020204" pitchFamily="34" charset="0"/>
                        </a:rPr>
                        <a:t>Range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Comments</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 xmlns:a16="http://schemas.microsoft.com/office/drawing/2014/main" val="10000"/>
                  </a:ext>
                </a:extLst>
              </a:tr>
              <a:tr h="3978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smtClean="0">
                          <a:solidFill>
                            <a:srgbClr val="000000"/>
                          </a:solidFill>
                          <a:effectLst/>
                          <a:latin typeface="Arial" panose="020B0604020202020204" pitchFamily="34" charset="0"/>
                          <a:cs typeface="Arial" panose="020B0604020202020204" pitchFamily="34" charset="0"/>
                        </a:rPr>
                        <a:t>SHELL_WIDTH</a:t>
                      </a:r>
                      <a:endParaRPr lang="it-IT" dirty="0">
                        <a:latin typeface="Arial" panose="020B0604020202020204" pitchFamily="34" charset="0"/>
                        <a:cs typeface="Arial" panose="020B060402020202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000000"/>
                          </a:solidFill>
                          <a:effectLst/>
                          <a:latin typeface="Arial" panose="020B0604020202020204" pitchFamily="34" charset="0"/>
                          <a:cs typeface="Arial" panose="020B0604020202020204" pitchFamily="34" charset="0"/>
                        </a:rPr>
                        <a:t>6N or 2A</a:t>
                      </a:r>
                      <a:endParaRPr lang="it-IT" dirty="0">
                        <a:latin typeface="Arial" panose="020B0604020202020204" pitchFamily="34" charset="0"/>
                        <a:cs typeface="Arial" panose="020B0604020202020204" pitchFamily="34" charset="0"/>
                      </a:endParaRPr>
                    </a:p>
                  </a:txBody>
                  <a:tcPr/>
                </a:tc>
                <a:tc>
                  <a:txBody>
                    <a:bodyPr/>
                    <a:lstStyle/>
                    <a:p>
                      <a:pPr algn="ctr"/>
                      <a:r>
                        <a:rPr lang="en-US" b="0" i="0" u="none" strike="noStrike" dirty="0">
                          <a:solidFill>
                            <a:srgbClr val="000000"/>
                          </a:solidFill>
                          <a:effectLst/>
                          <a:latin typeface="Arial" panose="020B0604020202020204" pitchFamily="34" charset="0"/>
                          <a:cs typeface="Arial" panose="020B0604020202020204" pitchFamily="34" charset="0"/>
                        </a:rPr>
                        <a:t>0.1 to 999999; ND: </a:t>
                      </a:r>
                      <a:r>
                        <a:rPr lang="en-US" b="0" i="0" u="none" strike="noStrike" dirty="0" smtClean="0">
                          <a:solidFill>
                            <a:srgbClr val="000000"/>
                          </a:solidFill>
                          <a:effectLst/>
                          <a:latin typeface="Arial" panose="020B0604020202020204" pitchFamily="34" charset="0"/>
                          <a:cs typeface="Arial" panose="020B0604020202020204" pitchFamily="34" charset="0"/>
                        </a:rPr>
                        <a:t>not determined</a:t>
                      </a:r>
                      <a:endParaRPr lang="en-US" b="0" i="0" u="none" strike="noStrike" dirty="0">
                        <a:solidFill>
                          <a:srgbClr val="000000"/>
                        </a:solidFill>
                        <a:effectLst/>
                        <a:latin typeface="Arial" panose="020B0604020202020204" pitchFamily="34" charset="0"/>
                        <a:cs typeface="Arial" panose="020B0604020202020204" pitchFamily="34" charset="0"/>
                      </a:endParaRPr>
                    </a:p>
                  </a:txBody>
                  <a:tcPr/>
                </a:tc>
                <a:tc>
                  <a:txBody>
                    <a:bodyPr/>
                    <a:lstStyle/>
                    <a:p>
                      <a:pPr algn="ctr"/>
                      <a:r>
                        <a:rPr lang="en-US" b="0" i="0" u="none" strike="noStrike" dirty="0" smtClean="0">
                          <a:solidFill>
                            <a:srgbClr val="000000"/>
                          </a:solidFill>
                          <a:effectLst/>
                          <a:latin typeface="Arial" panose="020B0604020202020204" pitchFamily="34" charset="0"/>
                          <a:cs typeface="Arial" panose="020B0604020202020204" pitchFamily="34" charset="0"/>
                        </a:rPr>
                        <a:t>Width is </a:t>
                      </a:r>
                      <a:r>
                        <a:rPr lang="en-US" b="0" i="0" u="none" strike="noStrike" dirty="0">
                          <a:solidFill>
                            <a:srgbClr val="000000"/>
                          </a:solidFill>
                          <a:effectLst/>
                          <a:latin typeface="Arial" panose="020B0604020202020204" pitchFamily="34" charset="0"/>
                          <a:cs typeface="Arial" panose="020B0604020202020204" pitchFamily="34" charset="0"/>
                        </a:rPr>
                        <a:t>in </a:t>
                      </a:r>
                      <a:r>
                        <a:rPr lang="en-US" b="0" i="0" u="none" strike="noStrike" dirty="0" smtClean="0">
                          <a:solidFill>
                            <a:srgbClr val="000000"/>
                          </a:solidFill>
                          <a:effectLst/>
                          <a:latin typeface="Arial" panose="020B0604020202020204" pitchFamily="34" charset="0"/>
                          <a:cs typeface="Arial" panose="020B0604020202020204" pitchFamily="34" charset="0"/>
                        </a:rPr>
                        <a:t>mm</a:t>
                      </a:r>
                      <a:endParaRPr lang="en-US" b="0" i="0" u="none" strike="noStrike" dirty="0">
                        <a:solidFill>
                          <a:srgbClr val="000000"/>
                        </a:solidFill>
                        <a:effectLst/>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10001"/>
                  </a:ext>
                </a:extLst>
              </a:tr>
            </a:tbl>
          </a:graphicData>
        </a:graphic>
      </p:graphicFrame>
      <p:pic>
        <p:nvPicPr>
          <p:cNvPr id="9" name="Immagine 8">
            <a:extLst>
              <a:ext uri="{FF2B5EF4-FFF2-40B4-BE49-F238E27FC236}">
                <a16:creationId xmlns:a16="http://schemas.microsoft.com/office/drawing/2014/main" xmlns="" id="{6624FCED-DAC6-474C-8CAF-8A87AF42776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3200110">
            <a:off x="3440577" y="453794"/>
            <a:ext cx="757150" cy="513348"/>
          </a:xfrm>
          <a:prstGeom prst="rect">
            <a:avLst/>
          </a:prstGeom>
        </p:spPr>
      </p:pic>
      <p:pic>
        <p:nvPicPr>
          <p:cNvPr id="10" name="Immagine 9">
            <a:extLst>
              <a:ext uri="{FF2B5EF4-FFF2-40B4-BE49-F238E27FC236}">
                <a16:creationId xmlns:a16="http://schemas.microsoft.com/office/drawing/2014/main" xmlns="" id="{6624FCED-DAC6-474C-8CAF-8A87AF42776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3200110">
            <a:off x="3373529" y="2737803"/>
            <a:ext cx="757150" cy="513348"/>
          </a:xfrm>
          <a:prstGeom prst="rect">
            <a:avLst/>
          </a:prstGeom>
        </p:spPr>
      </p:pic>
    </p:spTree>
    <p:extLst>
      <p:ext uri="{BB962C8B-B14F-4D97-AF65-F5344CB8AC3E}">
        <p14:creationId xmlns:p14="http://schemas.microsoft.com/office/powerpoint/2010/main" val="31823375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p:cNvSpPr txBox="1"/>
          <p:nvPr/>
        </p:nvSpPr>
        <p:spPr>
          <a:xfrm>
            <a:off x="472611" y="339047"/>
            <a:ext cx="801385" cy="584775"/>
          </a:xfrm>
          <a:prstGeom prst="rect">
            <a:avLst/>
          </a:prstGeom>
          <a:noFill/>
        </p:spPr>
        <p:txBody>
          <a:bodyPr wrap="square" rtlCol="0">
            <a:spAutoFit/>
          </a:bodyPr>
          <a:lstStyle/>
          <a:p>
            <a:r>
              <a:rPr lang="it-IT" sz="3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TA</a:t>
            </a:r>
          </a:p>
        </p:txBody>
      </p:sp>
      <p:graphicFrame>
        <p:nvGraphicFramePr>
          <p:cNvPr id="6" name="Tabella 5"/>
          <p:cNvGraphicFramePr>
            <a:graphicFrameLocks noGrp="1"/>
          </p:cNvGraphicFramePr>
          <p:nvPr>
            <p:extLst>
              <p:ext uri="{D42A27DB-BD31-4B8C-83A1-F6EECF244321}">
                <p14:modId xmlns:p14="http://schemas.microsoft.com/office/powerpoint/2010/main" val="2966746784"/>
              </p:ext>
            </p:extLst>
          </p:nvPr>
        </p:nvGraphicFramePr>
        <p:xfrm>
          <a:off x="2083371" y="820178"/>
          <a:ext cx="9156556" cy="892511"/>
        </p:xfrm>
        <a:graphic>
          <a:graphicData uri="http://schemas.openxmlformats.org/drawingml/2006/table">
            <a:tbl>
              <a:tblPr firstRow="1" bandRow="1">
                <a:tableStyleId>{5C22544A-7EE6-4342-B048-85BDC9FD1C3A}</a:tableStyleId>
              </a:tblPr>
              <a:tblGrid>
                <a:gridCol w="2793370">
                  <a:extLst>
                    <a:ext uri="{9D8B030D-6E8A-4147-A177-3AD203B41FA5}">
                      <a16:colId xmlns="" xmlns:a16="http://schemas.microsoft.com/office/drawing/2014/main" val="20000"/>
                    </a:ext>
                  </a:extLst>
                </a:gridCol>
                <a:gridCol w="1328850">
                  <a:extLst>
                    <a:ext uri="{9D8B030D-6E8A-4147-A177-3AD203B41FA5}">
                      <a16:colId xmlns="" xmlns:a16="http://schemas.microsoft.com/office/drawing/2014/main" val="20001"/>
                    </a:ext>
                  </a:extLst>
                </a:gridCol>
                <a:gridCol w="1808251">
                  <a:extLst>
                    <a:ext uri="{9D8B030D-6E8A-4147-A177-3AD203B41FA5}">
                      <a16:colId xmlns="" xmlns:a16="http://schemas.microsoft.com/office/drawing/2014/main" val="20002"/>
                    </a:ext>
                  </a:extLst>
                </a:gridCol>
                <a:gridCol w="1823430">
                  <a:extLst>
                    <a:ext uri="{9D8B030D-6E8A-4147-A177-3AD203B41FA5}">
                      <a16:colId xmlns="" xmlns:a16="http://schemas.microsoft.com/office/drawing/2014/main" val="20003"/>
                    </a:ext>
                  </a:extLst>
                </a:gridCol>
                <a:gridCol w="1402655">
                  <a:extLst>
                    <a:ext uri="{9D8B030D-6E8A-4147-A177-3AD203B41FA5}">
                      <a16:colId xmlns="" xmlns:a16="http://schemas.microsoft.com/office/drawing/2014/main" val="20004"/>
                    </a:ext>
                  </a:extLst>
                </a:gridCol>
              </a:tblGrid>
              <a:tr h="494622">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Name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Type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Ref</a:t>
                      </a:r>
                      <a:r>
                        <a:rPr lang="it-IT" sz="1600" b="0" i="0" u="none" strike="noStrike" dirty="0">
                          <a:solidFill>
                            <a:srgbClr val="FFFFFF"/>
                          </a:solidFill>
                          <a:effectLst/>
                          <a:latin typeface="Arial" panose="020B0604020202020204" pitchFamily="34" charset="0"/>
                          <a:cs typeface="Arial" panose="020B0604020202020204" pitchFamily="34" charset="0"/>
                        </a:rPr>
                        <a:t>. </a:t>
                      </a:r>
                      <a:r>
                        <a:rPr lang="it-IT" sz="1600" b="0" i="0" u="none" strike="noStrike" dirty="0" err="1">
                          <a:solidFill>
                            <a:srgbClr val="FFFFFF"/>
                          </a:solidFill>
                          <a:effectLst/>
                          <a:latin typeface="Arial" panose="020B0604020202020204" pitchFamily="34" charset="0"/>
                          <a:cs typeface="Arial" panose="020B0604020202020204" pitchFamily="34" charset="0"/>
                        </a:rPr>
                        <a:t>Range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Comments</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a:solidFill>
                            <a:srgbClr val="FFFFFF"/>
                          </a:solidFill>
                          <a:effectLst/>
                          <a:latin typeface="Arial" panose="020B0604020202020204" pitchFamily="34" charset="0"/>
                          <a:cs typeface="Arial" panose="020B0604020202020204" pitchFamily="34" charset="0"/>
                        </a:rPr>
                        <a:t>New </a:t>
                      </a:r>
                      <a:r>
                        <a:rPr lang="it-IT" sz="1600" b="0" i="0" u="none" strike="noStrike" dirty="0" err="1">
                          <a:solidFill>
                            <a:srgbClr val="FFFFFF"/>
                          </a:solidFill>
                          <a:effectLst/>
                          <a:latin typeface="Arial" panose="020B0604020202020204" pitchFamily="34" charset="0"/>
                          <a:cs typeface="Arial" panose="020B0604020202020204" pitchFamily="34" charset="0"/>
                        </a:rPr>
                        <a:t>range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 xmlns:a16="http://schemas.microsoft.com/office/drawing/2014/main" val="10000"/>
                  </a:ext>
                </a:extLst>
              </a:tr>
              <a:tr h="3978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000000"/>
                          </a:solidFill>
                          <a:effectLst/>
                          <a:latin typeface="Arial" panose="020B0604020202020204" pitchFamily="34" charset="0"/>
                          <a:cs typeface="Arial" panose="020B0604020202020204" pitchFamily="34" charset="0"/>
                        </a:rPr>
                        <a:t>TYPE_OF_FILE</a:t>
                      </a:r>
                      <a:endParaRPr lang="it-IT" dirty="0">
                        <a:latin typeface="Arial" panose="020B0604020202020204" pitchFamily="34" charset="0"/>
                        <a:cs typeface="Arial" panose="020B060402020202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000000"/>
                          </a:solidFill>
                          <a:effectLst/>
                          <a:latin typeface="Arial" panose="020B0604020202020204" pitchFamily="34" charset="0"/>
                          <a:cs typeface="Arial" panose="020B0604020202020204" pitchFamily="34" charset="0"/>
                        </a:rPr>
                        <a:t>2A</a:t>
                      </a:r>
                      <a:endParaRPr lang="it-IT" dirty="0">
                        <a:latin typeface="Arial" panose="020B0604020202020204" pitchFamily="34" charset="0"/>
                        <a:cs typeface="Arial" panose="020B0604020202020204" pitchFamily="34" charset="0"/>
                      </a:endParaRPr>
                    </a:p>
                  </a:txBody>
                  <a:tcPr/>
                </a:tc>
                <a:tc>
                  <a:txBody>
                    <a:bodyPr/>
                    <a:lstStyle/>
                    <a:p>
                      <a:pPr algn="ctr"/>
                      <a:r>
                        <a:rPr lang="en-US" b="0" i="0" u="none" strike="noStrike" dirty="0">
                          <a:solidFill>
                            <a:srgbClr val="000000"/>
                          </a:solidFill>
                          <a:effectLst/>
                          <a:latin typeface="Arial" panose="020B0604020202020204" pitchFamily="34" charset="0"/>
                          <a:cs typeface="Arial" panose="020B0604020202020204" pitchFamily="34" charset="0"/>
                        </a:rPr>
                        <a:t>TA</a:t>
                      </a:r>
                      <a:endParaRPr lang="it-IT" dirty="0">
                        <a:latin typeface="Arial" panose="020B0604020202020204" pitchFamily="34" charset="0"/>
                        <a:cs typeface="Arial" panose="020B0604020202020204" pitchFamily="34" charset="0"/>
                      </a:endParaRPr>
                    </a:p>
                  </a:txBody>
                  <a:tcPr/>
                </a:tc>
                <a:tc>
                  <a:txBody>
                    <a:bodyPr/>
                    <a:lstStyle/>
                    <a:p>
                      <a:pPr algn="ctr"/>
                      <a:r>
                        <a:rPr lang="en-US" b="0" i="0" u="none" strike="noStrike" dirty="0">
                          <a:solidFill>
                            <a:srgbClr val="000000"/>
                          </a:solidFill>
                          <a:effectLst/>
                          <a:latin typeface="Arial" panose="020B0604020202020204" pitchFamily="34" charset="0"/>
                          <a:cs typeface="Arial" panose="020B0604020202020204" pitchFamily="34" charset="0"/>
                        </a:rPr>
                        <a:t>Fixed value</a:t>
                      </a:r>
                      <a:r>
                        <a:rPr lang="en-US" dirty="0">
                          <a:latin typeface="Arial" panose="020B0604020202020204" pitchFamily="34" charset="0"/>
                          <a:cs typeface="Arial" panose="020B0604020202020204" pitchFamily="34" charset="0"/>
                        </a:rPr>
                        <a:t> </a:t>
                      </a:r>
                      <a:endParaRPr lang="it-IT" dirty="0">
                        <a:latin typeface="Arial" panose="020B0604020202020204" pitchFamily="34" charset="0"/>
                        <a:cs typeface="Arial" panose="020B0604020202020204" pitchFamily="34" charset="0"/>
                      </a:endParaRPr>
                    </a:p>
                  </a:txBody>
                  <a:tcPr/>
                </a:tc>
                <a:tc>
                  <a:txBody>
                    <a:bodyPr/>
                    <a:lstStyle/>
                    <a:p>
                      <a:pPr algn="ctr"/>
                      <a:r>
                        <a:rPr lang="it-IT" dirty="0">
                          <a:latin typeface="Arial" panose="020B0604020202020204" pitchFamily="34" charset="0"/>
                          <a:cs typeface="Arial" panose="020B0604020202020204" pitchFamily="34" charset="0"/>
                        </a:rPr>
                        <a:t>TA</a:t>
                      </a:r>
                    </a:p>
                  </a:txBody>
                  <a:tcPr/>
                </a:tc>
                <a:extLst>
                  <a:ext uri="{0D108BD9-81ED-4DB2-BD59-A6C34878D82A}">
                    <a16:rowId xmlns="" xmlns:a16="http://schemas.microsoft.com/office/drawing/2014/main" val="10001"/>
                  </a:ext>
                </a:extLst>
              </a:tr>
            </a:tbl>
          </a:graphicData>
        </a:graphic>
      </p:graphicFrame>
      <p:graphicFrame>
        <p:nvGraphicFramePr>
          <p:cNvPr id="7" name="Tabella 6"/>
          <p:cNvGraphicFramePr>
            <a:graphicFrameLocks noGrp="1"/>
          </p:cNvGraphicFramePr>
          <p:nvPr>
            <p:extLst>
              <p:ext uri="{D42A27DB-BD31-4B8C-83A1-F6EECF244321}">
                <p14:modId xmlns:p14="http://schemas.microsoft.com/office/powerpoint/2010/main" val="1457900929"/>
              </p:ext>
            </p:extLst>
          </p:nvPr>
        </p:nvGraphicFramePr>
        <p:xfrm>
          <a:off x="873303" y="2373587"/>
          <a:ext cx="10163424" cy="1052787"/>
        </p:xfrm>
        <a:graphic>
          <a:graphicData uri="http://schemas.openxmlformats.org/drawingml/2006/table">
            <a:tbl>
              <a:tblPr firstRow="1" bandRow="1">
                <a:tableStyleId>{5C22544A-7EE6-4342-B048-85BDC9FD1C3A}</a:tableStyleId>
              </a:tblPr>
              <a:tblGrid>
                <a:gridCol w="2786579">
                  <a:extLst>
                    <a:ext uri="{9D8B030D-6E8A-4147-A177-3AD203B41FA5}">
                      <a16:colId xmlns="" xmlns:a16="http://schemas.microsoft.com/office/drawing/2014/main" val="20000"/>
                    </a:ext>
                  </a:extLst>
                </a:gridCol>
                <a:gridCol w="1325367">
                  <a:extLst>
                    <a:ext uri="{9D8B030D-6E8A-4147-A177-3AD203B41FA5}">
                      <a16:colId xmlns="" xmlns:a16="http://schemas.microsoft.com/office/drawing/2014/main" val="20001"/>
                    </a:ext>
                  </a:extLst>
                </a:gridCol>
                <a:gridCol w="1818525">
                  <a:extLst>
                    <a:ext uri="{9D8B030D-6E8A-4147-A177-3AD203B41FA5}">
                      <a16:colId xmlns="" xmlns:a16="http://schemas.microsoft.com/office/drawing/2014/main" val="20002"/>
                    </a:ext>
                  </a:extLst>
                </a:gridCol>
                <a:gridCol w="1808252">
                  <a:extLst>
                    <a:ext uri="{9D8B030D-6E8A-4147-A177-3AD203B41FA5}">
                      <a16:colId xmlns="" xmlns:a16="http://schemas.microsoft.com/office/drawing/2014/main" val="20003"/>
                    </a:ext>
                  </a:extLst>
                </a:gridCol>
                <a:gridCol w="2424701">
                  <a:extLst>
                    <a:ext uri="{9D8B030D-6E8A-4147-A177-3AD203B41FA5}">
                      <a16:colId xmlns="" xmlns:a16="http://schemas.microsoft.com/office/drawing/2014/main" val="20004"/>
                    </a:ext>
                  </a:extLst>
                </a:gridCol>
              </a:tblGrid>
              <a:tr h="494622">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Name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Type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Ref</a:t>
                      </a:r>
                      <a:r>
                        <a:rPr lang="it-IT" sz="1600" b="0" i="0" u="none" strike="noStrike" dirty="0">
                          <a:solidFill>
                            <a:srgbClr val="FFFFFF"/>
                          </a:solidFill>
                          <a:effectLst/>
                          <a:latin typeface="Arial" panose="020B0604020202020204" pitchFamily="34" charset="0"/>
                          <a:cs typeface="Arial" panose="020B0604020202020204" pitchFamily="34" charset="0"/>
                        </a:rPr>
                        <a:t>. </a:t>
                      </a:r>
                      <a:r>
                        <a:rPr lang="it-IT" sz="1600" b="0" i="0" u="none" strike="noStrike" dirty="0" err="1">
                          <a:solidFill>
                            <a:srgbClr val="FFFFFF"/>
                          </a:solidFill>
                          <a:effectLst/>
                          <a:latin typeface="Arial" panose="020B0604020202020204" pitchFamily="34" charset="0"/>
                          <a:cs typeface="Arial" panose="020B0604020202020204" pitchFamily="34" charset="0"/>
                        </a:rPr>
                        <a:t>Range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Comments</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a:solidFill>
                            <a:srgbClr val="FFFFFF"/>
                          </a:solidFill>
                          <a:effectLst/>
                          <a:latin typeface="Arial" panose="020B0604020202020204" pitchFamily="34" charset="0"/>
                          <a:cs typeface="Arial" panose="020B0604020202020204" pitchFamily="34" charset="0"/>
                        </a:rPr>
                        <a:t>New </a:t>
                      </a:r>
                      <a:r>
                        <a:rPr lang="it-IT" sz="1600" b="0" i="0" u="none" strike="noStrike" dirty="0" err="1">
                          <a:solidFill>
                            <a:srgbClr val="FFFFFF"/>
                          </a:solidFill>
                          <a:effectLst/>
                          <a:latin typeface="Arial" panose="020B0604020202020204" pitchFamily="34" charset="0"/>
                          <a:cs typeface="Arial" panose="020B0604020202020204" pitchFamily="34" charset="0"/>
                        </a:rPr>
                        <a:t>range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 xmlns:a16="http://schemas.microsoft.com/office/drawing/2014/main" val="10000"/>
                  </a:ext>
                </a:extLst>
              </a:tr>
              <a:tr h="3978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000000"/>
                          </a:solidFill>
                          <a:effectLst/>
                          <a:latin typeface="Arial" panose="020B0604020202020204" pitchFamily="34" charset="0"/>
                          <a:cs typeface="Arial" panose="020B0604020202020204" pitchFamily="34" charset="0"/>
                        </a:rPr>
                        <a:t>COUNTRY</a:t>
                      </a:r>
                      <a:endParaRPr lang="it-IT" dirty="0">
                        <a:latin typeface="Arial" panose="020B0604020202020204" pitchFamily="34" charset="0"/>
                        <a:cs typeface="Arial" panose="020B060402020202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000000"/>
                          </a:solidFill>
                          <a:effectLst/>
                          <a:latin typeface="Arial" panose="020B0604020202020204" pitchFamily="34" charset="0"/>
                          <a:cs typeface="Arial" panose="020B0604020202020204" pitchFamily="34" charset="0"/>
                        </a:rPr>
                        <a:t>3A</a:t>
                      </a:r>
                      <a:endParaRPr lang="it-IT" dirty="0">
                        <a:latin typeface="Arial" panose="020B0604020202020204" pitchFamily="34" charset="0"/>
                        <a:cs typeface="Arial" panose="020B0604020202020204" pitchFamily="34" charset="0"/>
                      </a:endParaRPr>
                    </a:p>
                  </a:txBody>
                  <a:tcPr/>
                </a:tc>
                <a:tc>
                  <a:txBody>
                    <a:bodyPr/>
                    <a:lstStyle/>
                    <a:p>
                      <a:pPr algn="ctr"/>
                      <a:r>
                        <a:rPr lang="en-US" b="0" i="0" u="none" strike="noStrike" dirty="0">
                          <a:solidFill>
                            <a:srgbClr val="000000"/>
                          </a:solidFill>
                          <a:effectLst/>
                          <a:latin typeface="Arial" panose="020B0604020202020204" pitchFamily="34" charset="0"/>
                          <a:cs typeface="Arial" panose="020B0604020202020204" pitchFamily="34" charset="0"/>
                        </a:rPr>
                        <a:t>See Annex I</a:t>
                      </a:r>
                    </a:p>
                  </a:txBody>
                  <a:tcPr/>
                </a:tc>
                <a:tc>
                  <a:txBody>
                    <a:bodyPr/>
                    <a:lstStyle/>
                    <a:p>
                      <a:pPr marL="0" algn="ctr" defTabSz="914400" rtl="0" eaLnBrk="1" fontAlgn="ctr" latinLnBrk="0" hangingPunct="1"/>
                      <a:endParaRPr lang="it-IT" sz="1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9525" marR="9525" marT="9525" marB="0" anchor="ctr"/>
                </a:tc>
                <a:tc>
                  <a:txBody>
                    <a:bodyPr/>
                    <a:lstStyle/>
                    <a:p>
                      <a:pPr marL="0" algn="ctr" defTabSz="914400" rtl="0" eaLnBrk="1" fontAlgn="ctr" latinLnBrk="0" hangingPunct="1"/>
                      <a:r>
                        <a:rPr lang="it-IT" sz="1800" b="0" i="0" u="none" strike="noStrike" kern="1200" dirty="0">
                          <a:solidFill>
                            <a:srgbClr val="000000"/>
                          </a:solidFill>
                          <a:effectLst/>
                          <a:latin typeface="Arial" panose="020B0604020202020204" pitchFamily="34" charset="0"/>
                          <a:ea typeface="+mn-ea"/>
                          <a:cs typeface="Arial" panose="020B0604020202020204" pitchFamily="34" charset="0"/>
                        </a:rPr>
                        <a:t>BGR,UKR,ROM,GEO,ROU,TUR,TUW,TUE</a:t>
                      </a:r>
                    </a:p>
                  </a:txBody>
                  <a:tcPr marL="9525" marR="9525" marT="9525" marB="0" anchor="ctr"/>
                </a:tc>
                <a:extLst>
                  <a:ext uri="{0D108BD9-81ED-4DB2-BD59-A6C34878D82A}">
                    <a16:rowId xmlns="" xmlns:a16="http://schemas.microsoft.com/office/drawing/2014/main" val="10001"/>
                  </a:ext>
                </a:extLst>
              </a:tr>
            </a:tbl>
          </a:graphicData>
        </a:graphic>
      </p:graphicFrame>
      <p:pic>
        <p:nvPicPr>
          <p:cNvPr id="8" name="Immagine 7"/>
          <p:cNvPicPr>
            <a:picLocks noChangeAspect="1"/>
          </p:cNvPicPr>
          <p:nvPr/>
        </p:nvPicPr>
        <p:blipFill rotWithShape="1">
          <a:blip r:embed="rId2"/>
          <a:srcRect t="7987" r="42624"/>
          <a:stretch/>
        </p:blipFill>
        <p:spPr>
          <a:xfrm>
            <a:off x="2802562" y="3583684"/>
            <a:ext cx="2036566" cy="2552568"/>
          </a:xfrm>
          <a:prstGeom prst="rect">
            <a:avLst/>
          </a:prstGeom>
        </p:spPr>
      </p:pic>
      <p:sp>
        <p:nvSpPr>
          <p:cNvPr id="9" name="CasellaDiTesto 8"/>
          <p:cNvSpPr txBox="1"/>
          <p:nvPr/>
        </p:nvSpPr>
        <p:spPr>
          <a:xfrm>
            <a:off x="873303" y="4426011"/>
            <a:ext cx="1808252" cy="646331"/>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it-IT" dirty="0"/>
              <a:t>Country </a:t>
            </a:r>
            <a:r>
              <a:rPr lang="it-IT" dirty="0" err="1"/>
              <a:t>codes</a:t>
            </a:r>
            <a:r>
              <a:rPr lang="it-IT" dirty="0"/>
              <a:t> in MEDITS (</a:t>
            </a:r>
            <a:r>
              <a:rPr lang="it-IT" dirty="0" err="1"/>
              <a:t>Annex</a:t>
            </a:r>
            <a:r>
              <a:rPr lang="it-IT" dirty="0"/>
              <a:t> I)</a:t>
            </a:r>
          </a:p>
        </p:txBody>
      </p:sp>
      <p:sp>
        <p:nvSpPr>
          <p:cNvPr id="12" name="CasellaDiTesto 11"/>
          <p:cNvSpPr txBox="1"/>
          <p:nvPr/>
        </p:nvSpPr>
        <p:spPr>
          <a:xfrm>
            <a:off x="6106844" y="4425165"/>
            <a:ext cx="1808252" cy="646331"/>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it-IT" dirty="0"/>
              <a:t>Country </a:t>
            </a:r>
            <a:r>
              <a:rPr lang="it-IT" dirty="0" err="1"/>
              <a:t>codes</a:t>
            </a:r>
            <a:endParaRPr lang="it-IT" dirty="0"/>
          </a:p>
          <a:p>
            <a:r>
              <a:rPr lang="it-IT" dirty="0" err="1"/>
              <a:t>Rapana</a:t>
            </a:r>
            <a:r>
              <a:rPr lang="it-IT" dirty="0"/>
              <a:t> </a:t>
            </a:r>
            <a:r>
              <a:rPr lang="it-IT" dirty="0" err="1"/>
              <a:t>survey</a:t>
            </a:r>
            <a:endParaRPr lang="it-IT" dirty="0"/>
          </a:p>
        </p:txBody>
      </p:sp>
      <p:graphicFrame>
        <p:nvGraphicFramePr>
          <p:cNvPr id="14" name="Tabella 13"/>
          <p:cNvGraphicFramePr>
            <a:graphicFrameLocks noGrp="1"/>
          </p:cNvGraphicFramePr>
          <p:nvPr>
            <p:extLst>
              <p:ext uri="{D42A27DB-BD31-4B8C-83A1-F6EECF244321}">
                <p14:modId xmlns:p14="http://schemas.microsoft.com/office/powerpoint/2010/main" val="1738518837"/>
              </p:ext>
            </p:extLst>
          </p:nvPr>
        </p:nvGraphicFramePr>
        <p:xfrm>
          <a:off x="8261777" y="3583685"/>
          <a:ext cx="2774950" cy="2743200"/>
        </p:xfrm>
        <a:graphic>
          <a:graphicData uri="http://schemas.openxmlformats.org/drawingml/2006/table">
            <a:tbl>
              <a:tblPr firstRow="1" bandRow="1">
                <a:tableStyleId>{2A488322-F2BA-4B5B-9748-0D474271808F}</a:tableStyleId>
              </a:tblPr>
              <a:tblGrid>
                <a:gridCol w="779780">
                  <a:extLst>
                    <a:ext uri="{9D8B030D-6E8A-4147-A177-3AD203B41FA5}">
                      <a16:colId xmlns="" xmlns:a16="http://schemas.microsoft.com/office/drawing/2014/main" val="20000"/>
                    </a:ext>
                  </a:extLst>
                </a:gridCol>
                <a:gridCol w="1995170">
                  <a:extLst>
                    <a:ext uri="{9D8B030D-6E8A-4147-A177-3AD203B41FA5}">
                      <a16:colId xmlns="" xmlns:a16="http://schemas.microsoft.com/office/drawing/2014/main" val="20001"/>
                    </a:ext>
                  </a:extLst>
                </a:gridCol>
              </a:tblGrid>
              <a:tr h="299092">
                <a:tc>
                  <a:txBody>
                    <a:bodyPr/>
                    <a:lstStyle/>
                    <a:p>
                      <a:r>
                        <a:rPr lang="it-IT" sz="1400" dirty="0"/>
                        <a:t>Code</a:t>
                      </a:r>
                    </a:p>
                  </a:txBody>
                  <a:tcPr/>
                </a:tc>
                <a:tc>
                  <a:txBody>
                    <a:bodyPr/>
                    <a:lstStyle/>
                    <a:p>
                      <a:r>
                        <a:rPr lang="it-IT" sz="1400" dirty="0"/>
                        <a:t>Country</a:t>
                      </a:r>
                    </a:p>
                  </a:txBody>
                  <a:tcPr/>
                </a:tc>
                <a:extLst>
                  <a:ext uri="{0D108BD9-81ED-4DB2-BD59-A6C34878D82A}">
                    <a16:rowId xmlns="" xmlns:a16="http://schemas.microsoft.com/office/drawing/2014/main" val="10000"/>
                  </a:ext>
                </a:extLst>
              </a:tr>
              <a:tr h="299092">
                <a:tc>
                  <a:txBody>
                    <a:bodyPr/>
                    <a:lstStyle/>
                    <a:p>
                      <a:pPr algn="ctr" fontAlgn="ctr"/>
                      <a:r>
                        <a:rPr lang="it-IT" sz="1400" dirty="0"/>
                        <a:t>BGR</a:t>
                      </a:r>
                      <a:endParaRPr lang="it-IT" sz="1400" dirty="0">
                        <a:solidFill>
                          <a:srgbClr val="000000"/>
                        </a:solidFill>
                        <a:latin typeface="Arial" panose="020B0604020202020204" pitchFamily="34" charset="0"/>
                        <a:cs typeface="Arial" panose="020B0604020202020204" pitchFamily="34" charset="0"/>
                      </a:endParaRPr>
                    </a:p>
                  </a:txBody>
                  <a:tcPr/>
                </a:tc>
                <a:tc>
                  <a:txBody>
                    <a:bodyPr/>
                    <a:lstStyle/>
                    <a:p>
                      <a:r>
                        <a:rPr lang="it-IT" sz="1400" dirty="0"/>
                        <a:t>Bulgaria</a:t>
                      </a:r>
                    </a:p>
                  </a:txBody>
                  <a:tcPr/>
                </a:tc>
                <a:extLst>
                  <a:ext uri="{0D108BD9-81ED-4DB2-BD59-A6C34878D82A}">
                    <a16:rowId xmlns="" xmlns:a16="http://schemas.microsoft.com/office/drawing/2014/main" val="10001"/>
                  </a:ext>
                </a:extLst>
              </a:tr>
              <a:tr h="299092">
                <a:tc>
                  <a:txBody>
                    <a:bodyPr/>
                    <a:lstStyle/>
                    <a:p>
                      <a:pPr algn="ctr" fontAlgn="ctr"/>
                      <a:r>
                        <a:rPr lang="it-IT" sz="1400" dirty="0"/>
                        <a:t>UKR</a:t>
                      </a:r>
                      <a:endParaRPr lang="it-IT" sz="1400" dirty="0">
                        <a:solidFill>
                          <a:srgbClr val="000000"/>
                        </a:solidFill>
                        <a:latin typeface="Arial" panose="020B0604020202020204" pitchFamily="34" charset="0"/>
                        <a:cs typeface="Arial" panose="020B0604020202020204" pitchFamily="34" charset="0"/>
                      </a:endParaRPr>
                    </a:p>
                  </a:txBody>
                  <a:tcPr/>
                </a:tc>
                <a:tc>
                  <a:txBody>
                    <a:bodyPr/>
                    <a:lstStyle/>
                    <a:p>
                      <a:r>
                        <a:rPr lang="it-IT" sz="1400" dirty="0"/>
                        <a:t>Ukraine</a:t>
                      </a:r>
                    </a:p>
                  </a:txBody>
                  <a:tcPr/>
                </a:tc>
                <a:extLst>
                  <a:ext uri="{0D108BD9-81ED-4DB2-BD59-A6C34878D82A}">
                    <a16:rowId xmlns="" xmlns:a16="http://schemas.microsoft.com/office/drawing/2014/main" val="10002"/>
                  </a:ext>
                </a:extLst>
              </a:tr>
              <a:tr h="299092">
                <a:tc>
                  <a:txBody>
                    <a:bodyPr/>
                    <a:lstStyle/>
                    <a:p>
                      <a:pPr algn="ctr" fontAlgn="ctr"/>
                      <a:r>
                        <a:rPr lang="it-IT" sz="1400" dirty="0"/>
                        <a:t>ROM</a:t>
                      </a:r>
                      <a:endParaRPr lang="it-IT" sz="1400" dirty="0">
                        <a:solidFill>
                          <a:srgbClr val="000000"/>
                        </a:solidFill>
                        <a:latin typeface="Arial" panose="020B0604020202020204" pitchFamily="34" charset="0"/>
                        <a:cs typeface="Arial" panose="020B0604020202020204" pitchFamily="34" charset="0"/>
                      </a:endParaRPr>
                    </a:p>
                  </a:txBody>
                  <a:tcPr/>
                </a:tc>
                <a:tc>
                  <a:txBody>
                    <a:bodyPr/>
                    <a:lstStyle/>
                    <a:p>
                      <a:r>
                        <a:rPr lang="it-IT" sz="1400" dirty="0"/>
                        <a:t>Romania</a:t>
                      </a:r>
                    </a:p>
                  </a:txBody>
                  <a:tcPr/>
                </a:tc>
                <a:extLst>
                  <a:ext uri="{0D108BD9-81ED-4DB2-BD59-A6C34878D82A}">
                    <a16:rowId xmlns="" xmlns:a16="http://schemas.microsoft.com/office/drawing/2014/main" val="10003"/>
                  </a:ext>
                </a:extLst>
              </a:tr>
              <a:tr h="299092">
                <a:tc>
                  <a:txBody>
                    <a:bodyPr/>
                    <a:lstStyle/>
                    <a:p>
                      <a:pPr algn="ctr" fontAlgn="ctr"/>
                      <a:r>
                        <a:rPr lang="it-IT" sz="1400" dirty="0"/>
                        <a:t>GEO</a:t>
                      </a:r>
                      <a:endParaRPr lang="it-IT" sz="1400" dirty="0">
                        <a:solidFill>
                          <a:srgbClr val="000000"/>
                        </a:solidFill>
                        <a:latin typeface="Arial" panose="020B0604020202020204" pitchFamily="34" charset="0"/>
                        <a:cs typeface="Arial" panose="020B0604020202020204" pitchFamily="34" charset="0"/>
                      </a:endParaRPr>
                    </a:p>
                  </a:txBody>
                  <a:tcPr/>
                </a:tc>
                <a:tc>
                  <a:txBody>
                    <a:bodyPr/>
                    <a:lstStyle/>
                    <a:p>
                      <a:r>
                        <a:rPr lang="it-IT" sz="1400" dirty="0"/>
                        <a:t>Georgia</a:t>
                      </a:r>
                    </a:p>
                  </a:txBody>
                  <a:tcPr/>
                </a:tc>
                <a:extLst>
                  <a:ext uri="{0D108BD9-81ED-4DB2-BD59-A6C34878D82A}">
                    <a16:rowId xmlns="" xmlns:a16="http://schemas.microsoft.com/office/drawing/2014/main" val="10004"/>
                  </a:ext>
                </a:extLst>
              </a:tr>
              <a:tr h="299092">
                <a:tc>
                  <a:txBody>
                    <a:bodyPr/>
                    <a:lstStyle/>
                    <a:p>
                      <a:pPr algn="ctr" fontAlgn="ctr"/>
                      <a:r>
                        <a:rPr lang="it-IT" sz="1400" dirty="0"/>
                        <a:t>ROU</a:t>
                      </a:r>
                      <a:endParaRPr lang="it-IT" sz="1400" dirty="0">
                        <a:solidFill>
                          <a:srgbClr val="000000"/>
                        </a:solidFill>
                        <a:latin typeface="Arial" panose="020B0604020202020204" pitchFamily="34" charset="0"/>
                        <a:cs typeface="Arial" panose="020B0604020202020204" pitchFamily="34" charset="0"/>
                      </a:endParaRPr>
                    </a:p>
                  </a:txBody>
                  <a:tcPr/>
                </a:tc>
                <a:tc>
                  <a:txBody>
                    <a:bodyPr/>
                    <a:lstStyle/>
                    <a:p>
                      <a:r>
                        <a:rPr lang="it-IT" sz="1400" dirty="0"/>
                        <a:t>Russian </a:t>
                      </a:r>
                      <a:r>
                        <a:rPr lang="it-IT" sz="1400" dirty="0" err="1"/>
                        <a:t>Federation</a:t>
                      </a:r>
                      <a:endParaRPr lang="it-IT" sz="1400" dirty="0"/>
                    </a:p>
                  </a:txBody>
                  <a:tcPr/>
                </a:tc>
                <a:extLst>
                  <a:ext uri="{0D108BD9-81ED-4DB2-BD59-A6C34878D82A}">
                    <a16:rowId xmlns="" xmlns:a16="http://schemas.microsoft.com/office/drawing/2014/main" val="10005"/>
                  </a:ext>
                </a:extLst>
              </a:tr>
              <a:tr h="299092">
                <a:tc>
                  <a:txBody>
                    <a:bodyPr/>
                    <a:lstStyle/>
                    <a:p>
                      <a:pPr algn="ctr" fontAlgn="ctr"/>
                      <a:r>
                        <a:rPr lang="it-IT" sz="1400" dirty="0"/>
                        <a:t>TUR</a:t>
                      </a:r>
                      <a:endParaRPr lang="it-IT" sz="1400" dirty="0">
                        <a:solidFill>
                          <a:srgbClr val="000000"/>
                        </a:solidFill>
                        <a:latin typeface="Arial" panose="020B0604020202020204" pitchFamily="34" charset="0"/>
                        <a:cs typeface="Arial" panose="020B0604020202020204" pitchFamily="34" charset="0"/>
                      </a:endParaRPr>
                    </a:p>
                  </a:txBody>
                  <a:tcPr/>
                </a:tc>
                <a:tc>
                  <a:txBody>
                    <a:bodyPr/>
                    <a:lstStyle/>
                    <a:p>
                      <a:r>
                        <a:rPr lang="it-IT" sz="1400" dirty="0" err="1"/>
                        <a:t>Turkey</a:t>
                      </a:r>
                      <a:endParaRPr lang="it-IT" sz="1400" dirty="0"/>
                    </a:p>
                  </a:txBody>
                  <a:tcPr/>
                </a:tc>
                <a:extLst>
                  <a:ext uri="{0D108BD9-81ED-4DB2-BD59-A6C34878D82A}">
                    <a16:rowId xmlns="" xmlns:a16="http://schemas.microsoft.com/office/drawing/2014/main" val="10006"/>
                  </a:ext>
                </a:extLst>
              </a:tr>
              <a:tr h="299092">
                <a:tc>
                  <a:txBody>
                    <a:bodyPr/>
                    <a:lstStyle/>
                    <a:p>
                      <a:pPr algn="ctr" fontAlgn="ctr"/>
                      <a:r>
                        <a:rPr lang="it-IT" sz="1400" dirty="0"/>
                        <a:t>TUW</a:t>
                      </a:r>
                      <a:endParaRPr lang="it-IT" sz="1400" dirty="0">
                        <a:solidFill>
                          <a:srgbClr val="000000"/>
                        </a:solidFill>
                        <a:latin typeface="Arial" panose="020B0604020202020204" pitchFamily="34" charset="0"/>
                        <a:cs typeface="Arial" panose="020B0604020202020204" pitchFamily="34" charset="0"/>
                      </a:endParaRPr>
                    </a:p>
                  </a:txBody>
                  <a:tcPr/>
                </a:tc>
                <a:tc>
                  <a:txBody>
                    <a:bodyPr/>
                    <a:lstStyle/>
                    <a:p>
                      <a:r>
                        <a:rPr lang="it-IT" sz="1400" dirty="0" err="1"/>
                        <a:t>Turkey</a:t>
                      </a:r>
                      <a:r>
                        <a:rPr lang="it-IT" sz="1400" dirty="0"/>
                        <a:t> West</a:t>
                      </a:r>
                    </a:p>
                  </a:txBody>
                  <a:tcPr/>
                </a:tc>
                <a:extLst>
                  <a:ext uri="{0D108BD9-81ED-4DB2-BD59-A6C34878D82A}">
                    <a16:rowId xmlns="" xmlns:a16="http://schemas.microsoft.com/office/drawing/2014/main" val="10007"/>
                  </a:ext>
                </a:extLst>
              </a:tr>
              <a:tr h="299092">
                <a:tc>
                  <a:txBody>
                    <a:bodyPr/>
                    <a:lstStyle/>
                    <a:p>
                      <a:pPr algn="ctr" fontAlgn="ctr"/>
                      <a:r>
                        <a:rPr lang="it-IT" sz="1400" dirty="0"/>
                        <a:t>TUE</a:t>
                      </a:r>
                      <a:endParaRPr lang="it-IT" sz="1400" dirty="0">
                        <a:solidFill>
                          <a:srgbClr val="000000"/>
                        </a:solidFill>
                        <a:latin typeface="Arial" panose="020B0604020202020204" pitchFamily="34" charset="0"/>
                        <a:cs typeface="Arial" panose="020B0604020202020204" pitchFamily="34" charset="0"/>
                      </a:endParaRPr>
                    </a:p>
                  </a:txBody>
                  <a:tcPr/>
                </a:tc>
                <a:tc>
                  <a:txBody>
                    <a:bodyPr/>
                    <a:lstStyle/>
                    <a:p>
                      <a:r>
                        <a:rPr lang="it-IT" sz="1400" dirty="0" err="1"/>
                        <a:t>Turkey</a:t>
                      </a:r>
                      <a:r>
                        <a:rPr lang="it-IT" sz="1400" dirty="0"/>
                        <a:t> East</a:t>
                      </a:r>
                    </a:p>
                  </a:txBody>
                  <a:tcPr/>
                </a:tc>
                <a:extLst>
                  <a:ext uri="{0D108BD9-81ED-4DB2-BD59-A6C34878D82A}">
                    <a16:rowId xmlns="" xmlns:a16="http://schemas.microsoft.com/office/drawing/2014/main" val="10008"/>
                  </a:ext>
                </a:extLst>
              </a:tr>
            </a:tbl>
          </a:graphicData>
        </a:graphic>
      </p:graphicFrame>
    </p:spTree>
    <p:extLst>
      <p:ext uri="{BB962C8B-B14F-4D97-AF65-F5344CB8AC3E}">
        <p14:creationId xmlns:p14="http://schemas.microsoft.com/office/powerpoint/2010/main" val="40670932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p:cNvSpPr txBox="1"/>
          <p:nvPr/>
        </p:nvSpPr>
        <p:spPr>
          <a:xfrm>
            <a:off x="472611" y="339047"/>
            <a:ext cx="801385" cy="584775"/>
          </a:xfrm>
          <a:prstGeom prst="rect">
            <a:avLst/>
          </a:prstGeom>
          <a:noFill/>
        </p:spPr>
        <p:txBody>
          <a:bodyPr wrap="square" rtlCol="0">
            <a:spAutoFit/>
          </a:bodyPr>
          <a:lstStyle/>
          <a:p>
            <a:r>
              <a:rPr lang="it-IT" sz="3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TE</a:t>
            </a:r>
          </a:p>
        </p:txBody>
      </p:sp>
      <p:graphicFrame>
        <p:nvGraphicFramePr>
          <p:cNvPr id="6" name="Tabella 5"/>
          <p:cNvGraphicFramePr>
            <a:graphicFrameLocks noGrp="1"/>
          </p:cNvGraphicFramePr>
          <p:nvPr>
            <p:extLst>
              <p:ext uri="{D42A27DB-BD31-4B8C-83A1-F6EECF244321}">
                <p14:modId xmlns:p14="http://schemas.microsoft.com/office/powerpoint/2010/main" val="1573632706"/>
              </p:ext>
            </p:extLst>
          </p:nvPr>
        </p:nvGraphicFramePr>
        <p:xfrm>
          <a:off x="677150" y="952976"/>
          <a:ext cx="10834055" cy="1279555"/>
        </p:xfrm>
        <a:graphic>
          <a:graphicData uri="http://schemas.openxmlformats.org/drawingml/2006/table">
            <a:tbl>
              <a:tblPr firstRow="1" bandRow="1">
                <a:tableStyleId>{5C22544A-7EE6-4342-B048-85BDC9FD1C3A}</a:tableStyleId>
              </a:tblPr>
              <a:tblGrid>
                <a:gridCol w="3960164">
                  <a:extLst>
                    <a:ext uri="{9D8B030D-6E8A-4147-A177-3AD203B41FA5}">
                      <a16:colId xmlns="" xmlns:a16="http://schemas.microsoft.com/office/drawing/2014/main" val="20000"/>
                    </a:ext>
                  </a:extLst>
                </a:gridCol>
                <a:gridCol w="751115">
                  <a:extLst>
                    <a:ext uri="{9D8B030D-6E8A-4147-A177-3AD203B41FA5}">
                      <a16:colId xmlns="" xmlns:a16="http://schemas.microsoft.com/office/drawing/2014/main" val="20001"/>
                    </a:ext>
                  </a:extLst>
                </a:gridCol>
                <a:gridCol w="2320396">
                  <a:extLst>
                    <a:ext uri="{9D8B030D-6E8A-4147-A177-3AD203B41FA5}">
                      <a16:colId xmlns="" xmlns:a16="http://schemas.microsoft.com/office/drawing/2014/main" val="20002"/>
                    </a:ext>
                  </a:extLst>
                </a:gridCol>
                <a:gridCol w="3802380">
                  <a:extLst>
                    <a:ext uri="{9D8B030D-6E8A-4147-A177-3AD203B41FA5}">
                      <a16:colId xmlns="" xmlns:a16="http://schemas.microsoft.com/office/drawing/2014/main" val="20003"/>
                    </a:ext>
                  </a:extLst>
                </a:gridCol>
              </a:tblGrid>
              <a:tr h="365155">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Name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Type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Ref</a:t>
                      </a:r>
                      <a:r>
                        <a:rPr lang="it-IT" sz="1600" b="0" i="0" u="none" strike="noStrike" dirty="0">
                          <a:solidFill>
                            <a:srgbClr val="FFFFFF"/>
                          </a:solidFill>
                          <a:effectLst/>
                          <a:latin typeface="Arial" panose="020B0604020202020204" pitchFamily="34" charset="0"/>
                          <a:cs typeface="Arial" panose="020B0604020202020204" pitchFamily="34" charset="0"/>
                        </a:rPr>
                        <a:t>. </a:t>
                      </a:r>
                      <a:r>
                        <a:rPr lang="it-IT" sz="1600" b="0" i="0" u="none" strike="noStrike" dirty="0" err="1">
                          <a:solidFill>
                            <a:srgbClr val="FFFFFF"/>
                          </a:solidFill>
                          <a:effectLst/>
                          <a:latin typeface="Arial" panose="020B0604020202020204" pitchFamily="34" charset="0"/>
                          <a:cs typeface="Arial" panose="020B0604020202020204" pitchFamily="34" charset="0"/>
                        </a:rPr>
                        <a:t>Range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Comments</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 xmlns:a16="http://schemas.microsoft.com/office/drawing/2014/main" val="10000"/>
                  </a:ext>
                </a:extLst>
              </a:tr>
              <a:tr h="3978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smtClean="0">
                          <a:solidFill>
                            <a:srgbClr val="000000"/>
                          </a:solidFill>
                          <a:effectLst/>
                          <a:latin typeface="Arial" panose="020B0604020202020204" pitchFamily="34" charset="0"/>
                          <a:cs typeface="Arial" panose="020B0604020202020204" pitchFamily="34" charset="0"/>
                        </a:rPr>
                        <a:t>OTOLITH_SAMPLED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smtClean="0">
                          <a:solidFill>
                            <a:srgbClr val="000000"/>
                          </a:solidFill>
                          <a:effectLst/>
                          <a:latin typeface="Arial" panose="020B0604020202020204" pitchFamily="34" charset="0"/>
                          <a:cs typeface="Arial" panose="020B0604020202020204" pitchFamily="34" charset="0"/>
                        </a:rPr>
                        <a:t>(name to be changed in “</a:t>
                      </a:r>
                      <a:r>
                        <a:rPr lang="en-US" b="0" i="0" u="none" strike="noStrike" dirty="0" smtClean="0">
                          <a:solidFill>
                            <a:srgbClr val="0070C0"/>
                          </a:solidFill>
                          <a:effectLst/>
                          <a:latin typeface="Arial" panose="020B0604020202020204" pitchFamily="34" charset="0"/>
                          <a:cs typeface="Arial" panose="020B0604020202020204" pitchFamily="34" charset="0"/>
                        </a:rPr>
                        <a:t>HARD_STRUCTURE_SAMPLED</a:t>
                      </a:r>
                      <a:r>
                        <a:rPr lang="en-US" b="0" i="0" u="none" strike="noStrike" dirty="0" smtClean="0">
                          <a:solidFill>
                            <a:srgbClr val="000000"/>
                          </a:solidFill>
                          <a:effectLst/>
                          <a:latin typeface="Arial" panose="020B0604020202020204" pitchFamily="34" charset="0"/>
                          <a:cs typeface="Arial" panose="020B0604020202020204" pitchFamily="34" charset="0"/>
                        </a:rPr>
                        <a:t>”)</a:t>
                      </a:r>
                      <a:endParaRPr lang="it-IT" dirty="0">
                        <a:latin typeface="Arial" panose="020B0604020202020204" pitchFamily="34" charset="0"/>
                        <a:cs typeface="Arial" panose="020B060402020202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000000"/>
                          </a:solidFill>
                          <a:effectLst/>
                          <a:latin typeface="Arial" panose="020B0604020202020204" pitchFamily="34" charset="0"/>
                          <a:cs typeface="Arial" panose="020B0604020202020204" pitchFamily="34" charset="0"/>
                        </a:rPr>
                        <a:t>2A</a:t>
                      </a:r>
                      <a:endParaRPr lang="it-IT" dirty="0">
                        <a:latin typeface="Arial" panose="020B0604020202020204" pitchFamily="34" charset="0"/>
                        <a:cs typeface="Arial" panose="020B0604020202020204" pitchFamily="34" charset="0"/>
                      </a:endParaRPr>
                    </a:p>
                  </a:txBody>
                  <a:tcPr/>
                </a:tc>
                <a:tc>
                  <a:txBody>
                    <a:bodyPr/>
                    <a:lstStyle/>
                    <a:p>
                      <a:pPr algn="ctr"/>
                      <a:r>
                        <a:rPr lang="en-US" b="0" i="0" u="none" strike="noStrike" dirty="0">
                          <a:solidFill>
                            <a:srgbClr val="000000"/>
                          </a:solidFill>
                          <a:effectLst/>
                          <a:latin typeface="Arial" panose="020B0604020202020204" pitchFamily="34" charset="0"/>
                          <a:cs typeface="Arial" panose="020B0604020202020204" pitchFamily="34" charset="0"/>
                        </a:rPr>
                        <a:t>Y or N* for </a:t>
                      </a:r>
                      <a:r>
                        <a:rPr lang="en-US" b="0" i="0" u="none" strike="noStrike" dirty="0" err="1">
                          <a:solidFill>
                            <a:srgbClr val="000000"/>
                          </a:solidFill>
                          <a:effectLst/>
                          <a:latin typeface="Arial" panose="020B0604020202020204" pitchFamily="34" charset="0"/>
                          <a:cs typeface="Arial" panose="020B0604020202020204" pitchFamily="34" charset="0"/>
                        </a:rPr>
                        <a:t>Teleosts</a:t>
                      </a:r>
                      <a:r>
                        <a:rPr lang="en-US" b="0" i="0" u="none" strike="noStrike" dirty="0">
                          <a:solidFill>
                            <a:srgbClr val="000000"/>
                          </a:solidFill>
                          <a:effectLst/>
                          <a:latin typeface="Arial" panose="020B0604020202020204" pitchFamily="34" charset="0"/>
                          <a:cs typeface="Arial" panose="020B0604020202020204" pitchFamily="34" charset="0"/>
                        </a:rPr>
                        <a:t> and NR for the other species</a:t>
                      </a:r>
                    </a:p>
                  </a:txBody>
                  <a:tcPr/>
                </a:tc>
                <a:tc>
                  <a:txBody>
                    <a:bodyPr/>
                    <a:lstStyle/>
                    <a:p>
                      <a:pPr algn="ctr"/>
                      <a:r>
                        <a:rPr lang="en-US" b="0" i="0" u="none" strike="noStrike" dirty="0" smtClean="0">
                          <a:solidFill>
                            <a:srgbClr val="0070C0"/>
                          </a:solidFill>
                          <a:effectLst/>
                          <a:latin typeface="Arial" panose="020B0604020202020204" pitchFamily="34" charset="0"/>
                          <a:cs typeface="Arial" panose="020B0604020202020204" pitchFamily="34" charset="0"/>
                        </a:rPr>
                        <a:t>O: otolith; S: shell; V:</a:t>
                      </a:r>
                      <a:r>
                        <a:rPr lang="en-US" b="0" i="0" u="none" strike="noStrike" baseline="0" dirty="0" smtClean="0">
                          <a:solidFill>
                            <a:srgbClr val="0070C0"/>
                          </a:solidFill>
                          <a:effectLst/>
                          <a:latin typeface="Arial" panose="020B0604020202020204" pitchFamily="34" charset="0"/>
                          <a:cs typeface="Arial" panose="020B0604020202020204" pitchFamily="34" charset="0"/>
                        </a:rPr>
                        <a:t> </a:t>
                      </a:r>
                      <a:r>
                        <a:rPr lang="it-IT" dirty="0" err="1" smtClean="0">
                          <a:solidFill>
                            <a:srgbClr val="0070C0"/>
                          </a:solidFill>
                        </a:rPr>
                        <a:t>vertebrae</a:t>
                      </a:r>
                      <a:r>
                        <a:rPr lang="it-IT" dirty="0" smtClean="0">
                          <a:solidFill>
                            <a:srgbClr val="0070C0"/>
                          </a:solidFill>
                        </a:rPr>
                        <a:t>; …</a:t>
                      </a:r>
                      <a:r>
                        <a:rPr lang="en-US" b="0" i="0" u="none" strike="noStrike" dirty="0" smtClean="0">
                          <a:solidFill>
                            <a:srgbClr val="0070C0"/>
                          </a:solidFill>
                          <a:effectLst/>
                          <a:latin typeface="Arial" panose="020B0604020202020204" pitchFamily="34" charset="0"/>
                          <a:cs typeface="Arial" panose="020B0604020202020204" pitchFamily="34" charset="0"/>
                        </a:rPr>
                        <a:t> </a:t>
                      </a:r>
                      <a:endParaRPr lang="en-US" b="0" i="0" u="none" strike="noStrike" dirty="0">
                        <a:solidFill>
                          <a:srgbClr val="0070C0"/>
                        </a:solidFill>
                        <a:effectLst/>
                        <a:latin typeface="Arial" panose="020B0604020202020204" pitchFamily="34" charset="0"/>
                        <a:cs typeface="Arial" panose="020B0604020202020204" pitchFamily="34" charset="0"/>
                      </a:endParaRPr>
                    </a:p>
                    <a:p>
                      <a:pPr algn="ctr"/>
                      <a:r>
                        <a:rPr lang="en-US" b="0" i="0" u="none" strike="noStrike" dirty="0">
                          <a:solidFill>
                            <a:srgbClr val="000000"/>
                          </a:solidFill>
                          <a:effectLst/>
                          <a:latin typeface="Arial" panose="020B0604020202020204" pitchFamily="34" charset="0"/>
                          <a:cs typeface="Arial" panose="020B0604020202020204" pitchFamily="34" charset="0"/>
                        </a:rPr>
                        <a:t>N: </a:t>
                      </a:r>
                      <a:r>
                        <a:rPr lang="en-US" b="0" i="0" u="none" strike="noStrike" dirty="0" smtClean="0">
                          <a:solidFill>
                            <a:srgbClr val="000000"/>
                          </a:solidFill>
                          <a:effectLst/>
                          <a:latin typeface="Arial" panose="020B0604020202020204" pitchFamily="34" charset="0"/>
                          <a:cs typeface="Arial" panose="020B0604020202020204" pitchFamily="34" charset="0"/>
                        </a:rPr>
                        <a:t>hard structure not </a:t>
                      </a:r>
                      <a:r>
                        <a:rPr lang="en-US" b="0" i="0" u="none" strike="noStrike" dirty="0">
                          <a:solidFill>
                            <a:srgbClr val="000000"/>
                          </a:solidFill>
                          <a:effectLst/>
                          <a:latin typeface="Arial" panose="020B0604020202020204" pitchFamily="34" charset="0"/>
                          <a:cs typeface="Arial" panose="020B0604020202020204" pitchFamily="34" charset="0"/>
                        </a:rPr>
                        <a:t>sampled;</a:t>
                      </a:r>
                    </a:p>
                    <a:p>
                      <a:pPr algn="ctr"/>
                      <a:r>
                        <a:rPr lang="en-US" b="0" i="0" u="none" strike="noStrike" dirty="0">
                          <a:solidFill>
                            <a:srgbClr val="000000"/>
                          </a:solidFill>
                          <a:effectLst/>
                          <a:latin typeface="Arial" panose="020B0604020202020204" pitchFamily="34" charset="0"/>
                          <a:cs typeface="Arial" panose="020B0604020202020204" pitchFamily="34" charset="0"/>
                        </a:rPr>
                        <a:t>NR: not requested</a:t>
                      </a:r>
                    </a:p>
                  </a:txBody>
                  <a:tcPr/>
                </a:tc>
                <a:extLst>
                  <a:ext uri="{0D108BD9-81ED-4DB2-BD59-A6C34878D82A}">
                    <a16:rowId xmlns="" xmlns:a16="http://schemas.microsoft.com/office/drawing/2014/main" val="10001"/>
                  </a:ext>
                </a:extLst>
              </a:tr>
            </a:tbl>
          </a:graphicData>
        </a:graphic>
      </p:graphicFrame>
      <p:sp>
        <p:nvSpPr>
          <p:cNvPr id="3" name="Rettangolo 2"/>
          <p:cNvSpPr/>
          <p:nvPr/>
        </p:nvSpPr>
        <p:spPr>
          <a:xfrm>
            <a:off x="677151" y="2469693"/>
            <a:ext cx="8422090" cy="369332"/>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r>
              <a:rPr lang="it-IT" dirty="0">
                <a:latin typeface="Arial" panose="020B0604020202020204" pitchFamily="34" charset="0"/>
                <a:ea typeface="Times New Roman" panose="02020603050405020304" pitchFamily="18" charset="0"/>
                <a:cs typeface="Arial" panose="020B0604020202020204" pitchFamily="34" charset="0"/>
              </a:rPr>
              <a:t>*in case, for </a:t>
            </a:r>
            <a:r>
              <a:rPr lang="it-IT" dirty="0" err="1">
                <a:latin typeface="Arial" panose="020B0604020202020204" pitchFamily="34" charset="0"/>
                <a:ea typeface="Times New Roman" panose="02020603050405020304" pitchFamily="18" charset="0"/>
                <a:cs typeface="Arial" panose="020B0604020202020204" pitchFamily="34" charset="0"/>
              </a:rPr>
              <a:t>example</a:t>
            </a:r>
            <a:r>
              <a:rPr lang="it-IT" dirty="0">
                <a:latin typeface="Arial" panose="020B0604020202020204" pitchFamily="34" charset="0"/>
                <a:ea typeface="Times New Roman" panose="02020603050405020304" pitchFamily="18" charset="0"/>
                <a:cs typeface="Arial" panose="020B0604020202020204" pitchFamily="34" charset="0"/>
              </a:rPr>
              <a:t>, the </a:t>
            </a:r>
            <a:r>
              <a:rPr lang="it-IT" dirty="0" err="1">
                <a:latin typeface="Arial" panose="020B0604020202020204" pitchFamily="34" charset="0"/>
                <a:ea typeface="Times New Roman" panose="02020603050405020304" pitchFamily="18" charset="0"/>
                <a:cs typeface="Arial" panose="020B0604020202020204" pitchFamily="34" charset="0"/>
              </a:rPr>
              <a:t>individual</a:t>
            </a:r>
            <a:r>
              <a:rPr lang="it-IT" dirty="0">
                <a:latin typeface="Arial" panose="020B0604020202020204" pitchFamily="34" charset="0"/>
                <a:ea typeface="Times New Roman" panose="02020603050405020304" pitchFamily="18" charset="0"/>
                <a:cs typeface="Arial" panose="020B0604020202020204" pitchFamily="34" charset="0"/>
              </a:rPr>
              <a:t> </a:t>
            </a:r>
            <a:r>
              <a:rPr lang="it-IT" dirty="0" err="1">
                <a:latin typeface="Arial" panose="020B0604020202020204" pitchFamily="34" charset="0"/>
                <a:ea typeface="Times New Roman" panose="02020603050405020304" pitchFamily="18" charset="0"/>
                <a:cs typeface="Arial" panose="020B0604020202020204" pitchFamily="34" charset="0"/>
              </a:rPr>
              <a:t>is</a:t>
            </a:r>
            <a:r>
              <a:rPr lang="it-IT" dirty="0">
                <a:latin typeface="Arial" panose="020B0604020202020204" pitchFamily="34" charset="0"/>
                <a:ea typeface="Times New Roman" panose="02020603050405020304" pitchFamily="18" charset="0"/>
                <a:cs typeface="Arial" panose="020B0604020202020204" pitchFamily="34" charset="0"/>
              </a:rPr>
              <a:t> </a:t>
            </a:r>
            <a:r>
              <a:rPr lang="it-IT" dirty="0" err="1">
                <a:latin typeface="Arial" panose="020B0604020202020204" pitchFamily="34" charset="0"/>
                <a:ea typeface="Times New Roman" panose="02020603050405020304" pitchFamily="18" charset="0"/>
                <a:cs typeface="Arial" panose="020B0604020202020204" pitchFamily="34" charset="0"/>
              </a:rPr>
              <a:t>sampled</a:t>
            </a:r>
            <a:r>
              <a:rPr lang="it-IT" dirty="0">
                <a:latin typeface="Arial" panose="020B0604020202020204" pitchFamily="34" charset="0"/>
                <a:ea typeface="Times New Roman" panose="02020603050405020304" pitchFamily="18" charset="0"/>
                <a:cs typeface="Arial" panose="020B0604020202020204" pitchFamily="34" charset="0"/>
              </a:rPr>
              <a:t> for the </a:t>
            </a:r>
            <a:r>
              <a:rPr lang="it-IT" dirty="0" err="1">
                <a:latin typeface="Arial" panose="020B0604020202020204" pitchFamily="34" charset="0"/>
                <a:ea typeface="Times New Roman" panose="02020603050405020304" pitchFamily="18" charset="0"/>
                <a:cs typeface="Arial" panose="020B0604020202020204" pitchFamily="34" charset="0"/>
              </a:rPr>
              <a:t>individual</a:t>
            </a:r>
            <a:r>
              <a:rPr lang="it-IT" dirty="0">
                <a:latin typeface="Arial" panose="020B0604020202020204" pitchFamily="34" charset="0"/>
                <a:ea typeface="Times New Roman" panose="02020603050405020304" pitchFamily="18" charset="0"/>
                <a:cs typeface="Arial" panose="020B0604020202020204" pitchFamily="34" charset="0"/>
              </a:rPr>
              <a:t> </a:t>
            </a:r>
            <a:r>
              <a:rPr lang="it-IT" dirty="0" err="1">
                <a:latin typeface="Arial" panose="020B0604020202020204" pitchFamily="34" charset="0"/>
                <a:ea typeface="Times New Roman" panose="02020603050405020304" pitchFamily="18" charset="0"/>
                <a:cs typeface="Arial" panose="020B0604020202020204" pitchFamily="34" charset="0"/>
              </a:rPr>
              <a:t>weight</a:t>
            </a:r>
            <a:r>
              <a:rPr lang="it-IT" dirty="0">
                <a:latin typeface="Arial" panose="020B0604020202020204" pitchFamily="34" charset="0"/>
                <a:ea typeface="Times New Roman" panose="02020603050405020304" pitchFamily="18" charset="0"/>
                <a:cs typeface="Arial" panose="020B0604020202020204" pitchFamily="34" charset="0"/>
              </a:rPr>
              <a:t> </a:t>
            </a:r>
            <a:r>
              <a:rPr lang="it-IT" dirty="0" err="1">
                <a:latin typeface="Arial" panose="020B0604020202020204" pitchFamily="34" charset="0"/>
                <a:ea typeface="Times New Roman" panose="02020603050405020304" pitchFamily="18" charset="0"/>
                <a:cs typeface="Arial" panose="020B0604020202020204" pitchFamily="34" charset="0"/>
              </a:rPr>
              <a:t>only</a:t>
            </a:r>
            <a:endParaRPr lang="it-IT" dirty="0">
              <a:latin typeface="Arial" panose="020B0604020202020204" pitchFamily="34" charset="0"/>
              <a:cs typeface="Arial" panose="020B0604020202020204" pitchFamily="34" charset="0"/>
            </a:endParaRPr>
          </a:p>
        </p:txBody>
      </p:sp>
      <p:graphicFrame>
        <p:nvGraphicFramePr>
          <p:cNvPr id="8" name="Tabella 7"/>
          <p:cNvGraphicFramePr>
            <a:graphicFrameLocks noGrp="1"/>
          </p:cNvGraphicFramePr>
          <p:nvPr>
            <p:extLst>
              <p:ext uri="{D42A27DB-BD31-4B8C-83A1-F6EECF244321}">
                <p14:modId xmlns:p14="http://schemas.microsoft.com/office/powerpoint/2010/main" val="3723716863"/>
              </p:ext>
            </p:extLst>
          </p:nvPr>
        </p:nvGraphicFramePr>
        <p:xfrm>
          <a:off x="677150" y="3114445"/>
          <a:ext cx="10834055" cy="1279555"/>
        </p:xfrm>
        <a:graphic>
          <a:graphicData uri="http://schemas.openxmlformats.org/drawingml/2006/table">
            <a:tbl>
              <a:tblPr firstRow="1" bandRow="1">
                <a:tableStyleId>{5C22544A-7EE6-4342-B048-85BDC9FD1C3A}</a:tableStyleId>
              </a:tblPr>
              <a:tblGrid>
                <a:gridCol w="3542425">
                  <a:extLst>
                    <a:ext uri="{9D8B030D-6E8A-4147-A177-3AD203B41FA5}">
                      <a16:colId xmlns="" xmlns:a16="http://schemas.microsoft.com/office/drawing/2014/main" val="20000"/>
                    </a:ext>
                  </a:extLst>
                </a:gridCol>
                <a:gridCol w="944170">
                  <a:extLst>
                    <a:ext uri="{9D8B030D-6E8A-4147-A177-3AD203B41FA5}">
                      <a16:colId xmlns="" xmlns:a16="http://schemas.microsoft.com/office/drawing/2014/main" val="20001"/>
                    </a:ext>
                  </a:extLst>
                </a:gridCol>
                <a:gridCol w="2545080">
                  <a:extLst>
                    <a:ext uri="{9D8B030D-6E8A-4147-A177-3AD203B41FA5}">
                      <a16:colId xmlns="" xmlns:a16="http://schemas.microsoft.com/office/drawing/2014/main" val="20002"/>
                    </a:ext>
                  </a:extLst>
                </a:gridCol>
                <a:gridCol w="3802380">
                  <a:extLst>
                    <a:ext uri="{9D8B030D-6E8A-4147-A177-3AD203B41FA5}">
                      <a16:colId xmlns="" xmlns:a16="http://schemas.microsoft.com/office/drawing/2014/main" val="20003"/>
                    </a:ext>
                  </a:extLst>
                </a:gridCol>
              </a:tblGrid>
              <a:tr h="365155">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Name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Type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Ref</a:t>
                      </a:r>
                      <a:r>
                        <a:rPr lang="it-IT" sz="1600" b="0" i="0" u="none" strike="noStrike" dirty="0">
                          <a:solidFill>
                            <a:srgbClr val="FFFFFF"/>
                          </a:solidFill>
                          <a:effectLst/>
                          <a:latin typeface="Arial" panose="020B0604020202020204" pitchFamily="34" charset="0"/>
                          <a:cs typeface="Arial" panose="020B0604020202020204" pitchFamily="34" charset="0"/>
                        </a:rPr>
                        <a:t>. </a:t>
                      </a:r>
                      <a:r>
                        <a:rPr lang="it-IT" sz="1600" b="0" i="0" u="none" strike="noStrike" dirty="0" err="1">
                          <a:solidFill>
                            <a:srgbClr val="FFFFFF"/>
                          </a:solidFill>
                          <a:effectLst/>
                          <a:latin typeface="Arial" panose="020B0604020202020204" pitchFamily="34" charset="0"/>
                          <a:cs typeface="Arial" panose="020B0604020202020204" pitchFamily="34" charset="0"/>
                        </a:rPr>
                        <a:t>Range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Comments</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 xmlns:a16="http://schemas.microsoft.com/office/drawing/2014/main" val="10000"/>
                  </a:ext>
                </a:extLst>
              </a:tr>
              <a:tr h="3978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000000"/>
                          </a:solidFill>
                          <a:effectLst/>
                          <a:latin typeface="Arial" panose="020B0604020202020204" pitchFamily="34" charset="0"/>
                          <a:cs typeface="Arial" panose="020B0604020202020204" pitchFamily="34" charset="0"/>
                        </a:rPr>
                        <a:t>NO_PER_SEX_MEASURED_IN_SUB_ SAMPLE_FOR_AGEING</a:t>
                      </a:r>
                      <a:endParaRPr lang="it-IT" dirty="0">
                        <a:latin typeface="Arial" panose="020B0604020202020204" pitchFamily="34" charset="0"/>
                        <a:cs typeface="Arial" panose="020B060402020202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000000"/>
                          </a:solidFill>
                          <a:effectLst/>
                          <a:latin typeface="Arial" panose="020B0604020202020204" pitchFamily="34" charset="0"/>
                          <a:cs typeface="Arial" panose="020B0604020202020204" pitchFamily="34" charset="0"/>
                        </a:rPr>
                        <a:t>6N</a:t>
                      </a:r>
                      <a:endParaRPr lang="it-IT" dirty="0">
                        <a:latin typeface="Arial" panose="020B0604020202020204" pitchFamily="34" charset="0"/>
                        <a:cs typeface="Arial" panose="020B0604020202020204" pitchFamily="34" charset="0"/>
                      </a:endParaRPr>
                    </a:p>
                  </a:txBody>
                  <a:tcPr/>
                </a:tc>
                <a:tc>
                  <a:txBody>
                    <a:bodyPr/>
                    <a:lstStyle/>
                    <a:p>
                      <a:pPr algn="ctr"/>
                      <a:r>
                        <a:rPr lang="en-US" b="0" i="0" u="none" strike="noStrike" dirty="0">
                          <a:solidFill>
                            <a:srgbClr val="000000"/>
                          </a:solidFill>
                          <a:effectLst/>
                          <a:latin typeface="Arial" panose="020B0604020202020204" pitchFamily="34" charset="0"/>
                          <a:cs typeface="Arial" panose="020B0604020202020204" pitchFamily="34" charset="0"/>
                        </a:rPr>
                        <a:t>0 to 999999</a:t>
                      </a:r>
                    </a:p>
                  </a:txBody>
                  <a:tcPr/>
                </a:tc>
                <a:tc>
                  <a:txBody>
                    <a:bodyPr/>
                    <a:lstStyle/>
                    <a:p>
                      <a:pPr algn="ctr"/>
                      <a:r>
                        <a:rPr lang="en-US" b="0" i="0" u="none" strike="noStrike" dirty="0">
                          <a:solidFill>
                            <a:srgbClr val="000000"/>
                          </a:solidFill>
                          <a:effectLst/>
                          <a:latin typeface="Arial" panose="020B0604020202020204" pitchFamily="34" charset="0"/>
                          <a:cs typeface="Arial" panose="020B0604020202020204" pitchFamily="34" charset="0"/>
                        </a:rPr>
                        <a:t>Number of individuals of the above sex measured in the sub-sample for ageing</a:t>
                      </a:r>
                    </a:p>
                  </a:txBody>
                  <a:tcPr/>
                </a:tc>
                <a:extLst>
                  <a:ext uri="{0D108BD9-81ED-4DB2-BD59-A6C34878D82A}">
                    <a16:rowId xmlns="" xmlns:a16="http://schemas.microsoft.com/office/drawing/2014/main" val="10001"/>
                  </a:ext>
                </a:extLst>
              </a:tr>
            </a:tbl>
          </a:graphicData>
        </a:graphic>
      </p:graphicFrame>
      <p:graphicFrame>
        <p:nvGraphicFramePr>
          <p:cNvPr id="9" name="Tabella 8"/>
          <p:cNvGraphicFramePr>
            <a:graphicFrameLocks noGrp="1"/>
          </p:cNvGraphicFramePr>
          <p:nvPr>
            <p:extLst>
              <p:ext uri="{D42A27DB-BD31-4B8C-83A1-F6EECF244321}">
                <p14:modId xmlns:p14="http://schemas.microsoft.com/office/powerpoint/2010/main" val="3012115183"/>
              </p:ext>
            </p:extLst>
          </p:nvPr>
        </p:nvGraphicFramePr>
        <p:xfrm>
          <a:off x="677150" y="4401500"/>
          <a:ext cx="10834055" cy="1279555"/>
        </p:xfrm>
        <a:graphic>
          <a:graphicData uri="http://schemas.openxmlformats.org/drawingml/2006/table">
            <a:tbl>
              <a:tblPr firstRow="1" bandRow="1">
                <a:tableStyleId>{5C22544A-7EE6-4342-B048-85BDC9FD1C3A}</a:tableStyleId>
              </a:tblPr>
              <a:tblGrid>
                <a:gridCol w="3542425">
                  <a:extLst>
                    <a:ext uri="{9D8B030D-6E8A-4147-A177-3AD203B41FA5}">
                      <a16:colId xmlns="" xmlns:a16="http://schemas.microsoft.com/office/drawing/2014/main" val="20000"/>
                    </a:ext>
                  </a:extLst>
                </a:gridCol>
                <a:gridCol w="1310368">
                  <a:extLst>
                    <a:ext uri="{9D8B030D-6E8A-4147-A177-3AD203B41FA5}">
                      <a16:colId xmlns="" xmlns:a16="http://schemas.microsoft.com/office/drawing/2014/main" val="20001"/>
                    </a:ext>
                  </a:extLst>
                </a:gridCol>
                <a:gridCol w="2178882">
                  <a:extLst>
                    <a:ext uri="{9D8B030D-6E8A-4147-A177-3AD203B41FA5}">
                      <a16:colId xmlns="" xmlns:a16="http://schemas.microsoft.com/office/drawing/2014/main" val="20002"/>
                    </a:ext>
                  </a:extLst>
                </a:gridCol>
                <a:gridCol w="3802380">
                  <a:extLst>
                    <a:ext uri="{9D8B030D-6E8A-4147-A177-3AD203B41FA5}">
                      <a16:colId xmlns="" xmlns:a16="http://schemas.microsoft.com/office/drawing/2014/main" val="20003"/>
                    </a:ext>
                  </a:extLst>
                </a:gridCol>
              </a:tblGrid>
              <a:tr h="365155">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Name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Type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Ref</a:t>
                      </a:r>
                      <a:r>
                        <a:rPr lang="it-IT" sz="1600" b="0" i="0" u="none" strike="noStrike" dirty="0">
                          <a:solidFill>
                            <a:srgbClr val="FFFFFF"/>
                          </a:solidFill>
                          <a:effectLst/>
                          <a:latin typeface="Arial" panose="020B0604020202020204" pitchFamily="34" charset="0"/>
                          <a:cs typeface="Arial" panose="020B0604020202020204" pitchFamily="34" charset="0"/>
                        </a:rPr>
                        <a:t>. </a:t>
                      </a:r>
                      <a:r>
                        <a:rPr lang="it-IT" sz="1600" b="0" i="0" u="none" strike="noStrike" dirty="0" err="1">
                          <a:solidFill>
                            <a:srgbClr val="FFFFFF"/>
                          </a:solidFill>
                          <a:effectLst/>
                          <a:latin typeface="Arial" panose="020B0604020202020204" pitchFamily="34" charset="0"/>
                          <a:cs typeface="Arial" panose="020B0604020202020204" pitchFamily="34" charset="0"/>
                        </a:rPr>
                        <a:t>Range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Comments</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 xmlns:a16="http://schemas.microsoft.com/office/drawing/2014/main" val="10000"/>
                  </a:ext>
                </a:extLst>
              </a:tr>
              <a:tr h="3978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smtClean="0">
                          <a:solidFill>
                            <a:srgbClr val="000000"/>
                          </a:solidFill>
                          <a:effectLst/>
                          <a:latin typeface="Arial" panose="020B0604020202020204" pitchFamily="34" charset="0"/>
                          <a:cs typeface="Arial" panose="020B0604020202020204" pitchFamily="34" charset="0"/>
                        </a:rPr>
                        <a:t>OTOLITH_READ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smtClean="0">
                          <a:solidFill>
                            <a:srgbClr val="000000"/>
                          </a:solidFill>
                          <a:effectLst/>
                          <a:latin typeface="Arial" panose="020B0604020202020204" pitchFamily="34" charset="0"/>
                          <a:cs typeface="Arial" panose="020B0604020202020204" pitchFamily="34" charset="0"/>
                        </a:rPr>
                        <a:t>(name to be changed in “</a:t>
                      </a:r>
                      <a:r>
                        <a:rPr lang="en-US" b="0" i="0" u="none" strike="noStrike" dirty="0" smtClean="0">
                          <a:solidFill>
                            <a:srgbClr val="0070C0"/>
                          </a:solidFill>
                          <a:effectLst/>
                          <a:latin typeface="Arial" panose="020B0604020202020204" pitchFamily="34" charset="0"/>
                          <a:cs typeface="Arial" panose="020B0604020202020204" pitchFamily="34" charset="0"/>
                        </a:rPr>
                        <a:t>HARD_STRUCTURE_READ</a:t>
                      </a:r>
                      <a:r>
                        <a:rPr lang="en-US" b="0" i="0" u="none" strike="noStrike" dirty="0" smtClean="0">
                          <a:solidFill>
                            <a:srgbClr val="000000"/>
                          </a:solidFill>
                          <a:effectLst/>
                          <a:latin typeface="Arial" panose="020B0604020202020204" pitchFamily="34" charset="0"/>
                          <a:cs typeface="Arial" panose="020B0604020202020204" pitchFamily="34" charset="0"/>
                        </a:rPr>
                        <a:t>”)</a:t>
                      </a:r>
                      <a:endParaRPr lang="it-IT" dirty="0">
                        <a:latin typeface="Arial" panose="020B0604020202020204" pitchFamily="34" charset="0"/>
                        <a:cs typeface="Arial" panose="020B060402020202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000000"/>
                          </a:solidFill>
                          <a:effectLst/>
                          <a:latin typeface="Arial" panose="020B0604020202020204" pitchFamily="34" charset="0"/>
                          <a:cs typeface="Arial" panose="020B0604020202020204" pitchFamily="34" charset="0"/>
                        </a:rPr>
                        <a:t>2A</a:t>
                      </a:r>
                      <a:endParaRPr lang="it-IT" dirty="0">
                        <a:latin typeface="Arial" panose="020B0604020202020204" pitchFamily="34" charset="0"/>
                        <a:cs typeface="Arial" panose="020B0604020202020204" pitchFamily="34" charset="0"/>
                      </a:endParaRPr>
                    </a:p>
                  </a:txBody>
                  <a:tcPr/>
                </a:tc>
                <a:tc>
                  <a:txBody>
                    <a:bodyPr/>
                    <a:lstStyle/>
                    <a:p>
                      <a:pPr algn="ctr"/>
                      <a:r>
                        <a:rPr lang="en-US" b="0" i="0" u="none" strike="noStrike" dirty="0">
                          <a:solidFill>
                            <a:srgbClr val="000000"/>
                          </a:solidFill>
                          <a:effectLst/>
                          <a:latin typeface="Arial" panose="020B0604020202020204" pitchFamily="34" charset="0"/>
                          <a:cs typeface="Arial" panose="020B0604020202020204" pitchFamily="34" charset="0"/>
                        </a:rPr>
                        <a:t>Y or N for </a:t>
                      </a:r>
                      <a:r>
                        <a:rPr lang="en-US" b="0" i="0" u="none" strike="noStrike" dirty="0" err="1">
                          <a:solidFill>
                            <a:srgbClr val="000000"/>
                          </a:solidFill>
                          <a:effectLst/>
                          <a:latin typeface="Arial" panose="020B0604020202020204" pitchFamily="34" charset="0"/>
                          <a:cs typeface="Arial" panose="020B0604020202020204" pitchFamily="34" charset="0"/>
                        </a:rPr>
                        <a:t>Teleosts</a:t>
                      </a:r>
                      <a:r>
                        <a:rPr lang="en-US" b="0" i="0" u="none" strike="noStrike" dirty="0">
                          <a:solidFill>
                            <a:srgbClr val="000000"/>
                          </a:solidFill>
                          <a:effectLst/>
                          <a:latin typeface="Arial" panose="020B0604020202020204" pitchFamily="34" charset="0"/>
                          <a:cs typeface="Arial" panose="020B0604020202020204" pitchFamily="34" charset="0"/>
                        </a:rPr>
                        <a:t>;</a:t>
                      </a:r>
                    </a:p>
                    <a:p>
                      <a:pPr algn="ctr"/>
                      <a:r>
                        <a:rPr lang="en-US" b="0" i="0" u="none" strike="noStrike" dirty="0">
                          <a:solidFill>
                            <a:srgbClr val="000000"/>
                          </a:solidFill>
                          <a:effectLst/>
                          <a:latin typeface="Arial" panose="020B0604020202020204" pitchFamily="34" charset="0"/>
                          <a:cs typeface="Arial" panose="020B0604020202020204" pitchFamily="34" charset="0"/>
                        </a:rPr>
                        <a:t>NR for the other species</a:t>
                      </a:r>
                    </a:p>
                  </a:txBody>
                  <a:tcPr/>
                </a:tc>
                <a:tc>
                  <a:txBody>
                    <a:bodyPr/>
                    <a:lstStyle/>
                    <a:p>
                      <a:pPr algn="ctr"/>
                      <a:r>
                        <a:rPr lang="en-US" b="0" i="0" u="none" strike="noStrike" dirty="0">
                          <a:solidFill>
                            <a:srgbClr val="000000"/>
                          </a:solidFill>
                          <a:effectLst/>
                          <a:latin typeface="Arial" panose="020B0604020202020204" pitchFamily="34" charset="0"/>
                          <a:cs typeface="Arial" panose="020B0604020202020204" pitchFamily="34" charset="0"/>
                        </a:rPr>
                        <a:t>NR: not requested; </a:t>
                      </a:r>
                    </a:p>
                    <a:p>
                      <a:pPr algn="ctr"/>
                      <a:r>
                        <a:rPr lang="en-US" b="0" i="0" u="none" strike="noStrike" dirty="0">
                          <a:solidFill>
                            <a:srgbClr val="000000"/>
                          </a:solidFill>
                          <a:effectLst/>
                          <a:latin typeface="Arial" panose="020B0604020202020204" pitchFamily="34" charset="0"/>
                          <a:cs typeface="Arial" panose="020B0604020202020204" pitchFamily="34" charset="0"/>
                        </a:rPr>
                        <a:t>Y: </a:t>
                      </a:r>
                      <a:r>
                        <a:rPr lang="en-US" b="0" i="0" u="none" strike="noStrike" dirty="0" smtClean="0">
                          <a:solidFill>
                            <a:srgbClr val="000000"/>
                          </a:solidFill>
                          <a:effectLst/>
                          <a:latin typeface="Arial" panose="020B0604020202020204" pitchFamily="34" charset="0"/>
                          <a:cs typeface="Arial" panose="020B0604020202020204" pitchFamily="34" charset="0"/>
                        </a:rPr>
                        <a:t>hard structure read</a:t>
                      </a:r>
                      <a:r>
                        <a:rPr lang="en-US" b="0" i="0" u="none" strike="noStrike" dirty="0">
                          <a:solidFill>
                            <a:srgbClr val="000000"/>
                          </a:solidFill>
                          <a:effectLst/>
                          <a:latin typeface="Arial" panose="020B0604020202020204" pitchFamily="34" charset="0"/>
                          <a:cs typeface="Arial" panose="020B0604020202020204" pitchFamily="34" charset="0"/>
                        </a:rPr>
                        <a:t>; </a:t>
                      </a:r>
                    </a:p>
                    <a:p>
                      <a:pPr algn="ctr"/>
                      <a:r>
                        <a:rPr lang="en-US" b="0" i="0" u="none" strike="noStrike" dirty="0">
                          <a:solidFill>
                            <a:srgbClr val="000000"/>
                          </a:solidFill>
                          <a:effectLst/>
                          <a:latin typeface="Arial" panose="020B0604020202020204" pitchFamily="34" charset="0"/>
                          <a:cs typeface="Arial" panose="020B0604020202020204" pitchFamily="34" charset="0"/>
                        </a:rPr>
                        <a:t>N: </a:t>
                      </a:r>
                      <a:r>
                        <a:rPr lang="en-US" b="0" i="0" u="none" strike="noStrike" dirty="0" smtClean="0">
                          <a:solidFill>
                            <a:srgbClr val="000000"/>
                          </a:solidFill>
                          <a:effectLst/>
                          <a:latin typeface="Arial" panose="020B0604020202020204" pitchFamily="34" charset="0"/>
                          <a:cs typeface="Arial" panose="020B0604020202020204" pitchFamily="34" charset="0"/>
                        </a:rPr>
                        <a:t>hard structure not </a:t>
                      </a:r>
                      <a:r>
                        <a:rPr lang="en-US" b="0" i="0" u="none" strike="noStrike" dirty="0">
                          <a:solidFill>
                            <a:srgbClr val="000000"/>
                          </a:solidFill>
                          <a:effectLst/>
                          <a:latin typeface="Arial" panose="020B0604020202020204" pitchFamily="34" charset="0"/>
                          <a:cs typeface="Arial" panose="020B0604020202020204" pitchFamily="34" charset="0"/>
                        </a:rPr>
                        <a:t>read</a:t>
                      </a:r>
                    </a:p>
                  </a:txBody>
                  <a:tcPr/>
                </a:tc>
                <a:extLst>
                  <a:ext uri="{0D108BD9-81ED-4DB2-BD59-A6C34878D82A}">
                    <a16:rowId xmlns="" xmlns:a16="http://schemas.microsoft.com/office/drawing/2014/main" val="10001"/>
                  </a:ext>
                </a:extLst>
              </a:tr>
            </a:tbl>
          </a:graphicData>
        </a:graphic>
      </p:graphicFrame>
      <p:sp>
        <p:nvSpPr>
          <p:cNvPr id="7" name="Rettangolo 6"/>
          <p:cNvSpPr/>
          <p:nvPr/>
        </p:nvSpPr>
        <p:spPr>
          <a:xfrm>
            <a:off x="677150" y="6010169"/>
            <a:ext cx="10086975" cy="646331"/>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pPr>
              <a:defRPr/>
            </a:pPr>
            <a:r>
              <a:rPr lang="en-US" dirty="0">
                <a:solidFill>
                  <a:schemeClr val="bg1"/>
                </a:solidFill>
                <a:latin typeface="Arial" panose="020B0604020202020204" pitchFamily="34" charset="0"/>
                <a:cs typeface="Arial" panose="020B0604020202020204" pitchFamily="34" charset="0"/>
              </a:rPr>
              <a:t>Info in </a:t>
            </a:r>
            <a:r>
              <a:rPr lang="en-US" dirty="0">
                <a:solidFill>
                  <a:srgbClr val="FFFF00"/>
                </a:solidFill>
                <a:latin typeface="Arial" panose="020B0604020202020204" pitchFamily="34" charset="0"/>
                <a:cs typeface="Arial" panose="020B0604020202020204" pitchFamily="34" charset="0"/>
              </a:rPr>
              <a:t>NO_PER_SEX_MEASURED_IN_SUB_ SAMPLE_FOR_AGEING </a:t>
            </a:r>
            <a:r>
              <a:rPr lang="en-US" dirty="0">
                <a:solidFill>
                  <a:schemeClr val="bg1"/>
                </a:solidFill>
                <a:latin typeface="Arial" panose="020B0604020202020204" pitchFamily="34" charset="0"/>
                <a:cs typeface="Arial" panose="020B0604020202020204" pitchFamily="34" charset="0"/>
              </a:rPr>
              <a:t>and </a:t>
            </a:r>
            <a:r>
              <a:rPr lang="en-US" dirty="0">
                <a:solidFill>
                  <a:srgbClr val="FFFF00"/>
                </a:solidFill>
                <a:latin typeface="Arial" panose="020B0604020202020204" pitchFamily="34" charset="0"/>
                <a:cs typeface="Arial" panose="020B0604020202020204" pitchFamily="34" charset="0"/>
              </a:rPr>
              <a:t>OTOLITH_READ</a:t>
            </a:r>
            <a:endParaRPr lang="it-IT" dirty="0">
              <a:solidFill>
                <a:srgbClr val="FFFF00"/>
              </a:solidFill>
              <a:latin typeface="Arial" panose="020B0604020202020204" pitchFamily="34" charset="0"/>
              <a:cs typeface="Arial" panose="020B0604020202020204" pitchFamily="34" charset="0"/>
            </a:endParaRPr>
          </a:p>
          <a:p>
            <a:pPr lvl="0">
              <a:defRPr/>
            </a:pPr>
            <a:r>
              <a:rPr lang="it-IT" dirty="0" err="1">
                <a:solidFill>
                  <a:schemeClr val="bg1"/>
                </a:solidFill>
                <a:latin typeface="Arial" panose="020B0604020202020204" pitchFamily="34" charset="0"/>
                <a:cs typeface="Arial" panose="020B0604020202020204" pitchFamily="34" charset="0"/>
              </a:rPr>
              <a:t>should</a:t>
            </a:r>
            <a:r>
              <a:rPr lang="it-IT" dirty="0">
                <a:solidFill>
                  <a:schemeClr val="bg1"/>
                </a:solidFill>
                <a:latin typeface="Arial" panose="020B0604020202020204" pitchFamily="34" charset="0"/>
                <a:cs typeface="Arial" panose="020B0604020202020204" pitchFamily="34" charset="0"/>
              </a:rPr>
              <a:t> be </a:t>
            </a:r>
            <a:r>
              <a:rPr lang="it-IT" dirty="0" err="1">
                <a:solidFill>
                  <a:schemeClr val="bg1"/>
                </a:solidFill>
                <a:latin typeface="Arial" panose="020B0604020202020204" pitchFamily="34" charset="0"/>
                <a:cs typeface="Arial" panose="020B0604020202020204" pitchFamily="34" charset="0"/>
              </a:rPr>
              <a:t>consistent</a:t>
            </a:r>
            <a:endParaRPr lang="it-IT" dirty="0">
              <a:solidFill>
                <a:schemeClr val="bg1"/>
              </a:solidFill>
              <a:latin typeface="Arial" panose="020B0604020202020204" pitchFamily="34" charset="0"/>
              <a:cs typeface="Arial" panose="020B0604020202020204" pitchFamily="34" charset="0"/>
            </a:endParaRPr>
          </a:p>
        </p:txBody>
      </p:sp>
      <p:pic>
        <p:nvPicPr>
          <p:cNvPr id="12" name="Picture 6" descr="154 Frasi sull'attenzion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54444" y="5918217"/>
            <a:ext cx="738283" cy="7382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31865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p:cNvSpPr txBox="1"/>
          <p:nvPr/>
        </p:nvSpPr>
        <p:spPr>
          <a:xfrm>
            <a:off x="472611" y="339047"/>
            <a:ext cx="801385" cy="584775"/>
          </a:xfrm>
          <a:prstGeom prst="rect">
            <a:avLst/>
          </a:prstGeom>
          <a:noFill/>
        </p:spPr>
        <p:txBody>
          <a:bodyPr wrap="square" rtlCol="0">
            <a:spAutoFit/>
          </a:bodyPr>
          <a:lstStyle/>
          <a:p>
            <a:r>
              <a:rPr lang="it-IT" sz="3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TE</a:t>
            </a:r>
          </a:p>
        </p:txBody>
      </p:sp>
      <p:graphicFrame>
        <p:nvGraphicFramePr>
          <p:cNvPr id="6" name="Tabella 5"/>
          <p:cNvGraphicFramePr>
            <a:graphicFrameLocks noGrp="1"/>
          </p:cNvGraphicFramePr>
          <p:nvPr>
            <p:extLst>
              <p:ext uri="{D42A27DB-BD31-4B8C-83A1-F6EECF244321}">
                <p14:modId xmlns:p14="http://schemas.microsoft.com/office/powerpoint/2010/main" val="4136814465"/>
              </p:ext>
            </p:extLst>
          </p:nvPr>
        </p:nvGraphicFramePr>
        <p:xfrm>
          <a:off x="677151" y="1056980"/>
          <a:ext cx="11086593" cy="1828195"/>
        </p:xfrm>
        <a:graphic>
          <a:graphicData uri="http://schemas.openxmlformats.org/drawingml/2006/table">
            <a:tbl>
              <a:tblPr firstRow="1" bandRow="1">
                <a:tableStyleId>{5C22544A-7EE6-4342-B048-85BDC9FD1C3A}</a:tableStyleId>
              </a:tblPr>
              <a:tblGrid>
                <a:gridCol w="1398492">
                  <a:extLst>
                    <a:ext uri="{9D8B030D-6E8A-4147-A177-3AD203B41FA5}">
                      <a16:colId xmlns="" xmlns:a16="http://schemas.microsoft.com/office/drawing/2014/main" val="20000"/>
                    </a:ext>
                  </a:extLst>
                </a:gridCol>
                <a:gridCol w="1712543">
                  <a:extLst>
                    <a:ext uri="{9D8B030D-6E8A-4147-A177-3AD203B41FA5}">
                      <a16:colId xmlns="" xmlns:a16="http://schemas.microsoft.com/office/drawing/2014/main" val="20001"/>
                    </a:ext>
                  </a:extLst>
                </a:gridCol>
                <a:gridCol w="4296037">
                  <a:extLst>
                    <a:ext uri="{9D8B030D-6E8A-4147-A177-3AD203B41FA5}">
                      <a16:colId xmlns="" xmlns:a16="http://schemas.microsoft.com/office/drawing/2014/main" val="20002"/>
                    </a:ext>
                  </a:extLst>
                </a:gridCol>
                <a:gridCol w="3679521">
                  <a:extLst>
                    <a:ext uri="{9D8B030D-6E8A-4147-A177-3AD203B41FA5}">
                      <a16:colId xmlns="" xmlns:a16="http://schemas.microsoft.com/office/drawing/2014/main" val="20003"/>
                    </a:ext>
                  </a:extLst>
                </a:gridCol>
              </a:tblGrid>
              <a:tr h="365155">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Name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Type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Ref</a:t>
                      </a:r>
                      <a:r>
                        <a:rPr lang="it-IT" sz="1600" b="0" i="0" u="none" strike="noStrike" dirty="0">
                          <a:solidFill>
                            <a:srgbClr val="FFFFFF"/>
                          </a:solidFill>
                          <a:effectLst/>
                          <a:latin typeface="Arial" panose="020B0604020202020204" pitchFamily="34" charset="0"/>
                          <a:cs typeface="Arial" panose="020B0604020202020204" pitchFamily="34" charset="0"/>
                        </a:rPr>
                        <a:t>. </a:t>
                      </a:r>
                      <a:r>
                        <a:rPr lang="it-IT" sz="1600" b="0" i="0" u="none" strike="noStrike" dirty="0" err="1">
                          <a:solidFill>
                            <a:srgbClr val="FFFFFF"/>
                          </a:solidFill>
                          <a:effectLst/>
                          <a:latin typeface="Arial" panose="020B0604020202020204" pitchFamily="34" charset="0"/>
                          <a:cs typeface="Arial" panose="020B0604020202020204" pitchFamily="34" charset="0"/>
                        </a:rPr>
                        <a:t>Range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Comments</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 xmlns:a16="http://schemas.microsoft.com/office/drawing/2014/main" val="10000"/>
                  </a:ext>
                </a:extLst>
              </a:tr>
              <a:tr h="3978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000000"/>
                          </a:solidFill>
                          <a:effectLst/>
                          <a:latin typeface="Arial" panose="020B0604020202020204" pitchFamily="34" charset="0"/>
                          <a:cs typeface="Arial" panose="020B0604020202020204" pitchFamily="34" charset="0"/>
                        </a:rPr>
                        <a:t>AGE</a:t>
                      </a:r>
                      <a:endParaRPr lang="it-IT" dirty="0">
                        <a:latin typeface="Arial" panose="020B0604020202020204" pitchFamily="34" charset="0"/>
                        <a:cs typeface="Arial" panose="020B060402020202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000000"/>
                          </a:solidFill>
                          <a:effectLst/>
                          <a:latin typeface="Arial" panose="020B0604020202020204" pitchFamily="34" charset="0"/>
                          <a:cs typeface="Arial" panose="020B0604020202020204" pitchFamily="34" charset="0"/>
                        </a:rPr>
                        <a:t>4N or 2A</a:t>
                      </a:r>
                      <a:endParaRPr lang="it-IT" dirty="0">
                        <a:latin typeface="Arial" panose="020B0604020202020204" pitchFamily="34" charset="0"/>
                        <a:cs typeface="Arial" panose="020B0604020202020204" pitchFamily="34" charset="0"/>
                      </a:endParaRPr>
                    </a:p>
                  </a:txBody>
                  <a:tcPr/>
                </a:tc>
                <a:tc>
                  <a:txBody>
                    <a:bodyPr/>
                    <a:lstStyle/>
                    <a:p>
                      <a:pPr algn="ctr"/>
                      <a:r>
                        <a:rPr lang="en-US" b="0" i="0" u="none" strike="noStrike" dirty="0">
                          <a:solidFill>
                            <a:srgbClr val="000000"/>
                          </a:solidFill>
                          <a:effectLst/>
                          <a:latin typeface="Arial" panose="020B0604020202020204" pitchFamily="34" charset="0"/>
                          <a:cs typeface="Arial" panose="020B0604020202020204" pitchFamily="34" charset="0"/>
                        </a:rPr>
                        <a:t>-1 to 99 for </a:t>
                      </a:r>
                      <a:r>
                        <a:rPr lang="en-US" b="0" i="0" u="none" strike="noStrike" dirty="0" err="1">
                          <a:solidFill>
                            <a:srgbClr val="000000"/>
                          </a:solidFill>
                          <a:effectLst/>
                          <a:latin typeface="Arial" panose="020B0604020202020204" pitchFamily="34" charset="0"/>
                          <a:cs typeface="Arial" panose="020B0604020202020204" pitchFamily="34" charset="0"/>
                        </a:rPr>
                        <a:t>Teleosts</a:t>
                      </a:r>
                      <a:r>
                        <a:rPr lang="en-US" b="0" i="0" u="none" strike="noStrike" dirty="0">
                          <a:solidFill>
                            <a:srgbClr val="000000"/>
                          </a:solidFill>
                          <a:effectLst/>
                          <a:latin typeface="Arial" panose="020B0604020202020204" pitchFamily="34" charset="0"/>
                          <a:cs typeface="Arial" panose="020B0604020202020204" pitchFamily="34" charset="0"/>
                        </a:rPr>
                        <a:t>, </a:t>
                      </a:r>
                    </a:p>
                    <a:p>
                      <a:pPr algn="ctr"/>
                      <a:r>
                        <a:rPr lang="en-US" b="0" i="0" u="none" strike="noStrike" dirty="0">
                          <a:solidFill>
                            <a:srgbClr val="000000"/>
                          </a:solidFill>
                          <a:effectLst/>
                          <a:latin typeface="Arial" panose="020B0604020202020204" pitchFamily="34" charset="0"/>
                          <a:cs typeface="Arial" panose="020B0604020202020204" pitchFamily="34" charset="0"/>
                        </a:rPr>
                        <a:t>UR</a:t>
                      </a:r>
                      <a:r>
                        <a:rPr lang="en-US" b="0" i="0" u="none" strike="noStrike" baseline="0" dirty="0">
                          <a:solidFill>
                            <a:srgbClr val="000000"/>
                          </a:solidFill>
                          <a:effectLst/>
                          <a:latin typeface="Arial" panose="020B0604020202020204" pitchFamily="34" charset="0"/>
                          <a:cs typeface="Arial" panose="020B0604020202020204" pitchFamily="34" charset="0"/>
                        </a:rPr>
                        <a:t> </a:t>
                      </a:r>
                      <a:r>
                        <a:rPr lang="en-US" b="0" i="0" u="none" strike="noStrike" dirty="0">
                          <a:solidFill>
                            <a:srgbClr val="000000"/>
                          </a:solidFill>
                          <a:effectLst/>
                          <a:latin typeface="Arial" panose="020B0604020202020204" pitchFamily="34" charset="0"/>
                          <a:cs typeface="Arial" panose="020B0604020202020204" pitchFamily="34" charset="0"/>
                        </a:rPr>
                        <a:t>for unreadable, </a:t>
                      </a:r>
                    </a:p>
                    <a:p>
                      <a:pPr algn="ctr"/>
                      <a:r>
                        <a:rPr lang="en-US" b="0" i="0" u="none" strike="noStrike" dirty="0">
                          <a:solidFill>
                            <a:srgbClr val="000000"/>
                          </a:solidFill>
                          <a:effectLst/>
                          <a:latin typeface="Arial" panose="020B0604020202020204" pitchFamily="34" charset="0"/>
                          <a:cs typeface="Arial" panose="020B0604020202020204" pitchFamily="34" charset="0"/>
                        </a:rPr>
                        <a:t>NR </a:t>
                      </a:r>
                      <a:r>
                        <a:rPr lang="en-US" b="0" i="0" u="none" strike="noStrike" dirty="0" smtClean="0">
                          <a:solidFill>
                            <a:srgbClr val="000000"/>
                          </a:solidFill>
                          <a:effectLst/>
                          <a:latin typeface="Arial" panose="020B0604020202020204" pitchFamily="34" charset="0"/>
                          <a:cs typeface="Arial" panose="020B0604020202020204" pitchFamily="34" charset="0"/>
                        </a:rPr>
                        <a:t>for the </a:t>
                      </a:r>
                      <a:r>
                        <a:rPr lang="en-US" b="0" i="0" u="none" strike="noStrike" dirty="0">
                          <a:solidFill>
                            <a:srgbClr val="000000"/>
                          </a:solidFill>
                          <a:effectLst/>
                          <a:latin typeface="Arial" panose="020B0604020202020204" pitchFamily="34" charset="0"/>
                          <a:cs typeface="Arial" panose="020B0604020202020204" pitchFamily="34" charset="0"/>
                        </a:rPr>
                        <a:t>other species; </a:t>
                      </a:r>
                    </a:p>
                    <a:p>
                      <a:pPr algn="ctr"/>
                      <a:r>
                        <a:rPr lang="en-US" b="0" i="0" u="none" strike="noStrike" dirty="0">
                          <a:solidFill>
                            <a:srgbClr val="000000"/>
                          </a:solidFill>
                          <a:effectLst/>
                          <a:latin typeface="Arial" panose="020B0604020202020204" pitchFamily="34" charset="0"/>
                          <a:cs typeface="Arial" panose="020B0604020202020204" pitchFamily="34" charset="0"/>
                        </a:rPr>
                        <a:t>-1 reading in progress or</a:t>
                      </a:r>
                    </a:p>
                    <a:p>
                      <a:pPr algn="ctr"/>
                      <a:r>
                        <a:rPr lang="en-US" b="0" i="0" u="none" strike="noStrike" dirty="0">
                          <a:solidFill>
                            <a:srgbClr val="000000"/>
                          </a:solidFill>
                          <a:effectLst/>
                          <a:latin typeface="Arial" panose="020B0604020202020204" pitchFamily="34" charset="0"/>
                          <a:cs typeface="Arial" panose="020B0604020202020204" pitchFamily="34" charset="0"/>
                        </a:rPr>
                        <a:t>length class completed</a:t>
                      </a:r>
                    </a:p>
                  </a:txBody>
                  <a:tcPr/>
                </a:tc>
                <a:tc>
                  <a:txBody>
                    <a:bodyPr/>
                    <a:lstStyle/>
                    <a:p>
                      <a:pPr algn="ctr"/>
                      <a:r>
                        <a:rPr lang="en-US" b="0" i="0" u="none" strike="noStrike" dirty="0">
                          <a:solidFill>
                            <a:srgbClr val="000000"/>
                          </a:solidFill>
                          <a:effectLst/>
                          <a:latin typeface="Arial" panose="020B0604020202020204" pitchFamily="34" charset="0"/>
                          <a:cs typeface="Arial" panose="020B0604020202020204" pitchFamily="34" charset="0"/>
                        </a:rPr>
                        <a:t>Also decimal number for age </a:t>
                      </a:r>
                      <a:endParaRPr lang="en-US" b="0" i="0" u="none" strike="noStrike" dirty="0" smtClean="0">
                        <a:solidFill>
                          <a:srgbClr val="000000"/>
                        </a:solidFill>
                        <a:effectLst/>
                        <a:latin typeface="Arial" panose="020B0604020202020204" pitchFamily="34" charset="0"/>
                        <a:cs typeface="Arial" panose="020B0604020202020204" pitchFamily="34" charset="0"/>
                      </a:endParaRPr>
                    </a:p>
                    <a:p>
                      <a:pPr algn="ctr"/>
                      <a:r>
                        <a:rPr lang="en-US" b="0" i="0" u="none" strike="noStrike" dirty="0" smtClean="0">
                          <a:solidFill>
                            <a:srgbClr val="000000"/>
                          </a:solidFill>
                          <a:effectLst/>
                          <a:latin typeface="Arial" panose="020B0604020202020204" pitchFamily="34" charset="0"/>
                          <a:cs typeface="Arial" panose="020B0604020202020204" pitchFamily="34" charset="0"/>
                        </a:rPr>
                        <a:t>(</a:t>
                      </a:r>
                      <a:r>
                        <a:rPr lang="en-US" b="0" i="0" u="none" strike="noStrike" dirty="0">
                          <a:solidFill>
                            <a:srgbClr val="000000"/>
                          </a:solidFill>
                          <a:effectLst/>
                          <a:latin typeface="Arial" panose="020B0604020202020204" pitchFamily="34" charset="0"/>
                          <a:cs typeface="Arial" panose="020B0604020202020204" pitchFamily="34" charset="0"/>
                        </a:rPr>
                        <a:t>e.g. 10.5);</a:t>
                      </a:r>
                    </a:p>
                    <a:p>
                      <a:pPr algn="ctr"/>
                      <a:r>
                        <a:rPr lang="en-US" b="0" i="0" u="none" strike="noStrike" dirty="0">
                          <a:solidFill>
                            <a:srgbClr val="000000"/>
                          </a:solidFill>
                          <a:effectLst/>
                          <a:latin typeface="Arial" panose="020B0604020202020204" pitchFamily="34" charset="0"/>
                          <a:cs typeface="Arial" panose="020B0604020202020204" pitchFamily="34" charset="0"/>
                        </a:rPr>
                        <a:t>NR: not requested; </a:t>
                      </a:r>
                    </a:p>
                  </a:txBody>
                  <a:tcPr/>
                </a:tc>
                <a:extLst>
                  <a:ext uri="{0D108BD9-81ED-4DB2-BD59-A6C34878D82A}">
                    <a16:rowId xmlns="" xmlns:a16="http://schemas.microsoft.com/office/drawing/2014/main" val="10001"/>
                  </a:ext>
                </a:extLst>
              </a:tr>
            </a:tbl>
          </a:graphicData>
        </a:graphic>
      </p:graphicFrame>
      <p:graphicFrame>
        <p:nvGraphicFramePr>
          <p:cNvPr id="10" name="Tabella 9"/>
          <p:cNvGraphicFramePr>
            <a:graphicFrameLocks noGrp="1"/>
          </p:cNvGraphicFramePr>
          <p:nvPr>
            <p:extLst>
              <p:ext uri="{D42A27DB-BD31-4B8C-83A1-F6EECF244321}">
                <p14:modId xmlns:p14="http://schemas.microsoft.com/office/powerpoint/2010/main" val="1824273329"/>
              </p:ext>
            </p:extLst>
          </p:nvPr>
        </p:nvGraphicFramePr>
        <p:xfrm>
          <a:off x="677151" y="3018333"/>
          <a:ext cx="11086593" cy="1279555"/>
        </p:xfrm>
        <a:graphic>
          <a:graphicData uri="http://schemas.openxmlformats.org/drawingml/2006/table">
            <a:tbl>
              <a:tblPr firstRow="1" bandRow="1">
                <a:tableStyleId>{5C22544A-7EE6-4342-B048-85BDC9FD1C3A}</a:tableStyleId>
              </a:tblPr>
              <a:tblGrid>
                <a:gridCol w="2020253">
                  <a:extLst>
                    <a:ext uri="{9D8B030D-6E8A-4147-A177-3AD203B41FA5}">
                      <a16:colId xmlns="" xmlns:a16="http://schemas.microsoft.com/office/drawing/2014/main" val="20000"/>
                    </a:ext>
                  </a:extLst>
                </a:gridCol>
                <a:gridCol w="817880">
                  <a:extLst>
                    <a:ext uri="{9D8B030D-6E8A-4147-A177-3AD203B41FA5}">
                      <a16:colId xmlns="" xmlns:a16="http://schemas.microsoft.com/office/drawing/2014/main" val="20001"/>
                    </a:ext>
                  </a:extLst>
                </a:gridCol>
                <a:gridCol w="3768789">
                  <a:extLst>
                    <a:ext uri="{9D8B030D-6E8A-4147-A177-3AD203B41FA5}">
                      <a16:colId xmlns="" xmlns:a16="http://schemas.microsoft.com/office/drawing/2014/main" val="20002"/>
                    </a:ext>
                  </a:extLst>
                </a:gridCol>
                <a:gridCol w="4479671">
                  <a:extLst>
                    <a:ext uri="{9D8B030D-6E8A-4147-A177-3AD203B41FA5}">
                      <a16:colId xmlns="" xmlns:a16="http://schemas.microsoft.com/office/drawing/2014/main" val="20003"/>
                    </a:ext>
                  </a:extLst>
                </a:gridCol>
              </a:tblGrid>
              <a:tr h="365155">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Name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Type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Ref</a:t>
                      </a:r>
                      <a:r>
                        <a:rPr lang="it-IT" sz="1600" b="0" i="0" u="none" strike="noStrike" dirty="0">
                          <a:solidFill>
                            <a:srgbClr val="FFFFFF"/>
                          </a:solidFill>
                          <a:effectLst/>
                          <a:latin typeface="Arial" panose="020B0604020202020204" pitchFamily="34" charset="0"/>
                          <a:cs typeface="Arial" panose="020B0604020202020204" pitchFamily="34" charset="0"/>
                        </a:rPr>
                        <a:t>. </a:t>
                      </a:r>
                      <a:r>
                        <a:rPr lang="it-IT" sz="1600" b="0" i="0" u="none" strike="noStrike" dirty="0" err="1">
                          <a:solidFill>
                            <a:srgbClr val="FFFFFF"/>
                          </a:solidFill>
                          <a:effectLst/>
                          <a:latin typeface="Arial" panose="020B0604020202020204" pitchFamily="34" charset="0"/>
                          <a:cs typeface="Arial" panose="020B0604020202020204" pitchFamily="34" charset="0"/>
                        </a:rPr>
                        <a:t>Range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Comments</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 xmlns:a16="http://schemas.microsoft.com/office/drawing/2014/main" val="10000"/>
                  </a:ext>
                </a:extLst>
              </a:tr>
              <a:tr h="3978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000000"/>
                          </a:solidFill>
                          <a:effectLst/>
                          <a:latin typeface="Arial" panose="020B0604020202020204" pitchFamily="34" charset="0"/>
                          <a:cs typeface="Arial" panose="020B0604020202020204" pitchFamily="34" charset="0"/>
                        </a:rPr>
                        <a:t>OTOLITH_CODE</a:t>
                      </a:r>
                      <a:endParaRPr lang="it-IT" dirty="0">
                        <a:latin typeface="Arial" panose="020B0604020202020204" pitchFamily="34" charset="0"/>
                        <a:cs typeface="Arial" panose="020B060402020202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000000"/>
                          </a:solidFill>
                          <a:effectLst/>
                          <a:latin typeface="Arial" panose="020B0604020202020204" pitchFamily="34" charset="0"/>
                          <a:cs typeface="Arial" panose="020B0604020202020204" pitchFamily="34" charset="0"/>
                        </a:rPr>
                        <a:t>35AN</a:t>
                      </a:r>
                      <a:endParaRPr lang="it-IT" dirty="0">
                        <a:latin typeface="Arial" panose="020B0604020202020204" pitchFamily="34" charset="0"/>
                        <a:cs typeface="Arial" panose="020B0604020202020204" pitchFamily="34" charset="0"/>
                      </a:endParaRPr>
                    </a:p>
                  </a:txBody>
                  <a:tcPr/>
                </a:tc>
                <a:tc>
                  <a:txBody>
                    <a:bodyPr/>
                    <a:lstStyle/>
                    <a:p>
                      <a:pPr algn="ctr"/>
                      <a:r>
                        <a:rPr lang="en-US" b="0" i="0" u="none" strike="noStrike" dirty="0">
                          <a:solidFill>
                            <a:srgbClr val="000000"/>
                          </a:solidFill>
                          <a:effectLst/>
                          <a:latin typeface="Arial" panose="020B0604020202020204" pitchFamily="34" charset="0"/>
                          <a:cs typeface="Arial" panose="020B0604020202020204" pitchFamily="34" charset="0"/>
                        </a:rPr>
                        <a:t>[Country][GSA][Vessel][Year][Haul]</a:t>
                      </a:r>
                    </a:p>
                    <a:p>
                      <a:pPr algn="ctr"/>
                      <a:r>
                        <a:rPr lang="en-US" b="0" i="0" u="none" strike="noStrike" dirty="0">
                          <a:solidFill>
                            <a:srgbClr val="000000"/>
                          </a:solidFill>
                          <a:effectLst/>
                          <a:latin typeface="Arial" panose="020B0604020202020204" pitchFamily="34" charset="0"/>
                          <a:cs typeface="Arial" panose="020B0604020202020204" pitchFamily="34" charset="0"/>
                        </a:rPr>
                        <a:t>[</a:t>
                      </a:r>
                      <a:r>
                        <a:rPr lang="en-US" b="0" i="0" u="none" strike="noStrike" dirty="0" err="1">
                          <a:solidFill>
                            <a:srgbClr val="000000"/>
                          </a:solidFill>
                          <a:effectLst/>
                          <a:latin typeface="Arial" panose="020B0604020202020204" pitchFamily="34" charset="0"/>
                          <a:cs typeface="Arial" panose="020B0604020202020204" pitchFamily="34" charset="0"/>
                        </a:rPr>
                        <a:t>Genr_Spec</a:t>
                      </a:r>
                      <a:r>
                        <a:rPr lang="en-US" b="0" i="0" u="none" strike="noStrike" dirty="0">
                          <a:solidFill>
                            <a:srgbClr val="000000"/>
                          </a:solidFill>
                          <a:effectLst/>
                          <a:latin typeface="Arial" panose="020B0604020202020204" pitchFamily="34" charset="0"/>
                          <a:cs typeface="Arial" panose="020B0604020202020204" pitchFamily="34" charset="0"/>
                        </a:rPr>
                        <a:t>][Stage][Sex][Length]</a:t>
                      </a:r>
                    </a:p>
                    <a:p>
                      <a:pPr algn="ctr"/>
                      <a:r>
                        <a:rPr lang="en-US" b="0" i="0" u="none" strike="noStrike" dirty="0">
                          <a:solidFill>
                            <a:srgbClr val="000000"/>
                          </a:solidFill>
                          <a:effectLst/>
                          <a:latin typeface="Arial" panose="020B0604020202020204" pitchFamily="34" charset="0"/>
                          <a:cs typeface="Arial" panose="020B0604020202020204" pitchFamily="34" charset="0"/>
                        </a:rPr>
                        <a:t>[individual code</a:t>
                      </a:r>
                      <a:r>
                        <a:rPr lang="en-US" b="0" i="0" u="none" strike="noStrike" smtClean="0">
                          <a:solidFill>
                            <a:srgbClr val="000000"/>
                          </a:solidFill>
                          <a:effectLst/>
                          <a:latin typeface="Arial" panose="020B0604020202020204" pitchFamily="34" charset="0"/>
                          <a:cs typeface="Arial" panose="020B0604020202020204" pitchFamily="34" charset="0"/>
                        </a:rPr>
                        <a:t>], </a:t>
                      </a:r>
                      <a:r>
                        <a:rPr lang="en-US" b="0" i="0" u="none" strike="noStrike" smtClean="0">
                          <a:solidFill>
                            <a:srgbClr val="000000"/>
                          </a:solidFill>
                          <a:effectLst/>
                          <a:latin typeface="Arial" panose="020B0604020202020204" pitchFamily="34" charset="0"/>
                          <a:cs typeface="Arial" panose="020B0604020202020204" pitchFamily="34" charset="0"/>
                        </a:rPr>
                        <a:t>NR</a:t>
                      </a:r>
                      <a:endParaRPr lang="en-US" b="0" i="0" u="none" strike="noStrike" dirty="0">
                        <a:solidFill>
                          <a:srgbClr val="000000"/>
                        </a:solidFill>
                        <a:effectLst/>
                        <a:latin typeface="Arial" panose="020B0604020202020204" pitchFamily="34" charset="0"/>
                        <a:cs typeface="Arial" panose="020B0604020202020204" pitchFamily="34" charset="0"/>
                      </a:endParaRPr>
                    </a:p>
                  </a:txBody>
                  <a:tcPr/>
                </a:tc>
                <a:tc>
                  <a:txBody>
                    <a:bodyPr/>
                    <a:lstStyle/>
                    <a:p>
                      <a:pPr algn="ctr"/>
                      <a:r>
                        <a:rPr lang="en-US" b="0" i="0" u="none" strike="noStrike" dirty="0">
                          <a:solidFill>
                            <a:srgbClr val="000000"/>
                          </a:solidFill>
                          <a:effectLst/>
                          <a:latin typeface="Arial" panose="020B0604020202020204" pitchFamily="34" charset="0"/>
                          <a:cs typeface="Arial" panose="020B0604020202020204" pitchFamily="34" charset="0"/>
                        </a:rPr>
                        <a:t>ITA10PEC2012100MULL_BAR2AM110_xxxxxx</a:t>
                      </a:r>
                    </a:p>
                  </a:txBody>
                  <a:tcPr/>
                </a:tc>
                <a:extLst>
                  <a:ext uri="{0D108BD9-81ED-4DB2-BD59-A6C34878D82A}">
                    <a16:rowId xmlns="" xmlns:a16="http://schemas.microsoft.com/office/drawing/2014/main" val="10001"/>
                  </a:ext>
                </a:extLst>
              </a:tr>
            </a:tbl>
          </a:graphicData>
        </a:graphic>
      </p:graphicFrame>
      <p:graphicFrame>
        <p:nvGraphicFramePr>
          <p:cNvPr id="11" name="Tabella 10"/>
          <p:cNvGraphicFramePr>
            <a:graphicFrameLocks noGrp="1"/>
          </p:cNvGraphicFramePr>
          <p:nvPr>
            <p:extLst>
              <p:ext uri="{D42A27DB-BD31-4B8C-83A1-F6EECF244321}">
                <p14:modId xmlns:p14="http://schemas.microsoft.com/office/powerpoint/2010/main" val="3659447401"/>
              </p:ext>
            </p:extLst>
          </p:nvPr>
        </p:nvGraphicFramePr>
        <p:xfrm>
          <a:off x="677150" y="4542333"/>
          <a:ext cx="11086594" cy="763044"/>
        </p:xfrm>
        <a:graphic>
          <a:graphicData uri="http://schemas.openxmlformats.org/drawingml/2006/table">
            <a:tbl>
              <a:tblPr firstRow="1" bandRow="1">
                <a:tableStyleId>{5C22544A-7EE6-4342-B048-85BDC9FD1C3A}</a:tableStyleId>
              </a:tblPr>
              <a:tblGrid>
                <a:gridCol w="2412700">
                  <a:extLst>
                    <a:ext uri="{9D8B030D-6E8A-4147-A177-3AD203B41FA5}">
                      <a16:colId xmlns="" xmlns:a16="http://schemas.microsoft.com/office/drawing/2014/main" val="20000"/>
                    </a:ext>
                  </a:extLst>
                </a:gridCol>
                <a:gridCol w="1051244">
                  <a:extLst>
                    <a:ext uri="{9D8B030D-6E8A-4147-A177-3AD203B41FA5}">
                      <a16:colId xmlns="" xmlns:a16="http://schemas.microsoft.com/office/drawing/2014/main" val="20001"/>
                    </a:ext>
                  </a:extLst>
                </a:gridCol>
                <a:gridCol w="2976835">
                  <a:extLst>
                    <a:ext uri="{9D8B030D-6E8A-4147-A177-3AD203B41FA5}">
                      <a16:colId xmlns="" xmlns:a16="http://schemas.microsoft.com/office/drawing/2014/main" val="20002"/>
                    </a:ext>
                  </a:extLst>
                </a:gridCol>
                <a:gridCol w="4645815">
                  <a:extLst>
                    <a:ext uri="{9D8B030D-6E8A-4147-A177-3AD203B41FA5}">
                      <a16:colId xmlns="" xmlns:a16="http://schemas.microsoft.com/office/drawing/2014/main" val="20003"/>
                    </a:ext>
                  </a:extLst>
                </a:gridCol>
              </a:tblGrid>
              <a:tr h="365155">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Name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Type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Ref</a:t>
                      </a:r>
                      <a:r>
                        <a:rPr lang="it-IT" sz="1600" b="0" i="0" u="none" strike="noStrike" dirty="0">
                          <a:solidFill>
                            <a:srgbClr val="FFFFFF"/>
                          </a:solidFill>
                          <a:effectLst/>
                          <a:latin typeface="Arial" panose="020B0604020202020204" pitchFamily="34" charset="0"/>
                          <a:cs typeface="Arial" panose="020B0604020202020204" pitchFamily="34" charset="0"/>
                        </a:rPr>
                        <a:t>. </a:t>
                      </a:r>
                      <a:r>
                        <a:rPr lang="it-IT" sz="1600" b="0" i="0" u="none" strike="noStrike" dirty="0" err="1">
                          <a:solidFill>
                            <a:srgbClr val="FFFFFF"/>
                          </a:solidFill>
                          <a:effectLst/>
                          <a:latin typeface="Arial" panose="020B0604020202020204" pitchFamily="34" charset="0"/>
                          <a:cs typeface="Arial" panose="020B0604020202020204" pitchFamily="34" charset="0"/>
                        </a:rPr>
                        <a:t>Range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Comments</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 xmlns:a16="http://schemas.microsoft.com/office/drawing/2014/main" val="10000"/>
                  </a:ext>
                </a:extLst>
              </a:tr>
              <a:tr h="3978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000000"/>
                          </a:solidFill>
                          <a:effectLst/>
                          <a:latin typeface="Arial" panose="020B0604020202020204" pitchFamily="34" charset="0"/>
                          <a:cs typeface="Arial" panose="020B0604020202020204" pitchFamily="34" charset="0"/>
                        </a:rPr>
                        <a:t>RECORD_NUMBER</a:t>
                      </a:r>
                      <a:endParaRPr lang="it-IT" dirty="0">
                        <a:latin typeface="Arial" panose="020B0604020202020204" pitchFamily="34" charset="0"/>
                        <a:cs typeface="Arial" panose="020B060402020202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000000"/>
                          </a:solidFill>
                          <a:effectLst/>
                          <a:latin typeface="Arial" panose="020B0604020202020204" pitchFamily="34" charset="0"/>
                          <a:cs typeface="Arial" panose="020B0604020202020204" pitchFamily="34" charset="0"/>
                        </a:rPr>
                        <a:t>6N</a:t>
                      </a:r>
                      <a:endParaRPr lang="it-IT" dirty="0">
                        <a:latin typeface="Arial" panose="020B0604020202020204" pitchFamily="34" charset="0"/>
                        <a:cs typeface="Arial" panose="020B0604020202020204" pitchFamily="34" charset="0"/>
                      </a:endParaRPr>
                    </a:p>
                  </a:txBody>
                  <a:tcPr/>
                </a:tc>
                <a:tc>
                  <a:txBody>
                    <a:bodyPr/>
                    <a:lstStyle/>
                    <a:p>
                      <a:pPr algn="ctr"/>
                      <a:r>
                        <a:rPr lang="en-US" b="0" i="0" u="none" strike="noStrike" dirty="0">
                          <a:solidFill>
                            <a:srgbClr val="000000"/>
                          </a:solidFill>
                          <a:effectLst/>
                          <a:latin typeface="Arial" panose="020B0604020202020204" pitchFamily="34" charset="0"/>
                          <a:cs typeface="Arial" panose="020B0604020202020204" pitchFamily="34" charset="0"/>
                        </a:rPr>
                        <a:t>0 to 100.000</a:t>
                      </a:r>
                    </a:p>
                  </a:txBody>
                  <a:tcPr/>
                </a:tc>
                <a:tc>
                  <a:txBody>
                    <a:bodyPr/>
                    <a:lstStyle/>
                    <a:p>
                      <a:pPr algn="ctr"/>
                      <a:r>
                        <a:rPr lang="en-US" b="0" i="0" u="none" strike="noStrike" dirty="0">
                          <a:solidFill>
                            <a:srgbClr val="000000"/>
                          </a:solidFill>
                          <a:effectLst/>
                          <a:latin typeface="Arial" panose="020B0604020202020204" pitchFamily="34" charset="0"/>
                          <a:cs typeface="Arial" panose="020B0604020202020204" pitchFamily="34" charset="0"/>
                        </a:rPr>
                        <a:t>Record identifier by year</a:t>
                      </a:r>
                    </a:p>
                  </a:txBody>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3749604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p:cNvSpPr txBox="1"/>
          <p:nvPr/>
        </p:nvSpPr>
        <p:spPr>
          <a:xfrm>
            <a:off x="472611" y="339047"/>
            <a:ext cx="801385" cy="584775"/>
          </a:xfrm>
          <a:prstGeom prst="rect">
            <a:avLst/>
          </a:prstGeom>
          <a:noFill/>
        </p:spPr>
        <p:txBody>
          <a:bodyPr wrap="square" rtlCol="0">
            <a:spAutoFit/>
          </a:bodyPr>
          <a:lstStyle/>
          <a:p>
            <a:r>
              <a:rPr lang="it-IT" sz="3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TA</a:t>
            </a:r>
          </a:p>
        </p:txBody>
      </p:sp>
      <p:graphicFrame>
        <p:nvGraphicFramePr>
          <p:cNvPr id="6" name="Tabella 5"/>
          <p:cNvGraphicFramePr>
            <a:graphicFrameLocks noGrp="1"/>
          </p:cNvGraphicFramePr>
          <p:nvPr>
            <p:extLst>
              <p:ext uri="{D42A27DB-BD31-4B8C-83A1-F6EECF244321}">
                <p14:modId xmlns:p14="http://schemas.microsoft.com/office/powerpoint/2010/main" val="2188479386"/>
              </p:ext>
            </p:extLst>
          </p:nvPr>
        </p:nvGraphicFramePr>
        <p:xfrm>
          <a:off x="1360915" y="898253"/>
          <a:ext cx="9156556" cy="892511"/>
        </p:xfrm>
        <a:graphic>
          <a:graphicData uri="http://schemas.openxmlformats.org/drawingml/2006/table">
            <a:tbl>
              <a:tblPr firstRow="1" bandRow="1">
                <a:tableStyleId>{5C22544A-7EE6-4342-B048-85BDC9FD1C3A}</a:tableStyleId>
              </a:tblPr>
              <a:tblGrid>
                <a:gridCol w="2793370">
                  <a:extLst>
                    <a:ext uri="{9D8B030D-6E8A-4147-A177-3AD203B41FA5}">
                      <a16:colId xmlns="" xmlns:a16="http://schemas.microsoft.com/office/drawing/2014/main" val="20000"/>
                    </a:ext>
                  </a:extLst>
                </a:gridCol>
                <a:gridCol w="1328850">
                  <a:extLst>
                    <a:ext uri="{9D8B030D-6E8A-4147-A177-3AD203B41FA5}">
                      <a16:colId xmlns="" xmlns:a16="http://schemas.microsoft.com/office/drawing/2014/main" val="20001"/>
                    </a:ext>
                  </a:extLst>
                </a:gridCol>
                <a:gridCol w="1808251">
                  <a:extLst>
                    <a:ext uri="{9D8B030D-6E8A-4147-A177-3AD203B41FA5}">
                      <a16:colId xmlns="" xmlns:a16="http://schemas.microsoft.com/office/drawing/2014/main" val="20002"/>
                    </a:ext>
                  </a:extLst>
                </a:gridCol>
                <a:gridCol w="1823430">
                  <a:extLst>
                    <a:ext uri="{9D8B030D-6E8A-4147-A177-3AD203B41FA5}">
                      <a16:colId xmlns="" xmlns:a16="http://schemas.microsoft.com/office/drawing/2014/main" val="20003"/>
                    </a:ext>
                  </a:extLst>
                </a:gridCol>
                <a:gridCol w="1402655">
                  <a:extLst>
                    <a:ext uri="{9D8B030D-6E8A-4147-A177-3AD203B41FA5}">
                      <a16:colId xmlns="" xmlns:a16="http://schemas.microsoft.com/office/drawing/2014/main" val="20004"/>
                    </a:ext>
                  </a:extLst>
                </a:gridCol>
              </a:tblGrid>
              <a:tr h="494622">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Name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Type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Ref</a:t>
                      </a:r>
                      <a:r>
                        <a:rPr lang="it-IT" sz="1600" b="0" i="0" u="none" strike="noStrike" dirty="0">
                          <a:solidFill>
                            <a:srgbClr val="FFFFFF"/>
                          </a:solidFill>
                          <a:effectLst/>
                          <a:latin typeface="Arial" panose="020B0604020202020204" pitchFamily="34" charset="0"/>
                          <a:cs typeface="Arial" panose="020B0604020202020204" pitchFamily="34" charset="0"/>
                        </a:rPr>
                        <a:t>. </a:t>
                      </a:r>
                      <a:r>
                        <a:rPr lang="it-IT" sz="1600" b="0" i="0" u="none" strike="noStrike" dirty="0" err="1">
                          <a:solidFill>
                            <a:srgbClr val="FFFFFF"/>
                          </a:solidFill>
                          <a:effectLst/>
                          <a:latin typeface="Arial" panose="020B0604020202020204" pitchFamily="34" charset="0"/>
                          <a:cs typeface="Arial" panose="020B0604020202020204" pitchFamily="34" charset="0"/>
                        </a:rPr>
                        <a:t>Range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Comments</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a:solidFill>
                            <a:srgbClr val="FFFFFF"/>
                          </a:solidFill>
                          <a:effectLst/>
                          <a:latin typeface="Arial" panose="020B0604020202020204" pitchFamily="34" charset="0"/>
                          <a:cs typeface="Arial" panose="020B0604020202020204" pitchFamily="34" charset="0"/>
                        </a:rPr>
                        <a:t>New </a:t>
                      </a:r>
                      <a:r>
                        <a:rPr lang="it-IT" sz="1600" b="0" i="0" u="none" strike="noStrike" dirty="0" err="1">
                          <a:solidFill>
                            <a:srgbClr val="FFFFFF"/>
                          </a:solidFill>
                          <a:effectLst/>
                          <a:latin typeface="Arial" panose="020B0604020202020204" pitchFamily="34" charset="0"/>
                          <a:cs typeface="Arial" panose="020B0604020202020204" pitchFamily="34" charset="0"/>
                        </a:rPr>
                        <a:t>range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 xmlns:a16="http://schemas.microsoft.com/office/drawing/2014/main" val="10000"/>
                  </a:ext>
                </a:extLst>
              </a:tr>
              <a:tr h="3978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000000"/>
                          </a:solidFill>
                          <a:effectLst/>
                          <a:latin typeface="Arial" panose="020B0604020202020204" pitchFamily="34" charset="0"/>
                          <a:cs typeface="Arial" panose="020B0604020202020204" pitchFamily="34" charset="0"/>
                        </a:rPr>
                        <a:t>AREA</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000000"/>
                          </a:solidFill>
                          <a:effectLst/>
                          <a:latin typeface="Arial" panose="020B0604020202020204" pitchFamily="34" charset="0"/>
                          <a:cs typeface="Arial" panose="020B0604020202020204" pitchFamily="34" charset="0"/>
                        </a:rPr>
                        <a:t>2N</a:t>
                      </a:r>
                      <a:endParaRPr lang="it-IT" dirty="0">
                        <a:latin typeface="Arial" panose="020B0604020202020204" pitchFamily="34" charset="0"/>
                        <a:cs typeface="Arial" panose="020B0604020202020204" pitchFamily="34" charset="0"/>
                      </a:endParaRPr>
                    </a:p>
                  </a:txBody>
                  <a:tcPr/>
                </a:tc>
                <a:tc>
                  <a:txBody>
                    <a:bodyPr/>
                    <a:lstStyle/>
                    <a:p>
                      <a:pPr algn="ctr"/>
                      <a:r>
                        <a:rPr lang="en-US" b="0" i="0" u="none" strike="noStrike" dirty="0">
                          <a:solidFill>
                            <a:srgbClr val="000000"/>
                          </a:solidFill>
                          <a:effectLst/>
                          <a:latin typeface="Arial" panose="020B0604020202020204" pitchFamily="34" charset="0"/>
                          <a:cs typeface="Arial" panose="020B0604020202020204" pitchFamily="34" charset="0"/>
                        </a:rPr>
                        <a:t>Annex III</a:t>
                      </a:r>
                      <a:endParaRPr lang="it-IT" dirty="0">
                        <a:latin typeface="Arial" panose="020B0604020202020204" pitchFamily="34" charset="0"/>
                        <a:cs typeface="Arial" panose="020B0604020202020204" pitchFamily="34" charset="0"/>
                      </a:endParaRPr>
                    </a:p>
                  </a:txBody>
                  <a:tcPr/>
                </a:tc>
                <a:tc>
                  <a:txBody>
                    <a:bodyPr/>
                    <a:lstStyle/>
                    <a:p>
                      <a:pPr algn="ctr"/>
                      <a:r>
                        <a:rPr lang="en-US" b="0" i="0" u="none" strike="noStrike" dirty="0">
                          <a:solidFill>
                            <a:srgbClr val="000000"/>
                          </a:solidFill>
                          <a:effectLst/>
                          <a:latin typeface="Arial" panose="020B0604020202020204" pitchFamily="34" charset="0"/>
                          <a:cs typeface="Arial" panose="020B0604020202020204" pitchFamily="34" charset="0"/>
                        </a:rPr>
                        <a:t>GFCM codes</a:t>
                      </a:r>
                      <a:endParaRPr lang="it-IT" dirty="0">
                        <a:latin typeface="Arial" panose="020B0604020202020204" pitchFamily="34" charset="0"/>
                        <a:cs typeface="Arial" panose="020B0604020202020204" pitchFamily="34" charset="0"/>
                      </a:endParaRPr>
                    </a:p>
                  </a:txBody>
                  <a:tcPr/>
                </a:tc>
                <a:tc>
                  <a:txBody>
                    <a:bodyPr/>
                    <a:lstStyle/>
                    <a:p>
                      <a:pPr algn="ctr"/>
                      <a:r>
                        <a:rPr lang="it-IT" dirty="0">
                          <a:solidFill>
                            <a:srgbClr val="0070C0"/>
                          </a:solidFill>
                          <a:latin typeface="Arial" panose="020B0604020202020204" pitchFamily="34" charset="0"/>
                          <a:cs typeface="Arial" panose="020B0604020202020204" pitchFamily="34" charset="0"/>
                        </a:rPr>
                        <a:t>1-30</a:t>
                      </a:r>
                    </a:p>
                  </a:txBody>
                  <a:tcPr/>
                </a:tc>
                <a:extLst>
                  <a:ext uri="{0D108BD9-81ED-4DB2-BD59-A6C34878D82A}">
                    <a16:rowId xmlns="" xmlns:a16="http://schemas.microsoft.com/office/drawing/2014/main" val="10001"/>
                  </a:ext>
                </a:extLst>
              </a:tr>
            </a:tbl>
          </a:graphicData>
        </a:graphic>
      </p:graphicFrame>
      <p:pic>
        <p:nvPicPr>
          <p:cNvPr id="1026" name="Picture 2" descr="http://www.fao.org/typo3temp/pics/3bf32307b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8774" y="1933805"/>
            <a:ext cx="6080839" cy="266688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Tabella 9"/>
          <p:cNvGraphicFramePr>
            <a:graphicFrameLocks noGrp="1"/>
          </p:cNvGraphicFramePr>
          <p:nvPr>
            <p:extLst>
              <p:ext uri="{D42A27DB-BD31-4B8C-83A1-F6EECF244321}">
                <p14:modId xmlns:p14="http://schemas.microsoft.com/office/powerpoint/2010/main" val="875940090"/>
              </p:ext>
            </p:extLst>
          </p:nvPr>
        </p:nvGraphicFramePr>
        <p:xfrm>
          <a:off x="1273996" y="5166170"/>
          <a:ext cx="9156556" cy="1134702"/>
        </p:xfrm>
        <a:graphic>
          <a:graphicData uri="http://schemas.openxmlformats.org/drawingml/2006/table">
            <a:tbl>
              <a:tblPr firstRow="1" bandRow="1">
                <a:tableStyleId>{5C22544A-7EE6-4342-B048-85BDC9FD1C3A}</a:tableStyleId>
              </a:tblPr>
              <a:tblGrid>
                <a:gridCol w="2793370">
                  <a:extLst>
                    <a:ext uri="{9D8B030D-6E8A-4147-A177-3AD203B41FA5}">
                      <a16:colId xmlns="" xmlns:a16="http://schemas.microsoft.com/office/drawing/2014/main" val="20000"/>
                    </a:ext>
                  </a:extLst>
                </a:gridCol>
                <a:gridCol w="1328850">
                  <a:extLst>
                    <a:ext uri="{9D8B030D-6E8A-4147-A177-3AD203B41FA5}">
                      <a16:colId xmlns="" xmlns:a16="http://schemas.microsoft.com/office/drawing/2014/main" val="20001"/>
                    </a:ext>
                  </a:extLst>
                </a:gridCol>
                <a:gridCol w="1808251">
                  <a:extLst>
                    <a:ext uri="{9D8B030D-6E8A-4147-A177-3AD203B41FA5}">
                      <a16:colId xmlns="" xmlns:a16="http://schemas.microsoft.com/office/drawing/2014/main" val="20002"/>
                    </a:ext>
                  </a:extLst>
                </a:gridCol>
                <a:gridCol w="1823430">
                  <a:extLst>
                    <a:ext uri="{9D8B030D-6E8A-4147-A177-3AD203B41FA5}">
                      <a16:colId xmlns="" xmlns:a16="http://schemas.microsoft.com/office/drawing/2014/main" val="20003"/>
                    </a:ext>
                  </a:extLst>
                </a:gridCol>
                <a:gridCol w="1402655">
                  <a:extLst>
                    <a:ext uri="{9D8B030D-6E8A-4147-A177-3AD203B41FA5}">
                      <a16:colId xmlns="" xmlns:a16="http://schemas.microsoft.com/office/drawing/2014/main" val="20004"/>
                    </a:ext>
                  </a:extLst>
                </a:gridCol>
              </a:tblGrid>
              <a:tr h="494622">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Name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Type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Ref</a:t>
                      </a:r>
                      <a:r>
                        <a:rPr lang="it-IT" sz="1600" b="0" i="0" u="none" strike="noStrike" dirty="0">
                          <a:solidFill>
                            <a:srgbClr val="FFFFFF"/>
                          </a:solidFill>
                          <a:effectLst/>
                          <a:latin typeface="Arial" panose="020B0604020202020204" pitchFamily="34" charset="0"/>
                          <a:cs typeface="Arial" panose="020B0604020202020204" pitchFamily="34" charset="0"/>
                        </a:rPr>
                        <a:t>. </a:t>
                      </a:r>
                      <a:r>
                        <a:rPr lang="it-IT" sz="1600" b="0" i="0" u="none" strike="noStrike" dirty="0" err="1">
                          <a:solidFill>
                            <a:srgbClr val="FFFFFF"/>
                          </a:solidFill>
                          <a:effectLst/>
                          <a:latin typeface="Arial" panose="020B0604020202020204" pitchFamily="34" charset="0"/>
                          <a:cs typeface="Arial" panose="020B0604020202020204" pitchFamily="34" charset="0"/>
                        </a:rPr>
                        <a:t>Range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Comments</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a:solidFill>
                            <a:srgbClr val="FFFFFF"/>
                          </a:solidFill>
                          <a:effectLst/>
                          <a:latin typeface="Arial" panose="020B0604020202020204" pitchFamily="34" charset="0"/>
                          <a:cs typeface="Arial" panose="020B0604020202020204" pitchFamily="34" charset="0"/>
                        </a:rPr>
                        <a:t>New </a:t>
                      </a:r>
                      <a:r>
                        <a:rPr lang="it-IT" sz="1600" b="0" i="0" u="none" strike="noStrike" dirty="0" err="1">
                          <a:solidFill>
                            <a:srgbClr val="FFFFFF"/>
                          </a:solidFill>
                          <a:effectLst/>
                          <a:latin typeface="Arial" panose="020B0604020202020204" pitchFamily="34" charset="0"/>
                          <a:cs typeface="Arial" panose="020B0604020202020204" pitchFamily="34" charset="0"/>
                        </a:rPr>
                        <a:t>range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 xmlns:a16="http://schemas.microsoft.com/office/drawing/2014/main" val="10000"/>
                  </a:ext>
                </a:extLst>
              </a:tr>
              <a:tr h="3978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000000"/>
                          </a:solidFill>
                          <a:effectLst/>
                          <a:latin typeface="Arial" panose="020B0604020202020204" pitchFamily="34" charset="0"/>
                          <a:cs typeface="Arial" panose="020B0604020202020204" pitchFamily="34" charset="0"/>
                        </a:rPr>
                        <a:t>VESSEL</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000000"/>
                          </a:solidFill>
                          <a:effectLst/>
                          <a:latin typeface="Arial" panose="020B0604020202020204" pitchFamily="34" charset="0"/>
                          <a:cs typeface="Arial" panose="020B0604020202020204" pitchFamily="34" charset="0"/>
                        </a:rPr>
                        <a:t>3A</a:t>
                      </a:r>
                      <a:endParaRPr lang="it-IT" dirty="0">
                        <a:latin typeface="Arial" panose="020B0604020202020204" pitchFamily="34" charset="0"/>
                        <a:cs typeface="Arial" panose="020B0604020202020204" pitchFamily="34" charset="0"/>
                      </a:endParaRPr>
                    </a:p>
                  </a:txBody>
                  <a:tcPr/>
                </a:tc>
                <a:tc>
                  <a:txBody>
                    <a:bodyPr/>
                    <a:lstStyle/>
                    <a:p>
                      <a:pPr algn="ctr"/>
                      <a:r>
                        <a:rPr lang="en-US" b="0" i="0" u="none" strike="noStrike" dirty="0">
                          <a:solidFill>
                            <a:srgbClr val="000000"/>
                          </a:solidFill>
                          <a:effectLst/>
                          <a:latin typeface="Arial" panose="020B0604020202020204" pitchFamily="34" charset="0"/>
                          <a:cs typeface="Arial" panose="020B0604020202020204" pitchFamily="34" charset="0"/>
                        </a:rPr>
                        <a:t>MEDITS Code</a:t>
                      </a:r>
                    </a:p>
                  </a:txBody>
                  <a:tcPr/>
                </a:tc>
                <a:tc>
                  <a:txBody>
                    <a:bodyPr/>
                    <a:lstStyle/>
                    <a:p>
                      <a:pPr algn="ctr"/>
                      <a:endParaRPr lang="it-IT" dirty="0">
                        <a:latin typeface="Arial" panose="020B0604020202020204" pitchFamily="34" charset="0"/>
                        <a:cs typeface="Arial" panose="020B0604020202020204" pitchFamily="34" charset="0"/>
                      </a:endParaRPr>
                    </a:p>
                  </a:txBody>
                  <a:tcPr/>
                </a:tc>
                <a:tc>
                  <a:txBody>
                    <a:bodyPr/>
                    <a:lstStyle/>
                    <a:p>
                      <a:pPr algn="ctr"/>
                      <a:r>
                        <a:rPr lang="it-IT" dirty="0">
                          <a:solidFill>
                            <a:srgbClr val="0070C0"/>
                          </a:solidFill>
                          <a:latin typeface="Arial" panose="020B0604020202020204" pitchFamily="34" charset="0"/>
                          <a:cs typeface="Arial" panose="020B0604020202020204" pitchFamily="34" charset="0"/>
                        </a:rPr>
                        <a:t>TSN, SDM, …</a:t>
                      </a:r>
                    </a:p>
                  </a:txBody>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34158366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p:cNvSpPr txBox="1"/>
          <p:nvPr/>
        </p:nvSpPr>
        <p:spPr>
          <a:xfrm>
            <a:off x="472611" y="339047"/>
            <a:ext cx="801385" cy="584775"/>
          </a:xfrm>
          <a:prstGeom prst="rect">
            <a:avLst/>
          </a:prstGeom>
          <a:noFill/>
        </p:spPr>
        <p:txBody>
          <a:bodyPr wrap="square" rtlCol="0">
            <a:spAutoFit/>
          </a:bodyPr>
          <a:lstStyle/>
          <a:p>
            <a:r>
              <a:rPr lang="it-IT" sz="3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TA</a:t>
            </a:r>
          </a:p>
        </p:txBody>
      </p:sp>
      <p:graphicFrame>
        <p:nvGraphicFramePr>
          <p:cNvPr id="6" name="Tabella 5"/>
          <p:cNvGraphicFramePr>
            <a:graphicFrameLocks noGrp="1"/>
          </p:cNvGraphicFramePr>
          <p:nvPr>
            <p:extLst>
              <p:ext uri="{D42A27DB-BD31-4B8C-83A1-F6EECF244321}">
                <p14:modId xmlns:p14="http://schemas.microsoft.com/office/powerpoint/2010/main" val="1528019781"/>
              </p:ext>
            </p:extLst>
          </p:nvPr>
        </p:nvGraphicFramePr>
        <p:xfrm>
          <a:off x="2083369" y="185178"/>
          <a:ext cx="9618896" cy="892511"/>
        </p:xfrm>
        <a:graphic>
          <a:graphicData uri="http://schemas.openxmlformats.org/drawingml/2006/table">
            <a:tbl>
              <a:tblPr firstRow="1" bandRow="1">
                <a:tableStyleId>{5C22544A-7EE6-4342-B048-85BDC9FD1C3A}</a:tableStyleId>
              </a:tblPr>
              <a:tblGrid>
                <a:gridCol w="2545440">
                  <a:extLst>
                    <a:ext uri="{9D8B030D-6E8A-4147-A177-3AD203B41FA5}">
                      <a16:colId xmlns="" xmlns:a16="http://schemas.microsoft.com/office/drawing/2014/main" val="20000"/>
                    </a:ext>
                  </a:extLst>
                </a:gridCol>
                <a:gridCol w="1462053">
                  <a:extLst>
                    <a:ext uri="{9D8B030D-6E8A-4147-A177-3AD203B41FA5}">
                      <a16:colId xmlns="" xmlns:a16="http://schemas.microsoft.com/office/drawing/2014/main" val="20001"/>
                    </a:ext>
                  </a:extLst>
                </a:gridCol>
                <a:gridCol w="1111984">
                  <a:extLst>
                    <a:ext uri="{9D8B030D-6E8A-4147-A177-3AD203B41FA5}">
                      <a16:colId xmlns="" xmlns:a16="http://schemas.microsoft.com/office/drawing/2014/main" val="20002"/>
                    </a:ext>
                  </a:extLst>
                </a:gridCol>
                <a:gridCol w="1061130">
                  <a:extLst>
                    <a:ext uri="{9D8B030D-6E8A-4147-A177-3AD203B41FA5}">
                      <a16:colId xmlns="" xmlns:a16="http://schemas.microsoft.com/office/drawing/2014/main" val="20003"/>
                    </a:ext>
                  </a:extLst>
                </a:gridCol>
                <a:gridCol w="3438289">
                  <a:extLst>
                    <a:ext uri="{9D8B030D-6E8A-4147-A177-3AD203B41FA5}">
                      <a16:colId xmlns="" xmlns:a16="http://schemas.microsoft.com/office/drawing/2014/main" val="20004"/>
                    </a:ext>
                  </a:extLst>
                </a:gridCol>
              </a:tblGrid>
              <a:tr h="494622">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Name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Type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Ref</a:t>
                      </a:r>
                      <a:r>
                        <a:rPr lang="it-IT" sz="1600" b="0" i="0" u="none" strike="noStrike" dirty="0">
                          <a:solidFill>
                            <a:srgbClr val="FFFFFF"/>
                          </a:solidFill>
                          <a:effectLst/>
                          <a:latin typeface="Arial" panose="020B0604020202020204" pitchFamily="34" charset="0"/>
                          <a:cs typeface="Arial" panose="020B0604020202020204" pitchFamily="34" charset="0"/>
                        </a:rPr>
                        <a:t>. </a:t>
                      </a:r>
                      <a:r>
                        <a:rPr lang="it-IT" sz="1600" b="0" i="0" u="none" strike="noStrike" dirty="0" err="1">
                          <a:solidFill>
                            <a:srgbClr val="FFFFFF"/>
                          </a:solidFill>
                          <a:effectLst/>
                          <a:latin typeface="Arial" panose="020B0604020202020204" pitchFamily="34" charset="0"/>
                          <a:cs typeface="Arial" panose="020B0604020202020204" pitchFamily="34" charset="0"/>
                        </a:rPr>
                        <a:t>Range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Comments</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a:solidFill>
                            <a:srgbClr val="FFFFFF"/>
                          </a:solidFill>
                          <a:effectLst/>
                          <a:latin typeface="Arial" panose="020B0604020202020204" pitchFamily="34" charset="0"/>
                          <a:cs typeface="Arial" panose="020B0604020202020204" pitchFamily="34" charset="0"/>
                        </a:rPr>
                        <a:t>New </a:t>
                      </a:r>
                      <a:r>
                        <a:rPr lang="it-IT" sz="1600" b="0" i="0" u="none" strike="noStrike" dirty="0" err="1">
                          <a:solidFill>
                            <a:srgbClr val="FFFFFF"/>
                          </a:solidFill>
                          <a:effectLst/>
                          <a:latin typeface="Arial" panose="020B0604020202020204" pitchFamily="34" charset="0"/>
                          <a:cs typeface="Arial" panose="020B0604020202020204" pitchFamily="34" charset="0"/>
                        </a:rPr>
                        <a:t>range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 xmlns:a16="http://schemas.microsoft.com/office/drawing/2014/main" val="10000"/>
                  </a:ext>
                </a:extLst>
              </a:tr>
              <a:tr h="3978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000000"/>
                          </a:solidFill>
                          <a:effectLst/>
                          <a:latin typeface="Arial" panose="020B0604020202020204" pitchFamily="34" charset="0"/>
                          <a:cs typeface="Arial" panose="020B0604020202020204" pitchFamily="34" charset="0"/>
                        </a:rPr>
                        <a:t>GEAR</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000000"/>
                          </a:solidFill>
                          <a:effectLst/>
                          <a:latin typeface="Arial" panose="020B0604020202020204" pitchFamily="34" charset="0"/>
                          <a:cs typeface="Arial" panose="020B0604020202020204" pitchFamily="34" charset="0"/>
                        </a:rPr>
                        <a:t>5AN</a:t>
                      </a:r>
                      <a:endParaRPr lang="it-IT" dirty="0">
                        <a:latin typeface="Arial" panose="020B0604020202020204" pitchFamily="34" charset="0"/>
                        <a:cs typeface="Arial" panose="020B0604020202020204" pitchFamily="34" charset="0"/>
                      </a:endParaRPr>
                    </a:p>
                  </a:txBody>
                  <a:tcPr/>
                </a:tc>
                <a:tc>
                  <a:txBody>
                    <a:bodyPr/>
                    <a:lstStyle/>
                    <a:p>
                      <a:pPr algn="ctr"/>
                      <a:r>
                        <a:rPr lang="it-IT" dirty="0">
                          <a:latin typeface="Arial" panose="020B0604020202020204" pitchFamily="34" charset="0"/>
                          <a:cs typeface="Arial" panose="020B0604020202020204" pitchFamily="34" charset="0"/>
                        </a:rPr>
                        <a:t>GOC73</a:t>
                      </a:r>
                    </a:p>
                  </a:txBody>
                  <a:tcPr/>
                </a:tc>
                <a:tc>
                  <a:txBody>
                    <a:bodyPr/>
                    <a:lstStyle/>
                    <a:p>
                      <a:pPr algn="ctr"/>
                      <a:endParaRPr lang="it-IT" dirty="0">
                        <a:latin typeface="Arial" panose="020B0604020202020204" pitchFamily="34" charset="0"/>
                        <a:cs typeface="Arial" panose="020B0604020202020204" pitchFamily="34" charset="0"/>
                      </a:endParaRPr>
                    </a:p>
                  </a:txBody>
                  <a:tcPr/>
                </a:tc>
                <a:tc>
                  <a:txBody>
                    <a:bodyPr/>
                    <a:lstStyle/>
                    <a:p>
                      <a:pPr algn="ctr"/>
                      <a:r>
                        <a:rPr lang="it-IT" dirty="0">
                          <a:latin typeface="Arial" panose="020B0604020202020204" pitchFamily="34" charset="0"/>
                          <a:cs typeface="Arial" panose="020B0604020202020204" pitchFamily="34" charset="0"/>
                        </a:rPr>
                        <a:t>GOC73, </a:t>
                      </a:r>
                      <a:r>
                        <a:rPr lang="it-IT" dirty="0">
                          <a:solidFill>
                            <a:srgbClr val="0070C0"/>
                          </a:solidFill>
                          <a:latin typeface="Arial" panose="020B0604020202020204" pitchFamily="34" charset="0"/>
                          <a:cs typeface="Arial" panose="020B0604020202020204" pitchFamily="34" charset="0"/>
                        </a:rPr>
                        <a:t>BEAMT,TBB</a:t>
                      </a:r>
                    </a:p>
                  </a:txBody>
                  <a:tcPr/>
                </a:tc>
                <a:extLst>
                  <a:ext uri="{0D108BD9-81ED-4DB2-BD59-A6C34878D82A}">
                    <a16:rowId xmlns="" xmlns:a16="http://schemas.microsoft.com/office/drawing/2014/main" val="10001"/>
                  </a:ext>
                </a:extLst>
              </a:tr>
            </a:tbl>
          </a:graphicData>
        </a:graphic>
      </p:graphicFrame>
      <p:graphicFrame>
        <p:nvGraphicFramePr>
          <p:cNvPr id="7" name="Tabella 6"/>
          <p:cNvGraphicFramePr>
            <a:graphicFrameLocks noGrp="1"/>
          </p:cNvGraphicFramePr>
          <p:nvPr>
            <p:extLst>
              <p:ext uri="{D42A27DB-BD31-4B8C-83A1-F6EECF244321}">
                <p14:modId xmlns:p14="http://schemas.microsoft.com/office/powerpoint/2010/main" val="137279651"/>
              </p:ext>
            </p:extLst>
          </p:nvPr>
        </p:nvGraphicFramePr>
        <p:xfrm>
          <a:off x="2083368" y="1332417"/>
          <a:ext cx="9618897" cy="892511"/>
        </p:xfrm>
        <a:graphic>
          <a:graphicData uri="http://schemas.openxmlformats.org/drawingml/2006/table">
            <a:tbl>
              <a:tblPr firstRow="1" bandRow="1">
                <a:tableStyleId>{5C22544A-7EE6-4342-B048-85BDC9FD1C3A}</a:tableStyleId>
              </a:tblPr>
              <a:tblGrid>
                <a:gridCol w="2540002">
                  <a:extLst>
                    <a:ext uri="{9D8B030D-6E8A-4147-A177-3AD203B41FA5}">
                      <a16:colId xmlns="" xmlns:a16="http://schemas.microsoft.com/office/drawing/2014/main" val="20000"/>
                    </a:ext>
                  </a:extLst>
                </a:gridCol>
                <a:gridCol w="1458930">
                  <a:extLst>
                    <a:ext uri="{9D8B030D-6E8A-4147-A177-3AD203B41FA5}">
                      <a16:colId xmlns="" xmlns:a16="http://schemas.microsoft.com/office/drawing/2014/main" val="20001"/>
                    </a:ext>
                  </a:extLst>
                </a:gridCol>
                <a:gridCol w="1109609">
                  <a:extLst>
                    <a:ext uri="{9D8B030D-6E8A-4147-A177-3AD203B41FA5}">
                      <a16:colId xmlns="" xmlns:a16="http://schemas.microsoft.com/office/drawing/2014/main" val="20002"/>
                    </a:ext>
                  </a:extLst>
                </a:gridCol>
                <a:gridCol w="1058863">
                  <a:extLst>
                    <a:ext uri="{9D8B030D-6E8A-4147-A177-3AD203B41FA5}">
                      <a16:colId xmlns="" xmlns:a16="http://schemas.microsoft.com/office/drawing/2014/main" val="20003"/>
                    </a:ext>
                  </a:extLst>
                </a:gridCol>
                <a:gridCol w="3451493">
                  <a:extLst>
                    <a:ext uri="{9D8B030D-6E8A-4147-A177-3AD203B41FA5}">
                      <a16:colId xmlns="" xmlns:a16="http://schemas.microsoft.com/office/drawing/2014/main" val="20004"/>
                    </a:ext>
                  </a:extLst>
                </a:gridCol>
              </a:tblGrid>
              <a:tr h="494622">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Name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Type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Ref</a:t>
                      </a:r>
                      <a:r>
                        <a:rPr lang="it-IT" sz="1600" b="0" i="0" u="none" strike="noStrike" dirty="0">
                          <a:solidFill>
                            <a:srgbClr val="FFFFFF"/>
                          </a:solidFill>
                          <a:effectLst/>
                          <a:latin typeface="Arial" panose="020B0604020202020204" pitchFamily="34" charset="0"/>
                          <a:cs typeface="Arial" panose="020B0604020202020204" pitchFamily="34" charset="0"/>
                        </a:rPr>
                        <a:t>. </a:t>
                      </a:r>
                      <a:r>
                        <a:rPr lang="it-IT" sz="1600" b="0" i="0" u="none" strike="noStrike" dirty="0" err="1">
                          <a:solidFill>
                            <a:srgbClr val="FFFFFF"/>
                          </a:solidFill>
                          <a:effectLst/>
                          <a:latin typeface="Arial" panose="020B0604020202020204" pitchFamily="34" charset="0"/>
                          <a:cs typeface="Arial" panose="020B0604020202020204" pitchFamily="34" charset="0"/>
                        </a:rPr>
                        <a:t>Range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Comments</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a:solidFill>
                            <a:srgbClr val="FFFFFF"/>
                          </a:solidFill>
                          <a:effectLst/>
                          <a:latin typeface="Arial" panose="020B0604020202020204" pitchFamily="34" charset="0"/>
                          <a:cs typeface="Arial" panose="020B0604020202020204" pitchFamily="34" charset="0"/>
                        </a:rPr>
                        <a:t>New </a:t>
                      </a:r>
                      <a:r>
                        <a:rPr lang="it-IT" sz="1600" b="0" i="0" u="none" strike="noStrike" dirty="0" err="1">
                          <a:solidFill>
                            <a:srgbClr val="FFFFFF"/>
                          </a:solidFill>
                          <a:effectLst/>
                          <a:latin typeface="Arial" panose="020B0604020202020204" pitchFamily="34" charset="0"/>
                          <a:cs typeface="Arial" panose="020B0604020202020204" pitchFamily="34" charset="0"/>
                        </a:rPr>
                        <a:t>range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 xmlns:a16="http://schemas.microsoft.com/office/drawing/2014/main" val="10000"/>
                  </a:ext>
                </a:extLst>
              </a:tr>
              <a:tr h="3978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000000"/>
                          </a:solidFill>
                          <a:effectLst/>
                          <a:latin typeface="Arial" panose="020B0604020202020204" pitchFamily="34" charset="0"/>
                          <a:cs typeface="Arial" panose="020B0604020202020204" pitchFamily="34" charset="0"/>
                        </a:rPr>
                        <a:t>RIGGING</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000000"/>
                          </a:solidFill>
                          <a:effectLst/>
                          <a:latin typeface="Arial" panose="020B0604020202020204" pitchFamily="34" charset="0"/>
                          <a:cs typeface="Arial" panose="020B0604020202020204" pitchFamily="34" charset="0"/>
                        </a:rPr>
                        <a:t>4AN</a:t>
                      </a:r>
                      <a:endParaRPr lang="it-IT" dirty="0">
                        <a:latin typeface="Arial" panose="020B0604020202020204" pitchFamily="34" charset="0"/>
                        <a:cs typeface="Arial" panose="020B0604020202020204" pitchFamily="34" charset="0"/>
                      </a:endParaRPr>
                    </a:p>
                  </a:txBody>
                  <a:tcPr/>
                </a:tc>
                <a:tc>
                  <a:txBody>
                    <a:bodyPr/>
                    <a:lstStyle/>
                    <a:p>
                      <a:pPr algn="ctr"/>
                      <a:r>
                        <a:rPr lang="it-IT" dirty="0">
                          <a:latin typeface="Arial" panose="020B0604020202020204" pitchFamily="34" charset="0"/>
                          <a:cs typeface="Arial" panose="020B0604020202020204" pitchFamily="34" charset="0"/>
                        </a:rPr>
                        <a:t>GC73</a:t>
                      </a:r>
                    </a:p>
                  </a:txBody>
                  <a:tcPr/>
                </a:tc>
                <a:tc>
                  <a:txBody>
                    <a:bodyPr/>
                    <a:lstStyle/>
                    <a:p>
                      <a:pPr algn="ctr"/>
                      <a:endParaRPr lang="it-IT" dirty="0">
                        <a:latin typeface="Arial" panose="020B0604020202020204" pitchFamily="34" charset="0"/>
                        <a:cs typeface="Arial" panose="020B0604020202020204" pitchFamily="34" charset="0"/>
                      </a:endParaRPr>
                    </a:p>
                  </a:txBody>
                  <a:tcPr/>
                </a:tc>
                <a:tc>
                  <a:txBody>
                    <a:bodyPr/>
                    <a:lstStyle/>
                    <a:p>
                      <a:pPr algn="ctr"/>
                      <a:r>
                        <a:rPr lang="it-IT" dirty="0">
                          <a:latin typeface="Arial" panose="020B0604020202020204" pitchFamily="34" charset="0"/>
                          <a:cs typeface="Arial" panose="020B0604020202020204" pitchFamily="34" charset="0"/>
                        </a:rPr>
                        <a:t>GC73, </a:t>
                      </a:r>
                      <a:r>
                        <a:rPr lang="it-IT" dirty="0">
                          <a:solidFill>
                            <a:srgbClr val="0070C0"/>
                          </a:solidFill>
                          <a:latin typeface="Arial" panose="020B0604020202020204" pitchFamily="34" charset="0"/>
                          <a:cs typeface="Arial" panose="020B0604020202020204" pitchFamily="34" charset="0"/>
                        </a:rPr>
                        <a:t>BT, ROMT, TURT, TURI</a:t>
                      </a:r>
                    </a:p>
                  </a:txBody>
                  <a:tcPr/>
                </a:tc>
                <a:extLst>
                  <a:ext uri="{0D108BD9-81ED-4DB2-BD59-A6C34878D82A}">
                    <a16:rowId xmlns="" xmlns:a16="http://schemas.microsoft.com/office/drawing/2014/main" val="10001"/>
                  </a:ext>
                </a:extLst>
              </a:tr>
            </a:tbl>
          </a:graphicData>
        </a:graphic>
      </p:graphicFrame>
      <p:graphicFrame>
        <p:nvGraphicFramePr>
          <p:cNvPr id="8" name="Tabella 7"/>
          <p:cNvGraphicFramePr>
            <a:graphicFrameLocks noGrp="1"/>
          </p:cNvGraphicFramePr>
          <p:nvPr>
            <p:extLst>
              <p:ext uri="{D42A27DB-BD31-4B8C-83A1-F6EECF244321}">
                <p14:modId xmlns:p14="http://schemas.microsoft.com/office/powerpoint/2010/main" val="3771878279"/>
              </p:ext>
            </p:extLst>
          </p:nvPr>
        </p:nvGraphicFramePr>
        <p:xfrm>
          <a:off x="2083367" y="4081009"/>
          <a:ext cx="9618897" cy="892511"/>
        </p:xfrm>
        <a:graphic>
          <a:graphicData uri="http://schemas.openxmlformats.org/drawingml/2006/table">
            <a:tbl>
              <a:tblPr firstRow="1" bandRow="1">
                <a:tableStyleId>{5C22544A-7EE6-4342-B048-85BDC9FD1C3A}</a:tableStyleId>
              </a:tblPr>
              <a:tblGrid>
                <a:gridCol w="2540002">
                  <a:extLst>
                    <a:ext uri="{9D8B030D-6E8A-4147-A177-3AD203B41FA5}">
                      <a16:colId xmlns="" xmlns:a16="http://schemas.microsoft.com/office/drawing/2014/main" val="20000"/>
                    </a:ext>
                  </a:extLst>
                </a:gridCol>
                <a:gridCol w="1458930">
                  <a:extLst>
                    <a:ext uri="{9D8B030D-6E8A-4147-A177-3AD203B41FA5}">
                      <a16:colId xmlns="" xmlns:a16="http://schemas.microsoft.com/office/drawing/2014/main" val="20001"/>
                    </a:ext>
                  </a:extLst>
                </a:gridCol>
                <a:gridCol w="1109609">
                  <a:extLst>
                    <a:ext uri="{9D8B030D-6E8A-4147-A177-3AD203B41FA5}">
                      <a16:colId xmlns="" xmlns:a16="http://schemas.microsoft.com/office/drawing/2014/main" val="20002"/>
                    </a:ext>
                  </a:extLst>
                </a:gridCol>
                <a:gridCol w="1058863">
                  <a:extLst>
                    <a:ext uri="{9D8B030D-6E8A-4147-A177-3AD203B41FA5}">
                      <a16:colId xmlns="" xmlns:a16="http://schemas.microsoft.com/office/drawing/2014/main" val="20003"/>
                    </a:ext>
                  </a:extLst>
                </a:gridCol>
                <a:gridCol w="3451493">
                  <a:extLst>
                    <a:ext uri="{9D8B030D-6E8A-4147-A177-3AD203B41FA5}">
                      <a16:colId xmlns="" xmlns:a16="http://schemas.microsoft.com/office/drawing/2014/main" val="20004"/>
                    </a:ext>
                  </a:extLst>
                </a:gridCol>
              </a:tblGrid>
              <a:tr h="494622">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Name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Type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Ref</a:t>
                      </a:r>
                      <a:r>
                        <a:rPr lang="it-IT" sz="1600" b="0" i="0" u="none" strike="noStrike" dirty="0">
                          <a:solidFill>
                            <a:srgbClr val="FFFFFF"/>
                          </a:solidFill>
                          <a:effectLst/>
                          <a:latin typeface="Arial" panose="020B0604020202020204" pitchFamily="34" charset="0"/>
                          <a:cs typeface="Arial" panose="020B0604020202020204" pitchFamily="34" charset="0"/>
                        </a:rPr>
                        <a:t>. </a:t>
                      </a:r>
                      <a:r>
                        <a:rPr lang="it-IT" sz="1600" b="0" i="0" u="none" strike="noStrike" dirty="0" err="1">
                          <a:solidFill>
                            <a:srgbClr val="FFFFFF"/>
                          </a:solidFill>
                          <a:effectLst/>
                          <a:latin typeface="Arial" panose="020B0604020202020204" pitchFamily="34" charset="0"/>
                          <a:cs typeface="Arial" panose="020B0604020202020204" pitchFamily="34" charset="0"/>
                        </a:rPr>
                        <a:t>Range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Comments</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a:solidFill>
                            <a:srgbClr val="FFFFFF"/>
                          </a:solidFill>
                          <a:effectLst/>
                          <a:latin typeface="Arial" panose="020B0604020202020204" pitchFamily="34" charset="0"/>
                          <a:cs typeface="Arial" panose="020B0604020202020204" pitchFamily="34" charset="0"/>
                        </a:rPr>
                        <a:t>New </a:t>
                      </a:r>
                      <a:r>
                        <a:rPr lang="it-IT" sz="1600" b="0" i="0" u="none" strike="noStrike" dirty="0" err="1">
                          <a:solidFill>
                            <a:srgbClr val="FFFFFF"/>
                          </a:solidFill>
                          <a:effectLst/>
                          <a:latin typeface="Arial" panose="020B0604020202020204" pitchFamily="34" charset="0"/>
                          <a:cs typeface="Arial" panose="020B0604020202020204" pitchFamily="34" charset="0"/>
                        </a:rPr>
                        <a:t>range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 xmlns:a16="http://schemas.microsoft.com/office/drawing/2014/main" val="10000"/>
                  </a:ext>
                </a:extLst>
              </a:tr>
              <a:tr h="3978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000000"/>
                          </a:solidFill>
                          <a:effectLst/>
                          <a:latin typeface="Arial" panose="020B0604020202020204" pitchFamily="34" charset="0"/>
                          <a:cs typeface="Arial" panose="020B0604020202020204" pitchFamily="34" charset="0"/>
                        </a:rPr>
                        <a:t>DOORS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000000"/>
                          </a:solidFill>
                          <a:effectLst/>
                          <a:latin typeface="Arial" panose="020B0604020202020204" pitchFamily="34" charset="0"/>
                          <a:cs typeface="Arial" panose="020B0604020202020204" pitchFamily="34" charset="0"/>
                        </a:rPr>
                        <a:t>4AN</a:t>
                      </a:r>
                      <a:endParaRPr lang="it-IT" dirty="0">
                        <a:latin typeface="Arial" panose="020B0604020202020204" pitchFamily="34" charset="0"/>
                        <a:cs typeface="Arial" panose="020B0604020202020204" pitchFamily="34" charset="0"/>
                      </a:endParaRPr>
                    </a:p>
                  </a:txBody>
                  <a:tcPr/>
                </a:tc>
                <a:tc>
                  <a:txBody>
                    <a:bodyPr/>
                    <a:lstStyle/>
                    <a:p>
                      <a:pPr algn="ctr"/>
                      <a:r>
                        <a:rPr lang="it-IT" dirty="0">
                          <a:latin typeface="Arial" panose="020B0604020202020204" pitchFamily="34" charset="0"/>
                          <a:cs typeface="Arial" panose="020B0604020202020204" pitchFamily="34" charset="0"/>
                        </a:rPr>
                        <a:t>WHS8</a:t>
                      </a:r>
                    </a:p>
                  </a:txBody>
                  <a:tcPr/>
                </a:tc>
                <a:tc>
                  <a:txBody>
                    <a:bodyPr/>
                    <a:lstStyle/>
                    <a:p>
                      <a:pPr algn="ctr"/>
                      <a:endParaRPr lang="it-IT" dirty="0">
                        <a:latin typeface="Arial" panose="020B0604020202020204" pitchFamily="34" charset="0"/>
                        <a:cs typeface="Arial" panose="020B0604020202020204" pitchFamily="34" charset="0"/>
                      </a:endParaRPr>
                    </a:p>
                  </a:txBody>
                  <a:tcPr/>
                </a:tc>
                <a:tc>
                  <a:txBody>
                    <a:bodyPr/>
                    <a:lstStyle/>
                    <a:p>
                      <a:pPr algn="ctr"/>
                      <a:r>
                        <a:rPr lang="it-IT" dirty="0">
                          <a:latin typeface="Arial" panose="020B0604020202020204" pitchFamily="34" charset="0"/>
                          <a:cs typeface="Arial" panose="020B0604020202020204" pitchFamily="34" charset="0"/>
                        </a:rPr>
                        <a:t>WHS8, </a:t>
                      </a:r>
                      <a:r>
                        <a:rPr lang="it-IT" dirty="0">
                          <a:solidFill>
                            <a:srgbClr val="0070C0"/>
                          </a:solidFill>
                          <a:latin typeface="Arial" panose="020B0604020202020204" pitchFamily="34" charset="0"/>
                          <a:cs typeface="Arial" panose="020B0604020202020204" pitchFamily="34" charset="0"/>
                        </a:rPr>
                        <a:t>WHS0, ND</a:t>
                      </a:r>
                    </a:p>
                  </a:txBody>
                  <a:tcPr/>
                </a:tc>
                <a:extLst>
                  <a:ext uri="{0D108BD9-81ED-4DB2-BD59-A6C34878D82A}">
                    <a16:rowId xmlns="" xmlns:a16="http://schemas.microsoft.com/office/drawing/2014/main" val="10001"/>
                  </a:ext>
                </a:extLst>
              </a:tr>
            </a:tbl>
          </a:graphicData>
        </a:graphic>
      </p:graphicFrame>
      <p:sp>
        <p:nvSpPr>
          <p:cNvPr id="9" name="CasellaDiTesto 8"/>
          <p:cNvSpPr txBox="1"/>
          <p:nvPr/>
        </p:nvSpPr>
        <p:spPr>
          <a:xfrm>
            <a:off x="1756878" y="5472585"/>
            <a:ext cx="1808252" cy="646331"/>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it-IT" dirty="0"/>
              <a:t>MEDITS </a:t>
            </a:r>
            <a:r>
              <a:rPr lang="it-IT" dirty="0" err="1"/>
              <a:t>reference</a:t>
            </a:r>
            <a:r>
              <a:rPr lang="it-IT" dirty="0"/>
              <a:t> </a:t>
            </a:r>
            <a:r>
              <a:rPr lang="it-IT" dirty="0" err="1"/>
              <a:t>values</a:t>
            </a:r>
            <a:endParaRPr lang="it-IT" dirty="0"/>
          </a:p>
        </p:txBody>
      </p:sp>
      <p:pic>
        <p:nvPicPr>
          <p:cNvPr id="3" name="Immagine 2"/>
          <p:cNvPicPr>
            <a:picLocks noChangeAspect="1"/>
          </p:cNvPicPr>
          <p:nvPr/>
        </p:nvPicPr>
        <p:blipFill rotWithShape="1">
          <a:blip r:embed="rId2"/>
          <a:srcRect l="1553" t="12012" r="1717" b="3222"/>
          <a:stretch/>
        </p:blipFill>
        <p:spPr>
          <a:xfrm>
            <a:off x="2106201" y="2269853"/>
            <a:ext cx="6411075" cy="1763995"/>
          </a:xfrm>
          <a:prstGeom prst="rect">
            <a:avLst/>
          </a:prstGeom>
        </p:spPr>
      </p:pic>
      <p:pic>
        <p:nvPicPr>
          <p:cNvPr id="4" name="Immagine 3"/>
          <p:cNvPicPr>
            <a:picLocks noChangeAspect="1"/>
          </p:cNvPicPr>
          <p:nvPr/>
        </p:nvPicPr>
        <p:blipFill>
          <a:blip r:embed="rId3"/>
          <a:stretch>
            <a:fillRect/>
          </a:stretch>
        </p:blipFill>
        <p:spPr>
          <a:xfrm>
            <a:off x="8880673" y="2380470"/>
            <a:ext cx="2472271" cy="1622556"/>
          </a:xfrm>
          <a:prstGeom prst="rect">
            <a:avLst/>
          </a:prstGeom>
        </p:spPr>
      </p:pic>
      <p:grpSp>
        <p:nvGrpSpPr>
          <p:cNvPr id="11" name="Gruppo 10"/>
          <p:cNvGrpSpPr/>
          <p:nvPr/>
        </p:nvGrpSpPr>
        <p:grpSpPr>
          <a:xfrm>
            <a:off x="3791162" y="5168261"/>
            <a:ext cx="6924782" cy="1337173"/>
            <a:chOff x="3791162" y="5168261"/>
            <a:chExt cx="6924782" cy="1337173"/>
          </a:xfrm>
        </p:grpSpPr>
        <p:pic>
          <p:nvPicPr>
            <p:cNvPr id="2" name="Immagine 1"/>
            <p:cNvPicPr>
              <a:picLocks noChangeAspect="1"/>
            </p:cNvPicPr>
            <p:nvPr/>
          </p:nvPicPr>
          <p:blipFill>
            <a:blip r:embed="rId4"/>
            <a:stretch>
              <a:fillRect/>
            </a:stretch>
          </p:blipFill>
          <p:spPr>
            <a:xfrm>
              <a:off x="3791162" y="5168261"/>
              <a:ext cx="6924782" cy="1337173"/>
            </a:xfrm>
            <a:prstGeom prst="rect">
              <a:avLst/>
            </a:prstGeom>
          </p:spPr>
        </p:pic>
        <p:sp>
          <p:nvSpPr>
            <p:cNvPr id="10" name="CasellaDiTesto 9"/>
            <p:cNvSpPr txBox="1"/>
            <p:nvPr/>
          </p:nvSpPr>
          <p:spPr>
            <a:xfrm>
              <a:off x="5214093" y="5749584"/>
              <a:ext cx="1013739" cy="323165"/>
            </a:xfrm>
            <a:prstGeom prst="rect">
              <a:avLst/>
            </a:prstGeom>
            <a:solidFill>
              <a:schemeClr val="bg1"/>
            </a:solidFill>
            <a:ln>
              <a:noFill/>
            </a:ln>
          </p:spPr>
          <p:txBody>
            <a:bodyPr wrap="none" rtlCol="0">
              <a:spAutoFit/>
            </a:bodyPr>
            <a:lstStyle/>
            <a:p>
              <a:r>
                <a:rPr lang="it-IT" sz="1500" dirty="0" err="1" smtClean="0">
                  <a:solidFill>
                    <a:schemeClr val="tx1">
                      <a:lumMod val="75000"/>
                      <a:lumOff val="25000"/>
                    </a:schemeClr>
                  </a:solidFill>
                  <a:latin typeface="Times New Roman" panose="02020603050405020304" pitchFamily="18" charset="0"/>
                  <a:cs typeface="Times New Roman" panose="02020603050405020304" pitchFamily="18" charset="0"/>
                </a:rPr>
                <a:t>Width</a:t>
              </a:r>
              <a:r>
                <a:rPr lang="it-IT" sz="1500"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it-IT" sz="1500" dirty="0" err="1" smtClean="0">
                  <a:solidFill>
                    <a:schemeClr val="tx1">
                      <a:lumMod val="75000"/>
                      <a:lumOff val="25000"/>
                    </a:schemeClr>
                  </a:solidFill>
                  <a:latin typeface="Times New Roman" panose="02020603050405020304" pitchFamily="18" charset="0"/>
                  <a:cs typeface="Times New Roman" panose="02020603050405020304" pitchFamily="18" charset="0"/>
                </a:rPr>
                <a:t>legs</a:t>
              </a:r>
              <a:endParaRPr lang="it-IT" sz="15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41978853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p:cNvSpPr txBox="1"/>
          <p:nvPr/>
        </p:nvSpPr>
        <p:spPr>
          <a:xfrm>
            <a:off x="472611" y="339047"/>
            <a:ext cx="801385" cy="584775"/>
          </a:xfrm>
          <a:prstGeom prst="rect">
            <a:avLst/>
          </a:prstGeom>
          <a:noFill/>
        </p:spPr>
        <p:txBody>
          <a:bodyPr wrap="square" rtlCol="0">
            <a:spAutoFit/>
          </a:bodyPr>
          <a:lstStyle/>
          <a:p>
            <a:r>
              <a:rPr lang="it-IT" sz="3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TA</a:t>
            </a:r>
          </a:p>
        </p:txBody>
      </p:sp>
      <p:graphicFrame>
        <p:nvGraphicFramePr>
          <p:cNvPr id="6" name="Tabella 5"/>
          <p:cNvGraphicFramePr>
            <a:graphicFrameLocks noGrp="1"/>
          </p:cNvGraphicFramePr>
          <p:nvPr>
            <p:extLst>
              <p:ext uri="{D42A27DB-BD31-4B8C-83A1-F6EECF244321}">
                <p14:modId xmlns:p14="http://schemas.microsoft.com/office/powerpoint/2010/main" val="1128958000"/>
              </p:ext>
            </p:extLst>
          </p:nvPr>
        </p:nvGraphicFramePr>
        <p:xfrm>
          <a:off x="2031998" y="585869"/>
          <a:ext cx="9705846" cy="892511"/>
        </p:xfrm>
        <a:graphic>
          <a:graphicData uri="http://schemas.openxmlformats.org/drawingml/2006/table">
            <a:tbl>
              <a:tblPr firstRow="1" bandRow="1">
                <a:tableStyleId>{5C22544A-7EE6-4342-B048-85BDC9FD1C3A}</a:tableStyleId>
              </a:tblPr>
              <a:tblGrid>
                <a:gridCol w="2545440">
                  <a:extLst>
                    <a:ext uri="{9D8B030D-6E8A-4147-A177-3AD203B41FA5}">
                      <a16:colId xmlns="" xmlns:a16="http://schemas.microsoft.com/office/drawing/2014/main" val="20000"/>
                    </a:ext>
                  </a:extLst>
                </a:gridCol>
                <a:gridCol w="1462053">
                  <a:extLst>
                    <a:ext uri="{9D8B030D-6E8A-4147-A177-3AD203B41FA5}">
                      <a16:colId xmlns="" xmlns:a16="http://schemas.microsoft.com/office/drawing/2014/main" val="20001"/>
                    </a:ext>
                  </a:extLst>
                </a:gridCol>
                <a:gridCol w="1111984">
                  <a:extLst>
                    <a:ext uri="{9D8B030D-6E8A-4147-A177-3AD203B41FA5}">
                      <a16:colId xmlns="" xmlns:a16="http://schemas.microsoft.com/office/drawing/2014/main" val="20002"/>
                    </a:ext>
                  </a:extLst>
                </a:gridCol>
                <a:gridCol w="1148080">
                  <a:extLst>
                    <a:ext uri="{9D8B030D-6E8A-4147-A177-3AD203B41FA5}">
                      <a16:colId xmlns="" xmlns:a16="http://schemas.microsoft.com/office/drawing/2014/main" val="20003"/>
                    </a:ext>
                  </a:extLst>
                </a:gridCol>
                <a:gridCol w="3438289">
                  <a:extLst>
                    <a:ext uri="{9D8B030D-6E8A-4147-A177-3AD203B41FA5}">
                      <a16:colId xmlns="" xmlns:a16="http://schemas.microsoft.com/office/drawing/2014/main" val="20004"/>
                    </a:ext>
                  </a:extLst>
                </a:gridCol>
              </a:tblGrid>
              <a:tr h="494622">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Name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Type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Ref</a:t>
                      </a:r>
                      <a:r>
                        <a:rPr lang="it-IT" sz="1600" b="0" i="0" u="none" strike="noStrike" dirty="0">
                          <a:solidFill>
                            <a:srgbClr val="FFFFFF"/>
                          </a:solidFill>
                          <a:effectLst/>
                          <a:latin typeface="Arial" panose="020B0604020202020204" pitchFamily="34" charset="0"/>
                          <a:cs typeface="Arial" panose="020B0604020202020204" pitchFamily="34" charset="0"/>
                        </a:rPr>
                        <a:t>. </a:t>
                      </a:r>
                      <a:r>
                        <a:rPr lang="it-IT" sz="1600" b="0" i="0" u="none" strike="noStrike" dirty="0" err="1">
                          <a:solidFill>
                            <a:srgbClr val="FFFFFF"/>
                          </a:solidFill>
                          <a:effectLst/>
                          <a:latin typeface="Arial" panose="020B0604020202020204" pitchFamily="34" charset="0"/>
                          <a:cs typeface="Arial" panose="020B0604020202020204" pitchFamily="34" charset="0"/>
                        </a:rPr>
                        <a:t>Range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Comments</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a:solidFill>
                            <a:srgbClr val="FFFFFF"/>
                          </a:solidFill>
                          <a:effectLst/>
                          <a:latin typeface="Arial" panose="020B0604020202020204" pitchFamily="34" charset="0"/>
                          <a:cs typeface="Arial" panose="020B0604020202020204" pitchFamily="34" charset="0"/>
                        </a:rPr>
                        <a:t>New </a:t>
                      </a:r>
                      <a:r>
                        <a:rPr lang="it-IT" sz="1600" b="0" i="0" u="none" strike="noStrike" dirty="0" err="1">
                          <a:solidFill>
                            <a:srgbClr val="FFFFFF"/>
                          </a:solidFill>
                          <a:effectLst/>
                          <a:latin typeface="Arial" panose="020B0604020202020204" pitchFamily="34" charset="0"/>
                          <a:cs typeface="Arial" panose="020B0604020202020204" pitchFamily="34" charset="0"/>
                        </a:rPr>
                        <a:t>range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 xmlns:a16="http://schemas.microsoft.com/office/drawing/2014/main" val="10000"/>
                  </a:ext>
                </a:extLst>
              </a:tr>
              <a:tr h="3978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000000"/>
                          </a:solidFill>
                          <a:effectLst/>
                          <a:latin typeface="Arial" panose="020B0604020202020204" pitchFamily="34" charset="0"/>
                          <a:cs typeface="Arial" panose="020B0604020202020204" pitchFamily="34" charset="0"/>
                        </a:rPr>
                        <a:t>YEAR</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000000"/>
                          </a:solidFill>
                          <a:effectLst/>
                          <a:latin typeface="Arial" panose="020B0604020202020204" pitchFamily="34" charset="0"/>
                          <a:cs typeface="Arial" panose="020B0604020202020204" pitchFamily="34" charset="0"/>
                        </a:rPr>
                        <a:t>4N</a:t>
                      </a:r>
                      <a:endParaRPr lang="it-IT" dirty="0">
                        <a:latin typeface="Arial" panose="020B0604020202020204" pitchFamily="34" charset="0"/>
                        <a:cs typeface="Arial" panose="020B0604020202020204" pitchFamily="34" charset="0"/>
                      </a:endParaRPr>
                    </a:p>
                  </a:txBody>
                  <a:tcPr/>
                </a:tc>
                <a:tc>
                  <a:txBody>
                    <a:bodyPr/>
                    <a:lstStyle/>
                    <a:p>
                      <a:pPr algn="ctr"/>
                      <a:endParaRPr lang="it-IT" dirty="0">
                        <a:latin typeface="Arial" panose="020B0604020202020204" pitchFamily="34" charset="0"/>
                        <a:cs typeface="Arial" panose="020B0604020202020204" pitchFamily="34" charset="0"/>
                      </a:endParaRPr>
                    </a:p>
                  </a:txBody>
                  <a:tcPr/>
                </a:tc>
                <a:tc>
                  <a:txBody>
                    <a:bodyPr/>
                    <a:lstStyle/>
                    <a:p>
                      <a:pPr algn="ctr"/>
                      <a:r>
                        <a:rPr lang="it-IT" dirty="0">
                          <a:latin typeface="Arial" panose="020B0604020202020204" pitchFamily="34" charset="0"/>
                          <a:cs typeface="Arial" panose="020B0604020202020204" pitchFamily="34" charset="0"/>
                        </a:rPr>
                        <a:t>Es. 2000</a:t>
                      </a:r>
                    </a:p>
                  </a:txBody>
                  <a:tcPr/>
                </a:tc>
                <a:tc>
                  <a:txBody>
                    <a:bodyPr/>
                    <a:lstStyle/>
                    <a:p>
                      <a:pPr algn="ctr"/>
                      <a:r>
                        <a:rPr lang="it-IT" dirty="0">
                          <a:solidFill>
                            <a:srgbClr val="0070C0"/>
                          </a:solidFill>
                          <a:latin typeface="Arial" panose="020B0604020202020204" pitchFamily="34" charset="0"/>
                          <a:cs typeface="Arial" panose="020B0604020202020204" pitchFamily="34" charset="0"/>
                        </a:rPr>
                        <a:t>1900 - 2100</a:t>
                      </a:r>
                    </a:p>
                  </a:txBody>
                  <a:tcPr/>
                </a:tc>
                <a:extLst>
                  <a:ext uri="{0D108BD9-81ED-4DB2-BD59-A6C34878D82A}">
                    <a16:rowId xmlns="" xmlns:a16="http://schemas.microsoft.com/office/drawing/2014/main" val="10001"/>
                  </a:ext>
                </a:extLst>
              </a:tr>
            </a:tbl>
          </a:graphicData>
        </a:graphic>
      </p:graphicFrame>
      <p:graphicFrame>
        <p:nvGraphicFramePr>
          <p:cNvPr id="10" name="Tabella 9"/>
          <p:cNvGraphicFramePr>
            <a:graphicFrameLocks noGrp="1"/>
          </p:cNvGraphicFramePr>
          <p:nvPr>
            <p:extLst>
              <p:ext uri="{D42A27DB-BD31-4B8C-83A1-F6EECF244321}">
                <p14:modId xmlns:p14="http://schemas.microsoft.com/office/powerpoint/2010/main" val="522408440"/>
              </p:ext>
            </p:extLst>
          </p:nvPr>
        </p:nvGraphicFramePr>
        <p:xfrm>
          <a:off x="2031998" y="2073909"/>
          <a:ext cx="9705846" cy="892511"/>
        </p:xfrm>
        <a:graphic>
          <a:graphicData uri="http://schemas.openxmlformats.org/drawingml/2006/table">
            <a:tbl>
              <a:tblPr firstRow="1" bandRow="1">
                <a:tableStyleId>{5C22544A-7EE6-4342-B048-85BDC9FD1C3A}</a:tableStyleId>
              </a:tblPr>
              <a:tblGrid>
                <a:gridCol w="2545440">
                  <a:extLst>
                    <a:ext uri="{9D8B030D-6E8A-4147-A177-3AD203B41FA5}">
                      <a16:colId xmlns="" xmlns:a16="http://schemas.microsoft.com/office/drawing/2014/main" val="20000"/>
                    </a:ext>
                  </a:extLst>
                </a:gridCol>
                <a:gridCol w="1462053">
                  <a:extLst>
                    <a:ext uri="{9D8B030D-6E8A-4147-A177-3AD203B41FA5}">
                      <a16:colId xmlns="" xmlns:a16="http://schemas.microsoft.com/office/drawing/2014/main" val="20001"/>
                    </a:ext>
                  </a:extLst>
                </a:gridCol>
                <a:gridCol w="1111984">
                  <a:extLst>
                    <a:ext uri="{9D8B030D-6E8A-4147-A177-3AD203B41FA5}">
                      <a16:colId xmlns="" xmlns:a16="http://schemas.microsoft.com/office/drawing/2014/main" val="20002"/>
                    </a:ext>
                  </a:extLst>
                </a:gridCol>
                <a:gridCol w="1148080">
                  <a:extLst>
                    <a:ext uri="{9D8B030D-6E8A-4147-A177-3AD203B41FA5}">
                      <a16:colId xmlns="" xmlns:a16="http://schemas.microsoft.com/office/drawing/2014/main" val="20003"/>
                    </a:ext>
                  </a:extLst>
                </a:gridCol>
                <a:gridCol w="3438289">
                  <a:extLst>
                    <a:ext uri="{9D8B030D-6E8A-4147-A177-3AD203B41FA5}">
                      <a16:colId xmlns="" xmlns:a16="http://schemas.microsoft.com/office/drawing/2014/main" val="20004"/>
                    </a:ext>
                  </a:extLst>
                </a:gridCol>
              </a:tblGrid>
              <a:tr h="494622">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Name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Type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Ref</a:t>
                      </a:r>
                      <a:r>
                        <a:rPr lang="it-IT" sz="1600" b="0" i="0" u="none" strike="noStrike" dirty="0">
                          <a:solidFill>
                            <a:srgbClr val="FFFFFF"/>
                          </a:solidFill>
                          <a:effectLst/>
                          <a:latin typeface="Arial" panose="020B0604020202020204" pitchFamily="34" charset="0"/>
                          <a:cs typeface="Arial" panose="020B0604020202020204" pitchFamily="34" charset="0"/>
                        </a:rPr>
                        <a:t>. </a:t>
                      </a:r>
                      <a:r>
                        <a:rPr lang="it-IT" sz="1600" b="0" i="0" u="none" strike="noStrike" dirty="0" err="1">
                          <a:solidFill>
                            <a:srgbClr val="FFFFFF"/>
                          </a:solidFill>
                          <a:effectLst/>
                          <a:latin typeface="Arial" panose="020B0604020202020204" pitchFamily="34" charset="0"/>
                          <a:cs typeface="Arial" panose="020B0604020202020204" pitchFamily="34" charset="0"/>
                        </a:rPr>
                        <a:t>Range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Comments</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a:solidFill>
                            <a:srgbClr val="FFFFFF"/>
                          </a:solidFill>
                          <a:effectLst/>
                          <a:latin typeface="Arial" panose="020B0604020202020204" pitchFamily="34" charset="0"/>
                          <a:cs typeface="Arial" panose="020B0604020202020204" pitchFamily="34" charset="0"/>
                        </a:rPr>
                        <a:t>New </a:t>
                      </a:r>
                      <a:r>
                        <a:rPr lang="it-IT" sz="1600" b="0" i="0" u="none" strike="noStrike" dirty="0" err="1">
                          <a:solidFill>
                            <a:srgbClr val="FFFFFF"/>
                          </a:solidFill>
                          <a:effectLst/>
                          <a:latin typeface="Arial" panose="020B0604020202020204" pitchFamily="34" charset="0"/>
                          <a:cs typeface="Arial" panose="020B0604020202020204" pitchFamily="34" charset="0"/>
                        </a:rPr>
                        <a:t>range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 xmlns:a16="http://schemas.microsoft.com/office/drawing/2014/main" val="10000"/>
                  </a:ext>
                </a:extLst>
              </a:tr>
              <a:tr h="3978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000000"/>
                          </a:solidFill>
                          <a:effectLst/>
                          <a:latin typeface="Arial" panose="020B0604020202020204" pitchFamily="34" charset="0"/>
                          <a:cs typeface="Arial" panose="020B0604020202020204" pitchFamily="34" charset="0"/>
                        </a:rPr>
                        <a:t>MONTH</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000000"/>
                          </a:solidFill>
                          <a:effectLst/>
                          <a:latin typeface="Arial" panose="020B0604020202020204" pitchFamily="34" charset="0"/>
                          <a:cs typeface="Arial" panose="020B0604020202020204" pitchFamily="34" charset="0"/>
                        </a:rPr>
                        <a:t>2N</a:t>
                      </a:r>
                      <a:endParaRPr lang="it-IT" dirty="0">
                        <a:latin typeface="Arial" panose="020B0604020202020204" pitchFamily="34" charset="0"/>
                        <a:cs typeface="Arial" panose="020B0604020202020204" pitchFamily="34" charset="0"/>
                      </a:endParaRPr>
                    </a:p>
                  </a:txBody>
                  <a:tcPr/>
                </a:tc>
                <a:tc>
                  <a:txBody>
                    <a:bodyPr/>
                    <a:lstStyle/>
                    <a:p>
                      <a:pPr algn="ctr"/>
                      <a:r>
                        <a:rPr lang="it-IT" dirty="0">
                          <a:latin typeface="Arial" panose="020B0604020202020204" pitchFamily="34" charset="0"/>
                          <a:cs typeface="Arial" panose="020B0604020202020204" pitchFamily="34" charset="0"/>
                        </a:rPr>
                        <a:t>1 - 12</a:t>
                      </a:r>
                    </a:p>
                  </a:txBody>
                  <a:tcPr/>
                </a:tc>
                <a:tc>
                  <a:txBody>
                    <a:bodyPr/>
                    <a:lstStyle/>
                    <a:p>
                      <a:pPr algn="ctr"/>
                      <a:endParaRPr lang="it-IT" dirty="0">
                        <a:latin typeface="Arial" panose="020B0604020202020204" pitchFamily="34" charset="0"/>
                        <a:cs typeface="Arial" panose="020B0604020202020204" pitchFamily="34" charset="0"/>
                      </a:endParaRPr>
                    </a:p>
                  </a:txBody>
                  <a:tcPr/>
                </a:tc>
                <a:tc>
                  <a:txBody>
                    <a:bodyPr/>
                    <a:lstStyle/>
                    <a:p>
                      <a:pPr algn="ctr"/>
                      <a:r>
                        <a:rPr lang="it-IT" dirty="0">
                          <a:latin typeface="Arial" panose="020B0604020202020204" pitchFamily="34" charset="0"/>
                          <a:cs typeface="Arial" panose="020B0604020202020204" pitchFamily="34" charset="0"/>
                        </a:rPr>
                        <a:t>1 – 12</a:t>
                      </a:r>
                    </a:p>
                  </a:txBody>
                  <a:tcPr/>
                </a:tc>
                <a:extLst>
                  <a:ext uri="{0D108BD9-81ED-4DB2-BD59-A6C34878D82A}">
                    <a16:rowId xmlns="" xmlns:a16="http://schemas.microsoft.com/office/drawing/2014/main" val="10001"/>
                  </a:ext>
                </a:extLst>
              </a:tr>
            </a:tbl>
          </a:graphicData>
        </a:graphic>
      </p:graphicFrame>
      <p:graphicFrame>
        <p:nvGraphicFramePr>
          <p:cNvPr id="11" name="Tabella 10"/>
          <p:cNvGraphicFramePr>
            <a:graphicFrameLocks noGrp="1"/>
          </p:cNvGraphicFramePr>
          <p:nvPr>
            <p:extLst>
              <p:ext uri="{D42A27DB-BD31-4B8C-83A1-F6EECF244321}">
                <p14:modId xmlns:p14="http://schemas.microsoft.com/office/powerpoint/2010/main" val="1772706391"/>
              </p:ext>
            </p:extLst>
          </p:nvPr>
        </p:nvGraphicFramePr>
        <p:xfrm>
          <a:off x="2031998" y="3561950"/>
          <a:ext cx="9705846" cy="892511"/>
        </p:xfrm>
        <a:graphic>
          <a:graphicData uri="http://schemas.openxmlformats.org/drawingml/2006/table">
            <a:tbl>
              <a:tblPr firstRow="1" bandRow="1">
                <a:tableStyleId>{5C22544A-7EE6-4342-B048-85BDC9FD1C3A}</a:tableStyleId>
              </a:tblPr>
              <a:tblGrid>
                <a:gridCol w="2126557">
                  <a:extLst>
                    <a:ext uri="{9D8B030D-6E8A-4147-A177-3AD203B41FA5}">
                      <a16:colId xmlns="" xmlns:a16="http://schemas.microsoft.com/office/drawing/2014/main" val="20000"/>
                    </a:ext>
                  </a:extLst>
                </a:gridCol>
                <a:gridCol w="1288994">
                  <a:extLst>
                    <a:ext uri="{9D8B030D-6E8A-4147-A177-3AD203B41FA5}">
                      <a16:colId xmlns="" xmlns:a16="http://schemas.microsoft.com/office/drawing/2014/main" val="20001"/>
                    </a:ext>
                  </a:extLst>
                </a:gridCol>
                <a:gridCol w="1904361">
                  <a:extLst>
                    <a:ext uri="{9D8B030D-6E8A-4147-A177-3AD203B41FA5}">
                      <a16:colId xmlns="" xmlns:a16="http://schemas.microsoft.com/office/drawing/2014/main" val="20002"/>
                    </a:ext>
                  </a:extLst>
                </a:gridCol>
                <a:gridCol w="1152304">
                  <a:extLst>
                    <a:ext uri="{9D8B030D-6E8A-4147-A177-3AD203B41FA5}">
                      <a16:colId xmlns="" xmlns:a16="http://schemas.microsoft.com/office/drawing/2014/main" val="20003"/>
                    </a:ext>
                  </a:extLst>
                </a:gridCol>
                <a:gridCol w="3233630">
                  <a:extLst>
                    <a:ext uri="{9D8B030D-6E8A-4147-A177-3AD203B41FA5}">
                      <a16:colId xmlns="" xmlns:a16="http://schemas.microsoft.com/office/drawing/2014/main" val="20004"/>
                    </a:ext>
                  </a:extLst>
                </a:gridCol>
              </a:tblGrid>
              <a:tr h="494622">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Name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Type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Ref</a:t>
                      </a:r>
                      <a:r>
                        <a:rPr lang="it-IT" sz="1600" b="0" i="0" u="none" strike="noStrike" dirty="0">
                          <a:solidFill>
                            <a:srgbClr val="FFFFFF"/>
                          </a:solidFill>
                          <a:effectLst/>
                          <a:latin typeface="Arial" panose="020B0604020202020204" pitchFamily="34" charset="0"/>
                          <a:cs typeface="Arial" panose="020B0604020202020204" pitchFamily="34" charset="0"/>
                        </a:rPr>
                        <a:t>. </a:t>
                      </a:r>
                      <a:r>
                        <a:rPr lang="it-IT" sz="1600" b="0" i="0" u="none" strike="noStrike" dirty="0" err="1">
                          <a:solidFill>
                            <a:srgbClr val="FFFFFF"/>
                          </a:solidFill>
                          <a:effectLst/>
                          <a:latin typeface="Arial" panose="020B0604020202020204" pitchFamily="34" charset="0"/>
                          <a:cs typeface="Arial" panose="020B0604020202020204" pitchFamily="34" charset="0"/>
                        </a:rPr>
                        <a:t>Range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Comments</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a:solidFill>
                            <a:srgbClr val="FFFFFF"/>
                          </a:solidFill>
                          <a:effectLst/>
                          <a:latin typeface="Arial" panose="020B0604020202020204" pitchFamily="34" charset="0"/>
                          <a:cs typeface="Arial" panose="020B0604020202020204" pitchFamily="34" charset="0"/>
                        </a:rPr>
                        <a:t>New </a:t>
                      </a:r>
                      <a:r>
                        <a:rPr lang="it-IT" sz="1600" b="0" i="0" u="none" strike="noStrike" dirty="0" err="1">
                          <a:solidFill>
                            <a:srgbClr val="FFFFFF"/>
                          </a:solidFill>
                          <a:effectLst/>
                          <a:latin typeface="Arial" panose="020B0604020202020204" pitchFamily="34" charset="0"/>
                          <a:cs typeface="Arial" panose="020B0604020202020204" pitchFamily="34" charset="0"/>
                        </a:rPr>
                        <a:t>range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 xmlns:a16="http://schemas.microsoft.com/office/drawing/2014/main" val="10000"/>
                  </a:ext>
                </a:extLst>
              </a:tr>
              <a:tr h="3978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000000"/>
                          </a:solidFill>
                          <a:effectLst/>
                          <a:latin typeface="Arial" panose="020B0604020202020204" pitchFamily="34" charset="0"/>
                          <a:cs typeface="Arial" panose="020B0604020202020204" pitchFamily="34" charset="0"/>
                        </a:rPr>
                        <a:t>DAY</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000000"/>
                          </a:solidFill>
                          <a:effectLst/>
                          <a:latin typeface="Arial" panose="020B0604020202020204" pitchFamily="34" charset="0"/>
                          <a:cs typeface="Arial" panose="020B0604020202020204" pitchFamily="34" charset="0"/>
                        </a:rPr>
                        <a:t>2N</a:t>
                      </a:r>
                      <a:endParaRPr lang="it-IT" dirty="0">
                        <a:latin typeface="Arial" panose="020B0604020202020204" pitchFamily="34" charset="0"/>
                        <a:cs typeface="Arial" panose="020B0604020202020204" pitchFamily="34" charset="0"/>
                      </a:endParaRPr>
                    </a:p>
                  </a:txBody>
                  <a:tcPr/>
                </a:tc>
                <a:tc>
                  <a:txBody>
                    <a:bodyPr/>
                    <a:lstStyle/>
                    <a:p>
                      <a:pPr algn="ctr"/>
                      <a:r>
                        <a:rPr lang="it-IT" dirty="0">
                          <a:latin typeface="Arial" panose="020B0604020202020204" pitchFamily="34" charset="0"/>
                          <a:cs typeface="Arial" panose="020B0604020202020204" pitchFamily="34" charset="0"/>
                        </a:rPr>
                        <a:t>1 to 28/29/30/31</a:t>
                      </a:r>
                    </a:p>
                  </a:txBody>
                  <a:tcPr/>
                </a:tc>
                <a:tc>
                  <a:txBody>
                    <a:bodyPr/>
                    <a:lstStyle/>
                    <a:p>
                      <a:pPr algn="ctr"/>
                      <a:endParaRPr lang="it-IT" dirty="0">
                        <a:latin typeface="Arial" panose="020B0604020202020204" pitchFamily="34" charset="0"/>
                        <a:cs typeface="Arial" panose="020B0604020202020204" pitchFamily="34" charset="0"/>
                      </a:endParaRPr>
                    </a:p>
                  </a:txBody>
                  <a:tcPr/>
                </a:tc>
                <a:tc>
                  <a:txBody>
                    <a:bodyPr/>
                    <a:lstStyle/>
                    <a:p>
                      <a:pPr algn="ctr"/>
                      <a:r>
                        <a:rPr lang="it-IT" dirty="0">
                          <a:latin typeface="Arial" panose="020B0604020202020204" pitchFamily="34" charset="0"/>
                          <a:cs typeface="Arial" panose="020B0604020202020204" pitchFamily="34" charset="0"/>
                        </a:rPr>
                        <a:t>1 – 31</a:t>
                      </a:r>
                    </a:p>
                  </a:txBody>
                  <a:tcPr/>
                </a:tc>
                <a:extLst>
                  <a:ext uri="{0D108BD9-81ED-4DB2-BD59-A6C34878D82A}">
                    <a16:rowId xmlns="" xmlns:a16="http://schemas.microsoft.com/office/drawing/2014/main" val="10001"/>
                  </a:ext>
                </a:extLst>
              </a:tr>
            </a:tbl>
          </a:graphicData>
        </a:graphic>
      </p:graphicFrame>
      <p:graphicFrame>
        <p:nvGraphicFramePr>
          <p:cNvPr id="12" name="Tabella 11"/>
          <p:cNvGraphicFramePr>
            <a:graphicFrameLocks noGrp="1"/>
          </p:cNvGraphicFramePr>
          <p:nvPr>
            <p:extLst>
              <p:ext uri="{D42A27DB-BD31-4B8C-83A1-F6EECF244321}">
                <p14:modId xmlns:p14="http://schemas.microsoft.com/office/powerpoint/2010/main" val="98916477"/>
              </p:ext>
            </p:extLst>
          </p:nvPr>
        </p:nvGraphicFramePr>
        <p:xfrm>
          <a:off x="2031998" y="5049991"/>
          <a:ext cx="9705847" cy="892511"/>
        </p:xfrm>
        <a:graphic>
          <a:graphicData uri="http://schemas.openxmlformats.org/drawingml/2006/table">
            <a:tbl>
              <a:tblPr firstRow="1" bandRow="1">
                <a:tableStyleId>{5C22544A-7EE6-4342-B048-85BDC9FD1C3A}</a:tableStyleId>
              </a:tblPr>
              <a:tblGrid>
                <a:gridCol w="2098213">
                  <a:extLst>
                    <a:ext uri="{9D8B030D-6E8A-4147-A177-3AD203B41FA5}">
                      <a16:colId xmlns="" xmlns:a16="http://schemas.microsoft.com/office/drawing/2014/main" val="20000"/>
                    </a:ext>
                  </a:extLst>
                </a:gridCol>
                <a:gridCol w="1315092">
                  <a:extLst>
                    <a:ext uri="{9D8B030D-6E8A-4147-A177-3AD203B41FA5}">
                      <a16:colId xmlns="" xmlns:a16="http://schemas.microsoft.com/office/drawing/2014/main" val="20001"/>
                    </a:ext>
                  </a:extLst>
                </a:gridCol>
                <a:gridCol w="1880171">
                  <a:extLst>
                    <a:ext uri="{9D8B030D-6E8A-4147-A177-3AD203B41FA5}">
                      <a16:colId xmlns="" xmlns:a16="http://schemas.microsoft.com/office/drawing/2014/main" val="20002"/>
                    </a:ext>
                  </a:extLst>
                </a:gridCol>
                <a:gridCol w="2887038">
                  <a:extLst>
                    <a:ext uri="{9D8B030D-6E8A-4147-A177-3AD203B41FA5}">
                      <a16:colId xmlns="" xmlns:a16="http://schemas.microsoft.com/office/drawing/2014/main" val="20003"/>
                    </a:ext>
                  </a:extLst>
                </a:gridCol>
                <a:gridCol w="1525333">
                  <a:extLst>
                    <a:ext uri="{9D8B030D-6E8A-4147-A177-3AD203B41FA5}">
                      <a16:colId xmlns="" xmlns:a16="http://schemas.microsoft.com/office/drawing/2014/main" val="20004"/>
                    </a:ext>
                  </a:extLst>
                </a:gridCol>
              </a:tblGrid>
              <a:tr h="494622">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Name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Type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Ref</a:t>
                      </a:r>
                      <a:r>
                        <a:rPr lang="it-IT" sz="1600" b="0" i="0" u="none" strike="noStrike" dirty="0">
                          <a:solidFill>
                            <a:srgbClr val="FFFFFF"/>
                          </a:solidFill>
                          <a:effectLst/>
                          <a:latin typeface="Arial" panose="020B0604020202020204" pitchFamily="34" charset="0"/>
                          <a:cs typeface="Arial" panose="020B0604020202020204" pitchFamily="34" charset="0"/>
                        </a:rPr>
                        <a:t>. </a:t>
                      </a:r>
                      <a:r>
                        <a:rPr lang="it-IT" sz="1600" b="0" i="0" u="none" strike="noStrike" dirty="0" err="1">
                          <a:solidFill>
                            <a:srgbClr val="FFFFFF"/>
                          </a:solidFill>
                          <a:effectLst/>
                          <a:latin typeface="Arial" panose="020B0604020202020204" pitchFamily="34" charset="0"/>
                          <a:cs typeface="Arial" panose="020B0604020202020204" pitchFamily="34" charset="0"/>
                        </a:rPr>
                        <a:t>Range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Comments</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a:solidFill>
                            <a:srgbClr val="FFFFFF"/>
                          </a:solidFill>
                          <a:effectLst/>
                          <a:latin typeface="Arial" panose="020B0604020202020204" pitchFamily="34" charset="0"/>
                          <a:cs typeface="Arial" panose="020B0604020202020204" pitchFamily="34" charset="0"/>
                        </a:rPr>
                        <a:t>New </a:t>
                      </a:r>
                      <a:r>
                        <a:rPr lang="it-IT" sz="1600" b="0" i="0" u="none" strike="noStrike" dirty="0" err="1">
                          <a:solidFill>
                            <a:srgbClr val="FFFFFF"/>
                          </a:solidFill>
                          <a:effectLst/>
                          <a:latin typeface="Arial" panose="020B0604020202020204" pitchFamily="34" charset="0"/>
                          <a:cs typeface="Arial" panose="020B0604020202020204" pitchFamily="34" charset="0"/>
                        </a:rPr>
                        <a:t>range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 xmlns:a16="http://schemas.microsoft.com/office/drawing/2014/main" val="10000"/>
                  </a:ext>
                </a:extLst>
              </a:tr>
              <a:tr h="3978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000000"/>
                          </a:solidFill>
                          <a:effectLst/>
                          <a:latin typeface="Arial" panose="020B0604020202020204" pitchFamily="34" charset="0"/>
                          <a:cs typeface="Arial" panose="020B0604020202020204" pitchFamily="34" charset="0"/>
                        </a:rPr>
                        <a:t>HAUL_NUMBER</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000000"/>
                          </a:solidFill>
                          <a:effectLst/>
                          <a:latin typeface="Arial" panose="020B0604020202020204" pitchFamily="34" charset="0"/>
                          <a:cs typeface="Arial" panose="020B0604020202020204" pitchFamily="34" charset="0"/>
                        </a:rPr>
                        <a:t>3N</a:t>
                      </a:r>
                      <a:endParaRPr lang="it-IT" dirty="0">
                        <a:latin typeface="Arial" panose="020B0604020202020204" pitchFamily="34" charset="0"/>
                        <a:cs typeface="Arial" panose="020B0604020202020204" pitchFamily="34" charset="0"/>
                      </a:endParaRPr>
                    </a:p>
                  </a:txBody>
                  <a:tcPr/>
                </a:tc>
                <a:tc>
                  <a:txBody>
                    <a:bodyPr/>
                    <a:lstStyle/>
                    <a:p>
                      <a:pPr algn="ctr"/>
                      <a:r>
                        <a:rPr lang="it-IT" dirty="0">
                          <a:latin typeface="Arial" panose="020B0604020202020204" pitchFamily="34" charset="0"/>
                          <a:cs typeface="Arial" panose="020B0604020202020204" pitchFamily="34" charset="0"/>
                        </a:rPr>
                        <a:t>1</a:t>
                      </a:r>
                      <a:r>
                        <a:rPr lang="it-IT" baseline="0" dirty="0">
                          <a:latin typeface="Arial" panose="020B0604020202020204" pitchFamily="34" charset="0"/>
                          <a:cs typeface="Arial" panose="020B0604020202020204" pitchFamily="34" charset="0"/>
                        </a:rPr>
                        <a:t> - 999</a:t>
                      </a:r>
                      <a:endParaRPr lang="it-IT" dirty="0">
                        <a:latin typeface="Arial" panose="020B0604020202020204" pitchFamily="34" charset="0"/>
                        <a:cs typeface="Arial" panose="020B0604020202020204" pitchFamily="34" charset="0"/>
                      </a:endParaRPr>
                    </a:p>
                  </a:txBody>
                  <a:tcPr/>
                </a:tc>
                <a:tc>
                  <a:txBody>
                    <a:bodyPr/>
                    <a:lstStyle/>
                    <a:p>
                      <a:pPr algn="ctr"/>
                      <a:r>
                        <a:rPr lang="it-IT" dirty="0" err="1">
                          <a:latin typeface="Arial" panose="020B0604020202020204" pitchFamily="34" charset="0"/>
                          <a:cs typeface="Arial" panose="020B0604020202020204" pitchFamily="34" charset="0"/>
                        </a:rPr>
                        <a:t>One</a:t>
                      </a:r>
                      <a:r>
                        <a:rPr lang="it-IT" dirty="0">
                          <a:latin typeface="Arial" panose="020B0604020202020204" pitchFamily="34" charset="0"/>
                          <a:cs typeface="Arial" panose="020B0604020202020204" pitchFamily="34" charset="0"/>
                        </a:rPr>
                        <a:t> </a:t>
                      </a:r>
                      <a:r>
                        <a:rPr lang="it-IT" dirty="0" err="1">
                          <a:latin typeface="Arial" panose="020B0604020202020204" pitchFamily="34" charset="0"/>
                          <a:cs typeface="Arial" panose="020B0604020202020204" pitchFamily="34" charset="0"/>
                        </a:rPr>
                        <a:t>series</a:t>
                      </a:r>
                      <a:r>
                        <a:rPr lang="it-IT" dirty="0">
                          <a:latin typeface="Arial" panose="020B0604020202020204" pitchFamily="34" charset="0"/>
                          <a:cs typeface="Arial" panose="020B0604020202020204" pitchFamily="34" charset="0"/>
                        </a:rPr>
                        <a:t> by vessel/</a:t>
                      </a:r>
                      <a:r>
                        <a:rPr lang="it-IT" dirty="0" err="1">
                          <a:latin typeface="Arial" panose="020B0604020202020204" pitchFamily="34" charset="0"/>
                          <a:cs typeface="Arial" panose="020B0604020202020204" pitchFamily="34" charset="0"/>
                        </a:rPr>
                        <a:t>year</a:t>
                      </a:r>
                      <a:endParaRPr lang="it-IT" dirty="0">
                        <a:latin typeface="Arial" panose="020B0604020202020204" pitchFamily="34" charset="0"/>
                        <a:cs typeface="Arial" panose="020B0604020202020204" pitchFamily="34" charset="0"/>
                      </a:endParaRPr>
                    </a:p>
                  </a:txBody>
                  <a:tcPr/>
                </a:tc>
                <a:tc>
                  <a:txBody>
                    <a:bodyPr/>
                    <a:lstStyle/>
                    <a:p>
                      <a:pPr algn="ctr"/>
                      <a:r>
                        <a:rPr lang="it-IT" dirty="0" smtClean="0">
                          <a:solidFill>
                            <a:srgbClr val="0070C0"/>
                          </a:solidFill>
                          <a:latin typeface="Arial" panose="020B0604020202020204" pitchFamily="34" charset="0"/>
                          <a:cs typeface="Arial" panose="020B0604020202020204" pitchFamily="34" charset="0"/>
                        </a:rPr>
                        <a:t>4AN</a:t>
                      </a:r>
                      <a:endParaRPr lang="it-IT" dirty="0">
                        <a:solidFill>
                          <a:srgbClr val="0070C0"/>
                        </a:solidFill>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28098017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p:cNvSpPr txBox="1"/>
          <p:nvPr/>
        </p:nvSpPr>
        <p:spPr>
          <a:xfrm>
            <a:off x="472611" y="339047"/>
            <a:ext cx="801385" cy="584775"/>
          </a:xfrm>
          <a:prstGeom prst="rect">
            <a:avLst/>
          </a:prstGeom>
          <a:noFill/>
        </p:spPr>
        <p:txBody>
          <a:bodyPr wrap="square" rtlCol="0">
            <a:spAutoFit/>
          </a:bodyPr>
          <a:lstStyle/>
          <a:p>
            <a:r>
              <a:rPr lang="it-IT" sz="3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TA</a:t>
            </a:r>
          </a:p>
        </p:txBody>
      </p:sp>
      <p:graphicFrame>
        <p:nvGraphicFramePr>
          <p:cNvPr id="6" name="Tabella 5"/>
          <p:cNvGraphicFramePr>
            <a:graphicFrameLocks noGrp="1"/>
          </p:cNvGraphicFramePr>
          <p:nvPr>
            <p:extLst>
              <p:ext uri="{D42A27DB-BD31-4B8C-83A1-F6EECF244321}">
                <p14:modId xmlns:p14="http://schemas.microsoft.com/office/powerpoint/2010/main" val="1747451565"/>
              </p:ext>
            </p:extLst>
          </p:nvPr>
        </p:nvGraphicFramePr>
        <p:xfrm>
          <a:off x="2031998" y="585869"/>
          <a:ext cx="9705846" cy="1134702"/>
        </p:xfrm>
        <a:graphic>
          <a:graphicData uri="http://schemas.openxmlformats.org/drawingml/2006/table">
            <a:tbl>
              <a:tblPr firstRow="1" bandRow="1">
                <a:tableStyleId>{5C22544A-7EE6-4342-B048-85BDC9FD1C3A}</a:tableStyleId>
              </a:tblPr>
              <a:tblGrid>
                <a:gridCol w="2545440">
                  <a:extLst>
                    <a:ext uri="{9D8B030D-6E8A-4147-A177-3AD203B41FA5}">
                      <a16:colId xmlns="" xmlns:a16="http://schemas.microsoft.com/office/drawing/2014/main" val="20000"/>
                    </a:ext>
                  </a:extLst>
                </a:gridCol>
                <a:gridCol w="1217187">
                  <a:extLst>
                    <a:ext uri="{9D8B030D-6E8A-4147-A177-3AD203B41FA5}">
                      <a16:colId xmlns="" xmlns:a16="http://schemas.microsoft.com/office/drawing/2014/main" val="20001"/>
                    </a:ext>
                  </a:extLst>
                </a:gridCol>
                <a:gridCol w="1356850">
                  <a:extLst>
                    <a:ext uri="{9D8B030D-6E8A-4147-A177-3AD203B41FA5}">
                      <a16:colId xmlns="" xmlns:a16="http://schemas.microsoft.com/office/drawing/2014/main" val="20002"/>
                    </a:ext>
                  </a:extLst>
                </a:gridCol>
                <a:gridCol w="2424040">
                  <a:extLst>
                    <a:ext uri="{9D8B030D-6E8A-4147-A177-3AD203B41FA5}">
                      <a16:colId xmlns="" xmlns:a16="http://schemas.microsoft.com/office/drawing/2014/main" val="20003"/>
                    </a:ext>
                  </a:extLst>
                </a:gridCol>
                <a:gridCol w="2162329">
                  <a:extLst>
                    <a:ext uri="{9D8B030D-6E8A-4147-A177-3AD203B41FA5}">
                      <a16:colId xmlns="" xmlns:a16="http://schemas.microsoft.com/office/drawing/2014/main" val="20004"/>
                    </a:ext>
                  </a:extLst>
                </a:gridCol>
              </a:tblGrid>
              <a:tr h="494622">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Name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Type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Ref</a:t>
                      </a:r>
                      <a:r>
                        <a:rPr lang="it-IT" sz="1600" b="0" i="0" u="none" strike="noStrike" dirty="0">
                          <a:solidFill>
                            <a:srgbClr val="FFFFFF"/>
                          </a:solidFill>
                          <a:effectLst/>
                          <a:latin typeface="Arial" panose="020B0604020202020204" pitchFamily="34" charset="0"/>
                          <a:cs typeface="Arial" panose="020B0604020202020204" pitchFamily="34" charset="0"/>
                        </a:rPr>
                        <a:t>. </a:t>
                      </a:r>
                      <a:r>
                        <a:rPr lang="it-IT" sz="1600" b="0" i="0" u="none" strike="noStrike" dirty="0" err="1">
                          <a:solidFill>
                            <a:srgbClr val="FFFFFF"/>
                          </a:solidFill>
                          <a:effectLst/>
                          <a:latin typeface="Arial" panose="020B0604020202020204" pitchFamily="34" charset="0"/>
                          <a:cs typeface="Arial" panose="020B0604020202020204" pitchFamily="34" charset="0"/>
                        </a:rPr>
                        <a:t>Range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Comments</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a:solidFill>
                            <a:srgbClr val="FFFFFF"/>
                          </a:solidFill>
                          <a:effectLst/>
                          <a:latin typeface="Arial" panose="020B0604020202020204" pitchFamily="34" charset="0"/>
                          <a:cs typeface="Arial" panose="020B0604020202020204" pitchFamily="34" charset="0"/>
                        </a:rPr>
                        <a:t>New </a:t>
                      </a:r>
                      <a:r>
                        <a:rPr lang="it-IT" sz="1600" b="0" i="0" u="none" strike="noStrike" dirty="0" err="1">
                          <a:solidFill>
                            <a:srgbClr val="FFFFFF"/>
                          </a:solidFill>
                          <a:effectLst/>
                          <a:latin typeface="Arial" panose="020B0604020202020204" pitchFamily="34" charset="0"/>
                          <a:cs typeface="Arial" panose="020B0604020202020204" pitchFamily="34" charset="0"/>
                        </a:rPr>
                        <a:t>range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 xmlns:a16="http://schemas.microsoft.com/office/drawing/2014/main" val="10000"/>
                  </a:ext>
                </a:extLst>
              </a:tr>
              <a:tr h="397889">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000000"/>
                          </a:solidFill>
                          <a:effectLst/>
                          <a:latin typeface="Arial" panose="020B0604020202020204" pitchFamily="34" charset="0"/>
                          <a:cs typeface="Arial" panose="020B0604020202020204" pitchFamily="34" charset="0"/>
                        </a:rPr>
                        <a:t>CODEND_CLOSING</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000000"/>
                          </a:solidFill>
                          <a:effectLst/>
                          <a:latin typeface="Arial" panose="020B0604020202020204" pitchFamily="34" charset="0"/>
                          <a:cs typeface="Arial" panose="020B0604020202020204" pitchFamily="34" charset="0"/>
                        </a:rPr>
                        <a:t>1A</a:t>
                      </a:r>
                      <a:endParaRPr lang="it-IT" dirty="0">
                        <a:latin typeface="Arial" panose="020B0604020202020204" pitchFamily="34" charset="0"/>
                        <a:cs typeface="Arial" panose="020B0604020202020204" pitchFamily="34" charset="0"/>
                      </a:endParaRPr>
                    </a:p>
                  </a:txBody>
                  <a:tcPr/>
                </a:tc>
                <a:tc>
                  <a:txBody>
                    <a:bodyPr/>
                    <a:lstStyle/>
                    <a:p>
                      <a:pPr algn="ctr"/>
                      <a:r>
                        <a:rPr lang="it-IT" dirty="0">
                          <a:latin typeface="Arial" panose="020B0604020202020204" pitchFamily="34" charset="0"/>
                          <a:cs typeface="Arial" panose="020B0604020202020204" pitchFamily="34" charset="0"/>
                        </a:rPr>
                        <a:t>S, C</a:t>
                      </a:r>
                    </a:p>
                  </a:txBody>
                  <a:tcPr/>
                </a:tc>
                <a:tc>
                  <a:txBody>
                    <a:bodyPr/>
                    <a:lstStyle/>
                    <a:p>
                      <a:pPr algn="ctr"/>
                      <a:r>
                        <a:rPr lang="it-IT" dirty="0">
                          <a:latin typeface="Arial" panose="020B0604020202020204" pitchFamily="34" charset="0"/>
                          <a:cs typeface="Arial" panose="020B0604020202020204" pitchFamily="34" charset="0"/>
                        </a:rPr>
                        <a:t>S: </a:t>
                      </a:r>
                      <a:r>
                        <a:rPr lang="it-IT" dirty="0" err="1">
                          <a:latin typeface="Arial" panose="020B0604020202020204" pitchFamily="34" charset="0"/>
                          <a:cs typeface="Arial" panose="020B0604020202020204" pitchFamily="34" charset="0"/>
                        </a:rPr>
                        <a:t>without</a:t>
                      </a:r>
                      <a:r>
                        <a:rPr lang="it-IT" dirty="0">
                          <a:latin typeface="Arial" panose="020B0604020202020204" pitchFamily="34" charset="0"/>
                          <a:cs typeface="Arial" panose="020B0604020202020204" pitchFamily="34" charset="0"/>
                        </a:rPr>
                        <a:t>; </a:t>
                      </a:r>
                    </a:p>
                    <a:p>
                      <a:pPr algn="ctr"/>
                      <a:r>
                        <a:rPr lang="it-IT" dirty="0">
                          <a:latin typeface="Arial" panose="020B0604020202020204" pitchFamily="34" charset="0"/>
                          <a:cs typeface="Arial" panose="020B0604020202020204" pitchFamily="34" charset="0"/>
                        </a:rPr>
                        <a:t>C: </a:t>
                      </a:r>
                      <a:r>
                        <a:rPr lang="it-IT" dirty="0" err="1">
                          <a:latin typeface="Arial" panose="020B0604020202020204" pitchFamily="34" charset="0"/>
                          <a:cs typeface="Arial" panose="020B0604020202020204" pitchFamily="34" charset="0"/>
                        </a:rPr>
                        <a:t>controlled</a:t>
                      </a:r>
                      <a:endParaRPr lang="it-IT" dirty="0">
                        <a:latin typeface="Arial" panose="020B0604020202020204" pitchFamily="34" charset="0"/>
                        <a:cs typeface="Arial" panose="020B0604020202020204" pitchFamily="34" charset="0"/>
                      </a:endParaRPr>
                    </a:p>
                  </a:txBody>
                  <a:tcPr/>
                </a:tc>
                <a:tc>
                  <a:txBody>
                    <a:bodyPr/>
                    <a:lstStyle/>
                    <a:p>
                      <a:pPr algn="ctr"/>
                      <a:r>
                        <a:rPr lang="it-IT" dirty="0">
                          <a:latin typeface="Arial" panose="020B0604020202020204" pitchFamily="34" charset="0"/>
                          <a:cs typeface="Arial" panose="020B0604020202020204" pitchFamily="34" charset="0"/>
                        </a:rPr>
                        <a:t>S, C, </a:t>
                      </a:r>
                      <a:r>
                        <a:rPr lang="it-IT" dirty="0">
                          <a:solidFill>
                            <a:srgbClr val="0070C0"/>
                          </a:solidFill>
                          <a:latin typeface="Arial" panose="020B0604020202020204" pitchFamily="34" charset="0"/>
                          <a:cs typeface="Arial" panose="020B0604020202020204" pitchFamily="34" charset="0"/>
                        </a:rPr>
                        <a:t>ND</a:t>
                      </a:r>
                    </a:p>
                  </a:txBody>
                  <a:tcPr/>
                </a:tc>
                <a:extLst>
                  <a:ext uri="{0D108BD9-81ED-4DB2-BD59-A6C34878D82A}">
                    <a16:rowId xmlns="" xmlns:a16="http://schemas.microsoft.com/office/drawing/2014/main" val="10001"/>
                  </a:ext>
                </a:extLst>
              </a:tr>
            </a:tbl>
          </a:graphicData>
        </a:graphic>
      </p:graphicFrame>
      <p:graphicFrame>
        <p:nvGraphicFramePr>
          <p:cNvPr id="7" name="Tabella 6"/>
          <p:cNvGraphicFramePr>
            <a:graphicFrameLocks noGrp="1"/>
          </p:cNvGraphicFramePr>
          <p:nvPr>
            <p:extLst>
              <p:ext uri="{D42A27DB-BD31-4B8C-83A1-F6EECF244321}">
                <p14:modId xmlns:p14="http://schemas.microsoft.com/office/powerpoint/2010/main" val="289861884"/>
              </p:ext>
            </p:extLst>
          </p:nvPr>
        </p:nvGraphicFramePr>
        <p:xfrm>
          <a:off x="1596240" y="2710910"/>
          <a:ext cx="10141604" cy="1957662"/>
        </p:xfrm>
        <a:graphic>
          <a:graphicData uri="http://schemas.openxmlformats.org/drawingml/2006/table">
            <a:tbl>
              <a:tblPr firstRow="1" bandRow="1">
                <a:tableStyleId>{5C22544A-7EE6-4342-B048-85BDC9FD1C3A}</a:tableStyleId>
              </a:tblPr>
              <a:tblGrid>
                <a:gridCol w="2981198">
                  <a:extLst>
                    <a:ext uri="{9D8B030D-6E8A-4147-A177-3AD203B41FA5}">
                      <a16:colId xmlns="" xmlns:a16="http://schemas.microsoft.com/office/drawing/2014/main" val="20000"/>
                    </a:ext>
                  </a:extLst>
                </a:gridCol>
                <a:gridCol w="1217187">
                  <a:extLst>
                    <a:ext uri="{9D8B030D-6E8A-4147-A177-3AD203B41FA5}">
                      <a16:colId xmlns="" xmlns:a16="http://schemas.microsoft.com/office/drawing/2014/main" val="20001"/>
                    </a:ext>
                  </a:extLst>
                </a:gridCol>
                <a:gridCol w="1356850">
                  <a:extLst>
                    <a:ext uri="{9D8B030D-6E8A-4147-A177-3AD203B41FA5}">
                      <a16:colId xmlns="" xmlns:a16="http://schemas.microsoft.com/office/drawing/2014/main" val="20002"/>
                    </a:ext>
                  </a:extLst>
                </a:gridCol>
                <a:gridCol w="2424040">
                  <a:extLst>
                    <a:ext uri="{9D8B030D-6E8A-4147-A177-3AD203B41FA5}">
                      <a16:colId xmlns="" xmlns:a16="http://schemas.microsoft.com/office/drawing/2014/main" val="20003"/>
                    </a:ext>
                  </a:extLst>
                </a:gridCol>
                <a:gridCol w="2162329">
                  <a:extLst>
                    <a:ext uri="{9D8B030D-6E8A-4147-A177-3AD203B41FA5}">
                      <a16:colId xmlns="" xmlns:a16="http://schemas.microsoft.com/office/drawing/2014/main" val="20004"/>
                    </a:ext>
                  </a:extLst>
                </a:gridCol>
              </a:tblGrid>
              <a:tr h="494622">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Name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Type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Ref</a:t>
                      </a:r>
                      <a:r>
                        <a:rPr lang="it-IT" sz="1600" b="0" i="0" u="none" strike="noStrike" dirty="0">
                          <a:solidFill>
                            <a:srgbClr val="FFFFFF"/>
                          </a:solidFill>
                          <a:effectLst/>
                          <a:latin typeface="Arial" panose="020B0604020202020204" pitchFamily="34" charset="0"/>
                          <a:cs typeface="Arial" panose="020B0604020202020204" pitchFamily="34" charset="0"/>
                        </a:rPr>
                        <a:t>. </a:t>
                      </a:r>
                      <a:r>
                        <a:rPr lang="it-IT" sz="1600" b="0" i="0" u="none" strike="noStrike" dirty="0" err="1">
                          <a:solidFill>
                            <a:srgbClr val="FFFFFF"/>
                          </a:solidFill>
                          <a:effectLst/>
                          <a:latin typeface="Arial" panose="020B0604020202020204" pitchFamily="34" charset="0"/>
                          <a:cs typeface="Arial" panose="020B0604020202020204" pitchFamily="34" charset="0"/>
                        </a:rPr>
                        <a:t>Range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Comments</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a:solidFill>
                            <a:srgbClr val="FFFFFF"/>
                          </a:solidFill>
                          <a:effectLst/>
                          <a:latin typeface="Arial" panose="020B0604020202020204" pitchFamily="34" charset="0"/>
                          <a:cs typeface="Arial" panose="020B0604020202020204" pitchFamily="34" charset="0"/>
                        </a:rPr>
                        <a:t>New </a:t>
                      </a:r>
                      <a:r>
                        <a:rPr lang="it-IT" sz="1600" b="0" i="0" u="none" strike="noStrike" dirty="0" err="1">
                          <a:solidFill>
                            <a:srgbClr val="FFFFFF"/>
                          </a:solidFill>
                          <a:effectLst/>
                          <a:latin typeface="Arial" panose="020B0604020202020204" pitchFamily="34" charset="0"/>
                          <a:cs typeface="Arial" panose="020B0604020202020204" pitchFamily="34" charset="0"/>
                        </a:rPr>
                        <a:t>range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 xmlns:a16="http://schemas.microsoft.com/office/drawing/2014/main" val="10000"/>
                  </a:ext>
                </a:extLst>
              </a:tr>
              <a:tr h="3978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000000"/>
                          </a:solidFill>
                          <a:effectLst/>
                          <a:latin typeface="Arial" panose="020B0604020202020204" pitchFamily="34" charset="0"/>
                          <a:cs typeface="Arial" panose="020B0604020202020204" pitchFamily="34" charset="0"/>
                        </a:rPr>
                        <a:t>PART_OF_THE_CODEND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000000"/>
                          </a:solidFill>
                          <a:effectLst/>
                          <a:latin typeface="Arial" panose="020B0604020202020204" pitchFamily="34" charset="0"/>
                          <a:cs typeface="Arial" panose="020B0604020202020204" pitchFamily="34" charset="0"/>
                        </a:rPr>
                        <a:t>1A</a:t>
                      </a:r>
                      <a:endParaRPr lang="it-IT" dirty="0">
                        <a:latin typeface="Arial" panose="020B0604020202020204" pitchFamily="34" charset="0"/>
                        <a:cs typeface="Arial" panose="020B0604020202020204" pitchFamily="34" charset="0"/>
                      </a:endParaRPr>
                    </a:p>
                  </a:txBody>
                  <a:tcPr/>
                </a:tc>
                <a:tc>
                  <a:txBody>
                    <a:bodyPr/>
                    <a:lstStyle/>
                    <a:p>
                      <a:pPr algn="ctr"/>
                      <a:r>
                        <a:rPr lang="it-IT" dirty="0">
                          <a:latin typeface="Arial" panose="020B0604020202020204" pitchFamily="34" charset="0"/>
                          <a:cs typeface="Arial" panose="020B0604020202020204" pitchFamily="34" charset="0"/>
                        </a:rPr>
                        <a:t>A, M, P, S</a:t>
                      </a:r>
                    </a:p>
                  </a:txBody>
                  <a:tcPr/>
                </a:tc>
                <a:tc>
                  <a:txBody>
                    <a:bodyPr/>
                    <a:lstStyle/>
                    <a:p>
                      <a:pPr algn="ctr"/>
                      <a:r>
                        <a:rPr lang="en-US" dirty="0">
                          <a:latin typeface="Arial" panose="020B0604020202020204" pitchFamily="34" charset="0"/>
                          <a:cs typeface="Arial" panose="020B0604020202020204" pitchFamily="34" charset="0"/>
                        </a:rPr>
                        <a:t>Mandatory if </a:t>
                      </a:r>
                      <a:r>
                        <a:rPr lang="en-US" dirty="0" err="1">
                          <a:latin typeface="Arial" panose="020B0604020202020204" pitchFamily="34" charset="0"/>
                          <a:cs typeface="Arial" panose="020B0604020202020204" pitchFamily="34" charset="0"/>
                        </a:rPr>
                        <a:t>codend</a:t>
                      </a:r>
                      <a:r>
                        <a:rPr lang="en-US" dirty="0">
                          <a:latin typeface="Arial" panose="020B0604020202020204" pitchFamily="34" charset="0"/>
                          <a:cs typeface="Arial" panose="020B0604020202020204" pitchFamily="34" charset="0"/>
                        </a:rPr>
                        <a:t> closing = C; </a:t>
                      </a:r>
                    </a:p>
                    <a:p>
                      <a:pPr algn="ctr"/>
                      <a:r>
                        <a:rPr lang="en-US" dirty="0">
                          <a:latin typeface="Arial" panose="020B0604020202020204" pitchFamily="34" charset="0"/>
                          <a:cs typeface="Arial" panose="020B0604020202020204" pitchFamily="34" charset="0"/>
                        </a:rPr>
                        <a:t>A: anterior, M: middle; P: posterior; S sum of the 3 parts</a:t>
                      </a:r>
                    </a:p>
                  </a:txBody>
                  <a:tcPr/>
                </a:tc>
                <a:tc>
                  <a:txBody>
                    <a:bodyPr/>
                    <a:lstStyle/>
                    <a:p>
                      <a:pPr algn="ctr"/>
                      <a:r>
                        <a:rPr lang="it-IT" dirty="0">
                          <a:latin typeface="Arial" panose="020B0604020202020204" pitchFamily="34" charset="0"/>
                          <a:cs typeface="Arial" panose="020B0604020202020204" pitchFamily="34" charset="0"/>
                        </a:rPr>
                        <a:t>A, M, P, S, </a:t>
                      </a:r>
                      <a:r>
                        <a:rPr lang="it-IT" dirty="0">
                          <a:solidFill>
                            <a:srgbClr val="0070C0"/>
                          </a:solidFill>
                          <a:latin typeface="Arial" panose="020B0604020202020204" pitchFamily="34" charset="0"/>
                          <a:cs typeface="Arial" panose="020B0604020202020204" pitchFamily="34" charset="0"/>
                        </a:rPr>
                        <a:t>ND</a:t>
                      </a:r>
                    </a:p>
                  </a:txBody>
                  <a:tcPr/>
                </a:tc>
                <a:extLst>
                  <a:ext uri="{0D108BD9-81ED-4DB2-BD59-A6C34878D82A}">
                    <a16:rowId xmlns="" xmlns:a16="http://schemas.microsoft.com/office/drawing/2014/main" val="10001"/>
                  </a:ext>
                </a:extLst>
              </a:tr>
            </a:tbl>
          </a:graphicData>
        </a:graphic>
      </p:graphicFrame>
      <p:sp>
        <p:nvSpPr>
          <p:cNvPr id="2" name="Rettangolo 1"/>
          <p:cNvSpPr/>
          <p:nvPr/>
        </p:nvSpPr>
        <p:spPr>
          <a:xfrm>
            <a:off x="1596240" y="5486132"/>
            <a:ext cx="10141604"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err="1">
                <a:solidFill>
                  <a:srgbClr val="0070C0"/>
                </a:solidFill>
              </a:rPr>
              <a:t>Codend</a:t>
            </a:r>
            <a:r>
              <a:rPr lang="en-US" dirty="0"/>
              <a:t>: Netting bag made up of one or more panels (pieces of netting) of the same mesh size attached to one another along their sides in the axis of the trawl by a seam where a side rope may also be attached.</a:t>
            </a:r>
            <a:endParaRPr lang="it-IT" dirty="0"/>
          </a:p>
        </p:txBody>
      </p:sp>
    </p:spTree>
    <p:extLst>
      <p:ext uri="{BB962C8B-B14F-4D97-AF65-F5344CB8AC3E}">
        <p14:creationId xmlns:p14="http://schemas.microsoft.com/office/powerpoint/2010/main" val="35552868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p:cNvSpPr txBox="1"/>
          <p:nvPr/>
        </p:nvSpPr>
        <p:spPr>
          <a:xfrm>
            <a:off x="472611" y="339047"/>
            <a:ext cx="801385" cy="584775"/>
          </a:xfrm>
          <a:prstGeom prst="rect">
            <a:avLst/>
          </a:prstGeom>
          <a:noFill/>
        </p:spPr>
        <p:txBody>
          <a:bodyPr wrap="square" rtlCol="0">
            <a:spAutoFit/>
          </a:bodyPr>
          <a:lstStyle/>
          <a:p>
            <a:r>
              <a:rPr lang="it-IT" sz="3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TA</a:t>
            </a:r>
          </a:p>
        </p:txBody>
      </p:sp>
      <p:graphicFrame>
        <p:nvGraphicFramePr>
          <p:cNvPr id="6" name="Tabella 5"/>
          <p:cNvGraphicFramePr>
            <a:graphicFrameLocks noGrp="1"/>
          </p:cNvGraphicFramePr>
          <p:nvPr>
            <p:extLst>
              <p:ext uri="{D42A27DB-BD31-4B8C-83A1-F6EECF244321}">
                <p14:modId xmlns:p14="http://schemas.microsoft.com/office/powerpoint/2010/main" val="3532409092"/>
              </p:ext>
            </p:extLst>
          </p:nvPr>
        </p:nvGraphicFramePr>
        <p:xfrm>
          <a:off x="1490133" y="196403"/>
          <a:ext cx="9705846" cy="892511"/>
        </p:xfrm>
        <a:graphic>
          <a:graphicData uri="http://schemas.openxmlformats.org/drawingml/2006/table">
            <a:tbl>
              <a:tblPr firstRow="1" bandRow="1">
                <a:tableStyleId>{5C22544A-7EE6-4342-B048-85BDC9FD1C3A}</a:tableStyleId>
              </a:tblPr>
              <a:tblGrid>
                <a:gridCol w="2218269">
                  <a:extLst>
                    <a:ext uri="{9D8B030D-6E8A-4147-A177-3AD203B41FA5}">
                      <a16:colId xmlns="" xmlns:a16="http://schemas.microsoft.com/office/drawing/2014/main" val="20000"/>
                    </a:ext>
                  </a:extLst>
                </a:gridCol>
                <a:gridCol w="1143000">
                  <a:extLst>
                    <a:ext uri="{9D8B030D-6E8A-4147-A177-3AD203B41FA5}">
                      <a16:colId xmlns="" xmlns:a16="http://schemas.microsoft.com/office/drawing/2014/main" val="20001"/>
                    </a:ext>
                  </a:extLst>
                </a:gridCol>
                <a:gridCol w="1473200">
                  <a:extLst>
                    <a:ext uri="{9D8B030D-6E8A-4147-A177-3AD203B41FA5}">
                      <a16:colId xmlns="" xmlns:a16="http://schemas.microsoft.com/office/drawing/2014/main" val="20002"/>
                    </a:ext>
                  </a:extLst>
                </a:gridCol>
                <a:gridCol w="3048000">
                  <a:extLst>
                    <a:ext uri="{9D8B030D-6E8A-4147-A177-3AD203B41FA5}">
                      <a16:colId xmlns="" xmlns:a16="http://schemas.microsoft.com/office/drawing/2014/main" val="20003"/>
                    </a:ext>
                  </a:extLst>
                </a:gridCol>
                <a:gridCol w="1823377">
                  <a:extLst>
                    <a:ext uri="{9D8B030D-6E8A-4147-A177-3AD203B41FA5}">
                      <a16:colId xmlns="" xmlns:a16="http://schemas.microsoft.com/office/drawing/2014/main" val="20004"/>
                    </a:ext>
                  </a:extLst>
                </a:gridCol>
              </a:tblGrid>
              <a:tr h="494622">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Name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Type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Ref</a:t>
                      </a:r>
                      <a:r>
                        <a:rPr lang="it-IT" sz="1600" b="0" i="0" u="none" strike="noStrike" dirty="0">
                          <a:solidFill>
                            <a:srgbClr val="FFFFFF"/>
                          </a:solidFill>
                          <a:effectLst/>
                          <a:latin typeface="Arial" panose="020B0604020202020204" pitchFamily="34" charset="0"/>
                          <a:cs typeface="Arial" panose="020B0604020202020204" pitchFamily="34" charset="0"/>
                        </a:rPr>
                        <a:t>. </a:t>
                      </a:r>
                      <a:r>
                        <a:rPr lang="it-IT" sz="1600" b="0" i="0" u="none" strike="noStrike" dirty="0" err="1">
                          <a:solidFill>
                            <a:srgbClr val="FFFFFF"/>
                          </a:solidFill>
                          <a:effectLst/>
                          <a:latin typeface="Arial" panose="020B0604020202020204" pitchFamily="34" charset="0"/>
                          <a:cs typeface="Arial" panose="020B0604020202020204" pitchFamily="34" charset="0"/>
                        </a:rPr>
                        <a:t>Range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Comments</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a:solidFill>
                            <a:srgbClr val="FFFFFF"/>
                          </a:solidFill>
                          <a:effectLst/>
                          <a:latin typeface="Arial" panose="020B0604020202020204" pitchFamily="34" charset="0"/>
                          <a:cs typeface="Arial" panose="020B0604020202020204" pitchFamily="34" charset="0"/>
                        </a:rPr>
                        <a:t>New </a:t>
                      </a:r>
                      <a:r>
                        <a:rPr lang="it-IT" sz="1600" b="0" i="0" u="none" strike="noStrike" dirty="0" err="1">
                          <a:solidFill>
                            <a:srgbClr val="FFFFFF"/>
                          </a:solidFill>
                          <a:effectLst/>
                          <a:latin typeface="Arial" panose="020B0604020202020204" pitchFamily="34" charset="0"/>
                          <a:cs typeface="Arial" panose="020B0604020202020204" pitchFamily="34" charset="0"/>
                        </a:rPr>
                        <a:t>range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 xmlns:a16="http://schemas.microsoft.com/office/drawing/2014/main" val="10000"/>
                  </a:ext>
                </a:extLst>
              </a:tr>
              <a:tr h="397889">
                <a:tc>
                  <a:txBody>
                    <a:bodyPr/>
                    <a:lstStyle/>
                    <a:p>
                      <a:pPr algn="ctr" fontAlgn="ctr"/>
                      <a:r>
                        <a:rPr lang="it-IT" sz="1800" u="none" strike="noStrike" dirty="0">
                          <a:effectLst/>
                        </a:rPr>
                        <a:t>SHOOTING_TIME</a:t>
                      </a:r>
                      <a:endParaRPr lang="it-IT" sz="1800" b="0" i="0" u="none" strike="noStrike" dirty="0">
                        <a:solidFill>
                          <a:srgbClr val="000000"/>
                        </a:solidFill>
                        <a:effectLst/>
                        <a:latin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000000"/>
                          </a:solidFill>
                          <a:effectLst/>
                          <a:latin typeface="Arial" panose="020B0604020202020204" pitchFamily="34" charset="0"/>
                          <a:cs typeface="Arial" panose="020B0604020202020204" pitchFamily="34" charset="0"/>
                        </a:rPr>
                        <a:t>4N</a:t>
                      </a:r>
                      <a:endParaRPr lang="it-IT" dirty="0">
                        <a:latin typeface="Arial" panose="020B0604020202020204" pitchFamily="34" charset="0"/>
                        <a:cs typeface="Arial" panose="020B0604020202020204" pitchFamily="34" charset="0"/>
                      </a:endParaRPr>
                    </a:p>
                  </a:txBody>
                  <a:tcPr/>
                </a:tc>
                <a:tc>
                  <a:txBody>
                    <a:bodyPr/>
                    <a:lstStyle/>
                    <a:p>
                      <a:pPr algn="ctr"/>
                      <a:r>
                        <a:rPr lang="it-IT" dirty="0">
                          <a:latin typeface="Arial" panose="020B0604020202020204" pitchFamily="34" charset="0"/>
                          <a:cs typeface="Arial" panose="020B0604020202020204" pitchFamily="34" charset="0"/>
                        </a:rPr>
                        <a:t>0 to 2400</a:t>
                      </a:r>
                    </a:p>
                  </a:txBody>
                  <a:tcPr/>
                </a:tc>
                <a:tc>
                  <a:txBody>
                    <a:bodyPr/>
                    <a:lstStyle/>
                    <a:p>
                      <a:pPr algn="ctr"/>
                      <a:r>
                        <a:rPr lang="sv-SE" dirty="0">
                          <a:latin typeface="Arial" panose="020B0604020202020204" pitchFamily="34" charset="0"/>
                          <a:cs typeface="Arial" panose="020B0604020202020204" pitchFamily="34" charset="0"/>
                        </a:rPr>
                        <a:t>In UT Ex: 7 h 25 min 725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dirty="0">
                          <a:latin typeface="Arial" panose="020B0604020202020204" pitchFamily="34" charset="0"/>
                          <a:cs typeface="Arial" panose="020B0604020202020204" pitchFamily="34" charset="0"/>
                        </a:rPr>
                        <a:t>0 to </a:t>
                      </a:r>
                      <a:r>
                        <a:rPr lang="it-IT" dirty="0" smtClean="0">
                          <a:latin typeface="Arial" panose="020B0604020202020204" pitchFamily="34" charset="0"/>
                          <a:cs typeface="Arial" panose="020B0604020202020204" pitchFamily="34" charset="0"/>
                        </a:rPr>
                        <a:t>2400</a:t>
                      </a:r>
                    </a:p>
                  </a:txBody>
                  <a:tcPr/>
                </a:tc>
                <a:extLst>
                  <a:ext uri="{0D108BD9-81ED-4DB2-BD59-A6C34878D82A}">
                    <a16:rowId xmlns="" xmlns:a16="http://schemas.microsoft.com/office/drawing/2014/main" val="10001"/>
                  </a:ext>
                </a:extLst>
              </a:tr>
            </a:tbl>
          </a:graphicData>
        </a:graphic>
      </p:graphicFrame>
      <p:sp>
        <p:nvSpPr>
          <p:cNvPr id="2" name="Rettangolo 1"/>
          <p:cNvSpPr/>
          <p:nvPr/>
        </p:nvSpPr>
        <p:spPr>
          <a:xfrm>
            <a:off x="4389509" y="2089769"/>
            <a:ext cx="3907093" cy="36933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en-US" dirty="0">
                <a:solidFill>
                  <a:schemeClr val="tx1"/>
                </a:solidFill>
              </a:rPr>
              <a:t>CONSISTENCY with </a:t>
            </a:r>
            <a:r>
              <a:rPr lang="it-IT" dirty="0">
                <a:solidFill>
                  <a:srgbClr val="0070C0"/>
                </a:solidFill>
              </a:rPr>
              <a:t>HAUL_DURATION</a:t>
            </a:r>
            <a:r>
              <a:rPr lang="it-IT" dirty="0"/>
              <a:t> </a:t>
            </a:r>
          </a:p>
        </p:txBody>
      </p:sp>
      <p:graphicFrame>
        <p:nvGraphicFramePr>
          <p:cNvPr id="8" name="Tabella 7"/>
          <p:cNvGraphicFramePr>
            <a:graphicFrameLocks noGrp="1"/>
          </p:cNvGraphicFramePr>
          <p:nvPr>
            <p:extLst>
              <p:ext uri="{D42A27DB-BD31-4B8C-83A1-F6EECF244321}">
                <p14:modId xmlns:p14="http://schemas.microsoft.com/office/powerpoint/2010/main" val="4132509519"/>
              </p:ext>
            </p:extLst>
          </p:nvPr>
        </p:nvGraphicFramePr>
        <p:xfrm>
          <a:off x="1490133" y="1158841"/>
          <a:ext cx="9705846" cy="892511"/>
        </p:xfrm>
        <a:graphic>
          <a:graphicData uri="http://schemas.openxmlformats.org/drawingml/2006/table">
            <a:tbl>
              <a:tblPr firstRow="1" bandRow="1">
                <a:tableStyleId>{5C22544A-7EE6-4342-B048-85BDC9FD1C3A}</a:tableStyleId>
              </a:tblPr>
              <a:tblGrid>
                <a:gridCol w="2218269">
                  <a:extLst>
                    <a:ext uri="{9D8B030D-6E8A-4147-A177-3AD203B41FA5}">
                      <a16:colId xmlns="" xmlns:a16="http://schemas.microsoft.com/office/drawing/2014/main" val="20000"/>
                    </a:ext>
                  </a:extLst>
                </a:gridCol>
                <a:gridCol w="1143000">
                  <a:extLst>
                    <a:ext uri="{9D8B030D-6E8A-4147-A177-3AD203B41FA5}">
                      <a16:colId xmlns="" xmlns:a16="http://schemas.microsoft.com/office/drawing/2014/main" val="20001"/>
                    </a:ext>
                  </a:extLst>
                </a:gridCol>
                <a:gridCol w="1473200">
                  <a:extLst>
                    <a:ext uri="{9D8B030D-6E8A-4147-A177-3AD203B41FA5}">
                      <a16:colId xmlns="" xmlns:a16="http://schemas.microsoft.com/office/drawing/2014/main" val="20002"/>
                    </a:ext>
                  </a:extLst>
                </a:gridCol>
                <a:gridCol w="3048000">
                  <a:extLst>
                    <a:ext uri="{9D8B030D-6E8A-4147-A177-3AD203B41FA5}">
                      <a16:colId xmlns="" xmlns:a16="http://schemas.microsoft.com/office/drawing/2014/main" val="20003"/>
                    </a:ext>
                  </a:extLst>
                </a:gridCol>
                <a:gridCol w="1823377">
                  <a:extLst>
                    <a:ext uri="{9D8B030D-6E8A-4147-A177-3AD203B41FA5}">
                      <a16:colId xmlns="" xmlns:a16="http://schemas.microsoft.com/office/drawing/2014/main" val="20004"/>
                    </a:ext>
                  </a:extLst>
                </a:gridCol>
              </a:tblGrid>
              <a:tr h="494622">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Name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Type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Ref</a:t>
                      </a:r>
                      <a:r>
                        <a:rPr lang="it-IT" sz="1600" b="0" i="0" u="none" strike="noStrike" dirty="0">
                          <a:solidFill>
                            <a:srgbClr val="FFFFFF"/>
                          </a:solidFill>
                          <a:effectLst/>
                          <a:latin typeface="Arial" panose="020B0604020202020204" pitchFamily="34" charset="0"/>
                          <a:cs typeface="Arial" panose="020B0604020202020204" pitchFamily="34" charset="0"/>
                        </a:rPr>
                        <a:t>. </a:t>
                      </a:r>
                      <a:r>
                        <a:rPr lang="it-IT" sz="1600" b="0" i="0" u="none" strike="noStrike" dirty="0" err="1">
                          <a:solidFill>
                            <a:srgbClr val="FFFFFF"/>
                          </a:solidFill>
                          <a:effectLst/>
                          <a:latin typeface="Arial" panose="020B0604020202020204" pitchFamily="34" charset="0"/>
                          <a:cs typeface="Arial" panose="020B0604020202020204" pitchFamily="34" charset="0"/>
                        </a:rPr>
                        <a:t>Range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Comments</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a:solidFill>
                            <a:srgbClr val="FFFFFF"/>
                          </a:solidFill>
                          <a:effectLst/>
                          <a:latin typeface="Arial" panose="020B0604020202020204" pitchFamily="34" charset="0"/>
                          <a:cs typeface="Arial" panose="020B0604020202020204" pitchFamily="34" charset="0"/>
                        </a:rPr>
                        <a:t>New </a:t>
                      </a:r>
                      <a:r>
                        <a:rPr lang="it-IT" sz="1600" b="0" i="0" u="none" strike="noStrike" dirty="0" err="1">
                          <a:solidFill>
                            <a:srgbClr val="FFFFFF"/>
                          </a:solidFill>
                          <a:effectLst/>
                          <a:latin typeface="Arial" panose="020B0604020202020204" pitchFamily="34" charset="0"/>
                          <a:cs typeface="Arial" panose="020B0604020202020204" pitchFamily="34" charset="0"/>
                        </a:rPr>
                        <a:t>range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 xmlns:a16="http://schemas.microsoft.com/office/drawing/2014/main" val="10000"/>
                  </a:ext>
                </a:extLst>
              </a:tr>
              <a:tr h="397889">
                <a:tc>
                  <a:txBody>
                    <a:bodyPr/>
                    <a:lstStyle/>
                    <a:p>
                      <a:pPr algn="ctr" fontAlgn="ctr"/>
                      <a:r>
                        <a:rPr lang="it-IT" sz="1800" u="none" strike="noStrike" dirty="0">
                          <a:effectLst/>
                        </a:rPr>
                        <a:t>HAULING_TIME</a:t>
                      </a:r>
                      <a:endParaRPr lang="it-IT" sz="1800" b="0" i="0" u="none" strike="noStrike" dirty="0">
                        <a:solidFill>
                          <a:srgbClr val="000000"/>
                        </a:solidFill>
                        <a:effectLst/>
                        <a:latin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000000"/>
                          </a:solidFill>
                          <a:effectLst/>
                          <a:latin typeface="Arial" panose="020B0604020202020204" pitchFamily="34" charset="0"/>
                          <a:cs typeface="Arial" panose="020B0604020202020204" pitchFamily="34" charset="0"/>
                        </a:rPr>
                        <a:t>4N</a:t>
                      </a:r>
                      <a:endParaRPr lang="it-IT" dirty="0">
                        <a:latin typeface="Arial" panose="020B0604020202020204" pitchFamily="34" charset="0"/>
                        <a:cs typeface="Arial" panose="020B0604020202020204" pitchFamily="34" charset="0"/>
                      </a:endParaRPr>
                    </a:p>
                  </a:txBody>
                  <a:tcPr/>
                </a:tc>
                <a:tc>
                  <a:txBody>
                    <a:bodyPr/>
                    <a:lstStyle/>
                    <a:p>
                      <a:pPr algn="ctr"/>
                      <a:r>
                        <a:rPr lang="it-IT" dirty="0">
                          <a:latin typeface="Arial" panose="020B0604020202020204" pitchFamily="34" charset="0"/>
                          <a:cs typeface="Arial" panose="020B0604020202020204" pitchFamily="34" charset="0"/>
                        </a:rPr>
                        <a:t>0 to 2400</a:t>
                      </a:r>
                    </a:p>
                  </a:txBody>
                  <a:tcPr/>
                </a:tc>
                <a:tc>
                  <a:txBody>
                    <a:bodyPr/>
                    <a:lstStyle/>
                    <a:p>
                      <a:pPr algn="ctr"/>
                      <a:r>
                        <a:rPr lang="sv-SE" dirty="0">
                          <a:latin typeface="Arial" panose="020B0604020202020204" pitchFamily="34" charset="0"/>
                          <a:cs typeface="Arial" panose="020B0604020202020204" pitchFamily="34" charset="0"/>
                        </a:rPr>
                        <a:t>In UT Ex: 7 h 25 min 725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dirty="0">
                          <a:latin typeface="Arial" panose="020B0604020202020204" pitchFamily="34" charset="0"/>
                          <a:cs typeface="Arial" panose="020B0604020202020204" pitchFamily="34" charset="0"/>
                        </a:rPr>
                        <a:t>0 to 2400</a:t>
                      </a:r>
                    </a:p>
                  </a:txBody>
                  <a:tcPr/>
                </a:tc>
                <a:extLst>
                  <a:ext uri="{0D108BD9-81ED-4DB2-BD59-A6C34878D82A}">
                    <a16:rowId xmlns="" xmlns:a16="http://schemas.microsoft.com/office/drawing/2014/main" val="10001"/>
                  </a:ext>
                </a:extLst>
              </a:tr>
            </a:tbl>
          </a:graphicData>
        </a:graphic>
      </p:graphicFrame>
      <p:sp>
        <p:nvSpPr>
          <p:cNvPr id="9" name="CasellaDiTesto 8"/>
          <p:cNvSpPr txBox="1"/>
          <p:nvPr/>
        </p:nvSpPr>
        <p:spPr>
          <a:xfrm>
            <a:off x="342375" y="5836194"/>
            <a:ext cx="11531555" cy="923330"/>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a:t>The haul</a:t>
            </a:r>
            <a:r>
              <a:rPr lang="en-US" b="1" dirty="0"/>
              <a:t> starts </a:t>
            </a:r>
            <a:r>
              <a:rPr lang="en-US" dirty="0"/>
              <a:t>when</a:t>
            </a:r>
            <a:r>
              <a:rPr lang="en-US" b="1" dirty="0"/>
              <a:t> </a:t>
            </a:r>
            <a:r>
              <a:rPr lang="en-US" dirty="0"/>
              <a:t>the</a:t>
            </a:r>
            <a:r>
              <a:rPr lang="en-US" b="1" dirty="0"/>
              <a:t> </a:t>
            </a:r>
            <a:r>
              <a:rPr lang="en-US" dirty="0"/>
              <a:t>gear settles on the bottom </a:t>
            </a:r>
          </a:p>
          <a:p>
            <a:r>
              <a:rPr lang="en-US" dirty="0"/>
              <a:t>The haul </a:t>
            </a:r>
            <a:r>
              <a:rPr lang="en-US" b="1" i="1" dirty="0"/>
              <a:t>ends </a:t>
            </a:r>
            <a:r>
              <a:rPr lang="en-US" i="1" dirty="0"/>
              <a:t>when </a:t>
            </a:r>
            <a:r>
              <a:rPr lang="en-US" dirty="0"/>
              <a:t>the vessel is stopped to retrieve the beam trawl</a:t>
            </a:r>
          </a:p>
          <a:p>
            <a:r>
              <a:rPr lang="en-US" dirty="0"/>
              <a:t>The haul start and end </a:t>
            </a:r>
            <a:r>
              <a:rPr lang="en-US" b="1" dirty="0"/>
              <a:t>times should be recorded in UT time </a:t>
            </a:r>
            <a:r>
              <a:rPr lang="en-US" dirty="0"/>
              <a:t>(Greenwich Mean Time, GMT) and </a:t>
            </a:r>
            <a:r>
              <a:rPr lang="en-US" b="1" dirty="0"/>
              <a:t>not in the local time</a:t>
            </a:r>
            <a:r>
              <a:rPr lang="en-US" dirty="0"/>
              <a:t>. </a:t>
            </a:r>
            <a:endParaRPr lang="it-IT" dirty="0"/>
          </a:p>
        </p:txBody>
      </p:sp>
      <p:pic>
        <p:nvPicPr>
          <p:cNvPr id="10" name="Immagine 9"/>
          <p:cNvPicPr>
            <a:picLocks noChangeAspect="1"/>
          </p:cNvPicPr>
          <p:nvPr/>
        </p:nvPicPr>
        <p:blipFill rotWithShape="1">
          <a:blip r:embed="rId2"/>
          <a:srcRect l="1461"/>
          <a:stretch/>
        </p:blipFill>
        <p:spPr>
          <a:xfrm>
            <a:off x="532566" y="3428446"/>
            <a:ext cx="3438681" cy="2357509"/>
          </a:xfrm>
          <a:prstGeom prst="rect">
            <a:avLst/>
          </a:prstGeom>
        </p:spPr>
      </p:pic>
      <p:pic>
        <p:nvPicPr>
          <p:cNvPr id="11" name="Immagine 10"/>
          <p:cNvPicPr>
            <a:picLocks noChangeAspect="1"/>
          </p:cNvPicPr>
          <p:nvPr/>
        </p:nvPicPr>
        <p:blipFill rotWithShape="1">
          <a:blip r:embed="rId3"/>
          <a:srcRect t="5162"/>
          <a:stretch/>
        </p:blipFill>
        <p:spPr>
          <a:xfrm>
            <a:off x="3977705" y="5325254"/>
            <a:ext cx="7896225" cy="460701"/>
          </a:xfrm>
          <a:prstGeom prst="rect">
            <a:avLst/>
          </a:prstGeom>
        </p:spPr>
      </p:pic>
      <p:graphicFrame>
        <p:nvGraphicFramePr>
          <p:cNvPr id="12" name="Tabella 11"/>
          <p:cNvGraphicFramePr>
            <a:graphicFrameLocks noGrp="1"/>
          </p:cNvGraphicFramePr>
          <p:nvPr>
            <p:extLst>
              <p:ext uri="{D42A27DB-BD31-4B8C-83A1-F6EECF244321}">
                <p14:modId xmlns:p14="http://schemas.microsoft.com/office/powerpoint/2010/main" val="2495718243"/>
              </p:ext>
            </p:extLst>
          </p:nvPr>
        </p:nvGraphicFramePr>
        <p:xfrm>
          <a:off x="1490133" y="2497518"/>
          <a:ext cx="9705846" cy="892511"/>
        </p:xfrm>
        <a:graphic>
          <a:graphicData uri="http://schemas.openxmlformats.org/drawingml/2006/table">
            <a:tbl>
              <a:tblPr firstRow="1" bandRow="1">
                <a:tableStyleId>{5C22544A-7EE6-4342-B048-85BDC9FD1C3A}</a:tableStyleId>
              </a:tblPr>
              <a:tblGrid>
                <a:gridCol w="2218269">
                  <a:extLst>
                    <a:ext uri="{9D8B030D-6E8A-4147-A177-3AD203B41FA5}">
                      <a16:colId xmlns="" xmlns:a16="http://schemas.microsoft.com/office/drawing/2014/main" val="20000"/>
                    </a:ext>
                  </a:extLst>
                </a:gridCol>
                <a:gridCol w="1143000">
                  <a:extLst>
                    <a:ext uri="{9D8B030D-6E8A-4147-A177-3AD203B41FA5}">
                      <a16:colId xmlns="" xmlns:a16="http://schemas.microsoft.com/office/drawing/2014/main" val="20001"/>
                    </a:ext>
                  </a:extLst>
                </a:gridCol>
                <a:gridCol w="1473200">
                  <a:extLst>
                    <a:ext uri="{9D8B030D-6E8A-4147-A177-3AD203B41FA5}">
                      <a16:colId xmlns="" xmlns:a16="http://schemas.microsoft.com/office/drawing/2014/main" val="20002"/>
                    </a:ext>
                  </a:extLst>
                </a:gridCol>
                <a:gridCol w="3048000">
                  <a:extLst>
                    <a:ext uri="{9D8B030D-6E8A-4147-A177-3AD203B41FA5}">
                      <a16:colId xmlns="" xmlns:a16="http://schemas.microsoft.com/office/drawing/2014/main" val="20003"/>
                    </a:ext>
                  </a:extLst>
                </a:gridCol>
                <a:gridCol w="1823377">
                  <a:extLst>
                    <a:ext uri="{9D8B030D-6E8A-4147-A177-3AD203B41FA5}">
                      <a16:colId xmlns="" xmlns:a16="http://schemas.microsoft.com/office/drawing/2014/main" val="20004"/>
                    </a:ext>
                  </a:extLst>
                </a:gridCol>
              </a:tblGrid>
              <a:tr h="494622">
                <a:tc>
                  <a:txBody>
                    <a:bodyPr/>
                    <a:lstStyle/>
                    <a:p>
                      <a:pPr algn="ctr" fontAlgn="b"/>
                      <a:r>
                        <a:rPr lang="it-IT" sz="1600" b="0" i="0" u="none" strike="noStrike" dirty="0">
                          <a:solidFill>
                            <a:srgbClr val="FFFFFF"/>
                          </a:solidFill>
                          <a:effectLst/>
                          <a:latin typeface="Arial" panose="020B0604020202020204" pitchFamily="34" charset="0"/>
                          <a:cs typeface="Arial" panose="020B0604020202020204" pitchFamily="34" charset="0"/>
                        </a:rPr>
                        <a:t>HAUL_DURATION</a:t>
                      </a: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Type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Ref</a:t>
                      </a:r>
                      <a:r>
                        <a:rPr lang="it-IT" sz="1600" b="0" i="0" u="none" strike="noStrike" dirty="0">
                          <a:solidFill>
                            <a:srgbClr val="FFFFFF"/>
                          </a:solidFill>
                          <a:effectLst/>
                          <a:latin typeface="Arial" panose="020B0604020202020204" pitchFamily="34" charset="0"/>
                          <a:cs typeface="Arial" panose="020B0604020202020204" pitchFamily="34" charset="0"/>
                        </a:rPr>
                        <a:t>. </a:t>
                      </a:r>
                      <a:r>
                        <a:rPr lang="it-IT" sz="1600" b="0" i="0" u="none" strike="noStrike" dirty="0" err="1">
                          <a:solidFill>
                            <a:srgbClr val="FFFFFF"/>
                          </a:solidFill>
                          <a:effectLst/>
                          <a:latin typeface="Arial" panose="020B0604020202020204" pitchFamily="34" charset="0"/>
                          <a:cs typeface="Arial" panose="020B0604020202020204" pitchFamily="34" charset="0"/>
                        </a:rPr>
                        <a:t>Range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Comments</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a:solidFill>
                            <a:srgbClr val="FFFFFF"/>
                          </a:solidFill>
                          <a:effectLst/>
                          <a:latin typeface="Arial" panose="020B0604020202020204" pitchFamily="34" charset="0"/>
                          <a:cs typeface="Arial" panose="020B0604020202020204" pitchFamily="34" charset="0"/>
                        </a:rPr>
                        <a:t>New </a:t>
                      </a:r>
                      <a:r>
                        <a:rPr lang="it-IT" sz="1600" b="0" i="0" u="none" strike="noStrike" dirty="0" err="1">
                          <a:solidFill>
                            <a:srgbClr val="FFFFFF"/>
                          </a:solidFill>
                          <a:effectLst/>
                          <a:latin typeface="Arial" panose="020B0604020202020204" pitchFamily="34" charset="0"/>
                          <a:cs typeface="Arial" panose="020B0604020202020204" pitchFamily="34" charset="0"/>
                        </a:rPr>
                        <a:t>range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 xmlns:a16="http://schemas.microsoft.com/office/drawing/2014/main" val="10000"/>
                  </a:ext>
                </a:extLst>
              </a:tr>
              <a:tr h="397889">
                <a:tc>
                  <a:txBody>
                    <a:bodyPr/>
                    <a:lstStyle/>
                    <a:p>
                      <a:pPr algn="ctr" fontAlgn="ctr"/>
                      <a:r>
                        <a:rPr lang="it-IT" sz="1800" u="none" strike="noStrike" dirty="0">
                          <a:effectLst/>
                        </a:rPr>
                        <a:t>HAUL_DURATION</a:t>
                      </a:r>
                      <a:endParaRPr lang="it-IT" sz="1800" b="0" i="0" u="none" strike="noStrike" dirty="0">
                        <a:solidFill>
                          <a:srgbClr val="000000"/>
                        </a:solidFill>
                        <a:effectLst/>
                        <a:latin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000000"/>
                          </a:solidFill>
                          <a:effectLst/>
                          <a:latin typeface="Arial" panose="020B0604020202020204" pitchFamily="34" charset="0"/>
                          <a:cs typeface="Arial" panose="020B0604020202020204" pitchFamily="34" charset="0"/>
                        </a:rPr>
                        <a:t>2N</a:t>
                      </a:r>
                      <a:endParaRPr lang="it-IT" dirty="0">
                        <a:latin typeface="Arial" panose="020B0604020202020204" pitchFamily="34" charset="0"/>
                        <a:cs typeface="Arial" panose="020B0604020202020204" pitchFamily="34" charset="0"/>
                      </a:endParaRPr>
                    </a:p>
                  </a:txBody>
                  <a:tcPr/>
                </a:tc>
                <a:tc>
                  <a:txBody>
                    <a:bodyPr/>
                    <a:lstStyle/>
                    <a:p>
                      <a:pPr algn="ctr"/>
                      <a:r>
                        <a:rPr lang="it-IT" dirty="0">
                          <a:latin typeface="Arial" panose="020B0604020202020204" pitchFamily="34" charset="0"/>
                          <a:cs typeface="Arial" panose="020B0604020202020204" pitchFamily="34" charset="0"/>
                        </a:rPr>
                        <a:t>5 to 90</a:t>
                      </a:r>
                    </a:p>
                  </a:txBody>
                  <a:tcPr/>
                </a:tc>
                <a:tc>
                  <a:txBody>
                    <a:bodyPr/>
                    <a:lstStyle/>
                    <a:p>
                      <a:pPr algn="ctr"/>
                      <a:r>
                        <a:rPr lang="sv-SE" dirty="0">
                          <a:latin typeface="Arial" panose="020B0604020202020204" pitchFamily="34" charset="0"/>
                          <a:cs typeface="Arial" panose="020B0604020202020204" pitchFamily="34" charset="0"/>
                        </a:rPr>
                        <a:t>Reported in minutes</a:t>
                      </a:r>
                    </a:p>
                  </a:txBody>
                  <a:tcPr/>
                </a:tc>
                <a:tc>
                  <a:txBody>
                    <a:bodyPr/>
                    <a:lstStyle/>
                    <a:p>
                      <a:pPr algn="ctr"/>
                      <a:r>
                        <a:rPr lang="it-IT" dirty="0">
                          <a:latin typeface="Arial" panose="020B0604020202020204" pitchFamily="34" charset="0"/>
                          <a:cs typeface="Arial" panose="020B0604020202020204" pitchFamily="34" charset="0"/>
                        </a:rPr>
                        <a:t>5 to 90</a:t>
                      </a:r>
                    </a:p>
                  </a:txBody>
                  <a:tcPr/>
                </a:tc>
                <a:extLst>
                  <a:ext uri="{0D108BD9-81ED-4DB2-BD59-A6C34878D82A}">
                    <a16:rowId xmlns="" xmlns:a16="http://schemas.microsoft.com/office/drawing/2014/main" val="10001"/>
                  </a:ext>
                </a:extLst>
              </a:tr>
            </a:tbl>
          </a:graphicData>
        </a:graphic>
      </p:graphicFrame>
      <p:sp>
        <p:nvSpPr>
          <p:cNvPr id="3" name="CasellaDiTesto 2"/>
          <p:cNvSpPr txBox="1"/>
          <p:nvPr/>
        </p:nvSpPr>
        <p:spPr>
          <a:xfrm>
            <a:off x="10645303" y="975908"/>
            <a:ext cx="1533625" cy="369332"/>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it-IT" dirty="0" smtClean="0"/>
              <a:t>Daylight hours</a:t>
            </a:r>
            <a:endParaRPr lang="it-IT" dirty="0"/>
          </a:p>
        </p:txBody>
      </p:sp>
      <p:sp>
        <p:nvSpPr>
          <p:cNvPr id="13" name="CasellaDiTesto 12"/>
          <p:cNvSpPr txBox="1"/>
          <p:nvPr/>
        </p:nvSpPr>
        <p:spPr>
          <a:xfrm>
            <a:off x="10645303" y="1936613"/>
            <a:ext cx="1533625" cy="369332"/>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it-IT" dirty="0" smtClean="0"/>
              <a:t>Daylight hours</a:t>
            </a:r>
            <a:endParaRPr lang="it-IT" dirty="0"/>
          </a:p>
        </p:txBody>
      </p:sp>
    </p:spTree>
    <p:extLst>
      <p:ext uri="{BB962C8B-B14F-4D97-AF65-F5344CB8AC3E}">
        <p14:creationId xmlns:p14="http://schemas.microsoft.com/office/powerpoint/2010/main" val="26715055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p:cNvSpPr txBox="1"/>
          <p:nvPr/>
        </p:nvSpPr>
        <p:spPr>
          <a:xfrm>
            <a:off x="472611" y="339047"/>
            <a:ext cx="801385" cy="584775"/>
          </a:xfrm>
          <a:prstGeom prst="rect">
            <a:avLst/>
          </a:prstGeom>
          <a:noFill/>
        </p:spPr>
        <p:txBody>
          <a:bodyPr wrap="square" rtlCol="0">
            <a:spAutoFit/>
          </a:bodyPr>
          <a:lstStyle/>
          <a:p>
            <a:r>
              <a:rPr lang="it-IT" sz="3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TA</a:t>
            </a:r>
          </a:p>
        </p:txBody>
      </p:sp>
      <p:graphicFrame>
        <p:nvGraphicFramePr>
          <p:cNvPr id="6" name="Tabella 5"/>
          <p:cNvGraphicFramePr>
            <a:graphicFrameLocks noGrp="1"/>
          </p:cNvGraphicFramePr>
          <p:nvPr>
            <p:extLst>
              <p:ext uri="{D42A27DB-BD31-4B8C-83A1-F6EECF244321}">
                <p14:modId xmlns:p14="http://schemas.microsoft.com/office/powerpoint/2010/main" val="3453094993"/>
              </p:ext>
            </p:extLst>
          </p:nvPr>
        </p:nvGraphicFramePr>
        <p:xfrm>
          <a:off x="1430864" y="645137"/>
          <a:ext cx="9927818" cy="892511"/>
        </p:xfrm>
        <a:graphic>
          <a:graphicData uri="http://schemas.openxmlformats.org/drawingml/2006/table">
            <a:tbl>
              <a:tblPr firstRow="1" bandRow="1">
                <a:tableStyleId>{5C22544A-7EE6-4342-B048-85BDC9FD1C3A}</a:tableStyleId>
              </a:tblPr>
              <a:tblGrid>
                <a:gridCol w="2440241">
                  <a:extLst>
                    <a:ext uri="{9D8B030D-6E8A-4147-A177-3AD203B41FA5}">
                      <a16:colId xmlns="" xmlns:a16="http://schemas.microsoft.com/office/drawing/2014/main" val="20000"/>
                    </a:ext>
                  </a:extLst>
                </a:gridCol>
                <a:gridCol w="1143000">
                  <a:extLst>
                    <a:ext uri="{9D8B030D-6E8A-4147-A177-3AD203B41FA5}">
                      <a16:colId xmlns="" xmlns:a16="http://schemas.microsoft.com/office/drawing/2014/main" val="20001"/>
                    </a:ext>
                  </a:extLst>
                </a:gridCol>
                <a:gridCol w="1473200">
                  <a:extLst>
                    <a:ext uri="{9D8B030D-6E8A-4147-A177-3AD203B41FA5}">
                      <a16:colId xmlns="" xmlns:a16="http://schemas.microsoft.com/office/drawing/2014/main" val="20002"/>
                    </a:ext>
                  </a:extLst>
                </a:gridCol>
                <a:gridCol w="3048000">
                  <a:extLst>
                    <a:ext uri="{9D8B030D-6E8A-4147-A177-3AD203B41FA5}">
                      <a16:colId xmlns="" xmlns:a16="http://schemas.microsoft.com/office/drawing/2014/main" val="20003"/>
                    </a:ext>
                  </a:extLst>
                </a:gridCol>
                <a:gridCol w="1823377">
                  <a:extLst>
                    <a:ext uri="{9D8B030D-6E8A-4147-A177-3AD203B41FA5}">
                      <a16:colId xmlns="" xmlns:a16="http://schemas.microsoft.com/office/drawing/2014/main" val="20004"/>
                    </a:ext>
                  </a:extLst>
                </a:gridCol>
              </a:tblGrid>
              <a:tr h="494622">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Name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Type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Ref</a:t>
                      </a:r>
                      <a:r>
                        <a:rPr lang="it-IT" sz="1600" b="0" i="0" u="none" strike="noStrike" dirty="0">
                          <a:solidFill>
                            <a:srgbClr val="FFFFFF"/>
                          </a:solidFill>
                          <a:effectLst/>
                          <a:latin typeface="Arial" panose="020B0604020202020204" pitchFamily="34" charset="0"/>
                          <a:cs typeface="Arial" panose="020B0604020202020204" pitchFamily="34" charset="0"/>
                        </a:rPr>
                        <a:t>. </a:t>
                      </a:r>
                      <a:r>
                        <a:rPr lang="it-IT" sz="1600" b="0" i="0" u="none" strike="noStrike" dirty="0" err="1">
                          <a:solidFill>
                            <a:srgbClr val="FFFFFF"/>
                          </a:solidFill>
                          <a:effectLst/>
                          <a:latin typeface="Arial" panose="020B0604020202020204" pitchFamily="34" charset="0"/>
                          <a:cs typeface="Arial" panose="020B0604020202020204" pitchFamily="34" charset="0"/>
                        </a:rPr>
                        <a:t>Range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Comments</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a:solidFill>
                            <a:srgbClr val="FFFFFF"/>
                          </a:solidFill>
                          <a:effectLst/>
                          <a:latin typeface="Arial" panose="020B0604020202020204" pitchFamily="34" charset="0"/>
                          <a:cs typeface="Arial" panose="020B0604020202020204" pitchFamily="34" charset="0"/>
                        </a:rPr>
                        <a:t>New </a:t>
                      </a:r>
                      <a:r>
                        <a:rPr lang="it-IT" sz="1600" b="0" i="0" u="none" strike="noStrike" dirty="0" err="1">
                          <a:solidFill>
                            <a:srgbClr val="FFFFFF"/>
                          </a:solidFill>
                          <a:effectLst/>
                          <a:latin typeface="Arial" panose="020B0604020202020204" pitchFamily="34" charset="0"/>
                          <a:cs typeface="Arial" panose="020B0604020202020204" pitchFamily="34" charset="0"/>
                        </a:rPr>
                        <a:t>range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 xmlns:a16="http://schemas.microsoft.com/office/drawing/2014/main" val="10000"/>
                  </a:ext>
                </a:extLst>
              </a:tr>
              <a:tr h="397889">
                <a:tc>
                  <a:txBody>
                    <a:bodyPr/>
                    <a:lstStyle/>
                    <a:p>
                      <a:pPr algn="ctr" fontAlgn="ctr"/>
                      <a:r>
                        <a:rPr lang="it-IT" sz="1800" u="none" strike="noStrike" dirty="0">
                          <a:effectLst/>
                        </a:rPr>
                        <a:t>SHOOTING_QUADRANT</a:t>
                      </a:r>
                      <a:endParaRPr lang="it-IT" sz="1800" b="0" i="0" u="none" strike="noStrike" dirty="0">
                        <a:solidFill>
                          <a:srgbClr val="000000"/>
                        </a:solidFill>
                        <a:effectLst/>
                        <a:latin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000000"/>
                          </a:solidFill>
                          <a:effectLst/>
                          <a:latin typeface="Arial" panose="020B0604020202020204" pitchFamily="34" charset="0"/>
                          <a:cs typeface="Arial" panose="020B0604020202020204" pitchFamily="34" charset="0"/>
                        </a:rPr>
                        <a:t>1N</a:t>
                      </a:r>
                      <a:endParaRPr lang="it-IT" dirty="0">
                        <a:latin typeface="Arial" panose="020B0604020202020204" pitchFamily="34" charset="0"/>
                        <a:cs typeface="Arial" panose="020B0604020202020204" pitchFamily="34" charset="0"/>
                      </a:endParaRPr>
                    </a:p>
                  </a:txBody>
                  <a:tcPr/>
                </a:tc>
                <a:tc>
                  <a:txBody>
                    <a:bodyPr/>
                    <a:lstStyle/>
                    <a:p>
                      <a:pPr algn="ctr"/>
                      <a:r>
                        <a:rPr lang="it-IT" dirty="0">
                          <a:latin typeface="Arial" panose="020B0604020202020204" pitchFamily="34" charset="0"/>
                          <a:cs typeface="Arial" panose="020B0604020202020204" pitchFamily="34" charset="0"/>
                        </a:rPr>
                        <a:t>1, 3, 5, 7</a:t>
                      </a:r>
                    </a:p>
                  </a:txBody>
                  <a:tcPr/>
                </a:tc>
                <a:tc>
                  <a:txBody>
                    <a:bodyPr/>
                    <a:lstStyle/>
                    <a:p>
                      <a:pPr algn="ctr"/>
                      <a:endParaRPr lang="sv-SE" dirty="0">
                        <a:latin typeface="Arial" panose="020B0604020202020204" pitchFamily="34" charset="0"/>
                        <a:cs typeface="Arial" panose="020B060402020202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dirty="0">
                          <a:latin typeface="Arial" panose="020B0604020202020204" pitchFamily="34" charset="0"/>
                          <a:cs typeface="Arial" panose="020B0604020202020204" pitchFamily="34" charset="0"/>
                        </a:rPr>
                        <a:t>1, 3, 5, 7</a:t>
                      </a:r>
                    </a:p>
                  </a:txBody>
                  <a:tcPr/>
                </a:tc>
                <a:extLst>
                  <a:ext uri="{0D108BD9-81ED-4DB2-BD59-A6C34878D82A}">
                    <a16:rowId xmlns="" xmlns:a16="http://schemas.microsoft.com/office/drawing/2014/main" val="10001"/>
                  </a:ext>
                </a:extLst>
              </a:tr>
            </a:tbl>
          </a:graphicData>
        </a:graphic>
      </p:graphicFrame>
      <p:grpSp>
        <p:nvGrpSpPr>
          <p:cNvPr id="7" name="Gruppo 6"/>
          <p:cNvGrpSpPr/>
          <p:nvPr/>
        </p:nvGrpSpPr>
        <p:grpSpPr>
          <a:xfrm>
            <a:off x="2618912" y="2858785"/>
            <a:ext cx="6804488" cy="3700365"/>
            <a:chOff x="625012" y="3352800"/>
            <a:chExt cx="4477700" cy="2406752"/>
          </a:xfrm>
        </p:grpSpPr>
        <p:pic>
          <p:nvPicPr>
            <p:cNvPr id="2050" name="Picture 2" descr="https://upload.wikimedia.org/wikipedia/commons/c/c6/Primemeridi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012" y="3352800"/>
              <a:ext cx="4477700" cy="2336800"/>
            </a:xfrm>
            <a:prstGeom prst="rect">
              <a:avLst/>
            </a:prstGeom>
            <a:noFill/>
            <a:extLst>
              <a:ext uri="{909E8E84-426E-40DD-AFC4-6F175D3DCCD1}">
                <a14:hiddenFill xmlns:a14="http://schemas.microsoft.com/office/drawing/2010/main">
                  <a:solidFill>
                    <a:srgbClr val="FFFFFF"/>
                  </a:solidFill>
                </a14:hiddenFill>
              </a:ext>
            </a:extLst>
          </p:spPr>
        </p:pic>
        <p:sp>
          <p:nvSpPr>
            <p:cNvPr id="3" name="CasellaDiTesto 2"/>
            <p:cNvSpPr txBox="1"/>
            <p:nvPr/>
          </p:nvSpPr>
          <p:spPr>
            <a:xfrm>
              <a:off x="3467100" y="3584088"/>
              <a:ext cx="355600" cy="1015663"/>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lang="it-IT" sz="6000" b="1" dirty="0">
                  <a:ln/>
                </a:rPr>
                <a:t>1</a:t>
              </a:r>
            </a:p>
          </p:txBody>
        </p:sp>
        <p:sp>
          <p:nvSpPr>
            <p:cNvPr id="10" name="CasellaDiTesto 9"/>
            <p:cNvSpPr txBox="1"/>
            <p:nvPr/>
          </p:nvSpPr>
          <p:spPr>
            <a:xfrm>
              <a:off x="1715856" y="4743889"/>
              <a:ext cx="355600" cy="1015663"/>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lang="it-IT" sz="6000" b="1" dirty="0">
                  <a:ln/>
                </a:rPr>
                <a:t>5</a:t>
              </a:r>
            </a:p>
          </p:txBody>
        </p:sp>
        <p:sp>
          <p:nvSpPr>
            <p:cNvPr id="11" name="CasellaDiTesto 10"/>
            <p:cNvSpPr txBox="1"/>
            <p:nvPr/>
          </p:nvSpPr>
          <p:spPr>
            <a:xfrm>
              <a:off x="3441700" y="4743889"/>
              <a:ext cx="355600" cy="1015663"/>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lang="it-IT" sz="6000" b="1" dirty="0">
                  <a:ln/>
                </a:rPr>
                <a:t>3</a:t>
              </a:r>
            </a:p>
          </p:txBody>
        </p:sp>
        <p:sp>
          <p:nvSpPr>
            <p:cNvPr id="12" name="CasellaDiTesto 11"/>
            <p:cNvSpPr txBox="1"/>
            <p:nvPr/>
          </p:nvSpPr>
          <p:spPr>
            <a:xfrm>
              <a:off x="1715856" y="3584088"/>
              <a:ext cx="355600" cy="1015663"/>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lang="it-IT" sz="6000" b="1" dirty="0">
                  <a:ln/>
                </a:rPr>
                <a:t>7</a:t>
              </a:r>
            </a:p>
          </p:txBody>
        </p:sp>
      </p:grpSp>
      <p:graphicFrame>
        <p:nvGraphicFramePr>
          <p:cNvPr id="14" name="Tabella 13"/>
          <p:cNvGraphicFramePr>
            <a:graphicFrameLocks noGrp="1"/>
          </p:cNvGraphicFramePr>
          <p:nvPr>
            <p:extLst>
              <p:ext uri="{D42A27DB-BD31-4B8C-83A1-F6EECF244321}">
                <p14:modId xmlns:p14="http://schemas.microsoft.com/office/powerpoint/2010/main" val="2746746203"/>
              </p:ext>
            </p:extLst>
          </p:nvPr>
        </p:nvGraphicFramePr>
        <p:xfrm>
          <a:off x="1430864" y="1751961"/>
          <a:ext cx="9927818" cy="892511"/>
        </p:xfrm>
        <a:graphic>
          <a:graphicData uri="http://schemas.openxmlformats.org/drawingml/2006/table">
            <a:tbl>
              <a:tblPr firstRow="1" bandRow="1">
                <a:tableStyleId>{5C22544A-7EE6-4342-B048-85BDC9FD1C3A}</a:tableStyleId>
              </a:tblPr>
              <a:tblGrid>
                <a:gridCol w="2440241">
                  <a:extLst>
                    <a:ext uri="{9D8B030D-6E8A-4147-A177-3AD203B41FA5}">
                      <a16:colId xmlns="" xmlns:a16="http://schemas.microsoft.com/office/drawing/2014/main" val="20000"/>
                    </a:ext>
                  </a:extLst>
                </a:gridCol>
                <a:gridCol w="1143000">
                  <a:extLst>
                    <a:ext uri="{9D8B030D-6E8A-4147-A177-3AD203B41FA5}">
                      <a16:colId xmlns="" xmlns:a16="http://schemas.microsoft.com/office/drawing/2014/main" val="20001"/>
                    </a:ext>
                  </a:extLst>
                </a:gridCol>
                <a:gridCol w="1473200">
                  <a:extLst>
                    <a:ext uri="{9D8B030D-6E8A-4147-A177-3AD203B41FA5}">
                      <a16:colId xmlns="" xmlns:a16="http://schemas.microsoft.com/office/drawing/2014/main" val="20002"/>
                    </a:ext>
                  </a:extLst>
                </a:gridCol>
                <a:gridCol w="3048000">
                  <a:extLst>
                    <a:ext uri="{9D8B030D-6E8A-4147-A177-3AD203B41FA5}">
                      <a16:colId xmlns="" xmlns:a16="http://schemas.microsoft.com/office/drawing/2014/main" val="20003"/>
                    </a:ext>
                  </a:extLst>
                </a:gridCol>
                <a:gridCol w="1823377">
                  <a:extLst>
                    <a:ext uri="{9D8B030D-6E8A-4147-A177-3AD203B41FA5}">
                      <a16:colId xmlns="" xmlns:a16="http://schemas.microsoft.com/office/drawing/2014/main" val="20004"/>
                    </a:ext>
                  </a:extLst>
                </a:gridCol>
              </a:tblGrid>
              <a:tr h="494622">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Name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Type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Ref</a:t>
                      </a:r>
                      <a:r>
                        <a:rPr lang="it-IT" sz="1600" b="0" i="0" u="none" strike="noStrike" dirty="0">
                          <a:solidFill>
                            <a:srgbClr val="FFFFFF"/>
                          </a:solidFill>
                          <a:effectLst/>
                          <a:latin typeface="Arial" panose="020B0604020202020204" pitchFamily="34" charset="0"/>
                          <a:cs typeface="Arial" panose="020B0604020202020204" pitchFamily="34" charset="0"/>
                        </a:rPr>
                        <a:t>. </a:t>
                      </a:r>
                      <a:r>
                        <a:rPr lang="it-IT" sz="1600" b="0" i="0" u="none" strike="noStrike" dirty="0" err="1">
                          <a:solidFill>
                            <a:srgbClr val="FFFFFF"/>
                          </a:solidFill>
                          <a:effectLst/>
                          <a:latin typeface="Arial" panose="020B0604020202020204" pitchFamily="34" charset="0"/>
                          <a:cs typeface="Arial" panose="020B0604020202020204" pitchFamily="34" charset="0"/>
                        </a:rPr>
                        <a:t>Range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err="1">
                          <a:solidFill>
                            <a:srgbClr val="FFFFFF"/>
                          </a:solidFill>
                          <a:effectLst/>
                          <a:latin typeface="Arial" panose="020B0604020202020204" pitchFamily="34" charset="0"/>
                          <a:cs typeface="Arial" panose="020B0604020202020204" pitchFamily="34" charset="0"/>
                        </a:rPr>
                        <a:t>Comments</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it-IT" sz="1600" b="0" i="0" u="none" strike="noStrike" dirty="0">
                          <a:solidFill>
                            <a:srgbClr val="FFFFFF"/>
                          </a:solidFill>
                          <a:effectLst/>
                          <a:latin typeface="Arial" panose="020B0604020202020204" pitchFamily="34" charset="0"/>
                          <a:cs typeface="Arial" panose="020B0604020202020204" pitchFamily="34" charset="0"/>
                        </a:rPr>
                        <a:t>New </a:t>
                      </a:r>
                      <a:r>
                        <a:rPr lang="it-IT" sz="1600" b="0" i="0" u="none" strike="noStrike" dirty="0" err="1">
                          <a:solidFill>
                            <a:srgbClr val="FFFFFF"/>
                          </a:solidFill>
                          <a:effectLst/>
                          <a:latin typeface="Arial" panose="020B0604020202020204" pitchFamily="34" charset="0"/>
                          <a:cs typeface="Arial" panose="020B0604020202020204" pitchFamily="34" charset="0"/>
                        </a:rPr>
                        <a:t>range</a:t>
                      </a:r>
                      <a:endParaRPr lang="it-IT" sz="1600" b="0"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 xmlns:a16="http://schemas.microsoft.com/office/drawing/2014/main" val="10000"/>
                  </a:ext>
                </a:extLst>
              </a:tr>
              <a:tr h="397889">
                <a:tc>
                  <a:txBody>
                    <a:bodyPr/>
                    <a:lstStyle/>
                    <a:p>
                      <a:pPr algn="ctr" fontAlgn="ctr"/>
                      <a:r>
                        <a:rPr lang="it-IT" sz="1800" u="none" strike="noStrike" dirty="0">
                          <a:effectLst/>
                        </a:rPr>
                        <a:t>HAULING_QUADRANT</a:t>
                      </a:r>
                      <a:endParaRPr lang="it-IT" sz="1800" b="0" i="0" u="none" strike="noStrike" dirty="0">
                        <a:solidFill>
                          <a:srgbClr val="000000"/>
                        </a:solidFill>
                        <a:effectLst/>
                        <a:latin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000000"/>
                          </a:solidFill>
                          <a:effectLst/>
                          <a:latin typeface="Arial" panose="020B0604020202020204" pitchFamily="34" charset="0"/>
                          <a:cs typeface="Arial" panose="020B0604020202020204" pitchFamily="34" charset="0"/>
                        </a:rPr>
                        <a:t>1N</a:t>
                      </a:r>
                      <a:endParaRPr lang="it-IT" dirty="0">
                        <a:latin typeface="Arial" panose="020B0604020202020204" pitchFamily="34" charset="0"/>
                        <a:cs typeface="Arial" panose="020B0604020202020204" pitchFamily="34" charset="0"/>
                      </a:endParaRPr>
                    </a:p>
                  </a:txBody>
                  <a:tcPr/>
                </a:tc>
                <a:tc>
                  <a:txBody>
                    <a:bodyPr/>
                    <a:lstStyle/>
                    <a:p>
                      <a:pPr algn="ctr"/>
                      <a:r>
                        <a:rPr lang="it-IT" dirty="0">
                          <a:latin typeface="Arial" panose="020B0604020202020204" pitchFamily="34" charset="0"/>
                          <a:cs typeface="Arial" panose="020B0604020202020204" pitchFamily="34" charset="0"/>
                        </a:rPr>
                        <a:t>1, 3, 5, 7</a:t>
                      </a:r>
                    </a:p>
                  </a:txBody>
                  <a:tcPr/>
                </a:tc>
                <a:tc>
                  <a:txBody>
                    <a:bodyPr/>
                    <a:lstStyle/>
                    <a:p>
                      <a:pPr algn="ctr"/>
                      <a:endParaRPr lang="sv-SE" dirty="0">
                        <a:latin typeface="Arial" panose="020B0604020202020204" pitchFamily="34" charset="0"/>
                        <a:cs typeface="Arial" panose="020B060402020202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dirty="0">
                          <a:latin typeface="Arial" panose="020B0604020202020204" pitchFamily="34" charset="0"/>
                          <a:cs typeface="Arial" panose="020B0604020202020204" pitchFamily="34" charset="0"/>
                        </a:rPr>
                        <a:t>1, 3, 5, 7</a:t>
                      </a:r>
                    </a:p>
                  </a:txBody>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2612041608"/>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1438</TotalTime>
  <Words>3171</Words>
  <Application>Microsoft Office PowerPoint</Application>
  <PresentationFormat>Widescreen</PresentationFormat>
  <Paragraphs>1547</Paragraphs>
  <Slides>31</Slides>
  <Notes>0</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31</vt:i4>
      </vt:variant>
    </vt:vector>
  </HeadingPairs>
  <TitlesOfParts>
    <vt:vector size="38" baseType="lpstr">
      <vt:lpstr>Arial</vt:lpstr>
      <vt:lpstr>Calibri</vt:lpstr>
      <vt:lpstr>Calibri Light</vt:lpstr>
      <vt:lpstr>MS Mincho</vt:lpstr>
      <vt:lpstr>Segoe UI Semilight</vt:lpstr>
      <vt:lpstr>Times New Roman</vt:lpstr>
      <vt:lpstr>Tema di Office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Walter Zupa</dc:creator>
  <cp:lastModifiedBy>Walter Zupa</cp:lastModifiedBy>
  <cp:revision>115</cp:revision>
  <cp:lastPrinted>2021-03-03T18:18:31Z</cp:lastPrinted>
  <dcterms:created xsi:type="dcterms:W3CDTF">2021-02-25T15:55:42Z</dcterms:created>
  <dcterms:modified xsi:type="dcterms:W3CDTF">2021-03-04T08:19:07Z</dcterms:modified>
</cp:coreProperties>
</file>