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6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e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emf"/><Relationship Id="rId16" Type="http://schemas.openxmlformats.org/officeDocument/2006/relationships/image" Target="../media/image16.wmf"/><Relationship Id="rId1" Type="http://schemas.openxmlformats.org/officeDocument/2006/relationships/image" Target="../media/image1.e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emf"/><Relationship Id="rId10" Type="http://schemas.openxmlformats.org/officeDocument/2006/relationships/image" Target="../media/image10.wmf"/><Relationship Id="rId19" Type="http://schemas.openxmlformats.org/officeDocument/2006/relationships/image" Target="../media/image19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emf"/><Relationship Id="rId7" Type="http://schemas.openxmlformats.org/officeDocument/2006/relationships/image" Target="../media/image161.emf"/><Relationship Id="rId2" Type="http://schemas.openxmlformats.org/officeDocument/2006/relationships/image" Target="../media/image156.emf"/><Relationship Id="rId1" Type="http://schemas.openxmlformats.org/officeDocument/2006/relationships/image" Target="../media/image155.emf"/><Relationship Id="rId6" Type="http://schemas.openxmlformats.org/officeDocument/2006/relationships/image" Target="../media/image160.emf"/><Relationship Id="rId5" Type="http://schemas.openxmlformats.org/officeDocument/2006/relationships/image" Target="../media/image159.emf"/><Relationship Id="rId4" Type="http://schemas.openxmlformats.org/officeDocument/2006/relationships/image" Target="../media/image158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12" Type="http://schemas.openxmlformats.org/officeDocument/2006/relationships/image" Target="../media/image31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11" Type="http://schemas.openxmlformats.org/officeDocument/2006/relationships/image" Target="../media/image30.emf"/><Relationship Id="rId5" Type="http://schemas.openxmlformats.org/officeDocument/2006/relationships/image" Target="../media/image24.emf"/><Relationship Id="rId10" Type="http://schemas.openxmlformats.org/officeDocument/2006/relationships/image" Target="../media/image29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6.wmf"/><Relationship Id="rId18" Type="http://schemas.openxmlformats.org/officeDocument/2006/relationships/image" Target="../media/image51.w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12" Type="http://schemas.openxmlformats.org/officeDocument/2006/relationships/image" Target="../media/image45.wmf"/><Relationship Id="rId17" Type="http://schemas.openxmlformats.org/officeDocument/2006/relationships/image" Target="../media/image50.wmf"/><Relationship Id="rId2" Type="http://schemas.openxmlformats.org/officeDocument/2006/relationships/image" Target="../media/image35.emf"/><Relationship Id="rId16" Type="http://schemas.openxmlformats.org/officeDocument/2006/relationships/image" Target="../media/image49.w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11" Type="http://schemas.openxmlformats.org/officeDocument/2006/relationships/image" Target="../media/image44.wmf"/><Relationship Id="rId5" Type="http://schemas.openxmlformats.org/officeDocument/2006/relationships/image" Target="../media/image38.emf"/><Relationship Id="rId15" Type="http://schemas.openxmlformats.org/officeDocument/2006/relationships/image" Target="../media/image48.wmf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Relationship Id="rId14" Type="http://schemas.openxmlformats.org/officeDocument/2006/relationships/image" Target="../media/image4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image" Target="../media/image40.emf"/><Relationship Id="rId3" Type="http://schemas.openxmlformats.org/officeDocument/2006/relationships/image" Target="../media/image55.wmf"/><Relationship Id="rId7" Type="http://schemas.openxmlformats.org/officeDocument/2006/relationships/image" Target="../media/image34.emf"/><Relationship Id="rId12" Type="http://schemas.openxmlformats.org/officeDocument/2006/relationships/image" Target="../media/image39.emf"/><Relationship Id="rId2" Type="http://schemas.openxmlformats.org/officeDocument/2006/relationships/image" Target="../media/image54.wmf"/><Relationship Id="rId16" Type="http://schemas.openxmlformats.org/officeDocument/2006/relationships/image" Target="../media/image43.e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38.emf"/><Relationship Id="rId5" Type="http://schemas.openxmlformats.org/officeDocument/2006/relationships/image" Target="../media/image57.wmf"/><Relationship Id="rId15" Type="http://schemas.openxmlformats.org/officeDocument/2006/relationships/image" Target="../media/image42.emf"/><Relationship Id="rId10" Type="http://schemas.openxmlformats.org/officeDocument/2006/relationships/image" Target="../media/image37.emf"/><Relationship Id="rId4" Type="http://schemas.openxmlformats.org/officeDocument/2006/relationships/image" Target="../media/image56.wmf"/><Relationship Id="rId9" Type="http://schemas.openxmlformats.org/officeDocument/2006/relationships/image" Target="../media/image36.emf"/><Relationship Id="rId14" Type="http://schemas.openxmlformats.org/officeDocument/2006/relationships/image" Target="../media/image41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image" Target="../media/image71.emf"/><Relationship Id="rId18" Type="http://schemas.openxmlformats.org/officeDocument/2006/relationships/image" Target="../media/image76.emf"/><Relationship Id="rId3" Type="http://schemas.openxmlformats.org/officeDocument/2006/relationships/image" Target="../media/image61.emf"/><Relationship Id="rId21" Type="http://schemas.openxmlformats.org/officeDocument/2006/relationships/image" Target="../media/image79.emf"/><Relationship Id="rId7" Type="http://schemas.openxmlformats.org/officeDocument/2006/relationships/image" Target="../media/image65.emf"/><Relationship Id="rId12" Type="http://schemas.openxmlformats.org/officeDocument/2006/relationships/image" Target="../media/image70.emf"/><Relationship Id="rId17" Type="http://schemas.openxmlformats.org/officeDocument/2006/relationships/image" Target="../media/image75.emf"/><Relationship Id="rId2" Type="http://schemas.openxmlformats.org/officeDocument/2006/relationships/image" Target="../media/image60.emf"/><Relationship Id="rId16" Type="http://schemas.openxmlformats.org/officeDocument/2006/relationships/image" Target="../media/image74.emf"/><Relationship Id="rId20" Type="http://schemas.openxmlformats.org/officeDocument/2006/relationships/image" Target="../media/image78.emf"/><Relationship Id="rId1" Type="http://schemas.openxmlformats.org/officeDocument/2006/relationships/image" Target="../media/image59.emf"/><Relationship Id="rId6" Type="http://schemas.openxmlformats.org/officeDocument/2006/relationships/image" Target="../media/image64.emf"/><Relationship Id="rId11" Type="http://schemas.openxmlformats.org/officeDocument/2006/relationships/image" Target="../media/image69.emf"/><Relationship Id="rId5" Type="http://schemas.openxmlformats.org/officeDocument/2006/relationships/image" Target="../media/image63.emf"/><Relationship Id="rId15" Type="http://schemas.openxmlformats.org/officeDocument/2006/relationships/image" Target="../media/image73.emf"/><Relationship Id="rId10" Type="http://schemas.openxmlformats.org/officeDocument/2006/relationships/image" Target="../media/image68.emf"/><Relationship Id="rId19" Type="http://schemas.openxmlformats.org/officeDocument/2006/relationships/image" Target="../media/image77.emf"/><Relationship Id="rId4" Type="http://schemas.openxmlformats.org/officeDocument/2006/relationships/image" Target="../media/image62.emf"/><Relationship Id="rId9" Type="http://schemas.openxmlformats.org/officeDocument/2006/relationships/image" Target="../media/image67.emf"/><Relationship Id="rId14" Type="http://schemas.openxmlformats.org/officeDocument/2006/relationships/image" Target="../media/image72.emf"/><Relationship Id="rId22" Type="http://schemas.openxmlformats.org/officeDocument/2006/relationships/image" Target="../media/image80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image" Target="../media/image94.emf"/><Relationship Id="rId18" Type="http://schemas.openxmlformats.org/officeDocument/2006/relationships/image" Target="../media/image99.emf"/><Relationship Id="rId26" Type="http://schemas.openxmlformats.org/officeDocument/2006/relationships/image" Target="../media/image107.emf"/><Relationship Id="rId3" Type="http://schemas.openxmlformats.org/officeDocument/2006/relationships/image" Target="../media/image84.emf"/><Relationship Id="rId21" Type="http://schemas.openxmlformats.org/officeDocument/2006/relationships/image" Target="../media/image102.emf"/><Relationship Id="rId7" Type="http://schemas.openxmlformats.org/officeDocument/2006/relationships/image" Target="../media/image88.emf"/><Relationship Id="rId12" Type="http://schemas.openxmlformats.org/officeDocument/2006/relationships/image" Target="../media/image93.emf"/><Relationship Id="rId17" Type="http://schemas.openxmlformats.org/officeDocument/2006/relationships/image" Target="../media/image98.emf"/><Relationship Id="rId25" Type="http://schemas.openxmlformats.org/officeDocument/2006/relationships/image" Target="../media/image106.emf"/><Relationship Id="rId2" Type="http://schemas.openxmlformats.org/officeDocument/2006/relationships/image" Target="../media/image83.emf"/><Relationship Id="rId16" Type="http://schemas.openxmlformats.org/officeDocument/2006/relationships/image" Target="../media/image97.emf"/><Relationship Id="rId20" Type="http://schemas.openxmlformats.org/officeDocument/2006/relationships/image" Target="../media/image101.emf"/><Relationship Id="rId1" Type="http://schemas.openxmlformats.org/officeDocument/2006/relationships/image" Target="../media/image82.emf"/><Relationship Id="rId6" Type="http://schemas.openxmlformats.org/officeDocument/2006/relationships/image" Target="../media/image87.emf"/><Relationship Id="rId11" Type="http://schemas.openxmlformats.org/officeDocument/2006/relationships/image" Target="../media/image92.emf"/><Relationship Id="rId24" Type="http://schemas.openxmlformats.org/officeDocument/2006/relationships/image" Target="../media/image105.wmf"/><Relationship Id="rId5" Type="http://schemas.openxmlformats.org/officeDocument/2006/relationships/image" Target="../media/image86.emf"/><Relationship Id="rId15" Type="http://schemas.openxmlformats.org/officeDocument/2006/relationships/image" Target="../media/image96.emf"/><Relationship Id="rId23" Type="http://schemas.openxmlformats.org/officeDocument/2006/relationships/image" Target="../media/image104.emf"/><Relationship Id="rId10" Type="http://schemas.openxmlformats.org/officeDocument/2006/relationships/image" Target="../media/image91.emf"/><Relationship Id="rId19" Type="http://schemas.openxmlformats.org/officeDocument/2006/relationships/image" Target="../media/image100.emf"/><Relationship Id="rId4" Type="http://schemas.openxmlformats.org/officeDocument/2006/relationships/image" Target="../media/image85.emf"/><Relationship Id="rId9" Type="http://schemas.openxmlformats.org/officeDocument/2006/relationships/image" Target="../media/image90.emf"/><Relationship Id="rId14" Type="http://schemas.openxmlformats.org/officeDocument/2006/relationships/image" Target="../media/image95.emf"/><Relationship Id="rId22" Type="http://schemas.openxmlformats.org/officeDocument/2006/relationships/image" Target="../media/image10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image" Target="../media/image120.emf"/><Relationship Id="rId18" Type="http://schemas.openxmlformats.org/officeDocument/2006/relationships/image" Target="../media/image125.wmf"/><Relationship Id="rId3" Type="http://schemas.openxmlformats.org/officeDocument/2006/relationships/image" Target="../media/image110.emf"/><Relationship Id="rId7" Type="http://schemas.openxmlformats.org/officeDocument/2006/relationships/image" Target="../media/image114.wmf"/><Relationship Id="rId12" Type="http://schemas.openxmlformats.org/officeDocument/2006/relationships/image" Target="../media/image119.wmf"/><Relationship Id="rId17" Type="http://schemas.openxmlformats.org/officeDocument/2006/relationships/image" Target="../media/image124.wmf"/><Relationship Id="rId2" Type="http://schemas.openxmlformats.org/officeDocument/2006/relationships/image" Target="../media/image109.emf"/><Relationship Id="rId16" Type="http://schemas.openxmlformats.org/officeDocument/2006/relationships/image" Target="../media/image123.wmf"/><Relationship Id="rId1" Type="http://schemas.openxmlformats.org/officeDocument/2006/relationships/image" Target="../media/image108.emf"/><Relationship Id="rId6" Type="http://schemas.openxmlformats.org/officeDocument/2006/relationships/image" Target="../media/image113.emf"/><Relationship Id="rId11" Type="http://schemas.openxmlformats.org/officeDocument/2006/relationships/image" Target="../media/image118.wmf"/><Relationship Id="rId5" Type="http://schemas.openxmlformats.org/officeDocument/2006/relationships/image" Target="../media/image112.emf"/><Relationship Id="rId15" Type="http://schemas.openxmlformats.org/officeDocument/2006/relationships/image" Target="../media/image122.wmf"/><Relationship Id="rId10" Type="http://schemas.openxmlformats.org/officeDocument/2006/relationships/image" Target="../media/image117.wmf"/><Relationship Id="rId4" Type="http://schemas.openxmlformats.org/officeDocument/2006/relationships/image" Target="../media/image111.emf"/><Relationship Id="rId9" Type="http://schemas.openxmlformats.org/officeDocument/2006/relationships/image" Target="../media/image116.wmf"/><Relationship Id="rId14" Type="http://schemas.openxmlformats.org/officeDocument/2006/relationships/image" Target="../media/image12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13" Type="http://schemas.openxmlformats.org/officeDocument/2006/relationships/image" Target="../media/image138.emf"/><Relationship Id="rId18" Type="http://schemas.openxmlformats.org/officeDocument/2006/relationships/image" Target="../media/image143.emf"/><Relationship Id="rId3" Type="http://schemas.openxmlformats.org/officeDocument/2006/relationships/image" Target="../media/image128.emf"/><Relationship Id="rId7" Type="http://schemas.openxmlformats.org/officeDocument/2006/relationships/image" Target="../media/image132.emf"/><Relationship Id="rId12" Type="http://schemas.openxmlformats.org/officeDocument/2006/relationships/image" Target="../media/image137.emf"/><Relationship Id="rId17" Type="http://schemas.openxmlformats.org/officeDocument/2006/relationships/image" Target="../media/image142.emf"/><Relationship Id="rId2" Type="http://schemas.openxmlformats.org/officeDocument/2006/relationships/image" Target="../media/image127.wmf"/><Relationship Id="rId16" Type="http://schemas.openxmlformats.org/officeDocument/2006/relationships/image" Target="../media/image141.emf"/><Relationship Id="rId1" Type="http://schemas.openxmlformats.org/officeDocument/2006/relationships/image" Target="../media/image126.wmf"/><Relationship Id="rId6" Type="http://schemas.openxmlformats.org/officeDocument/2006/relationships/image" Target="../media/image131.emf"/><Relationship Id="rId11" Type="http://schemas.openxmlformats.org/officeDocument/2006/relationships/image" Target="../media/image136.wmf"/><Relationship Id="rId5" Type="http://schemas.openxmlformats.org/officeDocument/2006/relationships/image" Target="../media/image130.emf"/><Relationship Id="rId15" Type="http://schemas.openxmlformats.org/officeDocument/2006/relationships/image" Target="../media/image140.emf"/><Relationship Id="rId10" Type="http://schemas.openxmlformats.org/officeDocument/2006/relationships/image" Target="../media/image135.emf"/><Relationship Id="rId19" Type="http://schemas.openxmlformats.org/officeDocument/2006/relationships/image" Target="../media/image144.emf"/><Relationship Id="rId4" Type="http://schemas.openxmlformats.org/officeDocument/2006/relationships/image" Target="../media/image129.emf"/><Relationship Id="rId9" Type="http://schemas.openxmlformats.org/officeDocument/2006/relationships/image" Target="../media/image134.emf"/><Relationship Id="rId14" Type="http://schemas.openxmlformats.org/officeDocument/2006/relationships/image" Target="../media/image139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3" Type="http://schemas.openxmlformats.org/officeDocument/2006/relationships/image" Target="../media/image147.emf"/><Relationship Id="rId7" Type="http://schemas.openxmlformats.org/officeDocument/2006/relationships/image" Target="../media/image151.emf"/><Relationship Id="rId2" Type="http://schemas.openxmlformats.org/officeDocument/2006/relationships/image" Target="../media/image146.emf"/><Relationship Id="rId1" Type="http://schemas.openxmlformats.org/officeDocument/2006/relationships/image" Target="../media/image145.wmf"/><Relationship Id="rId6" Type="http://schemas.openxmlformats.org/officeDocument/2006/relationships/image" Target="../media/image150.emf"/><Relationship Id="rId5" Type="http://schemas.openxmlformats.org/officeDocument/2006/relationships/image" Target="../media/image149.emf"/><Relationship Id="rId10" Type="http://schemas.openxmlformats.org/officeDocument/2006/relationships/image" Target="../media/image154.emf"/><Relationship Id="rId4" Type="http://schemas.openxmlformats.org/officeDocument/2006/relationships/image" Target="../media/image148.emf"/><Relationship Id="rId9" Type="http://schemas.openxmlformats.org/officeDocument/2006/relationships/image" Target="../media/image15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44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74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45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548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56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86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19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89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7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71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4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6570662"/>
            <a:ext cx="9144000" cy="287338"/>
          </a:xfrm>
          <a:prstGeom prst="rect">
            <a:avLst/>
          </a:prstGeom>
          <a:gradFill rotWithShape="1">
            <a:gsLst>
              <a:gs pos="0">
                <a:srgbClr val="008A8A">
                  <a:shade val="51000"/>
                  <a:satMod val="130000"/>
                </a:srgbClr>
              </a:gs>
              <a:gs pos="80000">
                <a:srgbClr val="008A8A">
                  <a:shade val="93000"/>
                  <a:satMod val="130000"/>
                </a:srgbClr>
              </a:gs>
              <a:gs pos="100000">
                <a:srgbClr val="008A8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8A8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spcBef>
                <a:spcPct val="50000"/>
              </a:spcBef>
              <a:defRPr/>
            </a:pP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/>
              </a:rPr>
              <a:t>高等数学</a:t>
            </a: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2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下页</a:t>
            </a:r>
          </a:p>
        </p:txBody>
      </p:sp>
      <p:sp>
        <p:nvSpPr>
          <p:cNvPr id="13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结束</a:t>
            </a:r>
          </a:p>
        </p:txBody>
      </p:sp>
      <p:sp>
        <p:nvSpPr>
          <p:cNvPr id="14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923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 dirty="0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412639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13" Type="http://schemas.openxmlformats.org/officeDocument/2006/relationships/oleObject" Target="../embeddings/oleObject156.bin"/><Relationship Id="rId18" Type="http://schemas.openxmlformats.org/officeDocument/2006/relationships/image" Target="../media/image152.emf"/><Relationship Id="rId3" Type="http://schemas.openxmlformats.org/officeDocument/2006/relationships/oleObject" Target="../embeddings/oleObject151.bin"/><Relationship Id="rId21" Type="http://schemas.openxmlformats.org/officeDocument/2006/relationships/oleObject" Target="../embeddings/oleObject160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49.emf"/><Relationship Id="rId17" Type="http://schemas.openxmlformats.org/officeDocument/2006/relationships/oleObject" Target="../embeddings/oleObject15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1.emf"/><Relationship Id="rId20" Type="http://schemas.openxmlformats.org/officeDocument/2006/relationships/image" Target="../media/image153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6.e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10" Type="http://schemas.openxmlformats.org/officeDocument/2006/relationships/image" Target="../media/image148.emf"/><Relationship Id="rId19" Type="http://schemas.openxmlformats.org/officeDocument/2006/relationships/oleObject" Target="../embeddings/oleObject159.bin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50.emf"/><Relationship Id="rId22" Type="http://schemas.openxmlformats.org/officeDocument/2006/relationships/image" Target="../media/image15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oleObject" Target="../embeddings/oleObject166.bin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5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1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6.e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10" Type="http://schemas.openxmlformats.org/officeDocument/2006/relationships/image" Target="../media/image158.emf"/><Relationship Id="rId4" Type="http://schemas.openxmlformats.org/officeDocument/2006/relationships/image" Target="../media/image155.e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6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wmf"/><Relationship Id="rId39" Type="http://schemas.openxmlformats.org/officeDocument/2006/relationships/oleObject" Target="../embeddings/oleObject19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8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wmf"/><Relationship Id="rId20" Type="http://schemas.openxmlformats.org/officeDocument/2006/relationships/image" Target="../media/image9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e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19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36" Type="http://schemas.openxmlformats.org/officeDocument/2006/relationships/image" Target="../media/image17.w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emf"/><Relationship Id="rId35" Type="http://schemas.openxmlformats.org/officeDocument/2006/relationships/oleObject" Target="../embeddings/oleObject1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7.emf"/><Relationship Id="rId26" Type="http://schemas.openxmlformats.org/officeDocument/2006/relationships/image" Target="../media/image30.emf"/><Relationship Id="rId3" Type="http://schemas.openxmlformats.org/officeDocument/2006/relationships/oleObject" Target="../embeddings/oleObject20.bin"/><Relationship Id="rId21" Type="http://schemas.openxmlformats.org/officeDocument/2006/relationships/image" Target="../media/image28.emf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e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emf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33.e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image" Target="../media/image29.emf"/><Relationship Id="rId28" Type="http://schemas.openxmlformats.org/officeDocument/2006/relationships/image" Target="../media/image31.emf"/><Relationship Id="rId10" Type="http://schemas.openxmlformats.org/officeDocument/2006/relationships/image" Target="../media/image23.emf"/><Relationship Id="rId19" Type="http://schemas.openxmlformats.org/officeDocument/2006/relationships/image" Target="../media/image32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5.emf"/><Relationship Id="rId22" Type="http://schemas.openxmlformats.org/officeDocument/2006/relationships/oleObject" Target="../embeddings/oleObject29.bin"/><Relationship Id="rId27" Type="http://schemas.openxmlformats.org/officeDocument/2006/relationships/oleObject" Target="../embeddings/oleObject3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1.emf"/><Relationship Id="rId26" Type="http://schemas.openxmlformats.org/officeDocument/2006/relationships/oleObject" Target="../embeddings/oleObject43.bin"/><Relationship Id="rId39" Type="http://schemas.openxmlformats.org/officeDocument/2006/relationships/image" Target="../media/image51.w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1.bin"/><Relationship Id="rId34" Type="http://schemas.openxmlformats.org/officeDocument/2006/relationships/oleObject" Target="../embeddings/oleObject47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8.emf"/><Relationship Id="rId17" Type="http://schemas.openxmlformats.org/officeDocument/2006/relationships/oleObject" Target="../embeddings/oleObject39.bin"/><Relationship Id="rId25" Type="http://schemas.openxmlformats.org/officeDocument/2006/relationships/image" Target="../media/image44.wmf"/><Relationship Id="rId33" Type="http://schemas.openxmlformats.org/officeDocument/2006/relationships/image" Target="../media/image48.wmf"/><Relationship Id="rId38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.emf"/><Relationship Id="rId20" Type="http://schemas.openxmlformats.org/officeDocument/2006/relationships/image" Target="../media/image42.emf"/><Relationship Id="rId29" Type="http://schemas.openxmlformats.org/officeDocument/2006/relationships/image" Target="../media/image4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6.bin"/><Relationship Id="rId24" Type="http://schemas.openxmlformats.org/officeDocument/2006/relationships/oleObject" Target="../embeddings/oleObject42.bin"/><Relationship Id="rId32" Type="http://schemas.openxmlformats.org/officeDocument/2006/relationships/oleObject" Target="../embeddings/oleObject46.bin"/><Relationship Id="rId37" Type="http://schemas.openxmlformats.org/officeDocument/2006/relationships/image" Target="../media/image50.wmf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image" Target="../media/image52.emf"/><Relationship Id="rId28" Type="http://schemas.openxmlformats.org/officeDocument/2006/relationships/oleObject" Target="../embeddings/oleObject44.bin"/><Relationship Id="rId36" Type="http://schemas.openxmlformats.org/officeDocument/2006/relationships/oleObject" Target="../embeddings/oleObject48.bin"/><Relationship Id="rId10" Type="http://schemas.openxmlformats.org/officeDocument/2006/relationships/image" Target="../media/image37.emf"/><Relationship Id="rId19" Type="http://schemas.openxmlformats.org/officeDocument/2006/relationships/oleObject" Target="../embeddings/oleObject40.bin"/><Relationship Id="rId31" Type="http://schemas.openxmlformats.org/officeDocument/2006/relationships/image" Target="../media/image47.w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9.emf"/><Relationship Id="rId22" Type="http://schemas.openxmlformats.org/officeDocument/2006/relationships/image" Target="../media/image43.emf"/><Relationship Id="rId27" Type="http://schemas.openxmlformats.org/officeDocument/2006/relationships/image" Target="../media/image45.wmf"/><Relationship Id="rId30" Type="http://schemas.openxmlformats.org/officeDocument/2006/relationships/oleObject" Target="../embeddings/oleObject45.bin"/><Relationship Id="rId35" Type="http://schemas.openxmlformats.org/officeDocument/2006/relationships/image" Target="../media/image4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35.emf"/><Relationship Id="rId26" Type="http://schemas.openxmlformats.org/officeDocument/2006/relationships/image" Target="../media/image39.e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34" Type="http://schemas.openxmlformats.org/officeDocument/2006/relationships/image" Target="../media/image43.emf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57.bin"/><Relationship Id="rId25" Type="http://schemas.openxmlformats.org/officeDocument/2006/relationships/oleObject" Target="../embeddings/oleObject61.bin"/><Relationship Id="rId33" Type="http://schemas.openxmlformats.org/officeDocument/2006/relationships/oleObject" Target="../embeddings/oleObject6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4.emf"/><Relationship Id="rId20" Type="http://schemas.openxmlformats.org/officeDocument/2006/relationships/image" Target="../media/image36.emf"/><Relationship Id="rId29" Type="http://schemas.openxmlformats.org/officeDocument/2006/relationships/oleObject" Target="../embeddings/oleObject6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38.emf"/><Relationship Id="rId32" Type="http://schemas.openxmlformats.org/officeDocument/2006/relationships/image" Target="../media/image42.emf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0.bin"/><Relationship Id="rId28" Type="http://schemas.openxmlformats.org/officeDocument/2006/relationships/image" Target="../media/image40.e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58.bin"/><Relationship Id="rId31" Type="http://schemas.openxmlformats.org/officeDocument/2006/relationships/oleObject" Target="../embeddings/oleObject64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8.wmf"/><Relationship Id="rId22" Type="http://schemas.openxmlformats.org/officeDocument/2006/relationships/image" Target="../media/image37.emf"/><Relationship Id="rId27" Type="http://schemas.openxmlformats.org/officeDocument/2006/relationships/oleObject" Target="../embeddings/oleObject62.bin"/><Relationship Id="rId30" Type="http://schemas.openxmlformats.org/officeDocument/2006/relationships/image" Target="../media/image41.emf"/><Relationship Id="rId35" Type="http://schemas.openxmlformats.org/officeDocument/2006/relationships/image" Target="../media/image5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66.emf"/><Relationship Id="rId26" Type="http://schemas.openxmlformats.org/officeDocument/2006/relationships/image" Target="../media/image70.emf"/><Relationship Id="rId39" Type="http://schemas.openxmlformats.org/officeDocument/2006/relationships/oleObject" Target="../embeddings/oleObject84.bin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34" Type="http://schemas.openxmlformats.org/officeDocument/2006/relationships/image" Target="../media/image74.emf"/><Relationship Id="rId42" Type="http://schemas.openxmlformats.org/officeDocument/2006/relationships/image" Target="../media/image78.emf"/><Relationship Id="rId47" Type="http://schemas.openxmlformats.org/officeDocument/2006/relationships/image" Target="../media/image81.emf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3.e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7.bin"/><Relationship Id="rId33" Type="http://schemas.openxmlformats.org/officeDocument/2006/relationships/oleObject" Target="../embeddings/oleObject81.bin"/><Relationship Id="rId38" Type="http://schemas.openxmlformats.org/officeDocument/2006/relationships/image" Target="../media/image76.emf"/><Relationship Id="rId46" Type="http://schemas.openxmlformats.org/officeDocument/2006/relationships/image" Target="../media/image8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5.emf"/><Relationship Id="rId20" Type="http://schemas.openxmlformats.org/officeDocument/2006/relationships/image" Target="../media/image67.emf"/><Relationship Id="rId29" Type="http://schemas.openxmlformats.org/officeDocument/2006/relationships/oleObject" Target="../embeddings/oleObject79.bin"/><Relationship Id="rId41" Type="http://schemas.openxmlformats.org/officeDocument/2006/relationships/oleObject" Target="../embeddings/oleObject85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69.emf"/><Relationship Id="rId32" Type="http://schemas.openxmlformats.org/officeDocument/2006/relationships/image" Target="../media/image73.emf"/><Relationship Id="rId37" Type="http://schemas.openxmlformats.org/officeDocument/2006/relationships/oleObject" Target="../embeddings/oleObject83.bin"/><Relationship Id="rId40" Type="http://schemas.openxmlformats.org/officeDocument/2006/relationships/image" Target="../media/image77.emf"/><Relationship Id="rId45" Type="http://schemas.openxmlformats.org/officeDocument/2006/relationships/oleObject" Target="../embeddings/oleObject87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28" Type="http://schemas.openxmlformats.org/officeDocument/2006/relationships/image" Target="../media/image71.emf"/><Relationship Id="rId36" Type="http://schemas.openxmlformats.org/officeDocument/2006/relationships/image" Target="../media/image75.emf"/><Relationship Id="rId10" Type="http://schemas.openxmlformats.org/officeDocument/2006/relationships/image" Target="../media/image62.emf"/><Relationship Id="rId19" Type="http://schemas.openxmlformats.org/officeDocument/2006/relationships/oleObject" Target="../embeddings/oleObject74.bin"/><Relationship Id="rId31" Type="http://schemas.openxmlformats.org/officeDocument/2006/relationships/oleObject" Target="../embeddings/oleObject80.bin"/><Relationship Id="rId44" Type="http://schemas.openxmlformats.org/officeDocument/2006/relationships/image" Target="../media/image79.e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64.emf"/><Relationship Id="rId22" Type="http://schemas.openxmlformats.org/officeDocument/2006/relationships/image" Target="../media/image68.emf"/><Relationship Id="rId27" Type="http://schemas.openxmlformats.org/officeDocument/2006/relationships/oleObject" Target="../embeddings/oleObject78.bin"/><Relationship Id="rId30" Type="http://schemas.openxmlformats.org/officeDocument/2006/relationships/image" Target="../media/image72.emf"/><Relationship Id="rId35" Type="http://schemas.openxmlformats.org/officeDocument/2006/relationships/oleObject" Target="../embeddings/oleObject82.bin"/><Relationship Id="rId43" Type="http://schemas.openxmlformats.org/officeDocument/2006/relationships/oleObject" Target="../embeddings/oleObject86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3.bin"/><Relationship Id="rId18" Type="http://schemas.openxmlformats.org/officeDocument/2006/relationships/image" Target="../media/image89.emf"/><Relationship Id="rId26" Type="http://schemas.openxmlformats.org/officeDocument/2006/relationships/image" Target="../media/image93.emf"/><Relationship Id="rId39" Type="http://schemas.openxmlformats.org/officeDocument/2006/relationships/oleObject" Target="../embeddings/oleObject106.bin"/><Relationship Id="rId3" Type="http://schemas.openxmlformats.org/officeDocument/2006/relationships/oleObject" Target="../embeddings/oleObject88.bin"/><Relationship Id="rId21" Type="http://schemas.openxmlformats.org/officeDocument/2006/relationships/oleObject" Target="../embeddings/oleObject97.bin"/><Relationship Id="rId34" Type="http://schemas.openxmlformats.org/officeDocument/2006/relationships/image" Target="../media/image97.emf"/><Relationship Id="rId42" Type="http://schemas.openxmlformats.org/officeDocument/2006/relationships/image" Target="../media/image101.emf"/><Relationship Id="rId47" Type="http://schemas.openxmlformats.org/officeDocument/2006/relationships/oleObject" Target="../embeddings/oleObject110.bin"/><Relationship Id="rId50" Type="http://schemas.openxmlformats.org/officeDocument/2006/relationships/image" Target="../media/image105.wmf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86.emf"/><Relationship Id="rId17" Type="http://schemas.openxmlformats.org/officeDocument/2006/relationships/oleObject" Target="../embeddings/oleObject95.bin"/><Relationship Id="rId25" Type="http://schemas.openxmlformats.org/officeDocument/2006/relationships/oleObject" Target="../embeddings/oleObject99.bin"/><Relationship Id="rId33" Type="http://schemas.openxmlformats.org/officeDocument/2006/relationships/oleObject" Target="../embeddings/oleObject103.bin"/><Relationship Id="rId38" Type="http://schemas.openxmlformats.org/officeDocument/2006/relationships/image" Target="../media/image99.emf"/><Relationship Id="rId46" Type="http://schemas.openxmlformats.org/officeDocument/2006/relationships/image" Target="../media/image103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8.emf"/><Relationship Id="rId20" Type="http://schemas.openxmlformats.org/officeDocument/2006/relationships/image" Target="../media/image90.emf"/><Relationship Id="rId29" Type="http://schemas.openxmlformats.org/officeDocument/2006/relationships/oleObject" Target="../embeddings/oleObject101.bin"/><Relationship Id="rId41" Type="http://schemas.openxmlformats.org/officeDocument/2006/relationships/oleObject" Target="../embeddings/oleObject107.bin"/><Relationship Id="rId54" Type="http://schemas.openxmlformats.org/officeDocument/2006/relationships/image" Target="../media/image107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83.emf"/><Relationship Id="rId11" Type="http://schemas.openxmlformats.org/officeDocument/2006/relationships/oleObject" Target="../embeddings/oleObject92.bin"/><Relationship Id="rId24" Type="http://schemas.openxmlformats.org/officeDocument/2006/relationships/image" Target="../media/image92.emf"/><Relationship Id="rId32" Type="http://schemas.openxmlformats.org/officeDocument/2006/relationships/image" Target="../media/image96.emf"/><Relationship Id="rId37" Type="http://schemas.openxmlformats.org/officeDocument/2006/relationships/oleObject" Target="../embeddings/oleObject105.bin"/><Relationship Id="rId40" Type="http://schemas.openxmlformats.org/officeDocument/2006/relationships/image" Target="../media/image100.emf"/><Relationship Id="rId45" Type="http://schemas.openxmlformats.org/officeDocument/2006/relationships/oleObject" Target="../embeddings/oleObject109.bin"/><Relationship Id="rId53" Type="http://schemas.openxmlformats.org/officeDocument/2006/relationships/oleObject" Target="../embeddings/oleObject113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23" Type="http://schemas.openxmlformats.org/officeDocument/2006/relationships/oleObject" Target="../embeddings/oleObject98.bin"/><Relationship Id="rId28" Type="http://schemas.openxmlformats.org/officeDocument/2006/relationships/image" Target="../media/image94.emf"/><Relationship Id="rId36" Type="http://schemas.openxmlformats.org/officeDocument/2006/relationships/image" Target="../media/image98.emf"/><Relationship Id="rId49" Type="http://schemas.openxmlformats.org/officeDocument/2006/relationships/oleObject" Target="../embeddings/oleObject111.bin"/><Relationship Id="rId10" Type="http://schemas.openxmlformats.org/officeDocument/2006/relationships/image" Target="../media/image85.emf"/><Relationship Id="rId19" Type="http://schemas.openxmlformats.org/officeDocument/2006/relationships/oleObject" Target="../embeddings/oleObject96.bin"/><Relationship Id="rId31" Type="http://schemas.openxmlformats.org/officeDocument/2006/relationships/oleObject" Target="../embeddings/oleObject102.bin"/><Relationship Id="rId44" Type="http://schemas.openxmlformats.org/officeDocument/2006/relationships/image" Target="../media/image102.emf"/><Relationship Id="rId52" Type="http://schemas.openxmlformats.org/officeDocument/2006/relationships/image" Target="../media/image106.emf"/><Relationship Id="rId4" Type="http://schemas.openxmlformats.org/officeDocument/2006/relationships/image" Target="../media/image82.e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87.emf"/><Relationship Id="rId22" Type="http://schemas.openxmlformats.org/officeDocument/2006/relationships/image" Target="../media/image91.emf"/><Relationship Id="rId27" Type="http://schemas.openxmlformats.org/officeDocument/2006/relationships/oleObject" Target="../embeddings/oleObject100.bin"/><Relationship Id="rId30" Type="http://schemas.openxmlformats.org/officeDocument/2006/relationships/image" Target="../media/image95.emf"/><Relationship Id="rId35" Type="http://schemas.openxmlformats.org/officeDocument/2006/relationships/oleObject" Target="../embeddings/oleObject104.bin"/><Relationship Id="rId43" Type="http://schemas.openxmlformats.org/officeDocument/2006/relationships/oleObject" Target="../embeddings/oleObject108.bin"/><Relationship Id="rId48" Type="http://schemas.openxmlformats.org/officeDocument/2006/relationships/image" Target="../media/image104.emf"/><Relationship Id="rId8" Type="http://schemas.openxmlformats.org/officeDocument/2006/relationships/image" Target="../media/image84.emf"/><Relationship Id="rId51" Type="http://schemas.openxmlformats.org/officeDocument/2006/relationships/oleObject" Target="../embeddings/oleObject1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15.wmf"/><Relationship Id="rId26" Type="http://schemas.openxmlformats.org/officeDocument/2006/relationships/image" Target="../media/image119.w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34" Type="http://schemas.openxmlformats.org/officeDocument/2006/relationships/image" Target="../media/image123.wmf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2.emf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5.bin"/><Relationship Id="rId33" Type="http://schemas.openxmlformats.org/officeDocument/2006/relationships/oleObject" Target="../embeddings/oleObject129.bin"/><Relationship Id="rId38" Type="http://schemas.openxmlformats.org/officeDocument/2006/relationships/image" Target="../media/image125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4.wmf"/><Relationship Id="rId20" Type="http://schemas.openxmlformats.org/officeDocument/2006/relationships/image" Target="../media/image116.wmf"/><Relationship Id="rId29" Type="http://schemas.openxmlformats.org/officeDocument/2006/relationships/oleObject" Target="../embeddings/oleObject127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9.e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118.wmf"/><Relationship Id="rId32" Type="http://schemas.openxmlformats.org/officeDocument/2006/relationships/image" Target="../media/image122.wmf"/><Relationship Id="rId37" Type="http://schemas.openxmlformats.org/officeDocument/2006/relationships/oleObject" Target="../embeddings/oleObject131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28" Type="http://schemas.openxmlformats.org/officeDocument/2006/relationships/image" Target="../media/image120.emf"/><Relationship Id="rId36" Type="http://schemas.openxmlformats.org/officeDocument/2006/relationships/image" Target="../media/image124.wmf"/><Relationship Id="rId10" Type="http://schemas.openxmlformats.org/officeDocument/2006/relationships/image" Target="../media/image111.emf"/><Relationship Id="rId19" Type="http://schemas.openxmlformats.org/officeDocument/2006/relationships/oleObject" Target="../embeddings/oleObject122.bin"/><Relationship Id="rId31" Type="http://schemas.openxmlformats.org/officeDocument/2006/relationships/oleObject" Target="../embeddings/oleObject128.bin"/><Relationship Id="rId4" Type="http://schemas.openxmlformats.org/officeDocument/2006/relationships/image" Target="../media/image108.e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13.emf"/><Relationship Id="rId22" Type="http://schemas.openxmlformats.org/officeDocument/2006/relationships/image" Target="../media/image117.wmf"/><Relationship Id="rId27" Type="http://schemas.openxmlformats.org/officeDocument/2006/relationships/oleObject" Target="../embeddings/oleObject126.bin"/><Relationship Id="rId30" Type="http://schemas.openxmlformats.org/officeDocument/2006/relationships/image" Target="../media/image121.wmf"/><Relationship Id="rId35" Type="http://schemas.openxmlformats.org/officeDocument/2006/relationships/oleObject" Target="../embeddings/oleObject13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33.emf"/><Relationship Id="rId26" Type="http://schemas.openxmlformats.org/officeDocument/2006/relationships/image" Target="../media/image137.emf"/><Relationship Id="rId39" Type="http://schemas.openxmlformats.org/officeDocument/2006/relationships/oleObject" Target="../embeddings/oleObject150.bin"/><Relationship Id="rId3" Type="http://schemas.openxmlformats.org/officeDocument/2006/relationships/oleObject" Target="../embeddings/oleObject132.bin"/><Relationship Id="rId21" Type="http://schemas.openxmlformats.org/officeDocument/2006/relationships/oleObject" Target="../embeddings/oleObject141.bin"/><Relationship Id="rId34" Type="http://schemas.openxmlformats.org/officeDocument/2006/relationships/image" Target="../media/image141.emf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0.emf"/><Relationship Id="rId17" Type="http://schemas.openxmlformats.org/officeDocument/2006/relationships/oleObject" Target="../embeddings/oleObject139.bin"/><Relationship Id="rId25" Type="http://schemas.openxmlformats.org/officeDocument/2006/relationships/oleObject" Target="../embeddings/oleObject143.bin"/><Relationship Id="rId33" Type="http://schemas.openxmlformats.org/officeDocument/2006/relationships/oleObject" Target="../embeddings/oleObject147.bin"/><Relationship Id="rId38" Type="http://schemas.openxmlformats.org/officeDocument/2006/relationships/image" Target="../media/image143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2.emf"/><Relationship Id="rId20" Type="http://schemas.openxmlformats.org/officeDocument/2006/relationships/image" Target="../media/image134.emf"/><Relationship Id="rId29" Type="http://schemas.openxmlformats.org/officeDocument/2006/relationships/oleObject" Target="../embeddings/oleObject145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36.bin"/><Relationship Id="rId24" Type="http://schemas.openxmlformats.org/officeDocument/2006/relationships/image" Target="../media/image136.wmf"/><Relationship Id="rId32" Type="http://schemas.openxmlformats.org/officeDocument/2006/relationships/image" Target="../media/image140.emf"/><Relationship Id="rId37" Type="http://schemas.openxmlformats.org/officeDocument/2006/relationships/oleObject" Target="../embeddings/oleObject149.bin"/><Relationship Id="rId40" Type="http://schemas.openxmlformats.org/officeDocument/2006/relationships/image" Target="../media/image144.emf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23" Type="http://schemas.openxmlformats.org/officeDocument/2006/relationships/oleObject" Target="../embeddings/oleObject142.bin"/><Relationship Id="rId28" Type="http://schemas.openxmlformats.org/officeDocument/2006/relationships/image" Target="../media/image138.emf"/><Relationship Id="rId36" Type="http://schemas.openxmlformats.org/officeDocument/2006/relationships/image" Target="../media/image142.emf"/><Relationship Id="rId10" Type="http://schemas.openxmlformats.org/officeDocument/2006/relationships/image" Target="../media/image129.emf"/><Relationship Id="rId19" Type="http://schemas.openxmlformats.org/officeDocument/2006/relationships/oleObject" Target="../embeddings/oleObject140.bin"/><Relationship Id="rId31" Type="http://schemas.openxmlformats.org/officeDocument/2006/relationships/oleObject" Target="../embeddings/oleObject146.bin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1.emf"/><Relationship Id="rId22" Type="http://schemas.openxmlformats.org/officeDocument/2006/relationships/image" Target="../media/image135.emf"/><Relationship Id="rId27" Type="http://schemas.openxmlformats.org/officeDocument/2006/relationships/oleObject" Target="../embeddings/oleObject144.bin"/><Relationship Id="rId30" Type="http://schemas.openxmlformats.org/officeDocument/2006/relationships/image" Target="../media/image139.emf"/><Relationship Id="rId35" Type="http://schemas.openxmlformats.org/officeDocument/2006/relationships/oleObject" Target="../embeddings/oleObject14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762000" y="381000"/>
            <a:ext cx="24384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第十节</a:t>
            </a:r>
          </a:p>
        </p:txBody>
      </p:sp>
      <p:sp>
        <p:nvSpPr>
          <p:cNvPr id="14339" name="Text Box 129"/>
          <p:cNvSpPr txBox="1">
            <a:spLocks noChangeArrowheads="1"/>
          </p:cNvSpPr>
          <p:nvPr/>
        </p:nvSpPr>
        <p:spPr bwMode="auto">
          <a:xfrm>
            <a:off x="2654300" y="2813050"/>
            <a:ext cx="2847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3200" b="1"/>
              <a:t>一</a:t>
            </a:r>
            <a:r>
              <a:rPr kumimoji="1" lang="zh-CN" altLang="en-US" sz="3200" b="1">
                <a:latin typeface="楷体_GB2312" pitchFamily="49" charset="-122"/>
              </a:rPr>
              <a:t>、最值定理 </a:t>
            </a:r>
          </a:p>
        </p:txBody>
      </p:sp>
      <p:sp>
        <p:nvSpPr>
          <p:cNvPr id="14340" name="Text Box 13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670175" y="3581400"/>
            <a:ext cx="2733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3200" b="1"/>
              <a:t>二、介值定理 </a:t>
            </a:r>
          </a:p>
        </p:txBody>
      </p:sp>
      <p:sp>
        <p:nvSpPr>
          <p:cNvPr id="14341" name="Text Box 131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514600" y="4373563"/>
            <a:ext cx="343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sz="3200" b="1"/>
              <a:t>*</a:t>
            </a:r>
            <a:r>
              <a:rPr kumimoji="1" lang="zh-CN" altLang="en-US" sz="3200" b="1"/>
              <a:t>三、一致连续性</a:t>
            </a:r>
            <a:r>
              <a:rPr kumimoji="1" lang="zh-CN" altLang="en-US" sz="3200" b="1">
                <a:solidFill>
                  <a:srgbClr val="C0C0C0"/>
                </a:solidFill>
              </a:rPr>
              <a:t>  </a:t>
            </a:r>
          </a:p>
        </p:txBody>
      </p:sp>
      <p:sp>
        <p:nvSpPr>
          <p:cNvPr id="14342" name="Text Box 153"/>
          <p:cNvSpPr txBox="1">
            <a:spLocks noChangeArrowheads="1"/>
          </p:cNvSpPr>
          <p:nvPr/>
        </p:nvSpPr>
        <p:spPr bwMode="auto">
          <a:xfrm>
            <a:off x="1052513" y="1484784"/>
            <a:ext cx="70389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48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闭区间上连续函数的性质 </a:t>
            </a:r>
          </a:p>
        </p:txBody>
      </p:sp>
      <p:sp>
        <p:nvSpPr>
          <p:cNvPr id="14343" name="Text Box 157"/>
          <p:cNvSpPr txBox="1">
            <a:spLocks noChangeArrowheads="1"/>
          </p:cNvSpPr>
          <p:nvPr/>
        </p:nvSpPr>
        <p:spPr bwMode="auto">
          <a:xfrm>
            <a:off x="7467600" y="157163"/>
            <a:ext cx="1438275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第一章 </a:t>
            </a:r>
          </a:p>
        </p:txBody>
      </p:sp>
      <p:sp>
        <p:nvSpPr>
          <p:cNvPr id="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529016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358775" y="574675"/>
            <a:ext cx="2197100" cy="6223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内容小结</a:t>
            </a: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573266"/>
              </p:ext>
            </p:extLst>
          </p:nvPr>
        </p:nvGraphicFramePr>
        <p:xfrm>
          <a:off x="428017" y="1484784"/>
          <a:ext cx="2814266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Equation" r:id="rId3" imgW="1371600" imgH="203040" progId="Equation.DSMT4">
                  <p:embed/>
                </p:oleObj>
              </mc:Choice>
              <mc:Fallback>
                <p:oleObj name="Equation" r:id="rId3" imgW="1371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17" y="1484784"/>
                        <a:ext cx="2814266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752600" y="225425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</a:t>
            </a:r>
          </a:p>
        </p:txBody>
      </p:sp>
      <p:graphicFrame>
        <p:nvGraphicFramePr>
          <p:cNvPr id="522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269978"/>
              </p:ext>
            </p:extLst>
          </p:nvPr>
        </p:nvGraphicFramePr>
        <p:xfrm>
          <a:off x="539750" y="2311400"/>
          <a:ext cx="127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9" name="Equation" r:id="rId5" imgW="419195" imgH="114443" progId="Equation.3">
                  <p:embed/>
                </p:oleObj>
              </mc:Choice>
              <mc:Fallback>
                <p:oleObj name="Equation" r:id="rId5" imgW="419195" imgH="1144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311400"/>
                        <a:ext cx="1270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3048000" y="3092450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上达到最大值与最小值</a:t>
            </a:r>
            <a:r>
              <a:rPr kumimoji="1" lang="en-US" altLang="zh-CN" b="1">
                <a:latin typeface="+mn-lt"/>
                <a:ea typeface="+mn-ea"/>
              </a:rPr>
              <a:t>;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3048000" y="393065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上可取最大与最小值之间的任何值</a:t>
            </a:r>
            <a:r>
              <a:rPr kumimoji="1" lang="en-US" altLang="zh-CN" b="1">
                <a:latin typeface="+mn-lt"/>
                <a:ea typeface="+mn-ea"/>
              </a:rPr>
              <a:t>;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539750" y="483076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4.  </a:t>
            </a:r>
            <a:r>
              <a:rPr kumimoji="1" lang="zh-CN" altLang="en-US" b="1">
                <a:latin typeface="+mn-lt"/>
                <a:ea typeface="+mn-ea"/>
              </a:rPr>
              <a:t>当</a:t>
            </a:r>
          </a:p>
        </p:txBody>
      </p:sp>
      <p:graphicFrame>
        <p:nvGraphicFramePr>
          <p:cNvPr id="522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121449"/>
              </p:ext>
            </p:extLst>
          </p:nvPr>
        </p:nvGraphicFramePr>
        <p:xfrm>
          <a:off x="1447800" y="49276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name="Equation" r:id="rId7" imgW="1904810" imgH="324040" progId="Equation.3">
                  <p:embed/>
                </p:oleObj>
              </mc:Choice>
              <mc:Fallback>
                <p:oleObj name="Equation" r:id="rId7" imgW="1904810" imgH="324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9276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3457575" y="4829175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时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522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621530"/>
              </p:ext>
            </p:extLst>
          </p:nvPr>
        </p:nvGraphicFramePr>
        <p:xfrm>
          <a:off x="5257800" y="4927600"/>
          <a:ext cx="154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1" name="Equation" r:id="rId9" imgW="1466755" imgH="324040" progId="Equation.3">
                  <p:embed/>
                </p:oleObj>
              </mc:Choice>
              <mc:Fallback>
                <p:oleObj name="Equation" r:id="rId9" imgW="1466755" imgH="324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927600"/>
                        <a:ext cx="1549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6810375" y="4829175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使</a:t>
            </a:r>
          </a:p>
        </p:txBody>
      </p:sp>
      <p:graphicFrame>
        <p:nvGraphicFramePr>
          <p:cNvPr id="522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0490"/>
              </p:ext>
            </p:extLst>
          </p:nvPr>
        </p:nvGraphicFramePr>
        <p:xfrm>
          <a:off x="7302500" y="4927600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Equation" r:id="rId11" imgW="1295305" imgH="324040" progId="Equation.3">
                  <p:embed/>
                </p:oleObj>
              </mc:Choice>
              <mc:Fallback>
                <p:oleObj name="Equation" r:id="rId11" imgW="1295305" imgH="324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0" y="4927600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3990975" y="4829175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必存在</a:t>
            </a:r>
          </a:p>
        </p:txBody>
      </p:sp>
      <p:graphicFrame>
        <p:nvGraphicFramePr>
          <p:cNvPr id="5224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151010"/>
              </p:ext>
            </p:extLst>
          </p:nvPr>
        </p:nvGraphicFramePr>
        <p:xfrm>
          <a:off x="2286000" y="2362200"/>
          <a:ext cx="78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Equation" r:id="rId13" imgW="704660" imgH="324040" progId="Equation.3">
                  <p:embed/>
                </p:oleObj>
              </mc:Choice>
              <mc:Fallback>
                <p:oleObj name="Equation" r:id="rId13" imgW="704660" imgH="324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362200"/>
                        <a:ext cx="787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3048000" y="225425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上有界</a:t>
            </a:r>
            <a:r>
              <a:rPr kumimoji="1" lang="en-US" altLang="zh-CN" b="1">
                <a:latin typeface="+mn-lt"/>
                <a:ea typeface="+mn-ea"/>
              </a:rPr>
              <a:t>;</a:t>
            </a: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1752600" y="309245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</a:t>
            </a:r>
          </a:p>
        </p:txBody>
      </p:sp>
      <p:graphicFrame>
        <p:nvGraphicFramePr>
          <p:cNvPr id="522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488387"/>
              </p:ext>
            </p:extLst>
          </p:nvPr>
        </p:nvGraphicFramePr>
        <p:xfrm>
          <a:off x="539750" y="3149600"/>
          <a:ext cx="1301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Equation" r:id="rId15" imgW="438055" imgH="114443" progId="Equation.3">
                  <p:embed/>
                </p:oleObj>
              </mc:Choice>
              <mc:Fallback>
                <p:oleObj name="Equation" r:id="rId15" imgW="438055" imgH="1144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149600"/>
                        <a:ext cx="1301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611960"/>
              </p:ext>
            </p:extLst>
          </p:nvPr>
        </p:nvGraphicFramePr>
        <p:xfrm>
          <a:off x="2286000" y="3175000"/>
          <a:ext cx="78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Equation" r:id="rId17" imgW="704660" imgH="324040" progId="Equation.3">
                  <p:embed/>
                </p:oleObj>
              </mc:Choice>
              <mc:Fallback>
                <p:oleObj name="Equation" r:id="rId17" imgW="704660" imgH="324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75000"/>
                        <a:ext cx="787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1752600" y="393065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</a:t>
            </a:r>
          </a:p>
        </p:txBody>
      </p:sp>
      <p:graphicFrame>
        <p:nvGraphicFramePr>
          <p:cNvPr id="5224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534081"/>
              </p:ext>
            </p:extLst>
          </p:nvPr>
        </p:nvGraphicFramePr>
        <p:xfrm>
          <a:off x="539750" y="3987800"/>
          <a:ext cx="1301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name="Equation" r:id="rId19" imgW="438055" imgH="114443" progId="Equation.3">
                  <p:embed/>
                </p:oleObj>
              </mc:Choice>
              <mc:Fallback>
                <p:oleObj name="Equation" r:id="rId19" imgW="438055" imgH="1144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987800"/>
                        <a:ext cx="1301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946352"/>
              </p:ext>
            </p:extLst>
          </p:nvPr>
        </p:nvGraphicFramePr>
        <p:xfrm>
          <a:off x="2260600" y="4013200"/>
          <a:ext cx="78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Equation" r:id="rId21" imgW="704660" imgH="324040" progId="Equation.3">
                  <p:embed/>
                </p:oleObj>
              </mc:Choice>
              <mc:Fallback>
                <p:oleObj name="Equation" r:id="rId21" imgW="704660" imgH="324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4013200"/>
                        <a:ext cx="787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954358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autoUpdateAnimBg="0"/>
      <p:bldP spid="52232" grpId="0" autoUpdateAnimBg="0"/>
      <p:bldP spid="52233" grpId="0" autoUpdateAnimBg="0"/>
      <p:bldP spid="52234" grpId="0" autoUpdateAnimBg="0"/>
      <p:bldP spid="52236" grpId="0" autoUpdateAnimBg="0"/>
      <p:bldP spid="52238" grpId="0" autoUpdateAnimBg="0"/>
      <p:bldP spid="52240" grpId="0" autoUpdateAnimBg="0"/>
      <p:bldP spid="52242" grpId="0" autoUpdateAnimBg="0"/>
      <p:bldP spid="52243" grpId="0" autoUpdateAnimBg="0"/>
      <p:bldP spid="52246" grpId="0" autoUpdateAnimBg="0"/>
      <p:bldP spid="2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52400" y="17526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548535"/>
              </p:ext>
            </p:extLst>
          </p:nvPr>
        </p:nvGraphicFramePr>
        <p:xfrm>
          <a:off x="1558925" y="825500"/>
          <a:ext cx="23368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3" imgW="2247710" imgH="304752" progId="Equation.DSMT4">
                  <p:embed/>
                </p:oleObj>
              </mc:Choice>
              <mc:Fallback>
                <p:oleObj name="Equation" r:id="rId3" imgW="2247710" imgH="3047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825500"/>
                        <a:ext cx="23368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667467"/>
              </p:ext>
            </p:extLst>
          </p:nvPr>
        </p:nvGraphicFramePr>
        <p:xfrm>
          <a:off x="4067175" y="825500"/>
          <a:ext cx="2019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5" imgW="1933527" imgH="304752" progId="Equation.DSMT4">
                  <p:embed/>
                </p:oleObj>
              </mc:Choice>
              <mc:Fallback>
                <p:oleObj name="Equation" r:id="rId5" imgW="1933527" imgH="3047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825500"/>
                        <a:ext cx="20193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6084888" y="735013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证明至少存在</a:t>
            </a:r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730349"/>
              </p:ext>
            </p:extLst>
          </p:nvPr>
        </p:nvGraphicFramePr>
        <p:xfrm>
          <a:off x="1042988" y="1416050"/>
          <a:ext cx="13589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Equation" r:id="rId7" imgW="1276445" imgH="304752" progId="Equation.DSMT4">
                  <p:embed/>
                </p:oleObj>
              </mc:Choice>
              <mc:Fallback>
                <p:oleObj name="Equation" r:id="rId7" imgW="1276445" imgH="3047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6050"/>
                        <a:ext cx="13589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2411413" y="1330325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使</a:t>
            </a:r>
          </a:p>
        </p:txBody>
      </p:sp>
      <p:graphicFrame>
        <p:nvGraphicFramePr>
          <p:cNvPr id="573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69653"/>
              </p:ext>
            </p:extLst>
          </p:nvPr>
        </p:nvGraphicFramePr>
        <p:xfrm>
          <a:off x="2941638" y="1409700"/>
          <a:ext cx="2463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9" imgW="2381440" imgH="324040" progId="Equation.3">
                  <p:embed/>
                </p:oleObj>
              </mc:Choice>
              <mc:Fallback>
                <p:oleObj name="Equation" r:id="rId9" imgW="2381440" imgH="324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1409700"/>
                        <a:ext cx="24638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533400" y="1939925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提示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 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令</a:t>
            </a:r>
          </a:p>
        </p:txBody>
      </p:sp>
      <p:graphicFrame>
        <p:nvGraphicFramePr>
          <p:cNvPr id="573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995056"/>
              </p:ext>
            </p:extLst>
          </p:nvPr>
        </p:nvGraphicFramePr>
        <p:xfrm>
          <a:off x="2032000" y="2039938"/>
          <a:ext cx="3530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11" imgW="3447860" imgH="324040" progId="Equation.3">
                  <p:embed/>
                </p:oleObj>
              </mc:Choice>
              <mc:Fallback>
                <p:oleObj name="Equation" r:id="rId11" imgW="3447860" imgH="324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2039938"/>
                        <a:ext cx="35306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1524000" y="254952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573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284236"/>
              </p:ext>
            </p:extLst>
          </p:nvPr>
        </p:nvGraphicFramePr>
        <p:xfrm>
          <a:off x="2022475" y="2614613"/>
          <a:ext cx="20955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13" imgW="2019252" imgH="314182" progId="Equation.DSMT4">
                  <p:embed/>
                </p:oleObj>
              </mc:Choice>
              <mc:Fallback>
                <p:oleObj name="Equation" r:id="rId13" imgW="2019252" imgH="3141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2614613"/>
                        <a:ext cx="20955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4140200" y="2549525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易证</a:t>
            </a:r>
          </a:p>
        </p:txBody>
      </p:sp>
      <p:graphicFrame>
        <p:nvGraphicFramePr>
          <p:cNvPr id="573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690222"/>
              </p:ext>
            </p:extLst>
          </p:nvPr>
        </p:nvGraphicFramePr>
        <p:xfrm>
          <a:off x="5054600" y="2625725"/>
          <a:ext cx="19431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15" imgW="1857232" imgH="324040" progId="Equation.3">
                  <p:embed/>
                </p:oleObj>
              </mc:Choice>
              <mc:Fallback>
                <p:oleObj name="Equation" r:id="rId15" imgW="1857232" imgH="324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2625725"/>
                        <a:ext cx="19431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Rectangle 16"/>
          <p:cNvSpPr>
            <a:spLocks noChangeArrowheads="1"/>
          </p:cNvSpPr>
          <p:nvPr>
            <p:ph type="title"/>
          </p:nvPr>
        </p:nvSpPr>
        <p:spPr bwMode="auto">
          <a:xfrm>
            <a:off x="755650" y="742950"/>
            <a:ext cx="1219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solidFill>
                  <a:schemeClr val="tx1"/>
                </a:solidFill>
                <a:latin typeface="+mn-lt"/>
                <a:ea typeface="+mn-ea"/>
              </a:rPr>
              <a:t>    设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212725" y="1330325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一点</a:t>
            </a:r>
          </a:p>
        </p:txBody>
      </p:sp>
      <p:sp>
        <p:nvSpPr>
          <p:cNvPr id="57383" name="AutoShape 39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4350" y="6605588"/>
            <a:ext cx="1306513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b="1">
                <a:solidFill>
                  <a:schemeClr val="bg1"/>
                </a:solidFill>
                <a:latin typeface="+mn-ea"/>
              </a:rPr>
              <a:t>结束</a:t>
            </a:r>
          </a:p>
        </p:txBody>
      </p:sp>
      <p:sp>
        <p:nvSpPr>
          <p:cNvPr id="24595" name="Rectangle 5"/>
          <p:cNvSpPr txBox="1">
            <a:spLocks noChangeArrowheads="1"/>
          </p:cNvSpPr>
          <p:nvPr/>
        </p:nvSpPr>
        <p:spPr bwMode="auto">
          <a:xfrm>
            <a:off x="223838" y="71438"/>
            <a:ext cx="2447925" cy="620712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/>
            <a:r>
              <a:rPr kumimoji="1" lang="zh-CN" altLang="en-US" sz="3200" b="1">
                <a:solidFill>
                  <a:schemeClr val="tx2"/>
                </a:solidFill>
              </a:rPr>
              <a:t>思考与练习</a:t>
            </a:r>
          </a:p>
        </p:txBody>
      </p:sp>
    </p:spTree>
    <p:extLst>
      <p:ext uri="{BB962C8B-B14F-4D97-AF65-F5344CB8AC3E}">
        <p14:creationId xmlns:p14="http://schemas.microsoft.com/office/powerpoint/2010/main" val="3403812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 autoUpdateAnimBg="0"/>
      <p:bldP spid="57352" grpId="0" autoUpdateAnimBg="0"/>
      <p:bldP spid="57354" grpId="0" autoUpdateAnimBg="0"/>
      <p:bldP spid="57356" grpId="0" autoUpdateAnimBg="0"/>
      <p:bldP spid="57358" grpId="0" autoUpdateAnimBg="0"/>
      <p:bldP spid="57363" grpId="0" build="p" autoUpdateAnimBg="0" advAuto="0"/>
      <p:bldP spid="5738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>
            <p:ph type="title"/>
          </p:nvPr>
        </p:nvSpPr>
        <p:spPr bwMode="auto">
          <a:xfrm>
            <a:off x="539750" y="304800"/>
            <a:ext cx="27432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latin typeface="+mn-lt"/>
                <a:ea typeface="+mn-ea"/>
              </a:rPr>
              <a:t>一、最值定理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539750" y="990600"/>
            <a:ext cx="7561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定理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1. </a:t>
            </a:r>
            <a:r>
              <a:rPr kumimoji="1" lang="zh-CN" altLang="en-US" b="1" dirty="0">
                <a:latin typeface="+mn-lt"/>
                <a:ea typeface="+mn-ea"/>
              </a:rPr>
              <a:t>在</a:t>
            </a: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闭区间</a:t>
            </a:r>
            <a:r>
              <a:rPr kumimoji="1" lang="zh-CN" altLang="en-US" b="1" dirty="0">
                <a:latin typeface="+mn-lt"/>
                <a:ea typeface="+mn-ea"/>
              </a:rPr>
              <a:t>上连续的函数在该区间上有界</a:t>
            </a:r>
            <a:r>
              <a:rPr kumimoji="1" lang="en-US" altLang="zh-CN" b="1" dirty="0">
                <a:latin typeface="+mn-lt"/>
                <a:ea typeface="+mn-ea"/>
              </a:rPr>
              <a:t>,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539750" y="22098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即</a:t>
            </a:r>
            <a:r>
              <a:rPr kumimoji="1" lang="en-US" altLang="zh-CN" b="1">
                <a:latin typeface="+mn-lt"/>
                <a:ea typeface="+mn-ea"/>
              </a:rPr>
              <a:t>:  </a:t>
            </a:r>
            <a:r>
              <a:rPr kumimoji="1" lang="zh-CN" altLang="en-US" b="1"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845827"/>
              </p:ext>
            </p:extLst>
          </p:nvPr>
        </p:nvGraphicFramePr>
        <p:xfrm>
          <a:off x="1746250" y="2292350"/>
          <a:ext cx="2311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Equation" r:id="rId3" imgW="2228850" imgH="304752" progId="Equation.DSMT4">
                  <p:embed/>
                </p:oleObj>
              </mc:Choice>
              <mc:Fallback>
                <p:oleObj name="Equation" r:id="rId3" imgW="2228850" imgH="3047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2292350"/>
                        <a:ext cx="2311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4114800" y="214788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635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785299"/>
              </p:ext>
            </p:extLst>
          </p:nvPr>
        </p:nvGraphicFramePr>
        <p:xfrm>
          <a:off x="4616450" y="2247900"/>
          <a:ext cx="252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Equation" r:id="rId5" imgW="2438448" imgH="361759" progId="Equation.3">
                  <p:embed/>
                </p:oleObj>
              </mc:Choice>
              <mc:Fallback>
                <p:oleObj name="Equation" r:id="rId5" imgW="2438448" imgH="3617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2247900"/>
                        <a:ext cx="252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7086600" y="2147888"/>
            <a:ext cx="668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使</a:t>
            </a:r>
          </a:p>
        </p:txBody>
      </p:sp>
      <p:graphicFrame>
        <p:nvGraphicFramePr>
          <p:cNvPr id="635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44324"/>
              </p:ext>
            </p:extLst>
          </p:nvPr>
        </p:nvGraphicFramePr>
        <p:xfrm>
          <a:off x="2166938" y="3652838"/>
          <a:ext cx="2792412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Equation" r:id="rId7" imgW="1143143" imgH="247745" progId="Equation.DSMT4">
                  <p:embed/>
                </p:oleObj>
              </mc:Choice>
              <mc:Fallback>
                <p:oleObj name="Equation" r:id="rId7" imgW="1143143" imgH="24774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3652838"/>
                        <a:ext cx="2792412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965488"/>
              </p:ext>
            </p:extLst>
          </p:nvPr>
        </p:nvGraphicFramePr>
        <p:xfrm>
          <a:off x="2211388" y="2860675"/>
          <a:ext cx="301307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Equation" r:id="rId9" imgW="1171432" imgH="247745" progId="Equation.DSMT4">
                  <p:embed/>
                </p:oleObj>
              </mc:Choice>
              <mc:Fallback>
                <p:oleObj name="Equation" r:id="rId9" imgW="1171432" imgH="24774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2860675"/>
                        <a:ext cx="301307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152400" y="1600200"/>
            <a:ext cx="6291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一定能取得它的最大值和最小值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63526" name="Rectangle 38"/>
          <p:cNvSpPr>
            <a:spLocks noChangeArrowheads="1"/>
          </p:cNvSpPr>
          <p:nvPr/>
        </p:nvSpPr>
        <p:spPr bwMode="auto">
          <a:xfrm>
            <a:off x="8032750" y="1014413"/>
            <a:ext cx="35907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2800" b="1"/>
              <a:t>且</a:t>
            </a:r>
          </a:p>
        </p:txBody>
      </p:sp>
      <p:graphicFrame>
        <p:nvGraphicFramePr>
          <p:cNvPr id="6352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769846"/>
              </p:ext>
            </p:extLst>
          </p:nvPr>
        </p:nvGraphicFramePr>
        <p:xfrm>
          <a:off x="348157" y="5502275"/>
          <a:ext cx="2734754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Equation" r:id="rId11" imgW="1168200" imgH="215640" progId="Equation.DSMT4">
                  <p:embed/>
                </p:oleObj>
              </mc:Choice>
              <mc:Fallback>
                <p:oleObj name="Equation" r:id="rId11" imgW="1168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57" y="5502275"/>
                        <a:ext cx="2734754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156243"/>
              </p:ext>
            </p:extLst>
          </p:nvPr>
        </p:nvGraphicFramePr>
        <p:xfrm>
          <a:off x="395536" y="4830663"/>
          <a:ext cx="2484189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Equation" r:id="rId13" imgW="2616120" imgH="419040" progId="Equation.DSMT4">
                  <p:embed/>
                </p:oleObj>
              </mc:Choice>
              <mc:Fallback>
                <p:oleObj name="Equation" r:id="rId13" imgW="26161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830663"/>
                        <a:ext cx="2484189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894219"/>
              </p:ext>
            </p:extLst>
          </p:nvPr>
        </p:nvGraphicFramePr>
        <p:xfrm>
          <a:off x="2958448" y="4830663"/>
          <a:ext cx="231270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Equation" r:id="rId15" imgW="2717640" imgH="419040" progId="Equation.DSMT4">
                  <p:embed/>
                </p:oleObj>
              </mc:Choice>
              <mc:Fallback>
                <p:oleObj name="Equation" r:id="rId15" imgW="27176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8448" y="4830663"/>
                        <a:ext cx="2312704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30" name="Text Box 42"/>
          <p:cNvSpPr txBox="1">
            <a:spLocks noChangeArrowheads="1"/>
          </p:cNvSpPr>
          <p:nvPr/>
        </p:nvSpPr>
        <p:spPr bwMode="auto">
          <a:xfrm>
            <a:off x="3059832" y="5502273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上有界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6353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21647"/>
              </p:ext>
            </p:extLst>
          </p:nvPr>
        </p:nvGraphicFramePr>
        <p:xfrm>
          <a:off x="1510297" y="3827893"/>
          <a:ext cx="571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Equation" r:id="rId17" imgW="485632" imgH="142732" progId="Equation.DSMT4">
                  <p:embed/>
                </p:oleObj>
              </mc:Choice>
              <mc:Fallback>
                <p:oleObj name="Equation" r:id="rId17" imgW="485632" imgH="14273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297" y="3827893"/>
                        <a:ext cx="571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3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096505"/>
              </p:ext>
            </p:extLst>
          </p:nvPr>
        </p:nvGraphicFramePr>
        <p:xfrm>
          <a:off x="1547664" y="2980610"/>
          <a:ext cx="673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Equation" r:id="rId19" imgW="590645" imgH="209598" progId="Equation.DSMT4">
                  <p:embed/>
                </p:oleObj>
              </mc:Choice>
              <mc:Fallback>
                <p:oleObj name="Equation" r:id="rId19" imgW="590645" imgH="2095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980610"/>
                        <a:ext cx="673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211"/>
          <p:cNvGrpSpPr>
            <a:grpSpLocks/>
          </p:cNvGrpSpPr>
          <p:nvPr/>
        </p:nvGrpSpPr>
        <p:grpSpPr bwMode="auto">
          <a:xfrm>
            <a:off x="5746750" y="3203575"/>
            <a:ext cx="3217863" cy="1843088"/>
            <a:chOff x="3334" y="2251"/>
            <a:chExt cx="1628" cy="872"/>
          </a:xfrm>
        </p:grpSpPr>
        <p:graphicFrame>
          <p:nvGraphicFramePr>
            <p:cNvPr id="15381" name="Object 96"/>
            <p:cNvGraphicFramePr>
              <a:graphicFrameLocks noChangeAspect="1"/>
            </p:cNvGraphicFramePr>
            <p:nvPr/>
          </p:nvGraphicFramePr>
          <p:xfrm>
            <a:off x="4513" y="2251"/>
            <a:ext cx="136" cy="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7" name="Equation" r:id="rId21" imgW="431425" imgH="317225" progId="Equation.DSMT4">
                    <p:embed/>
                  </p:oleObj>
                </mc:Choice>
                <mc:Fallback>
                  <p:oleObj name="Equation" r:id="rId21" imgW="431425" imgH="31722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251"/>
                          <a:ext cx="136" cy="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2" name="Object 97"/>
            <p:cNvGraphicFramePr>
              <a:graphicFrameLocks noChangeAspect="1"/>
            </p:cNvGraphicFramePr>
            <p:nvPr/>
          </p:nvGraphicFramePr>
          <p:xfrm>
            <a:off x="4332" y="2750"/>
            <a:ext cx="136" cy="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" name="公式" r:id="rId23" imgW="342751" imgH="253890" progId="Equation.3">
                    <p:embed/>
                  </p:oleObj>
                </mc:Choice>
                <mc:Fallback>
                  <p:oleObj name="公式" r:id="rId23" imgW="342751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750"/>
                          <a:ext cx="136" cy="1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83" name="Group 182"/>
            <p:cNvGrpSpPr>
              <a:grpSpLocks/>
            </p:cNvGrpSpPr>
            <p:nvPr/>
          </p:nvGrpSpPr>
          <p:grpSpPr bwMode="auto">
            <a:xfrm>
              <a:off x="3334" y="2296"/>
              <a:ext cx="1628" cy="827"/>
              <a:chOff x="2976" y="912"/>
              <a:chExt cx="2506" cy="1440"/>
            </a:xfrm>
          </p:grpSpPr>
          <p:grpSp>
            <p:nvGrpSpPr>
              <p:cNvPr id="15386" name="Group 161"/>
              <p:cNvGrpSpPr>
                <a:grpSpLocks/>
              </p:cNvGrpSpPr>
              <p:nvPr/>
            </p:nvGrpSpPr>
            <p:grpSpPr bwMode="auto">
              <a:xfrm>
                <a:off x="3394" y="1728"/>
                <a:ext cx="110" cy="547"/>
                <a:chOff x="3144" y="2199"/>
                <a:chExt cx="110" cy="547"/>
              </a:xfrm>
            </p:grpSpPr>
            <p:graphicFrame>
              <p:nvGraphicFramePr>
                <p:cNvPr id="15405" name="Object 162"/>
                <p:cNvGraphicFramePr>
                  <a:graphicFrameLocks noChangeAspect="1"/>
                </p:cNvGraphicFramePr>
                <p:nvPr/>
              </p:nvGraphicFramePr>
              <p:xfrm>
                <a:off x="3144" y="2631"/>
                <a:ext cx="110" cy="1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89" name="公式" r:id="rId25" imgW="228600" imgH="241300" progId="Equation.3">
                        <p:embed/>
                      </p:oleObj>
                    </mc:Choice>
                    <mc:Fallback>
                      <p:oleObj name="公式" r:id="rId25" imgW="228600" imgH="2413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44" y="2631"/>
                              <a:ext cx="110" cy="1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406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3206" y="2199"/>
                  <a:ext cx="0" cy="38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15387" name="Group 164"/>
              <p:cNvGrpSpPr>
                <a:grpSpLocks/>
              </p:cNvGrpSpPr>
              <p:nvPr/>
            </p:nvGrpSpPr>
            <p:grpSpPr bwMode="auto">
              <a:xfrm>
                <a:off x="5088" y="1248"/>
                <a:ext cx="103" cy="1064"/>
                <a:chOff x="4838" y="1719"/>
                <a:chExt cx="103" cy="1064"/>
              </a:xfrm>
            </p:grpSpPr>
            <p:graphicFrame>
              <p:nvGraphicFramePr>
                <p:cNvPr id="15403" name="Object 165"/>
                <p:cNvGraphicFramePr>
                  <a:graphicFrameLocks noChangeAspect="1"/>
                </p:cNvGraphicFramePr>
                <p:nvPr/>
              </p:nvGraphicFramePr>
              <p:xfrm>
                <a:off x="4838" y="2631"/>
                <a:ext cx="103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90" name="公式" r:id="rId27" imgW="215619" imgH="317087" progId="Equation.3">
                        <p:embed/>
                      </p:oleObj>
                    </mc:Choice>
                    <mc:Fallback>
                      <p:oleObj name="公式" r:id="rId27" imgW="215619" imgH="31708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38" y="2631"/>
                              <a:ext cx="103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404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4886" y="1719"/>
                  <a:ext cx="0" cy="8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15388" name="Group 167"/>
              <p:cNvGrpSpPr>
                <a:grpSpLocks/>
              </p:cNvGrpSpPr>
              <p:nvPr/>
            </p:nvGrpSpPr>
            <p:grpSpPr bwMode="auto">
              <a:xfrm>
                <a:off x="4294" y="1920"/>
                <a:ext cx="164" cy="426"/>
                <a:chOff x="4044" y="2391"/>
                <a:chExt cx="164" cy="426"/>
              </a:xfrm>
            </p:grpSpPr>
            <p:sp>
              <p:nvSpPr>
                <p:cNvPr id="15401" name="Line 168"/>
                <p:cNvSpPr>
                  <a:spLocks noChangeShapeType="1"/>
                </p:cNvSpPr>
                <p:nvPr/>
              </p:nvSpPr>
              <p:spPr bwMode="auto">
                <a:xfrm flipV="1">
                  <a:off x="4118" y="2391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graphicFrame>
              <p:nvGraphicFramePr>
                <p:cNvPr id="15402" name="Object 169"/>
                <p:cNvGraphicFramePr>
                  <a:graphicFrameLocks noChangeAspect="1"/>
                </p:cNvGraphicFramePr>
                <p:nvPr/>
              </p:nvGraphicFramePr>
              <p:xfrm>
                <a:off x="4044" y="2616"/>
                <a:ext cx="164" cy="20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91" name="Equation" r:id="rId29" imgW="266605" imgH="342900" progId="Equation.DSMT4">
                        <p:embed/>
                      </p:oleObj>
                    </mc:Choice>
                    <mc:Fallback>
                      <p:oleObj name="Equation" r:id="rId29" imgW="266605" imgH="3429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44" y="2616"/>
                              <a:ext cx="164" cy="20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5389" name="Group 170"/>
              <p:cNvGrpSpPr>
                <a:grpSpLocks/>
              </p:cNvGrpSpPr>
              <p:nvPr/>
            </p:nvGrpSpPr>
            <p:grpSpPr bwMode="auto">
              <a:xfrm>
                <a:off x="4822" y="1104"/>
                <a:ext cx="158" cy="1242"/>
                <a:chOff x="4572" y="1575"/>
                <a:chExt cx="158" cy="1242"/>
              </a:xfrm>
            </p:grpSpPr>
            <p:graphicFrame>
              <p:nvGraphicFramePr>
                <p:cNvPr id="15399" name="Object 171"/>
                <p:cNvGraphicFramePr>
                  <a:graphicFrameLocks noChangeAspect="1"/>
                </p:cNvGraphicFramePr>
                <p:nvPr/>
              </p:nvGraphicFramePr>
              <p:xfrm>
                <a:off x="4572" y="2616"/>
                <a:ext cx="158" cy="20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92" name="公式" r:id="rId31" imgW="257175" imgH="342900" progId="Equation.3">
                        <p:embed/>
                      </p:oleObj>
                    </mc:Choice>
                    <mc:Fallback>
                      <p:oleObj name="公式" r:id="rId31" imgW="257175" imgH="3429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72" y="2616"/>
                              <a:ext cx="158" cy="20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400" name="Line 172"/>
                <p:cNvSpPr>
                  <a:spLocks noChangeShapeType="1"/>
                </p:cNvSpPr>
                <p:nvPr/>
              </p:nvSpPr>
              <p:spPr bwMode="auto">
                <a:xfrm>
                  <a:off x="4646" y="1575"/>
                  <a:ext cx="0" cy="1008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15390" name="Group 173"/>
              <p:cNvGrpSpPr>
                <a:grpSpLocks/>
              </p:cNvGrpSpPr>
              <p:nvPr/>
            </p:nvGrpSpPr>
            <p:grpSpPr bwMode="auto">
              <a:xfrm>
                <a:off x="2976" y="912"/>
                <a:ext cx="2506" cy="1440"/>
                <a:chOff x="2726" y="1383"/>
                <a:chExt cx="2506" cy="1440"/>
              </a:xfrm>
            </p:grpSpPr>
            <p:sp>
              <p:nvSpPr>
                <p:cNvPr id="15391" name="Freeform 174"/>
                <p:cNvSpPr>
                  <a:spLocks/>
                </p:cNvSpPr>
                <p:nvPr/>
              </p:nvSpPr>
              <p:spPr bwMode="auto">
                <a:xfrm>
                  <a:off x="3206" y="1543"/>
                  <a:ext cx="1680" cy="848"/>
                </a:xfrm>
                <a:custGeom>
                  <a:avLst/>
                  <a:gdLst>
                    <a:gd name="T0" fmla="*/ 0 w 1680"/>
                    <a:gd name="T1" fmla="*/ 688 h 848"/>
                    <a:gd name="T2" fmla="*/ 144 w 1680"/>
                    <a:gd name="T3" fmla="*/ 400 h 848"/>
                    <a:gd name="T4" fmla="*/ 384 w 1680"/>
                    <a:gd name="T5" fmla="*/ 352 h 848"/>
                    <a:gd name="T6" fmla="*/ 624 w 1680"/>
                    <a:gd name="T7" fmla="*/ 592 h 848"/>
                    <a:gd name="T8" fmla="*/ 720 w 1680"/>
                    <a:gd name="T9" fmla="*/ 736 h 848"/>
                    <a:gd name="T10" fmla="*/ 816 w 1680"/>
                    <a:gd name="T11" fmla="*/ 832 h 848"/>
                    <a:gd name="T12" fmla="*/ 960 w 1680"/>
                    <a:gd name="T13" fmla="*/ 832 h 848"/>
                    <a:gd name="T14" fmla="*/ 1008 w 1680"/>
                    <a:gd name="T15" fmla="*/ 736 h 848"/>
                    <a:gd name="T16" fmla="*/ 1104 w 1680"/>
                    <a:gd name="T17" fmla="*/ 400 h 848"/>
                    <a:gd name="T18" fmla="*/ 1344 w 1680"/>
                    <a:gd name="T19" fmla="*/ 64 h 848"/>
                    <a:gd name="T20" fmla="*/ 1488 w 1680"/>
                    <a:gd name="T21" fmla="*/ 16 h 848"/>
                    <a:gd name="T22" fmla="*/ 1584 w 1680"/>
                    <a:gd name="T23" fmla="*/ 64 h 848"/>
                    <a:gd name="T24" fmla="*/ 1680 w 1680"/>
                    <a:gd name="T25" fmla="*/ 208 h 8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680" h="848">
                      <a:moveTo>
                        <a:pt x="0" y="688"/>
                      </a:moveTo>
                      <a:cubicBezTo>
                        <a:pt x="40" y="572"/>
                        <a:pt x="80" y="456"/>
                        <a:pt x="144" y="400"/>
                      </a:cubicBezTo>
                      <a:cubicBezTo>
                        <a:pt x="208" y="344"/>
                        <a:pt x="304" y="320"/>
                        <a:pt x="384" y="352"/>
                      </a:cubicBezTo>
                      <a:cubicBezTo>
                        <a:pt x="464" y="384"/>
                        <a:pt x="568" y="528"/>
                        <a:pt x="624" y="592"/>
                      </a:cubicBezTo>
                      <a:cubicBezTo>
                        <a:pt x="680" y="656"/>
                        <a:pt x="688" y="696"/>
                        <a:pt x="720" y="736"/>
                      </a:cubicBezTo>
                      <a:cubicBezTo>
                        <a:pt x="752" y="776"/>
                        <a:pt x="776" y="816"/>
                        <a:pt x="816" y="832"/>
                      </a:cubicBezTo>
                      <a:cubicBezTo>
                        <a:pt x="856" y="848"/>
                        <a:pt x="928" y="848"/>
                        <a:pt x="960" y="832"/>
                      </a:cubicBezTo>
                      <a:cubicBezTo>
                        <a:pt x="992" y="816"/>
                        <a:pt x="984" y="808"/>
                        <a:pt x="1008" y="736"/>
                      </a:cubicBezTo>
                      <a:cubicBezTo>
                        <a:pt x="1032" y="664"/>
                        <a:pt x="1048" y="512"/>
                        <a:pt x="1104" y="400"/>
                      </a:cubicBezTo>
                      <a:cubicBezTo>
                        <a:pt x="1160" y="288"/>
                        <a:pt x="1280" y="128"/>
                        <a:pt x="1344" y="64"/>
                      </a:cubicBezTo>
                      <a:cubicBezTo>
                        <a:pt x="1408" y="0"/>
                        <a:pt x="1448" y="16"/>
                        <a:pt x="1488" y="16"/>
                      </a:cubicBezTo>
                      <a:cubicBezTo>
                        <a:pt x="1528" y="16"/>
                        <a:pt x="1552" y="32"/>
                        <a:pt x="1584" y="64"/>
                      </a:cubicBezTo>
                      <a:cubicBezTo>
                        <a:pt x="1616" y="96"/>
                        <a:pt x="1664" y="184"/>
                        <a:pt x="1680" y="208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grpSp>
              <p:nvGrpSpPr>
                <p:cNvPr id="15392" name="Group 175"/>
                <p:cNvGrpSpPr>
                  <a:grpSpLocks/>
                </p:cNvGrpSpPr>
                <p:nvPr/>
              </p:nvGrpSpPr>
              <p:grpSpPr bwMode="auto">
                <a:xfrm>
                  <a:off x="2726" y="1383"/>
                  <a:ext cx="2506" cy="1440"/>
                  <a:chOff x="2208" y="1680"/>
                  <a:chExt cx="2506" cy="1440"/>
                </a:xfrm>
              </p:grpSpPr>
              <p:sp>
                <p:nvSpPr>
                  <p:cNvPr id="15393" name="Line 176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880"/>
                    <a:ext cx="2496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/>
                  </a:p>
                </p:txBody>
              </p:sp>
              <p:sp>
                <p:nvSpPr>
                  <p:cNvPr id="15394" name="Line 17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96" y="1680"/>
                    <a:ext cx="0" cy="144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 b="1"/>
                  </a:p>
                </p:txBody>
              </p:sp>
              <p:graphicFrame>
                <p:nvGraphicFramePr>
                  <p:cNvPr id="15395" name="Object 178"/>
                  <p:cNvGraphicFramePr>
                    <a:graphicFrameLocks noChangeAspect="1"/>
                  </p:cNvGraphicFramePr>
                  <p:nvPr/>
                </p:nvGraphicFramePr>
                <p:xfrm>
                  <a:off x="4593" y="2957"/>
                  <a:ext cx="121" cy="11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93" name="公式" r:id="rId33" imgW="253890" imgH="241195" progId="Equation.3">
                          <p:embed/>
                        </p:oleObj>
                      </mc:Choice>
                      <mc:Fallback>
                        <p:oleObj name="公式" r:id="rId33" imgW="253890" imgH="241195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93" y="2957"/>
                                <a:ext cx="121" cy="11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5396" name="Object 179"/>
                  <p:cNvGraphicFramePr>
                    <a:graphicFrameLocks noChangeAspect="1"/>
                  </p:cNvGraphicFramePr>
                  <p:nvPr/>
                </p:nvGraphicFramePr>
                <p:xfrm>
                  <a:off x="2327" y="1680"/>
                  <a:ext cx="121" cy="15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94" name="公式" r:id="rId35" imgW="253780" imgH="317225" progId="Equation.3">
                          <p:embed/>
                        </p:oleObj>
                      </mc:Choice>
                      <mc:Fallback>
                        <p:oleObj name="公式" r:id="rId35" imgW="253780" imgH="317225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327" y="1680"/>
                                <a:ext cx="121" cy="15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254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5397" name="Object 180"/>
                  <p:cNvGraphicFramePr>
                    <a:graphicFrameLocks noChangeAspect="1"/>
                  </p:cNvGraphicFramePr>
                  <p:nvPr/>
                </p:nvGraphicFramePr>
                <p:xfrm>
                  <a:off x="2345" y="2928"/>
                  <a:ext cx="103" cy="11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95" name="公式" r:id="rId37" imgW="215713" imgH="241091" progId="Equation.3">
                          <p:embed/>
                        </p:oleObj>
                      </mc:Choice>
                      <mc:Fallback>
                        <p:oleObj name="公式" r:id="rId37" imgW="215713" imgH="241091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345" y="2928"/>
                                <a:ext cx="103" cy="11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5398" name="Object 181"/>
                  <p:cNvGraphicFramePr>
                    <a:graphicFrameLocks noChangeAspect="1"/>
                  </p:cNvGraphicFramePr>
                  <p:nvPr/>
                </p:nvGraphicFramePr>
                <p:xfrm>
                  <a:off x="2976" y="1871"/>
                  <a:ext cx="668" cy="19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96" name="公式" r:id="rId39" imgW="1285875" imgH="314182" progId="Equation.3">
                          <p:embed/>
                        </p:oleObj>
                      </mc:Choice>
                      <mc:Fallback>
                        <p:oleObj name="公式" r:id="rId39" imgW="1285875" imgH="314182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76" y="1871"/>
                                <a:ext cx="668" cy="19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sp>
          <p:nvSpPr>
            <p:cNvPr id="15384" name="Line 183"/>
            <p:cNvSpPr>
              <a:spLocks noChangeShapeType="1"/>
            </p:cNvSpPr>
            <p:nvPr/>
          </p:nvSpPr>
          <p:spPr bwMode="auto">
            <a:xfrm>
              <a:off x="4286" y="2387"/>
              <a:ext cx="5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5385" name="Line 184"/>
            <p:cNvSpPr>
              <a:spLocks noChangeShapeType="1"/>
            </p:cNvSpPr>
            <p:nvPr/>
          </p:nvSpPr>
          <p:spPr bwMode="auto">
            <a:xfrm>
              <a:off x="4059" y="2886"/>
              <a:ext cx="4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sp>
        <p:nvSpPr>
          <p:cNvPr id="4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917928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6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autoUpdateAnimBg="0"/>
      <p:bldP spid="63494" grpId="0" autoUpdateAnimBg="0"/>
      <p:bldP spid="63502" grpId="0" autoUpdateAnimBg="0"/>
      <p:bldP spid="63504" grpId="0" autoUpdateAnimBg="0"/>
      <p:bldP spid="63507" grpId="0" autoUpdateAnimBg="0"/>
      <p:bldP spid="63526" grpId="0"/>
      <p:bldP spid="63530" grpId="0" autoUpdateAnimBg="0"/>
      <p:bldP spid="4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547688" y="1557338"/>
            <a:ext cx="1357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例如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836868"/>
              </p:ext>
            </p:extLst>
          </p:nvPr>
        </p:nvGraphicFramePr>
        <p:xfrm>
          <a:off x="1692275" y="1639888"/>
          <a:ext cx="220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3" imgW="2124266" imgH="304752" progId="Equation.DSMT4">
                  <p:embed/>
                </p:oleObj>
              </mc:Choice>
              <mc:Fallback>
                <p:oleObj name="Equation" r:id="rId3" imgW="2124266" imgH="3047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639888"/>
                        <a:ext cx="2209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447800" y="222885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无最大值和最小值 </a:t>
            </a:r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661087"/>
              </p:ext>
            </p:extLst>
          </p:nvPr>
        </p:nvGraphicFramePr>
        <p:xfrm>
          <a:off x="1047750" y="3614738"/>
          <a:ext cx="37338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5" imgW="3648027" imgH="1466755" progId="Equation.DSMT4">
                  <p:embed/>
                </p:oleObj>
              </mc:Choice>
              <mc:Fallback>
                <p:oleObj name="Equation" r:id="rId5" imgW="3648027" imgH="146675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3614738"/>
                        <a:ext cx="37338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23" name="Group 11"/>
          <p:cNvGrpSpPr>
            <a:grpSpLocks/>
          </p:cNvGrpSpPr>
          <p:nvPr/>
        </p:nvGrpSpPr>
        <p:grpSpPr bwMode="auto">
          <a:xfrm>
            <a:off x="5943600" y="4376738"/>
            <a:ext cx="1511300" cy="1752600"/>
            <a:chOff x="3744" y="2160"/>
            <a:chExt cx="952" cy="1104"/>
          </a:xfrm>
        </p:grpSpPr>
        <p:sp>
          <p:nvSpPr>
            <p:cNvPr id="16425" name="Line 12"/>
            <p:cNvSpPr>
              <a:spLocks noChangeShapeType="1"/>
            </p:cNvSpPr>
            <p:nvPr/>
          </p:nvSpPr>
          <p:spPr bwMode="auto">
            <a:xfrm flipH="1">
              <a:off x="3870" y="2214"/>
              <a:ext cx="3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16426" name="Object 13"/>
            <p:cNvGraphicFramePr>
              <a:graphicFrameLocks noChangeAspect="1"/>
            </p:cNvGraphicFramePr>
            <p:nvPr/>
          </p:nvGraphicFramePr>
          <p:xfrm>
            <a:off x="4574" y="3093"/>
            <a:ext cx="122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8" name="Equation" r:id="rId7" imgW="133302" imgH="219027" progId="Equation.3">
                    <p:embed/>
                  </p:oleObj>
                </mc:Choice>
                <mc:Fallback>
                  <p:oleObj name="Equation" r:id="rId7" imgW="133302" imgH="2190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4" y="3093"/>
                          <a:ext cx="122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7" name="Object 14"/>
            <p:cNvGraphicFramePr>
              <a:graphicFrameLocks noChangeAspect="1"/>
            </p:cNvGraphicFramePr>
            <p:nvPr/>
          </p:nvGraphicFramePr>
          <p:xfrm>
            <a:off x="3744" y="2160"/>
            <a:ext cx="122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9" name="Equation" r:id="rId9" imgW="133302" imgH="219027" progId="Equation.3">
                    <p:embed/>
                  </p:oleObj>
                </mc:Choice>
                <mc:Fallback>
                  <p:oleObj name="Equation" r:id="rId9" imgW="133302" imgH="2190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160"/>
                          <a:ext cx="122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8" name="Line 15"/>
            <p:cNvSpPr>
              <a:spLocks noChangeShapeType="1"/>
            </p:cNvSpPr>
            <p:nvPr/>
          </p:nvSpPr>
          <p:spPr bwMode="auto">
            <a:xfrm>
              <a:off x="4259" y="2210"/>
              <a:ext cx="384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29" name="Oval 16"/>
            <p:cNvSpPr>
              <a:spLocks noChangeArrowheads="1"/>
            </p:cNvSpPr>
            <p:nvPr/>
          </p:nvSpPr>
          <p:spPr bwMode="auto">
            <a:xfrm>
              <a:off x="4243" y="2194"/>
              <a:ext cx="41" cy="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430" name="Line 17"/>
            <p:cNvSpPr>
              <a:spLocks noChangeShapeType="1"/>
            </p:cNvSpPr>
            <p:nvPr/>
          </p:nvSpPr>
          <p:spPr bwMode="auto">
            <a:xfrm>
              <a:off x="4628" y="2598"/>
              <a:ext cx="0" cy="4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914400" y="5367338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也无最大值和最小值 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515938" y="30194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+mn-lt"/>
                <a:ea typeface="+mn-ea"/>
              </a:rPr>
              <a:t>又如</a:t>
            </a:r>
            <a:r>
              <a:rPr kumimoji="1" lang="en-US" altLang="zh-CN" b="1">
                <a:solidFill>
                  <a:srgbClr val="FF0000"/>
                </a:solidFill>
                <a:latin typeface="+mn-lt"/>
                <a:ea typeface="+mn-ea"/>
              </a:rPr>
              <a:t>, </a:t>
            </a:r>
          </a:p>
        </p:txBody>
      </p:sp>
      <p:grpSp>
        <p:nvGrpSpPr>
          <p:cNvPr id="64532" name="Group 20"/>
          <p:cNvGrpSpPr>
            <a:grpSpLocks/>
          </p:cNvGrpSpPr>
          <p:nvPr/>
        </p:nvGrpSpPr>
        <p:grpSpPr bwMode="auto">
          <a:xfrm>
            <a:off x="6732588" y="4529138"/>
            <a:ext cx="65087" cy="1258887"/>
            <a:chOff x="4289" y="2160"/>
            <a:chExt cx="41" cy="793"/>
          </a:xfrm>
        </p:grpSpPr>
        <p:sp>
          <p:nvSpPr>
            <p:cNvPr id="16423" name="Line 21"/>
            <p:cNvSpPr>
              <a:spLocks noChangeShapeType="1"/>
            </p:cNvSpPr>
            <p:nvPr/>
          </p:nvSpPr>
          <p:spPr bwMode="auto">
            <a:xfrm flipV="1">
              <a:off x="4320" y="2160"/>
              <a:ext cx="0" cy="7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24" name="Oval 22"/>
            <p:cNvSpPr>
              <a:spLocks noChangeArrowheads="1"/>
            </p:cNvSpPr>
            <p:nvPr/>
          </p:nvSpPr>
          <p:spPr bwMode="auto">
            <a:xfrm>
              <a:off x="4289" y="2572"/>
              <a:ext cx="41" cy="41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4555" name="Group 43"/>
          <p:cNvGrpSpPr>
            <a:grpSpLocks/>
          </p:cNvGrpSpPr>
          <p:nvPr/>
        </p:nvGrpSpPr>
        <p:grpSpPr bwMode="auto">
          <a:xfrm>
            <a:off x="5867400" y="1620838"/>
            <a:ext cx="1981200" cy="1887537"/>
            <a:chOff x="3696" y="424"/>
            <a:chExt cx="1248" cy="1189"/>
          </a:xfrm>
        </p:grpSpPr>
        <p:graphicFrame>
          <p:nvGraphicFramePr>
            <p:cNvPr id="16411" name="Object 27"/>
            <p:cNvGraphicFramePr>
              <a:graphicFrameLocks noChangeAspect="1"/>
            </p:cNvGraphicFramePr>
            <p:nvPr/>
          </p:nvGraphicFramePr>
          <p:xfrm>
            <a:off x="4814" y="1447"/>
            <a:ext cx="130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" name="Equation" r:id="rId11" imgW="142732" imgH="152590" progId="Equation.3">
                    <p:embed/>
                  </p:oleObj>
                </mc:Choice>
                <mc:Fallback>
                  <p:oleObj name="Equation" r:id="rId11" imgW="142732" imgH="1525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4" y="1447"/>
                          <a:ext cx="130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2" name="Object 28"/>
            <p:cNvGraphicFramePr>
              <a:graphicFrameLocks noChangeAspect="1"/>
            </p:cNvGraphicFramePr>
            <p:nvPr/>
          </p:nvGraphicFramePr>
          <p:xfrm>
            <a:off x="3696" y="424"/>
            <a:ext cx="13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" name="Equation" r:id="rId13" imgW="152590" imgH="228457" progId="Equation.3">
                    <p:embed/>
                  </p:oleObj>
                </mc:Choice>
                <mc:Fallback>
                  <p:oleObj name="Equation" r:id="rId13" imgW="152590" imgH="2284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424"/>
                          <a:ext cx="137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3" name="Object 31"/>
            <p:cNvGraphicFramePr>
              <a:graphicFrameLocks noChangeAspect="1"/>
            </p:cNvGraphicFramePr>
            <p:nvPr/>
          </p:nvGraphicFramePr>
          <p:xfrm>
            <a:off x="4474" y="1440"/>
            <a:ext cx="8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" name="Equation" r:id="rId15" imgW="66866" imgH="219027" progId="Equation.3">
                    <p:embed/>
                  </p:oleObj>
                </mc:Choice>
                <mc:Fallback>
                  <p:oleObj name="Equation" r:id="rId15" imgW="66866" imgH="2190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4" y="1440"/>
                          <a:ext cx="86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4" name="Object 32"/>
            <p:cNvGraphicFramePr>
              <a:graphicFrameLocks noChangeAspect="1"/>
            </p:cNvGraphicFramePr>
            <p:nvPr/>
          </p:nvGraphicFramePr>
          <p:xfrm>
            <a:off x="3777" y="691"/>
            <a:ext cx="8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" name="Equation" r:id="rId17" imgW="66866" imgH="219027" progId="Equation.3">
                    <p:embed/>
                  </p:oleObj>
                </mc:Choice>
                <mc:Fallback>
                  <p:oleObj name="Equation" r:id="rId17" imgW="66866" imgH="2190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7" y="691"/>
                          <a:ext cx="86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5" name="Line 24"/>
            <p:cNvSpPr>
              <a:spLocks noChangeShapeType="1"/>
            </p:cNvSpPr>
            <p:nvPr/>
          </p:nvSpPr>
          <p:spPr bwMode="auto">
            <a:xfrm flipH="1">
              <a:off x="3914" y="808"/>
              <a:ext cx="5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16" name="Line 25"/>
            <p:cNvSpPr>
              <a:spLocks noChangeShapeType="1"/>
            </p:cNvSpPr>
            <p:nvPr/>
          </p:nvSpPr>
          <p:spPr bwMode="auto">
            <a:xfrm>
              <a:off x="3913" y="1391"/>
              <a:ext cx="10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17" name="Line 26"/>
            <p:cNvSpPr>
              <a:spLocks noChangeShapeType="1"/>
            </p:cNvSpPr>
            <p:nvPr/>
          </p:nvSpPr>
          <p:spPr bwMode="auto">
            <a:xfrm flipV="1">
              <a:off x="3913" y="424"/>
              <a:ext cx="0" cy="9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18" name="Line 29"/>
            <p:cNvSpPr>
              <a:spLocks noChangeShapeType="1"/>
            </p:cNvSpPr>
            <p:nvPr/>
          </p:nvSpPr>
          <p:spPr bwMode="auto">
            <a:xfrm flipV="1">
              <a:off x="3902" y="796"/>
              <a:ext cx="598" cy="5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19" name="Line 30"/>
            <p:cNvSpPr>
              <a:spLocks noChangeShapeType="1"/>
            </p:cNvSpPr>
            <p:nvPr/>
          </p:nvSpPr>
          <p:spPr bwMode="auto">
            <a:xfrm flipV="1">
              <a:off x="4506" y="796"/>
              <a:ext cx="0" cy="5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20" name="Oval 33"/>
            <p:cNvSpPr>
              <a:spLocks noChangeArrowheads="1"/>
            </p:cNvSpPr>
            <p:nvPr/>
          </p:nvSpPr>
          <p:spPr bwMode="auto">
            <a:xfrm>
              <a:off x="4482" y="776"/>
              <a:ext cx="50" cy="4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421" name="Oval 34"/>
            <p:cNvSpPr>
              <a:spLocks noChangeArrowheads="1"/>
            </p:cNvSpPr>
            <p:nvPr/>
          </p:nvSpPr>
          <p:spPr bwMode="auto">
            <a:xfrm>
              <a:off x="3883" y="1364"/>
              <a:ext cx="50" cy="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pic>
          <p:nvPicPr>
            <p:cNvPr id="16422" name="Picture 35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9" y="1384"/>
              <a:ext cx="192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64548" name="Group 36"/>
          <p:cNvGrpSpPr>
            <a:grpSpLocks/>
          </p:cNvGrpSpPr>
          <p:nvPr/>
        </p:nvGrpSpPr>
        <p:grpSpPr bwMode="auto">
          <a:xfrm>
            <a:off x="5791200" y="4071938"/>
            <a:ext cx="2133600" cy="2070100"/>
            <a:chOff x="3648" y="1968"/>
            <a:chExt cx="1344" cy="1304"/>
          </a:xfrm>
        </p:grpSpPr>
        <p:sp>
          <p:nvSpPr>
            <p:cNvPr id="16406" name="Line 37"/>
            <p:cNvSpPr>
              <a:spLocks noChangeShapeType="1"/>
            </p:cNvSpPr>
            <p:nvPr/>
          </p:nvSpPr>
          <p:spPr bwMode="auto">
            <a:xfrm>
              <a:off x="3876" y="3072"/>
              <a:ext cx="10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07" name="Line 38"/>
            <p:cNvSpPr>
              <a:spLocks noChangeShapeType="1"/>
            </p:cNvSpPr>
            <p:nvPr/>
          </p:nvSpPr>
          <p:spPr bwMode="auto">
            <a:xfrm flipV="1">
              <a:off x="3876" y="1968"/>
              <a:ext cx="0" cy="11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16408" name="Object 39"/>
            <p:cNvGraphicFramePr>
              <a:graphicFrameLocks noChangeAspect="1"/>
            </p:cNvGraphicFramePr>
            <p:nvPr/>
          </p:nvGraphicFramePr>
          <p:xfrm>
            <a:off x="4862" y="3127"/>
            <a:ext cx="130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" name="Equation" r:id="rId20" imgW="142732" imgH="152590" progId="Equation.3">
                    <p:embed/>
                  </p:oleObj>
                </mc:Choice>
                <mc:Fallback>
                  <p:oleObj name="Equation" r:id="rId20" imgW="142732" imgH="1525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2" y="3127"/>
                          <a:ext cx="130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9" name="Object 40"/>
            <p:cNvGraphicFramePr>
              <a:graphicFrameLocks noChangeAspect="1"/>
            </p:cNvGraphicFramePr>
            <p:nvPr/>
          </p:nvGraphicFramePr>
          <p:xfrm>
            <a:off x="3696" y="1968"/>
            <a:ext cx="13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" name="Equation" r:id="rId22" imgW="152590" imgH="228457" progId="Equation.3">
                    <p:embed/>
                  </p:oleObj>
                </mc:Choice>
                <mc:Fallback>
                  <p:oleObj name="Equation" r:id="rId22" imgW="152590" imgH="2284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968"/>
                          <a:ext cx="137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6410" name="Picture 41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3072"/>
              <a:ext cx="192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64518" name="Group 6"/>
          <p:cNvGrpSpPr>
            <a:grpSpLocks/>
          </p:cNvGrpSpPr>
          <p:nvPr/>
        </p:nvGrpSpPr>
        <p:grpSpPr bwMode="auto">
          <a:xfrm>
            <a:off x="5991225" y="5103813"/>
            <a:ext cx="892175" cy="1038225"/>
            <a:chOff x="3072" y="2725"/>
            <a:chExt cx="562" cy="654"/>
          </a:xfrm>
        </p:grpSpPr>
        <p:graphicFrame>
          <p:nvGraphicFramePr>
            <p:cNvPr id="16402" name="Object 7"/>
            <p:cNvGraphicFramePr>
              <a:graphicFrameLocks noChangeAspect="1"/>
            </p:cNvGraphicFramePr>
            <p:nvPr/>
          </p:nvGraphicFramePr>
          <p:xfrm>
            <a:off x="3555" y="3205"/>
            <a:ext cx="79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" name="Equation" r:id="rId25" imgW="57007" imgH="219027" progId="Equation.3">
                    <p:embed/>
                  </p:oleObj>
                </mc:Choice>
                <mc:Fallback>
                  <p:oleObj name="Equation" r:id="rId25" imgW="57007" imgH="2190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5" y="3205"/>
                          <a:ext cx="79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3" name="Object 8"/>
            <p:cNvGraphicFramePr>
              <a:graphicFrameLocks noChangeAspect="1"/>
            </p:cNvGraphicFramePr>
            <p:nvPr/>
          </p:nvGraphicFramePr>
          <p:xfrm>
            <a:off x="3072" y="2725"/>
            <a:ext cx="86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" name="Equation" r:id="rId27" imgW="66866" imgH="219027" progId="Equation.3">
                    <p:embed/>
                  </p:oleObj>
                </mc:Choice>
                <mc:Fallback>
                  <p:oleObj name="Equation" r:id="rId27" imgW="66866" imgH="2190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725"/>
                          <a:ext cx="86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4" name="Line 9"/>
            <p:cNvSpPr>
              <a:spLocks noChangeShapeType="1"/>
            </p:cNvSpPr>
            <p:nvPr/>
          </p:nvSpPr>
          <p:spPr bwMode="auto">
            <a:xfrm>
              <a:off x="3180" y="2784"/>
              <a:ext cx="384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05" name="Oval 10"/>
            <p:cNvSpPr>
              <a:spLocks noChangeArrowheads="1"/>
            </p:cNvSpPr>
            <p:nvPr/>
          </p:nvSpPr>
          <p:spPr bwMode="auto">
            <a:xfrm>
              <a:off x="3550" y="3155"/>
              <a:ext cx="34" cy="3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16398" name="Text Box 45"/>
          <p:cNvSpPr txBox="1">
            <a:spLocks noChangeArrowheads="1"/>
          </p:cNvSpPr>
          <p:nvPr/>
        </p:nvSpPr>
        <p:spPr bwMode="auto">
          <a:xfrm>
            <a:off x="539750" y="333375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注意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 </a:t>
            </a:r>
            <a:r>
              <a:rPr kumimoji="1" lang="zh-CN" altLang="en-US" b="1" dirty="0">
                <a:latin typeface="+mn-lt"/>
                <a:ea typeface="+mn-ea"/>
              </a:rPr>
              <a:t>若函数在</a:t>
            </a: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开区间</a:t>
            </a:r>
            <a:r>
              <a:rPr kumimoji="1" lang="zh-CN" altLang="en-US" b="1" dirty="0">
                <a:latin typeface="+mn-lt"/>
                <a:ea typeface="+mn-ea"/>
              </a:rPr>
              <a:t>上连续</a:t>
            </a:r>
            <a:r>
              <a:rPr kumimoji="1" lang="en-US" altLang="zh-CN" b="1" dirty="0">
                <a:latin typeface="+mn-lt"/>
                <a:ea typeface="+mn-ea"/>
              </a:rPr>
              <a:t>,</a:t>
            </a:r>
          </a:p>
        </p:txBody>
      </p:sp>
      <p:sp>
        <p:nvSpPr>
          <p:cNvPr id="64558" name="Text Box 46"/>
          <p:cNvSpPr txBox="1">
            <a:spLocks noChangeArrowheads="1"/>
          </p:cNvSpPr>
          <p:nvPr/>
        </p:nvSpPr>
        <p:spPr bwMode="auto">
          <a:xfrm>
            <a:off x="2124075" y="860425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结论不一定成立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64559" name="Text Box 47"/>
          <p:cNvSpPr txBox="1">
            <a:spLocks noChangeArrowheads="1"/>
          </p:cNvSpPr>
          <p:nvPr/>
        </p:nvSpPr>
        <p:spPr bwMode="auto">
          <a:xfrm>
            <a:off x="5314950" y="355600"/>
            <a:ext cx="35317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或在闭区间内</a:t>
            </a: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有间断</a:t>
            </a:r>
            <a:r>
              <a:rPr kumimoji="1" lang="zh-CN" altLang="en-US" b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</a:p>
        </p:txBody>
      </p:sp>
      <p:sp>
        <p:nvSpPr>
          <p:cNvPr id="64560" name="Text Box 48"/>
          <p:cNvSpPr txBox="1">
            <a:spLocks noChangeArrowheads="1"/>
          </p:cNvSpPr>
          <p:nvPr/>
        </p:nvSpPr>
        <p:spPr bwMode="auto">
          <a:xfrm>
            <a:off x="1524000" y="860425"/>
            <a:ext cx="671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点</a:t>
            </a:r>
            <a:r>
              <a:rPr kumimoji="1" lang="en-US" altLang="zh-CN" b="1" dirty="0">
                <a:latin typeface="+mn-lt"/>
                <a:ea typeface="+mn-ea"/>
              </a:rPr>
              <a:t>,</a:t>
            </a:r>
          </a:p>
        </p:txBody>
      </p:sp>
      <p:sp>
        <p:nvSpPr>
          <p:cNvPr id="4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049601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  <p:bldP spid="64516" grpId="0" autoUpdateAnimBg="0"/>
      <p:bldP spid="64530" grpId="0" autoUpdateAnimBg="0"/>
      <p:bldP spid="64531" grpId="0" autoUpdateAnimBg="0"/>
      <p:bldP spid="64558" grpId="0" autoUpdateAnimBg="0"/>
      <p:bldP spid="64559" grpId="0" build="p" autoUpdateAnimBg="0"/>
      <p:bldP spid="64560" grpId="0" build="p" autoUpdateAnimBg="0" advAuto="0"/>
      <p:bldP spid="4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5"/>
          <p:cNvSpPr>
            <a:spLocks noChangeArrowheads="1"/>
          </p:cNvSpPr>
          <p:nvPr>
            <p:ph type="title"/>
          </p:nvPr>
        </p:nvSpPr>
        <p:spPr bwMode="auto">
          <a:xfrm>
            <a:off x="685800" y="115888"/>
            <a:ext cx="2971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latin typeface="+mn-lt"/>
                <a:ea typeface="+mn-ea"/>
              </a:rPr>
              <a:t>二、介值定理</a:t>
            </a:r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615950" y="884238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定理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2. 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( </a:t>
            </a: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零点定理 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)</a:t>
            </a:r>
          </a:p>
        </p:txBody>
      </p:sp>
      <p:graphicFrame>
        <p:nvGraphicFramePr>
          <p:cNvPr id="6556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7346"/>
              </p:ext>
            </p:extLst>
          </p:nvPr>
        </p:nvGraphicFramePr>
        <p:xfrm>
          <a:off x="3708400" y="952500"/>
          <a:ext cx="226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Equation" r:id="rId3" imgW="2171843" imgH="304752" progId="Equation.DSMT4">
                  <p:embed/>
                </p:oleObj>
              </mc:Choice>
              <mc:Fallback>
                <p:oleObj name="Equation" r:id="rId3" imgW="2171843" imgH="3047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952500"/>
                        <a:ext cx="226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3995738" y="1527175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至少有一点</a:t>
            </a:r>
          </a:p>
        </p:txBody>
      </p:sp>
      <p:graphicFrame>
        <p:nvGraphicFramePr>
          <p:cNvPr id="6556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640776"/>
              </p:ext>
            </p:extLst>
          </p:nvPr>
        </p:nvGraphicFramePr>
        <p:xfrm>
          <a:off x="482600" y="2374900"/>
          <a:ext cx="148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Equation" r:id="rId5" imgW="1400318" imgH="304752" progId="Equation.DSMT4">
                  <p:embed/>
                </p:oleObj>
              </mc:Choice>
              <mc:Fallback>
                <p:oleObj name="Equation" r:id="rId5" imgW="1400318" imgH="3047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2374900"/>
                        <a:ext cx="1485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304800" y="1527175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且</a:t>
            </a:r>
          </a:p>
        </p:txBody>
      </p:sp>
      <p:sp>
        <p:nvSpPr>
          <p:cNvPr id="65565" name="Text Box 29"/>
          <p:cNvSpPr txBox="1">
            <a:spLocks noChangeArrowheads="1"/>
          </p:cNvSpPr>
          <p:nvPr/>
        </p:nvSpPr>
        <p:spPr bwMode="auto">
          <a:xfrm>
            <a:off x="1979613" y="22606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使</a:t>
            </a:r>
          </a:p>
        </p:txBody>
      </p:sp>
      <p:graphicFrame>
        <p:nvGraphicFramePr>
          <p:cNvPr id="6556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724869"/>
              </p:ext>
            </p:extLst>
          </p:nvPr>
        </p:nvGraphicFramePr>
        <p:xfrm>
          <a:off x="2484438" y="2379663"/>
          <a:ext cx="133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Equation" r:id="rId7" imgW="1247727" imgH="304752" progId="Equation.DSMT4">
                  <p:embed/>
                </p:oleObj>
              </mc:Choice>
              <mc:Fallback>
                <p:oleObj name="Equation" r:id="rId7" imgW="1247727" imgH="3047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379663"/>
                        <a:ext cx="133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586022"/>
              </p:ext>
            </p:extLst>
          </p:nvPr>
        </p:nvGraphicFramePr>
        <p:xfrm>
          <a:off x="749300" y="1628775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Equation" r:id="rId9" imgW="1904810" imgH="324040" progId="Equation.3">
                  <p:embed/>
                </p:oleObj>
              </mc:Choice>
              <mc:Fallback>
                <p:oleObj name="Equation" r:id="rId9" imgW="1904810" imgH="324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628775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9" name="AutoShape 33"/>
          <p:cNvSpPr>
            <a:spLocks noChangeArrowheads="1"/>
          </p:cNvSpPr>
          <p:nvPr/>
        </p:nvSpPr>
        <p:spPr bwMode="auto">
          <a:xfrm>
            <a:off x="2895600" y="1763713"/>
            <a:ext cx="1079500" cy="152400"/>
          </a:xfrm>
          <a:prstGeom prst="rightArrow">
            <a:avLst>
              <a:gd name="adj1" fmla="val 50000"/>
              <a:gd name="adj2" fmla="val 177083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6558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623887"/>
              </p:ext>
            </p:extLst>
          </p:nvPr>
        </p:nvGraphicFramePr>
        <p:xfrm>
          <a:off x="7648575" y="2225675"/>
          <a:ext cx="2159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Equation" r:id="rId11" imgW="152590" imgH="304752" progId="Equation.3">
                  <p:embed/>
                </p:oleObj>
              </mc:Choice>
              <mc:Fallback>
                <p:oleObj name="Equation" r:id="rId11" imgW="152590" imgH="3047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8575" y="2225675"/>
                        <a:ext cx="2159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85" name="Group 49"/>
          <p:cNvGrpSpPr>
            <a:grpSpLocks/>
          </p:cNvGrpSpPr>
          <p:nvPr/>
        </p:nvGrpSpPr>
        <p:grpSpPr bwMode="auto">
          <a:xfrm>
            <a:off x="6705600" y="1235075"/>
            <a:ext cx="2187575" cy="1619250"/>
            <a:chOff x="4224" y="2736"/>
            <a:chExt cx="1378" cy="1020"/>
          </a:xfrm>
        </p:grpSpPr>
        <p:sp>
          <p:nvSpPr>
            <p:cNvPr id="17433" name="Line 50"/>
            <p:cNvSpPr>
              <a:spLocks noChangeShapeType="1"/>
            </p:cNvSpPr>
            <p:nvPr/>
          </p:nvSpPr>
          <p:spPr bwMode="auto">
            <a:xfrm>
              <a:off x="4286" y="3341"/>
              <a:ext cx="1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434" name="Line 51"/>
            <p:cNvSpPr>
              <a:spLocks noChangeShapeType="1"/>
            </p:cNvSpPr>
            <p:nvPr/>
          </p:nvSpPr>
          <p:spPr bwMode="auto">
            <a:xfrm flipV="1">
              <a:off x="4406" y="2736"/>
              <a:ext cx="0" cy="10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17435" name="Group 52"/>
            <p:cNvGrpSpPr>
              <a:grpSpLocks/>
            </p:cNvGrpSpPr>
            <p:nvPr/>
          </p:nvGrpSpPr>
          <p:grpSpPr bwMode="auto">
            <a:xfrm>
              <a:off x="4622" y="2995"/>
              <a:ext cx="672" cy="730"/>
              <a:chOff x="4464" y="2597"/>
              <a:chExt cx="821" cy="821"/>
            </a:xfrm>
          </p:grpSpPr>
          <p:sp>
            <p:nvSpPr>
              <p:cNvPr id="17442" name="Freeform 53"/>
              <p:cNvSpPr>
                <a:spLocks/>
              </p:cNvSpPr>
              <p:nvPr/>
            </p:nvSpPr>
            <p:spPr bwMode="auto">
              <a:xfrm>
                <a:off x="4464" y="2597"/>
                <a:ext cx="821" cy="821"/>
              </a:xfrm>
              <a:custGeom>
                <a:avLst/>
                <a:gdLst>
                  <a:gd name="T0" fmla="*/ 0 w 912"/>
                  <a:gd name="T1" fmla="*/ 354 h 912"/>
                  <a:gd name="T2" fmla="*/ 112 w 912"/>
                  <a:gd name="T3" fmla="*/ 167 h 912"/>
                  <a:gd name="T4" fmla="*/ 354 w 912"/>
                  <a:gd name="T5" fmla="*/ 0 h 9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12" h="912">
                    <a:moveTo>
                      <a:pt x="0" y="912"/>
                    </a:moveTo>
                    <a:cubicBezTo>
                      <a:pt x="68" y="748"/>
                      <a:pt x="136" y="584"/>
                      <a:pt x="288" y="432"/>
                    </a:cubicBezTo>
                    <a:cubicBezTo>
                      <a:pt x="440" y="280"/>
                      <a:pt x="808" y="72"/>
                      <a:pt x="912" y="0"/>
                    </a:cubicBez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7443" name="Line 54"/>
              <p:cNvSpPr>
                <a:spLocks noChangeShapeType="1"/>
              </p:cNvSpPr>
              <p:nvPr/>
            </p:nvSpPr>
            <p:spPr bwMode="auto">
              <a:xfrm flipV="1">
                <a:off x="4464" y="2986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7444" name="Line 55"/>
              <p:cNvSpPr>
                <a:spLocks noChangeShapeType="1"/>
              </p:cNvSpPr>
              <p:nvPr/>
            </p:nvSpPr>
            <p:spPr bwMode="auto">
              <a:xfrm>
                <a:off x="5285" y="2597"/>
                <a:ext cx="0" cy="3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aphicFrame>
          <p:nvGraphicFramePr>
            <p:cNvPr id="17436" name="Object 56"/>
            <p:cNvGraphicFramePr>
              <a:graphicFrameLocks noChangeAspect="1"/>
            </p:cNvGraphicFramePr>
            <p:nvPr/>
          </p:nvGraphicFramePr>
          <p:xfrm>
            <a:off x="5472" y="3408"/>
            <a:ext cx="130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" name="Equation" r:id="rId13" imgW="142732" imgH="152590" progId="Equation.3">
                    <p:embed/>
                  </p:oleObj>
                </mc:Choice>
                <mc:Fallback>
                  <p:oleObj name="Equation" r:id="rId13" imgW="142732" imgH="1525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3408"/>
                          <a:ext cx="130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7" name="Object 57"/>
            <p:cNvGraphicFramePr>
              <a:graphicFrameLocks noChangeAspect="1"/>
            </p:cNvGraphicFramePr>
            <p:nvPr/>
          </p:nvGraphicFramePr>
          <p:xfrm>
            <a:off x="4231" y="2738"/>
            <a:ext cx="13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4" name="Equation" r:id="rId15" imgW="152590" imgH="228457" progId="Equation.3">
                    <p:embed/>
                  </p:oleObj>
                </mc:Choice>
                <mc:Fallback>
                  <p:oleObj name="Equation" r:id="rId15" imgW="152590" imgH="2284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1" y="2738"/>
                          <a:ext cx="137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8" name="Object 58"/>
            <p:cNvGraphicFramePr>
              <a:graphicFrameLocks noChangeAspect="1"/>
            </p:cNvGraphicFramePr>
            <p:nvPr/>
          </p:nvGraphicFramePr>
          <p:xfrm>
            <a:off x="4540" y="3207"/>
            <a:ext cx="130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" name="Equation" r:id="rId17" imgW="142732" imgH="152590" progId="Equation.3">
                    <p:embed/>
                  </p:oleObj>
                </mc:Choice>
                <mc:Fallback>
                  <p:oleObj name="Equation" r:id="rId17" imgW="142732" imgH="1525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0" y="3207"/>
                          <a:ext cx="130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9" name="Object 59"/>
            <p:cNvGraphicFramePr>
              <a:graphicFrameLocks noChangeAspect="1"/>
            </p:cNvGraphicFramePr>
            <p:nvPr/>
          </p:nvGraphicFramePr>
          <p:xfrm>
            <a:off x="5246" y="3383"/>
            <a:ext cx="122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Equation" r:id="rId19" imgW="133302" imgH="247745" progId="Equation.3">
                    <p:embed/>
                  </p:oleObj>
                </mc:Choice>
                <mc:Fallback>
                  <p:oleObj name="Equation" r:id="rId19" imgW="133302" imgH="24774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6" y="3383"/>
                          <a:ext cx="122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0" name="Object 60"/>
            <p:cNvGraphicFramePr>
              <a:graphicFrameLocks noChangeAspect="1"/>
            </p:cNvGraphicFramePr>
            <p:nvPr/>
          </p:nvGraphicFramePr>
          <p:xfrm>
            <a:off x="4498" y="2834"/>
            <a:ext cx="74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" name="Equation" r:id="rId21" imgW="1238298" imgH="324040" progId="Equation.3">
                    <p:embed/>
                  </p:oleObj>
                </mc:Choice>
                <mc:Fallback>
                  <p:oleObj name="Equation" r:id="rId21" imgW="1238298" imgH="324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8" y="2834"/>
                          <a:ext cx="748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7441" name="Picture 61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3360"/>
              <a:ext cx="17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516265"/>
              </p:ext>
            </p:extLst>
          </p:nvPr>
        </p:nvGraphicFramePr>
        <p:xfrm>
          <a:off x="2491899" y="2915994"/>
          <a:ext cx="1886902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Equation" r:id="rId24" imgW="2336760" imgH="393480" progId="Equation.DSMT4">
                  <p:embed/>
                </p:oleObj>
              </mc:Choice>
              <mc:Fallback>
                <p:oleObj name="Equation" r:id="rId24" imgW="2336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1899" y="2915994"/>
                        <a:ext cx="1886902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15950" y="2821871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tx2"/>
                </a:solidFill>
                <a:latin typeface="+mn-lt"/>
                <a:ea typeface="+mn-ea"/>
              </a:rPr>
              <a:t>证</a:t>
            </a:r>
            <a:r>
              <a:rPr kumimoji="1" lang="en-US" altLang="zh-CN" b="1" dirty="0">
                <a:solidFill>
                  <a:schemeClr val="tx2"/>
                </a:solidFill>
                <a:latin typeface="+mn-lt"/>
                <a:ea typeface="+mn-ea"/>
              </a:rPr>
              <a:t>:</a:t>
            </a:r>
            <a:r>
              <a:rPr kumimoji="1" lang="en-US" altLang="zh-CN" b="1" dirty="0">
                <a:latin typeface="+mn-lt"/>
                <a:ea typeface="+mn-ea"/>
              </a:rPr>
              <a:t>  </a:t>
            </a:r>
            <a:r>
              <a:rPr kumimoji="1" lang="zh-CN" altLang="en-US" b="1" dirty="0">
                <a:latin typeface="+mn-lt"/>
                <a:ea typeface="+mn-ea"/>
              </a:rPr>
              <a:t>不妨设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756216"/>
              </p:ext>
            </p:extLst>
          </p:nvPr>
        </p:nvGraphicFramePr>
        <p:xfrm>
          <a:off x="4486340" y="2709008"/>
          <a:ext cx="3974092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Equation" r:id="rId26" imgW="4660560" imgH="838080" progId="Equation.DSMT4">
                  <p:embed/>
                </p:oleObj>
              </mc:Choice>
              <mc:Fallback>
                <p:oleObj name="Equation" r:id="rId26" imgW="46605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340" y="2709008"/>
                        <a:ext cx="3974092" cy="79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流程图: 联系 5"/>
          <p:cNvSpPr>
            <a:spLocks noChangeArrowheads="1"/>
          </p:cNvSpPr>
          <p:nvPr/>
        </p:nvSpPr>
        <p:spPr bwMode="auto">
          <a:xfrm>
            <a:off x="7668344" y="2158064"/>
            <a:ext cx="72000" cy="72000"/>
          </a:xfrm>
          <a:prstGeom prst="flowChartConnector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 b="1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335318"/>
              </p:ext>
            </p:extLst>
          </p:nvPr>
        </p:nvGraphicFramePr>
        <p:xfrm>
          <a:off x="582775" y="3406775"/>
          <a:ext cx="3591774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Equation" r:id="rId28" imgW="4203360" imgH="838080" progId="Equation.DSMT4">
                  <p:embed/>
                </p:oleObj>
              </mc:Choice>
              <mc:Fallback>
                <p:oleObj name="Equation" r:id="rId28" imgW="42033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775" y="3406775"/>
                        <a:ext cx="3591774" cy="79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802639"/>
              </p:ext>
            </p:extLst>
          </p:nvPr>
        </p:nvGraphicFramePr>
        <p:xfrm>
          <a:off x="4268787" y="3406775"/>
          <a:ext cx="4523444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Equation" r:id="rId30" imgW="5079960" imgH="838080" progId="Equation.DSMT4">
                  <p:embed/>
                </p:oleObj>
              </mc:Choice>
              <mc:Fallback>
                <p:oleObj name="Equation" r:id="rId30" imgW="50799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7" y="3406775"/>
                        <a:ext cx="4523444" cy="79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698864"/>
              </p:ext>
            </p:extLst>
          </p:nvPr>
        </p:nvGraphicFramePr>
        <p:xfrm>
          <a:off x="528639" y="4311650"/>
          <a:ext cx="1523081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Equation" r:id="rId32" imgW="1612800" imgH="393480" progId="Equation.DSMT4">
                  <p:embed/>
                </p:oleObj>
              </mc:Choice>
              <mc:Fallback>
                <p:oleObj name="Equation" r:id="rId32" imgW="1612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9" y="4311650"/>
                        <a:ext cx="1523081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100276"/>
              </p:ext>
            </p:extLst>
          </p:nvPr>
        </p:nvGraphicFramePr>
        <p:xfrm>
          <a:off x="2079624" y="4318000"/>
          <a:ext cx="4625975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Equation" r:id="rId34" imgW="5816520" imgH="431640" progId="Equation.DSMT4">
                  <p:embed/>
                </p:oleObj>
              </mc:Choice>
              <mc:Fallback>
                <p:oleObj name="Equation" r:id="rId34" imgW="5816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4" y="4318000"/>
                        <a:ext cx="4625975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474767"/>
              </p:ext>
            </p:extLst>
          </p:nvPr>
        </p:nvGraphicFramePr>
        <p:xfrm>
          <a:off x="1321091" y="4725144"/>
          <a:ext cx="6452764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Equation" r:id="rId36" imgW="7619760" imgH="838080" progId="Equation.DSMT4">
                  <p:embed/>
                </p:oleObj>
              </mc:Choice>
              <mc:Fallback>
                <p:oleObj name="Equation" r:id="rId36" imgW="76197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1091" y="4725144"/>
                        <a:ext cx="6452764" cy="79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42901"/>
              </p:ext>
            </p:extLst>
          </p:nvPr>
        </p:nvGraphicFramePr>
        <p:xfrm>
          <a:off x="477142" y="5661248"/>
          <a:ext cx="6526016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Equation" r:id="rId38" imgW="7581600" imgH="431640" progId="Equation.DSMT4">
                  <p:embed/>
                </p:oleObj>
              </mc:Choice>
              <mc:Fallback>
                <p:oleObj name="Equation" r:id="rId38" imgW="7581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42" y="5661248"/>
                        <a:ext cx="6526016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83480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60" grpId="0" autoUpdateAnimBg="0"/>
      <p:bldP spid="65562" grpId="0" autoUpdateAnimBg="0"/>
      <p:bldP spid="65564" grpId="0" autoUpdateAnimBg="0"/>
      <p:bldP spid="65565" grpId="0" autoUpdateAnimBg="0"/>
      <p:bldP spid="65569" grpId="0" animBg="1"/>
      <p:bldP spid="29" grpId="0" autoUpdateAnimBg="0"/>
      <p:bldP spid="6" grpId="0" animBg="1"/>
      <p:bldP spid="3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Text Box 11"/>
          <p:cNvSpPr txBox="1">
            <a:spLocks noChangeArrowheads="1"/>
          </p:cNvSpPr>
          <p:nvPr/>
        </p:nvSpPr>
        <p:spPr bwMode="auto">
          <a:xfrm>
            <a:off x="304800" y="2865438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证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  <a:r>
              <a:rPr kumimoji="1" lang="en-US" altLang="zh-CN" b="1">
                <a:latin typeface="+mn-lt"/>
                <a:ea typeface="+mn-ea"/>
              </a:rPr>
              <a:t>  </a:t>
            </a:r>
            <a:endParaRPr kumimoji="1" lang="zh-CN" altLang="en-US" b="1">
              <a:latin typeface="+mn-lt"/>
              <a:ea typeface="+mn-ea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318017"/>
              </p:ext>
            </p:extLst>
          </p:nvPr>
        </p:nvGraphicFramePr>
        <p:xfrm>
          <a:off x="1062834" y="2908994"/>
          <a:ext cx="660551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name="Equation" r:id="rId3" imgW="7048440" imgH="431640" progId="Equation.DSMT4">
                  <p:embed/>
                </p:oleObj>
              </mc:Choice>
              <mc:Fallback>
                <p:oleObj name="Equation" r:id="rId3" imgW="7048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834" y="2908994"/>
                        <a:ext cx="6605510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676052"/>
              </p:ext>
            </p:extLst>
          </p:nvPr>
        </p:nvGraphicFramePr>
        <p:xfrm>
          <a:off x="304800" y="3501008"/>
          <a:ext cx="58674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Equation" r:id="rId5" imgW="7162560" imgH="431640" progId="Equation.DSMT4">
                  <p:embed/>
                </p:oleObj>
              </mc:Choice>
              <mc:Fallback>
                <p:oleObj name="Equation" r:id="rId5" imgW="7162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01008"/>
                        <a:ext cx="5867400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081406"/>
              </p:ext>
            </p:extLst>
          </p:nvPr>
        </p:nvGraphicFramePr>
        <p:xfrm>
          <a:off x="304800" y="4005064"/>
          <a:ext cx="8586788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name="Equation" r:id="rId7" imgW="9969480" imgH="888840" progId="Equation.DSMT4">
                  <p:embed/>
                </p:oleObj>
              </mc:Choice>
              <mc:Fallback>
                <p:oleObj name="Equation" r:id="rId7" imgW="99694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005064"/>
                        <a:ext cx="8586788" cy="8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413632"/>
              </p:ext>
            </p:extLst>
          </p:nvPr>
        </p:nvGraphicFramePr>
        <p:xfrm>
          <a:off x="304800" y="5049232"/>
          <a:ext cx="2899048" cy="455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" name="Equation" r:id="rId9" imgW="3098520" imgH="431640" progId="Equation.DSMT4">
                  <p:embed/>
                </p:oleObj>
              </mc:Choice>
              <mc:Fallback>
                <p:oleObj name="Equation" r:id="rId9" imgW="3098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049232"/>
                        <a:ext cx="2899048" cy="4554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840864"/>
              </p:ext>
            </p:extLst>
          </p:nvPr>
        </p:nvGraphicFramePr>
        <p:xfrm>
          <a:off x="3347864" y="4868863"/>
          <a:ext cx="523398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Equation" r:id="rId11" imgW="5638680" imgH="850680" progId="Equation.DSMT4">
                  <p:embed/>
                </p:oleObj>
              </mc:Choice>
              <mc:Fallback>
                <p:oleObj name="Equation" r:id="rId11" imgW="563868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868863"/>
                        <a:ext cx="5233987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598536"/>
              </p:ext>
            </p:extLst>
          </p:nvPr>
        </p:nvGraphicFramePr>
        <p:xfrm>
          <a:off x="723900" y="5805264"/>
          <a:ext cx="7231085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" name="Equation" r:id="rId13" imgW="8623080" imgH="609480" progId="Equation.DSMT4">
                  <p:embed/>
                </p:oleObj>
              </mc:Choice>
              <mc:Fallback>
                <p:oleObj name="Equation" r:id="rId13" imgW="862308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5805264"/>
                        <a:ext cx="7231085" cy="61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7" name="Rectangle 15"/>
          <p:cNvSpPr>
            <a:spLocks noChangeArrowheads="1"/>
          </p:cNvSpPr>
          <p:nvPr>
            <p:ph type="title"/>
          </p:nvPr>
        </p:nvSpPr>
        <p:spPr bwMode="auto">
          <a:xfrm>
            <a:off x="685800" y="115888"/>
            <a:ext cx="2971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latin typeface="+mn-lt"/>
                <a:ea typeface="+mn-ea"/>
              </a:rPr>
              <a:t>二、介值定理</a:t>
            </a:r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615950" y="884238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定理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2. 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( </a:t>
            </a: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零点定理 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)</a:t>
            </a:r>
          </a:p>
        </p:txBody>
      </p:sp>
      <p:graphicFrame>
        <p:nvGraphicFramePr>
          <p:cNvPr id="3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45996"/>
              </p:ext>
            </p:extLst>
          </p:nvPr>
        </p:nvGraphicFramePr>
        <p:xfrm>
          <a:off x="3708400" y="952500"/>
          <a:ext cx="226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" name="Equation" r:id="rId15" imgW="2171843" imgH="304752" progId="Equation.DSMT4">
                  <p:embed/>
                </p:oleObj>
              </mc:Choice>
              <mc:Fallback>
                <p:oleObj name="Equation" r:id="rId15" imgW="2171843" imgH="3047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952500"/>
                        <a:ext cx="226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26"/>
          <p:cNvSpPr txBox="1">
            <a:spLocks noChangeArrowheads="1"/>
          </p:cNvSpPr>
          <p:nvPr/>
        </p:nvSpPr>
        <p:spPr bwMode="auto">
          <a:xfrm>
            <a:off x="3995738" y="1527175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至少有一点</a:t>
            </a:r>
          </a:p>
        </p:txBody>
      </p:sp>
      <p:graphicFrame>
        <p:nvGraphicFramePr>
          <p:cNvPr id="4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043533"/>
              </p:ext>
            </p:extLst>
          </p:nvPr>
        </p:nvGraphicFramePr>
        <p:xfrm>
          <a:off x="482600" y="2374900"/>
          <a:ext cx="148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" name="Equation" r:id="rId17" imgW="1400318" imgH="304752" progId="Equation.DSMT4">
                  <p:embed/>
                </p:oleObj>
              </mc:Choice>
              <mc:Fallback>
                <p:oleObj name="Equation" r:id="rId17" imgW="1400318" imgH="3047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2374900"/>
                        <a:ext cx="1485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304800" y="1527175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且</a:t>
            </a:r>
          </a:p>
        </p:txBody>
      </p:sp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1979613" y="22606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使</a:t>
            </a:r>
          </a:p>
        </p:txBody>
      </p:sp>
      <p:graphicFrame>
        <p:nvGraphicFramePr>
          <p:cNvPr id="4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693091"/>
              </p:ext>
            </p:extLst>
          </p:nvPr>
        </p:nvGraphicFramePr>
        <p:xfrm>
          <a:off x="2484438" y="2379663"/>
          <a:ext cx="133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" name="Equation" r:id="rId19" imgW="1247727" imgH="304752" progId="Equation.DSMT4">
                  <p:embed/>
                </p:oleObj>
              </mc:Choice>
              <mc:Fallback>
                <p:oleObj name="Equation" r:id="rId19" imgW="1247727" imgH="3047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379663"/>
                        <a:ext cx="133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253710"/>
              </p:ext>
            </p:extLst>
          </p:nvPr>
        </p:nvGraphicFramePr>
        <p:xfrm>
          <a:off x="749300" y="1628775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" name="Equation" r:id="rId21" imgW="1904810" imgH="324040" progId="Equation.3">
                  <p:embed/>
                </p:oleObj>
              </mc:Choice>
              <mc:Fallback>
                <p:oleObj name="Equation" r:id="rId21" imgW="1904810" imgH="324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628775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AutoShape 33"/>
          <p:cNvSpPr>
            <a:spLocks noChangeArrowheads="1"/>
          </p:cNvSpPr>
          <p:nvPr/>
        </p:nvSpPr>
        <p:spPr bwMode="auto">
          <a:xfrm>
            <a:off x="2895600" y="1763713"/>
            <a:ext cx="1079500" cy="152400"/>
          </a:xfrm>
          <a:prstGeom prst="rightArrow">
            <a:avLst>
              <a:gd name="adj1" fmla="val 50000"/>
              <a:gd name="adj2" fmla="val 177083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47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882810"/>
              </p:ext>
            </p:extLst>
          </p:nvPr>
        </p:nvGraphicFramePr>
        <p:xfrm>
          <a:off x="7648575" y="2225675"/>
          <a:ext cx="2159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" name="Equation" r:id="rId23" imgW="152590" imgH="304752" progId="Equation.3">
                  <p:embed/>
                </p:oleObj>
              </mc:Choice>
              <mc:Fallback>
                <p:oleObj name="Equation" r:id="rId23" imgW="152590" imgH="3047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8575" y="2225675"/>
                        <a:ext cx="2159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49"/>
          <p:cNvGrpSpPr>
            <a:grpSpLocks/>
          </p:cNvGrpSpPr>
          <p:nvPr/>
        </p:nvGrpSpPr>
        <p:grpSpPr bwMode="auto">
          <a:xfrm>
            <a:off x="6705600" y="1235075"/>
            <a:ext cx="2187575" cy="1619250"/>
            <a:chOff x="4224" y="2736"/>
            <a:chExt cx="1378" cy="1020"/>
          </a:xfrm>
        </p:grpSpPr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4286" y="3341"/>
              <a:ext cx="1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 flipV="1">
              <a:off x="4406" y="2736"/>
              <a:ext cx="0" cy="10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51" name="Group 52"/>
            <p:cNvGrpSpPr>
              <a:grpSpLocks/>
            </p:cNvGrpSpPr>
            <p:nvPr/>
          </p:nvGrpSpPr>
          <p:grpSpPr bwMode="auto">
            <a:xfrm>
              <a:off x="4622" y="2995"/>
              <a:ext cx="672" cy="730"/>
              <a:chOff x="4464" y="2597"/>
              <a:chExt cx="821" cy="821"/>
            </a:xfrm>
          </p:grpSpPr>
          <p:sp>
            <p:nvSpPr>
              <p:cNvPr id="58" name="Freeform 53"/>
              <p:cNvSpPr>
                <a:spLocks/>
              </p:cNvSpPr>
              <p:nvPr/>
            </p:nvSpPr>
            <p:spPr bwMode="auto">
              <a:xfrm>
                <a:off x="4464" y="2597"/>
                <a:ext cx="821" cy="821"/>
              </a:xfrm>
              <a:custGeom>
                <a:avLst/>
                <a:gdLst>
                  <a:gd name="T0" fmla="*/ 0 w 912"/>
                  <a:gd name="T1" fmla="*/ 354 h 912"/>
                  <a:gd name="T2" fmla="*/ 112 w 912"/>
                  <a:gd name="T3" fmla="*/ 167 h 912"/>
                  <a:gd name="T4" fmla="*/ 354 w 912"/>
                  <a:gd name="T5" fmla="*/ 0 h 9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12" h="912">
                    <a:moveTo>
                      <a:pt x="0" y="912"/>
                    </a:moveTo>
                    <a:cubicBezTo>
                      <a:pt x="68" y="748"/>
                      <a:pt x="136" y="584"/>
                      <a:pt x="288" y="432"/>
                    </a:cubicBezTo>
                    <a:cubicBezTo>
                      <a:pt x="440" y="280"/>
                      <a:pt x="808" y="72"/>
                      <a:pt x="912" y="0"/>
                    </a:cubicBez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59" name="Line 54"/>
              <p:cNvSpPr>
                <a:spLocks noChangeShapeType="1"/>
              </p:cNvSpPr>
              <p:nvPr/>
            </p:nvSpPr>
            <p:spPr bwMode="auto">
              <a:xfrm flipV="1">
                <a:off x="4464" y="2986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60" name="Line 55"/>
              <p:cNvSpPr>
                <a:spLocks noChangeShapeType="1"/>
              </p:cNvSpPr>
              <p:nvPr/>
            </p:nvSpPr>
            <p:spPr bwMode="auto">
              <a:xfrm>
                <a:off x="5285" y="2597"/>
                <a:ext cx="0" cy="3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aphicFrame>
          <p:nvGraphicFramePr>
            <p:cNvPr id="52" name="Object 56"/>
            <p:cNvGraphicFramePr>
              <a:graphicFrameLocks noChangeAspect="1"/>
            </p:cNvGraphicFramePr>
            <p:nvPr/>
          </p:nvGraphicFramePr>
          <p:xfrm>
            <a:off x="5472" y="3408"/>
            <a:ext cx="130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7" name="Equation" r:id="rId25" imgW="142732" imgH="152590" progId="Equation.3">
                    <p:embed/>
                  </p:oleObj>
                </mc:Choice>
                <mc:Fallback>
                  <p:oleObj name="Equation" r:id="rId25" imgW="142732" imgH="1525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3408"/>
                          <a:ext cx="130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57"/>
            <p:cNvGraphicFramePr>
              <a:graphicFrameLocks noChangeAspect="1"/>
            </p:cNvGraphicFramePr>
            <p:nvPr/>
          </p:nvGraphicFramePr>
          <p:xfrm>
            <a:off x="4231" y="2738"/>
            <a:ext cx="13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8" name="Equation" r:id="rId27" imgW="152590" imgH="228457" progId="Equation.3">
                    <p:embed/>
                  </p:oleObj>
                </mc:Choice>
                <mc:Fallback>
                  <p:oleObj name="Equation" r:id="rId27" imgW="152590" imgH="2284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1" y="2738"/>
                          <a:ext cx="137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58"/>
            <p:cNvGraphicFramePr>
              <a:graphicFrameLocks noChangeAspect="1"/>
            </p:cNvGraphicFramePr>
            <p:nvPr/>
          </p:nvGraphicFramePr>
          <p:xfrm>
            <a:off x="4540" y="3207"/>
            <a:ext cx="130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9" name="Equation" r:id="rId29" imgW="142732" imgH="152590" progId="Equation.3">
                    <p:embed/>
                  </p:oleObj>
                </mc:Choice>
                <mc:Fallback>
                  <p:oleObj name="Equation" r:id="rId29" imgW="142732" imgH="1525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0" y="3207"/>
                          <a:ext cx="130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59"/>
            <p:cNvGraphicFramePr>
              <a:graphicFrameLocks noChangeAspect="1"/>
            </p:cNvGraphicFramePr>
            <p:nvPr/>
          </p:nvGraphicFramePr>
          <p:xfrm>
            <a:off x="5246" y="3383"/>
            <a:ext cx="122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0" name="Equation" r:id="rId31" imgW="133302" imgH="247745" progId="Equation.3">
                    <p:embed/>
                  </p:oleObj>
                </mc:Choice>
                <mc:Fallback>
                  <p:oleObj name="Equation" r:id="rId31" imgW="133302" imgH="24774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6" y="3383"/>
                          <a:ext cx="122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60"/>
            <p:cNvGraphicFramePr>
              <a:graphicFrameLocks noChangeAspect="1"/>
            </p:cNvGraphicFramePr>
            <p:nvPr/>
          </p:nvGraphicFramePr>
          <p:xfrm>
            <a:off x="4498" y="2834"/>
            <a:ext cx="74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1" name="Equation" r:id="rId33" imgW="1238298" imgH="324040" progId="Equation.3">
                    <p:embed/>
                  </p:oleObj>
                </mc:Choice>
                <mc:Fallback>
                  <p:oleObj name="Equation" r:id="rId33" imgW="1238298" imgH="324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8" y="2834"/>
                          <a:ext cx="748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7" name="Picture 61"/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3360"/>
              <a:ext cx="17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61" name="流程图: 联系 60"/>
          <p:cNvSpPr>
            <a:spLocks noChangeArrowheads="1"/>
          </p:cNvSpPr>
          <p:nvPr/>
        </p:nvSpPr>
        <p:spPr bwMode="auto">
          <a:xfrm>
            <a:off x="7668344" y="2158064"/>
            <a:ext cx="72000" cy="72000"/>
          </a:xfrm>
          <a:prstGeom prst="flowChartConnector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204165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09600" y="239713"/>
            <a:ext cx="3352800" cy="547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定理</a:t>
            </a:r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+mn-ea"/>
              </a:rPr>
              <a:t>3. </a:t>
            </a:r>
            <a:r>
              <a:rPr lang="en-US" altLang="zh-CN" sz="2800" b="1" dirty="0" smtClean="0">
                <a:solidFill>
                  <a:schemeClr val="accent2"/>
                </a:solidFill>
                <a:latin typeface="+mn-lt"/>
                <a:ea typeface="+mn-ea"/>
              </a:rPr>
              <a:t>( </a:t>
            </a:r>
            <a:r>
              <a:rPr lang="zh-CN" altLang="en-US" sz="2800" b="1" dirty="0" smtClean="0">
                <a:solidFill>
                  <a:schemeClr val="accent2"/>
                </a:solidFill>
                <a:latin typeface="+mn-lt"/>
                <a:ea typeface="+mn-ea"/>
              </a:rPr>
              <a:t>介值定理 </a:t>
            </a:r>
            <a:r>
              <a:rPr lang="en-US" altLang="zh-CN" sz="2800" b="1" dirty="0" smtClean="0">
                <a:solidFill>
                  <a:schemeClr val="accent2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778250" y="2540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设 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940915"/>
              </p:ext>
            </p:extLst>
          </p:nvPr>
        </p:nvGraphicFramePr>
        <p:xfrm>
          <a:off x="4284663" y="361950"/>
          <a:ext cx="226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8" name="Equation" r:id="rId3" imgW="2171843" imgH="304752" progId="Equation.DSMT4">
                  <p:embed/>
                </p:oleObj>
              </mc:Choice>
              <mc:Fallback>
                <p:oleObj name="Equation" r:id="rId3" imgW="2171843" imgH="3047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61950"/>
                        <a:ext cx="226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6588125" y="2413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且</a:t>
            </a:r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393203"/>
              </p:ext>
            </p:extLst>
          </p:nvPr>
        </p:nvGraphicFramePr>
        <p:xfrm>
          <a:off x="7121525" y="355600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9" name="Equation" r:id="rId5" imgW="1400318" imgH="324040" progId="Equation.3">
                  <p:embed/>
                </p:oleObj>
              </mc:Choice>
              <mc:Fallback>
                <p:oleObj name="Equation" r:id="rId5" imgW="1400318" imgH="324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1525" y="355600"/>
                        <a:ext cx="1485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187124"/>
              </p:ext>
            </p:extLst>
          </p:nvPr>
        </p:nvGraphicFramePr>
        <p:xfrm>
          <a:off x="395288" y="920750"/>
          <a:ext cx="2438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0" name="Equation" r:id="rId7" imgW="2352723" imgH="304752" progId="Equation.DSMT4">
                  <p:embed/>
                </p:oleObj>
              </mc:Choice>
              <mc:Fallback>
                <p:oleObj name="Equation" r:id="rId7" imgW="2352723" imgH="3047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20750"/>
                        <a:ext cx="2438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2843213" y="801688"/>
            <a:ext cx="495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则对 </a:t>
            </a:r>
            <a:r>
              <a:rPr kumimoji="1" lang="en-US" altLang="zh-CN" b="1" i="1">
                <a:latin typeface="+mn-lt"/>
                <a:ea typeface="+mn-ea"/>
              </a:rPr>
              <a:t>A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与 </a:t>
            </a:r>
            <a:r>
              <a:rPr kumimoji="1" lang="en-US" altLang="zh-CN" b="1" i="1">
                <a:latin typeface="+mn-lt"/>
                <a:ea typeface="+mn-ea"/>
              </a:rPr>
              <a:t>B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之间的任一数 </a:t>
            </a:r>
            <a:r>
              <a:rPr kumimoji="1" lang="en-US" altLang="zh-CN" b="1" i="1">
                <a:latin typeface="+mn-lt"/>
                <a:ea typeface="+mn-ea"/>
              </a:rPr>
              <a:t>C</a:t>
            </a:r>
            <a:r>
              <a:rPr kumimoji="1" lang="en-US" altLang="zh-CN" sz="1200" b="1">
                <a:latin typeface="+mn-lt"/>
                <a:ea typeface="+mn-ea"/>
              </a:rPr>
              <a:t> 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304800" y="1401763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一点</a:t>
            </a:r>
          </a:p>
        </p:txBody>
      </p:sp>
      <p:graphicFrame>
        <p:nvGraphicFramePr>
          <p:cNvPr id="665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573123"/>
              </p:ext>
            </p:extLst>
          </p:nvPr>
        </p:nvGraphicFramePr>
        <p:xfrm>
          <a:off x="1187450" y="1498600"/>
          <a:ext cx="162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1" name="Equation" r:id="rId9" imgW="1543050" imgH="324040" progId="Equation.3">
                  <p:embed/>
                </p:oleObj>
              </mc:Choice>
              <mc:Fallback>
                <p:oleObj name="Equation" r:id="rId9" imgW="1543050" imgH="324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498600"/>
                        <a:ext cx="162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609600" y="19812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证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  <a:r>
              <a:rPr kumimoji="1" lang="en-US" altLang="zh-CN" b="1">
                <a:latin typeface="+mn-lt"/>
                <a:ea typeface="+mn-ea"/>
              </a:rPr>
              <a:t>  </a:t>
            </a:r>
            <a:r>
              <a:rPr kumimoji="1" lang="zh-CN" altLang="en-US" b="1">
                <a:latin typeface="+mn-lt"/>
                <a:ea typeface="+mn-ea"/>
              </a:rPr>
              <a:t>作辅助函数</a:t>
            </a:r>
          </a:p>
        </p:txBody>
      </p:sp>
      <p:graphicFrame>
        <p:nvGraphicFramePr>
          <p:cNvPr id="665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205429"/>
              </p:ext>
            </p:extLst>
          </p:nvPr>
        </p:nvGraphicFramePr>
        <p:xfrm>
          <a:off x="2254250" y="2565400"/>
          <a:ext cx="2451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2" name="Equation" r:id="rId11" imgW="2362152" imgH="324040" progId="Equation.3">
                  <p:embed/>
                </p:oleObj>
              </mc:Choice>
              <mc:Fallback>
                <p:oleObj name="Equation" r:id="rId11" imgW="2362152" imgH="324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2565400"/>
                        <a:ext cx="2451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304800" y="30480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665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390906"/>
              </p:ext>
            </p:extLst>
          </p:nvPr>
        </p:nvGraphicFramePr>
        <p:xfrm>
          <a:off x="887413" y="3141663"/>
          <a:ext cx="22272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3" name="Equation" r:id="rId13" imgW="2133695" imgH="304752" progId="Equation.DSMT4">
                  <p:embed/>
                </p:oleObj>
              </mc:Choice>
              <mc:Fallback>
                <p:oleObj name="Equation" r:id="rId13" imgW="2133695" imgH="3047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3141663"/>
                        <a:ext cx="222726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3094038" y="29860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且</a:t>
            </a:r>
          </a:p>
        </p:txBody>
      </p:sp>
      <p:graphicFrame>
        <p:nvGraphicFramePr>
          <p:cNvPr id="665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42989"/>
              </p:ext>
            </p:extLst>
          </p:nvPr>
        </p:nvGraphicFramePr>
        <p:xfrm>
          <a:off x="1612900" y="3733800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" name="Equation" r:id="rId15" imgW="1390460" imgH="324040" progId="Equation.3">
                  <p:embed/>
                </p:oleObj>
              </mc:Choice>
              <mc:Fallback>
                <p:oleObj name="Equation" r:id="rId15" imgW="1390460" imgH="324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3733800"/>
                        <a:ext cx="147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877415"/>
              </p:ext>
            </p:extLst>
          </p:nvPr>
        </p:nvGraphicFramePr>
        <p:xfrm>
          <a:off x="3130550" y="3736975"/>
          <a:ext cx="251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" name="Equation" r:id="rId17" imgW="2429018" imgH="324040" progId="Equation.3">
                  <p:embed/>
                </p:oleObj>
              </mc:Choice>
              <mc:Fallback>
                <p:oleObj name="Equation" r:id="rId17" imgW="2429018" imgH="324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3736975"/>
                        <a:ext cx="251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311149"/>
              </p:ext>
            </p:extLst>
          </p:nvPr>
        </p:nvGraphicFramePr>
        <p:xfrm>
          <a:off x="5695950" y="37338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" name="Equation" r:id="rId19" imgW="409766" imgH="228457" progId="Equation.3">
                  <p:embed/>
                </p:oleObj>
              </mc:Choice>
              <mc:Fallback>
                <p:oleObj name="Equation" r:id="rId19" imgW="409766" imgH="2284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37338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304800" y="4210050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故由零点定理知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至少有一点</a:t>
            </a:r>
          </a:p>
        </p:txBody>
      </p:sp>
      <p:graphicFrame>
        <p:nvGraphicFramePr>
          <p:cNvPr id="665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624419"/>
              </p:ext>
            </p:extLst>
          </p:nvPr>
        </p:nvGraphicFramePr>
        <p:xfrm>
          <a:off x="4932363" y="4273550"/>
          <a:ext cx="151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7" name="Equation" r:id="rId21" imgW="1428607" imgH="304752" progId="Equation.DSMT4">
                  <p:embed/>
                </p:oleObj>
              </mc:Choice>
              <mc:Fallback>
                <p:oleObj name="Equation" r:id="rId21" imgW="1428607" imgH="3047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273550"/>
                        <a:ext cx="1511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6443663" y="41910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使</a:t>
            </a:r>
          </a:p>
        </p:txBody>
      </p:sp>
      <p:graphicFrame>
        <p:nvGraphicFramePr>
          <p:cNvPr id="6658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906100"/>
              </p:ext>
            </p:extLst>
          </p:nvPr>
        </p:nvGraphicFramePr>
        <p:xfrm>
          <a:off x="6948488" y="4262438"/>
          <a:ext cx="130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" name="Equation" r:id="rId23" imgW="1219010" imgH="304752" progId="Equation.DSMT4">
                  <p:embed/>
                </p:oleObj>
              </mc:Choice>
              <mc:Fallback>
                <p:oleObj name="Equation" r:id="rId23" imgW="1219010" imgH="3047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4262438"/>
                        <a:ext cx="1308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304800" y="47386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即</a:t>
            </a:r>
          </a:p>
        </p:txBody>
      </p:sp>
      <p:graphicFrame>
        <p:nvGraphicFramePr>
          <p:cNvPr id="6658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005906"/>
              </p:ext>
            </p:extLst>
          </p:nvPr>
        </p:nvGraphicFramePr>
        <p:xfrm>
          <a:off x="2406650" y="4800600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9" name="Equation" r:id="rId25" imgW="1400318" imgH="324040" progId="Equation.3">
                  <p:embed/>
                </p:oleObj>
              </mc:Choice>
              <mc:Fallback>
                <p:oleObj name="Equation" r:id="rId25" imgW="1400318" imgH="324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4800600"/>
                        <a:ext cx="1485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730250" y="5268913"/>
            <a:ext cx="4756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推论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</a:t>
            </a:r>
            <a:r>
              <a:rPr kumimoji="1" lang="zh-CN" altLang="en-US" b="1" dirty="0">
                <a:latin typeface="+mn-lt"/>
                <a:ea typeface="+mn-ea"/>
              </a:rPr>
              <a:t>在闭区间上的连续函数</a:t>
            </a:r>
          </a:p>
        </p:txBody>
      </p:sp>
      <p:sp>
        <p:nvSpPr>
          <p:cNvPr id="66586" name="Line 26"/>
          <p:cNvSpPr>
            <a:spLocks noChangeShapeType="1"/>
          </p:cNvSpPr>
          <p:nvPr/>
        </p:nvSpPr>
        <p:spPr bwMode="auto">
          <a:xfrm>
            <a:off x="6805613" y="2616200"/>
            <a:ext cx="1871662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graphicFrame>
        <p:nvGraphicFramePr>
          <p:cNvPr id="6658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104050"/>
              </p:ext>
            </p:extLst>
          </p:nvPr>
        </p:nvGraphicFramePr>
        <p:xfrm>
          <a:off x="6443663" y="2522538"/>
          <a:ext cx="26193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0" name="Equation" r:id="rId27" imgW="209598" imgH="228457" progId="Equation.3">
                  <p:embed/>
                </p:oleObj>
              </mc:Choice>
              <mc:Fallback>
                <p:oleObj name="Equation" r:id="rId27" imgW="209598" imgH="2284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522538"/>
                        <a:ext cx="261937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8" name="Line 28"/>
          <p:cNvSpPr>
            <a:spLocks noChangeShapeType="1"/>
          </p:cNvSpPr>
          <p:nvPr/>
        </p:nvSpPr>
        <p:spPr bwMode="auto">
          <a:xfrm>
            <a:off x="7697788" y="2616200"/>
            <a:ext cx="0" cy="892175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graphicFrame>
        <p:nvGraphicFramePr>
          <p:cNvPr id="6658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694899"/>
              </p:ext>
            </p:extLst>
          </p:nvPr>
        </p:nvGraphicFramePr>
        <p:xfrm>
          <a:off x="7620000" y="3536950"/>
          <a:ext cx="22066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1" name="Equation" r:id="rId29" imgW="152590" imgH="304752" progId="Equation.3">
                  <p:embed/>
                </p:oleObj>
              </mc:Choice>
              <mc:Fallback>
                <p:oleObj name="Equation" r:id="rId29" imgW="152590" imgH="3047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36950"/>
                        <a:ext cx="220663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90" name="Line 30"/>
          <p:cNvSpPr>
            <a:spLocks noChangeShapeType="1"/>
          </p:cNvSpPr>
          <p:nvPr/>
        </p:nvSpPr>
        <p:spPr bwMode="auto">
          <a:xfrm flipH="1">
            <a:off x="6805613" y="3302000"/>
            <a:ext cx="617537" cy="0"/>
          </a:xfrm>
          <a:prstGeom prst="line">
            <a:avLst/>
          </a:prstGeom>
          <a:noFill/>
          <a:ln w="19050">
            <a:solidFill>
              <a:srgbClr val="FF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66591" name="Line 31"/>
          <p:cNvSpPr>
            <a:spLocks noChangeShapeType="1"/>
          </p:cNvSpPr>
          <p:nvPr/>
        </p:nvSpPr>
        <p:spPr bwMode="auto">
          <a:xfrm flipH="1">
            <a:off x="6805613" y="2205038"/>
            <a:ext cx="1028700" cy="0"/>
          </a:xfrm>
          <a:prstGeom prst="line">
            <a:avLst/>
          </a:prstGeom>
          <a:noFill/>
          <a:ln w="19050">
            <a:solidFill>
              <a:srgbClr val="FF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66593" name="Text Box 33"/>
          <p:cNvSpPr txBox="1">
            <a:spLocks noChangeArrowheads="1"/>
          </p:cNvSpPr>
          <p:nvPr/>
        </p:nvSpPr>
        <p:spPr bwMode="auto">
          <a:xfrm>
            <a:off x="2771775" y="1371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使</a:t>
            </a:r>
          </a:p>
        </p:txBody>
      </p:sp>
      <p:graphicFrame>
        <p:nvGraphicFramePr>
          <p:cNvPr id="6659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610826"/>
              </p:ext>
            </p:extLst>
          </p:nvPr>
        </p:nvGraphicFramePr>
        <p:xfrm>
          <a:off x="3305175" y="1498600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2" name="Equation" r:id="rId31" imgW="1362170" imgH="324040" progId="Equation.3">
                  <p:embed/>
                </p:oleObj>
              </mc:Choice>
              <mc:Fallback>
                <p:oleObj name="Equation" r:id="rId31" imgW="1362170" imgH="324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1498600"/>
                        <a:ext cx="144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95" name="Text Box 35"/>
          <p:cNvSpPr txBox="1">
            <a:spLocks noChangeArrowheads="1"/>
          </p:cNvSpPr>
          <p:nvPr/>
        </p:nvSpPr>
        <p:spPr bwMode="auto">
          <a:xfrm>
            <a:off x="7451725" y="7874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至少有</a:t>
            </a:r>
          </a:p>
        </p:txBody>
      </p:sp>
      <p:sp>
        <p:nvSpPr>
          <p:cNvPr id="66597" name="Text Box 37"/>
          <p:cNvSpPr txBox="1">
            <a:spLocks noChangeArrowheads="1"/>
          </p:cNvSpPr>
          <p:nvPr/>
        </p:nvSpPr>
        <p:spPr bwMode="auto">
          <a:xfrm>
            <a:off x="5235575" y="526573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必取得介于最小值与</a:t>
            </a:r>
            <a:endParaRPr kumimoji="1" lang="zh-CN" altLang="en-US" sz="3200" b="1">
              <a:latin typeface="+mn-lt"/>
              <a:ea typeface="+mn-ea"/>
            </a:endParaRPr>
          </a:p>
        </p:txBody>
      </p:sp>
      <p:sp>
        <p:nvSpPr>
          <p:cNvPr id="66598" name="Text Box 38"/>
          <p:cNvSpPr txBox="1">
            <a:spLocks noChangeArrowheads="1"/>
          </p:cNvSpPr>
          <p:nvPr/>
        </p:nvSpPr>
        <p:spPr bwMode="auto">
          <a:xfrm>
            <a:off x="298450" y="5805488"/>
            <a:ext cx="35317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最大值之间的任何值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  <a:endParaRPr kumimoji="1" lang="en-US" altLang="zh-CN" sz="3200" b="1">
              <a:latin typeface="+mn-lt"/>
              <a:ea typeface="+mn-ea"/>
            </a:endParaRPr>
          </a:p>
        </p:txBody>
      </p:sp>
      <p:grpSp>
        <p:nvGrpSpPr>
          <p:cNvPr id="66599" name="Group 39"/>
          <p:cNvGrpSpPr>
            <a:grpSpLocks/>
          </p:cNvGrpSpPr>
          <p:nvPr/>
        </p:nvGrpSpPr>
        <p:grpSpPr bwMode="auto">
          <a:xfrm>
            <a:off x="6451600" y="1600200"/>
            <a:ext cx="2381250" cy="2232025"/>
            <a:chOff x="4064" y="1008"/>
            <a:chExt cx="1500" cy="1406"/>
          </a:xfrm>
        </p:grpSpPr>
        <p:graphicFrame>
          <p:nvGraphicFramePr>
            <p:cNvPr id="19496" name="Object 40"/>
            <p:cNvGraphicFramePr>
              <a:graphicFrameLocks noChangeAspect="1"/>
            </p:cNvGraphicFramePr>
            <p:nvPr/>
          </p:nvGraphicFramePr>
          <p:xfrm>
            <a:off x="5441" y="2270"/>
            <a:ext cx="123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13" name="Equation" r:id="rId33" imgW="133302" imgH="142732" progId="Equation.3">
                    <p:embed/>
                  </p:oleObj>
                </mc:Choice>
                <mc:Fallback>
                  <p:oleObj name="Equation" r:id="rId33" imgW="133302" imgH="1427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1" y="2270"/>
                          <a:ext cx="123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97" name="Group 41"/>
            <p:cNvGrpSpPr>
              <a:grpSpLocks/>
            </p:cNvGrpSpPr>
            <p:nvPr/>
          </p:nvGrpSpPr>
          <p:grpSpPr bwMode="auto">
            <a:xfrm>
              <a:off x="4064" y="1008"/>
              <a:ext cx="1456" cy="1397"/>
              <a:chOff x="4064" y="1008"/>
              <a:chExt cx="1456" cy="1397"/>
            </a:xfrm>
          </p:grpSpPr>
          <p:graphicFrame>
            <p:nvGraphicFramePr>
              <p:cNvPr id="19499" name="Object 42"/>
              <p:cNvGraphicFramePr>
                <a:graphicFrameLocks noChangeAspect="1"/>
              </p:cNvGraphicFramePr>
              <p:nvPr/>
            </p:nvGraphicFramePr>
            <p:xfrm>
              <a:off x="4064" y="1802"/>
              <a:ext cx="158" cy="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14" name="Equation" r:id="rId35" imgW="190310" imgH="219027" progId="Equation.3">
                      <p:embed/>
                    </p:oleObj>
                  </mc:Choice>
                  <mc:Fallback>
                    <p:oleObj name="Equation" r:id="rId35" imgW="190310" imgH="21902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4" y="1802"/>
                            <a:ext cx="158" cy="1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00" name="Object 43"/>
              <p:cNvGraphicFramePr>
                <a:graphicFrameLocks noChangeAspect="1"/>
              </p:cNvGraphicFramePr>
              <p:nvPr/>
            </p:nvGraphicFramePr>
            <p:xfrm>
              <a:off x="5252" y="2218"/>
              <a:ext cx="122" cy="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15" name="Equation" r:id="rId37" imgW="133302" imgH="247745" progId="Equation.3">
                      <p:embed/>
                    </p:oleObj>
                  </mc:Choice>
                  <mc:Fallback>
                    <p:oleObj name="Equation" r:id="rId37" imgW="133302" imgH="24774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52" y="2218"/>
                            <a:ext cx="122" cy="1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01" name="Object 44"/>
              <p:cNvGraphicFramePr>
                <a:graphicFrameLocks noChangeAspect="1"/>
              </p:cNvGraphicFramePr>
              <p:nvPr/>
            </p:nvGraphicFramePr>
            <p:xfrm>
              <a:off x="4085" y="1027"/>
              <a:ext cx="137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16" name="Equation" r:id="rId39" imgW="152590" imgH="228457" progId="Equation.3">
                      <p:embed/>
                    </p:oleObj>
                  </mc:Choice>
                  <mc:Fallback>
                    <p:oleObj name="Equation" r:id="rId39" imgW="152590" imgH="2284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5" y="1027"/>
                            <a:ext cx="137" cy="1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02" name="Object 45"/>
              <p:cNvGraphicFramePr>
                <a:graphicFrameLocks noChangeAspect="1"/>
              </p:cNvGraphicFramePr>
              <p:nvPr/>
            </p:nvGraphicFramePr>
            <p:xfrm>
              <a:off x="4414" y="2270"/>
              <a:ext cx="130" cy="1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17" name="Equation" r:id="rId41" imgW="142732" imgH="142732" progId="Equation.3">
                      <p:embed/>
                    </p:oleObj>
                  </mc:Choice>
                  <mc:Fallback>
                    <p:oleObj name="Equation" r:id="rId41" imgW="142732" imgH="14273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4" y="2270"/>
                            <a:ext cx="130" cy="1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03" name="Object 46"/>
              <p:cNvGraphicFramePr>
                <a:graphicFrameLocks noChangeAspect="1"/>
              </p:cNvGraphicFramePr>
              <p:nvPr/>
            </p:nvGraphicFramePr>
            <p:xfrm>
              <a:off x="4530" y="1109"/>
              <a:ext cx="748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18" name="Equation" r:id="rId43" imgW="1238298" imgH="324040" progId="Equation.3">
                      <p:embed/>
                    </p:oleObj>
                  </mc:Choice>
                  <mc:Fallback>
                    <p:oleObj name="Equation" r:id="rId43" imgW="1238298" imgH="324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0" y="1109"/>
                            <a:ext cx="748" cy="2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04" name="Object 47"/>
              <p:cNvGraphicFramePr>
                <a:graphicFrameLocks noChangeAspect="1"/>
              </p:cNvGraphicFramePr>
              <p:nvPr/>
            </p:nvGraphicFramePr>
            <p:xfrm>
              <a:off x="4080" y="1417"/>
              <a:ext cx="157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19" name="Equation" r:id="rId45" imgW="190310" imgH="219027" progId="Equation.3">
                      <p:embed/>
                    </p:oleObj>
                  </mc:Choice>
                  <mc:Fallback>
                    <p:oleObj name="Equation" r:id="rId45" imgW="190310" imgH="21902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417"/>
                            <a:ext cx="157" cy="1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505" name="Line 48"/>
              <p:cNvSpPr>
                <a:spLocks noChangeShapeType="1"/>
              </p:cNvSpPr>
              <p:nvPr/>
            </p:nvSpPr>
            <p:spPr bwMode="auto">
              <a:xfrm flipH="1" flipV="1">
                <a:off x="4272" y="1008"/>
                <a:ext cx="0" cy="1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9506" name="Line 49"/>
              <p:cNvSpPr>
                <a:spLocks noChangeShapeType="1"/>
              </p:cNvSpPr>
              <p:nvPr/>
            </p:nvSpPr>
            <p:spPr bwMode="auto">
              <a:xfrm>
                <a:off x="4273" y="2208"/>
                <a:ext cx="12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9507" name="Line 50"/>
              <p:cNvSpPr>
                <a:spLocks noChangeShapeType="1"/>
              </p:cNvSpPr>
              <p:nvPr/>
            </p:nvSpPr>
            <p:spPr bwMode="auto">
              <a:xfrm flipH="1">
                <a:off x="4278" y="1872"/>
                <a:ext cx="2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9508" name="Line 51"/>
              <p:cNvSpPr>
                <a:spLocks noChangeShapeType="1"/>
              </p:cNvSpPr>
              <p:nvPr/>
            </p:nvSpPr>
            <p:spPr bwMode="auto">
              <a:xfrm>
                <a:off x="5314" y="1483"/>
                <a:ext cx="0" cy="7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9509" name="Line 52"/>
              <p:cNvSpPr>
                <a:spLocks noChangeShapeType="1"/>
              </p:cNvSpPr>
              <p:nvPr/>
            </p:nvSpPr>
            <p:spPr bwMode="auto">
              <a:xfrm>
                <a:off x="4494" y="1906"/>
                <a:ext cx="0" cy="30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9510" name="Freeform 53"/>
              <p:cNvSpPr>
                <a:spLocks/>
              </p:cNvSpPr>
              <p:nvPr/>
            </p:nvSpPr>
            <p:spPr bwMode="auto">
              <a:xfrm>
                <a:off x="4494" y="1354"/>
                <a:ext cx="820" cy="770"/>
              </a:xfrm>
              <a:custGeom>
                <a:avLst/>
                <a:gdLst>
                  <a:gd name="T0" fmla="*/ 0 w 912"/>
                  <a:gd name="T1" fmla="*/ 221 h 856"/>
                  <a:gd name="T2" fmla="*/ 92 w 912"/>
                  <a:gd name="T3" fmla="*/ 296 h 856"/>
                  <a:gd name="T4" fmla="*/ 184 w 912"/>
                  <a:gd name="T5" fmla="*/ 18 h 856"/>
                  <a:gd name="T6" fmla="*/ 258 w 912"/>
                  <a:gd name="T7" fmla="*/ 185 h 856"/>
                  <a:gd name="T8" fmla="*/ 350 w 912"/>
                  <a:gd name="T9" fmla="*/ 55 h 8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12" h="856">
                    <a:moveTo>
                      <a:pt x="0" y="576"/>
                    </a:moveTo>
                    <a:cubicBezTo>
                      <a:pt x="80" y="716"/>
                      <a:pt x="160" y="856"/>
                      <a:pt x="240" y="768"/>
                    </a:cubicBezTo>
                    <a:cubicBezTo>
                      <a:pt x="320" y="680"/>
                      <a:pt x="408" y="96"/>
                      <a:pt x="480" y="48"/>
                    </a:cubicBezTo>
                    <a:cubicBezTo>
                      <a:pt x="552" y="0"/>
                      <a:pt x="600" y="464"/>
                      <a:pt x="672" y="480"/>
                    </a:cubicBezTo>
                    <a:cubicBezTo>
                      <a:pt x="744" y="496"/>
                      <a:pt x="872" y="200"/>
                      <a:pt x="912" y="144"/>
                    </a:cubicBezTo>
                  </a:path>
                </a:pathLst>
              </a:custGeom>
              <a:ln w="38100">
                <a:solidFill>
                  <a:schemeClr val="tx2">
                    <a:lumMod val="75000"/>
                  </a:schemeClr>
                </a:solidFill>
                <a:headEnd/>
                <a:tailEnd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9511" name="Line 54"/>
              <p:cNvSpPr>
                <a:spLocks noChangeShapeType="1"/>
              </p:cNvSpPr>
              <p:nvPr/>
            </p:nvSpPr>
            <p:spPr bwMode="auto">
              <a:xfrm flipH="1">
                <a:off x="4278" y="1483"/>
                <a:ext cx="10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pic>
          <p:nvPicPr>
            <p:cNvPr id="19498" name="Picture 55"/>
            <p:cNvPicPr>
              <a:picLocks noChangeAspect="1" noChangeArrowheads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8" y="2235"/>
              <a:ext cx="17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66592" name="Line 32"/>
          <p:cNvSpPr>
            <a:spLocks noChangeShapeType="1"/>
          </p:cNvSpPr>
          <p:nvPr/>
        </p:nvSpPr>
        <p:spPr bwMode="auto">
          <a:xfrm>
            <a:off x="6781800" y="2198688"/>
            <a:ext cx="0" cy="1096962"/>
          </a:xfrm>
          <a:prstGeom prst="line">
            <a:avLst/>
          </a:prstGeom>
          <a:noFill/>
          <a:ln w="19050">
            <a:solidFill>
              <a:srgbClr val="FF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5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076768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6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6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6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autoUpdateAnimBg="0"/>
      <p:bldP spid="66565" grpId="0" autoUpdateAnimBg="0"/>
      <p:bldP spid="66568" grpId="0" autoUpdateAnimBg="0"/>
      <p:bldP spid="66569" grpId="0" autoUpdateAnimBg="0"/>
      <p:bldP spid="66571" grpId="0" autoUpdateAnimBg="0"/>
      <p:bldP spid="66573" grpId="0" autoUpdateAnimBg="0"/>
      <p:bldP spid="66575" grpId="0" autoUpdateAnimBg="0"/>
      <p:bldP spid="66579" grpId="0" autoUpdateAnimBg="0"/>
      <p:bldP spid="66581" grpId="0" autoUpdateAnimBg="0"/>
      <p:bldP spid="66583" grpId="0" autoUpdateAnimBg="0"/>
      <p:bldP spid="66585" grpId="0" autoUpdateAnimBg="0"/>
      <p:bldP spid="66586" grpId="0" animBg="1"/>
      <p:bldP spid="66588" grpId="0" animBg="1"/>
      <p:bldP spid="66590" grpId="0" animBg="1"/>
      <p:bldP spid="66591" grpId="0" animBg="1"/>
      <p:bldP spid="66593" grpId="0" autoUpdateAnimBg="0"/>
      <p:bldP spid="66595" grpId="0" build="p" autoUpdateAnimBg="0"/>
      <p:bldP spid="66597" grpId="0" build="p" autoUpdateAnimBg="0"/>
      <p:bldP spid="66598" grpId="0" build="p" autoUpdateAnimBg="0" advAuto="0"/>
      <p:bldP spid="66592" grpId="0" animBg="1"/>
      <p:bldP spid="5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2"/>
          <p:cNvGrpSpPr>
            <a:grpSpLocks/>
          </p:cNvGrpSpPr>
          <p:nvPr/>
        </p:nvGrpSpPr>
        <p:grpSpPr bwMode="auto">
          <a:xfrm>
            <a:off x="5892800" y="4624388"/>
            <a:ext cx="3022600" cy="709612"/>
            <a:chOff x="3712" y="2913"/>
            <a:chExt cx="1904" cy="447"/>
          </a:xfrm>
        </p:grpSpPr>
        <p:graphicFrame>
          <p:nvGraphicFramePr>
            <p:cNvPr id="20537" name="Object 3"/>
            <p:cNvGraphicFramePr>
              <a:graphicFrameLocks noChangeAspect="1"/>
            </p:cNvGraphicFramePr>
            <p:nvPr/>
          </p:nvGraphicFramePr>
          <p:xfrm>
            <a:off x="3780" y="3160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4" name="Equation" r:id="rId3" imgW="219027" imgH="228457" progId="Equation.3">
                    <p:embed/>
                  </p:oleObj>
                </mc:Choice>
                <mc:Fallback>
                  <p:oleObj name="Equation" r:id="rId3" imgW="219027" imgH="2284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0" y="3160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8" name="Object 4"/>
            <p:cNvGraphicFramePr>
              <a:graphicFrameLocks noChangeAspect="1"/>
            </p:cNvGraphicFramePr>
            <p:nvPr/>
          </p:nvGraphicFramePr>
          <p:xfrm>
            <a:off x="5184" y="3120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5" name="Equation" r:id="rId5" imgW="66866" imgH="219027" progId="Equation.3">
                    <p:embed/>
                  </p:oleObj>
                </mc:Choice>
                <mc:Fallback>
                  <p:oleObj name="Equation" r:id="rId5" imgW="66866" imgH="2190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120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39" name="Group 5"/>
            <p:cNvGrpSpPr>
              <a:grpSpLocks/>
            </p:cNvGrpSpPr>
            <p:nvPr/>
          </p:nvGrpSpPr>
          <p:grpSpPr bwMode="auto">
            <a:xfrm>
              <a:off x="3712" y="2913"/>
              <a:ext cx="1904" cy="389"/>
              <a:chOff x="3712" y="2913"/>
              <a:chExt cx="1904" cy="389"/>
            </a:xfrm>
          </p:grpSpPr>
          <p:sp>
            <p:nvSpPr>
              <p:cNvPr id="20540" name="Freeform 6"/>
              <p:cNvSpPr>
                <a:spLocks/>
              </p:cNvSpPr>
              <p:nvPr/>
            </p:nvSpPr>
            <p:spPr bwMode="auto">
              <a:xfrm>
                <a:off x="3884" y="2913"/>
                <a:ext cx="1354" cy="115"/>
              </a:xfrm>
              <a:custGeom>
                <a:avLst/>
                <a:gdLst>
                  <a:gd name="T0" fmla="*/ 0 w 864"/>
                  <a:gd name="T1" fmla="*/ 19 h 144"/>
                  <a:gd name="T2" fmla="*/ 0 w 864"/>
                  <a:gd name="T3" fmla="*/ 0 h 144"/>
                  <a:gd name="T4" fmla="*/ 49253 w 864"/>
                  <a:gd name="T5" fmla="*/ 0 h 144"/>
                  <a:gd name="T6" fmla="*/ 49253 w 864"/>
                  <a:gd name="T7" fmla="*/ 19 h 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4" h="144">
                    <a:moveTo>
                      <a:pt x="0" y="144"/>
                    </a:moveTo>
                    <a:lnTo>
                      <a:pt x="0" y="0"/>
                    </a:lnTo>
                    <a:lnTo>
                      <a:pt x="864" y="0"/>
                    </a:lnTo>
                    <a:lnTo>
                      <a:pt x="864" y="144"/>
                    </a:lnTo>
                  </a:path>
                </a:pathLst>
              </a:custGeom>
              <a:noFill/>
              <a:ln w="28575" cmpd="sng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0541" name="Line 7"/>
              <p:cNvSpPr>
                <a:spLocks noChangeShapeType="1"/>
              </p:cNvSpPr>
              <p:nvPr/>
            </p:nvSpPr>
            <p:spPr bwMode="auto">
              <a:xfrm>
                <a:off x="3712" y="3086"/>
                <a:ext cx="18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aphicFrame>
            <p:nvGraphicFramePr>
              <p:cNvPr id="20542" name="Object 8"/>
              <p:cNvGraphicFramePr>
                <a:graphicFrameLocks noChangeAspect="1"/>
              </p:cNvGraphicFramePr>
              <p:nvPr/>
            </p:nvGraphicFramePr>
            <p:xfrm>
              <a:off x="5439" y="3104"/>
              <a:ext cx="177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6" name="公式" r:id="rId7" imgW="38148" imgH="57007" progId="Equation.3">
                      <p:embed/>
                    </p:oleObj>
                  </mc:Choice>
                  <mc:Fallback>
                    <p:oleObj name="公式" r:id="rId7" imgW="38148" imgH="5700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39" y="3104"/>
                            <a:ext cx="177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0543" name="Group 9"/>
              <p:cNvGrpSpPr>
                <a:grpSpLocks/>
              </p:cNvGrpSpPr>
              <p:nvPr/>
            </p:nvGrpSpPr>
            <p:grpSpPr bwMode="auto">
              <a:xfrm>
                <a:off x="3866" y="3066"/>
                <a:ext cx="1383" cy="33"/>
                <a:chOff x="3866" y="3063"/>
                <a:chExt cx="1383" cy="33"/>
              </a:xfrm>
            </p:grpSpPr>
            <p:sp>
              <p:nvSpPr>
                <p:cNvPr id="20544" name="Oval 10"/>
                <p:cNvSpPr>
                  <a:spLocks noChangeArrowheads="1"/>
                </p:cNvSpPr>
                <p:nvPr/>
              </p:nvSpPr>
              <p:spPr bwMode="auto">
                <a:xfrm>
                  <a:off x="3866" y="3063"/>
                  <a:ext cx="34" cy="3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0545" name="Oval 11"/>
                <p:cNvSpPr>
                  <a:spLocks noChangeArrowheads="1"/>
                </p:cNvSpPr>
                <p:nvPr/>
              </p:nvSpPr>
              <p:spPr bwMode="auto">
                <a:xfrm>
                  <a:off x="5215" y="3063"/>
                  <a:ext cx="34" cy="3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</p:grpSp>
      </p:grpSp>
      <p:sp>
        <p:nvSpPr>
          <p:cNvPr id="20483" name="Rectangle 12"/>
          <p:cNvSpPr>
            <a:spLocks noChangeArrowheads="1"/>
          </p:cNvSpPr>
          <p:nvPr>
            <p:ph type="title"/>
          </p:nvPr>
        </p:nvSpPr>
        <p:spPr bwMode="auto">
          <a:xfrm>
            <a:off x="533400" y="211138"/>
            <a:ext cx="2473325" cy="627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. 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证明方程</a:t>
            </a:r>
          </a:p>
        </p:txBody>
      </p:sp>
      <p:graphicFrame>
        <p:nvGraphicFramePr>
          <p:cNvPr id="2048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272652"/>
              </p:ext>
            </p:extLst>
          </p:nvPr>
        </p:nvGraphicFramePr>
        <p:xfrm>
          <a:off x="2843213" y="193675"/>
          <a:ext cx="229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" name="Equation" r:id="rId9" imgW="2209990" imgH="342900" progId="Equation.3">
                  <p:embed/>
                </p:oleObj>
              </mc:Choice>
              <mc:Fallback>
                <p:oleObj name="Equation" r:id="rId9" imgW="220999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93675"/>
                        <a:ext cx="2298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14"/>
          <p:cNvSpPr txBox="1">
            <a:spLocks noChangeArrowheads="1"/>
          </p:cNvSpPr>
          <p:nvPr/>
        </p:nvSpPr>
        <p:spPr bwMode="auto">
          <a:xfrm>
            <a:off x="269875" y="709613"/>
            <a:ext cx="1558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一个根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533400" y="1243013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证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  </a:t>
            </a:r>
            <a:r>
              <a:rPr kumimoji="1" lang="zh-CN" altLang="en-US" b="1">
                <a:latin typeface="+mn-lt"/>
                <a:ea typeface="+mn-ea"/>
              </a:rPr>
              <a:t>显然</a:t>
            </a:r>
            <a:endParaRPr kumimoji="1" lang="zh-CN" altLang="en-US" b="1">
              <a:solidFill>
                <a:schemeClr val="tx2"/>
              </a:solidFill>
              <a:latin typeface="+mn-lt"/>
              <a:ea typeface="+mn-ea"/>
            </a:endParaRPr>
          </a:p>
        </p:txBody>
      </p:sp>
      <p:graphicFrame>
        <p:nvGraphicFramePr>
          <p:cNvPr id="676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153010"/>
              </p:ext>
            </p:extLst>
          </p:nvPr>
        </p:nvGraphicFramePr>
        <p:xfrm>
          <a:off x="2051050" y="1196975"/>
          <a:ext cx="4051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" name="Equation" r:id="rId11" imgW="3962210" imgH="438055" progId="Equation.DSMT4">
                  <p:embed/>
                </p:oleObj>
              </mc:Choice>
              <mc:Fallback>
                <p:oleObj name="Equation" r:id="rId11" imgW="3962210" imgH="43805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196975"/>
                        <a:ext cx="4051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6084888" y="1219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又</a:t>
            </a:r>
          </a:p>
        </p:txBody>
      </p:sp>
      <p:graphicFrame>
        <p:nvGraphicFramePr>
          <p:cNvPr id="676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94507"/>
              </p:ext>
            </p:extLst>
          </p:nvPr>
        </p:nvGraphicFramePr>
        <p:xfrm>
          <a:off x="2298700" y="1879600"/>
          <a:ext cx="1892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" name="Equation" r:id="rId13" imgW="1809655" imgH="324040" progId="Equation.3">
                  <p:embed/>
                </p:oleObj>
              </mc:Choice>
              <mc:Fallback>
                <p:oleObj name="Equation" r:id="rId13" imgW="1809655" imgH="324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1879600"/>
                        <a:ext cx="1892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004115"/>
              </p:ext>
            </p:extLst>
          </p:nvPr>
        </p:nvGraphicFramePr>
        <p:xfrm>
          <a:off x="4284663" y="1828800"/>
          <a:ext cx="203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" name="Equation" r:id="rId15" imgW="1942957" imgH="324040" progId="Equation.3">
                  <p:embed/>
                </p:oleObj>
              </mc:Choice>
              <mc:Fallback>
                <p:oleObj name="Equation" r:id="rId15" imgW="1942957" imgH="324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828800"/>
                        <a:ext cx="203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4" name="Text Box 20"/>
          <p:cNvSpPr txBox="1">
            <a:spLocks noChangeArrowheads="1"/>
          </p:cNvSpPr>
          <p:nvPr/>
        </p:nvSpPr>
        <p:spPr bwMode="auto">
          <a:xfrm>
            <a:off x="304800" y="2386013"/>
            <a:ext cx="480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故据零点定理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至少存在一点</a:t>
            </a:r>
          </a:p>
        </p:txBody>
      </p:sp>
      <p:graphicFrame>
        <p:nvGraphicFramePr>
          <p:cNvPr id="676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960893"/>
              </p:ext>
            </p:extLst>
          </p:nvPr>
        </p:nvGraphicFramePr>
        <p:xfrm>
          <a:off x="4859338" y="2463800"/>
          <a:ext cx="130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" name="Equation" r:id="rId17" imgW="1219010" imgH="304752" progId="Equation.DSMT4">
                  <p:embed/>
                </p:oleObj>
              </mc:Choice>
              <mc:Fallback>
                <p:oleObj name="Equation" r:id="rId17" imgW="1219010" imgH="3047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463800"/>
                        <a:ext cx="1308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6156325" y="2339975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使</a:t>
            </a:r>
          </a:p>
        </p:txBody>
      </p:sp>
      <p:graphicFrame>
        <p:nvGraphicFramePr>
          <p:cNvPr id="6760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352350"/>
              </p:ext>
            </p:extLst>
          </p:nvPr>
        </p:nvGraphicFramePr>
        <p:xfrm>
          <a:off x="6638925" y="243840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" name="Equation" r:id="rId19" imgW="1333452" imgH="324040" progId="Equation.3">
                  <p:embed/>
                </p:oleObj>
              </mc:Choice>
              <mc:Fallback>
                <p:oleObj name="Equation" r:id="rId19" imgW="1333452" imgH="324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925" y="2438400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8" name="Text Box 24"/>
          <p:cNvSpPr txBox="1">
            <a:spLocks noChangeArrowheads="1"/>
          </p:cNvSpPr>
          <p:nvPr/>
        </p:nvSpPr>
        <p:spPr bwMode="auto">
          <a:xfrm>
            <a:off x="8086725" y="23622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即</a:t>
            </a:r>
          </a:p>
        </p:txBody>
      </p:sp>
      <p:graphicFrame>
        <p:nvGraphicFramePr>
          <p:cNvPr id="6760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355573"/>
              </p:ext>
            </p:extLst>
          </p:nvPr>
        </p:nvGraphicFramePr>
        <p:xfrm>
          <a:off x="2362200" y="2921000"/>
          <a:ext cx="2324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" name="Equation" r:id="rId21" imgW="2238280" imgH="419195" progId="Equation.3">
                  <p:embed/>
                </p:oleObj>
              </mc:Choice>
              <mc:Fallback>
                <p:oleObj name="Equation" r:id="rId21" imgW="2238280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921000"/>
                        <a:ext cx="2324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0" name="Text Box 26"/>
          <p:cNvSpPr txBox="1">
            <a:spLocks noChangeArrowheads="1"/>
          </p:cNvSpPr>
          <p:nvPr/>
        </p:nvSpPr>
        <p:spPr bwMode="auto">
          <a:xfrm>
            <a:off x="539750" y="3513138"/>
            <a:ext cx="1289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说明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6761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456842"/>
              </p:ext>
            </p:extLst>
          </p:nvPr>
        </p:nvGraphicFramePr>
        <p:xfrm>
          <a:off x="2819400" y="3962400"/>
          <a:ext cx="876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4" name="Equation" r:id="rId23" imgW="790384" imgH="438055" progId="Equation.3">
                  <p:embed/>
                </p:oleObj>
              </mc:Choice>
              <mc:Fallback>
                <p:oleObj name="Equation" r:id="rId23" imgW="790384" imgH="4380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962400"/>
                        <a:ext cx="876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709291"/>
              </p:ext>
            </p:extLst>
          </p:nvPr>
        </p:nvGraphicFramePr>
        <p:xfrm>
          <a:off x="3771900" y="3962400"/>
          <a:ext cx="1905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" name="Equation" r:id="rId25" imgW="1819084" imgH="438055" progId="Equation.3">
                  <p:embed/>
                </p:oleObj>
              </mc:Choice>
              <mc:Fallback>
                <p:oleObj name="Equation" r:id="rId25" imgW="1819084" imgH="4380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3962400"/>
                        <a:ext cx="1905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3" name="Text Box 29"/>
          <p:cNvSpPr txBox="1">
            <a:spLocks noChangeArrowheads="1"/>
          </p:cNvSpPr>
          <p:nvPr/>
        </p:nvSpPr>
        <p:spPr bwMode="auto">
          <a:xfrm>
            <a:off x="1497013" y="4572000"/>
            <a:ext cx="3013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内必有方程的根</a:t>
            </a:r>
            <a:r>
              <a:rPr kumimoji="1" lang="en-US" altLang="zh-CN" b="1">
                <a:latin typeface="+mn-lt"/>
                <a:ea typeface="+mn-ea"/>
              </a:rPr>
              <a:t>;</a:t>
            </a:r>
          </a:p>
        </p:txBody>
      </p:sp>
      <p:graphicFrame>
        <p:nvGraphicFramePr>
          <p:cNvPr id="6761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88130"/>
              </p:ext>
            </p:extLst>
          </p:nvPr>
        </p:nvGraphicFramePr>
        <p:xfrm>
          <a:off x="762000" y="4584700"/>
          <a:ext cx="7826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6" name="Equation" r:id="rId27" imgW="647652" imgH="438055" progId="Equation.3">
                  <p:embed/>
                </p:oleObj>
              </mc:Choice>
              <mc:Fallback>
                <p:oleObj name="Equation" r:id="rId27" imgW="647652" imgH="4380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84700"/>
                        <a:ext cx="7826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5" name="Text Box 31"/>
          <p:cNvSpPr txBox="1">
            <a:spLocks noChangeArrowheads="1"/>
          </p:cNvSpPr>
          <p:nvPr/>
        </p:nvSpPr>
        <p:spPr bwMode="auto">
          <a:xfrm>
            <a:off x="304800" y="51054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取</a:t>
            </a:r>
          </a:p>
        </p:txBody>
      </p:sp>
      <p:graphicFrame>
        <p:nvGraphicFramePr>
          <p:cNvPr id="6761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589549"/>
              </p:ext>
            </p:extLst>
          </p:nvPr>
        </p:nvGraphicFramePr>
        <p:xfrm>
          <a:off x="765175" y="5164138"/>
          <a:ext cx="682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" name="Equation" r:id="rId29" imgW="600075" imgH="438055" progId="Equation.3">
                  <p:embed/>
                </p:oleObj>
              </mc:Choice>
              <mc:Fallback>
                <p:oleObj name="Equation" r:id="rId29" imgW="600075" imgH="4380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5164138"/>
                        <a:ext cx="6826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7" name="Text Box 33"/>
          <p:cNvSpPr txBox="1">
            <a:spLocks noChangeArrowheads="1"/>
          </p:cNvSpPr>
          <p:nvPr/>
        </p:nvSpPr>
        <p:spPr bwMode="auto">
          <a:xfrm>
            <a:off x="1447800" y="51054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的中点</a:t>
            </a:r>
          </a:p>
        </p:txBody>
      </p:sp>
      <p:graphicFrame>
        <p:nvGraphicFramePr>
          <p:cNvPr id="6761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548350"/>
              </p:ext>
            </p:extLst>
          </p:nvPr>
        </p:nvGraphicFramePr>
        <p:xfrm>
          <a:off x="2705100" y="5122863"/>
          <a:ext cx="876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" name="Equation" r:id="rId31" imgW="790384" imgH="438055" progId="Equation.3">
                  <p:embed/>
                </p:oleObj>
              </mc:Choice>
              <mc:Fallback>
                <p:oleObj name="Equation" r:id="rId31" imgW="790384" imgH="4380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5122863"/>
                        <a:ext cx="876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787631"/>
              </p:ext>
            </p:extLst>
          </p:nvPr>
        </p:nvGraphicFramePr>
        <p:xfrm>
          <a:off x="3644900" y="5151438"/>
          <a:ext cx="1384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" name="Equation" r:id="rId33" imgW="1295305" imgH="438055" progId="Equation.3">
                  <p:embed/>
                </p:oleObj>
              </mc:Choice>
              <mc:Fallback>
                <p:oleObj name="Equation" r:id="rId33" imgW="1295305" imgH="4380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5151438"/>
                        <a:ext cx="1384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0" name="Text Box 36"/>
          <p:cNvSpPr txBox="1">
            <a:spLocks noChangeArrowheads="1"/>
          </p:cNvSpPr>
          <p:nvPr/>
        </p:nvSpPr>
        <p:spPr bwMode="auto">
          <a:xfrm>
            <a:off x="1676400" y="5638800"/>
            <a:ext cx="30876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内必有方程的根</a:t>
            </a:r>
            <a:r>
              <a:rPr kumimoji="1" lang="en-US" altLang="zh-CN" b="1">
                <a:latin typeface="+mn-lt"/>
                <a:ea typeface="+mn-ea"/>
              </a:rPr>
              <a:t>;</a:t>
            </a:r>
          </a:p>
        </p:txBody>
      </p:sp>
      <p:graphicFrame>
        <p:nvGraphicFramePr>
          <p:cNvPr id="6762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194372"/>
              </p:ext>
            </p:extLst>
          </p:nvPr>
        </p:nvGraphicFramePr>
        <p:xfrm>
          <a:off x="838200" y="5654675"/>
          <a:ext cx="8064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" name="Equation" r:id="rId35" imgW="685800" imgH="438055" progId="Equation.3">
                  <p:embed/>
                </p:oleObj>
              </mc:Choice>
              <mc:Fallback>
                <p:oleObj name="Equation" r:id="rId35" imgW="685800" imgH="4380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654675"/>
                        <a:ext cx="8064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2" name="Line 38"/>
          <p:cNvSpPr>
            <a:spLocks noChangeShapeType="1"/>
          </p:cNvSpPr>
          <p:nvPr/>
        </p:nvSpPr>
        <p:spPr bwMode="auto">
          <a:xfrm>
            <a:off x="152400" y="3505200"/>
            <a:ext cx="87630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6762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229042"/>
              </p:ext>
            </p:extLst>
          </p:nvPr>
        </p:nvGraphicFramePr>
        <p:xfrm>
          <a:off x="4572000" y="5867400"/>
          <a:ext cx="34607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" name="Equation" r:id="rId37" imgW="257175" imgH="28718" progId="Equation.3">
                  <p:embed/>
                </p:oleObj>
              </mc:Choice>
              <mc:Fallback>
                <p:oleObj name="Equation" r:id="rId37" imgW="257175" imgH="287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867400"/>
                        <a:ext cx="346075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4" name="Text Box 40"/>
          <p:cNvSpPr txBox="1">
            <a:spLocks noChangeArrowheads="1"/>
          </p:cNvSpPr>
          <p:nvPr/>
        </p:nvSpPr>
        <p:spPr bwMode="auto">
          <a:xfrm>
            <a:off x="5029200" y="56388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可用此法求近似根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67625" name="Rectangle 41"/>
          <p:cNvSpPr>
            <a:spLocks noChangeArrowheads="1"/>
          </p:cNvSpPr>
          <p:nvPr/>
        </p:nvSpPr>
        <p:spPr bwMode="auto">
          <a:xfrm>
            <a:off x="7086600" y="3733800"/>
            <a:ext cx="1446213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2400" b="1">
                <a:solidFill>
                  <a:srgbClr val="FFFFFF"/>
                </a:solidFill>
              </a:rPr>
              <a:t>二分法</a:t>
            </a:r>
          </a:p>
        </p:txBody>
      </p:sp>
      <p:graphicFrame>
        <p:nvGraphicFramePr>
          <p:cNvPr id="6763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614327"/>
              </p:ext>
            </p:extLst>
          </p:nvPr>
        </p:nvGraphicFramePr>
        <p:xfrm>
          <a:off x="6024563" y="42926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" name="Equation" r:id="rId39" imgW="152590" imgH="152590" progId="Equation.3">
                  <p:embed/>
                </p:oleObj>
              </mc:Choice>
              <mc:Fallback>
                <p:oleObj name="Equation" r:id="rId39" imgW="152590" imgH="1525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4292600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39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097342"/>
              </p:ext>
            </p:extLst>
          </p:nvPr>
        </p:nvGraphicFramePr>
        <p:xfrm>
          <a:off x="8216900" y="5473700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" name="Equation" r:id="rId41" imgW="152590" imgH="0" progId="Equation.3">
                  <p:embed/>
                </p:oleObj>
              </mc:Choice>
              <mc:Fallback>
                <p:oleObj name="Equation" r:id="rId41" imgW="152590" imgH="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6900" y="5473700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4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483295"/>
              </p:ext>
            </p:extLst>
          </p:nvPr>
        </p:nvGraphicFramePr>
        <p:xfrm>
          <a:off x="7073900" y="42926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" name="Equation" r:id="rId43" imgW="152590" imgH="152590" progId="Equation.3">
                  <p:embed/>
                </p:oleObj>
              </mc:Choice>
              <mc:Fallback>
                <p:oleObj name="Equation" r:id="rId43" imgW="152590" imgH="1525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4292600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41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25248"/>
              </p:ext>
            </p:extLst>
          </p:nvPr>
        </p:nvGraphicFramePr>
        <p:xfrm>
          <a:off x="7620000" y="5473700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5" name="Equation" r:id="rId45" imgW="152590" imgH="0" progId="Equation.3">
                  <p:embed/>
                </p:oleObj>
              </mc:Choice>
              <mc:Fallback>
                <p:oleObj name="Equation" r:id="rId45" imgW="152590" imgH="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473700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7" name="Text Box 59"/>
          <p:cNvSpPr txBox="1">
            <a:spLocks noChangeArrowheads="1"/>
          </p:cNvSpPr>
          <p:nvPr/>
        </p:nvSpPr>
        <p:spPr bwMode="auto">
          <a:xfrm>
            <a:off x="5099050" y="16668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在区间</a:t>
            </a:r>
          </a:p>
        </p:txBody>
      </p:sp>
      <p:graphicFrame>
        <p:nvGraphicFramePr>
          <p:cNvPr id="20518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838392"/>
              </p:ext>
            </p:extLst>
          </p:nvPr>
        </p:nvGraphicFramePr>
        <p:xfrm>
          <a:off x="6315075" y="285750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" name="Equation" r:id="rId47" imgW="647652" imgH="304752" progId="Equation.DSMT4">
                  <p:embed/>
                </p:oleObj>
              </mc:Choice>
              <mc:Fallback>
                <p:oleObj name="Equation" r:id="rId47" imgW="647652" imgH="3047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075" y="285750"/>
                        <a:ext cx="73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45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011446"/>
              </p:ext>
            </p:extLst>
          </p:nvPr>
        </p:nvGraphicFramePr>
        <p:xfrm>
          <a:off x="424713" y="3975255"/>
          <a:ext cx="228038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" name="Equation" r:id="rId49" imgW="1041120" imgH="215640" progId="Equation.DSMT4">
                  <p:embed/>
                </p:oleObj>
              </mc:Choice>
              <mc:Fallback>
                <p:oleObj name="Equation" r:id="rId49" imgW="1041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13" y="3975255"/>
                        <a:ext cx="2280387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0" name="Text Box 62"/>
          <p:cNvSpPr txBox="1">
            <a:spLocks noChangeArrowheads="1"/>
          </p:cNvSpPr>
          <p:nvPr/>
        </p:nvSpPr>
        <p:spPr bwMode="auto">
          <a:xfrm>
            <a:off x="7019925" y="179388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内至少有</a:t>
            </a:r>
            <a:endParaRPr kumimoji="1" lang="zh-CN" altLang="en-US" sz="3200" b="1">
              <a:latin typeface="+mn-lt"/>
              <a:ea typeface="+mn-ea"/>
            </a:endParaRPr>
          </a:p>
        </p:txBody>
      </p:sp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304800" y="454025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sp>
        <p:nvSpPr>
          <p:cNvPr id="67648" name="Text Box 64"/>
          <p:cNvSpPr txBox="1">
            <a:spLocks noChangeArrowheads="1"/>
          </p:cNvSpPr>
          <p:nvPr/>
        </p:nvSpPr>
        <p:spPr bwMode="auto">
          <a:xfrm>
            <a:off x="304800" y="563880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pSp>
        <p:nvGrpSpPr>
          <p:cNvPr id="67649" name="Group 65"/>
          <p:cNvGrpSpPr>
            <a:grpSpLocks/>
          </p:cNvGrpSpPr>
          <p:nvPr/>
        </p:nvGrpSpPr>
        <p:grpSpPr bwMode="auto">
          <a:xfrm>
            <a:off x="6075363" y="4508500"/>
            <a:ext cx="2316162" cy="304800"/>
            <a:chOff x="3504" y="2928"/>
            <a:chExt cx="1824" cy="240"/>
          </a:xfrm>
        </p:grpSpPr>
        <p:sp>
          <p:nvSpPr>
            <p:cNvPr id="20535" name="Rectangle 66"/>
            <p:cNvSpPr>
              <a:spLocks noChangeArrowheads="1"/>
            </p:cNvSpPr>
            <p:nvPr/>
          </p:nvSpPr>
          <p:spPr bwMode="auto">
            <a:xfrm>
              <a:off x="3504" y="2928"/>
              <a:ext cx="18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536" name="Freeform 67"/>
            <p:cNvSpPr>
              <a:spLocks/>
            </p:cNvSpPr>
            <p:nvPr/>
          </p:nvSpPr>
          <p:spPr bwMode="auto">
            <a:xfrm>
              <a:off x="4393" y="3024"/>
              <a:ext cx="864" cy="144"/>
            </a:xfrm>
            <a:custGeom>
              <a:avLst/>
              <a:gdLst>
                <a:gd name="T0" fmla="*/ 0 w 864"/>
                <a:gd name="T1" fmla="*/ 144 h 144"/>
                <a:gd name="T2" fmla="*/ 0 w 864"/>
                <a:gd name="T3" fmla="*/ 0 h 144"/>
                <a:gd name="T4" fmla="*/ 864 w 864"/>
                <a:gd name="T5" fmla="*/ 0 h 144"/>
                <a:gd name="T6" fmla="*/ 864 w 864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4" h="144">
                  <a:moveTo>
                    <a:pt x="0" y="144"/>
                  </a:moveTo>
                  <a:lnTo>
                    <a:pt x="0" y="0"/>
                  </a:lnTo>
                  <a:lnTo>
                    <a:pt x="864" y="0"/>
                  </a:lnTo>
                  <a:lnTo>
                    <a:pt x="864" y="144"/>
                  </a:lnTo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7652" name="Group 68"/>
          <p:cNvGrpSpPr>
            <a:grpSpLocks/>
          </p:cNvGrpSpPr>
          <p:nvPr/>
        </p:nvGrpSpPr>
        <p:grpSpPr bwMode="auto">
          <a:xfrm>
            <a:off x="7004050" y="4554538"/>
            <a:ext cx="1401763" cy="304800"/>
            <a:chOff x="4224" y="2928"/>
            <a:chExt cx="1104" cy="240"/>
          </a:xfrm>
        </p:grpSpPr>
        <p:sp>
          <p:nvSpPr>
            <p:cNvPr id="20533" name="Rectangle 69"/>
            <p:cNvSpPr>
              <a:spLocks noChangeArrowheads="1"/>
            </p:cNvSpPr>
            <p:nvPr/>
          </p:nvSpPr>
          <p:spPr bwMode="auto">
            <a:xfrm>
              <a:off x="4224" y="2928"/>
              <a:ext cx="110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534" name="Freeform 70"/>
            <p:cNvSpPr>
              <a:spLocks/>
            </p:cNvSpPr>
            <p:nvPr/>
          </p:nvSpPr>
          <p:spPr bwMode="auto">
            <a:xfrm>
              <a:off x="4391" y="3024"/>
              <a:ext cx="406" cy="144"/>
            </a:xfrm>
            <a:custGeom>
              <a:avLst/>
              <a:gdLst>
                <a:gd name="T0" fmla="*/ 0 w 864"/>
                <a:gd name="T1" fmla="*/ 144 h 144"/>
                <a:gd name="T2" fmla="*/ 0 w 864"/>
                <a:gd name="T3" fmla="*/ 0 h 144"/>
                <a:gd name="T4" fmla="*/ 1 w 864"/>
                <a:gd name="T5" fmla="*/ 0 h 144"/>
                <a:gd name="T6" fmla="*/ 1 w 864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4" h="144">
                  <a:moveTo>
                    <a:pt x="0" y="144"/>
                  </a:moveTo>
                  <a:lnTo>
                    <a:pt x="0" y="0"/>
                  </a:lnTo>
                  <a:lnTo>
                    <a:pt x="864" y="0"/>
                  </a:lnTo>
                  <a:lnTo>
                    <a:pt x="864" y="144"/>
                  </a:lnTo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7642" name="Freeform 58"/>
          <p:cNvSpPr>
            <a:spLocks/>
          </p:cNvSpPr>
          <p:nvPr/>
        </p:nvSpPr>
        <p:spPr bwMode="auto">
          <a:xfrm>
            <a:off x="6137275" y="3962400"/>
            <a:ext cx="2132013" cy="1706563"/>
          </a:xfrm>
          <a:custGeom>
            <a:avLst/>
            <a:gdLst>
              <a:gd name="T0" fmla="*/ 0 w 1680"/>
              <a:gd name="T1" fmla="*/ 0 h 1344"/>
              <a:gd name="T2" fmla="*/ 2147483647 w 1680"/>
              <a:gd name="T3" fmla="*/ 2147483647 h 1344"/>
              <a:gd name="T4" fmla="*/ 2147483647 w 1680"/>
              <a:gd name="T5" fmla="*/ 2147483647 h 13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80" h="1344">
                <a:moveTo>
                  <a:pt x="0" y="0"/>
                </a:moveTo>
                <a:cubicBezTo>
                  <a:pt x="172" y="56"/>
                  <a:pt x="344" y="112"/>
                  <a:pt x="624" y="336"/>
                </a:cubicBezTo>
                <a:cubicBezTo>
                  <a:pt x="904" y="560"/>
                  <a:pt x="1292" y="952"/>
                  <a:pt x="1680" y="1344"/>
                </a:cubicBezTo>
              </a:path>
            </a:pathLst>
          </a:custGeom>
          <a:noFill/>
          <a:ln w="19050" cmpd="sng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67626" name="Group 42"/>
          <p:cNvGrpSpPr>
            <a:grpSpLocks/>
          </p:cNvGrpSpPr>
          <p:nvPr/>
        </p:nvGrpSpPr>
        <p:grpSpPr bwMode="auto">
          <a:xfrm>
            <a:off x="7599363" y="4876800"/>
            <a:ext cx="279400" cy="595313"/>
            <a:chOff x="4771" y="3216"/>
            <a:chExt cx="221" cy="469"/>
          </a:xfrm>
        </p:grpSpPr>
        <p:graphicFrame>
          <p:nvGraphicFramePr>
            <p:cNvPr id="20531" name="Object 43"/>
            <p:cNvGraphicFramePr>
              <a:graphicFrameLocks noChangeAspect="1"/>
            </p:cNvGraphicFramePr>
            <p:nvPr/>
          </p:nvGraphicFramePr>
          <p:xfrm>
            <a:off x="4771" y="3216"/>
            <a:ext cx="221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8" name="公式" r:id="rId51" imgW="38148" imgH="180880" progId="Equation.3">
                    <p:embed/>
                  </p:oleObj>
                </mc:Choice>
                <mc:Fallback>
                  <p:oleObj name="公式" r:id="rId51" imgW="38148" imgH="1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1" y="3216"/>
                          <a:ext cx="221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2" name="Oval 44"/>
            <p:cNvSpPr>
              <a:spLocks noChangeArrowheads="1"/>
            </p:cNvSpPr>
            <p:nvPr/>
          </p:nvSpPr>
          <p:spPr bwMode="auto">
            <a:xfrm>
              <a:off x="4848" y="3216"/>
              <a:ext cx="41" cy="4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7629" name="Group 45"/>
          <p:cNvGrpSpPr>
            <a:grpSpLocks/>
          </p:cNvGrpSpPr>
          <p:nvPr/>
        </p:nvGrpSpPr>
        <p:grpSpPr bwMode="auto">
          <a:xfrm>
            <a:off x="7073900" y="4876800"/>
            <a:ext cx="280988" cy="609600"/>
            <a:chOff x="4291" y="3216"/>
            <a:chExt cx="221" cy="480"/>
          </a:xfrm>
        </p:grpSpPr>
        <p:sp>
          <p:nvSpPr>
            <p:cNvPr id="20529" name="Oval 46"/>
            <p:cNvSpPr>
              <a:spLocks noChangeArrowheads="1"/>
            </p:cNvSpPr>
            <p:nvPr/>
          </p:nvSpPr>
          <p:spPr bwMode="auto">
            <a:xfrm>
              <a:off x="4375" y="3216"/>
              <a:ext cx="41" cy="4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0530" name="Object 47"/>
            <p:cNvGraphicFramePr>
              <a:graphicFrameLocks noChangeAspect="1"/>
            </p:cNvGraphicFramePr>
            <p:nvPr/>
          </p:nvGraphicFramePr>
          <p:xfrm>
            <a:off x="4291" y="3250"/>
            <a:ext cx="221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9" name="公式" r:id="rId53" imgW="38148" imgH="171450" progId="Equation.3">
                    <p:embed/>
                  </p:oleObj>
                </mc:Choice>
                <mc:Fallback>
                  <p:oleObj name="公式" r:id="rId53" imgW="38148" imgH="1714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1" y="3250"/>
                          <a:ext cx="221" cy="4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531378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7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7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7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67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9" grpId="0" autoUpdateAnimBg="0"/>
      <p:bldP spid="67601" grpId="0" autoUpdateAnimBg="0"/>
      <p:bldP spid="67604" grpId="0" autoUpdateAnimBg="0"/>
      <p:bldP spid="67606" grpId="0" autoUpdateAnimBg="0"/>
      <p:bldP spid="67608" grpId="0" autoUpdateAnimBg="0"/>
      <p:bldP spid="67610" grpId="0" autoUpdateAnimBg="0"/>
      <p:bldP spid="67613" grpId="0" build="p" autoUpdateAnimBg="0" advAuto="0"/>
      <p:bldP spid="67615" grpId="0" autoUpdateAnimBg="0"/>
      <p:bldP spid="67617" grpId="0" autoUpdateAnimBg="0"/>
      <p:bldP spid="67620" grpId="0" build="p" autoUpdateAnimBg="0" advAuto="0"/>
      <p:bldP spid="67622" grpId="0" animBg="1"/>
      <p:bldP spid="67624" grpId="0" autoUpdateAnimBg="0"/>
      <p:bldP spid="67625" grpId="0" animBg="1" autoUpdateAnimBg="0"/>
      <p:bldP spid="67647" grpId="0" build="p" autoUpdateAnimBg="0"/>
      <p:bldP spid="67648" grpId="0" build="p" autoUpdateAnimBg="0"/>
      <p:bldP spid="67642" grpId="0" animBg="1"/>
      <p:bldP spid="6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3400" y="227013"/>
            <a:ext cx="4110038" cy="611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3200" b="1" smtClean="0">
                <a:solidFill>
                  <a:srgbClr val="C00000"/>
                </a:solidFill>
                <a:latin typeface="+mn-lt"/>
                <a:ea typeface="+mn-ea"/>
              </a:rPr>
              <a:t>*</a:t>
            </a:r>
            <a:r>
              <a:rPr lang="zh-CN" altLang="en-US" sz="3200" b="1" smtClean="0">
                <a:solidFill>
                  <a:srgbClr val="C00000"/>
                </a:solidFill>
                <a:latin typeface="+mn-lt"/>
                <a:ea typeface="+mn-ea"/>
              </a:rPr>
              <a:t>三、一致连续性</a:t>
            </a:r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673100" y="8382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已知函数</a:t>
            </a:r>
          </a:p>
        </p:txBody>
      </p:sp>
      <p:graphicFrame>
        <p:nvGraphicFramePr>
          <p:cNvPr id="2871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58014"/>
              </p:ext>
            </p:extLst>
          </p:nvPr>
        </p:nvGraphicFramePr>
        <p:xfrm>
          <a:off x="2279650" y="9144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4" name="Equation" r:id="rId3" imgW="647652" imgH="324040" progId="Equation.3">
                  <p:embed/>
                </p:oleObj>
              </mc:Choice>
              <mc:Fallback>
                <p:oleObj name="Equation" r:id="rId3" imgW="647652" imgH="324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9144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2965450" y="828675"/>
            <a:ext cx="28071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在区间</a:t>
            </a:r>
            <a:r>
              <a:rPr kumimoji="1" lang="zh-CN" altLang="en-US" b="1" i="1">
                <a:latin typeface="+mn-lt"/>
                <a:ea typeface="+mn-ea"/>
              </a:rPr>
              <a:t> </a:t>
            </a:r>
            <a:r>
              <a:rPr kumimoji="1" lang="en-US" altLang="zh-CN" b="1" i="1">
                <a:latin typeface="+mn-lt"/>
                <a:ea typeface="+mn-ea"/>
              </a:rPr>
              <a:t>I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上</a:t>
            </a:r>
            <a:r>
              <a:rPr kumimoji="1" lang="zh-CN" altLang="en-US" b="1">
                <a:solidFill>
                  <a:srgbClr val="FF0000"/>
                </a:solidFill>
                <a:latin typeface="+mn-lt"/>
                <a:ea typeface="+mn-ea"/>
              </a:rPr>
              <a:t>连续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5648325" y="828675"/>
            <a:ext cx="6591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即</a:t>
            </a:r>
            <a:r>
              <a:rPr kumimoji="1" lang="en-US" altLang="zh-CN" b="1"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2871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857229"/>
              </p:ext>
            </p:extLst>
          </p:nvPr>
        </p:nvGraphicFramePr>
        <p:xfrm>
          <a:off x="1187450" y="1474788"/>
          <a:ext cx="1295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5" name="Equation" r:id="rId5" imgW="1209580" imgH="361759" progId="Equation.3">
                  <p:embed/>
                </p:oleObj>
              </mc:Choice>
              <mc:Fallback>
                <p:oleObj name="Equation" r:id="rId5" imgW="1209580" imgH="3617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474788"/>
                        <a:ext cx="1295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356229"/>
              </p:ext>
            </p:extLst>
          </p:nvPr>
        </p:nvGraphicFramePr>
        <p:xfrm>
          <a:off x="2552700" y="1517650"/>
          <a:ext cx="1181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6" name="Equation" r:id="rId7" imgW="1095566" imgH="304752" progId="Equation.3">
                  <p:embed/>
                </p:oleObj>
              </mc:Choice>
              <mc:Fallback>
                <p:oleObj name="Equation" r:id="rId7" imgW="1095566" imgH="3047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1517650"/>
                        <a:ext cx="1181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264039"/>
              </p:ext>
            </p:extLst>
          </p:nvPr>
        </p:nvGraphicFramePr>
        <p:xfrm>
          <a:off x="3829050" y="1412875"/>
          <a:ext cx="18224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7" name="Equation" r:id="rId9" imgW="838390" imgH="200168" progId="Equation.DSMT4">
                  <p:embed/>
                </p:oleObj>
              </mc:Choice>
              <mc:Fallback>
                <p:oleObj name="Equation" r:id="rId9" imgW="838390" imgH="2001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1412875"/>
                        <a:ext cx="18224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139241"/>
              </p:ext>
            </p:extLst>
          </p:nvPr>
        </p:nvGraphicFramePr>
        <p:xfrm>
          <a:off x="5778500" y="1447800"/>
          <a:ext cx="2603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8" name="Equation" r:id="rId11" imgW="2514743" imgH="381048" progId="Equation.3">
                  <p:embed/>
                </p:oleObj>
              </mc:Choice>
              <mc:Fallback>
                <p:oleObj name="Equation" r:id="rId11" imgW="2514743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1447800"/>
                        <a:ext cx="2603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8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767755"/>
              </p:ext>
            </p:extLst>
          </p:nvPr>
        </p:nvGraphicFramePr>
        <p:xfrm>
          <a:off x="2901950" y="1981200"/>
          <a:ext cx="2730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9" name="Equation" r:id="rId13" imgW="2648045" imgH="381048" progId="Equation.3">
                  <p:embed/>
                </p:oleObj>
              </mc:Choice>
              <mc:Fallback>
                <p:oleObj name="Equation" r:id="rId13" imgW="2648045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1981200"/>
                        <a:ext cx="2730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9" name="Text Box 47"/>
          <p:cNvSpPr txBox="1">
            <a:spLocks noChangeArrowheads="1"/>
          </p:cNvSpPr>
          <p:nvPr/>
        </p:nvSpPr>
        <p:spPr bwMode="auto">
          <a:xfrm>
            <a:off x="660400" y="2514600"/>
            <a:ext cx="17363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一般情形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2872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762075"/>
              </p:ext>
            </p:extLst>
          </p:nvPr>
        </p:nvGraphicFramePr>
        <p:xfrm>
          <a:off x="2368069" y="2605820"/>
          <a:ext cx="2369031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0" name="Equation" r:id="rId15" imgW="2666880" imgH="431640" progId="Equation.DSMT4">
                  <p:embed/>
                </p:oleObj>
              </mc:Choice>
              <mc:Fallback>
                <p:oleObj name="Equation" r:id="rId15" imgW="2666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069" y="2605820"/>
                        <a:ext cx="2369031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27842"/>
              </p:ext>
            </p:extLst>
          </p:nvPr>
        </p:nvGraphicFramePr>
        <p:xfrm>
          <a:off x="4914900" y="2522288"/>
          <a:ext cx="2429585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1" name="Equation" r:id="rId17" imgW="1143000" imgH="228600" progId="Equation.DSMT4">
                  <p:embed/>
                </p:oleObj>
              </mc:Choice>
              <mc:Fallback>
                <p:oleObj name="Equation" r:id="rId17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2522288"/>
                        <a:ext cx="2429585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22" name="Text Box 50"/>
          <p:cNvSpPr txBox="1">
            <a:spLocks noChangeArrowheads="1"/>
          </p:cNvSpPr>
          <p:nvPr/>
        </p:nvSpPr>
        <p:spPr bwMode="auto">
          <a:xfrm>
            <a:off x="7232650" y="2477839"/>
            <a:ext cx="1301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就引出</a:t>
            </a:r>
          </a:p>
        </p:txBody>
      </p:sp>
      <p:sp>
        <p:nvSpPr>
          <p:cNvPr id="28723" name="Text Box 51"/>
          <p:cNvSpPr txBox="1">
            <a:spLocks noChangeArrowheads="1"/>
          </p:cNvSpPr>
          <p:nvPr/>
        </p:nvSpPr>
        <p:spPr bwMode="auto">
          <a:xfrm>
            <a:off x="298450" y="3062288"/>
            <a:ext cx="32880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了一致连续的概念 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28724" name="Text Box 52"/>
          <p:cNvSpPr txBox="1">
            <a:spLocks noChangeArrowheads="1"/>
          </p:cNvSpPr>
          <p:nvPr/>
        </p:nvSpPr>
        <p:spPr bwMode="auto">
          <a:xfrm>
            <a:off x="663575" y="3581400"/>
            <a:ext cx="10182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定义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28726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197764"/>
              </p:ext>
            </p:extLst>
          </p:nvPr>
        </p:nvGraphicFramePr>
        <p:xfrm>
          <a:off x="1555442" y="3581400"/>
          <a:ext cx="203108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" name="Equation" r:id="rId19" imgW="1028520" imgH="215640" progId="Equation.DSMT4">
                  <p:embed/>
                </p:oleObj>
              </mc:Choice>
              <mc:Fallback>
                <p:oleObj name="Equation" r:id="rId19" imgW="1028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442" y="3581400"/>
                        <a:ext cx="2031088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7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901711"/>
              </p:ext>
            </p:extLst>
          </p:nvPr>
        </p:nvGraphicFramePr>
        <p:xfrm>
          <a:off x="3667365" y="3560069"/>
          <a:ext cx="140334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3" name="Equation" r:id="rId21" imgW="698400" imgH="215640" progId="Equation.DSMT4">
                  <p:embed/>
                </p:oleObj>
              </mc:Choice>
              <mc:Fallback>
                <p:oleObj name="Equation" r:id="rId21" imgW="698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365" y="3560069"/>
                        <a:ext cx="1403348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050013"/>
              </p:ext>
            </p:extLst>
          </p:nvPr>
        </p:nvGraphicFramePr>
        <p:xfrm>
          <a:off x="5082354" y="3555773"/>
          <a:ext cx="144862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4" name="Equation" r:id="rId23" imgW="723600" imgH="215640" progId="Equation.DSMT4">
                  <p:embed/>
                </p:oleObj>
              </mc:Choice>
              <mc:Fallback>
                <p:oleObj name="Equation" r:id="rId23" imgW="723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2354" y="3555773"/>
                        <a:ext cx="1448621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9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958543"/>
              </p:ext>
            </p:extLst>
          </p:nvPr>
        </p:nvGraphicFramePr>
        <p:xfrm>
          <a:off x="751800" y="4315611"/>
          <a:ext cx="144915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" name="Equation" r:id="rId25" imgW="711000" imgH="228600" progId="Equation.DSMT4">
                  <p:embed/>
                </p:oleObj>
              </mc:Choice>
              <mc:Fallback>
                <p:oleObj name="Equation" r:id="rId25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00" y="4315611"/>
                        <a:ext cx="144915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30" name="Text Box 58"/>
          <p:cNvSpPr txBox="1">
            <a:spLocks noChangeArrowheads="1"/>
          </p:cNvSpPr>
          <p:nvPr/>
        </p:nvSpPr>
        <p:spPr bwMode="auto">
          <a:xfrm>
            <a:off x="6519437" y="3501008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对</a:t>
            </a: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任意</a:t>
            </a:r>
            <a:r>
              <a:rPr kumimoji="1" lang="zh-CN" altLang="en-US" b="1" dirty="0">
                <a:latin typeface="+mn-lt"/>
                <a:ea typeface="+mn-ea"/>
              </a:rPr>
              <a:t>的</a:t>
            </a:r>
          </a:p>
        </p:txBody>
      </p:sp>
      <p:sp>
        <p:nvSpPr>
          <p:cNvPr id="28731" name="Text Box 59"/>
          <p:cNvSpPr txBox="1">
            <a:spLocks noChangeArrowheads="1"/>
          </p:cNvSpPr>
          <p:nvPr/>
        </p:nvSpPr>
        <p:spPr bwMode="auto">
          <a:xfrm>
            <a:off x="4737100" y="42672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都有</a:t>
            </a:r>
          </a:p>
        </p:txBody>
      </p:sp>
      <p:graphicFrame>
        <p:nvGraphicFramePr>
          <p:cNvPr id="28732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773923"/>
              </p:ext>
            </p:extLst>
          </p:nvPr>
        </p:nvGraphicFramePr>
        <p:xfrm>
          <a:off x="5594350" y="4298950"/>
          <a:ext cx="3009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6" name="Equation" r:id="rId27" imgW="2924080" imgH="381048" progId="Equation.3">
                  <p:embed/>
                </p:oleObj>
              </mc:Choice>
              <mc:Fallback>
                <p:oleObj name="Equation" r:id="rId27" imgW="2924080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4298950"/>
                        <a:ext cx="3009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34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700999"/>
              </p:ext>
            </p:extLst>
          </p:nvPr>
        </p:nvGraphicFramePr>
        <p:xfrm>
          <a:off x="530086" y="4906200"/>
          <a:ext cx="1412404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7" name="Equation" r:id="rId29" imgW="698400" imgH="215640" progId="Equation.DSMT4">
                  <p:embed/>
                </p:oleObj>
              </mc:Choice>
              <mc:Fallback>
                <p:oleObj name="Equation" r:id="rId29" imgW="698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86" y="4906200"/>
                        <a:ext cx="1412404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36" name="Text Box 64"/>
          <p:cNvSpPr txBox="1">
            <a:spLocks noChangeArrowheads="1"/>
          </p:cNvSpPr>
          <p:nvPr/>
        </p:nvSpPr>
        <p:spPr bwMode="auto">
          <a:xfrm>
            <a:off x="1822450" y="4891088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solidFill>
                  <a:srgbClr val="FF0000"/>
                </a:solidFill>
                <a:latin typeface="+mn-lt"/>
                <a:ea typeface="+mn-ea"/>
              </a:rPr>
              <a:t>在 </a:t>
            </a:r>
            <a:r>
              <a:rPr kumimoji="1" lang="en-US" altLang="zh-CN" b="1" i="1">
                <a:solidFill>
                  <a:srgbClr val="FF0000"/>
                </a:solidFill>
                <a:latin typeface="+mn-lt"/>
                <a:ea typeface="+mn-ea"/>
              </a:rPr>
              <a:t>I</a:t>
            </a:r>
            <a:r>
              <a:rPr kumimoji="1" lang="en-US" altLang="zh-CN" b="1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kumimoji="1" lang="zh-CN" altLang="en-US" b="1">
                <a:solidFill>
                  <a:srgbClr val="FF0000"/>
                </a:solidFill>
                <a:latin typeface="+mn-lt"/>
                <a:ea typeface="+mn-ea"/>
              </a:rPr>
              <a:t>上一致连续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28737" name="Text Box 65"/>
          <p:cNvSpPr txBox="1">
            <a:spLocks noChangeArrowheads="1"/>
          </p:cNvSpPr>
          <p:nvPr/>
        </p:nvSpPr>
        <p:spPr bwMode="auto">
          <a:xfrm>
            <a:off x="663575" y="5462588"/>
            <a:ext cx="10182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solidFill>
                  <a:srgbClr val="C00000"/>
                </a:solidFill>
                <a:latin typeface="+mn-lt"/>
                <a:ea typeface="+mn-ea"/>
              </a:rPr>
              <a:t>显然</a:t>
            </a:r>
            <a:r>
              <a:rPr kumimoji="1" lang="en-US" altLang="zh-CN" b="1">
                <a:solidFill>
                  <a:srgbClr val="C00000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28738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558015"/>
              </p:ext>
            </p:extLst>
          </p:nvPr>
        </p:nvGraphicFramePr>
        <p:xfrm>
          <a:off x="1681802" y="5472198"/>
          <a:ext cx="345556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8" name="Equation" r:id="rId31" imgW="1777680" imgH="215640" progId="Equation.DSMT4">
                  <p:embed/>
                </p:oleObj>
              </mc:Choice>
              <mc:Fallback>
                <p:oleObj name="Equation" r:id="rId31" imgW="1777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802" y="5472198"/>
                        <a:ext cx="3455563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39" name="Line 67"/>
          <p:cNvSpPr>
            <a:spLocks noChangeShapeType="1"/>
          </p:cNvSpPr>
          <p:nvPr/>
        </p:nvSpPr>
        <p:spPr bwMode="auto">
          <a:xfrm>
            <a:off x="4343400" y="6057900"/>
            <a:ext cx="11430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 b="1"/>
          </a:p>
        </p:txBody>
      </p:sp>
      <p:graphicFrame>
        <p:nvGraphicFramePr>
          <p:cNvPr id="28741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204394"/>
              </p:ext>
            </p:extLst>
          </p:nvPr>
        </p:nvGraphicFramePr>
        <p:xfrm>
          <a:off x="5595357" y="5826950"/>
          <a:ext cx="2876115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9" name="Equation" r:id="rId33" imgW="1473120" imgH="215640" progId="Equation.DSMT4">
                  <p:embed/>
                </p:oleObj>
              </mc:Choice>
              <mc:Fallback>
                <p:oleObj name="Equation" r:id="rId33" imgW="1473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357" y="5826950"/>
                        <a:ext cx="2876115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743" name="Group 71"/>
          <p:cNvGrpSpPr>
            <a:grpSpLocks/>
          </p:cNvGrpSpPr>
          <p:nvPr/>
        </p:nvGrpSpPr>
        <p:grpSpPr bwMode="auto">
          <a:xfrm>
            <a:off x="4343400" y="6102350"/>
            <a:ext cx="1143000" cy="228600"/>
            <a:chOff x="2736" y="4012"/>
            <a:chExt cx="720" cy="144"/>
          </a:xfrm>
        </p:grpSpPr>
        <p:sp>
          <p:nvSpPr>
            <p:cNvPr id="21540" name="Line 68"/>
            <p:cNvSpPr>
              <a:spLocks noChangeShapeType="1"/>
            </p:cNvSpPr>
            <p:nvPr/>
          </p:nvSpPr>
          <p:spPr bwMode="auto">
            <a:xfrm>
              <a:off x="2736" y="4080"/>
              <a:ext cx="720" cy="0"/>
            </a:xfrm>
            <a:prstGeom prst="line">
              <a:avLst/>
            </a:prstGeom>
            <a:ln>
              <a:solidFill>
                <a:srgbClr val="0000FF"/>
              </a:solidFill>
              <a:headEnd type="triangle" w="med" len="med"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b="1"/>
            </a:p>
          </p:txBody>
        </p:sp>
        <p:sp>
          <p:nvSpPr>
            <p:cNvPr id="21541" name="Line 70"/>
            <p:cNvSpPr>
              <a:spLocks noChangeShapeType="1"/>
            </p:cNvSpPr>
            <p:nvPr/>
          </p:nvSpPr>
          <p:spPr bwMode="auto">
            <a:xfrm>
              <a:off x="2976" y="4012"/>
              <a:ext cx="288" cy="144"/>
            </a:xfrm>
            <a:prstGeom prst="line">
              <a:avLst/>
            </a:prstGeom>
            <a:ln>
              <a:solidFill>
                <a:srgbClr val="0000FF"/>
              </a:solidFill>
              <a:headEnd/>
              <a:tailEnd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1536" name="Text Box 85"/>
          <p:cNvSpPr txBox="1">
            <a:spLocks noChangeArrowheads="1"/>
          </p:cNvSpPr>
          <p:nvPr/>
        </p:nvSpPr>
        <p:spPr bwMode="auto">
          <a:xfrm>
            <a:off x="1882775" y="42354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endParaRPr kumimoji="1" lang="zh-CN" altLang="zh-CN" b="1">
              <a:latin typeface="+mn-lt"/>
              <a:ea typeface="+mn-ea"/>
            </a:endParaRPr>
          </a:p>
        </p:txBody>
      </p:sp>
      <p:graphicFrame>
        <p:nvGraphicFramePr>
          <p:cNvPr id="28758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514747"/>
              </p:ext>
            </p:extLst>
          </p:nvPr>
        </p:nvGraphicFramePr>
        <p:xfrm>
          <a:off x="2316060" y="4306501"/>
          <a:ext cx="240834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0" name="Equation" r:id="rId35" imgW="1282680" imgH="241200" progId="Equation.DSMT4">
                  <p:embed/>
                </p:oleObj>
              </mc:Choice>
              <mc:Fallback>
                <p:oleObj name="Equation" r:id="rId35" imgW="1282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060" y="4306501"/>
                        <a:ext cx="240834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545342"/>
              </p:ext>
            </p:extLst>
          </p:nvPr>
        </p:nvGraphicFramePr>
        <p:xfrm>
          <a:off x="4525391" y="4922838"/>
          <a:ext cx="45831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1" name="Equation" r:id="rId37" imgW="2425680" imgH="253800" progId="Equation.DSMT4">
                  <p:embed/>
                </p:oleObj>
              </mc:Choice>
              <mc:Fallback>
                <p:oleObj name="Equation" r:id="rId37" imgW="2425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391" y="4922838"/>
                        <a:ext cx="4583113" cy="5397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619510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8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8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8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8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8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2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10" grpId="0" build="p" autoUpdateAnimBg="0"/>
      <p:bldP spid="28712" grpId="0" build="p" autoUpdateAnimBg="0" advAuto="0"/>
      <p:bldP spid="28713" grpId="0" build="p" autoUpdateAnimBg="0"/>
      <p:bldP spid="28719" grpId="0" build="p" autoUpdateAnimBg="0"/>
      <p:bldP spid="28722" grpId="0" build="p" autoUpdateAnimBg="0"/>
      <p:bldP spid="28723" grpId="0" build="p" autoUpdateAnimBg="0" advAuto="0"/>
      <p:bldP spid="28724" grpId="0" build="p" autoUpdateAnimBg="0"/>
      <p:bldP spid="28730" grpId="0" build="p" autoUpdateAnimBg="0"/>
      <p:bldP spid="28731" grpId="0" build="p" autoUpdateAnimBg="0"/>
      <p:bldP spid="28736" grpId="0" build="p" autoUpdateAnimBg="0" advAuto="0"/>
      <p:bldP spid="28737" grpId="0" build="p" autoUpdateAnimBg="0"/>
      <p:bldP spid="28739" grpId="0" animBg="1"/>
      <p:bldP spid="3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68325" y="184150"/>
            <a:ext cx="1524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例如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225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920750"/>
              </p:ext>
            </p:extLst>
          </p:nvPr>
        </p:nvGraphicFramePr>
        <p:xfrm>
          <a:off x="1623792" y="51860"/>
          <a:ext cx="1254381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" name="Equation" r:id="rId3" imgW="647640" imgH="406080" progId="Equation.DSMT4">
                  <p:embed/>
                </p:oleObj>
              </mc:Choice>
              <mc:Fallback>
                <p:oleObj name="Equation" r:id="rId3" imgW="647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3792" y="51860"/>
                        <a:ext cx="1254381" cy="8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054711"/>
              </p:ext>
            </p:extLst>
          </p:nvPr>
        </p:nvGraphicFramePr>
        <p:xfrm>
          <a:off x="2914124" y="345223"/>
          <a:ext cx="1369844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7" name="Equation" r:id="rId5" imgW="1523880" imgH="393480" progId="Equation.DSMT4">
                  <p:embed/>
                </p:oleObj>
              </mc:Choice>
              <mc:Fallback>
                <p:oleObj name="Equation" r:id="rId5" imgW="1523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124" y="345223"/>
                        <a:ext cx="1369844" cy="3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4495800" y="222250"/>
            <a:ext cx="24545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但不一致连续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569664" y="8382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因为</a:t>
            </a:r>
          </a:p>
        </p:txBody>
      </p:sp>
      <p:graphicFrame>
        <p:nvGraphicFramePr>
          <p:cNvPr id="532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875367"/>
              </p:ext>
            </p:extLst>
          </p:nvPr>
        </p:nvGraphicFramePr>
        <p:xfrm>
          <a:off x="1484064" y="949325"/>
          <a:ext cx="2730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8" name="Equation" r:id="rId7" imgW="2648045" imgH="324040" progId="Equation.3">
                  <p:embed/>
                </p:oleObj>
              </mc:Choice>
              <mc:Fallback>
                <p:oleObj name="Equation" r:id="rId7" imgW="2648045" imgH="324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064" y="949325"/>
                        <a:ext cx="2730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4227264" y="8382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取点</a:t>
            </a:r>
          </a:p>
        </p:txBody>
      </p:sp>
      <p:graphicFrame>
        <p:nvGraphicFramePr>
          <p:cNvPr id="532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689528"/>
              </p:ext>
            </p:extLst>
          </p:nvPr>
        </p:nvGraphicFramePr>
        <p:xfrm>
          <a:off x="5065464" y="844550"/>
          <a:ext cx="3683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9" name="Equation" r:id="rId9" imgW="3600450" imgH="457343" progId="Equation.3">
                  <p:embed/>
                </p:oleObj>
              </mc:Choice>
              <mc:Fallback>
                <p:oleObj name="Equation" r:id="rId9" imgW="3600450" imgH="4573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464" y="844550"/>
                        <a:ext cx="3683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569664" y="1524000"/>
            <a:ext cx="6335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则 </a:t>
            </a:r>
          </a:p>
        </p:txBody>
      </p:sp>
      <p:graphicFrame>
        <p:nvGraphicFramePr>
          <p:cNvPr id="532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429881"/>
              </p:ext>
            </p:extLst>
          </p:nvPr>
        </p:nvGraphicFramePr>
        <p:xfrm>
          <a:off x="2131764" y="1546225"/>
          <a:ext cx="1257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0" name="Equation" r:id="rId11" imgW="1171432" imgH="381048" progId="Equation.3">
                  <p:embed/>
                </p:oleObj>
              </mc:Choice>
              <mc:Fallback>
                <p:oleObj name="Equation" r:id="rId11" imgW="1171432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1764" y="1546225"/>
                        <a:ext cx="1257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72862"/>
              </p:ext>
            </p:extLst>
          </p:nvPr>
        </p:nvGraphicFramePr>
        <p:xfrm>
          <a:off x="3465264" y="1508125"/>
          <a:ext cx="1511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1" name="Equation" r:id="rId13" imgW="1428607" imgH="476202" progId="Equation.3">
                  <p:embed/>
                </p:oleObj>
              </mc:Choice>
              <mc:Fallback>
                <p:oleObj name="Equation" r:id="rId13" imgW="1428607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264" y="1508125"/>
                        <a:ext cx="1511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195140"/>
              </p:ext>
            </p:extLst>
          </p:nvPr>
        </p:nvGraphicFramePr>
        <p:xfrm>
          <a:off x="5052764" y="1511300"/>
          <a:ext cx="1104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2" name="Equation" r:id="rId15" imgW="1019270" imgH="523780" progId="Equation.3">
                  <p:embed/>
                </p:oleObj>
              </mc:Choice>
              <mc:Fallback>
                <p:oleObj name="Equation" r:id="rId15" imgW="1019270" imgH="52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2764" y="1511300"/>
                        <a:ext cx="1104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6360864" y="15382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可以任意小</a:t>
            </a: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569664" y="22098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但</a:t>
            </a:r>
          </a:p>
        </p:txBody>
      </p:sp>
      <p:graphicFrame>
        <p:nvGraphicFramePr>
          <p:cNvPr id="5326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950431"/>
              </p:ext>
            </p:extLst>
          </p:nvPr>
        </p:nvGraphicFramePr>
        <p:xfrm>
          <a:off x="2093664" y="2273300"/>
          <a:ext cx="2297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3" name="Equation" r:id="rId17" imgW="2209990" imgH="381048" progId="Equation.3">
                  <p:embed/>
                </p:oleObj>
              </mc:Choice>
              <mc:Fallback>
                <p:oleObj name="Equation" r:id="rId17" imgW="2209990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664" y="2273300"/>
                        <a:ext cx="2297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580614"/>
              </p:ext>
            </p:extLst>
          </p:nvPr>
        </p:nvGraphicFramePr>
        <p:xfrm>
          <a:off x="4468564" y="2273300"/>
          <a:ext cx="1968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4" name="Equation" r:id="rId19" imgW="1885950" imgH="381048" progId="Equation.3">
                  <p:embed/>
                </p:oleObj>
              </mc:Choice>
              <mc:Fallback>
                <p:oleObj name="Equation" r:id="rId19" imgW="1885950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564" y="2273300"/>
                        <a:ext cx="1968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342740"/>
              </p:ext>
            </p:extLst>
          </p:nvPr>
        </p:nvGraphicFramePr>
        <p:xfrm>
          <a:off x="6513264" y="2349500"/>
          <a:ext cx="1003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5" name="Equation" r:id="rId21" imgW="914257" imgH="228457" progId="Equation.3">
                  <p:embed/>
                </p:oleObj>
              </mc:Choice>
              <mc:Fallback>
                <p:oleObj name="Equation" r:id="rId21" imgW="914257" imgH="2284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264" y="2349500"/>
                        <a:ext cx="1003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531848" y="28956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这说明</a:t>
            </a:r>
          </a:p>
        </p:txBody>
      </p:sp>
      <p:graphicFrame>
        <p:nvGraphicFramePr>
          <p:cNvPr id="5327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424832"/>
              </p:ext>
            </p:extLst>
          </p:nvPr>
        </p:nvGraphicFramePr>
        <p:xfrm>
          <a:off x="1740440" y="2743210"/>
          <a:ext cx="1256994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6" name="Equation" r:id="rId23" imgW="647640" imgH="406080" progId="Equation.DSMT4">
                  <p:embed/>
                </p:oleObj>
              </mc:Choice>
              <mc:Fallback>
                <p:oleObj name="Equation" r:id="rId23" imgW="647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440" y="2743210"/>
                        <a:ext cx="1256994" cy="8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2878173" y="2895600"/>
            <a:ext cx="3926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在</a:t>
            </a:r>
            <a:r>
              <a:rPr kumimoji="1" lang="en-US" altLang="zh-CN" b="1" dirty="0">
                <a:latin typeface="+mn-lt"/>
                <a:ea typeface="+mn-ea"/>
              </a:rPr>
              <a:t>( 0 , 1 ] </a:t>
            </a:r>
            <a:r>
              <a:rPr kumimoji="1" lang="zh-CN" altLang="en-US" b="1" dirty="0">
                <a:latin typeface="+mn-lt"/>
                <a:ea typeface="+mn-ea"/>
              </a:rPr>
              <a:t>上不一致连续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568325" y="3481388"/>
            <a:ext cx="11721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定理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4.</a:t>
            </a:r>
          </a:p>
        </p:txBody>
      </p:sp>
      <p:graphicFrame>
        <p:nvGraphicFramePr>
          <p:cNvPr id="5327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792732"/>
              </p:ext>
            </p:extLst>
          </p:nvPr>
        </p:nvGraphicFramePr>
        <p:xfrm>
          <a:off x="1784350" y="3532188"/>
          <a:ext cx="271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7" name="Equation" r:id="rId25" imgW="2628757" imgH="361759" progId="Equation.3">
                  <p:embed/>
                </p:oleObj>
              </mc:Choice>
              <mc:Fallback>
                <p:oleObj name="Equation" r:id="rId25" imgW="2628757" imgH="3617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3532188"/>
                        <a:ext cx="271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926659"/>
              </p:ext>
            </p:extLst>
          </p:nvPr>
        </p:nvGraphicFramePr>
        <p:xfrm>
          <a:off x="4578350" y="3514725"/>
          <a:ext cx="236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8" name="Equation" r:id="rId27" imgW="2276427" imgH="371618" progId="Equation.3">
                  <p:embed/>
                </p:oleObj>
              </mc:Choice>
              <mc:Fallback>
                <p:oleObj name="Equation" r:id="rId27" imgW="2276427" imgH="3716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50" y="3514725"/>
                        <a:ext cx="2362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3" name="Text Box 35"/>
          <p:cNvSpPr txBox="1">
            <a:spLocks noChangeArrowheads="1"/>
          </p:cNvSpPr>
          <p:nvPr/>
        </p:nvSpPr>
        <p:spPr bwMode="auto">
          <a:xfrm>
            <a:off x="6940550" y="3443288"/>
            <a:ext cx="20954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上一致连续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53284" name="Text Box 36"/>
          <p:cNvSpPr txBox="1">
            <a:spLocks noChangeArrowheads="1"/>
          </p:cNvSpPr>
          <p:nvPr/>
        </p:nvSpPr>
        <p:spPr bwMode="auto">
          <a:xfrm>
            <a:off x="6902450" y="3875088"/>
            <a:ext cx="19463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sz="2400" b="1" dirty="0">
                <a:solidFill>
                  <a:srgbClr val="C00000"/>
                </a:solidFill>
                <a:latin typeface="+mn-lt"/>
                <a:ea typeface="+mn-ea"/>
              </a:rPr>
              <a:t>(Cantor</a:t>
            </a:r>
            <a:r>
              <a:rPr kumimoji="1" lang="zh-CN" altLang="en-US" sz="2400" b="1" dirty="0">
                <a:solidFill>
                  <a:srgbClr val="C00000"/>
                </a:solidFill>
                <a:latin typeface="+mn-lt"/>
                <a:ea typeface="+mn-ea"/>
              </a:rPr>
              <a:t>定理</a:t>
            </a:r>
            <a:r>
              <a:rPr kumimoji="1" lang="en-US" altLang="zh-CN" sz="2400" b="1" dirty="0">
                <a:solidFill>
                  <a:srgbClr val="C00000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53285" name="Text Box 37"/>
          <p:cNvSpPr txBox="1">
            <a:spLocks noChangeArrowheads="1"/>
          </p:cNvSpPr>
          <p:nvPr/>
        </p:nvSpPr>
        <p:spPr bwMode="auto">
          <a:xfrm>
            <a:off x="568325" y="3994150"/>
            <a:ext cx="28857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思考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:    </a:t>
            </a:r>
            <a:r>
              <a:rPr kumimoji="1" lang="en-US" altLang="zh-CN" b="1" dirty="0">
                <a:latin typeface="+mn-lt"/>
                <a:ea typeface="+mn-ea"/>
              </a:rPr>
              <a:t>P74  </a:t>
            </a:r>
            <a:r>
              <a:rPr kumimoji="1" lang="zh-CN" altLang="en-US" b="1" dirty="0">
                <a:latin typeface="+mn-lt"/>
                <a:ea typeface="+mn-ea"/>
              </a:rPr>
              <a:t>题 </a:t>
            </a:r>
            <a:r>
              <a:rPr kumimoji="1" lang="zh-CN" altLang="en-US" sz="3200" b="1" baseline="30000" dirty="0">
                <a:latin typeface="+mn-lt"/>
                <a:ea typeface="+mn-ea"/>
              </a:rPr>
              <a:t>*</a:t>
            </a:r>
            <a:r>
              <a:rPr kumimoji="1" lang="en-US" altLang="zh-CN" b="1" dirty="0">
                <a:latin typeface="+mn-lt"/>
                <a:ea typeface="+mn-ea"/>
              </a:rPr>
              <a:t>7</a:t>
            </a:r>
          </a:p>
        </p:txBody>
      </p:sp>
      <p:sp>
        <p:nvSpPr>
          <p:cNvPr id="53286" name="Text Box 38"/>
          <p:cNvSpPr txBox="1">
            <a:spLocks noChangeArrowheads="1"/>
          </p:cNvSpPr>
          <p:nvPr/>
        </p:nvSpPr>
        <p:spPr bwMode="auto">
          <a:xfrm>
            <a:off x="568325" y="4513263"/>
            <a:ext cx="1017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提示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53287" name="Text Box 39"/>
          <p:cNvSpPr txBox="1">
            <a:spLocks noChangeArrowheads="1"/>
          </p:cNvSpPr>
          <p:nvPr/>
        </p:nvSpPr>
        <p:spPr bwMode="auto">
          <a:xfrm>
            <a:off x="1812925" y="45132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设</a:t>
            </a:r>
          </a:p>
        </p:txBody>
      </p:sp>
      <p:graphicFrame>
        <p:nvGraphicFramePr>
          <p:cNvPr id="5328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936445"/>
              </p:ext>
            </p:extLst>
          </p:nvPr>
        </p:nvGraphicFramePr>
        <p:xfrm>
          <a:off x="2349500" y="4552950"/>
          <a:ext cx="18415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" name="Equation" r:id="rId29" imgW="1971675" imgH="419195" progId="Equation.3">
                  <p:embed/>
                </p:oleObj>
              </mc:Choice>
              <mc:Fallback>
                <p:oleObj name="Equation" r:id="rId29" imgW="1971675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4552950"/>
                        <a:ext cx="18415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9" name="Text Box 41"/>
          <p:cNvSpPr txBox="1">
            <a:spLocks noChangeArrowheads="1"/>
          </p:cNvSpPr>
          <p:nvPr/>
        </p:nvSpPr>
        <p:spPr bwMode="auto">
          <a:xfrm>
            <a:off x="4184650" y="4513263"/>
            <a:ext cx="10182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存在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53290" name="Text Box 42"/>
          <p:cNvSpPr txBox="1">
            <a:spLocks noChangeArrowheads="1"/>
          </p:cNvSpPr>
          <p:nvPr/>
        </p:nvSpPr>
        <p:spPr bwMode="auto">
          <a:xfrm>
            <a:off x="5105400" y="4511675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作辅助函数</a:t>
            </a:r>
          </a:p>
        </p:txBody>
      </p:sp>
      <p:graphicFrame>
        <p:nvGraphicFramePr>
          <p:cNvPr id="5329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493183"/>
              </p:ext>
            </p:extLst>
          </p:nvPr>
        </p:nvGraphicFramePr>
        <p:xfrm>
          <a:off x="1295400" y="5613400"/>
          <a:ext cx="9477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" name="Equation" r:id="rId31" imgW="971693" imgH="324040" progId="Equation.3">
                  <p:embed/>
                </p:oleObj>
              </mc:Choice>
              <mc:Fallback>
                <p:oleObj name="Equation" r:id="rId31" imgW="971693" imgH="324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613400"/>
                        <a:ext cx="94773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92" name="AutoShape 44"/>
          <p:cNvSpPr>
            <a:spLocks/>
          </p:cNvSpPr>
          <p:nvPr/>
        </p:nvSpPr>
        <p:spPr bwMode="auto">
          <a:xfrm>
            <a:off x="2362200" y="52324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5329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959580"/>
              </p:ext>
            </p:extLst>
          </p:nvPr>
        </p:nvGraphicFramePr>
        <p:xfrm>
          <a:off x="2578100" y="5029200"/>
          <a:ext cx="19986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" name="Equation" r:id="rId33" imgW="2133695" imgH="419195" progId="Equation.3">
                  <p:embed/>
                </p:oleObj>
              </mc:Choice>
              <mc:Fallback>
                <p:oleObj name="Equation" r:id="rId33" imgW="2133695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5029200"/>
                        <a:ext cx="19986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970847"/>
              </p:ext>
            </p:extLst>
          </p:nvPr>
        </p:nvGraphicFramePr>
        <p:xfrm>
          <a:off x="2552700" y="5537200"/>
          <a:ext cx="22971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2" name="Equation" r:id="rId35" imgW="2467166" imgH="324040" progId="Equation.3">
                  <p:embed/>
                </p:oleObj>
              </mc:Choice>
              <mc:Fallback>
                <p:oleObj name="Equation" r:id="rId35" imgW="2467166" imgH="324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5537200"/>
                        <a:ext cx="229711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440834"/>
              </p:ext>
            </p:extLst>
          </p:nvPr>
        </p:nvGraphicFramePr>
        <p:xfrm>
          <a:off x="2590800" y="5918200"/>
          <a:ext cx="1965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3" name="Equation" r:id="rId37" imgW="2095548" imgH="419195" progId="Equation.3">
                  <p:embed/>
                </p:oleObj>
              </mc:Choice>
              <mc:Fallback>
                <p:oleObj name="Equation" r:id="rId37" imgW="2095548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918200"/>
                        <a:ext cx="1965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7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669551"/>
              </p:ext>
            </p:extLst>
          </p:nvPr>
        </p:nvGraphicFramePr>
        <p:xfrm>
          <a:off x="6324600" y="5689600"/>
          <a:ext cx="213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4" name="Equation" r:id="rId39" imgW="2047970" imgH="324040" progId="Equation.3">
                  <p:embed/>
                </p:oleObj>
              </mc:Choice>
              <mc:Fallback>
                <p:oleObj name="Equation" r:id="rId39" imgW="2047970" imgH="324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689600"/>
                        <a:ext cx="2133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98" name="Text Box 50"/>
          <p:cNvSpPr txBox="1">
            <a:spLocks noChangeArrowheads="1"/>
          </p:cNvSpPr>
          <p:nvPr/>
        </p:nvSpPr>
        <p:spPr bwMode="auto">
          <a:xfrm>
            <a:off x="6553200" y="50800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显然</a:t>
            </a:r>
          </a:p>
        </p:txBody>
      </p:sp>
      <p:sp>
        <p:nvSpPr>
          <p:cNvPr id="4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701153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3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3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3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3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3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3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3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3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3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3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5" grpId="0" build="p" autoUpdateAnimBg="0"/>
      <p:bldP spid="53256" grpId="0" build="p" autoUpdateAnimBg="0"/>
      <p:bldP spid="53258" grpId="0" build="p" autoUpdateAnimBg="0"/>
      <p:bldP spid="53260" grpId="0" build="p" autoUpdateAnimBg="0"/>
      <p:bldP spid="53267" grpId="0" build="p" autoUpdateAnimBg="0"/>
      <p:bldP spid="53268" grpId="0" build="p" autoUpdateAnimBg="0"/>
      <p:bldP spid="53272" grpId="0" build="p" autoUpdateAnimBg="0"/>
      <p:bldP spid="53275" grpId="0" build="p" autoUpdateAnimBg="0" advAuto="0"/>
      <p:bldP spid="53276" grpId="0" build="p" autoUpdateAnimBg="0"/>
      <p:bldP spid="53283" grpId="0" build="p" autoUpdateAnimBg="0" advAuto="0"/>
      <p:bldP spid="53284" grpId="0" build="p" autoUpdateAnimBg="0"/>
      <p:bldP spid="53285" grpId="0" build="p" autoUpdateAnimBg="0"/>
      <p:bldP spid="53286" grpId="0" build="p" autoUpdateAnimBg="0"/>
      <p:bldP spid="53287" grpId="0" build="p" autoUpdateAnimBg="0" advAuto="0"/>
      <p:bldP spid="53289" grpId="0" build="p" autoUpdateAnimBg="0" advAuto="0"/>
      <p:bldP spid="53290" grpId="0" build="p" autoUpdateAnimBg="0"/>
      <p:bldP spid="53292" grpId="0" animBg="1"/>
      <p:bldP spid="53298" grpId="0" build="p" autoUpdateAnimBg="0"/>
      <p:bldP spid="41" grpId="0" animBg="1" autoUpdateAnimBg="0"/>
    </p:bldLst>
  </p:timing>
</p:sld>
</file>

<file path=ppt/theme/theme1.xml><?xml version="1.0" encoding="utf-8"?>
<a:theme xmlns:a="http://schemas.openxmlformats.org/drawingml/2006/main" name="高数A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高数A模板</Template>
  <TotalTime>37</TotalTime>
  <Words>422</Words>
  <Application>Microsoft Office PowerPoint</Application>
  <PresentationFormat>全屏显示(4:3)</PresentationFormat>
  <Paragraphs>129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高数A模板</vt:lpstr>
      <vt:lpstr>MathType 6.0 Equation</vt:lpstr>
      <vt:lpstr>Microsoft 公式 3.0</vt:lpstr>
      <vt:lpstr>MathType 5.0 Equation</vt:lpstr>
      <vt:lpstr>Microsoft Equation 3.0</vt:lpstr>
      <vt:lpstr>第十节</vt:lpstr>
      <vt:lpstr>一、最值定理</vt:lpstr>
      <vt:lpstr>PowerPoint 演示文稿</vt:lpstr>
      <vt:lpstr>二、介值定理</vt:lpstr>
      <vt:lpstr>二、介值定理</vt:lpstr>
      <vt:lpstr>定理3. ( 介值定理 )</vt:lpstr>
      <vt:lpstr>例.  证明方程</vt:lpstr>
      <vt:lpstr>*三、一致连续性</vt:lpstr>
      <vt:lpstr>例如,</vt:lpstr>
      <vt:lpstr>内容小结</vt:lpstr>
      <vt:lpstr>    设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</dc:creator>
  <cp:lastModifiedBy>ss</cp:lastModifiedBy>
  <cp:revision>8</cp:revision>
  <dcterms:created xsi:type="dcterms:W3CDTF">2015-10-23T08:57:59Z</dcterms:created>
  <dcterms:modified xsi:type="dcterms:W3CDTF">2015-10-23T09:35:11Z</dcterms:modified>
</cp:coreProperties>
</file>