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4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5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0" Type="http://schemas.openxmlformats.org/officeDocument/2006/relationships/image" Target="../media/image15.emf"/><Relationship Id="rId4" Type="http://schemas.openxmlformats.org/officeDocument/2006/relationships/image" Target="../media/image9.wmf"/><Relationship Id="rId9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9.wmf"/><Relationship Id="rId18" Type="http://schemas.openxmlformats.org/officeDocument/2006/relationships/image" Target="../media/image34.emf"/><Relationship Id="rId3" Type="http://schemas.openxmlformats.org/officeDocument/2006/relationships/image" Target="../media/image19.wmf"/><Relationship Id="rId21" Type="http://schemas.openxmlformats.org/officeDocument/2006/relationships/image" Target="../media/image37.emf"/><Relationship Id="rId7" Type="http://schemas.openxmlformats.org/officeDocument/2006/relationships/image" Target="../media/image23.wmf"/><Relationship Id="rId12" Type="http://schemas.openxmlformats.org/officeDocument/2006/relationships/image" Target="../media/image28.wmf"/><Relationship Id="rId17" Type="http://schemas.openxmlformats.org/officeDocument/2006/relationships/image" Target="../media/image33.emf"/><Relationship Id="rId25" Type="http://schemas.openxmlformats.org/officeDocument/2006/relationships/image" Target="../media/image41.emf"/><Relationship Id="rId2" Type="http://schemas.openxmlformats.org/officeDocument/2006/relationships/image" Target="../media/image18.wmf"/><Relationship Id="rId16" Type="http://schemas.openxmlformats.org/officeDocument/2006/relationships/image" Target="../media/image32.emf"/><Relationship Id="rId20" Type="http://schemas.openxmlformats.org/officeDocument/2006/relationships/image" Target="../media/image36.e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24" Type="http://schemas.openxmlformats.org/officeDocument/2006/relationships/image" Target="../media/image40.emf"/><Relationship Id="rId5" Type="http://schemas.openxmlformats.org/officeDocument/2006/relationships/image" Target="../media/image21.wmf"/><Relationship Id="rId15" Type="http://schemas.openxmlformats.org/officeDocument/2006/relationships/image" Target="../media/image31.wmf"/><Relationship Id="rId23" Type="http://schemas.openxmlformats.org/officeDocument/2006/relationships/image" Target="../media/image39.emf"/><Relationship Id="rId10" Type="http://schemas.openxmlformats.org/officeDocument/2006/relationships/image" Target="../media/image26.emf"/><Relationship Id="rId19" Type="http://schemas.openxmlformats.org/officeDocument/2006/relationships/image" Target="../media/image35.emf"/><Relationship Id="rId4" Type="http://schemas.openxmlformats.org/officeDocument/2006/relationships/image" Target="../media/image20.wmf"/><Relationship Id="rId9" Type="http://schemas.openxmlformats.org/officeDocument/2006/relationships/image" Target="../media/image25.emf"/><Relationship Id="rId14" Type="http://schemas.openxmlformats.org/officeDocument/2006/relationships/image" Target="../media/image30.emf"/><Relationship Id="rId22" Type="http://schemas.openxmlformats.org/officeDocument/2006/relationships/image" Target="../media/image3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image" Target="../media/image55.emf"/><Relationship Id="rId7" Type="http://schemas.openxmlformats.org/officeDocument/2006/relationships/image" Target="../media/image59.emf"/><Relationship Id="rId2" Type="http://schemas.openxmlformats.org/officeDocument/2006/relationships/image" Target="../media/image54.wmf"/><Relationship Id="rId1" Type="http://schemas.openxmlformats.org/officeDocument/2006/relationships/image" Target="../media/image53.emf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Relationship Id="rId5" Type="http://schemas.openxmlformats.org/officeDocument/2006/relationships/image" Target="../media/image65.emf"/><Relationship Id="rId4" Type="http://schemas.openxmlformats.org/officeDocument/2006/relationships/image" Target="../media/image6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F4469-BC6A-4EC2-B46F-8CAC0E2373D2}" type="datetimeFigureOut">
              <a:rPr lang="zh-CN" altLang="en-US" smtClean="0"/>
              <a:t>2015-10-23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1E6BF-19F8-4306-B004-E6593C846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094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B21D137C-4501-4B39-880B-14684D09AFC7}" type="slidenum">
              <a:rPr lang="en-US" altLang="zh-CN" sz="1200" smtClean="0"/>
              <a:pPr eaLnBrk="1" hangingPunct="1"/>
              <a:t>5</a:t>
            </a:fld>
            <a:endParaRPr lang="en-US" altLang="zh-CN" sz="120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z="2400" smtClean="0">
                <a:solidFill>
                  <a:schemeClr val="accent2"/>
                </a:solidFill>
                <a:ea typeface="楷体_GB2312" pitchFamily="49" charset="-122"/>
              </a:rPr>
              <a:t>L. P34 </a:t>
            </a:r>
            <a:r>
              <a:rPr lang="zh-CN" altLang="en-US" sz="2400" smtClean="0">
                <a:solidFill>
                  <a:schemeClr val="accent2"/>
                </a:solidFill>
                <a:ea typeface="楷体_GB2312" pitchFamily="49" charset="-122"/>
              </a:rPr>
              <a:t>例</a:t>
            </a:r>
            <a:r>
              <a:rPr lang="en-US" altLang="zh-CN" sz="2400" smtClean="0">
                <a:solidFill>
                  <a:schemeClr val="accent2"/>
                </a:solidFill>
                <a:ea typeface="楷体_GB2312" pitchFamily="49" charset="-122"/>
              </a:rPr>
              <a:t>14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B21D137C-4501-4B39-880B-14684D09AFC7}" type="slidenum">
              <a:rPr lang="en-US" altLang="zh-CN" sz="1200" smtClean="0"/>
              <a:pPr eaLnBrk="1" hangingPunct="1"/>
              <a:t>6</a:t>
            </a:fld>
            <a:endParaRPr lang="en-US" altLang="zh-CN" sz="120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z="2400" smtClean="0">
                <a:solidFill>
                  <a:schemeClr val="accent2"/>
                </a:solidFill>
                <a:ea typeface="楷体_GB2312" pitchFamily="49" charset="-122"/>
              </a:rPr>
              <a:t>L. P34 </a:t>
            </a:r>
            <a:r>
              <a:rPr lang="zh-CN" altLang="en-US" sz="2400" smtClean="0">
                <a:solidFill>
                  <a:schemeClr val="accent2"/>
                </a:solidFill>
                <a:ea typeface="楷体_GB2312" pitchFamily="49" charset="-122"/>
              </a:rPr>
              <a:t>例</a:t>
            </a:r>
            <a:r>
              <a:rPr lang="en-US" altLang="zh-CN" sz="2400" smtClean="0">
                <a:solidFill>
                  <a:schemeClr val="accent2"/>
                </a:solidFill>
                <a:ea typeface="楷体_GB2312" pitchFamily="49" charset="-122"/>
              </a:rPr>
              <a:t>14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72F18877-2FA0-42B0-BE17-217AA7307B58}" type="slidenum">
              <a:rPr lang="en-US" altLang="zh-CN" sz="1200" smtClean="0"/>
              <a:pPr eaLnBrk="1" hangingPunct="1"/>
              <a:t>7</a:t>
            </a:fld>
            <a:endParaRPr lang="en-US" altLang="zh-CN" sz="120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z="2400" smtClean="0">
                <a:solidFill>
                  <a:schemeClr val="accent2"/>
                </a:solidFill>
                <a:ea typeface="楷体_GB2312" pitchFamily="49" charset="-122"/>
              </a:rPr>
              <a:t>L. P34 </a:t>
            </a:r>
            <a:r>
              <a:rPr lang="zh-CN" altLang="en-US" sz="2400" smtClean="0">
                <a:solidFill>
                  <a:schemeClr val="accent2"/>
                </a:solidFill>
                <a:ea typeface="楷体_GB2312" pitchFamily="49" charset="-122"/>
              </a:rPr>
              <a:t>例</a:t>
            </a:r>
            <a:r>
              <a:rPr lang="en-US" altLang="zh-CN" sz="2400" smtClean="0">
                <a:solidFill>
                  <a:schemeClr val="accent2"/>
                </a:solidFill>
                <a:ea typeface="楷体_GB2312" pitchFamily="49" charset="-122"/>
              </a:rPr>
              <a:t>14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1C12316E-98A2-402D-A149-EC729D3B608C}" type="slidenum">
              <a:rPr lang="en-US" altLang="zh-CN" sz="1200" smtClean="0"/>
              <a:pPr eaLnBrk="1" hangingPunct="1"/>
              <a:t>8</a:t>
            </a:fld>
            <a:endParaRPr lang="en-US" altLang="zh-CN" sz="1200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z="2400" smtClean="0">
                <a:solidFill>
                  <a:schemeClr val="accent2"/>
                </a:solidFill>
                <a:ea typeface="楷体_GB2312" pitchFamily="49" charset="-122"/>
              </a:rPr>
              <a:t>L. P34 </a:t>
            </a:r>
            <a:r>
              <a:rPr lang="zh-CN" altLang="en-US" sz="2400" smtClean="0">
                <a:solidFill>
                  <a:schemeClr val="accent2"/>
                </a:solidFill>
                <a:ea typeface="楷体_GB2312" pitchFamily="49" charset="-122"/>
              </a:rPr>
              <a:t>例</a:t>
            </a:r>
            <a:r>
              <a:rPr lang="en-US" altLang="zh-CN" sz="2400" smtClean="0">
                <a:solidFill>
                  <a:schemeClr val="accent2"/>
                </a:solidFill>
                <a:ea typeface="楷体_GB2312" pitchFamily="49" charset="-122"/>
              </a:rPr>
              <a:t>14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5442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74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45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548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56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86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199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89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7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71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44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0" y="6570662"/>
            <a:ext cx="9144000" cy="287338"/>
          </a:xfrm>
          <a:prstGeom prst="rect">
            <a:avLst/>
          </a:prstGeom>
          <a:gradFill rotWithShape="1">
            <a:gsLst>
              <a:gs pos="0">
                <a:srgbClr val="008A8A">
                  <a:shade val="51000"/>
                  <a:satMod val="130000"/>
                </a:srgbClr>
              </a:gs>
              <a:gs pos="80000">
                <a:srgbClr val="008A8A">
                  <a:shade val="93000"/>
                  <a:satMod val="130000"/>
                </a:srgbClr>
              </a:gs>
              <a:gs pos="100000">
                <a:srgbClr val="008A8A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8A8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spcBef>
                <a:spcPct val="50000"/>
              </a:spcBef>
              <a:defRPr/>
            </a:pPr>
            <a:r>
              <a:rPr kumimoji="1"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《</a:t>
            </a:r>
            <a:r>
              <a:rPr kumimoji="1" lang="zh-CN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/>
              </a:rPr>
              <a:t>高等数学</a:t>
            </a:r>
            <a:r>
              <a:rPr kumimoji="1"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》</a:t>
            </a:r>
          </a:p>
        </p:txBody>
      </p:sp>
      <p:sp>
        <p:nvSpPr>
          <p:cNvPr id="12" name="AutoShape 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60558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下页</a:t>
            </a:r>
          </a:p>
        </p:txBody>
      </p:sp>
      <p:sp>
        <p:nvSpPr>
          <p:cNvPr id="13" name="AutoShape 4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5938" y="660558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结束</a:t>
            </a:r>
          </a:p>
        </p:txBody>
      </p:sp>
      <p:sp>
        <p:nvSpPr>
          <p:cNvPr id="14" name="AutoShape 5">
            <a:hlinkClick r:id="" action="ppaction://hlinkshowjump?jump=lastslideviewed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63938" y="659923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 dirty="0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412639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slide" Target="slide2.xml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6.bin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20" Type="http://schemas.openxmlformats.org/officeDocument/2006/relationships/image" Target="../media/image14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24" Type="http://schemas.openxmlformats.org/officeDocument/2006/relationships/image" Target="../media/image16.wmf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23" Type="http://schemas.openxmlformats.org/officeDocument/2006/relationships/oleObject" Target="../embeddings/oleObject16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Relationship Id="rId22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4.wmf"/><Relationship Id="rId26" Type="http://schemas.openxmlformats.org/officeDocument/2006/relationships/image" Target="../media/image28.wmf"/><Relationship Id="rId39" Type="http://schemas.openxmlformats.org/officeDocument/2006/relationships/image" Target="../media/image34.emf"/><Relationship Id="rId21" Type="http://schemas.openxmlformats.org/officeDocument/2006/relationships/oleObject" Target="../embeddings/oleObject26.bin"/><Relationship Id="rId34" Type="http://schemas.openxmlformats.org/officeDocument/2006/relationships/oleObject" Target="../embeddings/oleObject33.bin"/><Relationship Id="rId42" Type="http://schemas.openxmlformats.org/officeDocument/2006/relationships/oleObject" Target="../embeddings/oleObject38.bin"/><Relationship Id="rId47" Type="http://schemas.openxmlformats.org/officeDocument/2006/relationships/oleObject" Target="../embeddings/oleObject41.bin"/><Relationship Id="rId50" Type="http://schemas.openxmlformats.org/officeDocument/2006/relationships/image" Target="../media/image38.emf"/><Relationship Id="rId55" Type="http://schemas.openxmlformats.org/officeDocument/2006/relationships/oleObject" Target="../embeddings/oleObject45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33" Type="http://schemas.openxmlformats.org/officeDocument/2006/relationships/image" Target="../media/image31.wmf"/><Relationship Id="rId38" Type="http://schemas.openxmlformats.org/officeDocument/2006/relationships/oleObject" Target="../embeddings/oleObject35.bin"/><Relationship Id="rId46" Type="http://schemas.openxmlformats.org/officeDocument/2006/relationships/image" Target="../media/image36.emf"/><Relationship Id="rId59" Type="http://schemas.openxmlformats.org/officeDocument/2006/relationships/image" Target="../media/image41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20" Type="http://schemas.openxmlformats.org/officeDocument/2006/relationships/image" Target="../media/image25.emf"/><Relationship Id="rId29" Type="http://schemas.openxmlformats.org/officeDocument/2006/relationships/oleObject" Target="../embeddings/oleObject30.bin"/><Relationship Id="rId41" Type="http://schemas.openxmlformats.org/officeDocument/2006/relationships/oleObject" Target="../embeddings/oleObject37.bin"/><Relationship Id="rId54" Type="http://schemas.openxmlformats.org/officeDocument/2006/relationships/image" Target="../media/image40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27.wmf"/><Relationship Id="rId32" Type="http://schemas.openxmlformats.org/officeDocument/2006/relationships/oleObject" Target="../embeddings/oleObject32.bin"/><Relationship Id="rId37" Type="http://schemas.openxmlformats.org/officeDocument/2006/relationships/image" Target="../media/image33.emf"/><Relationship Id="rId40" Type="http://schemas.openxmlformats.org/officeDocument/2006/relationships/oleObject" Target="../embeddings/oleObject36.bin"/><Relationship Id="rId45" Type="http://schemas.openxmlformats.org/officeDocument/2006/relationships/oleObject" Target="../embeddings/oleObject40.bin"/><Relationship Id="rId53" Type="http://schemas.openxmlformats.org/officeDocument/2006/relationships/oleObject" Target="../embeddings/oleObject44.bin"/><Relationship Id="rId58" Type="http://schemas.openxmlformats.org/officeDocument/2006/relationships/oleObject" Target="../embeddings/oleObject48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28" Type="http://schemas.openxmlformats.org/officeDocument/2006/relationships/image" Target="../media/image29.wmf"/><Relationship Id="rId36" Type="http://schemas.openxmlformats.org/officeDocument/2006/relationships/oleObject" Target="../embeddings/oleObject34.bin"/><Relationship Id="rId49" Type="http://schemas.openxmlformats.org/officeDocument/2006/relationships/oleObject" Target="../embeddings/oleObject42.bin"/><Relationship Id="rId57" Type="http://schemas.openxmlformats.org/officeDocument/2006/relationships/oleObject" Target="../embeddings/oleObject47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5.bin"/><Relationship Id="rId31" Type="http://schemas.openxmlformats.org/officeDocument/2006/relationships/oleObject" Target="../embeddings/oleObject31.bin"/><Relationship Id="rId44" Type="http://schemas.openxmlformats.org/officeDocument/2006/relationships/image" Target="../media/image35.emf"/><Relationship Id="rId52" Type="http://schemas.openxmlformats.org/officeDocument/2006/relationships/image" Target="../media/image39.e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2.wmf"/><Relationship Id="rId22" Type="http://schemas.openxmlformats.org/officeDocument/2006/relationships/image" Target="../media/image26.emf"/><Relationship Id="rId27" Type="http://schemas.openxmlformats.org/officeDocument/2006/relationships/oleObject" Target="../embeddings/oleObject29.bin"/><Relationship Id="rId30" Type="http://schemas.openxmlformats.org/officeDocument/2006/relationships/image" Target="../media/image30.emf"/><Relationship Id="rId35" Type="http://schemas.openxmlformats.org/officeDocument/2006/relationships/image" Target="../media/image32.emf"/><Relationship Id="rId43" Type="http://schemas.openxmlformats.org/officeDocument/2006/relationships/oleObject" Target="../embeddings/oleObject39.bin"/><Relationship Id="rId48" Type="http://schemas.openxmlformats.org/officeDocument/2006/relationships/image" Target="../media/image37.emf"/><Relationship Id="rId56" Type="http://schemas.openxmlformats.org/officeDocument/2006/relationships/oleObject" Target="../embeddings/oleObject46.bin"/><Relationship Id="rId8" Type="http://schemas.openxmlformats.org/officeDocument/2006/relationships/image" Target="../media/image19.wmf"/><Relationship Id="rId51" Type="http://schemas.openxmlformats.org/officeDocument/2006/relationships/oleObject" Target="../embeddings/oleObject43.bin"/><Relationship Id="rId3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46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5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45.e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4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51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5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5" Type="http://schemas.openxmlformats.org/officeDocument/2006/relationships/image" Target="../media/image52.w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5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57.emf"/><Relationship Id="rId18" Type="http://schemas.openxmlformats.org/officeDocument/2006/relationships/oleObject" Target="../embeddings/oleObject67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64.bin"/><Relationship Id="rId17" Type="http://schemas.openxmlformats.org/officeDocument/2006/relationships/image" Target="../media/image59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66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56.emf"/><Relationship Id="rId5" Type="http://schemas.openxmlformats.org/officeDocument/2006/relationships/image" Target="../media/image53.emf"/><Relationship Id="rId15" Type="http://schemas.openxmlformats.org/officeDocument/2006/relationships/image" Target="../media/image58.emf"/><Relationship Id="rId10" Type="http://schemas.openxmlformats.org/officeDocument/2006/relationships/oleObject" Target="../embeddings/oleObject63.bin"/><Relationship Id="rId19" Type="http://schemas.openxmlformats.org/officeDocument/2006/relationships/image" Target="../media/image60.e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55.emf"/><Relationship Id="rId14" Type="http://schemas.openxmlformats.org/officeDocument/2006/relationships/oleObject" Target="../embeddings/oleObject6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65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2.emf"/><Relationship Id="rId12" Type="http://schemas.openxmlformats.org/officeDocument/2006/relationships/oleObject" Target="../embeddings/oleObject7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64.emf"/><Relationship Id="rId5" Type="http://schemas.openxmlformats.org/officeDocument/2006/relationships/image" Target="../media/image61.emf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6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390650" y="858838"/>
            <a:ext cx="227647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defRPr/>
            </a:pPr>
            <a:r>
              <a:rPr kumimoji="1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第一章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695700" y="785813"/>
            <a:ext cx="36131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  <a:defRPr/>
            </a:pPr>
            <a:r>
              <a:rPr kumimoji="1" lang="zh-CN" altLang="en-US" sz="5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函数与极限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042988" y="1989138"/>
            <a:ext cx="2449512" cy="863600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lnSpc>
                <a:spcPct val="100000"/>
              </a:lnSpc>
              <a:defRPr/>
            </a:pPr>
            <a:r>
              <a:rPr lang="zh-CN" alt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ea"/>
              </a:rPr>
              <a:t>主要内容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2411413" y="3213100"/>
            <a:ext cx="4032250" cy="519113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（一）函数</a:t>
            </a:r>
            <a:r>
              <a:rPr kumimoji="1" lang="zh-CN" altLang="en-US" b="1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极限的概念</a:t>
            </a:r>
            <a:endParaRPr kumimoji="1" lang="zh-CN" altLang="en-US" b="1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411413" y="4292600"/>
            <a:ext cx="4046537" cy="519113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（二）函数极限的运算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2411413" y="5373688"/>
            <a:ext cx="4046537" cy="519112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（三）函数连续的概念</a:t>
            </a:r>
          </a:p>
        </p:txBody>
      </p:sp>
      <p:grpSp>
        <p:nvGrpSpPr>
          <p:cNvPr id="25608" name="Group 25"/>
          <p:cNvGrpSpPr>
            <a:grpSpLocks/>
          </p:cNvGrpSpPr>
          <p:nvPr/>
        </p:nvGrpSpPr>
        <p:grpSpPr bwMode="auto">
          <a:xfrm>
            <a:off x="-36513" y="0"/>
            <a:ext cx="9072563" cy="6838950"/>
            <a:chOff x="6" y="6"/>
            <a:chExt cx="5620" cy="4308"/>
          </a:xfrm>
        </p:grpSpPr>
        <p:sp>
          <p:nvSpPr>
            <p:cNvPr id="25610" name="Freeform 26"/>
            <p:cNvSpPr>
              <a:spLocks/>
            </p:cNvSpPr>
            <p:nvPr/>
          </p:nvSpPr>
          <p:spPr bwMode="auto">
            <a:xfrm>
              <a:off x="6" y="6"/>
              <a:ext cx="262" cy="4308"/>
            </a:xfrm>
            <a:custGeom>
              <a:avLst/>
              <a:gdLst>
                <a:gd name="T0" fmla="*/ 262 w 262"/>
                <a:gd name="T1" fmla="*/ 440 h 4308"/>
                <a:gd name="T2" fmla="*/ 262 w 262"/>
                <a:gd name="T3" fmla="*/ 0 h 4308"/>
                <a:gd name="T4" fmla="*/ 0 w 262"/>
                <a:gd name="T5" fmla="*/ 0 h 4308"/>
                <a:gd name="T6" fmla="*/ 0 w 262"/>
                <a:gd name="T7" fmla="*/ 4308 h 4308"/>
                <a:gd name="T8" fmla="*/ 262 w 262"/>
                <a:gd name="T9" fmla="*/ 4308 h 4308"/>
                <a:gd name="T10" fmla="*/ 262 w 262"/>
                <a:gd name="T11" fmla="*/ 440 h 43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2" h="4308">
                  <a:moveTo>
                    <a:pt x="262" y="440"/>
                  </a:moveTo>
                  <a:lnTo>
                    <a:pt x="262" y="0"/>
                  </a:lnTo>
                  <a:lnTo>
                    <a:pt x="0" y="0"/>
                  </a:lnTo>
                  <a:lnTo>
                    <a:pt x="0" y="4308"/>
                  </a:lnTo>
                  <a:lnTo>
                    <a:pt x="262" y="4308"/>
                  </a:lnTo>
                  <a:lnTo>
                    <a:pt x="262" y="44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1" name="Line 27"/>
            <p:cNvSpPr>
              <a:spLocks noChangeShapeType="1"/>
            </p:cNvSpPr>
            <p:nvPr/>
          </p:nvSpPr>
          <p:spPr bwMode="auto">
            <a:xfrm flipV="1">
              <a:off x="355" y="437"/>
              <a:ext cx="5271" cy="0"/>
            </a:xfrm>
            <a:prstGeom prst="line">
              <a:avLst/>
            </a:prstGeom>
            <a:noFill/>
            <a:ln w="6350" cap="rnd">
              <a:solidFill>
                <a:srgbClr val="008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2" name="Freeform 28"/>
            <p:cNvSpPr>
              <a:spLocks/>
            </p:cNvSpPr>
            <p:nvPr/>
          </p:nvSpPr>
          <p:spPr bwMode="auto">
            <a:xfrm>
              <a:off x="181" y="349"/>
              <a:ext cx="174" cy="175"/>
            </a:xfrm>
            <a:custGeom>
              <a:avLst/>
              <a:gdLst>
                <a:gd name="T0" fmla="*/ 0 w 726"/>
                <a:gd name="T1" fmla="*/ 0 h 725"/>
                <a:gd name="T2" fmla="*/ 0 w 726"/>
                <a:gd name="T3" fmla="*/ 0 h 725"/>
                <a:gd name="T4" fmla="*/ 0 w 726"/>
                <a:gd name="T5" fmla="*/ 0 h 725"/>
                <a:gd name="T6" fmla="*/ 0 w 726"/>
                <a:gd name="T7" fmla="*/ 0 h 725"/>
                <a:gd name="T8" fmla="*/ 0 w 726"/>
                <a:gd name="T9" fmla="*/ 0 h 725"/>
                <a:gd name="T10" fmla="*/ 0 w 726"/>
                <a:gd name="T11" fmla="*/ 0 h 725"/>
                <a:gd name="T12" fmla="*/ 0 w 726"/>
                <a:gd name="T13" fmla="*/ 0 h 7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6" h="725">
                  <a:moveTo>
                    <a:pt x="363" y="0"/>
                  </a:moveTo>
                  <a:cubicBezTo>
                    <a:pt x="163" y="0"/>
                    <a:pt x="0" y="162"/>
                    <a:pt x="0" y="362"/>
                  </a:cubicBezTo>
                  <a:cubicBezTo>
                    <a:pt x="0" y="563"/>
                    <a:pt x="163" y="725"/>
                    <a:pt x="363" y="725"/>
                  </a:cubicBezTo>
                  <a:cubicBezTo>
                    <a:pt x="563" y="725"/>
                    <a:pt x="726" y="563"/>
                    <a:pt x="726" y="362"/>
                  </a:cubicBezTo>
                  <a:cubicBezTo>
                    <a:pt x="726" y="362"/>
                    <a:pt x="726" y="362"/>
                    <a:pt x="726" y="362"/>
                  </a:cubicBezTo>
                  <a:cubicBezTo>
                    <a:pt x="726" y="162"/>
                    <a:pt x="563" y="0"/>
                    <a:pt x="363" y="0"/>
                  </a:cubicBezTo>
                  <a:cubicBezTo>
                    <a:pt x="363" y="0"/>
                    <a:pt x="363" y="0"/>
                    <a:pt x="363" y="0"/>
                  </a:cubicBezTo>
                </a:path>
              </a:pathLst>
            </a:custGeom>
            <a:solidFill>
              <a:srgbClr val="0000FF"/>
            </a:solidFill>
            <a:ln w="38100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3" name="Freeform 29"/>
            <p:cNvSpPr>
              <a:spLocks/>
            </p:cNvSpPr>
            <p:nvPr/>
          </p:nvSpPr>
          <p:spPr bwMode="auto">
            <a:xfrm>
              <a:off x="181" y="349"/>
              <a:ext cx="174" cy="175"/>
            </a:xfrm>
            <a:custGeom>
              <a:avLst/>
              <a:gdLst>
                <a:gd name="T0" fmla="*/ 87 w 174"/>
                <a:gd name="T1" fmla="*/ 0 h 175"/>
                <a:gd name="T2" fmla="*/ 0 w 174"/>
                <a:gd name="T3" fmla="*/ 88 h 175"/>
                <a:gd name="T4" fmla="*/ 87 w 174"/>
                <a:gd name="T5" fmla="*/ 175 h 175"/>
                <a:gd name="T6" fmla="*/ 174 w 174"/>
                <a:gd name="T7" fmla="*/ 88 h 175"/>
                <a:gd name="T8" fmla="*/ 174 w 174"/>
                <a:gd name="T9" fmla="*/ 88 h 175"/>
                <a:gd name="T10" fmla="*/ 87 w 174"/>
                <a:gd name="T11" fmla="*/ 0 h 175"/>
                <a:gd name="T12" fmla="*/ 87 w 174"/>
                <a:gd name="T13" fmla="*/ 0 h 1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4" h="175">
                  <a:moveTo>
                    <a:pt x="87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6"/>
                    <a:pt x="39" y="175"/>
                    <a:pt x="87" y="175"/>
                  </a:cubicBezTo>
                  <a:cubicBezTo>
                    <a:pt x="135" y="175"/>
                    <a:pt x="174" y="136"/>
                    <a:pt x="174" y="88"/>
                  </a:cubicBezTo>
                  <a:cubicBezTo>
                    <a:pt x="174" y="88"/>
                    <a:pt x="174" y="88"/>
                    <a:pt x="174" y="88"/>
                  </a:cubicBezTo>
                  <a:cubicBezTo>
                    <a:pt x="174" y="39"/>
                    <a:pt x="135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</a:path>
              </a:pathLst>
            </a:custGeom>
            <a:noFill/>
            <a:ln w="6350" cap="rnd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" name="Rectangle 62"/>
          <p:cNvSpPr>
            <a:spLocks noChangeArrowheads="1"/>
          </p:cNvSpPr>
          <p:nvPr/>
        </p:nvSpPr>
        <p:spPr bwMode="auto">
          <a:xfrm>
            <a:off x="581025" y="179388"/>
            <a:ext cx="26955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lnSpc>
                <a:spcPct val="100000"/>
              </a:lnSpc>
              <a:defRPr/>
            </a:pPr>
            <a:r>
              <a:rPr lang="en-US" altLang="zh-CN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  <a:ea typeface="华文隶书" pitchFamily="2" charset="-122"/>
              </a:rPr>
              <a:t>Ch1</a:t>
            </a:r>
            <a:r>
              <a:rPr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  <a:ea typeface="华文隶书" pitchFamily="2" charset="-122"/>
              </a:rPr>
              <a:t>总复习</a:t>
            </a:r>
          </a:p>
        </p:txBody>
      </p:sp>
    </p:spTree>
    <p:extLst>
      <p:ext uri="{BB962C8B-B14F-4D97-AF65-F5344CB8AC3E}">
        <p14:creationId xmlns:p14="http://schemas.microsoft.com/office/powerpoint/2010/main" val="213577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AutoShape 3"/>
          <p:cNvSpPr>
            <a:spLocks noChangeArrowheads="1"/>
          </p:cNvSpPr>
          <p:nvPr/>
        </p:nvSpPr>
        <p:spPr bwMode="auto">
          <a:xfrm rot="5400000">
            <a:off x="5721350" y="1466850"/>
            <a:ext cx="457200" cy="1905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9549 h 21600"/>
              <a:gd name="T20" fmla="*/ 17999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145" y="0"/>
                </a:moveTo>
                <a:lnTo>
                  <a:pt x="12689" y="1896"/>
                </a:lnTo>
                <a:lnTo>
                  <a:pt x="16290" y="1896"/>
                </a:lnTo>
                <a:lnTo>
                  <a:pt x="16290" y="19549"/>
                </a:lnTo>
                <a:lnTo>
                  <a:pt x="0" y="19549"/>
                </a:lnTo>
                <a:lnTo>
                  <a:pt x="0" y="21600"/>
                </a:lnTo>
                <a:lnTo>
                  <a:pt x="17999" y="21600"/>
                </a:lnTo>
                <a:lnTo>
                  <a:pt x="17999" y="1896"/>
                </a:lnTo>
                <a:lnTo>
                  <a:pt x="21600" y="1896"/>
                </a:lnTo>
                <a:lnTo>
                  <a:pt x="17145" y="0"/>
                </a:lnTo>
                <a:close/>
              </a:path>
            </a:pathLst>
          </a:custGeom>
          <a:solidFill>
            <a:srgbClr val="0000FF"/>
          </a:soli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28" name="Rectangl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940050" y="2667000"/>
            <a:ext cx="1447800" cy="7620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76200" cmpd="tri">
                <a:solidFill>
                  <a:srgbClr val="FFCC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lnSpc>
                <a:spcPct val="100000"/>
              </a:lnSpc>
            </a:pPr>
            <a:r>
              <a:rPr kumimoji="1" lang="zh-CN" altLang="en-US" sz="2400" b="1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左右极限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26629" name="Rectangle 5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863850" y="3752850"/>
            <a:ext cx="1524000" cy="838200"/>
          </a:xfrm>
          <a:prstGeom prst="rect">
            <a:avLst/>
          </a:prstGeom>
          <a:solidFill>
            <a:srgbClr val="FF00FF"/>
          </a:soli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76200" cmpd="tri">
                <a:solidFill>
                  <a:srgbClr val="FF99CC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lnSpc>
                <a:spcPct val="100000"/>
              </a:lnSpc>
            </a:pPr>
            <a:r>
              <a:rPr kumimoji="1" lang="zh-CN" altLang="en-US" sz="2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两个重要</a:t>
            </a:r>
          </a:p>
          <a:p>
            <a:pPr algn="ctr" fontAlgn="base">
              <a:lnSpc>
                <a:spcPct val="100000"/>
              </a:lnSpc>
            </a:pPr>
            <a:r>
              <a:rPr kumimoji="1" lang="zh-CN" altLang="en-US" sz="2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极限</a:t>
            </a:r>
          </a:p>
        </p:txBody>
      </p:sp>
      <p:sp>
        <p:nvSpPr>
          <p:cNvPr id="26630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822575" y="5029200"/>
            <a:ext cx="3505200" cy="838200"/>
          </a:xfrm>
          <a:prstGeom prst="rect">
            <a:avLst/>
          </a:prstGeom>
          <a:solidFill>
            <a:srgbClr val="FF5050"/>
          </a:soli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76200" cmpd="tri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lnSpc>
                <a:spcPct val="100000"/>
              </a:lnSpc>
            </a:pPr>
            <a:r>
              <a:rPr kumimoji="1"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求极限的常用方法</a:t>
            </a:r>
          </a:p>
        </p:txBody>
      </p:sp>
      <p:sp>
        <p:nvSpPr>
          <p:cNvPr id="26631" name="Rectangle 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902450" y="3765550"/>
            <a:ext cx="1676400" cy="8382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76200" cmpd="tri">
                <a:solidFill>
                  <a:srgbClr val="00CC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lnSpc>
                <a:spcPct val="100000"/>
              </a:lnSpc>
            </a:pPr>
            <a:r>
              <a:rPr kumimoji="1" lang="zh-CN" alt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无穷小</a:t>
            </a:r>
          </a:p>
          <a:p>
            <a:pPr algn="ctr" fontAlgn="base">
              <a:lnSpc>
                <a:spcPct val="100000"/>
              </a:lnSpc>
            </a:pPr>
            <a:r>
              <a:rPr kumimoji="1" lang="zh-CN" alt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的运算法则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26632" name="Rectangle 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06450" y="2647950"/>
            <a:ext cx="1676400" cy="7620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76200" cmpd="tri">
                <a:solidFill>
                  <a:srgbClr val="FFCC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lnSpc>
                <a:spcPct val="100000"/>
              </a:lnSpc>
            </a:pPr>
            <a:r>
              <a:rPr kumimoji="1" lang="zh-CN" altLang="en-US" sz="24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极限存在的</a:t>
            </a:r>
          </a:p>
          <a:p>
            <a:pPr algn="ctr" fontAlgn="base">
              <a:lnSpc>
                <a:spcPct val="100000"/>
              </a:lnSpc>
            </a:pPr>
            <a:r>
              <a:rPr kumimoji="1" lang="zh-CN" altLang="en-US" sz="24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充要条件</a:t>
            </a:r>
            <a:endParaRPr kumimoji="1" lang="zh-CN" altLang="en-US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26633" name="Rectangle 9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06450" y="3733800"/>
            <a:ext cx="1676400" cy="838200"/>
          </a:xfrm>
          <a:prstGeom prst="rect">
            <a:avLst/>
          </a:prstGeom>
          <a:solidFill>
            <a:srgbClr val="FF00FF"/>
          </a:soli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76200" cmpd="tri">
                <a:solidFill>
                  <a:srgbClr val="FF99CC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lnSpc>
                <a:spcPct val="100000"/>
              </a:lnSpc>
            </a:pPr>
            <a:r>
              <a:rPr kumimoji="1" lang="zh-CN" altLang="en-US" sz="2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判定极限</a:t>
            </a:r>
          </a:p>
          <a:p>
            <a:pPr algn="ctr" fontAlgn="base">
              <a:lnSpc>
                <a:spcPct val="100000"/>
              </a:lnSpc>
            </a:pPr>
            <a:r>
              <a:rPr kumimoji="1" lang="zh-CN" altLang="en-US" sz="2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存在的准则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26634" name="Rectangle 10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616450" y="2667000"/>
            <a:ext cx="1981200" cy="7620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76200" cmpd="tri">
                <a:solidFill>
                  <a:srgbClr val="00CC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lnSpc>
                <a:spcPct val="100000"/>
              </a:lnSpc>
            </a:pPr>
            <a:r>
              <a:rPr kumimoji="1" lang="zh-CN" alt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无穷小的比较</a:t>
            </a:r>
            <a:endParaRPr kumimoji="1" lang="zh-CN" altLang="en-US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26635" name="Rectangle 1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864350" y="5032375"/>
            <a:ext cx="1752600" cy="838200"/>
          </a:xfrm>
          <a:prstGeom prst="rect">
            <a:avLst/>
          </a:prstGeom>
          <a:solidFill>
            <a:srgbClr val="3366FF"/>
          </a:soli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76200" cmpd="tri">
                <a:solidFill>
                  <a:srgbClr val="00C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lnSpc>
                <a:spcPct val="100000"/>
              </a:lnSpc>
            </a:pPr>
            <a:r>
              <a:rPr kumimoji="1" lang="zh-CN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极限</a:t>
            </a:r>
            <a:endParaRPr kumimoji="1" lang="en-US" altLang="zh-CN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隶书" pitchFamily="49" charset="-122"/>
            </a:endParaRPr>
          </a:p>
          <a:p>
            <a:pPr algn="ctr" fontAlgn="base">
              <a:lnSpc>
                <a:spcPct val="100000"/>
              </a:lnSpc>
            </a:pPr>
            <a:r>
              <a:rPr kumimoji="1" lang="zh-CN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的运算法则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隶书" pitchFamily="49" charset="-122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806450" y="1066800"/>
            <a:ext cx="4800600" cy="1219200"/>
            <a:chOff x="806450" y="1066800"/>
            <a:chExt cx="4800600" cy="1219200"/>
          </a:xfrm>
        </p:grpSpPr>
        <p:sp>
          <p:nvSpPr>
            <p:cNvPr id="26678" name="Rectangle 2"/>
            <p:cNvSpPr>
              <a:spLocks noChangeArrowheads="1"/>
            </p:cNvSpPr>
            <p:nvPr/>
          </p:nvSpPr>
          <p:spPr bwMode="auto">
            <a:xfrm>
              <a:off x="882650" y="1143000"/>
              <a:ext cx="4724400" cy="11430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100000"/>
                </a:lnSpc>
              </a:pPr>
              <a:endParaRPr lang="zh-CN" altLang="en-US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6679" name="Rectangle 12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806450" y="1066800"/>
              <a:ext cx="4724400" cy="11430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tri">
                  <a:solidFill>
                    <a:srgbClr val="00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100000"/>
                </a:lnSpc>
              </a:pPr>
              <a:endParaRPr lang="zh-CN" altLang="en-US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806450" y="1524000"/>
            <a:ext cx="4724400" cy="158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>
            <a:off x="2101850" y="1066800"/>
            <a:ext cx="1588" cy="1143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3776663" y="1528763"/>
            <a:ext cx="1587" cy="68103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822325" y="1114425"/>
            <a:ext cx="1293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zh-CN" sz="2000" b="1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数列极限</a:t>
            </a:r>
            <a:endParaRPr kumimoji="1" lang="zh-CN" altLang="en-US" sz="2000" b="1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2406650" y="1127125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zh-CN" sz="2000" b="1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函   数   极   限</a:t>
            </a:r>
            <a:endParaRPr kumimoji="1" lang="zh-CN" altLang="en-US" sz="2400" b="1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664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655766"/>
              </p:ext>
            </p:extLst>
          </p:nvPr>
        </p:nvGraphicFramePr>
        <p:xfrm>
          <a:off x="971550" y="1758950"/>
          <a:ext cx="97790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公式" r:id="rId3" imgW="1561910" imgH="504920" progId="Equation.3">
                  <p:embed/>
                </p:oleObj>
              </mc:Choice>
              <mc:Fallback>
                <p:oleObj name="公式" r:id="rId3" imgW="1561910" imgH="504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758950"/>
                        <a:ext cx="977900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097424"/>
              </p:ext>
            </p:extLst>
          </p:nvPr>
        </p:nvGraphicFramePr>
        <p:xfrm>
          <a:off x="3930650" y="1755775"/>
          <a:ext cx="13176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公式" r:id="rId5" imgW="2133695" imgH="571357" progId="Equation.3">
                  <p:embed/>
                </p:oleObj>
              </mc:Choice>
              <mc:Fallback>
                <p:oleObj name="公式" r:id="rId5" imgW="2133695" imgH="5713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650" y="1755775"/>
                        <a:ext cx="131762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137446"/>
              </p:ext>
            </p:extLst>
          </p:nvPr>
        </p:nvGraphicFramePr>
        <p:xfrm>
          <a:off x="2254250" y="1766888"/>
          <a:ext cx="1266825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公式" r:id="rId7" imgW="2047970" imgH="504920" progId="Equation.3">
                  <p:embed/>
                </p:oleObj>
              </mc:Choice>
              <mc:Fallback>
                <p:oleObj name="公式" r:id="rId7" imgW="2047970" imgH="504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1766888"/>
                        <a:ext cx="1266825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5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635500" y="3752850"/>
            <a:ext cx="1981200" cy="8382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76200" cmpd="tri">
                <a:solidFill>
                  <a:srgbClr val="00CC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lnSpc>
                <a:spcPct val="100000"/>
              </a:lnSpc>
            </a:pPr>
            <a:r>
              <a:rPr kumimoji="1" lang="zh-CN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等价无穷小</a:t>
            </a:r>
          </a:p>
          <a:p>
            <a:pPr algn="ctr" fontAlgn="base">
              <a:lnSpc>
                <a:spcPct val="100000"/>
              </a:lnSpc>
            </a:pPr>
            <a:r>
              <a:rPr kumimoji="1" lang="zh-CN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及其性质</a:t>
            </a:r>
            <a:endParaRPr kumimoji="1" lang="zh-CN" altLang="en-US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26646" name="Rectangle 2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06450" y="4968875"/>
            <a:ext cx="1600200" cy="876300"/>
          </a:xfrm>
          <a:prstGeom prst="rect">
            <a:avLst/>
          </a:prstGeom>
          <a:solidFill>
            <a:srgbClr val="006666"/>
          </a:soli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76200" cmpd="tri">
                <a:solidFill>
                  <a:srgbClr val="009999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lnSpc>
                <a:spcPct val="100000"/>
              </a:lnSpc>
            </a:pPr>
            <a:r>
              <a:rPr kumimoji="1" lang="zh-CN" alt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极限的性质</a:t>
            </a:r>
          </a:p>
        </p:txBody>
      </p:sp>
      <p:grpSp>
        <p:nvGrpSpPr>
          <p:cNvPr id="26647" name="Group 23"/>
          <p:cNvGrpSpPr>
            <a:grpSpLocks/>
          </p:cNvGrpSpPr>
          <p:nvPr/>
        </p:nvGrpSpPr>
        <p:grpSpPr bwMode="auto">
          <a:xfrm>
            <a:off x="6902450" y="2460625"/>
            <a:ext cx="1784350" cy="1082675"/>
            <a:chOff x="4272" y="1488"/>
            <a:chExt cx="1124" cy="682"/>
          </a:xfrm>
        </p:grpSpPr>
        <p:sp>
          <p:nvSpPr>
            <p:cNvPr id="26675" name="Rectangle 24"/>
            <p:cNvSpPr>
              <a:spLocks noChangeArrowheads="1"/>
            </p:cNvSpPr>
            <p:nvPr/>
          </p:nvSpPr>
          <p:spPr bwMode="auto">
            <a:xfrm>
              <a:off x="4340" y="1546"/>
              <a:ext cx="1056" cy="6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100000"/>
                </a:lnSpc>
              </a:pPr>
              <a:endParaRPr lang="zh-CN" altLang="en-US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6676" name="Rectangle 25"/>
            <p:cNvSpPr>
              <a:spLocks noChangeArrowheads="1"/>
            </p:cNvSpPr>
            <p:nvPr/>
          </p:nvSpPr>
          <p:spPr bwMode="auto">
            <a:xfrm>
              <a:off x="4272" y="1488"/>
              <a:ext cx="1056" cy="62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tri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00000"/>
                </a:lnSpc>
              </a:pPr>
              <a:r>
                <a:rPr kumimoji="1" lang="zh-CN" alt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无穷小</a:t>
              </a:r>
            </a:p>
            <a:p>
              <a:pPr algn="ctr" fontAlgn="base">
                <a:lnSpc>
                  <a:spcPct val="100000"/>
                </a:lnSpc>
              </a:pPr>
              <a:endPara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graphicFrame>
          <p:nvGraphicFramePr>
            <p:cNvPr id="26677" name="Object 26">
              <a:hlinkClick r:id="" action="ppaction://noaction"/>
            </p:cNvPr>
            <p:cNvGraphicFramePr>
              <a:graphicFrameLocks noChangeAspect="1"/>
            </p:cNvGraphicFramePr>
            <p:nvPr/>
          </p:nvGraphicFramePr>
          <p:xfrm>
            <a:off x="4416" y="1854"/>
            <a:ext cx="751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9" name="公式" r:id="rId9" imgW="1914668" imgH="561927" progId="Equation.3">
                    <p:embed/>
                  </p:oleObj>
                </mc:Choice>
                <mc:Fallback>
                  <p:oleObj name="公式" r:id="rId9" imgW="1914668" imgH="56192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854"/>
                          <a:ext cx="751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48" name="Rectangle 2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626350" y="1143000"/>
            <a:ext cx="914400" cy="99060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76200" cmpd="tri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lnSpc>
                <a:spcPct val="100000"/>
              </a:lnSpc>
            </a:pPr>
            <a:r>
              <a:rPr kumimoji="1" lang="zh-CN" altLang="en-US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两者的</a:t>
            </a:r>
          </a:p>
          <a:p>
            <a:pPr algn="ctr" fontAlgn="base">
              <a:lnSpc>
                <a:spcPct val="100000"/>
              </a:lnSpc>
            </a:pPr>
            <a:r>
              <a:rPr kumimoji="1" lang="zh-CN" altLang="en-US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关系</a:t>
            </a:r>
            <a:endParaRPr kumimoji="1" lang="zh-CN" altLang="en-US" sz="20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26649" name="AutoShape 28"/>
          <p:cNvSpPr>
            <a:spLocks noChangeArrowheads="1"/>
          </p:cNvSpPr>
          <p:nvPr/>
        </p:nvSpPr>
        <p:spPr bwMode="auto">
          <a:xfrm>
            <a:off x="3662363" y="2209800"/>
            <a:ext cx="228600" cy="457200"/>
          </a:xfrm>
          <a:prstGeom prst="down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chemeClr val="accent2"/>
              </a:gs>
              <a:gs pos="100000">
                <a:srgbClr val="FF6600"/>
              </a:gs>
            </a:gsLst>
            <a:lin ang="540000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fontAlgn="base">
              <a:lnSpc>
                <a:spcPct val="100000"/>
              </a:lnSpc>
            </a:pPr>
            <a:endParaRPr lang="zh-CN" altLang="en-US" sz="18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650" name="AutoShape 29"/>
          <p:cNvSpPr>
            <a:spLocks noChangeArrowheads="1"/>
          </p:cNvSpPr>
          <p:nvPr/>
        </p:nvSpPr>
        <p:spPr bwMode="auto">
          <a:xfrm>
            <a:off x="7969250" y="2133600"/>
            <a:ext cx="228600" cy="304800"/>
          </a:xfrm>
          <a:prstGeom prst="upArrow">
            <a:avLst>
              <a:gd name="adj1" fmla="val 50000"/>
              <a:gd name="adj2" fmla="val 33333"/>
            </a:avLst>
          </a:prstGeom>
          <a:gradFill rotWithShape="0">
            <a:gsLst>
              <a:gs pos="0">
                <a:srgbClr val="FF6600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fontAlgn="base">
              <a:lnSpc>
                <a:spcPct val="100000"/>
              </a:lnSpc>
            </a:pPr>
            <a:endParaRPr lang="zh-CN" altLang="en-US" sz="18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651" name="AutoShape 30"/>
          <p:cNvSpPr>
            <a:spLocks noChangeArrowheads="1"/>
          </p:cNvSpPr>
          <p:nvPr/>
        </p:nvSpPr>
        <p:spPr bwMode="auto">
          <a:xfrm>
            <a:off x="7645400" y="3429000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 w="38100" cmpd="dbl">
            <a:solidFill>
              <a:srgbClr val="339966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fontAlgn="base">
              <a:lnSpc>
                <a:spcPct val="100000"/>
              </a:lnSpc>
            </a:pPr>
            <a:endParaRPr lang="zh-CN" altLang="en-US" sz="18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652" name="AutoShape 31"/>
          <p:cNvSpPr>
            <a:spLocks noChangeArrowheads="1"/>
          </p:cNvSpPr>
          <p:nvPr/>
        </p:nvSpPr>
        <p:spPr bwMode="auto">
          <a:xfrm>
            <a:off x="7664450" y="4622800"/>
            <a:ext cx="228600" cy="360363"/>
          </a:xfrm>
          <a:prstGeom prst="downArrow">
            <a:avLst>
              <a:gd name="adj1" fmla="val 50000"/>
              <a:gd name="adj2" fmla="val 3941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mpd="dbl">
            <a:solidFill>
              <a:srgbClr val="339966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fontAlgn="base">
              <a:lnSpc>
                <a:spcPct val="100000"/>
              </a:lnSpc>
            </a:pPr>
            <a:endParaRPr lang="zh-CN" altLang="en-US" sz="18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653" name="AutoShape 32"/>
          <p:cNvSpPr>
            <a:spLocks noChangeArrowheads="1"/>
          </p:cNvSpPr>
          <p:nvPr/>
        </p:nvSpPr>
        <p:spPr bwMode="auto">
          <a:xfrm>
            <a:off x="6369050" y="5334000"/>
            <a:ext cx="457200" cy="228600"/>
          </a:xfrm>
          <a:prstGeom prst="lef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FFFF"/>
              </a:gs>
              <a:gs pos="100000">
                <a:schemeClr val="accent2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fontAlgn="base">
              <a:lnSpc>
                <a:spcPct val="100000"/>
              </a:lnSpc>
            </a:pPr>
            <a:endParaRPr lang="zh-CN" altLang="en-US" sz="18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654" name="AutoShape 33"/>
          <p:cNvSpPr>
            <a:spLocks noChangeArrowheads="1"/>
          </p:cNvSpPr>
          <p:nvPr/>
        </p:nvSpPr>
        <p:spPr bwMode="auto">
          <a:xfrm>
            <a:off x="2417763" y="5334000"/>
            <a:ext cx="357187" cy="228600"/>
          </a:xfrm>
          <a:prstGeom prst="rightArrow">
            <a:avLst>
              <a:gd name="adj1" fmla="val 50000"/>
              <a:gd name="adj2" fmla="val 39062"/>
            </a:avLst>
          </a:prstGeom>
          <a:gradFill rotWithShape="0">
            <a:gsLst>
              <a:gs pos="0">
                <a:srgbClr val="336699"/>
              </a:gs>
              <a:gs pos="100000">
                <a:srgbClr val="FF6600"/>
              </a:gs>
            </a:gsLst>
            <a:lin ang="0" scaled="1"/>
          </a:gradFill>
          <a:ln w="38100" cmpd="dbl">
            <a:solidFill>
              <a:srgbClr val="33CCCC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fontAlgn="base">
              <a:lnSpc>
                <a:spcPct val="100000"/>
              </a:lnSpc>
            </a:pPr>
            <a:endParaRPr lang="zh-CN" altLang="en-US" sz="18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655" name="AutoShape 34"/>
          <p:cNvSpPr>
            <a:spLocks noChangeArrowheads="1"/>
          </p:cNvSpPr>
          <p:nvPr/>
        </p:nvSpPr>
        <p:spPr bwMode="auto">
          <a:xfrm>
            <a:off x="6616700" y="2914650"/>
            <a:ext cx="269875" cy="215900"/>
          </a:xfrm>
          <a:prstGeom prst="leftArrow">
            <a:avLst>
              <a:gd name="adj1" fmla="val 50000"/>
              <a:gd name="adj2" fmla="val 31250"/>
            </a:avLst>
          </a:prstGeom>
          <a:gradFill rotWithShape="0">
            <a:gsLst>
              <a:gs pos="0">
                <a:srgbClr val="009900"/>
              </a:gs>
              <a:gs pos="100000">
                <a:schemeClr val="accent2"/>
              </a:gs>
            </a:gsLst>
            <a:lin ang="0" scaled="1"/>
          </a:gradFill>
          <a:ln w="38100" cmpd="dbl">
            <a:solidFill>
              <a:srgbClr val="339966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fontAlgn="base">
              <a:lnSpc>
                <a:spcPct val="100000"/>
              </a:lnSpc>
            </a:pPr>
            <a:endParaRPr lang="zh-CN" altLang="en-US" sz="18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656" name="AutoShape 35"/>
          <p:cNvSpPr>
            <a:spLocks noChangeArrowheads="1"/>
          </p:cNvSpPr>
          <p:nvPr/>
        </p:nvSpPr>
        <p:spPr bwMode="auto">
          <a:xfrm>
            <a:off x="5435600" y="3429000"/>
            <a:ext cx="285750" cy="304800"/>
          </a:xfrm>
          <a:prstGeom prst="downArrow">
            <a:avLst>
              <a:gd name="adj1" fmla="val 50000"/>
              <a:gd name="adj2" fmla="val 26667"/>
            </a:avLst>
          </a:prstGeom>
          <a:solidFill>
            <a:srgbClr val="008000"/>
          </a:solidFill>
          <a:ln w="38100" cmpd="dbl">
            <a:solidFill>
              <a:srgbClr val="339933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fontAlgn="base">
              <a:lnSpc>
                <a:spcPct val="100000"/>
              </a:lnSpc>
            </a:pPr>
            <a:endParaRPr lang="zh-CN" altLang="en-US" sz="18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657" name="AutoShape 36"/>
          <p:cNvSpPr>
            <a:spLocks noChangeArrowheads="1"/>
          </p:cNvSpPr>
          <p:nvPr/>
        </p:nvSpPr>
        <p:spPr bwMode="auto">
          <a:xfrm>
            <a:off x="5492750" y="462915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gradFill rotWithShape="0">
            <a:gsLst>
              <a:gs pos="0">
                <a:srgbClr val="008000"/>
              </a:gs>
              <a:gs pos="100000">
                <a:srgbClr val="FF6600"/>
              </a:gs>
            </a:gsLst>
            <a:lin ang="5400000" scaled="1"/>
          </a:gradFill>
          <a:ln w="38100" cmpd="dbl">
            <a:solidFill>
              <a:srgbClr val="339933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fontAlgn="base">
              <a:lnSpc>
                <a:spcPct val="100000"/>
              </a:lnSpc>
            </a:pPr>
            <a:endParaRPr lang="zh-CN" altLang="en-US" sz="18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658" name="AutoShape 37"/>
          <p:cNvSpPr>
            <a:spLocks noChangeArrowheads="1"/>
          </p:cNvSpPr>
          <p:nvPr/>
        </p:nvSpPr>
        <p:spPr bwMode="auto">
          <a:xfrm>
            <a:off x="2482850" y="4038600"/>
            <a:ext cx="381000" cy="273050"/>
          </a:xfrm>
          <a:prstGeom prst="rightArrow">
            <a:avLst>
              <a:gd name="adj1" fmla="val 50000"/>
              <a:gd name="adj2" fmla="val 34884"/>
            </a:avLst>
          </a:prstGeom>
          <a:solidFill>
            <a:srgbClr val="FF00FF"/>
          </a:solidFill>
          <a:ln w="38100" cmpd="dbl">
            <a:solidFill>
              <a:srgbClr val="FF99CC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fontAlgn="base">
              <a:lnSpc>
                <a:spcPct val="100000"/>
              </a:lnSpc>
            </a:pPr>
            <a:endParaRPr lang="zh-CN" altLang="en-US" sz="18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659" name="AutoShape 38"/>
          <p:cNvSpPr>
            <a:spLocks noChangeArrowheads="1"/>
          </p:cNvSpPr>
          <p:nvPr/>
        </p:nvSpPr>
        <p:spPr bwMode="auto">
          <a:xfrm>
            <a:off x="3511550" y="4610100"/>
            <a:ext cx="228600" cy="400050"/>
          </a:xfrm>
          <a:prstGeom prst="downArrow">
            <a:avLst>
              <a:gd name="adj1" fmla="val 50000"/>
              <a:gd name="adj2" fmla="val 43750"/>
            </a:avLst>
          </a:prstGeom>
          <a:gradFill rotWithShape="0">
            <a:gsLst>
              <a:gs pos="0">
                <a:srgbClr val="CC3399"/>
              </a:gs>
              <a:gs pos="100000">
                <a:srgbClr val="FF6600"/>
              </a:gs>
            </a:gsLst>
            <a:lin ang="5400000" scaled="1"/>
          </a:gradFill>
          <a:ln w="38100" cmpd="dbl">
            <a:solidFill>
              <a:srgbClr val="FF99CC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fontAlgn="base">
              <a:lnSpc>
                <a:spcPct val="100000"/>
              </a:lnSpc>
            </a:pPr>
            <a:endParaRPr lang="zh-CN" altLang="en-US" sz="18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660" name="AutoShape 39"/>
          <p:cNvSpPr>
            <a:spLocks noChangeArrowheads="1"/>
          </p:cNvSpPr>
          <p:nvPr/>
        </p:nvSpPr>
        <p:spPr bwMode="auto">
          <a:xfrm>
            <a:off x="2482850" y="2895600"/>
            <a:ext cx="438150" cy="273050"/>
          </a:xfrm>
          <a:prstGeom prst="leftArrow">
            <a:avLst>
              <a:gd name="adj1" fmla="val 50000"/>
              <a:gd name="adj2" fmla="val 40116"/>
            </a:avLst>
          </a:prstGeom>
          <a:solidFill>
            <a:srgbClr val="FF9900"/>
          </a:solidFill>
          <a:ln w="38100" cmpd="dbl">
            <a:solidFill>
              <a:srgbClr val="FFCC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fontAlgn="base">
              <a:lnSpc>
                <a:spcPct val="100000"/>
              </a:lnSpc>
            </a:pPr>
            <a:endParaRPr lang="zh-CN" altLang="en-US" sz="18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26661" name="Group 40"/>
          <p:cNvGrpSpPr>
            <a:grpSpLocks/>
          </p:cNvGrpSpPr>
          <p:nvPr/>
        </p:nvGrpSpPr>
        <p:grpSpPr bwMode="auto">
          <a:xfrm>
            <a:off x="5721350" y="1066800"/>
            <a:ext cx="1600200" cy="1066800"/>
            <a:chOff x="3552" y="528"/>
            <a:chExt cx="1008" cy="672"/>
          </a:xfrm>
        </p:grpSpPr>
        <p:sp>
          <p:nvSpPr>
            <p:cNvPr id="26673" name="Rectangle 41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3552" y="528"/>
              <a:ext cx="1008" cy="672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76200" cmpd="tri">
                  <a:solidFill>
                    <a:srgbClr val="CC99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00000"/>
                </a:lnSpc>
              </a:pPr>
              <a:r>
                <a:rPr kumimoji="1" lang="zh-CN" altLang="en-US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无穷大</a:t>
              </a:r>
            </a:p>
            <a:p>
              <a:pPr algn="ctr" fontAlgn="base">
                <a:lnSpc>
                  <a:spcPct val="100000"/>
                </a:lnSpc>
              </a:pPr>
              <a:endPara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endParaRPr>
            </a:p>
          </p:txBody>
        </p:sp>
        <p:graphicFrame>
          <p:nvGraphicFramePr>
            <p:cNvPr id="26674" name="Object 42"/>
            <p:cNvGraphicFramePr>
              <a:graphicFrameLocks noChangeAspect="1"/>
            </p:cNvGraphicFramePr>
            <p:nvPr/>
          </p:nvGraphicFramePr>
          <p:xfrm>
            <a:off x="3600" y="960"/>
            <a:ext cx="912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" name="Equation" r:id="rId11" imgW="1867090" imgH="295323" progId="Equation.3">
                    <p:embed/>
                  </p:oleObj>
                </mc:Choice>
                <mc:Fallback>
                  <p:oleObj name="Equation" r:id="rId11" imgW="1867090" imgH="2953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960"/>
                          <a:ext cx="912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62" name="AutoShape 43"/>
          <p:cNvSpPr>
            <a:spLocks noChangeArrowheads="1"/>
          </p:cNvSpPr>
          <p:nvPr/>
        </p:nvSpPr>
        <p:spPr bwMode="auto">
          <a:xfrm>
            <a:off x="7321550" y="16002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gradFill rotWithShape="0">
            <a:gsLst>
              <a:gs pos="0">
                <a:srgbClr val="800080"/>
              </a:gs>
              <a:gs pos="100000">
                <a:srgbClr val="FF6600"/>
              </a:gs>
            </a:gsLst>
            <a:lin ang="0" scaled="1"/>
          </a:gradFill>
          <a:ln w="38100" cmpd="dbl">
            <a:solidFill>
              <a:srgbClr val="FF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fontAlgn="base">
              <a:lnSpc>
                <a:spcPct val="100000"/>
              </a:lnSpc>
            </a:pPr>
            <a:endParaRPr lang="zh-CN" altLang="en-US" sz="18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Rectangle 4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902450" y="2514600"/>
            <a:ext cx="1676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lnSpc>
                <a:spcPct val="100000"/>
              </a:lnSpc>
            </a:pPr>
            <a:endParaRPr lang="zh-CN" altLang="en-US" sz="18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663" name="Rectangle 45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759450" y="1143000"/>
            <a:ext cx="1676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lnSpc>
                <a:spcPct val="100000"/>
              </a:lnSpc>
            </a:pPr>
            <a:endParaRPr lang="zh-CN" altLang="en-US" sz="18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665" name="AutoShape 46"/>
          <p:cNvSpPr>
            <a:spLocks noChangeArrowheads="1"/>
          </p:cNvSpPr>
          <p:nvPr/>
        </p:nvSpPr>
        <p:spPr bwMode="auto">
          <a:xfrm>
            <a:off x="6978650" y="2209800"/>
            <a:ext cx="228600" cy="228600"/>
          </a:xfrm>
          <a:prstGeom prst="up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990000"/>
              </a:gs>
              <a:gs pos="100000">
                <a:schemeClr val="accent2"/>
              </a:gs>
            </a:gsLst>
            <a:lin ang="540000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fontAlgn="base">
              <a:lnSpc>
                <a:spcPct val="100000"/>
              </a:lnSpc>
            </a:pPr>
            <a:endParaRPr lang="zh-CN" altLang="en-US" sz="18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AutoShape 47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4038" y="6324600"/>
            <a:ext cx="685800" cy="3048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00000"/>
              </a:lnSpc>
            </a:pPr>
            <a:endParaRPr kumimoji="1" lang="zh-CN" altLang="zh-CN" sz="20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0" name="AutoShape 29"/>
          <p:cNvSpPr>
            <a:spLocks noChangeArrowheads="1"/>
          </p:cNvSpPr>
          <p:nvPr/>
        </p:nvSpPr>
        <p:spPr bwMode="auto">
          <a:xfrm>
            <a:off x="1530350" y="4635500"/>
            <a:ext cx="228600" cy="304800"/>
          </a:xfrm>
          <a:prstGeom prst="upArrow">
            <a:avLst>
              <a:gd name="adj1" fmla="val 50000"/>
              <a:gd name="adj2" fmla="val 33333"/>
            </a:avLst>
          </a:prstGeom>
          <a:gradFill rotWithShape="0">
            <a:gsLst>
              <a:gs pos="0">
                <a:srgbClr val="FF6600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fontAlgn="base">
              <a:lnSpc>
                <a:spcPct val="100000"/>
              </a:lnSpc>
            </a:pPr>
            <a:endParaRPr lang="zh-CN" altLang="en-US" sz="18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26667" name="Group 25"/>
          <p:cNvGrpSpPr>
            <a:grpSpLocks/>
          </p:cNvGrpSpPr>
          <p:nvPr/>
        </p:nvGrpSpPr>
        <p:grpSpPr bwMode="auto">
          <a:xfrm>
            <a:off x="-36513" y="0"/>
            <a:ext cx="9072563" cy="6838950"/>
            <a:chOff x="6" y="6"/>
            <a:chExt cx="5620" cy="4308"/>
          </a:xfrm>
        </p:grpSpPr>
        <p:sp>
          <p:nvSpPr>
            <p:cNvPr id="26669" name="Freeform 26"/>
            <p:cNvSpPr>
              <a:spLocks/>
            </p:cNvSpPr>
            <p:nvPr/>
          </p:nvSpPr>
          <p:spPr bwMode="auto">
            <a:xfrm>
              <a:off x="6" y="6"/>
              <a:ext cx="262" cy="4308"/>
            </a:xfrm>
            <a:custGeom>
              <a:avLst/>
              <a:gdLst>
                <a:gd name="T0" fmla="*/ 262 w 262"/>
                <a:gd name="T1" fmla="*/ 440 h 4308"/>
                <a:gd name="T2" fmla="*/ 262 w 262"/>
                <a:gd name="T3" fmla="*/ 0 h 4308"/>
                <a:gd name="T4" fmla="*/ 0 w 262"/>
                <a:gd name="T5" fmla="*/ 0 h 4308"/>
                <a:gd name="T6" fmla="*/ 0 w 262"/>
                <a:gd name="T7" fmla="*/ 4308 h 4308"/>
                <a:gd name="T8" fmla="*/ 262 w 262"/>
                <a:gd name="T9" fmla="*/ 4308 h 4308"/>
                <a:gd name="T10" fmla="*/ 262 w 262"/>
                <a:gd name="T11" fmla="*/ 440 h 43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2" h="4308">
                  <a:moveTo>
                    <a:pt x="262" y="440"/>
                  </a:moveTo>
                  <a:lnTo>
                    <a:pt x="262" y="0"/>
                  </a:lnTo>
                  <a:lnTo>
                    <a:pt x="0" y="0"/>
                  </a:lnTo>
                  <a:lnTo>
                    <a:pt x="0" y="4308"/>
                  </a:lnTo>
                  <a:lnTo>
                    <a:pt x="262" y="4308"/>
                  </a:lnTo>
                  <a:lnTo>
                    <a:pt x="262" y="44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0" name="Line 27"/>
            <p:cNvSpPr>
              <a:spLocks noChangeShapeType="1"/>
            </p:cNvSpPr>
            <p:nvPr/>
          </p:nvSpPr>
          <p:spPr bwMode="auto">
            <a:xfrm flipV="1">
              <a:off x="355" y="436"/>
              <a:ext cx="5271" cy="1"/>
            </a:xfrm>
            <a:prstGeom prst="line">
              <a:avLst/>
            </a:prstGeom>
            <a:noFill/>
            <a:ln w="6350" cap="rnd">
              <a:solidFill>
                <a:srgbClr val="008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1" name="Freeform 28"/>
            <p:cNvSpPr>
              <a:spLocks/>
            </p:cNvSpPr>
            <p:nvPr/>
          </p:nvSpPr>
          <p:spPr bwMode="auto">
            <a:xfrm>
              <a:off x="181" y="349"/>
              <a:ext cx="174" cy="175"/>
            </a:xfrm>
            <a:custGeom>
              <a:avLst/>
              <a:gdLst>
                <a:gd name="T0" fmla="*/ 0 w 726"/>
                <a:gd name="T1" fmla="*/ 0 h 725"/>
                <a:gd name="T2" fmla="*/ 0 w 726"/>
                <a:gd name="T3" fmla="*/ 0 h 725"/>
                <a:gd name="T4" fmla="*/ 0 w 726"/>
                <a:gd name="T5" fmla="*/ 0 h 725"/>
                <a:gd name="T6" fmla="*/ 0 w 726"/>
                <a:gd name="T7" fmla="*/ 0 h 725"/>
                <a:gd name="T8" fmla="*/ 0 w 726"/>
                <a:gd name="T9" fmla="*/ 0 h 725"/>
                <a:gd name="T10" fmla="*/ 0 w 726"/>
                <a:gd name="T11" fmla="*/ 0 h 725"/>
                <a:gd name="T12" fmla="*/ 0 w 726"/>
                <a:gd name="T13" fmla="*/ 0 h 7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6" h="725">
                  <a:moveTo>
                    <a:pt x="363" y="0"/>
                  </a:moveTo>
                  <a:cubicBezTo>
                    <a:pt x="163" y="0"/>
                    <a:pt x="0" y="162"/>
                    <a:pt x="0" y="362"/>
                  </a:cubicBezTo>
                  <a:cubicBezTo>
                    <a:pt x="0" y="563"/>
                    <a:pt x="163" y="725"/>
                    <a:pt x="363" y="725"/>
                  </a:cubicBezTo>
                  <a:cubicBezTo>
                    <a:pt x="563" y="725"/>
                    <a:pt x="726" y="563"/>
                    <a:pt x="726" y="362"/>
                  </a:cubicBezTo>
                  <a:cubicBezTo>
                    <a:pt x="726" y="362"/>
                    <a:pt x="726" y="362"/>
                    <a:pt x="726" y="362"/>
                  </a:cubicBezTo>
                  <a:cubicBezTo>
                    <a:pt x="726" y="162"/>
                    <a:pt x="563" y="0"/>
                    <a:pt x="363" y="0"/>
                  </a:cubicBezTo>
                  <a:cubicBezTo>
                    <a:pt x="363" y="0"/>
                    <a:pt x="363" y="0"/>
                    <a:pt x="363" y="0"/>
                  </a:cubicBezTo>
                </a:path>
              </a:pathLst>
            </a:custGeom>
            <a:solidFill>
              <a:srgbClr val="0000FF"/>
            </a:solidFill>
            <a:ln w="38100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2" name="Freeform 29"/>
            <p:cNvSpPr>
              <a:spLocks/>
            </p:cNvSpPr>
            <p:nvPr/>
          </p:nvSpPr>
          <p:spPr bwMode="auto">
            <a:xfrm>
              <a:off x="181" y="349"/>
              <a:ext cx="174" cy="175"/>
            </a:xfrm>
            <a:custGeom>
              <a:avLst/>
              <a:gdLst>
                <a:gd name="T0" fmla="*/ 87 w 174"/>
                <a:gd name="T1" fmla="*/ 0 h 175"/>
                <a:gd name="T2" fmla="*/ 0 w 174"/>
                <a:gd name="T3" fmla="*/ 88 h 175"/>
                <a:gd name="T4" fmla="*/ 87 w 174"/>
                <a:gd name="T5" fmla="*/ 175 h 175"/>
                <a:gd name="T6" fmla="*/ 174 w 174"/>
                <a:gd name="T7" fmla="*/ 88 h 175"/>
                <a:gd name="T8" fmla="*/ 174 w 174"/>
                <a:gd name="T9" fmla="*/ 88 h 175"/>
                <a:gd name="T10" fmla="*/ 87 w 174"/>
                <a:gd name="T11" fmla="*/ 0 h 175"/>
                <a:gd name="T12" fmla="*/ 87 w 174"/>
                <a:gd name="T13" fmla="*/ 0 h 1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4" h="175">
                  <a:moveTo>
                    <a:pt x="87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6"/>
                    <a:pt x="39" y="175"/>
                    <a:pt x="87" y="175"/>
                  </a:cubicBezTo>
                  <a:cubicBezTo>
                    <a:pt x="135" y="175"/>
                    <a:pt x="174" y="136"/>
                    <a:pt x="174" y="88"/>
                  </a:cubicBezTo>
                  <a:cubicBezTo>
                    <a:pt x="174" y="88"/>
                    <a:pt x="174" y="88"/>
                    <a:pt x="174" y="88"/>
                  </a:cubicBezTo>
                  <a:cubicBezTo>
                    <a:pt x="174" y="39"/>
                    <a:pt x="135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</a:path>
              </a:pathLst>
            </a:custGeom>
            <a:noFill/>
            <a:ln w="6350" cap="rnd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8" name="Rectangle 62"/>
          <p:cNvSpPr>
            <a:spLocks noChangeArrowheads="1"/>
          </p:cNvSpPr>
          <p:nvPr/>
        </p:nvSpPr>
        <p:spPr bwMode="auto">
          <a:xfrm>
            <a:off x="581025" y="179388"/>
            <a:ext cx="26955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lnSpc>
                <a:spcPct val="100000"/>
              </a:lnSpc>
              <a:defRPr/>
            </a:pPr>
            <a:r>
              <a:rPr lang="en-US" altLang="zh-CN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  <a:ea typeface="华文隶书" pitchFamily="2" charset="-122"/>
              </a:rPr>
              <a:t>Ch1</a:t>
            </a:r>
            <a:r>
              <a:rPr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  <a:ea typeface="华文隶书" pitchFamily="2" charset="-122"/>
              </a:rPr>
              <a:t>总复习</a:t>
            </a:r>
          </a:p>
        </p:txBody>
      </p:sp>
    </p:spTree>
    <p:extLst>
      <p:ext uri="{BB962C8B-B14F-4D97-AF65-F5344CB8AC3E}">
        <p14:creationId xmlns:p14="http://schemas.microsoft.com/office/powerpoint/2010/main" val="2284312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66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6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6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26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7" dur="20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0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0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6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26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/>
      <p:bldP spid="26628" grpId="0" animBg="1"/>
      <p:bldP spid="26629" grpId="0" animBg="1"/>
      <p:bldP spid="26630" grpId="0" animBg="1"/>
      <p:bldP spid="26631" grpId="0" animBg="1"/>
      <p:bldP spid="26632" grpId="0" animBg="1"/>
      <p:bldP spid="26633" grpId="0" animBg="1"/>
      <p:bldP spid="26634" grpId="0" animBg="1"/>
      <p:bldP spid="26635" grpId="0" animBg="1"/>
      <p:bldP spid="26637" grpId="0" animBg="1"/>
      <p:bldP spid="26638" grpId="0" animBg="1"/>
      <p:bldP spid="26639" grpId="0" animBg="1"/>
      <p:bldP spid="26640" grpId="0"/>
      <p:bldP spid="26641" grpId="0"/>
      <p:bldP spid="26645" grpId="0" animBg="1"/>
      <p:bldP spid="26646" grpId="0" animBg="1"/>
      <p:bldP spid="26648" grpId="0" animBg="1"/>
      <p:bldP spid="26649" grpId="0" animBg="1"/>
      <p:bldP spid="26650" grpId="0" animBg="1"/>
      <p:bldP spid="26651" grpId="0" animBg="1"/>
      <p:bldP spid="26652" grpId="0" animBg="1"/>
      <p:bldP spid="26653" grpId="0" animBg="1"/>
      <p:bldP spid="26654" grpId="0" animBg="1"/>
      <p:bldP spid="26655" grpId="0" animBg="1"/>
      <p:bldP spid="26656" grpId="0" animBg="1"/>
      <p:bldP spid="26657" grpId="0" animBg="1"/>
      <p:bldP spid="26658" grpId="0" animBg="1"/>
      <p:bldP spid="26659" grpId="0" animBg="1"/>
      <p:bldP spid="26660" grpId="0" animBg="1"/>
      <p:bldP spid="26662" grpId="0" animBg="1"/>
      <p:bldP spid="26665" grpId="0" animBg="1"/>
      <p:bldP spid="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07695" y="1916113"/>
            <a:ext cx="492443" cy="1965325"/>
          </a:xfrm>
          <a:prstGeom prst="rect">
            <a:avLst/>
          </a:prstGeom>
          <a:solidFill>
            <a:srgbClr val="FFCC99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/>
          <a:p>
            <a:pPr algn="ctr" fontAlgn="base">
              <a:lnSpc>
                <a:spcPct val="100000"/>
              </a:lnSpc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极限</a:t>
            </a:r>
            <a:r>
              <a:rPr kumimoji="1" lang="zh-CN" altLang="en-US" sz="2000" b="1">
                <a:solidFill>
                  <a:srgbClr val="000000"/>
                </a:solidFill>
                <a:ea typeface="黑体" pitchFamily="2" charset="-122"/>
              </a:rPr>
              <a:t>运算类型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835150" y="836613"/>
            <a:ext cx="1236236" cy="40011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 sz="2000" b="1">
                <a:solidFill>
                  <a:srgbClr val="000000"/>
                </a:solidFill>
                <a:ea typeface="黑体" pitchFamily="2" charset="-122"/>
              </a:rPr>
              <a:t>1.</a:t>
            </a:r>
            <a:r>
              <a:rPr kumimoji="1" lang="zh-CN" altLang="en-US" sz="2000" b="1">
                <a:solidFill>
                  <a:srgbClr val="000000"/>
                </a:solidFill>
                <a:ea typeface="黑体" pitchFamily="2" charset="-122"/>
              </a:rPr>
              <a:t>常规型</a:t>
            </a:r>
            <a:r>
              <a:rPr kumimoji="1" lang="en-US" altLang="zh-CN" sz="2000" b="1">
                <a:solidFill>
                  <a:srgbClr val="000000"/>
                </a:solidFill>
                <a:ea typeface="黑体" pitchFamily="2" charset="-122"/>
              </a:rPr>
              <a:t>:</a:t>
            </a:r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69877"/>
              </p:ext>
            </p:extLst>
          </p:nvPr>
        </p:nvGraphicFramePr>
        <p:xfrm>
          <a:off x="3203575" y="836613"/>
          <a:ext cx="139223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Equation" r:id="rId3" imgW="901309" imgH="291973" progId="Equation.DSMT4">
                  <p:embed/>
                </p:oleObj>
              </mc:Choice>
              <mc:Fallback>
                <p:oleObj name="Equation" r:id="rId3" imgW="901309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836613"/>
                        <a:ext cx="1392238" cy="3619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Text Box 7"/>
          <p:cNvSpPr txBox="1">
            <a:spLocks noChangeArrowheads="1"/>
          </p:cNvSpPr>
          <p:nvPr/>
        </p:nvSpPr>
        <p:spPr bwMode="auto">
          <a:xfrm>
            <a:off x="1835150" y="1328738"/>
            <a:ext cx="1223963" cy="396875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 sz="2000" b="1">
                <a:solidFill>
                  <a:srgbClr val="000000"/>
                </a:solidFill>
                <a:ea typeface="黑体" pitchFamily="2" charset="-122"/>
              </a:rPr>
              <a:t>2.</a:t>
            </a:r>
            <a:r>
              <a:rPr kumimoji="1" lang="zh-CN" altLang="en-US" sz="2000" b="1">
                <a:solidFill>
                  <a:srgbClr val="000000"/>
                </a:solidFill>
                <a:ea typeface="黑体" pitchFamily="2" charset="-122"/>
              </a:rPr>
              <a:t>特殊型</a:t>
            </a:r>
            <a:r>
              <a:rPr kumimoji="1" lang="en-US" altLang="zh-CN" sz="2000" b="1">
                <a:solidFill>
                  <a:srgbClr val="000000"/>
                </a:solidFill>
                <a:ea typeface="黑体" pitchFamily="2" charset="-122"/>
              </a:rPr>
              <a:t>:</a:t>
            </a:r>
          </a:p>
        </p:txBody>
      </p:sp>
      <p:sp>
        <p:nvSpPr>
          <p:cNvPr id="27655" name="Text Box 8"/>
          <p:cNvSpPr txBox="1">
            <a:spLocks noChangeArrowheads="1"/>
          </p:cNvSpPr>
          <p:nvPr/>
        </p:nvSpPr>
        <p:spPr bwMode="auto">
          <a:xfrm>
            <a:off x="3203575" y="1328738"/>
            <a:ext cx="1656223" cy="369332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1800" b="1">
                <a:solidFill>
                  <a:srgbClr val="000000"/>
                </a:solidFill>
                <a:ea typeface="黑体" pitchFamily="2" charset="-122"/>
              </a:rPr>
              <a:t>分段点处极限</a:t>
            </a:r>
            <a:r>
              <a:rPr kumimoji="1" lang="en-US" altLang="zh-CN" sz="1800" b="1">
                <a:solidFill>
                  <a:srgbClr val="000000"/>
                </a:solidFill>
                <a:ea typeface="黑体" pitchFamily="2" charset="-122"/>
              </a:rPr>
              <a:t>:</a:t>
            </a:r>
          </a:p>
        </p:txBody>
      </p:sp>
      <p:graphicFrame>
        <p:nvGraphicFramePr>
          <p:cNvPr id="2765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448983"/>
              </p:ext>
            </p:extLst>
          </p:nvPr>
        </p:nvGraphicFramePr>
        <p:xfrm>
          <a:off x="4919663" y="1328738"/>
          <a:ext cx="1017587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Equation" r:id="rId5" imgW="710891" imgH="279279" progId="Equation.3">
                  <p:embed/>
                </p:oleObj>
              </mc:Choice>
              <mc:Fallback>
                <p:oleObj name="Equation" r:id="rId5" imgW="710891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9663" y="1328738"/>
                        <a:ext cx="1017587" cy="36353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00375"/>
              </p:ext>
            </p:extLst>
          </p:nvPr>
        </p:nvGraphicFramePr>
        <p:xfrm>
          <a:off x="5867400" y="1328738"/>
          <a:ext cx="893763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Equation" r:id="rId7" imgW="596900" imgH="279400" progId="Equation.3">
                  <p:embed/>
                </p:oleObj>
              </mc:Choice>
              <mc:Fallback>
                <p:oleObj name="Equation" r:id="rId7" imgW="5969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328738"/>
                        <a:ext cx="893763" cy="36671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Rectangle 11"/>
          <p:cNvSpPr>
            <a:spLocks noChangeArrowheads="1"/>
          </p:cNvSpPr>
          <p:nvPr/>
        </p:nvSpPr>
        <p:spPr bwMode="auto">
          <a:xfrm>
            <a:off x="3203575" y="1831975"/>
            <a:ext cx="863600" cy="396875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en-US" altLang="zh-CN" sz="20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∞</a:t>
            </a:r>
            <a:r>
              <a:rPr kumimoji="1" lang="zh-CN" altLang="en-US" sz="20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型</a:t>
            </a:r>
            <a:r>
              <a:rPr kumimoji="1" lang="en-US" altLang="zh-CN" sz="20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:</a:t>
            </a:r>
            <a:endParaRPr kumimoji="1" lang="en-US" altLang="zh-CN" sz="20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7659" name="Text Box 12"/>
          <p:cNvSpPr txBox="1">
            <a:spLocks noChangeArrowheads="1"/>
          </p:cNvSpPr>
          <p:nvPr/>
        </p:nvSpPr>
        <p:spPr bwMode="auto">
          <a:xfrm>
            <a:off x="4211638" y="1831975"/>
            <a:ext cx="1579278" cy="369332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1800" b="1">
                <a:solidFill>
                  <a:srgbClr val="000000"/>
                </a:solidFill>
                <a:ea typeface="黑体" pitchFamily="2" charset="-122"/>
              </a:rPr>
              <a:t>倒数求无穷小</a:t>
            </a:r>
          </a:p>
        </p:txBody>
      </p:sp>
      <p:sp>
        <p:nvSpPr>
          <p:cNvPr id="27660" name="Text Box 13"/>
          <p:cNvSpPr txBox="1">
            <a:spLocks noChangeArrowheads="1"/>
          </p:cNvSpPr>
          <p:nvPr/>
        </p:nvSpPr>
        <p:spPr bwMode="auto">
          <a:xfrm>
            <a:off x="3203575" y="2408238"/>
            <a:ext cx="863600" cy="366712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 sz="1800" b="1">
                <a:solidFill>
                  <a:srgbClr val="000000"/>
                </a:solidFill>
                <a:ea typeface="黑体" pitchFamily="2" charset="-122"/>
              </a:rPr>
              <a:t>u•0</a:t>
            </a:r>
            <a:r>
              <a:rPr kumimoji="1" lang="zh-CN" altLang="en-US" sz="1800" b="1">
                <a:solidFill>
                  <a:srgbClr val="000000"/>
                </a:solidFill>
                <a:ea typeface="黑体" pitchFamily="2" charset="-122"/>
              </a:rPr>
              <a:t>型</a:t>
            </a:r>
            <a:r>
              <a:rPr kumimoji="1" lang="en-US" altLang="zh-CN" sz="1800" b="1">
                <a:solidFill>
                  <a:srgbClr val="000000"/>
                </a:solidFill>
                <a:ea typeface="黑体" pitchFamily="2" charset="-122"/>
              </a:rPr>
              <a:t>:</a:t>
            </a:r>
          </a:p>
        </p:txBody>
      </p:sp>
      <p:sp>
        <p:nvSpPr>
          <p:cNvPr id="27661" name="Text Box 14"/>
          <p:cNvSpPr txBox="1">
            <a:spLocks noChangeArrowheads="1"/>
          </p:cNvSpPr>
          <p:nvPr/>
        </p:nvSpPr>
        <p:spPr bwMode="auto">
          <a:xfrm>
            <a:off x="4211638" y="2414588"/>
            <a:ext cx="2741456" cy="369332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1800" b="1">
                <a:solidFill>
                  <a:srgbClr val="000000"/>
                </a:solidFill>
                <a:ea typeface="黑体" pitchFamily="2" charset="-122"/>
              </a:rPr>
              <a:t>有界变量与无穷小量之积</a:t>
            </a:r>
          </a:p>
        </p:txBody>
      </p:sp>
      <p:sp>
        <p:nvSpPr>
          <p:cNvPr id="27662" name="Text Box 15"/>
          <p:cNvSpPr txBox="1">
            <a:spLocks noChangeArrowheads="1"/>
          </p:cNvSpPr>
          <p:nvPr/>
        </p:nvSpPr>
        <p:spPr bwMode="auto">
          <a:xfrm>
            <a:off x="3203575" y="2913063"/>
            <a:ext cx="1646238" cy="369887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1800" b="1">
                <a:solidFill>
                  <a:srgbClr val="000000"/>
                </a:solidFill>
                <a:ea typeface="黑体" pitchFamily="2" charset="-122"/>
              </a:rPr>
              <a:t>有限和式极限</a:t>
            </a:r>
            <a:r>
              <a:rPr kumimoji="1" lang="en-US" altLang="zh-CN" sz="1800" b="1">
                <a:solidFill>
                  <a:srgbClr val="000000"/>
                </a:solidFill>
                <a:ea typeface="黑体" pitchFamily="2" charset="-122"/>
              </a:rPr>
              <a:t>:</a:t>
            </a:r>
          </a:p>
        </p:txBody>
      </p:sp>
      <p:sp>
        <p:nvSpPr>
          <p:cNvPr id="27663" name="Text Box 16"/>
          <p:cNvSpPr txBox="1">
            <a:spLocks noChangeArrowheads="1"/>
          </p:cNvSpPr>
          <p:nvPr/>
        </p:nvSpPr>
        <p:spPr bwMode="auto">
          <a:xfrm>
            <a:off x="4973638" y="2917825"/>
            <a:ext cx="2044149" cy="369332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1800" b="1">
                <a:solidFill>
                  <a:srgbClr val="000000"/>
                </a:solidFill>
                <a:ea typeface="黑体" pitchFamily="2" charset="-122"/>
              </a:rPr>
              <a:t>先求和式再求极限</a:t>
            </a:r>
          </a:p>
        </p:txBody>
      </p:sp>
      <p:graphicFrame>
        <p:nvGraphicFramePr>
          <p:cNvPr id="2766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883579"/>
              </p:ext>
            </p:extLst>
          </p:nvPr>
        </p:nvGraphicFramePr>
        <p:xfrm>
          <a:off x="1908175" y="4500563"/>
          <a:ext cx="100806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公式" r:id="rId9" imgW="520474" imgH="393529" progId="Equation.3">
                  <p:embed/>
                </p:oleObj>
              </mc:Choice>
              <mc:Fallback>
                <p:oleObj name="公式" r:id="rId9" imgW="52047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500563"/>
                        <a:ext cx="1008063" cy="430212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5" name="Text Box 18"/>
          <p:cNvSpPr txBox="1">
            <a:spLocks noChangeArrowheads="1"/>
          </p:cNvSpPr>
          <p:nvPr/>
        </p:nvSpPr>
        <p:spPr bwMode="auto">
          <a:xfrm>
            <a:off x="3059113" y="4500563"/>
            <a:ext cx="2044149" cy="369332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1800" b="1">
                <a:solidFill>
                  <a:srgbClr val="000000"/>
                </a:solidFill>
                <a:ea typeface="黑体" pitchFamily="2" charset="-122"/>
              </a:rPr>
              <a:t>分解因式消零因子</a:t>
            </a:r>
          </a:p>
        </p:txBody>
      </p:sp>
      <p:graphicFrame>
        <p:nvGraphicFramePr>
          <p:cNvPr id="2766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371709"/>
              </p:ext>
            </p:extLst>
          </p:nvPr>
        </p:nvGraphicFramePr>
        <p:xfrm>
          <a:off x="4989513" y="4500563"/>
          <a:ext cx="8636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Equation" r:id="rId11" imgW="495085" imgH="228501" progId="Equation.3">
                  <p:embed/>
                </p:oleObj>
              </mc:Choice>
              <mc:Fallback>
                <p:oleObj name="Equation" r:id="rId11" imgW="495085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513" y="4500563"/>
                        <a:ext cx="863600" cy="36036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18588"/>
              </p:ext>
            </p:extLst>
          </p:nvPr>
        </p:nvGraphicFramePr>
        <p:xfrm>
          <a:off x="1908175" y="5511800"/>
          <a:ext cx="10223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name="公式" r:id="rId13" imgW="431613" imgH="393529" progId="Equation.3">
                  <p:embed/>
                </p:oleObj>
              </mc:Choice>
              <mc:Fallback>
                <p:oleObj name="公式" r:id="rId13" imgW="43161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511800"/>
                        <a:ext cx="1022350" cy="420688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8" name="Text Box 21"/>
          <p:cNvSpPr txBox="1">
            <a:spLocks noChangeArrowheads="1"/>
          </p:cNvSpPr>
          <p:nvPr/>
        </p:nvSpPr>
        <p:spPr bwMode="auto">
          <a:xfrm>
            <a:off x="3132138" y="5583238"/>
            <a:ext cx="4746625" cy="366712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1800" b="1">
                <a:solidFill>
                  <a:srgbClr val="000000"/>
                </a:solidFill>
                <a:ea typeface="黑体" pitchFamily="2" charset="-122"/>
              </a:rPr>
              <a:t>用最高次或“最大”项除分子分母 </a:t>
            </a:r>
            <a:r>
              <a:rPr kumimoji="1" lang="en-US" altLang="zh-CN" sz="1800" b="1">
                <a:solidFill>
                  <a:srgbClr val="000000"/>
                </a:solidFill>
                <a:ea typeface="黑体" pitchFamily="2" charset="-122"/>
              </a:rPr>
              <a:t>[</a:t>
            </a:r>
            <a:r>
              <a:rPr kumimoji="1" lang="zh-CN" altLang="en-US" sz="1800" b="1">
                <a:solidFill>
                  <a:srgbClr val="000000"/>
                </a:solidFill>
                <a:ea typeface="黑体" pitchFamily="2" charset="-122"/>
              </a:rPr>
              <a:t>抓大头</a:t>
            </a:r>
            <a:r>
              <a:rPr kumimoji="1" lang="en-US" altLang="zh-CN" sz="1800" b="1">
                <a:solidFill>
                  <a:srgbClr val="000000"/>
                </a:solidFill>
                <a:ea typeface="黑体" pitchFamily="2" charset="-122"/>
              </a:rPr>
              <a:t>]</a:t>
            </a:r>
            <a:endParaRPr kumimoji="1" lang="zh-CN" altLang="en-US" sz="1800" b="1">
              <a:solidFill>
                <a:srgbClr val="000000"/>
              </a:solidFill>
              <a:ea typeface="黑体" pitchFamily="2" charset="-122"/>
            </a:endParaRPr>
          </a:p>
        </p:txBody>
      </p:sp>
      <p:cxnSp>
        <p:nvCxnSpPr>
          <p:cNvPr id="27669" name="AutoShape 22"/>
          <p:cNvCxnSpPr>
            <a:cxnSpLocks noChangeShapeType="1"/>
            <a:stCxn id="13315" idx="0"/>
            <a:endCxn id="27652" idx="1"/>
          </p:cNvCxnSpPr>
          <p:nvPr/>
        </p:nvCxnSpPr>
        <p:spPr bwMode="auto">
          <a:xfrm rot="5400000" flipH="1" flipV="1">
            <a:off x="904811" y="985775"/>
            <a:ext cx="879445" cy="981233"/>
          </a:xfrm>
          <a:prstGeom prst="bentConnector2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70" name="AutoShape 23"/>
          <p:cNvCxnSpPr>
            <a:cxnSpLocks noChangeShapeType="1"/>
            <a:stCxn id="13315" idx="0"/>
            <a:endCxn id="27654" idx="1"/>
          </p:cNvCxnSpPr>
          <p:nvPr/>
        </p:nvCxnSpPr>
        <p:spPr bwMode="auto">
          <a:xfrm rot="5400000" flipH="1" flipV="1">
            <a:off x="1150065" y="1231029"/>
            <a:ext cx="388937" cy="981233"/>
          </a:xfrm>
          <a:prstGeom prst="bentConnector2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71" name="AutoShape 24"/>
          <p:cNvCxnSpPr>
            <a:cxnSpLocks noChangeShapeType="1"/>
          </p:cNvCxnSpPr>
          <p:nvPr/>
        </p:nvCxnSpPr>
        <p:spPr bwMode="auto">
          <a:xfrm rot="16200000" flipH="1">
            <a:off x="1194594" y="4044156"/>
            <a:ext cx="300038" cy="981075"/>
          </a:xfrm>
          <a:prstGeom prst="bentConnector2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72" name="AutoShape 25"/>
          <p:cNvCxnSpPr>
            <a:cxnSpLocks noChangeShapeType="1"/>
          </p:cNvCxnSpPr>
          <p:nvPr/>
        </p:nvCxnSpPr>
        <p:spPr bwMode="auto">
          <a:xfrm rot="16200000" flipH="1">
            <a:off x="601662" y="4416426"/>
            <a:ext cx="1558925" cy="1054100"/>
          </a:xfrm>
          <a:prstGeom prst="bentConnector3">
            <a:avLst>
              <a:gd name="adj1" fmla="val 99356"/>
            </a:avLst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7673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904388"/>
              </p:ext>
            </p:extLst>
          </p:nvPr>
        </p:nvGraphicFramePr>
        <p:xfrm>
          <a:off x="1908175" y="6092825"/>
          <a:ext cx="100806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Equation" r:id="rId15" imgW="609600" imgH="228600" progId="Equation.3">
                  <p:embed/>
                </p:oleObj>
              </mc:Choice>
              <mc:Fallback>
                <p:oleObj name="Equation" r:id="rId15" imgW="609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6092825"/>
                        <a:ext cx="1008063" cy="352425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674" name="AutoShape 29"/>
          <p:cNvCxnSpPr>
            <a:cxnSpLocks noChangeShapeType="1"/>
            <a:stCxn id="13315" idx="2"/>
          </p:cNvCxnSpPr>
          <p:nvPr/>
        </p:nvCxnSpPr>
        <p:spPr bwMode="auto">
          <a:xfrm rot="16200000" flipH="1">
            <a:off x="187246" y="4548109"/>
            <a:ext cx="2387600" cy="1054258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3059113" y="6083300"/>
            <a:ext cx="1368425" cy="379413"/>
            <a:chOff x="3059113" y="6083300"/>
            <a:chExt cx="1368425" cy="379413"/>
          </a:xfrm>
        </p:grpSpPr>
        <p:sp>
          <p:nvSpPr>
            <p:cNvPr id="27689" name="Text Box 2"/>
            <p:cNvSpPr txBox="1">
              <a:spLocks noChangeArrowheads="1"/>
            </p:cNvSpPr>
            <p:nvPr/>
          </p:nvSpPr>
          <p:spPr bwMode="auto">
            <a:xfrm>
              <a:off x="3059113" y="6092825"/>
              <a:ext cx="1368425" cy="36988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</a:pPr>
              <a:r>
                <a:rPr kumimoji="1" lang="zh-CN" altLang="en-US" sz="1800" b="1">
                  <a:solidFill>
                    <a:srgbClr val="000000"/>
                  </a:solidFill>
                  <a:ea typeface="黑体" pitchFamily="2" charset="-122"/>
                </a:rPr>
                <a:t>                </a:t>
              </a:r>
            </a:p>
          </p:txBody>
        </p:sp>
        <p:graphicFrame>
          <p:nvGraphicFramePr>
            <p:cNvPr id="27690" name="Object 30"/>
            <p:cNvGraphicFramePr>
              <a:graphicFrameLocks noChangeAspect="1"/>
            </p:cNvGraphicFramePr>
            <p:nvPr/>
          </p:nvGraphicFramePr>
          <p:xfrm>
            <a:off x="3132138" y="6083300"/>
            <a:ext cx="124142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5" name="Equation" r:id="rId17" imgW="761669" imgH="228501" progId="Equation.DSMT4">
                    <p:embed/>
                  </p:oleObj>
                </mc:Choice>
                <mc:Fallback>
                  <p:oleObj name="Equation" r:id="rId17" imgW="761669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2138" y="6083300"/>
                          <a:ext cx="1241425" cy="371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76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275419"/>
              </p:ext>
            </p:extLst>
          </p:nvPr>
        </p:nvGraphicFramePr>
        <p:xfrm>
          <a:off x="4570413" y="6021388"/>
          <a:ext cx="119697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Equation" r:id="rId19" imgW="942975" imgH="352330" progId="Equation.DSMT4">
                  <p:embed/>
                </p:oleObj>
              </mc:Choice>
              <mc:Fallback>
                <p:oleObj name="Equation" r:id="rId19" imgW="942975" imgH="35233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0413" y="6021388"/>
                        <a:ext cx="1196975" cy="531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7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796623"/>
              </p:ext>
            </p:extLst>
          </p:nvPr>
        </p:nvGraphicFramePr>
        <p:xfrm>
          <a:off x="5854700" y="5994400"/>
          <a:ext cx="3225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Equation" r:id="rId21" imgW="1733360" imgH="257175" progId="Equation.DSMT4">
                  <p:embed/>
                </p:oleObj>
              </mc:Choice>
              <mc:Fallback>
                <p:oleObj name="Equation" r:id="rId21" imgW="1733360" imgH="25717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5994400"/>
                        <a:ext cx="3225800" cy="609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9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824667"/>
              </p:ext>
            </p:extLst>
          </p:nvPr>
        </p:nvGraphicFramePr>
        <p:xfrm>
          <a:off x="4714875" y="836613"/>
          <a:ext cx="180181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Equation" r:id="rId23" imgW="1167893" imgH="291973" progId="Equation.DSMT4">
                  <p:embed/>
                </p:oleObj>
              </mc:Choice>
              <mc:Fallback>
                <p:oleObj name="Equation" r:id="rId23" imgW="1167893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836613"/>
                        <a:ext cx="1801813" cy="36036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0" name="Text Box 16"/>
          <p:cNvSpPr txBox="1">
            <a:spLocks noChangeArrowheads="1"/>
          </p:cNvSpPr>
          <p:nvPr/>
        </p:nvSpPr>
        <p:spPr bwMode="auto">
          <a:xfrm>
            <a:off x="4972050" y="3419475"/>
            <a:ext cx="3416300" cy="369888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1800" b="1">
                <a:solidFill>
                  <a:srgbClr val="000000"/>
                </a:solidFill>
                <a:ea typeface="黑体" pitchFamily="2" charset="-122"/>
              </a:rPr>
              <a:t>极限都存在时个自求极限再相加</a:t>
            </a:r>
          </a:p>
        </p:txBody>
      </p:sp>
      <p:sp>
        <p:nvSpPr>
          <p:cNvPr id="27681" name="Text Box 26"/>
          <p:cNvSpPr txBox="1">
            <a:spLocks noChangeArrowheads="1"/>
          </p:cNvSpPr>
          <p:nvPr/>
        </p:nvSpPr>
        <p:spPr bwMode="auto">
          <a:xfrm>
            <a:off x="3035300" y="5075238"/>
            <a:ext cx="1800225" cy="3698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1800" b="1">
                <a:solidFill>
                  <a:srgbClr val="000000"/>
                </a:solidFill>
                <a:ea typeface="黑体" pitchFamily="2" charset="-122"/>
              </a:rPr>
              <a:t>等价无穷小替换</a:t>
            </a:r>
          </a:p>
        </p:txBody>
      </p:sp>
      <p:sp>
        <p:nvSpPr>
          <p:cNvPr id="42" name="Text Box 15"/>
          <p:cNvSpPr txBox="1">
            <a:spLocks noChangeArrowheads="1"/>
          </p:cNvSpPr>
          <p:nvPr/>
        </p:nvSpPr>
        <p:spPr bwMode="auto">
          <a:xfrm>
            <a:off x="3189288" y="3924300"/>
            <a:ext cx="1646237" cy="368300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1800" b="1">
                <a:solidFill>
                  <a:srgbClr val="000000"/>
                </a:solidFill>
                <a:ea typeface="黑体" pitchFamily="2" charset="-122"/>
              </a:rPr>
              <a:t>无限和式极限</a:t>
            </a:r>
            <a:r>
              <a:rPr kumimoji="1" lang="en-US" altLang="zh-CN" sz="1800" b="1">
                <a:solidFill>
                  <a:srgbClr val="000000"/>
                </a:solidFill>
                <a:ea typeface="黑体" pitchFamily="2" charset="-122"/>
              </a:rPr>
              <a:t>: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4972050" y="3922713"/>
            <a:ext cx="1108075" cy="3698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1800" b="1">
                <a:solidFill>
                  <a:srgbClr val="000000"/>
                </a:solidFill>
                <a:ea typeface="黑体" pitchFamily="2" charset="-122"/>
              </a:rPr>
              <a:t>夹逼准则</a:t>
            </a:r>
          </a:p>
        </p:txBody>
      </p:sp>
      <p:sp>
        <p:nvSpPr>
          <p:cNvPr id="44" name="Text Box 16"/>
          <p:cNvSpPr txBox="1">
            <a:spLocks noChangeArrowheads="1"/>
          </p:cNvSpPr>
          <p:nvPr/>
        </p:nvSpPr>
        <p:spPr bwMode="auto">
          <a:xfrm>
            <a:off x="6227763" y="3933825"/>
            <a:ext cx="1570037" cy="368300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1800" b="1">
                <a:solidFill>
                  <a:srgbClr val="000000"/>
                </a:solidFill>
                <a:ea typeface="黑体" pitchFamily="2" charset="-122"/>
              </a:rPr>
              <a:t>部分和求极限</a:t>
            </a:r>
          </a:p>
        </p:txBody>
      </p:sp>
      <p:grpSp>
        <p:nvGrpSpPr>
          <p:cNvPr id="27683" name="Group 25"/>
          <p:cNvGrpSpPr>
            <a:grpSpLocks/>
          </p:cNvGrpSpPr>
          <p:nvPr/>
        </p:nvGrpSpPr>
        <p:grpSpPr bwMode="auto">
          <a:xfrm>
            <a:off x="-36513" y="0"/>
            <a:ext cx="9072563" cy="6838950"/>
            <a:chOff x="6" y="6"/>
            <a:chExt cx="5620" cy="4308"/>
          </a:xfrm>
        </p:grpSpPr>
        <p:sp>
          <p:nvSpPr>
            <p:cNvPr id="27685" name="Freeform 26"/>
            <p:cNvSpPr>
              <a:spLocks/>
            </p:cNvSpPr>
            <p:nvPr/>
          </p:nvSpPr>
          <p:spPr bwMode="auto">
            <a:xfrm>
              <a:off x="6" y="6"/>
              <a:ext cx="262" cy="4308"/>
            </a:xfrm>
            <a:custGeom>
              <a:avLst/>
              <a:gdLst>
                <a:gd name="T0" fmla="*/ 262 w 262"/>
                <a:gd name="T1" fmla="*/ 440 h 4308"/>
                <a:gd name="T2" fmla="*/ 262 w 262"/>
                <a:gd name="T3" fmla="*/ 0 h 4308"/>
                <a:gd name="T4" fmla="*/ 0 w 262"/>
                <a:gd name="T5" fmla="*/ 0 h 4308"/>
                <a:gd name="T6" fmla="*/ 0 w 262"/>
                <a:gd name="T7" fmla="*/ 4308 h 4308"/>
                <a:gd name="T8" fmla="*/ 262 w 262"/>
                <a:gd name="T9" fmla="*/ 4308 h 4308"/>
                <a:gd name="T10" fmla="*/ 262 w 262"/>
                <a:gd name="T11" fmla="*/ 440 h 43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2" h="4308">
                  <a:moveTo>
                    <a:pt x="262" y="440"/>
                  </a:moveTo>
                  <a:lnTo>
                    <a:pt x="262" y="0"/>
                  </a:lnTo>
                  <a:lnTo>
                    <a:pt x="0" y="0"/>
                  </a:lnTo>
                  <a:lnTo>
                    <a:pt x="0" y="4308"/>
                  </a:lnTo>
                  <a:lnTo>
                    <a:pt x="262" y="4308"/>
                  </a:lnTo>
                  <a:lnTo>
                    <a:pt x="262" y="44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6" name="Line 27"/>
            <p:cNvSpPr>
              <a:spLocks noChangeShapeType="1"/>
            </p:cNvSpPr>
            <p:nvPr/>
          </p:nvSpPr>
          <p:spPr bwMode="auto">
            <a:xfrm flipV="1">
              <a:off x="355" y="437"/>
              <a:ext cx="5271" cy="0"/>
            </a:xfrm>
            <a:prstGeom prst="line">
              <a:avLst/>
            </a:prstGeom>
            <a:noFill/>
            <a:ln w="6350" cap="rnd">
              <a:solidFill>
                <a:srgbClr val="008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7" name="Freeform 28"/>
            <p:cNvSpPr>
              <a:spLocks/>
            </p:cNvSpPr>
            <p:nvPr/>
          </p:nvSpPr>
          <p:spPr bwMode="auto">
            <a:xfrm>
              <a:off x="181" y="349"/>
              <a:ext cx="174" cy="175"/>
            </a:xfrm>
            <a:custGeom>
              <a:avLst/>
              <a:gdLst>
                <a:gd name="T0" fmla="*/ 0 w 726"/>
                <a:gd name="T1" fmla="*/ 0 h 725"/>
                <a:gd name="T2" fmla="*/ 0 w 726"/>
                <a:gd name="T3" fmla="*/ 0 h 725"/>
                <a:gd name="T4" fmla="*/ 0 w 726"/>
                <a:gd name="T5" fmla="*/ 0 h 725"/>
                <a:gd name="T6" fmla="*/ 0 w 726"/>
                <a:gd name="T7" fmla="*/ 0 h 725"/>
                <a:gd name="T8" fmla="*/ 0 w 726"/>
                <a:gd name="T9" fmla="*/ 0 h 725"/>
                <a:gd name="T10" fmla="*/ 0 w 726"/>
                <a:gd name="T11" fmla="*/ 0 h 725"/>
                <a:gd name="T12" fmla="*/ 0 w 726"/>
                <a:gd name="T13" fmla="*/ 0 h 7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6" h="725">
                  <a:moveTo>
                    <a:pt x="363" y="0"/>
                  </a:moveTo>
                  <a:cubicBezTo>
                    <a:pt x="163" y="0"/>
                    <a:pt x="0" y="162"/>
                    <a:pt x="0" y="362"/>
                  </a:cubicBezTo>
                  <a:cubicBezTo>
                    <a:pt x="0" y="563"/>
                    <a:pt x="163" y="725"/>
                    <a:pt x="363" y="725"/>
                  </a:cubicBezTo>
                  <a:cubicBezTo>
                    <a:pt x="563" y="725"/>
                    <a:pt x="726" y="563"/>
                    <a:pt x="726" y="362"/>
                  </a:cubicBezTo>
                  <a:cubicBezTo>
                    <a:pt x="726" y="362"/>
                    <a:pt x="726" y="362"/>
                    <a:pt x="726" y="362"/>
                  </a:cubicBezTo>
                  <a:cubicBezTo>
                    <a:pt x="726" y="162"/>
                    <a:pt x="563" y="0"/>
                    <a:pt x="363" y="0"/>
                  </a:cubicBezTo>
                  <a:cubicBezTo>
                    <a:pt x="363" y="0"/>
                    <a:pt x="363" y="0"/>
                    <a:pt x="363" y="0"/>
                  </a:cubicBezTo>
                </a:path>
              </a:pathLst>
            </a:custGeom>
            <a:solidFill>
              <a:srgbClr val="0000FF"/>
            </a:solidFill>
            <a:ln w="38100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8" name="Freeform 29"/>
            <p:cNvSpPr>
              <a:spLocks/>
            </p:cNvSpPr>
            <p:nvPr/>
          </p:nvSpPr>
          <p:spPr bwMode="auto">
            <a:xfrm>
              <a:off x="181" y="349"/>
              <a:ext cx="174" cy="175"/>
            </a:xfrm>
            <a:custGeom>
              <a:avLst/>
              <a:gdLst>
                <a:gd name="T0" fmla="*/ 87 w 174"/>
                <a:gd name="T1" fmla="*/ 0 h 175"/>
                <a:gd name="T2" fmla="*/ 0 w 174"/>
                <a:gd name="T3" fmla="*/ 88 h 175"/>
                <a:gd name="T4" fmla="*/ 87 w 174"/>
                <a:gd name="T5" fmla="*/ 175 h 175"/>
                <a:gd name="T6" fmla="*/ 174 w 174"/>
                <a:gd name="T7" fmla="*/ 88 h 175"/>
                <a:gd name="T8" fmla="*/ 174 w 174"/>
                <a:gd name="T9" fmla="*/ 88 h 175"/>
                <a:gd name="T10" fmla="*/ 87 w 174"/>
                <a:gd name="T11" fmla="*/ 0 h 175"/>
                <a:gd name="T12" fmla="*/ 87 w 174"/>
                <a:gd name="T13" fmla="*/ 0 h 1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4" h="175">
                  <a:moveTo>
                    <a:pt x="87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6"/>
                    <a:pt x="39" y="175"/>
                    <a:pt x="87" y="175"/>
                  </a:cubicBezTo>
                  <a:cubicBezTo>
                    <a:pt x="135" y="175"/>
                    <a:pt x="174" y="136"/>
                    <a:pt x="174" y="88"/>
                  </a:cubicBezTo>
                  <a:cubicBezTo>
                    <a:pt x="174" y="88"/>
                    <a:pt x="174" y="88"/>
                    <a:pt x="174" y="88"/>
                  </a:cubicBezTo>
                  <a:cubicBezTo>
                    <a:pt x="174" y="39"/>
                    <a:pt x="135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</a:path>
              </a:pathLst>
            </a:custGeom>
            <a:noFill/>
            <a:ln w="6350" cap="rnd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" name="Rectangle 62"/>
          <p:cNvSpPr>
            <a:spLocks noChangeArrowheads="1"/>
          </p:cNvSpPr>
          <p:nvPr/>
        </p:nvSpPr>
        <p:spPr bwMode="auto">
          <a:xfrm>
            <a:off x="581025" y="179388"/>
            <a:ext cx="26955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lnSpc>
                <a:spcPct val="100000"/>
              </a:lnSpc>
              <a:defRPr/>
            </a:pPr>
            <a:r>
              <a:rPr lang="en-US" altLang="zh-CN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  <a:ea typeface="华文隶书" pitchFamily="2" charset="-122"/>
              </a:rPr>
              <a:t>Ch1</a:t>
            </a:r>
            <a:r>
              <a:rPr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  <a:ea typeface="华文隶书" pitchFamily="2" charset="-122"/>
              </a:rPr>
              <a:t>总复习</a:t>
            </a:r>
          </a:p>
        </p:txBody>
      </p:sp>
    </p:spTree>
    <p:extLst>
      <p:ext uri="{BB962C8B-B14F-4D97-AF65-F5344CB8AC3E}">
        <p14:creationId xmlns:p14="http://schemas.microsoft.com/office/powerpoint/2010/main" val="400606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6" dur="20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0" dur="20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5" dur="2000"/>
                                        <p:tgtEl>
                                          <p:spTgt spid="2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nimBg="1"/>
      <p:bldP spid="27652" grpId="0" animBg="1"/>
      <p:bldP spid="27654" grpId="0" animBg="1"/>
      <p:bldP spid="27655" grpId="0" animBg="1"/>
      <p:bldP spid="27658" grpId="0" animBg="1"/>
      <p:bldP spid="27659" grpId="0" animBg="1"/>
      <p:bldP spid="27660" grpId="0" animBg="1"/>
      <p:bldP spid="27661" grpId="0" animBg="1"/>
      <p:bldP spid="27662" grpId="0" animBg="1"/>
      <p:bldP spid="27663" grpId="0" animBg="1"/>
      <p:bldP spid="27665" grpId="0" animBg="1"/>
      <p:bldP spid="27668" grpId="0" animBg="1"/>
      <p:bldP spid="27680" grpId="0" animBg="1"/>
      <p:bldP spid="27681" grpId="0" animBg="1"/>
      <p:bldP spid="42" grpId="0" animBg="1"/>
      <p:bldP spid="43" grpId="0" animBg="1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74" name="AutoShape 10"/>
          <p:cNvCxnSpPr>
            <a:cxnSpLocks noChangeShapeType="1"/>
            <a:stCxn id="28676" idx="0"/>
            <a:endCxn id="28677" idx="1"/>
          </p:cNvCxnSpPr>
          <p:nvPr/>
        </p:nvCxnSpPr>
        <p:spPr bwMode="auto">
          <a:xfrm rot="5400000" flipH="1" flipV="1">
            <a:off x="464662" y="1914051"/>
            <a:ext cx="753269" cy="260507"/>
          </a:xfrm>
          <a:prstGeom prst="bentConnector2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75" name="AutoShape 11"/>
          <p:cNvCxnSpPr>
            <a:cxnSpLocks noChangeShapeType="1"/>
            <a:stCxn id="28677" idx="2"/>
            <a:endCxn id="28684" idx="1"/>
          </p:cNvCxnSpPr>
          <p:nvPr/>
        </p:nvCxnSpPr>
        <p:spPr bwMode="auto">
          <a:xfrm rot="16200000" flipH="1">
            <a:off x="1335087" y="1816101"/>
            <a:ext cx="322263" cy="392112"/>
          </a:xfrm>
          <a:prstGeom prst="bentConnector2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676" name="Text Box 12"/>
          <p:cNvSpPr txBox="1">
            <a:spLocks noChangeArrowheads="1"/>
          </p:cNvSpPr>
          <p:nvPr/>
        </p:nvSpPr>
        <p:spPr bwMode="auto">
          <a:xfrm>
            <a:off x="464821" y="2420938"/>
            <a:ext cx="492443" cy="1174750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2000" b="1">
                <a:solidFill>
                  <a:srgbClr val="000000"/>
                </a:solidFill>
                <a:ea typeface="黑体" pitchFamily="2" charset="-122"/>
              </a:rPr>
              <a:t>函数连续</a:t>
            </a:r>
          </a:p>
        </p:txBody>
      </p:sp>
      <p:sp>
        <p:nvSpPr>
          <p:cNvPr id="28677" name="Text Box 13"/>
          <p:cNvSpPr txBox="1">
            <a:spLocks noChangeArrowheads="1"/>
          </p:cNvSpPr>
          <p:nvPr/>
        </p:nvSpPr>
        <p:spPr bwMode="auto">
          <a:xfrm>
            <a:off x="971550" y="1484313"/>
            <a:ext cx="657225" cy="366712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1800" b="1">
                <a:solidFill>
                  <a:srgbClr val="000000"/>
                </a:solidFill>
                <a:ea typeface="宋体" pitchFamily="2" charset="-122"/>
              </a:rPr>
              <a:t>概念</a:t>
            </a:r>
          </a:p>
        </p:txBody>
      </p:sp>
      <p:sp>
        <p:nvSpPr>
          <p:cNvPr id="28678" name="Text Box 14"/>
          <p:cNvSpPr txBox="1">
            <a:spLocks noChangeArrowheads="1"/>
          </p:cNvSpPr>
          <p:nvPr/>
        </p:nvSpPr>
        <p:spPr bwMode="auto">
          <a:xfrm>
            <a:off x="1727200" y="908050"/>
            <a:ext cx="1116013" cy="366713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</a:pPr>
            <a:r>
              <a:rPr kumimoji="1" lang="zh-CN" altLang="en-US" sz="1800" b="1">
                <a:solidFill>
                  <a:srgbClr val="000000"/>
                </a:solidFill>
                <a:ea typeface="宋体" pitchFamily="2" charset="-122"/>
              </a:rPr>
              <a:t>点连续</a:t>
            </a:r>
          </a:p>
        </p:txBody>
      </p:sp>
      <p:sp>
        <p:nvSpPr>
          <p:cNvPr id="28679" name="Text Box 19"/>
          <p:cNvSpPr txBox="1">
            <a:spLocks noChangeArrowheads="1"/>
          </p:cNvSpPr>
          <p:nvPr/>
        </p:nvSpPr>
        <p:spPr bwMode="auto">
          <a:xfrm>
            <a:off x="3195638" y="928688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endParaRPr kumimoji="1" lang="zh-CN" altLang="zh-CN" sz="2400" b="1">
              <a:solidFill>
                <a:srgbClr val="000000"/>
              </a:solidFill>
              <a:ea typeface="宋体" pitchFamily="2" charset="-122"/>
            </a:endParaRPr>
          </a:p>
        </p:txBody>
      </p:sp>
      <p:graphicFrame>
        <p:nvGraphicFramePr>
          <p:cNvPr id="2868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359621"/>
              </p:ext>
            </p:extLst>
          </p:nvPr>
        </p:nvGraphicFramePr>
        <p:xfrm>
          <a:off x="2925763" y="936625"/>
          <a:ext cx="2497137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" name="Equation" r:id="rId3" imgW="1625400" imgH="228600" progId="Equation.DSMT4">
                  <p:embed/>
                </p:oleObj>
              </mc:Choice>
              <mc:Fallback>
                <p:oleObj name="Equation" r:id="rId3" imgW="1625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936625"/>
                        <a:ext cx="2497137" cy="33178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7349"/>
              </p:ext>
            </p:extLst>
          </p:nvPr>
        </p:nvGraphicFramePr>
        <p:xfrm>
          <a:off x="5346700" y="936625"/>
          <a:ext cx="16510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" name="Equation" r:id="rId5" imgW="1168200" imgH="291960" progId="Equation.DSMT4">
                  <p:embed/>
                </p:oleObj>
              </mc:Choice>
              <mc:Fallback>
                <p:oleObj name="Equation" r:id="rId5" imgW="11682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6700" y="936625"/>
                        <a:ext cx="1651000" cy="33178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83" name="Group 23"/>
          <p:cNvGrpSpPr>
            <a:grpSpLocks/>
          </p:cNvGrpSpPr>
          <p:nvPr/>
        </p:nvGrpSpPr>
        <p:grpSpPr bwMode="auto">
          <a:xfrm>
            <a:off x="2916238" y="1341438"/>
            <a:ext cx="5976937" cy="474662"/>
            <a:chOff x="1632" y="950"/>
            <a:chExt cx="3888" cy="350"/>
          </a:xfrm>
        </p:grpSpPr>
        <p:sp>
          <p:nvSpPr>
            <p:cNvPr id="28803" name="Text Box 24"/>
            <p:cNvSpPr txBox="1">
              <a:spLocks noChangeArrowheads="1"/>
            </p:cNvSpPr>
            <p:nvPr/>
          </p:nvSpPr>
          <p:spPr bwMode="auto">
            <a:xfrm>
              <a:off x="1632" y="950"/>
              <a:ext cx="3888" cy="3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endParaRPr kumimoji="1" lang="zh-CN" altLang="zh-CN" sz="24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8804" name="Text Box 25"/>
            <p:cNvSpPr txBox="1">
              <a:spLocks noChangeArrowheads="1"/>
            </p:cNvSpPr>
            <p:nvPr/>
          </p:nvSpPr>
          <p:spPr bwMode="auto">
            <a:xfrm>
              <a:off x="1819" y="979"/>
              <a:ext cx="57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</a:pPr>
              <a:r>
                <a:rPr kumimoji="1" lang="zh-CN" altLang="en-US" sz="1800" b="1" dirty="0">
                  <a:solidFill>
                    <a:srgbClr val="000000"/>
                  </a:solidFill>
                  <a:ea typeface="宋体" pitchFamily="2" charset="-122"/>
                </a:rPr>
                <a:t>特殊：</a:t>
              </a:r>
            </a:p>
          </p:txBody>
        </p:sp>
        <p:sp>
          <p:nvSpPr>
            <p:cNvPr id="28805" name="Text Box 26"/>
            <p:cNvSpPr txBox="1">
              <a:spLocks noChangeArrowheads="1"/>
            </p:cNvSpPr>
            <p:nvPr/>
          </p:nvSpPr>
          <p:spPr bwMode="auto">
            <a:xfrm>
              <a:off x="2256" y="969"/>
              <a:ext cx="56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</a:pPr>
              <a:r>
                <a:rPr kumimoji="1" lang="zh-CN" altLang="en-US" sz="1800" b="1">
                  <a:solidFill>
                    <a:srgbClr val="000000"/>
                  </a:solidFill>
                  <a:ea typeface="宋体" pitchFamily="2" charset="-122"/>
                </a:rPr>
                <a:t>左连续</a:t>
              </a:r>
            </a:p>
          </p:txBody>
        </p:sp>
        <p:sp>
          <p:nvSpPr>
            <p:cNvPr id="28806" name="Text Box 27"/>
            <p:cNvSpPr txBox="1">
              <a:spLocks noChangeArrowheads="1"/>
            </p:cNvSpPr>
            <p:nvPr/>
          </p:nvSpPr>
          <p:spPr bwMode="auto">
            <a:xfrm>
              <a:off x="3839" y="977"/>
              <a:ext cx="56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</a:pPr>
              <a:r>
                <a:rPr kumimoji="1" lang="zh-CN" altLang="en-US" sz="1800" b="1">
                  <a:solidFill>
                    <a:srgbClr val="000000"/>
                  </a:solidFill>
                  <a:ea typeface="宋体" pitchFamily="2" charset="-122"/>
                </a:rPr>
                <a:t>右连续</a:t>
              </a:r>
            </a:p>
          </p:txBody>
        </p:sp>
        <p:graphicFrame>
          <p:nvGraphicFramePr>
            <p:cNvPr id="28807" name="Object 28"/>
            <p:cNvGraphicFramePr>
              <a:graphicFrameLocks noChangeAspect="1"/>
            </p:cNvGraphicFramePr>
            <p:nvPr/>
          </p:nvGraphicFramePr>
          <p:xfrm>
            <a:off x="2769" y="1003"/>
            <a:ext cx="1119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2" name="Equation" r:id="rId7" imgW="1143000" imgH="304800" progId="Equation.DSMT4">
                    <p:embed/>
                  </p:oleObj>
                </mc:Choice>
                <mc:Fallback>
                  <p:oleObj name="Equation" r:id="rId7" imgW="1143000" imgH="304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9" y="1003"/>
                          <a:ext cx="1119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808" name="Object 29"/>
            <p:cNvGraphicFramePr>
              <a:graphicFrameLocks noChangeAspect="1"/>
            </p:cNvGraphicFramePr>
            <p:nvPr/>
          </p:nvGraphicFramePr>
          <p:xfrm>
            <a:off x="4387" y="1003"/>
            <a:ext cx="1067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3" name="Equation" r:id="rId9" imgW="1143000" imgH="304800" progId="Equation.DSMT4">
                    <p:embed/>
                  </p:oleObj>
                </mc:Choice>
                <mc:Fallback>
                  <p:oleObj name="Equation" r:id="rId9" imgW="1143000" imgH="304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7" y="1003"/>
                          <a:ext cx="1067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84" name="Text Box 30"/>
          <p:cNvSpPr txBox="1">
            <a:spLocks noChangeArrowheads="1"/>
          </p:cNvSpPr>
          <p:nvPr/>
        </p:nvSpPr>
        <p:spPr bwMode="auto">
          <a:xfrm>
            <a:off x="1692275" y="1989138"/>
            <a:ext cx="1152525" cy="366712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1800" b="1">
                <a:solidFill>
                  <a:srgbClr val="000000"/>
                </a:solidFill>
                <a:ea typeface="宋体" pitchFamily="2" charset="-122"/>
              </a:rPr>
              <a:t>区间连续</a:t>
            </a:r>
          </a:p>
        </p:txBody>
      </p:sp>
      <p:sp>
        <p:nvSpPr>
          <p:cNvPr id="28685" name="Text Box 31"/>
          <p:cNvSpPr txBox="1">
            <a:spLocks noChangeArrowheads="1"/>
          </p:cNvSpPr>
          <p:nvPr/>
        </p:nvSpPr>
        <p:spPr bwMode="auto">
          <a:xfrm>
            <a:off x="3059113" y="1989138"/>
            <a:ext cx="3457575" cy="366712"/>
          </a:xfrm>
          <a:prstGeom prst="rect">
            <a:avLst/>
          </a:prstGeom>
          <a:solidFill>
            <a:srgbClr val="FFCC99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1800" b="1">
                <a:solidFill>
                  <a:srgbClr val="000000"/>
                </a:solidFill>
                <a:ea typeface="黑体" pitchFamily="2" charset="-122"/>
              </a:rPr>
              <a:t>在区间上每一点都连续的函数</a:t>
            </a:r>
            <a:endParaRPr kumimoji="1" lang="zh-CN" altLang="en-US" sz="1800" b="1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28686" name="AutoShape 32"/>
          <p:cNvCxnSpPr>
            <a:cxnSpLocks noChangeShapeType="1"/>
            <a:stCxn id="28677" idx="0"/>
            <a:endCxn id="28678" idx="1"/>
          </p:cNvCxnSpPr>
          <p:nvPr/>
        </p:nvCxnSpPr>
        <p:spPr bwMode="auto">
          <a:xfrm rot="-5400000">
            <a:off x="1317625" y="1074738"/>
            <a:ext cx="392113" cy="427037"/>
          </a:xfrm>
          <a:prstGeom prst="bentConnector2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687" name="Text Box 33"/>
          <p:cNvSpPr txBox="1">
            <a:spLocks noChangeArrowheads="1"/>
          </p:cNvSpPr>
          <p:nvPr/>
        </p:nvSpPr>
        <p:spPr bwMode="auto">
          <a:xfrm>
            <a:off x="1763713" y="2492375"/>
            <a:ext cx="1152525" cy="64135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1800" b="1">
                <a:solidFill>
                  <a:srgbClr val="000000"/>
                </a:solidFill>
                <a:ea typeface="宋体" pitchFamily="2" charset="-122"/>
              </a:rPr>
              <a:t>初等函数</a:t>
            </a:r>
          </a:p>
          <a:p>
            <a:pPr eaLnBrk="1" fontAlgn="base" hangingPunct="1">
              <a:lnSpc>
                <a:spcPct val="100000"/>
              </a:lnSpc>
            </a:pPr>
            <a:r>
              <a:rPr kumimoji="1" lang="zh-CN" altLang="en-US" sz="1800" b="1">
                <a:solidFill>
                  <a:srgbClr val="000000"/>
                </a:solidFill>
                <a:ea typeface="宋体" pitchFamily="2" charset="-122"/>
              </a:rPr>
              <a:t>连续性</a:t>
            </a:r>
          </a:p>
        </p:txBody>
      </p:sp>
      <p:sp>
        <p:nvSpPr>
          <p:cNvPr id="28688" name="Text Box 35"/>
          <p:cNvSpPr txBox="1">
            <a:spLocks noChangeArrowheads="1"/>
          </p:cNvSpPr>
          <p:nvPr/>
        </p:nvSpPr>
        <p:spPr bwMode="auto">
          <a:xfrm>
            <a:off x="3059113" y="2492375"/>
            <a:ext cx="3887787" cy="366713"/>
          </a:xfrm>
          <a:prstGeom prst="rect">
            <a:avLst/>
          </a:prstGeom>
          <a:solidFill>
            <a:srgbClr val="FFCC99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1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基本初等函数在定义域内是连续的</a:t>
            </a:r>
            <a:r>
              <a:rPr kumimoji="1" lang="en-US" altLang="zh-CN" sz="1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cxnSp>
        <p:nvCxnSpPr>
          <p:cNvPr id="28689" name="AutoShape 39"/>
          <p:cNvCxnSpPr>
            <a:cxnSpLocks noChangeShapeType="1"/>
            <a:stCxn id="28676" idx="2"/>
            <a:endCxn id="28687" idx="1"/>
          </p:cNvCxnSpPr>
          <p:nvPr/>
        </p:nvCxnSpPr>
        <p:spPr bwMode="auto">
          <a:xfrm rot="5400000" flipH="1" flipV="1">
            <a:off x="846059" y="2678034"/>
            <a:ext cx="782638" cy="1052670"/>
          </a:xfrm>
          <a:prstGeom prst="bentConnector4">
            <a:avLst>
              <a:gd name="adj1" fmla="val -29209"/>
              <a:gd name="adj2" fmla="val 61695"/>
            </a:avLst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60" name="Text Box 40"/>
          <p:cNvSpPr txBox="1">
            <a:spLocks noChangeArrowheads="1"/>
          </p:cNvSpPr>
          <p:nvPr/>
        </p:nvSpPr>
        <p:spPr bwMode="auto">
          <a:xfrm>
            <a:off x="3059113" y="2995613"/>
            <a:ext cx="5105400" cy="39687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zh-CN" altLang="en-US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一切初等函数在其定义区间内都是连续的</a:t>
            </a:r>
            <a:r>
              <a:rPr kumimoji="1" lang="en-US" altLang="zh-CN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.</a:t>
            </a:r>
          </a:p>
        </p:txBody>
      </p:sp>
      <p:sp>
        <p:nvSpPr>
          <p:cNvPr id="28691" name="Text Box 41"/>
          <p:cNvSpPr txBox="1">
            <a:spLocks noChangeArrowheads="1"/>
          </p:cNvSpPr>
          <p:nvPr/>
        </p:nvSpPr>
        <p:spPr bwMode="auto">
          <a:xfrm>
            <a:off x="1763713" y="3573463"/>
            <a:ext cx="1152525" cy="91598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1800" b="1">
                <a:solidFill>
                  <a:srgbClr val="000000"/>
                </a:solidFill>
                <a:ea typeface="宋体" pitchFamily="2" charset="-122"/>
              </a:rPr>
              <a:t>闭区间上连续函数性质</a:t>
            </a:r>
          </a:p>
        </p:txBody>
      </p:sp>
      <p:cxnSp>
        <p:nvCxnSpPr>
          <p:cNvPr id="28692" name="AutoShape 42"/>
          <p:cNvCxnSpPr>
            <a:cxnSpLocks noChangeShapeType="1"/>
            <a:stCxn id="28676" idx="2"/>
            <a:endCxn id="28691" idx="1"/>
          </p:cNvCxnSpPr>
          <p:nvPr/>
        </p:nvCxnSpPr>
        <p:spPr bwMode="auto">
          <a:xfrm rot="16200000" flipH="1">
            <a:off x="1019494" y="3287237"/>
            <a:ext cx="435769" cy="1052670"/>
          </a:xfrm>
          <a:prstGeom prst="bentConnector2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693" name="Rectangle 45"/>
          <p:cNvSpPr>
            <a:spLocks noChangeArrowheads="1"/>
          </p:cNvSpPr>
          <p:nvPr/>
        </p:nvSpPr>
        <p:spPr bwMode="auto">
          <a:xfrm>
            <a:off x="3492500" y="3573463"/>
            <a:ext cx="1366838" cy="3698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lnSpc>
                <a:spcPct val="100000"/>
              </a:lnSpc>
            </a:pPr>
            <a:r>
              <a:rPr kumimoji="1" lang="zh-CN" altLang="en-US" sz="1800" b="1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最值定理</a:t>
            </a:r>
          </a:p>
        </p:txBody>
      </p:sp>
      <p:sp>
        <p:nvSpPr>
          <p:cNvPr id="28694" name="Rectangle 47"/>
          <p:cNvSpPr>
            <a:spLocks noChangeArrowheads="1"/>
          </p:cNvSpPr>
          <p:nvPr/>
        </p:nvSpPr>
        <p:spPr bwMode="auto">
          <a:xfrm>
            <a:off x="3492500" y="4365625"/>
            <a:ext cx="1335088" cy="366713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1800" b="1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有界性定理</a:t>
            </a:r>
          </a:p>
        </p:txBody>
      </p:sp>
      <p:sp>
        <p:nvSpPr>
          <p:cNvPr id="28695" name="Rectangle 49"/>
          <p:cNvSpPr>
            <a:spLocks noChangeArrowheads="1"/>
          </p:cNvSpPr>
          <p:nvPr/>
        </p:nvSpPr>
        <p:spPr bwMode="auto">
          <a:xfrm>
            <a:off x="3563938" y="4868863"/>
            <a:ext cx="12954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1800" b="1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零点定理</a:t>
            </a:r>
            <a:r>
              <a:rPr kumimoji="1" lang="zh-CN" altLang="en-US" sz="2400" b="1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28696" name="Rectangle 92"/>
          <p:cNvSpPr>
            <a:spLocks noChangeArrowheads="1"/>
          </p:cNvSpPr>
          <p:nvPr/>
        </p:nvSpPr>
        <p:spPr bwMode="auto">
          <a:xfrm>
            <a:off x="3492500" y="6092825"/>
            <a:ext cx="1295400" cy="366713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1800" b="1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介值定理</a:t>
            </a:r>
          </a:p>
        </p:txBody>
      </p:sp>
      <p:cxnSp>
        <p:nvCxnSpPr>
          <p:cNvPr id="28697" name="AutoShape 98"/>
          <p:cNvCxnSpPr>
            <a:cxnSpLocks noChangeShapeType="1"/>
            <a:stCxn id="28691" idx="3"/>
            <a:endCxn id="28693" idx="1"/>
          </p:cNvCxnSpPr>
          <p:nvPr/>
        </p:nvCxnSpPr>
        <p:spPr bwMode="auto">
          <a:xfrm flipV="1">
            <a:off x="2916238" y="3757613"/>
            <a:ext cx="576262" cy="274637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98" name="AutoShape 99"/>
          <p:cNvCxnSpPr>
            <a:cxnSpLocks noChangeShapeType="1"/>
            <a:stCxn id="28691" idx="2"/>
            <a:endCxn id="28694" idx="1"/>
          </p:cNvCxnSpPr>
          <p:nvPr/>
        </p:nvCxnSpPr>
        <p:spPr bwMode="auto">
          <a:xfrm rot="16200000" flipH="1">
            <a:off x="2886075" y="3943350"/>
            <a:ext cx="60325" cy="1152525"/>
          </a:xfrm>
          <a:prstGeom prst="bentConnector2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99" name="AutoShape 100"/>
          <p:cNvCxnSpPr>
            <a:cxnSpLocks noChangeShapeType="1"/>
            <a:stCxn id="28691" idx="2"/>
            <a:endCxn id="28695" idx="1"/>
          </p:cNvCxnSpPr>
          <p:nvPr/>
        </p:nvCxnSpPr>
        <p:spPr bwMode="auto">
          <a:xfrm rot="16200000" flipH="1">
            <a:off x="2647950" y="4181475"/>
            <a:ext cx="608013" cy="1223963"/>
          </a:xfrm>
          <a:prstGeom prst="bentConnector2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00" name="AutoShape 101"/>
          <p:cNvCxnSpPr>
            <a:cxnSpLocks noChangeShapeType="1"/>
            <a:stCxn id="28691" idx="2"/>
            <a:endCxn id="28696" idx="1"/>
          </p:cNvCxnSpPr>
          <p:nvPr/>
        </p:nvCxnSpPr>
        <p:spPr bwMode="auto">
          <a:xfrm rot="16200000" flipH="1">
            <a:off x="2022475" y="4806950"/>
            <a:ext cx="1787525" cy="1152525"/>
          </a:xfrm>
          <a:prstGeom prst="bentConnector2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701" name="Group 211"/>
          <p:cNvGrpSpPr>
            <a:grpSpLocks/>
          </p:cNvGrpSpPr>
          <p:nvPr/>
        </p:nvGrpSpPr>
        <p:grpSpPr bwMode="auto">
          <a:xfrm>
            <a:off x="5292725" y="3573463"/>
            <a:ext cx="2087563" cy="1008062"/>
            <a:chOff x="3334" y="2251"/>
            <a:chExt cx="1628" cy="872"/>
          </a:xfrm>
        </p:grpSpPr>
        <p:graphicFrame>
          <p:nvGraphicFramePr>
            <p:cNvPr id="28777" name="Object 96"/>
            <p:cNvGraphicFramePr>
              <a:graphicFrameLocks noChangeAspect="1"/>
            </p:cNvGraphicFramePr>
            <p:nvPr/>
          </p:nvGraphicFramePr>
          <p:xfrm>
            <a:off x="4513" y="2251"/>
            <a:ext cx="136" cy="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4" name="Equation" r:id="rId11" imgW="431425" imgH="317225" progId="Equation.DSMT4">
                    <p:embed/>
                  </p:oleObj>
                </mc:Choice>
                <mc:Fallback>
                  <p:oleObj name="Equation" r:id="rId11" imgW="431425" imgH="31722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251"/>
                          <a:ext cx="136" cy="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78" name="Object 97"/>
            <p:cNvGraphicFramePr>
              <a:graphicFrameLocks noChangeAspect="1"/>
            </p:cNvGraphicFramePr>
            <p:nvPr/>
          </p:nvGraphicFramePr>
          <p:xfrm>
            <a:off x="4332" y="2750"/>
            <a:ext cx="136" cy="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5" name="公式" r:id="rId13" imgW="342751" imgH="253890" progId="Equation.3">
                    <p:embed/>
                  </p:oleObj>
                </mc:Choice>
                <mc:Fallback>
                  <p:oleObj name="公式" r:id="rId13" imgW="342751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2750"/>
                          <a:ext cx="136" cy="1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779" name="Group 182"/>
            <p:cNvGrpSpPr>
              <a:grpSpLocks/>
            </p:cNvGrpSpPr>
            <p:nvPr/>
          </p:nvGrpSpPr>
          <p:grpSpPr bwMode="auto">
            <a:xfrm>
              <a:off x="3334" y="2296"/>
              <a:ext cx="1628" cy="827"/>
              <a:chOff x="2976" y="912"/>
              <a:chExt cx="2506" cy="1440"/>
            </a:xfrm>
          </p:grpSpPr>
          <p:grpSp>
            <p:nvGrpSpPr>
              <p:cNvPr id="28782" name="Group 161"/>
              <p:cNvGrpSpPr>
                <a:grpSpLocks/>
              </p:cNvGrpSpPr>
              <p:nvPr/>
            </p:nvGrpSpPr>
            <p:grpSpPr bwMode="auto">
              <a:xfrm>
                <a:off x="3394" y="1728"/>
                <a:ext cx="110" cy="547"/>
                <a:chOff x="3144" y="2199"/>
                <a:chExt cx="110" cy="547"/>
              </a:xfrm>
            </p:grpSpPr>
            <p:graphicFrame>
              <p:nvGraphicFramePr>
                <p:cNvPr id="28801" name="Object 162"/>
                <p:cNvGraphicFramePr>
                  <a:graphicFrameLocks noChangeAspect="1"/>
                </p:cNvGraphicFramePr>
                <p:nvPr/>
              </p:nvGraphicFramePr>
              <p:xfrm>
                <a:off x="3144" y="2631"/>
                <a:ext cx="110" cy="1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36" name="公式" r:id="rId15" imgW="228600" imgH="241300" progId="Equation.3">
                        <p:embed/>
                      </p:oleObj>
                    </mc:Choice>
                    <mc:Fallback>
                      <p:oleObj name="公式" r:id="rId15" imgW="228600" imgH="2413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44" y="2631"/>
                              <a:ext cx="110" cy="11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8802" name="Line 163"/>
                <p:cNvSpPr>
                  <a:spLocks noChangeShapeType="1"/>
                </p:cNvSpPr>
                <p:nvPr/>
              </p:nvSpPr>
              <p:spPr bwMode="auto">
                <a:xfrm flipV="1">
                  <a:off x="3206" y="2199"/>
                  <a:ext cx="0" cy="38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28783" name="Group 164"/>
              <p:cNvGrpSpPr>
                <a:grpSpLocks/>
              </p:cNvGrpSpPr>
              <p:nvPr/>
            </p:nvGrpSpPr>
            <p:grpSpPr bwMode="auto">
              <a:xfrm>
                <a:off x="5088" y="1248"/>
                <a:ext cx="103" cy="1064"/>
                <a:chOff x="4838" y="1719"/>
                <a:chExt cx="103" cy="1064"/>
              </a:xfrm>
            </p:grpSpPr>
            <p:graphicFrame>
              <p:nvGraphicFramePr>
                <p:cNvPr id="28799" name="Object 165"/>
                <p:cNvGraphicFramePr>
                  <a:graphicFrameLocks noChangeAspect="1"/>
                </p:cNvGraphicFramePr>
                <p:nvPr/>
              </p:nvGraphicFramePr>
              <p:xfrm>
                <a:off x="4838" y="2631"/>
                <a:ext cx="103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37" name="公式" r:id="rId17" imgW="215619" imgH="317087" progId="Equation.3">
                        <p:embed/>
                      </p:oleObj>
                    </mc:Choice>
                    <mc:Fallback>
                      <p:oleObj name="公式" r:id="rId17" imgW="215619" imgH="317087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38" y="2631"/>
                              <a:ext cx="103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8800" name="Line 166"/>
                <p:cNvSpPr>
                  <a:spLocks noChangeShapeType="1"/>
                </p:cNvSpPr>
                <p:nvPr/>
              </p:nvSpPr>
              <p:spPr bwMode="auto">
                <a:xfrm flipV="1">
                  <a:off x="4886" y="1719"/>
                  <a:ext cx="0" cy="8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28784" name="Group 167"/>
              <p:cNvGrpSpPr>
                <a:grpSpLocks/>
              </p:cNvGrpSpPr>
              <p:nvPr/>
            </p:nvGrpSpPr>
            <p:grpSpPr bwMode="auto">
              <a:xfrm>
                <a:off x="4294" y="1920"/>
                <a:ext cx="164" cy="426"/>
                <a:chOff x="4044" y="2391"/>
                <a:chExt cx="164" cy="426"/>
              </a:xfrm>
            </p:grpSpPr>
            <p:sp>
              <p:nvSpPr>
                <p:cNvPr id="28797" name="Line 168"/>
                <p:cNvSpPr>
                  <a:spLocks noChangeShapeType="1"/>
                </p:cNvSpPr>
                <p:nvPr/>
              </p:nvSpPr>
              <p:spPr bwMode="auto">
                <a:xfrm flipV="1">
                  <a:off x="4118" y="2391"/>
                  <a:ext cx="0" cy="192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graphicFrame>
              <p:nvGraphicFramePr>
                <p:cNvPr id="28798" name="Object 169"/>
                <p:cNvGraphicFramePr>
                  <a:graphicFrameLocks noChangeAspect="1"/>
                </p:cNvGraphicFramePr>
                <p:nvPr/>
              </p:nvGraphicFramePr>
              <p:xfrm>
                <a:off x="4044" y="2616"/>
                <a:ext cx="164" cy="20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38" name="公式" r:id="rId19" imgW="266605" imgH="342900" progId="Equation.3">
                        <p:embed/>
                      </p:oleObj>
                    </mc:Choice>
                    <mc:Fallback>
                      <p:oleObj name="公式" r:id="rId19" imgW="266605" imgH="3429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44" y="2616"/>
                              <a:ext cx="164" cy="20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8785" name="Group 170"/>
              <p:cNvGrpSpPr>
                <a:grpSpLocks/>
              </p:cNvGrpSpPr>
              <p:nvPr/>
            </p:nvGrpSpPr>
            <p:grpSpPr bwMode="auto">
              <a:xfrm>
                <a:off x="4822" y="1104"/>
                <a:ext cx="158" cy="1242"/>
                <a:chOff x="4572" y="1575"/>
                <a:chExt cx="158" cy="1242"/>
              </a:xfrm>
            </p:grpSpPr>
            <p:graphicFrame>
              <p:nvGraphicFramePr>
                <p:cNvPr id="28795" name="Object 171"/>
                <p:cNvGraphicFramePr>
                  <a:graphicFrameLocks noChangeAspect="1"/>
                </p:cNvGraphicFramePr>
                <p:nvPr/>
              </p:nvGraphicFramePr>
              <p:xfrm>
                <a:off x="4572" y="2616"/>
                <a:ext cx="158" cy="20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39" name="公式" r:id="rId21" imgW="257175" imgH="342900" progId="Equation.3">
                        <p:embed/>
                      </p:oleObj>
                    </mc:Choice>
                    <mc:Fallback>
                      <p:oleObj name="公式" r:id="rId21" imgW="257175" imgH="3429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72" y="2616"/>
                              <a:ext cx="158" cy="20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8796" name="Line 172"/>
                <p:cNvSpPr>
                  <a:spLocks noChangeShapeType="1"/>
                </p:cNvSpPr>
                <p:nvPr/>
              </p:nvSpPr>
              <p:spPr bwMode="auto">
                <a:xfrm>
                  <a:off x="4646" y="1575"/>
                  <a:ext cx="0" cy="1008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28786" name="Group 173"/>
              <p:cNvGrpSpPr>
                <a:grpSpLocks/>
              </p:cNvGrpSpPr>
              <p:nvPr/>
            </p:nvGrpSpPr>
            <p:grpSpPr bwMode="auto">
              <a:xfrm>
                <a:off x="2976" y="912"/>
                <a:ext cx="2506" cy="1440"/>
                <a:chOff x="2726" y="1383"/>
                <a:chExt cx="2506" cy="1440"/>
              </a:xfrm>
            </p:grpSpPr>
            <p:sp>
              <p:nvSpPr>
                <p:cNvPr id="28787" name="Freeform 174"/>
                <p:cNvSpPr>
                  <a:spLocks/>
                </p:cNvSpPr>
                <p:nvPr/>
              </p:nvSpPr>
              <p:spPr bwMode="auto">
                <a:xfrm>
                  <a:off x="3206" y="1543"/>
                  <a:ext cx="1680" cy="848"/>
                </a:xfrm>
                <a:custGeom>
                  <a:avLst/>
                  <a:gdLst>
                    <a:gd name="T0" fmla="*/ 0 w 1680"/>
                    <a:gd name="T1" fmla="*/ 688 h 848"/>
                    <a:gd name="T2" fmla="*/ 144 w 1680"/>
                    <a:gd name="T3" fmla="*/ 400 h 848"/>
                    <a:gd name="T4" fmla="*/ 384 w 1680"/>
                    <a:gd name="T5" fmla="*/ 352 h 848"/>
                    <a:gd name="T6" fmla="*/ 624 w 1680"/>
                    <a:gd name="T7" fmla="*/ 592 h 848"/>
                    <a:gd name="T8" fmla="*/ 720 w 1680"/>
                    <a:gd name="T9" fmla="*/ 736 h 848"/>
                    <a:gd name="T10" fmla="*/ 816 w 1680"/>
                    <a:gd name="T11" fmla="*/ 832 h 848"/>
                    <a:gd name="T12" fmla="*/ 960 w 1680"/>
                    <a:gd name="T13" fmla="*/ 832 h 848"/>
                    <a:gd name="T14" fmla="*/ 1008 w 1680"/>
                    <a:gd name="T15" fmla="*/ 736 h 848"/>
                    <a:gd name="T16" fmla="*/ 1104 w 1680"/>
                    <a:gd name="T17" fmla="*/ 400 h 848"/>
                    <a:gd name="T18" fmla="*/ 1344 w 1680"/>
                    <a:gd name="T19" fmla="*/ 64 h 848"/>
                    <a:gd name="T20" fmla="*/ 1488 w 1680"/>
                    <a:gd name="T21" fmla="*/ 16 h 848"/>
                    <a:gd name="T22" fmla="*/ 1584 w 1680"/>
                    <a:gd name="T23" fmla="*/ 64 h 848"/>
                    <a:gd name="T24" fmla="*/ 1680 w 1680"/>
                    <a:gd name="T25" fmla="*/ 208 h 8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680" h="848">
                      <a:moveTo>
                        <a:pt x="0" y="688"/>
                      </a:moveTo>
                      <a:cubicBezTo>
                        <a:pt x="40" y="572"/>
                        <a:pt x="80" y="456"/>
                        <a:pt x="144" y="400"/>
                      </a:cubicBezTo>
                      <a:cubicBezTo>
                        <a:pt x="208" y="344"/>
                        <a:pt x="304" y="320"/>
                        <a:pt x="384" y="352"/>
                      </a:cubicBezTo>
                      <a:cubicBezTo>
                        <a:pt x="464" y="384"/>
                        <a:pt x="568" y="528"/>
                        <a:pt x="624" y="592"/>
                      </a:cubicBezTo>
                      <a:cubicBezTo>
                        <a:pt x="680" y="656"/>
                        <a:pt x="688" y="696"/>
                        <a:pt x="720" y="736"/>
                      </a:cubicBezTo>
                      <a:cubicBezTo>
                        <a:pt x="752" y="776"/>
                        <a:pt x="776" y="816"/>
                        <a:pt x="816" y="832"/>
                      </a:cubicBezTo>
                      <a:cubicBezTo>
                        <a:pt x="856" y="848"/>
                        <a:pt x="928" y="848"/>
                        <a:pt x="960" y="832"/>
                      </a:cubicBezTo>
                      <a:cubicBezTo>
                        <a:pt x="992" y="816"/>
                        <a:pt x="984" y="808"/>
                        <a:pt x="1008" y="736"/>
                      </a:cubicBezTo>
                      <a:cubicBezTo>
                        <a:pt x="1032" y="664"/>
                        <a:pt x="1048" y="512"/>
                        <a:pt x="1104" y="400"/>
                      </a:cubicBezTo>
                      <a:cubicBezTo>
                        <a:pt x="1160" y="288"/>
                        <a:pt x="1280" y="128"/>
                        <a:pt x="1344" y="64"/>
                      </a:cubicBezTo>
                      <a:cubicBezTo>
                        <a:pt x="1408" y="0"/>
                        <a:pt x="1448" y="16"/>
                        <a:pt x="1488" y="16"/>
                      </a:cubicBezTo>
                      <a:cubicBezTo>
                        <a:pt x="1528" y="16"/>
                        <a:pt x="1552" y="32"/>
                        <a:pt x="1584" y="64"/>
                      </a:cubicBezTo>
                      <a:cubicBezTo>
                        <a:pt x="1616" y="96"/>
                        <a:pt x="1664" y="184"/>
                        <a:pt x="1680" y="208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grpSp>
              <p:nvGrpSpPr>
                <p:cNvPr id="28788" name="Group 175"/>
                <p:cNvGrpSpPr>
                  <a:grpSpLocks/>
                </p:cNvGrpSpPr>
                <p:nvPr/>
              </p:nvGrpSpPr>
              <p:grpSpPr bwMode="auto">
                <a:xfrm>
                  <a:off x="2726" y="1383"/>
                  <a:ext cx="2506" cy="1440"/>
                  <a:chOff x="2208" y="1680"/>
                  <a:chExt cx="2506" cy="1440"/>
                </a:xfrm>
              </p:grpSpPr>
              <p:sp>
                <p:nvSpPr>
                  <p:cNvPr id="28789" name="Line 176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880"/>
                    <a:ext cx="2496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28790" name="Line 17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96" y="1680"/>
                    <a:ext cx="0" cy="144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  <p:graphicFrame>
                <p:nvGraphicFramePr>
                  <p:cNvPr id="28791" name="Object 178"/>
                  <p:cNvGraphicFramePr>
                    <a:graphicFrameLocks noChangeAspect="1"/>
                  </p:cNvGraphicFramePr>
                  <p:nvPr/>
                </p:nvGraphicFramePr>
                <p:xfrm>
                  <a:off x="4593" y="2957"/>
                  <a:ext cx="121" cy="11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340" name="公式" r:id="rId23" imgW="253890" imgH="241195" progId="Equation.3">
                          <p:embed/>
                        </p:oleObj>
                      </mc:Choice>
                      <mc:Fallback>
                        <p:oleObj name="公式" r:id="rId23" imgW="253890" imgH="241195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593" y="2957"/>
                                <a:ext cx="121" cy="11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8792" name="Object 179"/>
                  <p:cNvGraphicFramePr>
                    <a:graphicFrameLocks noChangeAspect="1"/>
                  </p:cNvGraphicFramePr>
                  <p:nvPr/>
                </p:nvGraphicFramePr>
                <p:xfrm>
                  <a:off x="2327" y="1680"/>
                  <a:ext cx="121" cy="15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341" name="公式" r:id="rId25" imgW="253780" imgH="317225" progId="Equation.3">
                          <p:embed/>
                        </p:oleObj>
                      </mc:Choice>
                      <mc:Fallback>
                        <p:oleObj name="公式" r:id="rId25" imgW="253780" imgH="317225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327" y="1680"/>
                                <a:ext cx="121" cy="151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254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8793" name="Object 180"/>
                  <p:cNvGraphicFramePr>
                    <a:graphicFrameLocks noChangeAspect="1"/>
                  </p:cNvGraphicFramePr>
                  <p:nvPr/>
                </p:nvGraphicFramePr>
                <p:xfrm>
                  <a:off x="2345" y="2928"/>
                  <a:ext cx="103" cy="11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342" name="公式" r:id="rId27" imgW="215713" imgH="241091" progId="Equation.3">
                          <p:embed/>
                        </p:oleObj>
                      </mc:Choice>
                      <mc:Fallback>
                        <p:oleObj name="公式" r:id="rId27" imgW="215713" imgH="241091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345" y="2928"/>
                                <a:ext cx="103" cy="11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8794" name="Object 181"/>
                  <p:cNvGraphicFramePr>
                    <a:graphicFrameLocks noChangeAspect="1"/>
                  </p:cNvGraphicFramePr>
                  <p:nvPr/>
                </p:nvGraphicFramePr>
                <p:xfrm>
                  <a:off x="2976" y="1871"/>
                  <a:ext cx="668" cy="19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343" name="公式" r:id="rId29" imgW="1285875" imgH="314182" progId="Equation.3">
                          <p:embed/>
                        </p:oleObj>
                      </mc:Choice>
                      <mc:Fallback>
                        <p:oleObj name="公式" r:id="rId29" imgW="1285875" imgH="314182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976" y="1871"/>
                                <a:ext cx="668" cy="19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  <p:sp>
          <p:nvSpPr>
            <p:cNvPr id="28780" name="Line 183"/>
            <p:cNvSpPr>
              <a:spLocks noChangeShapeType="1"/>
            </p:cNvSpPr>
            <p:nvPr/>
          </p:nvSpPr>
          <p:spPr bwMode="auto">
            <a:xfrm>
              <a:off x="4286" y="2387"/>
              <a:ext cx="5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8781" name="Line 184"/>
            <p:cNvSpPr>
              <a:spLocks noChangeShapeType="1"/>
            </p:cNvSpPr>
            <p:nvPr/>
          </p:nvSpPr>
          <p:spPr bwMode="auto">
            <a:xfrm>
              <a:off x="4059" y="2886"/>
              <a:ext cx="4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28702" name="Group 210"/>
          <p:cNvGrpSpPr>
            <a:grpSpLocks/>
          </p:cNvGrpSpPr>
          <p:nvPr/>
        </p:nvGrpSpPr>
        <p:grpSpPr bwMode="auto">
          <a:xfrm>
            <a:off x="7559675" y="4365625"/>
            <a:ext cx="1584325" cy="1052513"/>
            <a:chOff x="3322" y="3158"/>
            <a:chExt cx="1980" cy="1344"/>
          </a:xfrm>
        </p:grpSpPr>
        <p:grpSp>
          <p:nvGrpSpPr>
            <p:cNvPr id="28752" name="Group 185"/>
            <p:cNvGrpSpPr>
              <a:grpSpLocks/>
            </p:cNvGrpSpPr>
            <p:nvPr/>
          </p:nvGrpSpPr>
          <p:grpSpPr bwMode="auto">
            <a:xfrm>
              <a:off x="3322" y="3686"/>
              <a:ext cx="108" cy="384"/>
              <a:chOff x="2772" y="1584"/>
              <a:chExt cx="108" cy="384"/>
            </a:xfrm>
          </p:grpSpPr>
          <p:sp>
            <p:nvSpPr>
              <p:cNvPr id="28775" name="Line 186"/>
              <p:cNvSpPr>
                <a:spLocks noChangeShapeType="1"/>
              </p:cNvSpPr>
              <p:nvPr/>
            </p:nvSpPr>
            <p:spPr bwMode="auto">
              <a:xfrm flipV="1">
                <a:off x="2880" y="1584"/>
                <a:ext cx="0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graphicFrame>
            <p:nvGraphicFramePr>
              <p:cNvPr id="28776" name="Object 187"/>
              <p:cNvGraphicFramePr>
                <a:graphicFrameLocks noChangeAspect="1"/>
              </p:cNvGraphicFramePr>
              <p:nvPr/>
            </p:nvGraphicFramePr>
            <p:xfrm>
              <a:off x="2772" y="1620"/>
              <a:ext cx="100" cy="1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4" name="公式" r:id="rId31" imgW="228600" imgH="241300" progId="Equation.3">
                      <p:embed/>
                    </p:oleObj>
                  </mc:Choice>
                  <mc:Fallback>
                    <p:oleObj name="公式" r:id="rId31" imgW="228600" imgH="2413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72" y="1620"/>
                            <a:ext cx="100" cy="1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8753" name="Group 188"/>
            <p:cNvGrpSpPr>
              <a:grpSpLocks/>
            </p:cNvGrpSpPr>
            <p:nvPr/>
          </p:nvGrpSpPr>
          <p:grpSpPr bwMode="auto">
            <a:xfrm>
              <a:off x="4992" y="3494"/>
              <a:ext cx="94" cy="354"/>
              <a:chOff x="4442" y="1392"/>
              <a:chExt cx="94" cy="354"/>
            </a:xfrm>
          </p:grpSpPr>
          <p:sp>
            <p:nvSpPr>
              <p:cNvPr id="28773" name="Line 189"/>
              <p:cNvSpPr>
                <a:spLocks noChangeShapeType="1"/>
              </p:cNvSpPr>
              <p:nvPr/>
            </p:nvSpPr>
            <p:spPr bwMode="auto">
              <a:xfrm>
                <a:off x="4488" y="1392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graphicFrame>
            <p:nvGraphicFramePr>
              <p:cNvPr id="28774" name="Object 190"/>
              <p:cNvGraphicFramePr>
                <a:graphicFrameLocks noChangeAspect="1"/>
              </p:cNvGraphicFramePr>
              <p:nvPr/>
            </p:nvGraphicFramePr>
            <p:xfrm>
              <a:off x="4442" y="1608"/>
              <a:ext cx="94" cy="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5" name="公式" r:id="rId32" imgW="215619" imgH="317087" progId="Equation.3">
                      <p:embed/>
                    </p:oleObj>
                  </mc:Choice>
                  <mc:Fallback>
                    <p:oleObj name="公式" r:id="rId32" imgW="215619" imgH="31708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2" y="1608"/>
                            <a:ext cx="94" cy="1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8754" name="Group 191"/>
            <p:cNvGrpSpPr>
              <a:grpSpLocks/>
            </p:cNvGrpSpPr>
            <p:nvPr/>
          </p:nvGrpSpPr>
          <p:grpSpPr bwMode="auto">
            <a:xfrm>
              <a:off x="4570" y="3662"/>
              <a:ext cx="197" cy="216"/>
              <a:chOff x="4032" y="1560"/>
              <a:chExt cx="197" cy="216"/>
            </a:xfrm>
          </p:grpSpPr>
          <p:graphicFrame>
            <p:nvGraphicFramePr>
              <p:cNvPr id="28771" name="Object 192"/>
              <p:cNvGraphicFramePr>
                <a:graphicFrameLocks noChangeAspect="1"/>
              </p:cNvGraphicFramePr>
              <p:nvPr/>
            </p:nvGraphicFramePr>
            <p:xfrm>
              <a:off x="4080" y="1587"/>
              <a:ext cx="149" cy="1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6" name="公式" r:id="rId34" imgW="266605" imgH="352330" progId="Equation.3">
                      <p:embed/>
                    </p:oleObj>
                  </mc:Choice>
                  <mc:Fallback>
                    <p:oleObj name="公式" r:id="rId34" imgW="266605" imgH="35233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1587"/>
                            <a:ext cx="149" cy="1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772" name="Oval 193"/>
              <p:cNvSpPr>
                <a:spLocks noChangeArrowheads="1"/>
              </p:cNvSpPr>
              <p:nvPr/>
            </p:nvSpPr>
            <p:spPr bwMode="auto">
              <a:xfrm flipH="1">
                <a:off x="4032" y="1560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lnSpc>
                    <a:spcPct val="100000"/>
                  </a:lnSpc>
                </a:pPr>
                <a:endParaRPr lang="zh-CN" altLang="en-US" sz="1800" b="1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28755" name="Group 194"/>
            <p:cNvGrpSpPr>
              <a:grpSpLocks/>
            </p:cNvGrpSpPr>
            <p:nvPr/>
          </p:nvGrpSpPr>
          <p:grpSpPr bwMode="auto">
            <a:xfrm>
              <a:off x="4277" y="3662"/>
              <a:ext cx="149" cy="216"/>
              <a:chOff x="3739" y="1560"/>
              <a:chExt cx="149" cy="216"/>
            </a:xfrm>
          </p:grpSpPr>
          <p:graphicFrame>
            <p:nvGraphicFramePr>
              <p:cNvPr id="28769" name="Object 195"/>
              <p:cNvGraphicFramePr>
                <a:graphicFrameLocks noChangeAspect="1"/>
              </p:cNvGraphicFramePr>
              <p:nvPr/>
            </p:nvGraphicFramePr>
            <p:xfrm>
              <a:off x="3739" y="1592"/>
              <a:ext cx="149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7" name="公式" r:id="rId36" imgW="266605" imgH="342900" progId="Equation.3">
                      <p:embed/>
                    </p:oleObj>
                  </mc:Choice>
                  <mc:Fallback>
                    <p:oleObj name="公式" r:id="rId36" imgW="266605" imgH="3429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39" y="1592"/>
                            <a:ext cx="149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770" name="Oval 196"/>
              <p:cNvSpPr>
                <a:spLocks noChangeArrowheads="1"/>
              </p:cNvSpPr>
              <p:nvPr/>
            </p:nvSpPr>
            <p:spPr bwMode="auto">
              <a:xfrm flipH="1">
                <a:off x="3792" y="1560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lnSpc>
                    <a:spcPct val="100000"/>
                  </a:lnSpc>
                </a:pPr>
                <a:endParaRPr lang="zh-CN" altLang="en-US" sz="1800" b="1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28756" name="Group 197"/>
            <p:cNvGrpSpPr>
              <a:grpSpLocks/>
            </p:cNvGrpSpPr>
            <p:nvPr/>
          </p:nvGrpSpPr>
          <p:grpSpPr bwMode="auto">
            <a:xfrm>
              <a:off x="4006" y="3662"/>
              <a:ext cx="144" cy="216"/>
              <a:chOff x="3456" y="1560"/>
              <a:chExt cx="144" cy="216"/>
            </a:xfrm>
          </p:grpSpPr>
          <p:graphicFrame>
            <p:nvGraphicFramePr>
              <p:cNvPr id="28767" name="Object 198"/>
              <p:cNvGraphicFramePr>
                <a:graphicFrameLocks noChangeAspect="1"/>
              </p:cNvGraphicFramePr>
              <p:nvPr/>
            </p:nvGraphicFramePr>
            <p:xfrm>
              <a:off x="3456" y="1592"/>
              <a:ext cx="14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8" name="公式" r:id="rId38" imgW="257175" imgH="342900" progId="Equation.3">
                      <p:embed/>
                    </p:oleObj>
                  </mc:Choice>
                  <mc:Fallback>
                    <p:oleObj name="公式" r:id="rId38" imgW="257175" imgH="3429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1592"/>
                            <a:ext cx="144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768" name="Oval 199"/>
              <p:cNvSpPr>
                <a:spLocks noChangeArrowheads="1"/>
              </p:cNvSpPr>
              <p:nvPr/>
            </p:nvSpPr>
            <p:spPr bwMode="auto">
              <a:xfrm flipH="1">
                <a:off x="3468" y="1560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lnSpc>
                    <a:spcPct val="100000"/>
                  </a:lnSpc>
                </a:pPr>
                <a:endParaRPr lang="zh-CN" altLang="en-US" sz="1800" b="1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28757" name="Group 200"/>
            <p:cNvGrpSpPr>
              <a:grpSpLocks/>
            </p:cNvGrpSpPr>
            <p:nvPr/>
          </p:nvGrpSpPr>
          <p:grpSpPr bwMode="auto">
            <a:xfrm>
              <a:off x="3334" y="3158"/>
              <a:ext cx="1968" cy="1344"/>
              <a:chOff x="3216" y="624"/>
              <a:chExt cx="1968" cy="1344"/>
            </a:xfrm>
          </p:grpSpPr>
          <p:grpSp>
            <p:nvGrpSpPr>
              <p:cNvPr id="28758" name="Group 201"/>
              <p:cNvGrpSpPr>
                <a:grpSpLocks/>
              </p:cNvGrpSpPr>
              <p:nvPr/>
            </p:nvGrpSpPr>
            <p:grpSpPr bwMode="auto">
              <a:xfrm>
                <a:off x="3216" y="624"/>
                <a:ext cx="1968" cy="1344"/>
                <a:chOff x="2784" y="1056"/>
                <a:chExt cx="1968" cy="1344"/>
              </a:xfrm>
            </p:grpSpPr>
            <p:grpSp>
              <p:nvGrpSpPr>
                <p:cNvPr id="28760" name="Group 202"/>
                <p:cNvGrpSpPr>
                  <a:grpSpLocks/>
                </p:cNvGrpSpPr>
                <p:nvPr/>
              </p:nvGrpSpPr>
              <p:grpSpPr bwMode="auto">
                <a:xfrm>
                  <a:off x="2784" y="1056"/>
                  <a:ext cx="1968" cy="1344"/>
                  <a:chOff x="2784" y="1056"/>
                  <a:chExt cx="1968" cy="1344"/>
                </a:xfrm>
              </p:grpSpPr>
              <p:sp>
                <p:nvSpPr>
                  <p:cNvPr id="28762" name="Line 20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48" y="1056"/>
                    <a:ext cx="0" cy="13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28763" name="Freeform 204"/>
                  <p:cNvSpPr>
                    <a:spLocks/>
                  </p:cNvSpPr>
                  <p:nvPr/>
                </p:nvSpPr>
                <p:spPr bwMode="auto">
                  <a:xfrm>
                    <a:off x="2880" y="1240"/>
                    <a:ext cx="1624" cy="968"/>
                  </a:xfrm>
                  <a:custGeom>
                    <a:avLst/>
                    <a:gdLst>
                      <a:gd name="T0" fmla="*/ 0 w 1632"/>
                      <a:gd name="T1" fmla="*/ 157 h 1208"/>
                      <a:gd name="T2" fmla="*/ 96 w 1632"/>
                      <a:gd name="T3" fmla="*/ 189 h 1208"/>
                      <a:gd name="T4" fmla="*/ 232 w 1632"/>
                      <a:gd name="T5" fmla="*/ 205 h 1208"/>
                      <a:gd name="T6" fmla="*/ 368 w 1632"/>
                      <a:gd name="T7" fmla="*/ 189 h 1208"/>
                      <a:gd name="T8" fmla="*/ 464 w 1632"/>
                      <a:gd name="T9" fmla="*/ 148 h 1208"/>
                      <a:gd name="T10" fmla="*/ 506 w 1632"/>
                      <a:gd name="T11" fmla="*/ 115 h 1208"/>
                      <a:gd name="T12" fmla="*/ 600 w 1632"/>
                      <a:gd name="T13" fmla="*/ 67 h 1208"/>
                      <a:gd name="T14" fmla="*/ 694 w 1632"/>
                      <a:gd name="T15" fmla="*/ 50 h 1208"/>
                      <a:gd name="T16" fmla="*/ 784 w 1632"/>
                      <a:gd name="T17" fmla="*/ 50 h 1208"/>
                      <a:gd name="T18" fmla="*/ 880 w 1632"/>
                      <a:gd name="T19" fmla="*/ 67 h 1208"/>
                      <a:gd name="T20" fmla="*/ 920 w 1632"/>
                      <a:gd name="T21" fmla="*/ 83 h 1208"/>
                      <a:gd name="T22" fmla="*/ 1016 w 1632"/>
                      <a:gd name="T23" fmla="*/ 99 h 1208"/>
                      <a:gd name="T24" fmla="*/ 1107 w 1632"/>
                      <a:gd name="T25" fmla="*/ 83 h 1208"/>
                      <a:gd name="T26" fmla="*/ 1152 w 1632"/>
                      <a:gd name="T27" fmla="*/ 50 h 1208"/>
                      <a:gd name="T28" fmla="*/ 1248 w 1632"/>
                      <a:gd name="T29" fmla="*/ 18 h 1208"/>
                      <a:gd name="T30" fmla="*/ 1336 w 1632"/>
                      <a:gd name="T31" fmla="*/ 2 h 1208"/>
                      <a:gd name="T32" fmla="*/ 1479 w 1632"/>
                      <a:gd name="T33" fmla="*/ 9 h 1208"/>
                      <a:gd name="T34" fmla="*/ 1568 w 1632"/>
                      <a:gd name="T35" fmla="*/ 34 h 1208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1632" h="1208">
                        <a:moveTo>
                          <a:pt x="0" y="920"/>
                        </a:moveTo>
                        <a:cubicBezTo>
                          <a:pt x="28" y="992"/>
                          <a:pt x="56" y="1064"/>
                          <a:pt x="96" y="1112"/>
                        </a:cubicBezTo>
                        <a:cubicBezTo>
                          <a:pt x="136" y="1160"/>
                          <a:pt x="192" y="1208"/>
                          <a:pt x="240" y="1208"/>
                        </a:cubicBezTo>
                        <a:cubicBezTo>
                          <a:pt x="288" y="1208"/>
                          <a:pt x="344" y="1168"/>
                          <a:pt x="384" y="1112"/>
                        </a:cubicBezTo>
                        <a:cubicBezTo>
                          <a:pt x="424" y="1056"/>
                          <a:pt x="456" y="944"/>
                          <a:pt x="480" y="872"/>
                        </a:cubicBezTo>
                        <a:cubicBezTo>
                          <a:pt x="504" y="800"/>
                          <a:pt x="504" y="760"/>
                          <a:pt x="528" y="680"/>
                        </a:cubicBezTo>
                        <a:cubicBezTo>
                          <a:pt x="552" y="600"/>
                          <a:pt x="592" y="456"/>
                          <a:pt x="624" y="392"/>
                        </a:cubicBezTo>
                        <a:cubicBezTo>
                          <a:pt x="656" y="328"/>
                          <a:pt x="688" y="312"/>
                          <a:pt x="720" y="296"/>
                        </a:cubicBezTo>
                        <a:cubicBezTo>
                          <a:pt x="752" y="280"/>
                          <a:pt x="784" y="280"/>
                          <a:pt x="816" y="296"/>
                        </a:cubicBezTo>
                        <a:cubicBezTo>
                          <a:pt x="848" y="312"/>
                          <a:pt x="888" y="360"/>
                          <a:pt x="912" y="392"/>
                        </a:cubicBezTo>
                        <a:cubicBezTo>
                          <a:pt x="936" y="424"/>
                          <a:pt x="936" y="456"/>
                          <a:pt x="960" y="488"/>
                        </a:cubicBezTo>
                        <a:cubicBezTo>
                          <a:pt x="984" y="520"/>
                          <a:pt x="1024" y="584"/>
                          <a:pt x="1056" y="584"/>
                        </a:cubicBezTo>
                        <a:cubicBezTo>
                          <a:pt x="1088" y="584"/>
                          <a:pt x="1128" y="536"/>
                          <a:pt x="1152" y="488"/>
                        </a:cubicBezTo>
                        <a:cubicBezTo>
                          <a:pt x="1176" y="440"/>
                          <a:pt x="1176" y="360"/>
                          <a:pt x="1200" y="296"/>
                        </a:cubicBezTo>
                        <a:cubicBezTo>
                          <a:pt x="1224" y="232"/>
                          <a:pt x="1264" y="152"/>
                          <a:pt x="1296" y="104"/>
                        </a:cubicBezTo>
                        <a:cubicBezTo>
                          <a:pt x="1328" y="56"/>
                          <a:pt x="1352" y="16"/>
                          <a:pt x="1392" y="8"/>
                        </a:cubicBezTo>
                        <a:cubicBezTo>
                          <a:pt x="1432" y="0"/>
                          <a:pt x="1496" y="24"/>
                          <a:pt x="1536" y="56"/>
                        </a:cubicBezTo>
                        <a:cubicBezTo>
                          <a:pt x="1576" y="88"/>
                          <a:pt x="1616" y="176"/>
                          <a:pt x="1632" y="200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28764" name="Line 205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584"/>
                    <a:ext cx="1968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  <p:graphicFrame>
                <p:nvGraphicFramePr>
                  <p:cNvPr id="28765" name="Object 206"/>
                  <p:cNvGraphicFramePr>
                    <a:graphicFrameLocks noChangeAspect="1"/>
                  </p:cNvGraphicFramePr>
                  <p:nvPr/>
                </p:nvGraphicFramePr>
                <p:xfrm>
                  <a:off x="4641" y="1632"/>
                  <a:ext cx="111" cy="10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349" name="公式" r:id="rId40" imgW="253890" imgH="241195" progId="Equation.3">
                          <p:embed/>
                        </p:oleObj>
                      </mc:Choice>
                      <mc:Fallback>
                        <p:oleObj name="公式" r:id="rId40" imgW="253890" imgH="241195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641" y="1632"/>
                                <a:ext cx="111" cy="10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8766" name="Object 207"/>
                  <p:cNvGraphicFramePr>
                    <a:graphicFrameLocks noChangeAspect="1"/>
                  </p:cNvGraphicFramePr>
                  <p:nvPr/>
                </p:nvGraphicFramePr>
                <p:xfrm>
                  <a:off x="2914" y="1056"/>
                  <a:ext cx="110" cy="13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350" name="公式" r:id="rId41" imgW="253780" imgH="317225" progId="Equation.3">
                          <p:embed/>
                        </p:oleObj>
                      </mc:Choice>
                      <mc:Fallback>
                        <p:oleObj name="公式" r:id="rId41" imgW="253780" imgH="317225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914" y="1056"/>
                                <a:ext cx="110" cy="13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28761" name="Object 208"/>
                <p:cNvGraphicFramePr>
                  <a:graphicFrameLocks noChangeAspect="1"/>
                </p:cNvGraphicFramePr>
                <p:nvPr/>
              </p:nvGraphicFramePr>
              <p:xfrm>
                <a:off x="2942" y="1608"/>
                <a:ext cx="94" cy="10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51" name="公式" r:id="rId42" imgW="215713" imgH="241091" progId="Equation.3">
                        <p:embed/>
                      </p:oleObj>
                    </mc:Choice>
                    <mc:Fallback>
                      <p:oleObj name="公式" r:id="rId42" imgW="215713" imgH="241091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42" y="1608"/>
                              <a:ext cx="94" cy="10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28759" name="Object 209"/>
              <p:cNvGraphicFramePr>
                <a:graphicFrameLocks noChangeAspect="1"/>
              </p:cNvGraphicFramePr>
              <p:nvPr/>
            </p:nvGraphicFramePr>
            <p:xfrm>
              <a:off x="3796" y="816"/>
              <a:ext cx="620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52" name="公式" r:id="rId43" imgW="1285875" imgH="314182" progId="Equation.3">
                      <p:embed/>
                    </p:oleObj>
                  </mc:Choice>
                  <mc:Fallback>
                    <p:oleObj name="公式" r:id="rId43" imgW="1285875" imgH="31418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6" y="816"/>
                            <a:ext cx="620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8703" name="Group 267"/>
          <p:cNvGrpSpPr>
            <a:grpSpLocks/>
          </p:cNvGrpSpPr>
          <p:nvPr/>
        </p:nvGrpSpPr>
        <p:grpSpPr bwMode="auto">
          <a:xfrm>
            <a:off x="4859338" y="5086350"/>
            <a:ext cx="3105150" cy="1771650"/>
            <a:chOff x="1151" y="1135"/>
            <a:chExt cx="2652" cy="1782"/>
          </a:xfrm>
        </p:grpSpPr>
        <p:grpSp>
          <p:nvGrpSpPr>
            <p:cNvPr id="28712" name="Group 268"/>
            <p:cNvGrpSpPr>
              <a:grpSpLocks/>
            </p:cNvGrpSpPr>
            <p:nvPr/>
          </p:nvGrpSpPr>
          <p:grpSpPr bwMode="auto">
            <a:xfrm>
              <a:off x="1247" y="1390"/>
              <a:ext cx="1848" cy="307"/>
              <a:chOff x="2884" y="732"/>
              <a:chExt cx="1848" cy="307"/>
            </a:xfrm>
          </p:grpSpPr>
          <p:sp>
            <p:nvSpPr>
              <p:cNvPr id="28750" name="Line 269"/>
              <p:cNvSpPr>
                <a:spLocks noChangeShapeType="1"/>
              </p:cNvSpPr>
              <p:nvPr/>
            </p:nvSpPr>
            <p:spPr bwMode="auto">
              <a:xfrm flipH="1">
                <a:off x="3120" y="816"/>
                <a:ext cx="1612" cy="0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51" name="Text Box 270"/>
              <p:cNvSpPr txBox="1">
                <a:spLocks noChangeArrowheads="1"/>
              </p:cNvSpPr>
              <p:nvPr/>
            </p:nvSpPr>
            <p:spPr bwMode="auto">
              <a:xfrm>
                <a:off x="2884" y="732"/>
                <a:ext cx="301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6" tIns="45719" rIns="91436" bIns="45719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lnSpc>
                    <a:spcPct val="100000"/>
                  </a:lnSpc>
                </a:pPr>
                <a:r>
                  <a:rPr kumimoji="1" lang="en-US" altLang="zh-CN" sz="1400" b="1">
                    <a:solidFill>
                      <a:srgbClr val="FF33CC"/>
                    </a:solidFill>
                    <a:ea typeface="宋体" pitchFamily="2" charset="-122"/>
                  </a:rPr>
                  <a:t>M</a:t>
                </a:r>
                <a:endParaRPr kumimoji="1" lang="en-US" altLang="zh-CN" sz="14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28713" name="Group 271"/>
            <p:cNvGrpSpPr>
              <a:grpSpLocks/>
            </p:cNvGrpSpPr>
            <p:nvPr/>
          </p:nvGrpSpPr>
          <p:grpSpPr bwMode="auto">
            <a:xfrm>
              <a:off x="1275" y="1594"/>
              <a:ext cx="2084" cy="307"/>
              <a:chOff x="2836" y="936"/>
              <a:chExt cx="2084" cy="307"/>
            </a:xfrm>
          </p:grpSpPr>
          <p:sp>
            <p:nvSpPr>
              <p:cNvPr id="28748" name="Line 272"/>
              <p:cNvSpPr>
                <a:spLocks noChangeShapeType="1"/>
              </p:cNvSpPr>
              <p:nvPr/>
            </p:nvSpPr>
            <p:spPr bwMode="auto">
              <a:xfrm flipH="1">
                <a:off x="3048" y="1008"/>
                <a:ext cx="18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49" name="Text Box 273"/>
              <p:cNvSpPr txBox="1">
                <a:spLocks noChangeArrowheads="1"/>
              </p:cNvSpPr>
              <p:nvPr/>
            </p:nvSpPr>
            <p:spPr bwMode="auto">
              <a:xfrm>
                <a:off x="2836" y="936"/>
                <a:ext cx="25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6" tIns="45719" rIns="91436" bIns="45719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lnSpc>
                    <a:spcPct val="100000"/>
                  </a:lnSpc>
                </a:pPr>
                <a:r>
                  <a:rPr kumimoji="1" lang="en-US" altLang="zh-CN" sz="1400" b="1">
                    <a:solidFill>
                      <a:srgbClr val="000000"/>
                    </a:solidFill>
                    <a:ea typeface="宋体" pitchFamily="2" charset="-122"/>
                  </a:rPr>
                  <a:t>B</a:t>
                </a:r>
              </a:p>
            </p:txBody>
          </p:sp>
        </p:grpSp>
        <p:grpSp>
          <p:nvGrpSpPr>
            <p:cNvPr id="28714" name="Group 274"/>
            <p:cNvGrpSpPr>
              <a:grpSpLocks/>
            </p:cNvGrpSpPr>
            <p:nvPr/>
          </p:nvGrpSpPr>
          <p:grpSpPr bwMode="auto">
            <a:xfrm>
              <a:off x="1264" y="1822"/>
              <a:ext cx="1575" cy="306"/>
              <a:chOff x="2825" y="2748"/>
              <a:chExt cx="1575" cy="306"/>
            </a:xfrm>
          </p:grpSpPr>
          <p:sp>
            <p:nvSpPr>
              <p:cNvPr id="28746" name="Line 275"/>
              <p:cNvSpPr>
                <a:spLocks noChangeShapeType="1"/>
              </p:cNvSpPr>
              <p:nvPr/>
            </p:nvSpPr>
            <p:spPr bwMode="auto">
              <a:xfrm flipH="1">
                <a:off x="3048" y="2832"/>
                <a:ext cx="135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47" name="Text Box 276"/>
              <p:cNvSpPr txBox="1">
                <a:spLocks noChangeArrowheads="1"/>
              </p:cNvSpPr>
              <p:nvPr/>
            </p:nvSpPr>
            <p:spPr bwMode="auto">
              <a:xfrm>
                <a:off x="2825" y="2748"/>
                <a:ext cx="267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6" tIns="45719" rIns="91436" bIns="45719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lnSpc>
                    <a:spcPct val="100000"/>
                  </a:lnSpc>
                </a:pPr>
                <a:r>
                  <a:rPr kumimoji="1" lang="en-US" altLang="zh-CN" sz="1400" b="1">
                    <a:solidFill>
                      <a:srgbClr val="FF0000"/>
                    </a:solidFill>
                    <a:ea typeface="宋体" pitchFamily="2" charset="-122"/>
                  </a:rPr>
                  <a:t>C</a:t>
                </a:r>
                <a:endParaRPr kumimoji="1" lang="en-US" altLang="zh-CN" sz="14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28715" name="Group 277"/>
            <p:cNvGrpSpPr>
              <a:grpSpLocks/>
            </p:cNvGrpSpPr>
            <p:nvPr/>
          </p:nvGrpSpPr>
          <p:grpSpPr bwMode="auto">
            <a:xfrm>
              <a:off x="1276" y="2326"/>
              <a:ext cx="315" cy="308"/>
              <a:chOff x="2837" y="1668"/>
              <a:chExt cx="315" cy="308"/>
            </a:xfrm>
          </p:grpSpPr>
          <p:sp>
            <p:nvSpPr>
              <p:cNvPr id="28744" name="Line 278"/>
              <p:cNvSpPr>
                <a:spLocks noChangeShapeType="1"/>
              </p:cNvSpPr>
              <p:nvPr/>
            </p:nvSpPr>
            <p:spPr bwMode="auto">
              <a:xfrm>
                <a:off x="3048" y="1728"/>
                <a:ext cx="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45" name="Text Box 279"/>
              <p:cNvSpPr txBox="1">
                <a:spLocks noChangeArrowheads="1"/>
              </p:cNvSpPr>
              <p:nvPr/>
            </p:nvSpPr>
            <p:spPr bwMode="auto">
              <a:xfrm>
                <a:off x="2837" y="1668"/>
                <a:ext cx="266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6" tIns="45719" rIns="91436" bIns="45719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lnSpc>
                    <a:spcPct val="100000"/>
                  </a:lnSpc>
                </a:pPr>
                <a:r>
                  <a:rPr kumimoji="1" lang="en-US" altLang="zh-CN" sz="1400" b="1">
                    <a:solidFill>
                      <a:srgbClr val="000000"/>
                    </a:solidFill>
                    <a:ea typeface="宋体" pitchFamily="2" charset="-122"/>
                  </a:rPr>
                  <a:t>A</a:t>
                </a:r>
                <a:endParaRPr kumimoji="1" lang="en-US" altLang="zh-CN" sz="14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28716" name="Group 280"/>
            <p:cNvGrpSpPr>
              <a:grpSpLocks/>
            </p:cNvGrpSpPr>
            <p:nvPr/>
          </p:nvGrpSpPr>
          <p:grpSpPr bwMode="auto">
            <a:xfrm>
              <a:off x="1263" y="2578"/>
              <a:ext cx="588" cy="308"/>
              <a:chOff x="2824" y="1920"/>
              <a:chExt cx="588" cy="308"/>
            </a:xfrm>
          </p:grpSpPr>
          <p:sp>
            <p:nvSpPr>
              <p:cNvPr id="28742" name="Line 281"/>
              <p:cNvSpPr>
                <a:spLocks noChangeShapeType="1"/>
              </p:cNvSpPr>
              <p:nvPr/>
            </p:nvSpPr>
            <p:spPr bwMode="auto">
              <a:xfrm flipH="1">
                <a:off x="3048" y="2016"/>
                <a:ext cx="364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43" name="Text Box 282"/>
              <p:cNvSpPr txBox="1">
                <a:spLocks noChangeArrowheads="1"/>
              </p:cNvSpPr>
              <p:nvPr/>
            </p:nvSpPr>
            <p:spPr bwMode="auto">
              <a:xfrm>
                <a:off x="2824" y="1920"/>
                <a:ext cx="276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6" tIns="45719" rIns="91436" bIns="45719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lnSpc>
                    <a:spcPct val="100000"/>
                  </a:lnSpc>
                </a:pPr>
                <a:r>
                  <a:rPr kumimoji="1" lang="en-US" altLang="zh-CN" sz="1400" b="1" i="1">
                    <a:solidFill>
                      <a:srgbClr val="FF33CC"/>
                    </a:solidFill>
                    <a:ea typeface="宋体" pitchFamily="2" charset="-122"/>
                  </a:rPr>
                  <a:t>m</a:t>
                </a:r>
                <a:endParaRPr kumimoji="1" lang="en-US" altLang="zh-CN" sz="14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28717" name="Group 283"/>
            <p:cNvGrpSpPr>
              <a:grpSpLocks/>
            </p:cNvGrpSpPr>
            <p:nvPr/>
          </p:nvGrpSpPr>
          <p:grpSpPr bwMode="auto">
            <a:xfrm>
              <a:off x="1509" y="2014"/>
              <a:ext cx="233" cy="372"/>
              <a:chOff x="3070" y="1356"/>
              <a:chExt cx="233" cy="372"/>
            </a:xfrm>
          </p:grpSpPr>
          <p:sp>
            <p:nvSpPr>
              <p:cNvPr id="28740" name="Line 284"/>
              <p:cNvSpPr>
                <a:spLocks noChangeShapeType="1"/>
              </p:cNvSpPr>
              <p:nvPr/>
            </p:nvSpPr>
            <p:spPr bwMode="auto">
              <a:xfrm flipV="1">
                <a:off x="3152" y="1536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41" name="Text Box 285"/>
              <p:cNvSpPr txBox="1">
                <a:spLocks noChangeArrowheads="1"/>
              </p:cNvSpPr>
              <p:nvPr/>
            </p:nvSpPr>
            <p:spPr bwMode="auto">
              <a:xfrm>
                <a:off x="3070" y="1356"/>
                <a:ext cx="233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6" tIns="45719" rIns="91436" bIns="45719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lnSpc>
                    <a:spcPct val="100000"/>
                  </a:lnSpc>
                </a:pPr>
                <a:r>
                  <a:rPr kumimoji="1" lang="en-US" altLang="zh-CN" sz="1400" b="1" i="1">
                    <a:solidFill>
                      <a:srgbClr val="000000"/>
                    </a:solidFill>
                    <a:ea typeface="宋体" pitchFamily="2" charset="-122"/>
                  </a:rPr>
                  <a:t>a</a:t>
                </a:r>
                <a:endParaRPr kumimoji="1" lang="en-US" altLang="zh-CN" sz="14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28718" name="Group 286"/>
            <p:cNvGrpSpPr>
              <a:grpSpLocks/>
            </p:cNvGrpSpPr>
            <p:nvPr/>
          </p:nvGrpSpPr>
          <p:grpSpPr bwMode="auto">
            <a:xfrm>
              <a:off x="3288" y="1666"/>
              <a:ext cx="233" cy="864"/>
              <a:chOff x="4849" y="1008"/>
              <a:chExt cx="233" cy="864"/>
            </a:xfrm>
          </p:grpSpPr>
          <p:sp>
            <p:nvSpPr>
              <p:cNvPr id="28738" name="Line 287"/>
              <p:cNvSpPr>
                <a:spLocks noChangeShapeType="1"/>
              </p:cNvSpPr>
              <p:nvPr/>
            </p:nvSpPr>
            <p:spPr bwMode="auto">
              <a:xfrm>
                <a:off x="4920" y="1008"/>
                <a:ext cx="0" cy="5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39" name="Text Box 288"/>
              <p:cNvSpPr txBox="1">
                <a:spLocks noChangeArrowheads="1"/>
              </p:cNvSpPr>
              <p:nvPr/>
            </p:nvSpPr>
            <p:spPr bwMode="auto">
              <a:xfrm>
                <a:off x="4849" y="1565"/>
                <a:ext cx="233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6" tIns="45719" rIns="91436" bIns="45719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lnSpc>
                    <a:spcPct val="100000"/>
                  </a:lnSpc>
                </a:pPr>
                <a:r>
                  <a:rPr kumimoji="1" lang="en-US" altLang="zh-CN" sz="1400" b="1" i="1">
                    <a:solidFill>
                      <a:srgbClr val="000000"/>
                    </a:solidFill>
                    <a:ea typeface="宋体" pitchFamily="2" charset="-122"/>
                  </a:rPr>
                  <a:t>b</a:t>
                </a:r>
                <a:endParaRPr kumimoji="1" lang="en-US" altLang="zh-CN" sz="14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28719" name="Line 289"/>
            <p:cNvSpPr>
              <a:spLocks noChangeShapeType="1"/>
            </p:cNvSpPr>
            <p:nvPr/>
          </p:nvSpPr>
          <p:spPr bwMode="auto">
            <a:xfrm>
              <a:off x="2255" y="1906"/>
              <a:ext cx="0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720" name="Object 290"/>
            <p:cNvGraphicFramePr>
              <a:graphicFrameLocks noChangeAspect="1"/>
            </p:cNvGraphicFramePr>
            <p:nvPr/>
          </p:nvGraphicFramePr>
          <p:xfrm>
            <a:off x="2196" y="2194"/>
            <a:ext cx="109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3" name="公式" r:id="rId45" imgW="266605" imgH="381048" progId="Equation.3">
                    <p:embed/>
                  </p:oleObj>
                </mc:Choice>
                <mc:Fallback>
                  <p:oleObj name="公式" r:id="rId45" imgW="266605" imgH="3810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6" y="2194"/>
                          <a:ext cx="109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21" name="Line 291"/>
            <p:cNvSpPr>
              <a:spLocks noChangeShapeType="1"/>
            </p:cNvSpPr>
            <p:nvPr/>
          </p:nvSpPr>
          <p:spPr bwMode="auto">
            <a:xfrm>
              <a:off x="2579" y="1906"/>
              <a:ext cx="0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722" name="Object 292"/>
            <p:cNvGraphicFramePr>
              <a:graphicFrameLocks noChangeAspect="1"/>
            </p:cNvGraphicFramePr>
            <p:nvPr/>
          </p:nvGraphicFramePr>
          <p:xfrm>
            <a:off x="2534" y="2194"/>
            <a:ext cx="119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4" name="公式" r:id="rId47" imgW="295323" imgH="381048" progId="Equation.3">
                    <p:embed/>
                  </p:oleObj>
                </mc:Choice>
                <mc:Fallback>
                  <p:oleObj name="公式" r:id="rId47" imgW="295323" imgH="3810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4" y="2194"/>
                          <a:ext cx="119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23" name="Line 293"/>
            <p:cNvSpPr>
              <a:spLocks noChangeShapeType="1"/>
            </p:cNvSpPr>
            <p:nvPr/>
          </p:nvSpPr>
          <p:spPr bwMode="auto">
            <a:xfrm>
              <a:off x="2839" y="1906"/>
              <a:ext cx="0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724" name="Object 294"/>
            <p:cNvGraphicFramePr>
              <a:graphicFrameLocks noChangeAspect="1"/>
            </p:cNvGraphicFramePr>
            <p:nvPr/>
          </p:nvGraphicFramePr>
          <p:xfrm>
            <a:off x="2794" y="2194"/>
            <a:ext cx="119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5" name="公式" r:id="rId49" imgW="295323" imgH="381048" progId="Equation.3">
                    <p:embed/>
                  </p:oleObj>
                </mc:Choice>
                <mc:Fallback>
                  <p:oleObj name="公式" r:id="rId49" imgW="295323" imgH="3810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4" y="2194"/>
                          <a:ext cx="119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725" name="Group 295"/>
            <p:cNvGrpSpPr>
              <a:grpSpLocks/>
            </p:cNvGrpSpPr>
            <p:nvPr/>
          </p:nvGrpSpPr>
          <p:grpSpPr bwMode="auto">
            <a:xfrm>
              <a:off x="3054" y="1474"/>
              <a:ext cx="165" cy="912"/>
              <a:chOff x="4615" y="816"/>
              <a:chExt cx="165" cy="912"/>
            </a:xfrm>
          </p:grpSpPr>
          <p:sp>
            <p:nvSpPr>
              <p:cNvPr id="28736" name="Line 296"/>
              <p:cNvSpPr>
                <a:spLocks noChangeShapeType="1"/>
              </p:cNvSpPr>
              <p:nvPr/>
            </p:nvSpPr>
            <p:spPr bwMode="auto">
              <a:xfrm>
                <a:off x="4660" y="816"/>
                <a:ext cx="0" cy="720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8737" name="Object 297"/>
              <p:cNvGraphicFramePr>
                <a:graphicFrameLocks noChangeAspect="1"/>
              </p:cNvGraphicFramePr>
              <p:nvPr/>
            </p:nvGraphicFramePr>
            <p:xfrm>
              <a:off x="4615" y="1536"/>
              <a:ext cx="165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56" name="公式" r:id="rId51" imgW="314182" imgH="381048" progId="Equation.3">
                      <p:embed/>
                    </p:oleObj>
                  </mc:Choice>
                  <mc:Fallback>
                    <p:oleObj name="公式" r:id="rId51" imgW="314182" imgH="38104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15" y="1536"/>
                            <a:ext cx="165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8726" name="Group 298"/>
            <p:cNvGrpSpPr>
              <a:grpSpLocks/>
            </p:cNvGrpSpPr>
            <p:nvPr/>
          </p:nvGrpSpPr>
          <p:grpSpPr bwMode="auto">
            <a:xfrm>
              <a:off x="1851" y="2194"/>
              <a:ext cx="172" cy="480"/>
              <a:chOff x="3412" y="1536"/>
              <a:chExt cx="172" cy="480"/>
            </a:xfrm>
          </p:grpSpPr>
          <p:sp>
            <p:nvSpPr>
              <p:cNvPr id="28734" name="Line 299"/>
              <p:cNvSpPr>
                <a:spLocks noChangeShapeType="1"/>
              </p:cNvSpPr>
              <p:nvPr/>
            </p:nvSpPr>
            <p:spPr bwMode="auto">
              <a:xfrm flipV="1">
                <a:off x="3412" y="1536"/>
                <a:ext cx="0" cy="480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8735" name="Object 300"/>
              <p:cNvGraphicFramePr>
                <a:graphicFrameLocks noChangeAspect="1"/>
              </p:cNvGraphicFramePr>
              <p:nvPr/>
            </p:nvGraphicFramePr>
            <p:xfrm>
              <a:off x="3435" y="1556"/>
              <a:ext cx="14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57" name="公式" r:id="rId53" imgW="276034" imgH="342900" progId="Equation.3">
                      <p:embed/>
                    </p:oleObj>
                  </mc:Choice>
                  <mc:Fallback>
                    <p:oleObj name="公式" r:id="rId53" imgW="276034" imgH="3429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35" y="1556"/>
                            <a:ext cx="14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8727" name="Line 301"/>
            <p:cNvSpPr>
              <a:spLocks noChangeShapeType="1"/>
            </p:cNvSpPr>
            <p:nvPr/>
          </p:nvSpPr>
          <p:spPr bwMode="auto">
            <a:xfrm flipV="1">
              <a:off x="1151" y="2197"/>
              <a:ext cx="26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8" name="Line 302"/>
            <p:cNvSpPr>
              <a:spLocks noChangeShapeType="1"/>
            </p:cNvSpPr>
            <p:nvPr/>
          </p:nvSpPr>
          <p:spPr bwMode="auto">
            <a:xfrm flipV="1">
              <a:off x="1487" y="1141"/>
              <a:ext cx="0" cy="17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9" name="Freeform 303"/>
            <p:cNvSpPr>
              <a:spLocks/>
            </p:cNvSpPr>
            <p:nvPr/>
          </p:nvSpPr>
          <p:spPr bwMode="auto">
            <a:xfrm>
              <a:off x="1591" y="1469"/>
              <a:ext cx="1768" cy="1208"/>
            </a:xfrm>
            <a:custGeom>
              <a:avLst/>
              <a:gdLst>
                <a:gd name="T0" fmla="*/ 0 w 1632"/>
                <a:gd name="T1" fmla="*/ 920 h 1208"/>
                <a:gd name="T2" fmla="*/ 182 w 1632"/>
                <a:gd name="T3" fmla="*/ 1112 h 1208"/>
                <a:gd name="T4" fmla="*/ 457 w 1632"/>
                <a:gd name="T5" fmla="*/ 1208 h 1208"/>
                <a:gd name="T6" fmla="*/ 730 w 1632"/>
                <a:gd name="T7" fmla="*/ 1112 h 1208"/>
                <a:gd name="T8" fmla="*/ 911 w 1632"/>
                <a:gd name="T9" fmla="*/ 872 h 1208"/>
                <a:gd name="T10" fmla="*/ 1003 w 1632"/>
                <a:gd name="T11" fmla="*/ 680 h 1208"/>
                <a:gd name="T12" fmla="*/ 1184 w 1632"/>
                <a:gd name="T13" fmla="*/ 392 h 1208"/>
                <a:gd name="T14" fmla="*/ 1366 w 1632"/>
                <a:gd name="T15" fmla="*/ 296 h 1208"/>
                <a:gd name="T16" fmla="*/ 1550 w 1632"/>
                <a:gd name="T17" fmla="*/ 296 h 1208"/>
                <a:gd name="T18" fmla="*/ 1730 w 1632"/>
                <a:gd name="T19" fmla="*/ 392 h 1208"/>
                <a:gd name="T20" fmla="*/ 1821 w 1632"/>
                <a:gd name="T21" fmla="*/ 488 h 1208"/>
                <a:gd name="T22" fmla="*/ 2002 w 1632"/>
                <a:gd name="T23" fmla="*/ 584 h 1208"/>
                <a:gd name="T24" fmla="*/ 2185 w 1632"/>
                <a:gd name="T25" fmla="*/ 488 h 1208"/>
                <a:gd name="T26" fmla="*/ 2276 w 1632"/>
                <a:gd name="T27" fmla="*/ 296 h 1208"/>
                <a:gd name="T28" fmla="*/ 2459 w 1632"/>
                <a:gd name="T29" fmla="*/ 104 h 1208"/>
                <a:gd name="T30" fmla="*/ 2642 w 1632"/>
                <a:gd name="T31" fmla="*/ 8 h 1208"/>
                <a:gd name="T32" fmla="*/ 2914 w 1632"/>
                <a:gd name="T33" fmla="*/ 56 h 1208"/>
                <a:gd name="T34" fmla="*/ 3096 w 1632"/>
                <a:gd name="T35" fmla="*/ 200 h 120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32" h="1208">
                  <a:moveTo>
                    <a:pt x="0" y="920"/>
                  </a:moveTo>
                  <a:cubicBezTo>
                    <a:pt x="28" y="992"/>
                    <a:pt x="56" y="1064"/>
                    <a:pt x="96" y="1112"/>
                  </a:cubicBezTo>
                  <a:cubicBezTo>
                    <a:pt x="136" y="1160"/>
                    <a:pt x="192" y="1208"/>
                    <a:pt x="240" y="1208"/>
                  </a:cubicBezTo>
                  <a:cubicBezTo>
                    <a:pt x="288" y="1208"/>
                    <a:pt x="344" y="1168"/>
                    <a:pt x="384" y="1112"/>
                  </a:cubicBezTo>
                  <a:cubicBezTo>
                    <a:pt x="424" y="1056"/>
                    <a:pt x="456" y="944"/>
                    <a:pt x="480" y="872"/>
                  </a:cubicBezTo>
                  <a:cubicBezTo>
                    <a:pt x="504" y="800"/>
                    <a:pt x="504" y="760"/>
                    <a:pt x="528" y="680"/>
                  </a:cubicBezTo>
                  <a:cubicBezTo>
                    <a:pt x="552" y="600"/>
                    <a:pt x="592" y="456"/>
                    <a:pt x="624" y="392"/>
                  </a:cubicBezTo>
                  <a:cubicBezTo>
                    <a:pt x="656" y="328"/>
                    <a:pt x="688" y="312"/>
                    <a:pt x="720" y="296"/>
                  </a:cubicBezTo>
                  <a:cubicBezTo>
                    <a:pt x="752" y="280"/>
                    <a:pt x="784" y="280"/>
                    <a:pt x="816" y="296"/>
                  </a:cubicBezTo>
                  <a:cubicBezTo>
                    <a:pt x="848" y="312"/>
                    <a:pt x="888" y="360"/>
                    <a:pt x="912" y="392"/>
                  </a:cubicBezTo>
                  <a:cubicBezTo>
                    <a:pt x="936" y="424"/>
                    <a:pt x="936" y="456"/>
                    <a:pt x="960" y="488"/>
                  </a:cubicBezTo>
                  <a:cubicBezTo>
                    <a:pt x="984" y="520"/>
                    <a:pt x="1024" y="584"/>
                    <a:pt x="1056" y="584"/>
                  </a:cubicBezTo>
                  <a:cubicBezTo>
                    <a:pt x="1088" y="584"/>
                    <a:pt x="1128" y="536"/>
                    <a:pt x="1152" y="488"/>
                  </a:cubicBezTo>
                  <a:cubicBezTo>
                    <a:pt x="1176" y="440"/>
                    <a:pt x="1176" y="360"/>
                    <a:pt x="1200" y="296"/>
                  </a:cubicBezTo>
                  <a:cubicBezTo>
                    <a:pt x="1224" y="232"/>
                    <a:pt x="1264" y="152"/>
                    <a:pt x="1296" y="104"/>
                  </a:cubicBezTo>
                  <a:cubicBezTo>
                    <a:pt x="1328" y="56"/>
                    <a:pt x="1352" y="16"/>
                    <a:pt x="1392" y="8"/>
                  </a:cubicBezTo>
                  <a:cubicBezTo>
                    <a:pt x="1432" y="0"/>
                    <a:pt x="1496" y="24"/>
                    <a:pt x="1536" y="56"/>
                  </a:cubicBezTo>
                  <a:cubicBezTo>
                    <a:pt x="1576" y="88"/>
                    <a:pt x="1616" y="176"/>
                    <a:pt x="1632" y="20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730" name="Object 304"/>
            <p:cNvGraphicFramePr>
              <a:graphicFrameLocks noChangeAspect="1"/>
            </p:cNvGraphicFramePr>
            <p:nvPr/>
          </p:nvGraphicFramePr>
          <p:xfrm>
            <a:off x="3707" y="2259"/>
            <a:ext cx="80" cy="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8" name="公式" r:id="rId55" imgW="253890" imgH="241195" progId="Equation.3">
                    <p:embed/>
                  </p:oleObj>
                </mc:Choice>
                <mc:Fallback>
                  <p:oleObj name="公式" r:id="rId55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7" y="2259"/>
                          <a:ext cx="80" cy="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31" name="Object 305"/>
            <p:cNvGraphicFramePr>
              <a:graphicFrameLocks noChangeAspect="1"/>
            </p:cNvGraphicFramePr>
            <p:nvPr/>
          </p:nvGraphicFramePr>
          <p:xfrm>
            <a:off x="1369" y="1135"/>
            <a:ext cx="95" cy="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9" name="公式" r:id="rId56" imgW="253780" imgH="317225" progId="Equation.3">
                    <p:embed/>
                  </p:oleObj>
                </mc:Choice>
                <mc:Fallback>
                  <p:oleObj name="公式" r:id="rId56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9" y="1135"/>
                          <a:ext cx="95" cy="1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32" name="Object 306"/>
            <p:cNvGraphicFramePr>
              <a:graphicFrameLocks noChangeAspect="1"/>
            </p:cNvGraphicFramePr>
            <p:nvPr/>
          </p:nvGraphicFramePr>
          <p:xfrm>
            <a:off x="1367" y="2221"/>
            <a:ext cx="122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0" name="公式" r:id="rId57" imgW="215713" imgH="241091" progId="Equation.3">
                    <p:embed/>
                  </p:oleObj>
                </mc:Choice>
                <mc:Fallback>
                  <p:oleObj name="公式" r:id="rId57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7" y="2221"/>
                          <a:ext cx="122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33" name="Object 307"/>
            <p:cNvGraphicFramePr>
              <a:graphicFrameLocks noChangeAspect="1"/>
            </p:cNvGraphicFramePr>
            <p:nvPr/>
          </p:nvGraphicFramePr>
          <p:xfrm>
            <a:off x="3107" y="1298"/>
            <a:ext cx="459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1" name="公式" r:id="rId58" imgW="1285875" imgH="314182" progId="Equation.3">
                    <p:embed/>
                  </p:oleObj>
                </mc:Choice>
                <mc:Fallback>
                  <p:oleObj name="公式" r:id="rId58" imgW="1285875" imgH="31418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1298"/>
                          <a:ext cx="459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8705" name="AutoShape 11"/>
          <p:cNvCxnSpPr>
            <a:cxnSpLocks noChangeShapeType="1"/>
          </p:cNvCxnSpPr>
          <p:nvPr/>
        </p:nvCxnSpPr>
        <p:spPr bwMode="auto">
          <a:xfrm>
            <a:off x="6904038" y="1066800"/>
            <a:ext cx="558800" cy="6350"/>
          </a:xfrm>
          <a:prstGeom prst="bentConnector3">
            <a:avLst>
              <a:gd name="adj1" fmla="val 111861"/>
            </a:avLst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06" name="AutoShape 11"/>
          <p:cNvCxnSpPr>
            <a:cxnSpLocks noChangeShapeType="1"/>
          </p:cNvCxnSpPr>
          <p:nvPr/>
        </p:nvCxnSpPr>
        <p:spPr bwMode="auto">
          <a:xfrm flipV="1">
            <a:off x="6554788" y="1287463"/>
            <a:ext cx="1430337" cy="922337"/>
          </a:xfrm>
          <a:prstGeom prst="bentConnector2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707" name="Rectangle 47"/>
          <p:cNvSpPr>
            <a:spLocks noChangeArrowheads="1"/>
          </p:cNvSpPr>
          <p:nvPr/>
        </p:nvSpPr>
        <p:spPr bwMode="auto">
          <a:xfrm>
            <a:off x="7505700" y="881063"/>
            <a:ext cx="882650" cy="3698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1800" b="1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间断点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-36513" y="0"/>
            <a:ext cx="9072563" cy="6838950"/>
            <a:chOff x="6" y="6"/>
            <a:chExt cx="5620" cy="4308"/>
          </a:xfrm>
        </p:grpSpPr>
        <p:sp>
          <p:nvSpPr>
            <p:cNvPr id="28708" name="Freeform 26"/>
            <p:cNvSpPr>
              <a:spLocks/>
            </p:cNvSpPr>
            <p:nvPr/>
          </p:nvSpPr>
          <p:spPr bwMode="auto">
            <a:xfrm>
              <a:off x="6" y="6"/>
              <a:ext cx="262" cy="4308"/>
            </a:xfrm>
            <a:custGeom>
              <a:avLst/>
              <a:gdLst>
                <a:gd name="T0" fmla="*/ 262 w 262"/>
                <a:gd name="T1" fmla="*/ 440 h 4308"/>
                <a:gd name="T2" fmla="*/ 262 w 262"/>
                <a:gd name="T3" fmla="*/ 0 h 4308"/>
                <a:gd name="T4" fmla="*/ 0 w 262"/>
                <a:gd name="T5" fmla="*/ 0 h 4308"/>
                <a:gd name="T6" fmla="*/ 0 w 262"/>
                <a:gd name="T7" fmla="*/ 4308 h 4308"/>
                <a:gd name="T8" fmla="*/ 262 w 262"/>
                <a:gd name="T9" fmla="*/ 4308 h 4308"/>
                <a:gd name="T10" fmla="*/ 262 w 262"/>
                <a:gd name="T11" fmla="*/ 440 h 43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2" h="4308">
                  <a:moveTo>
                    <a:pt x="262" y="440"/>
                  </a:moveTo>
                  <a:lnTo>
                    <a:pt x="262" y="0"/>
                  </a:lnTo>
                  <a:lnTo>
                    <a:pt x="0" y="0"/>
                  </a:lnTo>
                  <a:lnTo>
                    <a:pt x="0" y="4308"/>
                  </a:lnTo>
                  <a:lnTo>
                    <a:pt x="262" y="4308"/>
                  </a:lnTo>
                  <a:lnTo>
                    <a:pt x="262" y="44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9" name="Line 27"/>
            <p:cNvSpPr>
              <a:spLocks noChangeShapeType="1"/>
            </p:cNvSpPr>
            <p:nvPr/>
          </p:nvSpPr>
          <p:spPr bwMode="auto">
            <a:xfrm flipV="1">
              <a:off x="355" y="436"/>
              <a:ext cx="5271" cy="1"/>
            </a:xfrm>
            <a:prstGeom prst="line">
              <a:avLst/>
            </a:prstGeom>
            <a:noFill/>
            <a:ln w="6350" cap="rnd">
              <a:solidFill>
                <a:srgbClr val="008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0" name="Freeform 28"/>
            <p:cNvSpPr>
              <a:spLocks/>
            </p:cNvSpPr>
            <p:nvPr/>
          </p:nvSpPr>
          <p:spPr bwMode="auto">
            <a:xfrm>
              <a:off x="181" y="349"/>
              <a:ext cx="174" cy="175"/>
            </a:xfrm>
            <a:custGeom>
              <a:avLst/>
              <a:gdLst>
                <a:gd name="T0" fmla="*/ 0 w 726"/>
                <a:gd name="T1" fmla="*/ 0 h 725"/>
                <a:gd name="T2" fmla="*/ 0 w 726"/>
                <a:gd name="T3" fmla="*/ 0 h 725"/>
                <a:gd name="T4" fmla="*/ 0 w 726"/>
                <a:gd name="T5" fmla="*/ 0 h 725"/>
                <a:gd name="T6" fmla="*/ 0 w 726"/>
                <a:gd name="T7" fmla="*/ 0 h 725"/>
                <a:gd name="T8" fmla="*/ 0 w 726"/>
                <a:gd name="T9" fmla="*/ 0 h 725"/>
                <a:gd name="T10" fmla="*/ 0 w 726"/>
                <a:gd name="T11" fmla="*/ 0 h 725"/>
                <a:gd name="T12" fmla="*/ 0 w 726"/>
                <a:gd name="T13" fmla="*/ 0 h 7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6" h="725">
                  <a:moveTo>
                    <a:pt x="363" y="0"/>
                  </a:moveTo>
                  <a:cubicBezTo>
                    <a:pt x="163" y="0"/>
                    <a:pt x="0" y="162"/>
                    <a:pt x="0" y="362"/>
                  </a:cubicBezTo>
                  <a:cubicBezTo>
                    <a:pt x="0" y="563"/>
                    <a:pt x="163" y="725"/>
                    <a:pt x="363" y="725"/>
                  </a:cubicBezTo>
                  <a:cubicBezTo>
                    <a:pt x="563" y="725"/>
                    <a:pt x="726" y="563"/>
                    <a:pt x="726" y="362"/>
                  </a:cubicBezTo>
                  <a:cubicBezTo>
                    <a:pt x="726" y="362"/>
                    <a:pt x="726" y="362"/>
                    <a:pt x="726" y="362"/>
                  </a:cubicBezTo>
                  <a:cubicBezTo>
                    <a:pt x="726" y="162"/>
                    <a:pt x="563" y="0"/>
                    <a:pt x="363" y="0"/>
                  </a:cubicBezTo>
                  <a:cubicBezTo>
                    <a:pt x="363" y="0"/>
                    <a:pt x="363" y="0"/>
                    <a:pt x="363" y="0"/>
                  </a:cubicBezTo>
                </a:path>
              </a:pathLst>
            </a:custGeom>
            <a:solidFill>
              <a:srgbClr val="0000FF"/>
            </a:solidFill>
            <a:ln w="38100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1" name="Freeform 29"/>
            <p:cNvSpPr>
              <a:spLocks/>
            </p:cNvSpPr>
            <p:nvPr/>
          </p:nvSpPr>
          <p:spPr bwMode="auto">
            <a:xfrm>
              <a:off x="181" y="349"/>
              <a:ext cx="174" cy="175"/>
            </a:xfrm>
            <a:custGeom>
              <a:avLst/>
              <a:gdLst>
                <a:gd name="T0" fmla="*/ 87 w 174"/>
                <a:gd name="T1" fmla="*/ 0 h 175"/>
                <a:gd name="T2" fmla="*/ 0 w 174"/>
                <a:gd name="T3" fmla="*/ 88 h 175"/>
                <a:gd name="T4" fmla="*/ 87 w 174"/>
                <a:gd name="T5" fmla="*/ 175 h 175"/>
                <a:gd name="T6" fmla="*/ 174 w 174"/>
                <a:gd name="T7" fmla="*/ 88 h 175"/>
                <a:gd name="T8" fmla="*/ 174 w 174"/>
                <a:gd name="T9" fmla="*/ 88 h 175"/>
                <a:gd name="T10" fmla="*/ 87 w 174"/>
                <a:gd name="T11" fmla="*/ 0 h 175"/>
                <a:gd name="T12" fmla="*/ 87 w 174"/>
                <a:gd name="T13" fmla="*/ 0 h 1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4" h="175">
                  <a:moveTo>
                    <a:pt x="87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6"/>
                    <a:pt x="39" y="175"/>
                    <a:pt x="87" y="175"/>
                  </a:cubicBezTo>
                  <a:cubicBezTo>
                    <a:pt x="135" y="175"/>
                    <a:pt x="174" y="136"/>
                    <a:pt x="174" y="88"/>
                  </a:cubicBezTo>
                  <a:cubicBezTo>
                    <a:pt x="174" y="88"/>
                    <a:pt x="174" y="88"/>
                    <a:pt x="174" y="88"/>
                  </a:cubicBezTo>
                  <a:cubicBezTo>
                    <a:pt x="174" y="39"/>
                    <a:pt x="135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</a:path>
              </a:pathLst>
            </a:custGeom>
            <a:noFill/>
            <a:ln w="6350" cap="rnd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7" name="Rectangle 62"/>
          <p:cNvSpPr>
            <a:spLocks noChangeArrowheads="1"/>
          </p:cNvSpPr>
          <p:nvPr/>
        </p:nvSpPr>
        <p:spPr bwMode="auto">
          <a:xfrm>
            <a:off x="581025" y="179388"/>
            <a:ext cx="26955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lnSpc>
                <a:spcPct val="100000"/>
              </a:lnSpc>
              <a:defRPr/>
            </a:pPr>
            <a:r>
              <a:rPr lang="en-US" altLang="zh-CN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  <a:ea typeface="华文隶书" pitchFamily="2" charset="-122"/>
              </a:rPr>
              <a:t>Ch1</a:t>
            </a:r>
            <a:r>
              <a:rPr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  <a:ea typeface="华文隶书" pitchFamily="2" charset="-122"/>
              </a:rPr>
              <a:t>总复习</a:t>
            </a:r>
          </a:p>
        </p:txBody>
      </p:sp>
    </p:spTree>
    <p:extLst>
      <p:ext uri="{BB962C8B-B14F-4D97-AF65-F5344CB8AC3E}">
        <p14:creationId xmlns:p14="http://schemas.microsoft.com/office/powerpoint/2010/main" val="84230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2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" dur="2000"/>
                                        <p:tgtEl>
                                          <p:spTgt spid="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8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8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87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8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8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8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8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87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8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8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2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87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8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8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/>
      <p:bldP spid="28677" grpId="0" animBg="1"/>
      <p:bldP spid="28678" grpId="0" animBg="1"/>
      <p:bldP spid="28684" grpId="0" animBg="1"/>
      <p:bldP spid="28685" grpId="0" animBg="1"/>
      <p:bldP spid="28687" grpId="0" animBg="1"/>
      <p:bldP spid="28688" grpId="0" animBg="1"/>
      <p:bldP spid="5160" grpId="0" animBg="1"/>
      <p:bldP spid="28691" grpId="0" animBg="1"/>
      <p:bldP spid="28693" grpId="0" animBg="1"/>
      <p:bldP spid="28694" grpId="0" animBg="1"/>
      <p:bldP spid="28695" grpId="0" animBg="1"/>
      <p:bldP spid="28696" grpId="0" animBg="1"/>
      <p:bldP spid="287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15888"/>
            <a:ext cx="5627688" cy="685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rgbClr val="C00000"/>
                </a:solidFill>
                <a:latin typeface="+mn-lt"/>
                <a:ea typeface="+mn-ea"/>
              </a:rPr>
              <a:t>斜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+mn-ea"/>
              </a:rPr>
              <a:t>渐近线</a:t>
            </a:r>
            <a:r>
              <a:rPr lang="zh-CN" altLang="en-US" sz="3600" b="1" dirty="0" smtClean="0">
                <a:solidFill>
                  <a:srgbClr val="C00000"/>
                </a:solidFill>
                <a:latin typeface="+mn-lt"/>
                <a:ea typeface="+mn-ea"/>
              </a:rPr>
              <a:t>问题 </a:t>
            </a:r>
            <a:r>
              <a:rPr lang="en-US" altLang="zh-CN" sz="3600" b="1" dirty="0" smtClean="0">
                <a:solidFill>
                  <a:srgbClr val="C00000"/>
                </a:solidFill>
                <a:latin typeface="+mn-lt"/>
                <a:ea typeface="+mn-ea"/>
              </a:rPr>
              <a:t>(</a:t>
            </a:r>
            <a:r>
              <a:rPr lang="en-US" altLang="zh-CN" sz="3600" b="1" dirty="0">
                <a:solidFill>
                  <a:srgbClr val="C00000"/>
                </a:solidFill>
                <a:latin typeface="+mn-lt"/>
                <a:ea typeface="+mn-ea"/>
              </a:rPr>
              <a:t>P76  14)</a:t>
            </a:r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395288" y="1268413"/>
            <a:ext cx="5910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/>
              <a:t>直线</a:t>
            </a:r>
            <a:r>
              <a:rPr kumimoji="1" lang="en-US" altLang="zh-CN" b="1" i="1"/>
              <a:t>L</a:t>
            </a:r>
            <a:r>
              <a:rPr kumimoji="1" lang="en-US" altLang="zh-CN" b="1"/>
              <a:t>:</a:t>
            </a:r>
            <a:r>
              <a:rPr kumimoji="1" lang="en-US" altLang="zh-CN" b="1" i="1">
                <a:solidFill>
                  <a:srgbClr val="0000FF"/>
                </a:solidFill>
              </a:rPr>
              <a:t>y</a:t>
            </a:r>
            <a:r>
              <a:rPr kumimoji="1" lang="en-US" altLang="zh-CN" b="1">
                <a:solidFill>
                  <a:srgbClr val="0000FF"/>
                </a:solidFill>
              </a:rPr>
              <a:t>=</a:t>
            </a:r>
            <a:r>
              <a:rPr kumimoji="1" lang="en-US" altLang="zh-CN" b="1" i="1">
                <a:solidFill>
                  <a:srgbClr val="0000FF"/>
                </a:solidFill>
              </a:rPr>
              <a:t>ax</a:t>
            </a:r>
            <a:r>
              <a:rPr kumimoji="1" lang="en-US" altLang="zh-CN" b="1">
                <a:solidFill>
                  <a:srgbClr val="0000FF"/>
                </a:solidFill>
              </a:rPr>
              <a:t>+</a:t>
            </a:r>
            <a:r>
              <a:rPr kumimoji="1" lang="en-US" altLang="zh-CN" b="1" i="1">
                <a:solidFill>
                  <a:srgbClr val="0000FF"/>
                </a:solidFill>
              </a:rPr>
              <a:t>b</a:t>
            </a:r>
            <a:r>
              <a:rPr kumimoji="1" lang="zh-CN" altLang="en-US" b="1"/>
              <a:t>是曲线</a:t>
            </a:r>
            <a:r>
              <a:rPr kumimoji="1" lang="en-US" altLang="zh-CN" b="1" i="1">
                <a:solidFill>
                  <a:srgbClr val="C00000"/>
                </a:solidFill>
              </a:rPr>
              <a:t>y</a:t>
            </a:r>
            <a:r>
              <a:rPr kumimoji="1" lang="en-US" altLang="zh-CN" b="1">
                <a:solidFill>
                  <a:srgbClr val="C00000"/>
                </a:solidFill>
              </a:rPr>
              <a:t>=</a:t>
            </a:r>
            <a:r>
              <a:rPr kumimoji="1" lang="en-US" altLang="zh-CN" b="1" i="1">
                <a:solidFill>
                  <a:srgbClr val="C00000"/>
                </a:solidFill>
              </a:rPr>
              <a:t>f </a:t>
            </a:r>
            <a:r>
              <a:rPr kumimoji="1" lang="en-US" altLang="zh-CN" b="1">
                <a:solidFill>
                  <a:srgbClr val="C00000"/>
                </a:solidFill>
              </a:rPr>
              <a:t>(</a:t>
            </a:r>
            <a:r>
              <a:rPr kumimoji="1" lang="en-US" altLang="zh-CN" b="1" i="1">
                <a:solidFill>
                  <a:srgbClr val="C00000"/>
                </a:solidFill>
              </a:rPr>
              <a:t>x</a:t>
            </a:r>
            <a:r>
              <a:rPr kumimoji="1" lang="en-US" altLang="zh-CN" b="1">
                <a:solidFill>
                  <a:srgbClr val="C00000"/>
                </a:solidFill>
              </a:rPr>
              <a:t>)</a:t>
            </a:r>
            <a:r>
              <a:rPr kumimoji="1" lang="zh-CN" altLang="en-US" b="1"/>
              <a:t>的渐近线</a:t>
            </a:r>
            <a:r>
              <a:rPr kumimoji="1" lang="zh-CN" altLang="en-US" b="1" i="1"/>
              <a:t> </a:t>
            </a:r>
          </a:p>
        </p:txBody>
      </p:sp>
      <p:sp>
        <p:nvSpPr>
          <p:cNvPr id="190485" name="Text Box 21"/>
          <p:cNvSpPr txBox="1">
            <a:spLocks noChangeArrowheads="1"/>
          </p:cNvSpPr>
          <p:nvPr/>
        </p:nvSpPr>
        <p:spPr bwMode="auto">
          <a:xfrm>
            <a:off x="573088" y="4941888"/>
            <a:ext cx="5554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 b="1" dirty="0">
                <a:solidFill>
                  <a:srgbClr val="C00000"/>
                </a:solidFill>
              </a:rPr>
              <a:t>(</a:t>
            </a:r>
            <a:r>
              <a:rPr kumimoji="1" lang="en-US" altLang="zh-CN" b="1" i="1" dirty="0">
                <a:solidFill>
                  <a:srgbClr val="C00000"/>
                </a:solidFill>
              </a:rPr>
              <a:t>a≠</a:t>
            </a:r>
            <a:r>
              <a:rPr kumimoji="1" lang="en-US" altLang="zh-CN" b="1" dirty="0">
                <a:solidFill>
                  <a:srgbClr val="C00000"/>
                </a:solidFill>
              </a:rPr>
              <a:t>0</a:t>
            </a:r>
            <a:r>
              <a:rPr kumimoji="1" lang="zh-CN" altLang="en-US" b="1" dirty="0">
                <a:solidFill>
                  <a:srgbClr val="C00000"/>
                </a:solidFill>
              </a:rPr>
              <a:t>时</a:t>
            </a:r>
            <a:r>
              <a:rPr kumimoji="1" lang="en-US" altLang="zh-CN" b="1" i="1" dirty="0">
                <a:solidFill>
                  <a:srgbClr val="C00000"/>
                </a:solidFill>
              </a:rPr>
              <a:t>L</a:t>
            </a:r>
            <a:r>
              <a:rPr kumimoji="1" lang="zh-CN" altLang="en-US" b="1" dirty="0">
                <a:solidFill>
                  <a:srgbClr val="C00000"/>
                </a:solidFill>
              </a:rPr>
              <a:t>是曲线</a:t>
            </a:r>
            <a:r>
              <a:rPr kumimoji="1" lang="en-US" altLang="zh-CN" b="1" i="1" dirty="0">
                <a:solidFill>
                  <a:srgbClr val="C00000"/>
                </a:solidFill>
              </a:rPr>
              <a:t>y</a:t>
            </a:r>
            <a:r>
              <a:rPr kumimoji="1" lang="en-US" altLang="zh-CN" b="1" dirty="0">
                <a:solidFill>
                  <a:srgbClr val="C00000"/>
                </a:solidFill>
              </a:rPr>
              <a:t>=</a:t>
            </a:r>
            <a:r>
              <a:rPr kumimoji="1" lang="en-US" altLang="zh-CN" b="1" i="1" dirty="0">
                <a:solidFill>
                  <a:srgbClr val="C00000"/>
                </a:solidFill>
              </a:rPr>
              <a:t>f </a:t>
            </a:r>
            <a:r>
              <a:rPr kumimoji="1" lang="en-US" altLang="zh-CN" b="1" dirty="0">
                <a:solidFill>
                  <a:srgbClr val="C00000"/>
                </a:solidFill>
              </a:rPr>
              <a:t>(</a:t>
            </a:r>
            <a:r>
              <a:rPr kumimoji="1" lang="en-US" altLang="zh-CN" b="1" i="1" dirty="0">
                <a:solidFill>
                  <a:srgbClr val="C00000"/>
                </a:solidFill>
              </a:rPr>
              <a:t>x</a:t>
            </a:r>
            <a:r>
              <a:rPr kumimoji="1" lang="en-US" altLang="zh-CN" b="1" dirty="0">
                <a:solidFill>
                  <a:srgbClr val="C00000"/>
                </a:solidFill>
              </a:rPr>
              <a:t>)</a:t>
            </a:r>
            <a:r>
              <a:rPr kumimoji="1" lang="zh-CN" altLang="en-US" b="1" dirty="0">
                <a:solidFill>
                  <a:srgbClr val="C00000"/>
                </a:solidFill>
              </a:rPr>
              <a:t>的斜渐近线</a:t>
            </a:r>
            <a:r>
              <a:rPr kumimoji="1" lang="en-US" altLang="zh-CN" b="1" dirty="0">
                <a:solidFill>
                  <a:srgbClr val="C00000"/>
                </a:solidFill>
              </a:rPr>
              <a:t>)</a:t>
            </a:r>
          </a:p>
        </p:txBody>
      </p:sp>
      <p:graphicFrame>
        <p:nvGraphicFramePr>
          <p:cNvPr id="19049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420447"/>
              </p:ext>
            </p:extLst>
          </p:nvPr>
        </p:nvGraphicFramePr>
        <p:xfrm>
          <a:off x="638175" y="2908300"/>
          <a:ext cx="4710113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4" imgW="3429000" imgH="1562040" progId="Equation.DSMT4">
                  <p:embed/>
                </p:oleObj>
              </mc:Choice>
              <mc:Fallback>
                <p:oleObj name="Equation" r:id="rId4" imgW="342900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2908300"/>
                        <a:ext cx="4710113" cy="176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197873"/>
              </p:ext>
            </p:extLst>
          </p:nvPr>
        </p:nvGraphicFramePr>
        <p:xfrm>
          <a:off x="654050" y="2052638"/>
          <a:ext cx="4668838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6" imgW="3695400" imgH="545760" progId="Equation.DSMT4">
                  <p:embed/>
                </p:oleObj>
              </mc:Choice>
              <mc:Fallback>
                <p:oleObj name="Equation" r:id="rId6" imgW="369540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2052638"/>
                        <a:ext cx="4668838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27"/>
          <p:cNvSpPr>
            <a:spLocks noChangeShapeType="1"/>
          </p:cNvSpPr>
          <p:nvPr/>
        </p:nvSpPr>
        <p:spPr bwMode="auto">
          <a:xfrm rot="600748">
            <a:off x="6038850" y="2890838"/>
            <a:ext cx="2132013" cy="7937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Group 37"/>
          <p:cNvGrpSpPr>
            <a:grpSpLocks/>
          </p:cNvGrpSpPr>
          <p:nvPr/>
        </p:nvGrpSpPr>
        <p:grpSpPr bwMode="auto">
          <a:xfrm>
            <a:off x="5986463" y="2001838"/>
            <a:ext cx="2519362" cy="2519362"/>
            <a:chOff x="3744" y="1736"/>
            <a:chExt cx="1587" cy="1587"/>
          </a:xfrm>
        </p:grpSpPr>
        <p:graphicFrame>
          <p:nvGraphicFramePr>
            <p:cNvPr id="29707" name="Object 38"/>
            <p:cNvGraphicFramePr>
              <a:graphicFrameLocks noChangeAspect="1"/>
            </p:cNvGraphicFramePr>
            <p:nvPr/>
          </p:nvGraphicFramePr>
          <p:xfrm>
            <a:off x="5172" y="2620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0" name="Equation" r:id="rId8" imgW="152590" imgH="162020" progId="Equation.3">
                    <p:embed/>
                  </p:oleObj>
                </mc:Choice>
                <mc:Fallback>
                  <p:oleObj name="Equation" r:id="rId8" imgW="152590" imgH="1620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2" y="2620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8" name="Object 39"/>
            <p:cNvGraphicFramePr>
              <a:graphicFrameLocks noChangeAspect="1"/>
            </p:cNvGraphicFramePr>
            <p:nvPr/>
          </p:nvGraphicFramePr>
          <p:xfrm>
            <a:off x="4166" y="1754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1" name="Equation" r:id="rId10" imgW="171450" imgH="238316" progId="Equation.3">
                    <p:embed/>
                  </p:oleObj>
                </mc:Choice>
                <mc:Fallback>
                  <p:oleObj name="Equation" r:id="rId10" imgW="171450" imgH="23831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6" y="1754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9" name="Object 40"/>
            <p:cNvGraphicFramePr>
              <a:graphicFrameLocks noChangeAspect="1"/>
            </p:cNvGraphicFramePr>
            <p:nvPr/>
          </p:nvGraphicFramePr>
          <p:xfrm>
            <a:off x="4128" y="2584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2" name="Equation" r:id="rId12" imgW="238316" imgH="247745" progId="Equation.3">
                    <p:embed/>
                  </p:oleObj>
                </mc:Choice>
                <mc:Fallback>
                  <p:oleObj name="Equation" r:id="rId12" imgW="238316" imgH="24774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584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0" name="Line 41"/>
            <p:cNvSpPr>
              <a:spLocks noChangeShapeType="1"/>
            </p:cNvSpPr>
            <p:nvPr/>
          </p:nvSpPr>
          <p:spPr bwMode="auto">
            <a:xfrm>
              <a:off x="3744" y="2546"/>
              <a:ext cx="158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1" name="Line 42"/>
            <p:cNvSpPr>
              <a:spLocks noChangeShapeType="1"/>
            </p:cNvSpPr>
            <p:nvPr/>
          </p:nvSpPr>
          <p:spPr bwMode="auto">
            <a:xfrm flipV="1">
              <a:off x="4350" y="1736"/>
              <a:ext cx="1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弧形 2"/>
          <p:cNvSpPr/>
          <p:nvPr/>
        </p:nvSpPr>
        <p:spPr bwMode="auto">
          <a:xfrm rot="12572442">
            <a:off x="6507163" y="1301750"/>
            <a:ext cx="3684587" cy="2460625"/>
          </a:xfrm>
          <a:prstGeom prst="arc">
            <a:avLst>
              <a:gd name="adj1" fmla="val 16200000"/>
              <a:gd name="adj2" fmla="val 21538224"/>
            </a:avLst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6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37560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8" grpId="0"/>
      <p:bldP spid="190485" grpId="0"/>
      <p:bldP spid="7" grpId="0" animBg="1"/>
      <p:bldP spid="16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15888"/>
            <a:ext cx="5627688" cy="685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rgbClr val="C00000"/>
                </a:solidFill>
                <a:latin typeface="+mn-lt"/>
                <a:ea typeface="+mn-ea"/>
              </a:rPr>
              <a:t>斜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+mn-ea"/>
              </a:rPr>
              <a:t>渐近线</a:t>
            </a:r>
            <a:r>
              <a:rPr lang="zh-CN" altLang="en-US" sz="3600" b="1" dirty="0" smtClean="0">
                <a:solidFill>
                  <a:srgbClr val="C00000"/>
                </a:solidFill>
                <a:latin typeface="+mn-lt"/>
                <a:ea typeface="+mn-ea"/>
              </a:rPr>
              <a:t>问题 </a:t>
            </a:r>
            <a:r>
              <a:rPr lang="en-US" altLang="zh-CN" sz="3600" b="1" dirty="0" smtClean="0">
                <a:solidFill>
                  <a:srgbClr val="C00000"/>
                </a:solidFill>
                <a:latin typeface="+mn-lt"/>
                <a:ea typeface="+mn-ea"/>
              </a:rPr>
              <a:t>(</a:t>
            </a:r>
            <a:r>
              <a:rPr lang="en-US" altLang="zh-CN" sz="3600" b="1" dirty="0">
                <a:solidFill>
                  <a:srgbClr val="C00000"/>
                </a:solidFill>
                <a:latin typeface="+mn-lt"/>
                <a:ea typeface="+mn-ea"/>
              </a:rPr>
              <a:t>P76  14)</a:t>
            </a:r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179512" y="836712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 dirty="0" smtClean="0"/>
              <a:t>分析：</a:t>
            </a:r>
            <a:endParaRPr kumimoji="1" lang="zh-CN" altLang="en-US" b="1" i="1" dirty="0"/>
          </a:p>
        </p:txBody>
      </p:sp>
      <p:graphicFrame>
        <p:nvGraphicFramePr>
          <p:cNvPr id="19049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826342"/>
              </p:ext>
            </p:extLst>
          </p:nvPr>
        </p:nvGraphicFramePr>
        <p:xfrm>
          <a:off x="1043608" y="3420542"/>
          <a:ext cx="3036887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4" imgW="2705040" imgH="838080" progId="Equation.DSMT4">
                  <p:embed/>
                </p:oleObj>
              </mc:Choice>
              <mc:Fallback>
                <p:oleObj name="Equation" r:id="rId4" imgW="270504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420542"/>
                        <a:ext cx="3036887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044969"/>
              </p:ext>
            </p:extLst>
          </p:nvPr>
        </p:nvGraphicFramePr>
        <p:xfrm>
          <a:off x="1115616" y="907671"/>
          <a:ext cx="3659600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6" imgW="3568680" imgH="545760" progId="Equation.DSMT4">
                  <p:embed/>
                </p:oleObj>
              </mc:Choice>
              <mc:Fallback>
                <p:oleObj name="Equation" r:id="rId6" imgW="356868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907671"/>
                        <a:ext cx="3659600" cy="57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986886"/>
              </p:ext>
            </p:extLst>
          </p:nvPr>
        </p:nvGraphicFramePr>
        <p:xfrm>
          <a:off x="971600" y="1484784"/>
          <a:ext cx="35687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8" imgW="3479760" imgH="838080" progId="Equation.DSMT4">
                  <p:embed/>
                </p:oleObj>
              </mc:Choice>
              <mc:Fallback>
                <p:oleObj name="Equation" r:id="rId8" imgW="3479760" imgH="83808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484784"/>
                        <a:ext cx="356870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381423"/>
              </p:ext>
            </p:extLst>
          </p:nvPr>
        </p:nvGraphicFramePr>
        <p:xfrm>
          <a:off x="4716016" y="1268760"/>
          <a:ext cx="3205163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10" imgW="3124080" imgH="952200" progId="Equation.DSMT4">
                  <p:embed/>
                </p:oleObj>
              </mc:Choice>
              <mc:Fallback>
                <p:oleObj name="Equation" r:id="rId10" imgW="3124080" imgH="952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1268760"/>
                        <a:ext cx="3205163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746488"/>
              </p:ext>
            </p:extLst>
          </p:nvPr>
        </p:nvGraphicFramePr>
        <p:xfrm>
          <a:off x="1619672" y="2399159"/>
          <a:ext cx="22415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12" imgW="2184120" imgH="838080" progId="Equation.DSMT4">
                  <p:embed/>
                </p:oleObj>
              </mc:Choice>
              <mc:Fallback>
                <p:oleObj name="Equation" r:id="rId12" imgW="2184120" imgH="83808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399159"/>
                        <a:ext cx="224155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208410"/>
              </p:ext>
            </p:extLst>
          </p:nvPr>
        </p:nvGraphicFramePr>
        <p:xfrm>
          <a:off x="1042988" y="4508500"/>
          <a:ext cx="350361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14" imgW="3416040" imgH="545760" progId="Equation.DSMT4">
                  <p:embed/>
                </p:oleObj>
              </mc:Choice>
              <mc:Fallback>
                <p:oleObj name="Equation" r:id="rId14" imgW="3416040" imgH="54576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508500"/>
                        <a:ext cx="350361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730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8" grpId="0"/>
      <p:bldP spid="16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4175125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.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确定常数 </a:t>
            </a:r>
            <a:r>
              <a:rPr lang="en-US" altLang="zh-CN" sz="2800" b="1" i="1" dirty="0" smtClean="0">
                <a:solidFill>
                  <a:schemeClr val="tx1"/>
                </a:solidFill>
                <a:latin typeface="+mn-lt"/>
                <a:ea typeface="+mn-ea"/>
              </a:rPr>
              <a:t>a</a:t>
            </a:r>
            <a:r>
              <a:rPr lang="en-US" altLang="zh-CN" sz="2800" b="1" dirty="0" smtClean="0">
                <a:solidFill>
                  <a:schemeClr val="tx1"/>
                </a:solidFill>
                <a:latin typeface="+mn-lt"/>
                <a:ea typeface="+mn-ea"/>
              </a:rPr>
              <a:t> , </a:t>
            </a:r>
            <a:r>
              <a:rPr lang="en-US" altLang="zh-CN" sz="2800" b="1" i="1" dirty="0" smtClean="0">
                <a:solidFill>
                  <a:schemeClr val="tx1"/>
                </a:solidFill>
                <a:latin typeface="+mn-lt"/>
                <a:ea typeface="+mn-ea"/>
              </a:rPr>
              <a:t>b </a:t>
            </a:r>
            <a:r>
              <a:rPr lang="en-US" altLang="zh-CN" sz="2800" b="1" dirty="0" smtClean="0">
                <a:solidFill>
                  <a:schemeClr val="tx1"/>
                </a:solidFill>
                <a:latin typeface="+mn-lt"/>
                <a:ea typeface="+mn-ea"/>
              </a:rPr>
              <a:t>,</a:t>
            </a:r>
            <a:r>
              <a:rPr lang="en-US" altLang="zh-CN" sz="2800" b="1" i="1" dirty="0" smtClean="0">
                <a:latin typeface="+mn-lt"/>
                <a:ea typeface="+mn-ea"/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使</a:t>
            </a: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999230"/>
              </p:ext>
            </p:extLst>
          </p:nvPr>
        </p:nvGraphicFramePr>
        <p:xfrm>
          <a:off x="4067175" y="196850"/>
          <a:ext cx="3865563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Equation" r:id="rId4" imgW="3857625" imgH="771525" progId="Equation.3">
                  <p:embed/>
                </p:oleObj>
              </mc:Choice>
              <mc:Fallback>
                <p:oleObj name="Equation" r:id="rId4" imgW="3857625" imgH="7715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96850"/>
                        <a:ext cx="3865563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548371" y="1124744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chemeClr val="tx2"/>
                </a:solidFill>
                <a:latin typeface="+mn-lt"/>
                <a:ea typeface="+mn-ea"/>
              </a:rPr>
              <a:t>解</a:t>
            </a:r>
            <a:r>
              <a:rPr kumimoji="1" lang="en-US" altLang="zh-CN" b="1" dirty="0">
                <a:solidFill>
                  <a:schemeClr val="tx2"/>
                </a:solidFill>
                <a:latin typeface="+mn-lt"/>
                <a:ea typeface="+mn-ea"/>
              </a:rPr>
              <a:t>:</a:t>
            </a:r>
            <a:endParaRPr kumimoji="1" lang="en-US" altLang="zh-CN" b="1" dirty="0">
              <a:latin typeface="+mn-lt"/>
              <a:ea typeface="+mn-ea"/>
            </a:endParaRPr>
          </a:p>
        </p:txBody>
      </p:sp>
      <p:sp>
        <p:nvSpPr>
          <p:cNvPr id="196613" name="Text Box 5"/>
          <p:cNvSpPr txBox="1">
            <a:spLocks noChangeArrowheads="1"/>
          </p:cNvSpPr>
          <p:nvPr/>
        </p:nvSpPr>
        <p:spPr bwMode="auto">
          <a:xfrm>
            <a:off x="3048000" y="1057275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为曲线                       的渐近线</a:t>
            </a:r>
          </a:p>
        </p:txBody>
      </p:sp>
      <p:graphicFrame>
        <p:nvGraphicFramePr>
          <p:cNvPr id="1966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697729"/>
              </p:ext>
            </p:extLst>
          </p:nvPr>
        </p:nvGraphicFramePr>
        <p:xfrm>
          <a:off x="1439863" y="1155700"/>
          <a:ext cx="15716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Equation" r:id="rId6" imgW="1549080" imgH="393480" progId="Equation.DSMT4">
                  <p:embed/>
                </p:oleObj>
              </mc:Choice>
              <mc:Fallback>
                <p:oleObj name="Equation" r:id="rId6" imgW="1549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1155700"/>
                        <a:ext cx="157162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392270"/>
              </p:ext>
            </p:extLst>
          </p:nvPr>
        </p:nvGraphicFramePr>
        <p:xfrm>
          <a:off x="996950" y="2762250"/>
          <a:ext cx="3111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Equation" r:id="rId8" imgW="3095530" imgH="771525" progId="Equation.3">
                  <p:embed/>
                </p:oleObj>
              </mc:Choice>
              <mc:Fallback>
                <p:oleObj name="Equation" r:id="rId8" imgW="3095530" imgH="7715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2762250"/>
                        <a:ext cx="31115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041834"/>
              </p:ext>
            </p:extLst>
          </p:nvPr>
        </p:nvGraphicFramePr>
        <p:xfrm>
          <a:off x="4235450" y="2762250"/>
          <a:ext cx="2857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Equation" r:id="rId10" imgW="2838355" imgH="600075" progId="Equation.DSMT4">
                  <p:embed/>
                </p:oleObj>
              </mc:Choice>
              <mc:Fallback>
                <p:oleObj name="Equation" r:id="rId10" imgW="2838355" imgH="60007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5450" y="2762250"/>
                        <a:ext cx="28575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648130"/>
              </p:ext>
            </p:extLst>
          </p:nvPr>
        </p:nvGraphicFramePr>
        <p:xfrm>
          <a:off x="4090988" y="3382963"/>
          <a:ext cx="226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Equation" r:id="rId12" imgW="2238280" imgH="819102" progId="Equation.DSMT4">
                  <p:embed/>
                </p:oleObj>
              </mc:Choice>
              <mc:Fallback>
                <p:oleObj name="Equation" r:id="rId12" imgW="2238280" imgH="8191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0988" y="3382963"/>
                        <a:ext cx="2260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22" name="Text Box 14"/>
          <p:cNvSpPr txBox="1">
            <a:spLocks noChangeArrowheads="1"/>
          </p:cNvSpPr>
          <p:nvPr/>
        </p:nvSpPr>
        <p:spPr bwMode="auto">
          <a:xfrm>
            <a:off x="6396038" y="3500438"/>
            <a:ext cx="5693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 b="1">
                <a:latin typeface="+mn-lt"/>
                <a:ea typeface="+mn-ea"/>
              </a:rPr>
              <a:t>=0</a:t>
            </a:r>
          </a:p>
        </p:txBody>
      </p:sp>
      <p:graphicFrame>
        <p:nvGraphicFramePr>
          <p:cNvPr id="1966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983918"/>
              </p:ext>
            </p:extLst>
          </p:nvPr>
        </p:nvGraphicFramePr>
        <p:xfrm>
          <a:off x="4495800" y="1057275"/>
          <a:ext cx="160972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Equation" r:id="rId14" imgW="1590627" imgH="523780" progId="Equation.DSMT4">
                  <p:embed/>
                </p:oleObj>
              </mc:Choice>
              <mc:Fallback>
                <p:oleObj name="Equation" r:id="rId14" imgW="1590627" imgH="5237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057275"/>
                        <a:ext cx="160972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362023"/>
              </p:ext>
            </p:extLst>
          </p:nvPr>
        </p:nvGraphicFramePr>
        <p:xfrm>
          <a:off x="914400" y="1666875"/>
          <a:ext cx="2433638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Equation" r:id="rId16" imgW="2419160" imgH="942975" progId="Equation.DSMT4">
                  <p:embed/>
                </p:oleObj>
              </mc:Choice>
              <mc:Fallback>
                <p:oleObj name="Equation" r:id="rId16" imgW="2419160" imgH="94297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66875"/>
                        <a:ext cx="2433638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2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702186"/>
              </p:ext>
            </p:extLst>
          </p:nvPr>
        </p:nvGraphicFramePr>
        <p:xfrm>
          <a:off x="3505200" y="1666875"/>
          <a:ext cx="188912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Equation" r:id="rId18" imgW="1876520" imgH="971693" progId="Equation.DSMT4">
                  <p:embed/>
                </p:oleObj>
              </mc:Choice>
              <mc:Fallback>
                <p:oleObj name="Equation" r:id="rId18" imgW="1876520" imgH="97169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666875"/>
                        <a:ext cx="188912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26" name="Text Box 18"/>
          <p:cNvSpPr txBox="1">
            <a:spLocks noChangeArrowheads="1"/>
          </p:cNvSpPr>
          <p:nvPr/>
        </p:nvSpPr>
        <p:spPr bwMode="auto">
          <a:xfrm>
            <a:off x="5394325" y="1960563"/>
            <a:ext cx="5613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defRPr/>
            </a:pPr>
            <a:r>
              <a:rPr lang="en-US" altLang="zh-CN" b="1" dirty="0" smtClean="0">
                <a:latin typeface="+mn-lt"/>
                <a:ea typeface="+mn-ea"/>
                <a:sym typeface="Symbol"/>
              </a:rPr>
              <a:t></a:t>
            </a:r>
            <a:r>
              <a:rPr lang="en-US" altLang="zh-CN" b="1" dirty="0" smtClean="0">
                <a:latin typeface="+mn-lt"/>
                <a:ea typeface="+mn-ea"/>
              </a:rPr>
              <a:t>1</a:t>
            </a:r>
          </a:p>
        </p:txBody>
      </p:sp>
      <p:sp>
        <p:nvSpPr>
          <p:cNvPr id="16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10436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6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6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2" grpId="0"/>
      <p:bldP spid="196613" grpId="0"/>
      <p:bldP spid="196622" grpId="0"/>
      <p:bldP spid="196626" grpId="0"/>
      <p:bldP spid="1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6"/>
          <p:cNvSpPr txBox="1">
            <a:spLocks noChangeArrowheads="1"/>
          </p:cNvSpPr>
          <p:nvPr/>
        </p:nvSpPr>
        <p:spPr bwMode="auto">
          <a:xfrm>
            <a:off x="776288" y="90805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endParaRPr kumimoji="1" lang="zh-CN" altLang="zh-CN" b="1"/>
          </a:p>
        </p:txBody>
      </p:sp>
      <p:sp>
        <p:nvSpPr>
          <p:cNvPr id="192519" name="Text Box 7"/>
          <p:cNvSpPr txBox="1">
            <a:spLocks noChangeArrowheads="1"/>
          </p:cNvSpPr>
          <p:nvPr/>
        </p:nvSpPr>
        <p:spPr bwMode="auto">
          <a:xfrm>
            <a:off x="488950" y="765175"/>
            <a:ext cx="1212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/>
              <a:t>曲线</a:t>
            </a:r>
          </a:p>
        </p:txBody>
      </p:sp>
      <p:graphicFrame>
        <p:nvGraphicFramePr>
          <p:cNvPr id="192520" name="Object 8"/>
          <p:cNvGraphicFramePr>
            <a:graphicFrameLocks noChangeAspect="1"/>
          </p:cNvGraphicFramePr>
          <p:nvPr/>
        </p:nvGraphicFramePr>
        <p:xfrm>
          <a:off x="1352550" y="765175"/>
          <a:ext cx="192563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Equation" r:id="rId4" imgW="1914668" imgH="504920" progId="Equation.DSMT4">
                  <p:embed/>
                </p:oleObj>
              </mc:Choice>
              <mc:Fallback>
                <p:oleObj name="Equation" r:id="rId4" imgW="1914668" imgH="504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765175"/>
                        <a:ext cx="1925638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21" name="Text Box 9"/>
          <p:cNvSpPr txBox="1">
            <a:spLocks noChangeArrowheads="1"/>
          </p:cNvSpPr>
          <p:nvPr/>
        </p:nvSpPr>
        <p:spPr bwMode="auto">
          <a:xfrm>
            <a:off x="3225800" y="836613"/>
            <a:ext cx="4156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/>
              <a:t>的斜渐近线</a:t>
            </a:r>
            <a:r>
              <a:rPr kumimoji="1" lang="en-US" altLang="zh-CN" b="1"/>
              <a:t>(                      )</a:t>
            </a:r>
          </a:p>
        </p:txBody>
      </p:sp>
      <p:sp>
        <p:nvSpPr>
          <p:cNvPr id="31750" name="Text Box 10"/>
          <p:cNvSpPr txBox="1">
            <a:spLocks noChangeArrowheads="1"/>
          </p:cNvSpPr>
          <p:nvPr/>
        </p:nvSpPr>
        <p:spPr bwMode="auto">
          <a:xfrm>
            <a:off x="776288" y="1700213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endParaRPr kumimoji="1" lang="zh-CN" altLang="zh-CN" b="1"/>
          </a:p>
        </p:txBody>
      </p:sp>
      <p:sp>
        <p:nvSpPr>
          <p:cNvPr id="192523" name="Text Box 11"/>
          <p:cNvSpPr txBox="1">
            <a:spLocks noChangeArrowheads="1"/>
          </p:cNvSpPr>
          <p:nvPr/>
        </p:nvSpPr>
        <p:spPr bwMode="auto">
          <a:xfrm>
            <a:off x="488950" y="1484313"/>
            <a:ext cx="1136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/>
              <a:t>曲线</a:t>
            </a:r>
          </a:p>
        </p:txBody>
      </p:sp>
      <p:graphicFrame>
        <p:nvGraphicFramePr>
          <p:cNvPr id="192524" name="Object 12"/>
          <p:cNvGraphicFramePr>
            <a:graphicFrameLocks noChangeAspect="1"/>
          </p:cNvGraphicFramePr>
          <p:nvPr/>
        </p:nvGraphicFramePr>
        <p:xfrm>
          <a:off x="1568450" y="1268413"/>
          <a:ext cx="14446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Equation" r:id="rId6" imgW="1428607" imgH="866680" progId="Equation.DSMT4">
                  <p:embed/>
                </p:oleObj>
              </mc:Choice>
              <mc:Fallback>
                <p:oleObj name="Equation" r:id="rId6" imgW="1428607" imgH="8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1268413"/>
                        <a:ext cx="144462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25" name="Text Box 13"/>
          <p:cNvSpPr txBox="1">
            <a:spLocks noChangeArrowheads="1"/>
          </p:cNvSpPr>
          <p:nvPr/>
        </p:nvSpPr>
        <p:spPr bwMode="auto">
          <a:xfrm>
            <a:off x="3008313" y="1557338"/>
            <a:ext cx="4333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/>
              <a:t>的斜渐近线为</a:t>
            </a:r>
            <a:r>
              <a:rPr kumimoji="1" lang="en-US" altLang="zh-CN" b="1"/>
              <a:t>(                    )</a:t>
            </a:r>
          </a:p>
        </p:txBody>
      </p:sp>
      <p:sp>
        <p:nvSpPr>
          <p:cNvPr id="192526" name="Text Box 14"/>
          <p:cNvSpPr txBox="1">
            <a:spLocks noChangeArrowheads="1"/>
          </p:cNvSpPr>
          <p:nvPr/>
        </p:nvSpPr>
        <p:spPr bwMode="auto">
          <a:xfrm>
            <a:off x="7380288" y="1484313"/>
            <a:ext cx="1489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/>
              <a:t>(05</a:t>
            </a:r>
            <a:r>
              <a:rPr kumimoji="1" lang="zh-CN" altLang="en-US"/>
              <a:t>考研</a:t>
            </a:r>
            <a:r>
              <a:rPr kumimoji="1" lang="en-US" altLang="zh-CN"/>
              <a:t>)</a:t>
            </a:r>
          </a:p>
        </p:txBody>
      </p:sp>
      <p:sp>
        <p:nvSpPr>
          <p:cNvPr id="192527" name="Text Box 15"/>
          <p:cNvSpPr txBox="1">
            <a:spLocks noChangeArrowheads="1"/>
          </p:cNvSpPr>
          <p:nvPr/>
        </p:nvSpPr>
        <p:spPr bwMode="auto">
          <a:xfrm>
            <a:off x="417513" y="2349500"/>
            <a:ext cx="979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/>
              <a:t>曲线</a:t>
            </a:r>
          </a:p>
        </p:txBody>
      </p:sp>
      <p:graphicFrame>
        <p:nvGraphicFramePr>
          <p:cNvPr id="192528" name="Object 16"/>
          <p:cNvGraphicFramePr>
            <a:graphicFrameLocks noChangeAspect="1"/>
          </p:cNvGraphicFramePr>
          <p:nvPr/>
        </p:nvGraphicFramePr>
        <p:xfrm>
          <a:off x="1352550" y="2132013"/>
          <a:ext cx="165893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8" imgW="1647634" imgH="981123" progId="Equation.DSMT4">
                  <p:embed/>
                </p:oleObj>
              </mc:Choice>
              <mc:Fallback>
                <p:oleObj name="Equation" r:id="rId8" imgW="1647634" imgH="9811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2132013"/>
                        <a:ext cx="1658938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29" name="Text Box 17"/>
          <p:cNvSpPr txBox="1">
            <a:spLocks noChangeArrowheads="1"/>
          </p:cNvSpPr>
          <p:nvPr/>
        </p:nvSpPr>
        <p:spPr bwMode="auto">
          <a:xfrm>
            <a:off x="3008313" y="2420938"/>
            <a:ext cx="4333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/>
              <a:t>的斜渐近线为</a:t>
            </a:r>
            <a:r>
              <a:rPr kumimoji="1" lang="en-US" altLang="zh-CN" b="1"/>
              <a:t>(                    )</a:t>
            </a:r>
          </a:p>
        </p:txBody>
      </p:sp>
      <p:sp>
        <p:nvSpPr>
          <p:cNvPr id="192530" name="Text Box 18"/>
          <p:cNvSpPr txBox="1">
            <a:spLocks noChangeArrowheads="1"/>
          </p:cNvSpPr>
          <p:nvPr/>
        </p:nvSpPr>
        <p:spPr bwMode="auto">
          <a:xfrm>
            <a:off x="7329488" y="2420938"/>
            <a:ext cx="1489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/>
              <a:t>(05</a:t>
            </a:r>
            <a:r>
              <a:rPr kumimoji="1" lang="zh-CN" altLang="en-US"/>
              <a:t>考研</a:t>
            </a:r>
            <a:r>
              <a:rPr kumimoji="1" lang="en-US" altLang="zh-CN"/>
              <a:t>)</a:t>
            </a:r>
          </a:p>
        </p:txBody>
      </p:sp>
      <p:sp>
        <p:nvSpPr>
          <p:cNvPr id="192531" name="Text Box 19"/>
          <p:cNvSpPr txBox="1">
            <a:spLocks noChangeArrowheads="1"/>
          </p:cNvSpPr>
          <p:nvPr/>
        </p:nvSpPr>
        <p:spPr bwMode="auto">
          <a:xfrm>
            <a:off x="7380288" y="836613"/>
            <a:ext cx="1489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/>
              <a:t>(00</a:t>
            </a:r>
            <a:r>
              <a:rPr kumimoji="1" lang="zh-CN" altLang="en-US"/>
              <a:t>考研</a:t>
            </a:r>
            <a:r>
              <a:rPr kumimoji="1" lang="en-US" altLang="zh-CN"/>
              <a:t>)</a:t>
            </a:r>
          </a:p>
        </p:txBody>
      </p:sp>
      <p:sp>
        <p:nvSpPr>
          <p:cNvPr id="192532" name="Text Box 20"/>
          <p:cNvSpPr txBox="1">
            <a:spLocks noChangeArrowheads="1"/>
          </p:cNvSpPr>
          <p:nvPr/>
        </p:nvSpPr>
        <p:spPr bwMode="auto">
          <a:xfrm>
            <a:off x="417513" y="3213100"/>
            <a:ext cx="1131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/>
              <a:t>曲线</a:t>
            </a:r>
          </a:p>
        </p:txBody>
      </p:sp>
      <p:graphicFrame>
        <p:nvGraphicFramePr>
          <p:cNvPr id="192533" name="Object 21"/>
          <p:cNvGraphicFramePr>
            <a:graphicFrameLocks noChangeAspect="1"/>
          </p:cNvGraphicFramePr>
          <p:nvPr/>
        </p:nvGraphicFramePr>
        <p:xfrm>
          <a:off x="1352550" y="3068638"/>
          <a:ext cx="164623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Equation" r:id="rId10" imgW="1628775" imgH="933545" progId="Equation.DSMT4">
                  <p:embed/>
                </p:oleObj>
              </mc:Choice>
              <mc:Fallback>
                <p:oleObj name="Equation" r:id="rId10" imgW="1628775" imgH="93354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3068638"/>
                        <a:ext cx="1646238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34" name="Text Box 22"/>
          <p:cNvSpPr txBox="1">
            <a:spLocks noChangeArrowheads="1"/>
          </p:cNvSpPr>
          <p:nvPr/>
        </p:nvSpPr>
        <p:spPr bwMode="auto">
          <a:xfrm>
            <a:off x="3008313" y="3284538"/>
            <a:ext cx="4333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/>
              <a:t>的斜渐近线为</a:t>
            </a:r>
            <a:r>
              <a:rPr kumimoji="1" lang="en-US" altLang="zh-CN" b="1"/>
              <a:t>(                    )</a:t>
            </a:r>
          </a:p>
        </p:txBody>
      </p:sp>
      <p:sp>
        <p:nvSpPr>
          <p:cNvPr id="192535" name="Text Box 23"/>
          <p:cNvSpPr txBox="1">
            <a:spLocks noChangeArrowheads="1"/>
          </p:cNvSpPr>
          <p:nvPr/>
        </p:nvSpPr>
        <p:spPr bwMode="auto">
          <a:xfrm>
            <a:off x="7331075" y="3284538"/>
            <a:ext cx="1489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/>
              <a:t>(99</a:t>
            </a:r>
            <a:r>
              <a:rPr kumimoji="1" lang="zh-CN" altLang="en-US"/>
              <a:t>考研</a:t>
            </a:r>
            <a:r>
              <a:rPr kumimoji="1" lang="en-US" altLang="zh-CN"/>
              <a:t>)</a:t>
            </a:r>
          </a:p>
        </p:txBody>
      </p:sp>
      <p:sp>
        <p:nvSpPr>
          <p:cNvPr id="192536" name="Text Box 24"/>
          <p:cNvSpPr txBox="1">
            <a:spLocks noChangeArrowheads="1"/>
          </p:cNvSpPr>
          <p:nvPr/>
        </p:nvSpPr>
        <p:spPr bwMode="auto">
          <a:xfrm>
            <a:off x="344488" y="4076700"/>
            <a:ext cx="1204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/>
              <a:t>曲线</a:t>
            </a:r>
          </a:p>
        </p:txBody>
      </p:sp>
      <p:graphicFrame>
        <p:nvGraphicFramePr>
          <p:cNvPr id="192537" name="Object 25"/>
          <p:cNvGraphicFramePr>
            <a:graphicFrameLocks noChangeAspect="1"/>
          </p:cNvGraphicFramePr>
          <p:nvPr/>
        </p:nvGraphicFramePr>
        <p:xfrm>
          <a:off x="1208088" y="4149725"/>
          <a:ext cx="19748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Equation" r:id="rId12" imgW="1962245" imgH="409765" progId="Equation.DSMT4">
                  <p:embed/>
                </p:oleObj>
              </mc:Choice>
              <mc:Fallback>
                <p:oleObj name="Equation" r:id="rId12" imgW="1962245" imgH="4097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4149725"/>
                        <a:ext cx="197485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38" name="Text Box 26"/>
          <p:cNvSpPr txBox="1">
            <a:spLocks noChangeArrowheads="1"/>
          </p:cNvSpPr>
          <p:nvPr/>
        </p:nvSpPr>
        <p:spPr bwMode="auto">
          <a:xfrm>
            <a:off x="3152775" y="4076700"/>
            <a:ext cx="4333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/>
              <a:t>的斜渐近线为</a:t>
            </a:r>
            <a:r>
              <a:rPr kumimoji="1" lang="en-US" altLang="zh-CN" b="1"/>
              <a:t>(                    )</a:t>
            </a:r>
          </a:p>
        </p:txBody>
      </p:sp>
      <p:sp>
        <p:nvSpPr>
          <p:cNvPr id="192539" name="Text Box 27"/>
          <p:cNvSpPr txBox="1">
            <a:spLocks noChangeArrowheads="1"/>
          </p:cNvSpPr>
          <p:nvPr/>
        </p:nvSpPr>
        <p:spPr bwMode="auto">
          <a:xfrm>
            <a:off x="7400925" y="4076700"/>
            <a:ext cx="1489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/>
              <a:t>(98</a:t>
            </a:r>
            <a:r>
              <a:rPr kumimoji="1" lang="zh-CN" altLang="en-US"/>
              <a:t>考研</a:t>
            </a:r>
            <a:r>
              <a:rPr kumimoji="1" lang="en-US" altLang="zh-CN"/>
              <a:t>)</a:t>
            </a:r>
          </a:p>
        </p:txBody>
      </p:sp>
      <p:sp>
        <p:nvSpPr>
          <p:cNvPr id="192540" name="Text Box 28"/>
          <p:cNvSpPr txBox="1">
            <a:spLocks noChangeArrowheads="1"/>
          </p:cNvSpPr>
          <p:nvPr/>
        </p:nvSpPr>
        <p:spPr bwMode="auto">
          <a:xfrm>
            <a:off x="262830" y="4767263"/>
            <a:ext cx="87527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2400" b="1" dirty="0">
                <a:solidFill>
                  <a:srgbClr val="C00000"/>
                </a:solidFill>
              </a:rPr>
              <a:t>涉及到渐近线方面的填空题与选择题还有很多</a:t>
            </a:r>
            <a:r>
              <a:rPr kumimoji="1" lang="en-US" altLang="zh-CN" sz="2400" b="1" dirty="0">
                <a:solidFill>
                  <a:srgbClr val="C00000"/>
                </a:solidFill>
              </a:rPr>
              <a:t>… (</a:t>
            </a:r>
            <a:r>
              <a:rPr kumimoji="1" lang="zh-CN" altLang="en-US" sz="2400" b="1" dirty="0">
                <a:solidFill>
                  <a:srgbClr val="C00000"/>
                </a:solidFill>
              </a:rPr>
              <a:t>水平</a:t>
            </a:r>
            <a:r>
              <a:rPr kumimoji="1" lang="en-US" altLang="zh-CN" sz="2400" b="1" dirty="0">
                <a:solidFill>
                  <a:srgbClr val="C00000"/>
                </a:solidFill>
              </a:rPr>
              <a:t>,</a:t>
            </a:r>
            <a:r>
              <a:rPr kumimoji="1" lang="zh-CN" altLang="en-US" sz="2400" b="1" dirty="0">
                <a:solidFill>
                  <a:srgbClr val="C00000"/>
                </a:solidFill>
              </a:rPr>
              <a:t>铅直</a:t>
            </a:r>
            <a:r>
              <a:rPr kumimoji="1" lang="en-US" altLang="zh-CN" sz="2400" b="1" dirty="0">
                <a:solidFill>
                  <a:srgbClr val="C00000"/>
                </a:solidFill>
              </a:rPr>
              <a:t>,</a:t>
            </a:r>
            <a:r>
              <a:rPr kumimoji="1" lang="zh-CN" altLang="en-US" sz="2400" b="1" dirty="0">
                <a:solidFill>
                  <a:srgbClr val="C00000"/>
                </a:solidFill>
              </a:rPr>
              <a:t>斜</a:t>
            </a:r>
            <a:r>
              <a:rPr kumimoji="1" lang="en-US" altLang="zh-CN" sz="2400" b="1" dirty="0">
                <a:solidFill>
                  <a:srgbClr val="C00000"/>
                </a:solidFill>
              </a:rPr>
              <a:t>)</a:t>
            </a:r>
            <a:r>
              <a:rPr kumimoji="1" lang="en-US" altLang="zh-CN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26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5888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270336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9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9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92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9" grpId="0"/>
      <p:bldP spid="192521" grpId="0"/>
      <p:bldP spid="192523" grpId="0"/>
      <p:bldP spid="192525" grpId="0"/>
      <p:bldP spid="192526" grpId="0"/>
      <p:bldP spid="192527" grpId="0"/>
      <p:bldP spid="192529" grpId="0"/>
      <p:bldP spid="192530" grpId="0"/>
      <p:bldP spid="192531" grpId="0"/>
      <p:bldP spid="192532" grpId="0"/>
      <p:bldP spid="192534" grpId="0"/>
      <p:bldP spid="192535" grpId="0"/>
      <p:bldP spid="192536" grpId="0"/>
      <p:bldP spid="192538" grpId="0"/>
      <p:bldP spid="192539" grpId="0"/>
      <p:bldP spid="26" grpId="0" animBg="1" autoUpdateAnimBg="0"/>
    </p:bldLst>
  </p:timing>
</p:sld>
</file>

<file path=ppt/theme/theme1.xml><?xml version="1.0" encoding="utf-8"?>
<a:theme xmlns:a="http://schemas.openxmlformats.org/drawingml/2006/main" name="高数A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Times New Roman"/>
        <a:ea typeface="华文中宋"/>
        <a:cs typeface=""/>
      </a:majorFont>
      <a:minorFont>
        <a:latin typeface="Times New Roman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高数A模板</Template>
  <TotalTime>41</TotalTime>
  <Words>409</Words>
  <Application>Microsoft Office PowerPoint</Application>
  <PresentationFormat>全屏显示(4:3)</PresentationFormat>
  <Paragraphs>113</Paragraphs>
  <Slides>8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高数A模板</vt:lpstr>
      <vt:lpstr>公式</vt:lpstr>
      <vt:lpstr>Equation</vt:lpstr>
      <vt:lpstr>MathType 5.0 Equation</vt:lpstr>
      <vt:lpstr>PowerPoint 演示文稿</vt:lpstr>
      <vt:lpstr>PowerPoint 演示文稿</vt:lpstr>
      <vt:lpstr>PowerPoint 演示文稿</vt:lpstr>
      <vt:lpstr>PowerPoint 演示文稿</vt:lpstr>
      <vt:lpstr>斜渐近线问题 (P76  14)</vt:lpstr>
      <vt:lpstr>斜渐近线问题 (P76  14)</vt:lpstr>
      <vt:lpstr>例. 确定常数 a , b , 使</vt:lpstr>
      <vt:lpstr>PowerPoint 演示文稿</vt:lpstr>
    </vt:vector>
  </TitlesOfParts>
  <Company>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</dc:creator>
  <cp:lastModifiedBy>微软用户</cp:lastModifiedBy>
  <cp:revision>8</cp:revision>
  <dcterms:created xsi:type="dcterms:W3CDTF">2015-10-23T09:38:31Z</dcterms:created>
  <dcterms:modified xsi:type="dcterms:W3CDTF">2015-10-23T11:23:47Z</dcterms:modified>
</cp:coreProperties>
</file>