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61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image" Target="../media/image63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67.wmf"/><Relationship Id="rId10" Type="http://schemas.openxmlformats.org/officeDocument/2006/relationships/image" Target="../media/image70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5.wmf"/><Relationship Id="rId7" Type="http://schemas.openxmlformats.org/officeDocument/2006/relationships/image" Target="../media/image71.wmf"/><Relationship Id="rId12" Type="http://schemas.openxmlformats.org/officeDocument/2006/relationships/image" Target="../media/image63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image" Target="../media/image67.wmf"/><Relationship Id="rId10" Type="http://schemas.openxmlformats.org/officeDocument/2006/relationships/image" Target="../media/image70.wmf"/><Relationship Id="rId4" Type="http://schemas.openxmlformats.org/officeDocument/2006/relationships/image" Target="../media/image66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11" Type="http://schemas.openxmlformats.org/officeDocument/2006/relationships/image" Target="../media/image63.wmf"/><Relationship Id="rId5" Type="http://schemas.openxmlformats.org/officeDocument/2006/relationships/image" Target="../media/image67.wmf"/><Relationship Id="rId10" Type="http://schemas.openxmlformats.org/officeDocument/2006/relationships/image" Target="../media/image6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67.wmf"/><Relationship Id="rId10" Type="http://schemas.openxmlformats.org/officeDocument/2006/relationships/image" Target="../media/image70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emf"/><Relationship Id="rId9" Type="http://schemas.openxmlformats.org/officeDocument/2006/relationships/image" Target="../media/image8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5.emf"/><Relationship Id="rId7" Type="http://schemas.openxmlformats.org/officeDocument/2006/relationships/image" Target="../media/image89.emf"/><Relationship Id="rId12" Type="http://schemas.openxmlformats.org/officeDocument/2006/relationships/image" Target="../media/image94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11" Type="http://schemas.openxmlformats.org/officeDocument/2006/relationships/image" Target="../media/image93.emf"/><Relationship Id="rId5" Type="http://schemas.openxmlformats.org/officeDocument/2006/relationships/image" Target="../media/image87.emf"/><Relationship Id="rId10" Type="http://schemas.openxmlformats.org/officeDocument/2006/relationships/image" Target="../media/image92.wmf"/><Relationship Id="rId4" Type="http://schemas.openxmlformats.org/officeDocument/2006/relationships/image" Target="../media/image86.emf"/><Relationship Id="rId9" Type="http://schemas.openxmlformats.org/officeDocument/2006/relationships/image" Target="../media/image91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e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w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62.wmf"/><Relationship Id="rId1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0.wmf"/><Relationship Id="rId1" Type="http://schemas.openxmlformats.org/officeDocument/2006/relationships/image" Target="../media/image132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0.wmf"/><Relationship Id="rId1" Type="http://schemas.openxmlformats.org/officeDocument/2006/relationships/image" Target="../media/image132.wmf"/><Relationship Id="rId6" Type="http://schemas.openxmlformats.org/officeDocument/2006/relationships/image" Target="../media/image70.wmf"/><Relationship Id="rId5" Type="http://schemas.openxmlformats.org/officeDocument/2006/relationships/image" Target="../media/image62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8.wmf"/><Relationship Id="rId7" Type="http://schemas.openxmlformats.org/officeDocument/2006/relationships/image" Target="../media/image133.wmf"/><Relationship Id="rId2" Type="http://schemas.openxmlformats.org/officeDocument/2006/relationships/image" Target="../media/image60.wmf"/><Relationship Id="rId1" Type="http://schemas.openxmlformats.org/officeDocument/2006/relationships/image" Target="../media/image132.wmf"/><Relationship Id="rId6" Type="http://schemas.openxmlformats.org/officeDocument/2006/relationships/image" Target="../media/image71.wmf"/><Relationship Id="rId5" Type="http://schemas.openxmlformats.org/officeDocument/2006/relationships/image" Target="../media/image62.wmf"/><Relationship Id="rId4" Type="http://schemas.openxmlformats.org/officeDocument/2006/relationships/image" Target="../media/image6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18" Type="http://schemas.openxmlformats.org/officeDocument/2006/relationships/image" Target="../media/image151.w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17" Type="http://schemas.openxmlformats.org/officeDocument/2006/relationships/image" Target="../media/image150.emf"/><Relationship Id="rId2" Type="http://schemas.openxmlformats.org/officeDocument/2006/relationships/image" Target="../media/image135.emf"/><Relationship Id="rId16" Type="http://schemas.openxmlformats.org/officeDocument/2006/relationships/image" Target="../media/image149.emf"/><Relationship Id="rId20" Type="http://schemas.openxmlformats.org/officeDocument/2006/relationships/image" Target="../media/image153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5" Type="http://schemas.openxmlformats.org/officeDocument/2006/relationships/image" Target="../media/image148.wmf"/><Relationship Id="rId10" Type="http://schemas.openxmlformats.org/officeDocument/2006/relationships/image" Target="../media/image143.emf"/><Relationship Id="rId19" Type="http://schemas.openxmlformats.org/officeDocument/2006/relationships/image" Target="../media/image152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Relationship Id="rId14" Type="http://schemas.openxmlformats.org/officeDocument/2006/relationships/image" Target="../media/image14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0.wmf"/><Relationship Id="rId7" Type="http://schemas.openxmlformats.org/officeDocument/2006/relationships/image" Target="../media/image23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image" Target="../media/image16.wmf"/><Relationship Id="rId9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emf"/><Relationship Id="rId4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4" Type="http://schemas.openxmlformats.org/officeDocument/2006/relationships/image" Target="../media/image171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69.wmf"/><Relationship Id="rId1" Type="http://schemas.openxmlformats.org/officeDocument/2006/relationships/image" Target="../media/image173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69.wmf"/><Relationship Id="rId1" Type="http://schemas.openxmlformats.org/officeDocument/2006/relationships/image" Target="../media/image173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69.wmf"/><Relationship Id="rId1" Type="http://schemas.openxmlformats.org/officeDocument/2006/relationships/image" Target="../media/image17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wmf"/><Relationship Id="rId2" Type="http://schemas.openxmlformats.org/officeDocument/2006/relationships/image" Target="../media/image26.emf"/><Relationship Id="rId1" Type="http://schemas.openxmlformats.org/officeDocument/2006/relationships/image" Target="../media/image21.w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wmf"/><Relationship Id="rId4" Type="http://schemas.openxmlformats.org/officeDocument/2006/relationships/image" Target="../media/image28.emf"/><Relationship Id="rId9" Type="http://schemas.openxmlformats.org/officeDocument/2006/relationships/image" Target="../media/image3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image" Target="../media/image194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12" Type="http://schemas.openxmlformats.org/officeDocument/2006/relationships/image" Target="../media/image193.wmf"/><Relationship Id="rId2" Type="http://schemas.openxmlformats.org/officeDocument/2006/relationships/image" Target="../media/image183.emf"/><Relationship Id="rId1" Type="http://schemas.openxmlformats.org/officeDocument/2006/relationships/image" Target="../media/image182.png"/><Relationship Id="rId6" Type="http://schemas.openxmlformats.org/officeDocument/2006/relationships/image" Target="../media/image187.wmf"/><Relationship Id="rId11" Type="http://schemas.openxmlformats.org/officeDocument/2006/relationships/image" Target="../media/image192.wmf"/><Relationship Id="rId5" Type="http://schemas.openxmlformats.org/officeDocument/2006/relationships/image" Target="../media/image186.wmf"/><Relationship Id="rId10" Type="http://schemas.openxmlformats.org/officeDocument/2006/relationships/image" Target="../media/image191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11" Type="http://schemas.openxmlformats.org/officeDocument/2006/relationships/image" Target="../media/image205.wmf"/><Relationship Id="rId5" Type="http://schemas.openxmlformats.org/officeDocument/2006/relationships/image" Target="../media/image199.wmf"/><Relationship Id="rId10" Type="http://schemas.openxmlformats.org/officeDocument/2006/relationships/image" Target="../media/image204.e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216.emf"/><Relationship Id="rId18" Type="http://schemas.openxmlformats.org/officeDocument/2006/relationships/image" Target="../media/image221.emf"/><Relationship Id="rId3" Type="http://schemas.openxmlformats.org/officeDocument/2006/relationships/image" Target="../media/image207.wmf"/><Relationship Id="rId21" Type="http://schemas.openxmlformats.org/officeDocument/2006/relationships/image" Target="../media/image224.e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17" Type="http://schemas.openxmlformats.org/officeDocument/2006/relationships/image" Target="../media/image220.emf"/><Relationship Id="rId2" Type="http://schemas.openxmlformats.org/officeDocument/2006/relationships/image" Target="../media/image202.wmf"/><Relationship Id="rId16" Type="http://schemas.openxmlformats.org/officeDocument/2006/relationships/image" Target="../media/image219.emf"/><Relationship Id="rId20" Type="http://schemas.openxmlformats.org/officeDocument/2006/relationships/image" Target="../media/image223.emf"/><Relationship Id="rId1" Type="http://schemas.openxmlformats.org/officeDocument/2006/relationships/image" Target="../media/image206.wmf"/><Relationship Id="rId6" Type="http://schemas.openxmlformats.org/officeDocument/2006/relationships/image" Target="../media/image209.emf"/><Relationship Id="rId11" Type="http://schemas.openxmlformats.org/officeDocument/2006/relationships/image" Target="../media/image214.emf"/><Relationship Id="rId5" Type="http://schemas.openxmlformats.org/officeDocument/2006/relationships/image" Target="../media/image208.emf"/><Relationship Id="rId15" Type="http://schemas.openxmlformats.org/officeDocument/2006/relationships/image" Target="../media/image218.emf"/><Relationship Id="rId10" Type="http://schemas.openxmlformats.org/officeDocument/2006/relationships/image" Target="../media/image213.emf"/><Relationship Id="rId19" Type="http://schemas.openxmlformats.org/officeDocument/2006/relationships/image" Target="../media/image222.emf"/><Relationship Id="rId4" Type="http://schemas.openxmlformats.org/officeDocument/2006/relationships/image" Target="../media/image205.wmf"/><Relationship Id="rId9" Type="http://schemas.openxmlformats.org/officeDocument/2006/relationships/image" Target="../media/image212.emf"/><Relationship Id="rId14" Type="http://schemas.openxmlformats.org/officeDocument/2006/relationships/image" Target="../media/image217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emf"/><Relationship Id="rId1" Type="http://schemas.openxmlformats.org/officeDocument/2006/relationships/image" Target="../media/image227.png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3" Type="http://schemas.openxmlformats.org/officeDocument/2006/relationships/image" Target="../media/image235.emf"/><Relationship Id="rId7" Type="http://schemas.openxmlformats.org/officeDocument/2006/relationships/image" Target="../media/image239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10" Type="http://schemas.openxmlformats.org/officeDocument/2006/relationships/image" Target="../media/image226.wmf"/><Relationship Id="rId4" Type="http://schemas.openxmlformats.org/officeDocument/2006/relationships/image" Target="../media/image236.emf"/><Relationship Id="rId9" Type="http://schemas.openxmlformats.org/officeDocument/2006/relationships/image" Target="../media/image241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emf"/><Relationship Id="rId3" Type="http://schemas.openxmlformats.org/officeDocument/2006/relationships/image" Target="../media/image244.emf"/><Relationship Id="rId7" Type="http://schemas.openxmlformats.org/officeDocument/2006/relationships/image" Target="../media/image248.emf"/><Relationship Id="rId2" Type="http://schemas.openxmlformats.org/officeDocument/2006/relationships/image" Target="../media/image243.emf"/><Relationship Id="rId1" Type="http://schemas.openxmlformats.org/officeDocument/2006/relationships/image" Target="../media/image242.w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11" Type="http://schemas.openxmlformats.org/officeDocument/2006/relationships/image" Target="../media/image260.emf"/><Relationship Id="rId5" Type="http://schemas.openxmlformats.org/officeDocument/2006/relationships/image" Target="../media/image254.emf"/><Relationship Id="rId10" Type="http://schemas.openxmlformats.org/officeDocument/2006/relationships/image" Target="../media/image259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wmf"/><Relationship Id="rId3" Type="http://schemas.openxmlformats.org/officeDocument/2006/relationships/image" Target="../media/image38.emf"/><Relationship Id="rId21" Type="http://schemas.openxmlformats.org/officeDocument/2006/relationships/image" Target="../media/image56.w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wmf"/><Relationship Id="rId2" Type="http://schemas.openxmlformats.org/officeDocument/2006/relationships/image" Target="../media/image37.emf"/><Relationship Id="rId16" Type="http://schemas.openxmlformats.org/officeDocument/2006/relationships/image" Target="../media/image51.wmf"/><Relationship Id="rId20" Type="http://schemas.openxmlformats.org/officeDocument/2006/relationships/image" Target="../media/image55.w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24" Type="http://schemas.openxmlformats.org/officeDocument/2006/relationships/image" Target="../media/image59.w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23" Type="http://schemas.openxmlformats.org/officeDocument/2006/relationships/image" Target="../media/image58.emf"/><Relationship Id="rId10" Type="http://schemas.openxmlformats.org/officeDocument/2006/relationships/image" Target="../media/image45.emf"/><Relationship Id="rId19" Type="http://schemas.openxmlformats.org/officeDocument/2006/relationships/image" Target="../media/image54.w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Relationship Id="rId22" Type="http://schemas.openxmlformats.org/officeDocument/2006/relationships/image" Target="../media/image5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1.wmf"/><Relationship Id="rId7" Type="http://schemas.openxmlformats.org/officeDocument/2006/relationships/image" Target="../media/image67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66.wmf"/><Relationship Id="rId11" Type="http://schemas.openxmlformats.org/officeDocument/2006/relationships/image" Target="../media/image70.wmf"/><Relationship Id="rId5" Type="http://schemas.openxmlformats.org/officeDocument/2006/relationships/image" Target="../media/image65.wmf"/><Relationship Id="rId10" Type="http://schemas.openxmlformats.org/officeDocument/2006/relationships/image" Target="../media/image63.wmf"/><Relationship Id="rId4" Type="http://schemas.openxmlformats.org/officeDocument/2006/relationships/image" Target="../media/image64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image" Target="../media/image63.wmf"/><Relationship Id="rId4" Type="http://schemas.openxmlformats.org/officeDocument/2006/relationships/image" Target="../media/image66.wmf"/><Relationship Id="rId9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68.wmf"/><Relationship Id="rId12" Type="http://schemas.openxmlformats.org/officeDocument/2006/relationships/image" Target="../media/image70.wmf"/><Relationship Id="rId2" Type="http://schemas.openxmlformats.org/officeDocument/2006/relationships/image" Target="../media/image64.wmf"/><Relationship Id="rId1" Type="http://schemas.openxmlformats.org/officeDocument/2006/relationships/image" Target="../media/image61.wmf"/><Relationship Id="rId6" Type="http://schemas.openxmlformats.org/officeDocument/2006/relationships/image" Target="../media/image60.wmf"/><Relationship Id="rId11" Type="http://schemas.openxmlformats.org/officeDocument/2006/relationships/image" Target="../media/image71.wmf"/><Relationship Id="rId5" Type="http://schemas.openxmlformats.org/officeDocument/2006/relationships/image" Target="../media/image67.wmf"/><Relationship Id="rId10" Type="http://schemas.openxmlformats.org/officeDocument/2006/relationships/image" Target="../media/image63.wmf"/><Relationship Id="rId4" Type="http://schemas.openxmlformats.org/officeDocument/2006/relationships/image" Target="../media/image66.wmf"/><Relationship Id="rId9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FD156-ABAA-4783-A0D3-B77FCE3791AE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1614D-F532-4138-A9D7-1374BB217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84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E08EA29-0D73-4FBF-8C56-8CF8413EE62D}" type="slidenum">
              <a:rPr lang="en-US" altLang="zh-CN" sz="1200" smtClean="0">
                <a:ea typeface="宋体" pitchFamily="2" charset="-122"/>
              </a:rPr>
              <a:pPr eaLnBrk="1" hangingPunct="1"/>
              <a:t>19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E08EA29-0D73-4FBF-8C56-8CF8413EE62D}" type="slidenum">
              <a:rPr lang="en-US" altLang="zh-CN" sz="1200" smtClean="0"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E08EA29-0D73-4FBF-8C56-8CF8413EE62D}" type="slidenum">
              <a:rPr lang="en-US" altLang="zh-CN" sz="1200" smtClean="0">
                <a:ea typeface="宋体" pitchFamily="2" charset="-122"/>
              </a:rPr>
              <a:pPr eaLnBrk="1" hangingPunct="1"/>
              <a:t>21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E08EA29-0D73-4FBF-8C56-8CF8413EE62D}" type="slidenum">
              <a:rPr lang="en-US" altLang="zh-CN" sz="1200" smtClean="0">
                <a:ea typeface="宋体" pitchFamily="2" charset="-122"/>
              </a:rPr>
              <a:pPr eaLnBrk="1" hangingPunct="1"/>
              <a:t>22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C3D09C5-B8B2-4D2B-ABA6-D320FE40A22D}" type="slidenum">
              <a:rPr lang="en-US" altLang="zh-CN" sz="1200" smtClean="0">
                <a:ea typeface="宋体" pitchFamily="2" charset="-122"/>
              </a:rPr>
              <a:pPr eaLnBrk="1" hangingPunct="1"/>
              <a:t>35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045F988-A545-4B88-AB42-397113353448}" type="slidenum">
              <a:rPr lang="en-US" altLang="zh-CN" sz="1200" smtClean="0">
                <a:ea typeface="宋体" pitchFamily="2" charset="-122"/>
              </a:rPr>
              <a:pPr eaLnBrk="1" hangingPunct="1"/>
              <a:t>36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FB10F65-8643-4E53-A82F-5E8004DD7568}" type="slidenum">
              <a:rPr lang="en-US" altLang="zh-CN" sz="1200" smtClean="0">
                <a:ea typeface="宋体" pitchFamily="2" charset="-122"/>
              </a:rPr>
              <a:pPr eaLnBrk="1" hangingPunct="1"/>
              <a:t>37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6BB97A7-E154-409B-A71E-186B8954F0F0}" type="slidenum">
              <a:rPr lang="en-US" altLang="zh-CN" sz="1200" smtClean="0">
                <a:ea typeface="宋体" pitchFamily="2" charset="-122"/>
              </a:rPr>
              <a:pPr eaLnBrk="1" hangingPunct="1"/>
              <a:t>38</a:t>
            </a:fld>
            <a:endParaRPr lang="en-US" altLang="zh-CN" sz="1200" smtClean="0">
              <a:ea typeface="宋体" pitchFamily="2" charset="-122"/>
            </a:endParaRPr>
          </a:p>
        </p:txBody>
      </p:sp>
      <p:sp>
        <p:nvSpPr>
          <p:cNvPr id="65539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075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44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56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EFB1EF-9166-4A57-A404-26C1DB8D372A}" type="datetimeFigureOut">
              <a:rPr lang="zh-CN" altLang="en-US" smtClean="0"/>
              <a:t>2015-10-14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233FB4-A834-4D03-ADC3-99CA07E73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3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5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56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6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19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89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71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>
                <a:solidFill>
                  <a:prstClr val="black"/>
                </a:solidFill>
              </a:rPr>
              <a:pPr/>
              <a:t>2015-10-14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4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spcBef>
                <a:spcPct val="50000"/>
              </a:spcBef>
              <a:defRPr/>
            </a:pP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/>
              </a:rPr>
              <a:t>高等数学</a:t>
            </a:r>
            <a:r>
              <a:rPr kumimoji="1" lang="en-US" altLang="zh-CN" sz="1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lnSpc>
                <a:spcPct val="100000"/>
              </a:lnSpc>
              <a:defRPr/>
            </a:pPr>
            <a:r>
              <a:rPr lang="zh-CN" altLang="en-US" sz="1600" b="1" dirty="0">
                <a:ln w="17780" cmpd="sng">
                  <a:solidFill>
                    <a:srgbClr val="4BACC6">
                      <a:lumMod val="75000"/>
                    </a:srgbClr>
                  </a:solidFill>
                  <a:prstDash val="solid"/>
                  <a:miter lim="800000"/>
                </a:ln>
                <a:solidFill>
                  <a:srgbClr val="4BACC6">
                    <a:lumMod val="75000"/>
                  </a:srgbClr>
                </a:solidFill>
                <a:ea typeface="宋体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126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3" Type="http://schemas.openxmlformats.org/officeDocument/2006/relationships/slide" Target="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emf"/><Relationship Id="rId4" Type="http://schemas.openxmlformats.org/officeDocument/2006/relationships/slide" Target="slide4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6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121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60.wmf"/><Relationship Id="rId22" Type="http://schemas.openxmlformats.org/officeDocument/2006/relationships/image" Target="../media/image7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68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14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37.bin"/><Relationship Id="rId24" Type="http://schemas.openxmlformats.org/officeDocument/2006/relationships/oleObject" Target="../embeddings/oleObject145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62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143.bin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6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69.wmf"/><Relationship Id="rId26" Type="http://schemas.openxmlformats.org/officeDocument/2006/relationships/image" Target="../media/image70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60.wmf"/><Relationship Id="rId22" Type="http://schemas.openxmlformats.org/officeDocument/2006/relationships/image" Target="../media/image6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60.wmf"/><Relationship Id="rId22" Type="http://schemas.openxmlformats.org/officeDocument/2006/relationships/image" Target="../media/image7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79.emf"/><Relationship Id="rId3" Type="http://schemas.openxmlformats.org/officeDocument/2006/relationships/oleObject" Target="../embeddings/oleObject171.bin"/><Relationship Id="rId21" Type="http://schemas.openxmlformats.org/officeDocument/2006/relationships/oleObject" Target="../embeddings/oleObject180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8.emf"/><Relationship Id="rId20" Type="http://schemas.openxmlformats.org/officeDocument/2006/relationships/image" Target="../media/image80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75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oleObject" Target="../embeddings/oleObject181.bin"/><Relationship Id="rId10" Type="http://schemas.openxmlformats.org/officeDocument/2006/relationships/image" Target="../media/image75.e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77.wmf"/><Relationship Id="rId22" Type="http://schemas.openxmlformats.org/officeDocument/2006/relationships/image" Target="../media/image8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90.emf"/><Relationship Id="rId26" Type="http://schemas.openxmlformats.org/officeDocument/2006/relationships/image" Target="../media/image9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87.e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9.emf"/><Relationship Id="rId20" Type="http://schemas.openxmlformats.org/officeDocument/2006/relationships/image" Target="../media/image91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93.e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10" Type="http://schemas.openxmlformats.org/officeDocument/2006/relationships/image" Target="../media/image86.e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88.wmf"/><Relationship Id="rId22" Type="http://schemas.openxmlformats.org/officeDocument/2006/relationships/image" Target="../media/image9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1.w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13.wmf"/><Relationship Id="rId26" Type="http://schemas.openxmlformats.org/officeDocument/2006/relationships/image" Target="../media/image117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16.emf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11.wmf"/><Relationship Id="rId22" Type="http://schemas.openxmlformats.org/officeDocument/2006/relationships/image" Target="../media/image1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128.e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130.wmf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1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24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0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238.bin"/><Relationship Id="rId1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1.bin"/><Relationship Id="rId20" Type="http://schemas.openxmlformats.org/officeDocument/2006/relationships/oleObject" Target="../embeddings/oleObject24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68.wmf"/><Relationship Id="rId5" Type="http://schemas.openxmlformats.org/officeDocument/2006/relationships/image" Target="../media/image132.wmf"/><Relationship Id="rId15" Type="http://schemas.openxmlformats.org/officeDocument/2006/relationships/oleObject" Target="../embeddings/oleObject240.bin"/><Relationship Id="rId10" Type="http://schemas.openxmlformats.org/officeDocument/2006/relationships/oleObject" Target="../embeddings/oleObject237.bin"/><Relationship Id="rId19" Type="http://schemas.openxmlformats.org/officeDocument/2006/relationships/oleObject" Target="../embeddings/oleObject244.bin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2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6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69.wmf"/><Relationship Id="rId5" Type="http://schemas.openxmlformats.org/officeDocument/2006/relationships/image" Target="../media/image132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25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260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262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256.bin"/><Relationship Id="rId17" Type="http://schemas.openxmlformats.org/officeDocument/2006/relationships/oleObject" Target="../embeddings/oleObject25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8.bin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69.wmf"/><Relationship Id="rId5" Type="http://schemas.openxmlformats.org/officeDocument/2006/relationships/image" Target="../media/image132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255.bin"/><Relationship Id="rId19" Type="http://schemas.openxmlformats.org/officeDocument/2006/relationships/oleObject" Target="../embeddings/oleObject261.bin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257.bin"/><Relationship Id="rId22" Type="http://schemas.openxmlformats.org/officeDocument/2006/relationships/image" Target="../media/image7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9" Type="http://schemas.openxmlformats.org/officeDocument/2006/relationships/oleObject" Target="../embeddings/oleObject281.bin"/><Relationship Id="rId3" Type="http://schemas.openxmlformats.org/officeDocument/2006/relationships/oleObject" Target="../embeddings/oleObject263.bin"/><Relationship Id="rId21" Type="http://schemas.openxmlformats.org/officeDocument/2006/relationships/oleObject" Target="../embeddings/oleObject272.bin"/><Relationship Id="rId34" Type="http://schemas.openxmlformats.org/officeDocument/2006/relationships/image" Target="../media/image149.emf"/><Relationship Id="rId42" Type="http://schemas.openxmlformats.org/officeDocument/2006/relationships/image" Target="../media/image153.emf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270.bin"/><Relationship Id="rId25" Type="http://schemas.openxmlformats.org/officeDocument/2006/relationships/oleObject" Target="../embeddings/oleObject274.bin"/><Relationship Id="rId33" Type="http://schemas.openxmlformats.org/officeDocument/2006/relationships/oleObject" Target="../embeddings/oleObject278.bin"/><Relationship Id="rId38" Type="http://schemas.openxmlformats.org/officeDocument/2006/relationships/image" Target="../media/image15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276.bin"/><Relationship Id="rId41" Type="http://schemas.openxmlformats.org/officeDocument/2006/relationships/oleObject" Target="../embeddings/oleObject28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267.bin"/><Relationship Id="rId24" Type="http://schemas.openxmlformats.org/officeDocument/2006/relationships/image" Target="../media/image144.emf"/><Relationship Id="rId32" Type="http://schemas.openxmlformats.org/officeDocument/2006/relationships/image" Target="../media/image148.wmf"/><Relationship Id="rId37" Type="http://schemas.openxmlformats.org/officeDocument/2006/relationships/oleObject" Target="../embeddings/oleObject280.bin"/><Relationship Id="rId40" Type="http://schemas.openxmlformats.org/officeDocument/2006/relationships/image" Target="../media/image152.emf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23" Type="http://schemas.openxmlformats.org/officeDocument/2006/relationships/oleObject" Target="../embeddings/oleObject273.bin"/><Relationship Id="rId28" Type="http://schemas.openxmlformats.org/officeDocument/2006/relationships/image" Target="../media/image146.emf"/><Relationship Id="rId36" Type="http://schemas.openxmlformats.org/officeDocument/2006/relationships/image" Target="../media/image150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271.bin"/><Relationship Id="rId31" Type="http://schemas.openxmlformats.org/officeDocument/2006/relationships/oleObject" Target="../embeddings/oleObject277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275.bin"/><Relationship Id="rId30" Type="http://schemas.openxmlformats.org/officeDocument/2006/relationships/image" Target="../media/image147.emf"/><Relationship Id="rId35" Type="http://schemas.openxmlformats.org/officeDocument/2006/relationships/oleObject" Target="../embeddings/oleObject27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156.png"/><Relationship Id="rId4" Type="http://schemas.openxmlformats.org/officeDocument/2006/relationships/image" Target="../media/image15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5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15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5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15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59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6.bin"/><Relationship Id="rId4" Type="http://schemas.openxmlformats.org/officeDocument/2006/relationships/image" Target="../media/image15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15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15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18.bin"/><Relationship Id="rId21" Type="http://schemas.openxmlformats.org/officeDocument/2006/relationships/image" Target="../media/image25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emf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6.wmf"/><Relationship Id="rId19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15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90.bin"/><Relationship Id="rId4" Type="http://schemas.openxmlformats.org/officeDocument/2006/relationships/image" Target="../media/image15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16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155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3" Type="http://schemas.openxmlformats.org/officeDocument/2006/relationships/slide" Target="slide13.xml"/><Relationship Id="rId7" Type="http://schemas.openxmlformats.org/officeDocument/2006/relationships/image" Target="../media/image1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167.wmf"/><Relationship Id="rId5" Type="http://schemas.openxmlformats.org/officeDocument/2006/relationships/image" Target="../media/image164.emf"/><Relationship Id="rId10" Type="http://schemas.openxmlformats.org/officeDocument/2006/relationships/oleObject" Target="../embeddings/oleObject294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166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slide" Target="slide13.xml"/><Relationship Id="rId7" Type="http://schemas.openxmlformats.org/officeDocument/2006/relationships/image" Target="../media/image16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171.wmf"/><Relationship Id="rId5" Type="http://schemas.openxmlformats.org/officeDocument/2006/relationships/image" Target="../media/image168.e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Microsoft_Word_97_-_2003___2.doc"/><Relationship Id="rId9" Type="http://schemas.openxmlformats.org/officeDocument/2006/relationships/image" Target="../media/image17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29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oleObject" Target="../embeddings/oleObject30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3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300.bin"/><Relationship Id="rId11" Type="http://schemas.openxmlformats.org/officeDocument/2006/relationships/oleObject" Target="../embeddings/oleObject304.bin"/><Relationship Id="rId5" Type="http://schemas.openxmlformats.org/officeDocument/2006/relationships/image" Target="../media/image173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303.bin"/><Relationship Id="rId4" Type="http://schemas.openxmlformats.org/officeDocument/2006/relationships/oleObject" Target="../embeddings/oleObject299.bin"/><Relationship Id="rId9" Type="http://schemas.openxmlformats.org/officeDocument/2006/relationships/oleObject" Target="../embeddings/oleObject302.bin"/><Relationship Id="rId14" Type="http://schemas.openxmlformats.org/officeDocument/2006/relationships/oleObject" Target="../embeddings/oleObject30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0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308.bin"/><Relationship Id="rId9" Type="http://schemas.openxmlformats.org/officeDocument/2006/relationships/image" Target="../media/image17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12.bin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17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177.wmf"/><Relationship Id="rId19" Type="http://schemas.openxmlformats.org/officeDocument/2006/relationships/slide" Target="slide13.xml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17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34.bin"/><Relationship Id="rId18" Type="http://schemas.openxmlformats.org/officeDocument/2006/relationships/oleObject" Target="../embeddings/oleObject37.bin"/><Relationship Id="rId26" Type="http://schemas.openxmlformats.org/officeDocument/2006/relationships/image" Target="../media/image35.png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32.emf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0.emf"/><Relationship Id="rId25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image" Target="../media/image28.emf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5.bin"/><Relationship Id="rId23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1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9.emf"/><Relationship Id="rId22" Type="http://schemas.openxmlformats.org/officeDocument/2006/relationships/oleObject" Target="../embeddings/oleObject39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189.wmf"/><Relationship Id="rId26" Type="http://schemas.openxmlformats.org/officeDocument/2006/relationships/image" Target="../media/image193.w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186.wmf"/><Relationship Id="rId17" Type="http://schemas.openxmlformats.org/officeDocument/2006/relationships/oleObject" Target="../embeddings/oleObject329.bin"/><Relationship Id="rId25" Type="http://schemas.openxmlformats.org/officeDocument/2006/relationships/oleObject" Target="../embeddings/oleObject33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8.wmf"/><Relationship Id="rId20" Type="http://schemas.openxmlformats.org/officeDocument/2006/relationships/image" Target="../media/image19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3.emf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192.wmf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28" Type="http://schemas.openxmlformats.org/officeDocument/2006/relationships/image" Target="../media/image194.wmf"/><Relationship Id="rId10" Type="http://schemas.openxmlformats.org/officeDocument/2006/relationships/image" Target="../media/image185.w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182.png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187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334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340.bin"/><Relationship Id="rId18" Type="http://schemas.openxmlformats.org/officeDocument/2006/relationships/image" Target="../media/image202.wmf"/><Relationship Id="rId3" Type="http://schemas.openxmlformats.org/officeDocument/2006/relationships/oleObject" Target="../embeddings/oleObject335.bin"/><Relationship Id="rId21" Type="http://schemas.openxmlformats.org/officeDocument/2006/relationships/oleObject" Target="../embeddings/oleObject344.bin"/><Relationship Id="rId7" Type="http://schemas.openxmlformats.org/officeDocument/2006/relationships/oleObject" Target="../embeddings/oleObject337.bin"/><Relationship Id="rId12" Type="http://schemas.openxmlformats.org/officeDocument/2006/relationships/image" Target="../media/image199.wmf"/><Relationship Id="rId17" Type="http://schemas.openxmlformats.org/officeDocument/2006/relationships/oleObject" Target="../embeddings/oleObject34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1.wmf"/><Relationship Id="rId20" Type="http://schemas.openxmlformats.org/officeDocument/2006/relationships/image" Target="../media/image20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339.bin"/><Relationship Id="rId24" Type="http://schemas.openxmlformats.org/officeDocument/2006/relationships/image" Target="../media/image205.wmf"/><Relationship Id="rId5" Type="http://schemas.openxmlformats.org/officeDocument/2006/relationships/oleObject" Target="../embeddings/oleObject336.bin"/><Relationship Id="rId15" Type="http://schemas.openxmlformats.org/officeDocument/2006/relationships/oleObject" Target="../embeddings/oleObject341.bin"/><Relationship Id="rId23" Type="http://schemas.openxmlformats.org/officeDocument/2006/relationships/oleObject" Target="../embeddings/oleObject345.bin"/><Relationship Id="rId10" Type="http://schemas.openxmlformats.org/officeDocument/2006/relationships/image" Target="../media/image198.wmf"/><Relationship Id="rId19" Type="http://schemas.openxmlformats.org/officeDocument/2006/relationships/oleObject" Target="../embeddings/oleObject343.bin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338.bin"/><Relationship Id="rId14" Type="http://schemas.openxmlformats.org/officeDocument/2006/relationships/image" Target="../media/image200.wmf"/><Relationship Id="rId22" Type="http://schemas.openxmlformats.org/officeDocument/2006/relationships/image" Target="../media/image20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351.bin"/><Relationship Id="rId18" Type="http://schemas.openxmlformats.org/officeDocument/2006/relationships/image" Target="../media/image211.emf"/><Relationship Id="rId26" Type="http://schemas.openxmlformats.org/officeDocument/2006/relationships/image" Target="../media/image215.emf"/><Relationship Id="rId39" Type="http://schemas.openxmlformats.org/officeDocument/2006/relationships/oleObject" Target="../embeddings/oleObject364.bin"/><Relationship Id="rId3" Type="http://schemas.openxmlformats.org/officeDocument/2006/relationships/oleObject" Target="../embeddings/oleObject346.bin"/><Relationship Id="rId21" Type="http://schemas.openxmlformats.org/officeDocument/2006/relationships/oleObject" Target="../embeddings/oleObject355.bin"/><Relationship Id="rId34" Type="http://schemas.openxmlformats.org/officeDocument/2006/relationships/image" Target="../media/image219.emf"/><Relationship Id="rId42" Type="http://schemas.openxmlformats.org/officeDocument/2006/relationships/image" Target="../media/image223.emf"/><Relationship Id="rId7" Type="http://schemas.openxmlformats.org/officeDocument/2006/relationships/oleObject" Target="../embeddings/oleObject348.bin"/><Relationship Id="rId12" Type="http://schemas.openxmlformats.org/officeDocument/2006/relationships/image" Target="../media/image208.emf"/><Relationship Id="rId17" Type="http://schemas.openxmlformats.org/officeDocument/2006/relationships/oleObject" Target="../embeddings/oleObject353.bin"/><Relationship Id="rId25" Type="http://schemas.openxmlformats.org/officeDocument/2006/relationships/oleObject" Target="../embeddings/oleObject357.bin"/><Relationship Id="rId33" Type="http://schemas.openxmlformats.org/officeDocument/2006/relationships/oleObject" Target="../embeddings/oleObject361.bin"/><Relationship Id="rId38" Type="http://schemas.openxmlformats.org/officeDocument/2006/relationships/image" Target="../media/image221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10.emf"/><Relationship Id="rId20" Type="http://schemas.openxmlformats.org/officeDocument/2006/relationships/image" Target="../media/image212.emf"/><Relationship Id="rId29" Type="http://schemas.openxmlformats.org/officeDocument/2006/relationships/oleObject" Target="../embeddings/oleObject359.bin"/><Relationship Id="rId41" Type="http://schemas.openxmlformats.org/officeDocument/2006/relationships/oleObject" Target="../embeddings/oleObject365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350.bin"/><Relationship Id="rId24" Type="http://schemas.openxmlformats.org/officeDocument/2006/relationships/image" Target="../media/image214.emf"/><Relationship Id="rId32" Type="http://schemas.openxmlformats.org/officeDocument/2006/relationships/image" Target="../media/image218.emf"/><Relationship Id="rId37" Type="http://schemas.openxmlformats.org/officeDocument/2006/relationships/oleObject" Target="../embeddings/oleObject363.bin"/><Relationship Id="rId40" Type="http://schemas.openxmlformats.org/officeDocument/2006/relationships/image" Target="../media/image222.emf"/><Relationship Id="rId5" Type="http://schemas.openxmlformats.org/officeDocument/2006/relationships/oleObject" Target="../embeddings/oleObject347.bin"/><Relationship Id="rId15" Type="http://schemas.openxmlformats.org/officeDocument/2006/relationships/oleObject" Target="../embeddings/oleObject352.bin"/><Relationship Id="rId23" Type="http://schemas.openxmlformats.org/officeDocument/2006/relationships/oleObject" Target="../embeddings/oleObject356.bin"/><Relationship Id="rId28" Type="http://schemas.openxmlformats.org/officeDocument/2006/relationships/image" Target="../media/image216.emf"/><Relationship Id="rId36" Type="http://schemas.openxmlformats.org/officeDocument/2006/relationships/image" Target="../media/image220.emf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354.bin"/><Relationship Id="rId31" Type="http://schemas.openxmlformats.org/officeDocument/2006/relationships/oleObject" Target="../embeddings/oleObject360.bin"/><Relationship Id="rId44" Type="http://schemas.openxmlformats.org/officeDocument/2006/relationships/image" Target="../media/image224.e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349.bin"/><Relationship Id="rId14" Type="http://schemas.openxmlformats.org/officeDocument/2006/relationships/image" Target="../media/image209.emf"/><Relationship Id="rId22" Type="http://schemas.openxmlformats.org/officeDocument/2006/relationships/image" Target="../media/image213.emf"/><Relationship Id="rId27" Type="http://schemas.openxmlformats.org/officeDocument/2006/relationships/oleObject" Target="../embeddings/oleObject358.bin"/><Relationship Id="rId30" Type="http://schemas.openxmlformats.org/officeDocument/2006/relationships/image" Target="../media/image217.emf"/><Relationship Id="rId35" Type="http://schemas.openxmlformats.org/officeDocument/2006/relationships/oleObject" Target="../embeddings/oleObject362.bin"/><Relationship Id="rId43" Type="http://schemas.openxmlformats.org/officeDocument/2006/relationships/oleObject" Target="../embeddings/oleObject366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368.bin"/><Relationship Id="rId4" Type="http://schemas.openxmlformats.org/officeDocument/2006/relationships/image" Target="../media/image225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374.bin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0" Type="http://schemas.openxmlformats.org/officeDocument/2006/relationships/image" Target="../media/image230.wmf"/><Relationship Id="rId4" Type="http://schemas.openxmlformats.org/officeDocument/2006/relationships/image" Target="../media/image227.png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232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oleObject" Target="../embeddings/oleObject380.bin"/><Relationship Id="rId18" Type="http://schemas.openxmlformats.org/officeDocument/2006/relationships/image" Target="../media/image240.emf"/><Relationship Id="rId3" Type="http://schemas.openxmlformats.org/officeDocument/2006/relationships/oleObject" Target="../embeddings/oleObject375.bin"/><Relationship Id="rId21" Type="http://schemas.openxmlformats.org/officeDocument/2006/relationships/oleObject" Target="../embeddings/oleObject384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38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9.emf"/><Relationship Id="rId20" Type="http://schemas.openxmlformats.org/officeDocument/2006/relationships/image" Target="../media/image241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379.bin"/><Relationship Id="rId5" Type="http://schemas.openxmlformats.org/officeDocument/2006/relationships/oleObject" Target="../embeddings/oleObject376.bin"/><Relationship Id="rId15" Type="http://schemas.openxmlformats.org/officeDocument/2006/relationships/oleObject" Target="../embeddings/oleObject381.bin"/><Relationship Id="rId10" Type="http://schemas.openxmlformats.org/officeDocument/2006/relationships/image" Target="../media/image236.emf"/><Relationship Id="rId19" Type="http://schemas.openxmlformats.org/officeDocument/2006/relationships/oleObject" Target="../embeddings/oleObject383.bin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378.bin"/><Relationship Id="rId14" Type="http://schemas.openxmlformats.org/officeDocument/2006/relationships/image" Target="../media/image238.emf"/><Relationship Id="rId22" Type="http://schemas.openxmlformats.org/officeDocument/2006/relationships/image" Target="../media/image22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249.emf"/><Relationship Id="rId3" Type="http://schemas.openxmlformats.org/officeDocument/2006/relationships/oleObject" Target="../embeddings/oleObject385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246.emf"/><Relationship Id="rId17" Type="http://schemas.openxmlformats.org/officeDocument/2006/relationships/oleObject" Target="../embeddings/oleObject39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8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10" Type="http://schemas.openxmlformats.org/officeDocument/2006/relationships/image" Target="../media/image245.e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24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13" Type="http://schemas.openxmlformats.org/officeDocument/2006/relationships/oleObject" Target="../embeddings/oleObject397.bin"/><Relationship Id="rId18" Type="http://schemas.openxmlformats.org/officeDocument/2006/relationships/image" Target="../media/image256.emf"/><Relationship Id="rId26" Type="http://schemas.openxmlformats.org/officeDocument/2006/relationships/image" Target="../media/image260.emf"/><Relationship Id="rId3" Type="http://schemas.openxmlformats.org/officeDocument/2006/relationships/oleObject" Target="../embeddings/oleObject393.bin"/><Relationship Id="rId21" Type="http://schemas.openxmlformats.org/officeDocument/2006/relationships/oleObject" Target="../embeddings/oleObject401.bin"/><Relationship Id="rId7" Type="http://schemas.openxmlformats.org/officeDocument/2006/relationships/slide" Target="slide4.xml"/><Relationship Id="rId12" Type="http://schemas.openxmlformats.org/officeDocument/2006/relationships/image" Target="../media/image253.emf"/><Relationship Id="rId17" Type="http://schemas.openxmlformats.org/officeDocument/2006/relationships/oleObject" Target="../embeddings/oleObject399.bin"/><Relationship Id="rId25" Type="http://schemas.openxmlformats.org/officeDocument/2006/relationships/oleObject" Target="../embeddings/oleObject4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emf"/><Relationship Id="rId20" Type="http://schemas.openxmlformats.org/officeDocument/2006/relationships/image" Target="../media/image257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396.bin"/><Relationship Id="rId24" Type="http://schemas.openxmlformats.org/officeDocument/2006/relationships/image" Target="../media/image259.emf"/><Relationship Id="rId5" Type="http://schemas.openxmlformats.org/officeDocument/2006/relationships/oleObject" Target="../embeddings/oleObject394.bin"/><Relationship Id="rId15" Type="http://schemas.openxmlformats.org/officeDocument/2006/relationships/oleObject" Target="../embeddings/oleObject398.bin"/><Relationship Id="rId23" Type="http://schemas.openxmlformats.org/officeDocument/2006/relationships/oleObject" Target="../embeddings/oleObject402.bin"/><Relationship Id="rId10" Type="http://schemas.openxmlformats.org/officeDocument/2006/relationships/image" Target="../media/image252.emf"/><Relationship Id="rId19" Type="http://schemas.openxmlformats.org/officeDocument/2006/relationships/oleObject" Target="../embeddings/oleObject400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254.emf"/><Relationship Id="rId22" Type="http://schemas.openxmlformats.org/officeDocument/2006/relationships/image" Target="../media/image258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9" Type="http://schemas.openxmlformats.org/officeDocument/2006/relationships/oleObject" Target="../embeddings/oleObject59.bin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51.wmf"/><Relationship Id="rId42" Type="http://schemas.openxmlformats.org/officeDocument/2006/relationships/image" Target="../media/image55.wmf"/><Relationship Id="rId47" Type="http://schemas.openxmlformats.org/officeDocument/2006/relationships/oleObject" Target="../embeddings/oleObject63.bin"/><Relationship Id="rId50" Type="http://schemas.openxmlformats.org/officeDocument/2006/relationships/image" Target="../media/image59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38" Type="http://schemas.openxmlformats.org/officeDocument/2006/relationships/image" Target="../media/image53.wmf"/><Relationship Id="rId46" Type="http://schemas.openxmlformats.org/officeDocument/2006/relationships/image" Target="../media/image57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54.bin"/><Relationship Id="rId41" Type="http://schemas.openxmlformats.org/officeDocument/2006/relationships/oleObject" Target="../embeddings/oleObject6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58.bin"/><Relationship Id="rId40" Type="http://schemas.openxmlformats.org/officeDocument/2006/relationships/image" Target="../media/image54.wmf"/><Relationship Id="rId45" Type="http://schemas.openxmlformats.org/officeDocument/2006/relationships/oleObject" Target="../embeddings/oleObject62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48.emf"/><Relationship Id="rId36" Type="http://schemas.openxmlformats.org/officeDocument/2006/relationships/image" Target="../media/image52.wmf"/><Relationship Id="rId49" Type="http://schemas.openxmlformats.org/officeDocument/2006/relationships/oleObject" Target="../embeddings/oleObject64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4" Type="http://schemas.openxmlformats.org/officeDocument/2006/relationships/image" Target="../media/image56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7.bin"/><Relationship Id="rId43" Type="http://schemas.openxmlformats.org/officeDocument/2006/relationships/oleObject" Target="../embeddings/oleObject61.bin"/><Relationship Id="rId48" Type="http://schemas.openxmlformats.org/officeDocument/2006/relationships/image" Target="../media/image58.emf"/><Relationship Id="rId8" Type="http://schemas.openxmlformats.org/officeDocument/2006/relationships/image" Target="../media/image3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0.wmf"/><Relationship Id="rId26" Type="http://schemas.openxmlformats.org/officeDocument/2006/relationships/oleObject" Target="../embeddings/oleObject86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7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8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7.bin"/><Relationship Id="rId24" Type="http://schemas.openxmlformats.org/officeDocument/2006/relationships/oleObject" Target="../embeddings/oleObject84.bin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oleObject" Target="../embeddings/oleObject88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6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87.bin"/><Relationship Id="rId30" Type="http://schemas.openxmlformats.org/officeDocument/2006/relationships/oleObject" Target="../embeddings/oleObject9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69.wmf"/><Relationship Id="rId26" Type="http://schemas.openxmlformats.org/officeDocument/2006/relationships/oleObject" Target="../embeddings/oleObject116.bin"/><Relationship Id="rId3" Type="http://schemas.openxmlformats.org/officeDocument/2006/relationships/oleObject" Target="../embeddings/oleObject103.bin"/><Relationship Id="rId21" Type="http://schemas.openxmlformats.org/officeDocument/2006/relationships/oleObject" Target="../embeddings/oleObject112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8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4.bin"/><Relationship Id="rId32" Type="http://schemas.openxmlformats.org/officeDocument/2006/relationships/image" Target="../media/image70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71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20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60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117.bin"/><Relationship Id="rId30" Type="http://schemas.openxmlformats.org/officeDocument/2006/relationships/oleObject" Target="../embeddings/oleObject1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38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第一章 </a:t>
            </a:r>
          </a:p>
        </p:txBody>
      </p:sp>
      <p:sp>
        <p:nvSpPr>
          <p:cNvPr id="5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24050" y="2781300"/>
            <a:ext cx="68961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（一）变量趋于有限值时函数的极限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14400" y="381000"/>
            <a:ext cx="2514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 smtClean="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7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908175" y="4149725"/>
            <a:ext cx="69119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C00000"/>
                </a:solidFill>
              </a:rPr>
              <a:t>（二）变量趋于无穷大时函数的极限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870200" y="1131888"/>
            <a:ext cx="3530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rgbClr val="C00000"/>
                </a:solidFill>
                <a:latin typeface="华文行楷" pitchFamily="2" charset="-122"/>
                <a:ea typeface="华文行楷" pitchFamily="2" charset="-122"/>
              </a:rPr>
              <a:t>函数的极限  </a:t>
            </a:r>
          </a:p>
        </p:txBody>
      </p:sp>
      <p:sp>
        <p:nvSpPr>
          <p:cNvPr id="9" name="Text Box 4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2060575"/>
            <a:ext cx="4319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一、函数极限的概念</a:t>
            </a:r>
          </a:p>
        </p:txBody>
      </p:sp>
      <p:sp>
        <p:nvSpPr>
          <p:cNvPr id="10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908175" y="5300663"/>
            <a:ext cx="43195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/>
              <a:t>二、函数极限的性质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180621"/>
              </p:ext>
            </p:extLst>
          </p:nvPr>
        </p:nvGraphicFramePr>
        <p:xfrm>
          <a:off x="2339975" y="3429000"/>
          <a:ext cx="12176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5" imgW="457312" imgH="190537" progId="Equation.DSMT4">
                  <p:embed/>
                </p:oleObj>
              </mc:Choice>
              <mc:Fallback>
                <p:oleObj name="Equation" r:id="rId5" imgW="457312" imgH="1905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429000"/>
                        <a:ext cx="121761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701481"/>
              </p:ext>
            </p:extLst>
          </p:nvPr>
        </p:nvGraphicFramePr>
        <p:xfrm>
          <a:off x="5721350" y="3429000"/>
          <a:ext cx="1371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7" imgW="523884" imgH="199913" progId="Equation.DSMT4">
                  <p:embed/>
                </p:oleObj>
              </mc:Choice>
              <mc:Fallback>
                <p:oleObj name="Equation" r:id="rId7" imgW="523884" imgH="1999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429000"/>
                        <a:ext cx="13716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187879"/>
              </p:ext>
            </p:extLst>
          </p:nvPr>
        </p:nvGraphicFramePr>
        <p:xfrm>
          <a:off x="4062413" y="3421063"/>
          <a:ext cx="13731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9" imgW="523884" imgH="199913" progId="Equation.DSMT4">
                  <p:embed/>
                </p:oleObj>
              </mc:Choice>
              <mc:Fallback>
                <p:oleObj name="Equation" r:id="rId9" imgW="523884" imgH="1999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3421063"/>
                        <a:ext cx="13731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88359"/>
              </p:ext>
            </p:extLst>
          </p:nvPr>
        </p:nvGraphicFramePr>
        <p:xfrm>
          <a:off x="2441575" y="4797425"/>
          <a:ext cx="1155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11" imgW="428541" imgH="114188" progId="Equation.DSMT4">
                  <p:embed/>
                </p:oleObj>
              </mc:Choice>
              <mc:Fallback>
                <p:oleObj name="Equation" r:id="rId11" imgW="428541" imgH="1141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797425"/>
                        <a:ext cx="11557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323410"/>
              </p:ext>
            </p:extLst>
          </p:nvPr>
        </p:nvGraphicFramePr>
        <p:xfrm>
          <a:off x="5795963" y="4797425"/>
          <a:ext cx="13731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3" imgW="523884" imgH="114188" progId="Equation.DSMT4">
                  <p:embed/>
                </p:oleObj>
              </mc:Choice>
              <mc:Fallback>
                <p:oleObj name="Equation" r:id="rId13" imgW="523884" imgH="1141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13731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61450"/>
              </p:ext>
            </p:extLst>
          </p:nvPr>
        </p:nvGraphicFramePr>
        <p:xfrm>
          <a:off x="3995738" y="4778375"/>
          <a:ext cx="13731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5" imgW="523884" imgH="114188" progId="Equation.DSMT4">
                  <p:embed/>
                </p:oleObj>
              </mc:Choice>
              <mc:Fallback>
                <p:oleObj name="Equation" r:id="rId15" imgW="523884" imgH="1141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78375"/>
                        <a:ext cx="1373187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78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95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96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98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101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102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13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04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06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9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8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9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1" name="Line 21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2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" name="Object 23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公式" r:id="rId19" imgW="139579" imgH="177646" progId="Equation.3">
                  <p:embed/>
                </p:oleObj>
              </mc:Choice>
              <mc:Fallback>
                <p:oleObj name="公式" r:id="rId19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" name="Freeform 64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Freeform 65"/>
          <p:cNvSpPr>
            <a:spLocks/>
          </p:cNvSpPr>
          <p:nvPr/>
        </p:nvSpPr>
        <p:spPr bwMode="auto">
          <a:xfrm>
            <a:off x="4937125" y="2270125"/>
            <a:ext cx="754063" cy="457200"/>
          </a:xfrm>
          <a:custGeom>
            <a:avLst/>
            <a:gdLst>
              <a:gd name="T0" fmla="*/ 0 w 475"/>
              <a:gd name="T1" fmla="*/ 2147483647 h 288"/>
              <a:gd name="T2" fmla="*/ 2147483647 w 475"/>
              <a:gd name="T3" fmla="*/ 2147483647 h 288"/>
              <a:gd name="T4" fmla="*/ 2147483647 w 475"/>
              <a:gd name="T5" fmla="*/ 2147483647 h 288"/>
              <a:gd name="T6" fmla="*/ 2147483647 w 475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5" h="288">
                <a:moveTo>
                  <a:pt x="0" y="288"/>
                </a:moveTo>
                <a:cubicBezTo>
                  <a:pt x="34" y="265"/>
                  <a:pt x="143" y="187"/>
                  <a:pt x="207" y="147"/>
                </a:cubicBezTo>
                <a:cubicBezTo>
                  <a:pt x="271" y="107"/>
                  <a:pt x="337" y="70"/>
                  <a:pt x="382" y="46"/>
                </a:cubicBezTo>
                <a:cubicBezTo>
                  <a:pt x="427" y="22"/>
                  <a:pt x="456" y="10"/>
                  <a:pt x="47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Line 6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6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9" name="Object 69"/>
          <p:cNvGraphicFramePr>
            <a:graphicFrameLocks noChangeAspect="1"/>
          </p:cNvGraphicFramePr>
          <p:nvPr/>
        </p:nvGraphicFramePr>
        <p:xfrm>
          <a:off x="3076575" y="2193925"/>
          <a:ext cx="2047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公式" r:id="rId21" imgW="126835" imgH="139518" progId="Equation.3">
                  <p:embed/>
                </p:oleObj>
              </mc:Choice>
              <mc:Fallback>
                <p:oleObj name="公式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193925"/>
                        <a:ext cx="2047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71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公式" r:id="rId23" imgW="457200" imgH="228600" progId="Equation.3">
                  <p:embed/>
                </p:oleObj>
              </mc:Choice>
              <mc:Fallback>
                <p:oleObj name="公式" r:id="rId23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" name="Object 72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公式" r:id="rId25" imgW="457200" imgH="228600" progId="Equation.3">
                  <p:embed/>
                </p:oleObj>
              </mc:Choice>
              <mc:Fallback>
                <p:oleObj name="公式" r:id="rId25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Line 77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Line 78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Text Box 98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357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 Box 2050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44" name="Group 2051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45" name="Group 2052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7" name="Line 2053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2054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Text Box 2055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50" name="Text Box 2056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6" name="Text Box 2057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51" name="Object 2058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1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067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2068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" name="Object 2069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2" name="公式" r:id="rId15" imgW="139579" imgH="177646" progId="Equation.3">
                  <p:embed/>
                </p:oleObj>
              </mc:Choice>
              <mc:Fallback>
                <p:oleObj name="公式" r:id="rId15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2070"/>
          <p:cNvGrpSpPr>
            <a:grpSpLocks/>
          </p:cNvGrpSpPr>
          <p:nvPr/>
        </p:nvGrpSpPr>
        <p:grpSpPr bwMode="auto">
          <a:xfrm>
            <a:off x="2449513" y="2124075"/>
            <a:ext cx="5243512" cy="706438"/>
            <a:chOff x="1551" y="984"/>
            <a:chExt cx="3303" cy="1154"/>
          </a:xfrm>
        </p:grpSpPr>
        <p:grpSp>
          <p:nvGrpSpPr>
            <p:cNvPr id="56" name="Group 2071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8" name="Freeform 2072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2073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2074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" name="Object 2075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3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2076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4" name="公式" r:id="rId19" imgW="393359" imgH="177646" progId="Equation.3">
                      <p:embed/>
                    </p:oleObj>
                  </mc:Choice>
                  <mc:Fallback>
                    <p:oleObj name="公式" r:id="rId19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7" name="Line 2077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" name="Group 2078"/>
          <p:cNvGrpSpPr>
            <a:grpSpLocks/>
          </p:cNvGrpSpPr>
          <p:nvPr/>
        </p:nvGrpSpPr>
        <p:grpSpPr bwMode="auto">
          <a:xfrm>
            <a:off x="2449513" y="2238375"/>
            <a:ext cx="5243512" cy="477838"/>
            <a:chOff x="1551" y="984"/>
            <a:chExt cx="3303" cy="1154"/>
          </a:xfrm>
        </p:grpSpPr>
        <p:grpSp>
          <p:nvGrpSpPr>
            <p:cNvPr id="64" name="Group 2079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66" name="Freeform 2080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2081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2082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" name="Object 2083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5" name="公式" r:id="rId21" imgW="393359" imgH="177646" progId="Equation.3">
                      <p:embed/>
                    </p:oleObj>
                  </mc:Choice>
                  <mc:Fallback>
                    <p:oleObj name="公式" r:id="rId21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Object 2084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6" name="公式" r:id="rId22" imgW="393359" imgH="177646" progId="Equation.3">
                      <p:embed/>
                    </p:oleObj>
                  </mc:Choice>
                  <mc:Fallback>
                    <p:oleObj name="公式" r:id="rId22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5" name="Line 2085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2086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72" name="Group 2087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74" name="Freeform 2088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2089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2090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" name="Object 2091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7" name="公式" r:id="rId23" imgW="393359" imgH="177646" progId="Equation.3">
                      <p:embed/>
                    </p:oleObj>
                  </mc:Choice>
                  <mc:Fallback>
                    <p:oleObj name="公式" r:id="rId23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" name="Object 2092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98" name="公式" r:id="rId24" imgW="393359" imgH="177646" progId="Equation.3">
                      <p:embed/>
                    </p:oleObj>
                  </mc:Choice>
                  <mc:Fallback>
                    <p:oleObj name="公式" r:id="rId24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3" name="Line 2093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9" name="Freeform 2094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2096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09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Oval 209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" name="Object 2100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9" name="公式" r:id="rId25" imgW="126835" imgH="139518" progId="Equation.3">
                  <p:embed/>
                </p:oleObj>
              </mc:Choice>
              <mc:Fallback>
                <p:oleObj name="公式" r:id="rId2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01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0" name="公式" r:id="rId27" imgW="457200" imgH="228600" progId="Equation.3">
                  <p:embed/>
                </p:oleObj>
              </mc:Choice>
              <mc:Fallback>
                <p:oleObj name="公式" r:id="rId2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102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1" name="公式" r:id="rId29" imgW="457200" imgH="228600" progId="Equation.3">
                  <p:embed/>
                </p:oleObj>
              </mc:Choice>
              <mc:Fallback>
                <p:oleObj name="公式" r:id="rId2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Line 2103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2104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2108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89" name="Rectangle 2117"/>
          <p:cNvSpPr>
            <a:spLocks noChangeArrowheads="1"/>
          </p:cNvSpPr>
          <p:nvPr/>
        </p:nvSpPr>
        <p:spPr bwMode="auto">
          <a:xfrm>
            <a:off x="2330450" y="2000250"/>
            <a:ext cx="609600" cy="35718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" name="Rectangle 2118"/>
          <p:cNvSpPr>
            <a:spLocks noChangeArrowheads="1"/>
          </p:cNvSpPr>
          <p:nvPr/>
        </p:nvSpPr>
        <p:spPr bwMode="auto">
          <a:xfrm>
            <a:off x="2420938" y="2579688"/>
            <a:ext cx="525462" cy="3571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1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151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52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54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157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158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9" name="Group 13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160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62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3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5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6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37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1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7" name="Freeform 21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22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23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Oval 5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1" name="Object 57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公式" r:id="rId19" imgW="139579" imgH="177646" progId="Equation.3">
                  <p:embed/>
                </p:oleObj>
              </mc:Choice>
              <mc:Fallback>
                <p:oleObj name="公式" r:id="rId19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Object 58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公式" r:id="rId21" imgW="457200" imgH="228600" progId="Equation.3">
                  <p:embed/>
                </p:oleObj>
              </mc:Choice>
              <mc:Fallback>
                <p:oleObj name="公式" r:id="rId2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" name="Object 59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公式" r:id="rId23" imgW="457200" imgH="228600" progId="Equation.3">
                  <p:embed/>
                </p:oleObj>
              </mc:Choice>
              <mc:Fallback>
                <p:oleObj name="公式" r:id="rId23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" name="Group 66"/>
          <p:cNvGrpSpPr>
            <a:grpSpLocks/>
          </p:cNvGrpSpPr>
          <p:nvPr/>
        </p:nvGrpSpPr>
        <p:grpSpPr bwMode="auto">
          <a:xfrm>
            <a:off x="4941888" y="2278063"/>
            <a:ext cx="749300" cy="3109912"/>
            <a:chOff x="3113" y="1435"/>
            <a:chExt cx="472" cy="1959"/>
          </a:xfrm>
        </p:grpSpPr>
        <p:grpSp>
          <p:nvGrpSpPr>
            <p:cNvPr id="175" name="Group 67"/>
            <p:cNvGrpSpPr>
              <a:grpSpLocks/>
            </p:cNvGrpSpPr>
            <p:nvPr/>
          </p:nvGrpSpPr>
          <p:grpSpPr bwMode="auto">
            <a:xfrm>
              <a:off x="3114" y="1435"/>
              <a:ext cx="469" cy="1956"/>
              <a:chOff x="3114" y="1435"/>
              <a:chExt cx="469" cy="1956"/>
            </a:xfrm>
          </p:grpSpPr>
          <p:sp>
            <p:nvSpPr>
              <p:cNvPr id="177" name="Line 68"/>
              <p:cNvSpPr>
                <a:spLocks noChangeShapeType="1"/>
              </p:cNvSpPr>
              <p:nvPr/>
            </p:nvSpPr>
            <p:spPr bwMode="auto">
              <a:xfrm>
                <a:off x="3583" y="1435"/>
                <a:ext cx="0" cy="1956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" name="Line 69"/>
              <p:cNvSpPr>
                <a:spLocks noChangeShapeType="1"/>
              </p:cNvSpPr>
              <p:nvPr/>
            </p:nvSpPr>
            <p:spPr bwMode="auto">
              <a:xfrm>
                <a:off x="3114" y="1717"/>
                <a:ext cx="0" cy="1674"/>
              </a:xfrm>
              <a:prstGeom prst="line">
                <a:avLst/>
              </a:prstGeom>
              <a:noFill/>
              <a:ln w="3810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3113" y="3394"/>
              <a:ext cx="4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9" name="Oval 71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0" name="Object 88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公式" r:id="rId25" imgW="126835" imgH="139518" progId="Equation.3">
                  <p:embed/>
                </p:oleObj>
              </mc:Choice>
              <mc:Fallback>
                <p:oleObj name="公式" r:id="rId2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Text Box 9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182" name="Rectangle 98"/>
          <p:cNvSpPr>
            <a:spLocks noChangeArrowheads="1"/>
          </p:cNvSpPr>
          <p:nvPr/>
        </p:nvSpPr>
        <p:spPr bwMode="auto">
          <a:xfrm>
            <a:off x="2636838" y="2173288"/>
            <a:ext cx="260350" cy="185737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46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47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9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Group 11"/>
          <p:cNvGrpSpPr>
            <a:grpSpLocks/>
          </p:cNvGrpSpPr>
          <p:nvPr/>
        </p:nvGrpSpPr>
        <p:grpSpPr bwMode="auto">
          <a:xfrm>
            <a:off x="2449513" y="2333625"/>
            <a:ext cx="5243512" cy="296863"/>
            <a:chOff x="1551" y="984"/>
            <a:chExt cx="3303" cy="1154"/>
          </a:xfrm>
        </p:grpSpPr>
        <p:grpSp>
          <p:nvGrpSpPr>
            <p:cNvPr id="55" name="Group 1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7" name="Freeform 1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1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" name="Object 1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0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1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" name="Freeform 19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4988417" y="2278063"/>
            <a:ext cx="665763" cy="3109912"/>
            <a:chOff x="3113" y="1435"/>
            <a:chExt cx="472" cy="1959"/>
          </a:xfrm>
        </p:grpSpPr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3583" y="1435"/>
              <a:ext cx="0" cy="19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>
              <a:off x="3113" y="3394"/>
              <a:ext cx="4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>
              <a:off x="3114" y="1717"/>
              <a:ext cx="0" cy="1674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28"/>
          <p:cNvGrpSpPr>
            <a:grpSpLocks/>
          </p:cNvGrpSpPr>
          <p:nvPr/>
        </p:nvGrpSpPr>
        <p:grpSpPr bwMode="auto">
          <a:xfrm>
            <a:off x="5072068" y="2352675"/>
            <a:ext cx="500063" cy="3035300"/>
            <a:chOff x="3195" y="1482"/>
            <a:chExt cx="315" cy="1912"/>
          </a:xfrm>
        </p:grpSpPr>
        <p:sp>
          <p:nvSpPr>
            <p:cNvPr id="72" name="Freeform 29"/>
            <p:cNvSpPr>
              <a:spLocks/>
            </p:cNvSpPr>
            <p:nvPr/>
          </p:nvSpPr>
          <p:spPr bwMode="auto">
            <a:xfrm>
              <a:off x="3509" y="1482"/>
              <a:ext cx="1" cy="1909"/>
            </a:xfrm>
            <a:custGeom>
              <a:avLst/>
              <a:gdLst>
                <a:gd name="T0" fmla="*/ 1 w 1"/>
                <a:gd name="T1" fmla="*/ 0 h 1909"/>
                <a:gd name="T2" fmla="*/ 0 w 1"/>
                <a:gd name="T3" fmla="*/ 1909 h 19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09">
                  <a:moveTo>
                    <a:pt x="1" y="0"/>
                  </a:moveTo>
                  <a:lnTo>
                    <a:pt x="0" y="1909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3195" y="3394"/>
              <a:ext cx="314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33"/>
            <p:cNvSpPr>
              <a:spLocks/>
            </p:cNvSpPr>
            <p:nvPr/>
          </p:nvSpPr>
          <p:spPr bwMode="auto">
            <a:xfrm>
              <a:off x="3197" y="1662"/>
              <a:ext cx="1" cy="1729"/>
            </a:xfrm>
            <a:custGeom>
              <a:avLst/>
              <a:gdLst>
                <a:gd name="T0" fmla="*/ 1 w 1"/>
                <a:gd name="T1" fmla="*/ 0 h 1729"/>
                <a:gd name="T2" fmla="*/ 0 w 1"/>
                <a:gd name="T3" fmla="*/ 1729 h 172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729">
                  <a:moveTo>
                    <a:pt x="1" y="0"/>
                  </a:moveTo>
                  <a:lnTo>
                    <a:pt x="0" y="1729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7" name="Object 34"/>
          <p:cNvGraphicFramePr>
            <a:graphicFrameLocks noChangeAspect="1"/>
          </p:cNvGraphicFramePr>
          <p:nvPr/>
        </p:nvGraphicFramePr>
        <p:xfrm>
          <a:off x="5338763" y="5222875"/>
          <a:ext cx="127000" cy="16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Equation" r:id="rId19" imgW="139579" imgH="177646" progId="Equation.DSMT4">
                  <p:embed/>
                </p:oleObj>
              </mc:Choice>
              <mc:Fallback>
                <p:oleObj name="Equation" r:id="rId19" imgW="139579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5222875"/>
                        <a:ext cx="127000" cy="16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Freeform 35"/>
          <p:cNvSpPr>
            <a:spLocks/>
          </p:cNvSpPr>
          <p:nvPr/>
        </p:nvSpPr>
        <p:spPr bwMode="auto">
          <a:xfrm>
            <a:off x="5162550" y="2381250"/>
            <a:ext cx="298450" cy="190500"/>
          </a:xfrm>
          <a:custGeom>
            <a:avLst/>
            <a:gdLst>
              <a:gd name="T0" fmla="*/ 0 w 188"/>
              <a:gd name="T1" fmla="*/ 2147483647 h 120"/>
              <a:gd name="T2" fmla="*/ 2147483647 w 188"/>
              <a:gd name="T3" fmla="*/ 2147483647 h 120"/>
              <a:gd name="T4" fmla="*/ 2147483647 w 188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8" h="120">
                <a:moveTo>
                  <a:pt x="0" y="120"/>
                </a:moveTo>
                <a:cubicBezTo>
                  <a:pt x="15" y="110"/>
                  <a:pt x="59" y="78"/>
                  <a:pt x="90" y="58"/>
                </a:cubicBezTo>
                <a:cubicBezTo>
                  <a:pt x="121" y="38"/>
                  <a:pt x="168" y="12"/>
                  <a:pt x="188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Oval 36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0" name="Group 37"/>
          <p:cNvGrpSpPr>
            <a:grpSpLocks/>
          </p:cNvGrpSpPr>
          <p:nvPr/>
        </p:nvGrpSpPr>
        <p:grpSpPr bwMode="auto">
          <a:xfrm>
            <a:off x="5159375" y="2392363"/>
            <a:ext cx="307975" cy="2995612"/>
            <a:chOff x="3250" y="1507"/>
            <a:chExt cx="194" cy="1887"/>
          </a:xfrm>
        </p:grpSpPr>
        <p:sp>
          <p:nvSpPr>
            <p:cNvPr id="81" name="Line 38"/>
            <p:cNvSpPr>
              <a:spLocks noChangeShapeType="1"/>
            </p:cNvSpPr>
            <p:nvPr/>
          </p:nvSpPr>
          <p:spPr bwMode="auto">
            <a:xfrm>
              <a:off x="3443" y="1507"/>
              <a:ext cx="0" cy="188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>
              <a:off x="3250" y="3394"/>
              <a:ext cx="194" cy="0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>
              <a:off x="3250" y="1627"/>
              <a:ext cx="0" cy="1764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4" name="Text Box 44"/>
          <p:cNvSpPr txBox="1">
            <a:spLocks noChangeArrowheads="1"/>
          </p:cNvSpPr>
          <p:nvPr/>
        </p:nvSpPr>
        <p:spPr bwMode="auto">
          <a:xfrm>
            <a:off x="65088" y="4778375"/>
            <a:ext cx="2741612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几何上：</a:t>
            </a:r>
            <a:r>
              <a:rPr lang="zh-CN" altLang="en-US" sz="2000" b="1" dirty="0"/>
              <a:t>函数有极限</a:t>
            </a:r>
          </a:p>
          <a:p>
            <a:pPr>
              <a:defRPr/>
            </a:pPr>
            <a:r>
              <a:rPr lang="zh-CN" altLang="en-US" sz="2000" b="1" dirty="0"/>
              <a:t>等价于这种</a:t>
            </a:r>
            <a:r>
              <a:rPr lang="zh-CN" altLang="en-US" sz="2000" b="1" i="1" dirty="0">
                <a:solidFill>
                  <a:srgbClr val="009900"/>
                </a:solidFill>
                <a:sym typeface="Symbol" pitchFamily="18" charset="2"/>
              </a:rPr>
              <a:t>  </a:t>
            </a:r>
            <a:r>
              <a:rPr lang="zh-CN" altLang="en-US" sz="2000" b="1" dirty="0">
                <a:solidFill>
                  <a:srgbClr val="009900"/>
                </a:solidFill>
                <a:sym typeface="Symbol" pitchFamily="18" charset="2"/>
              </a:rPr>
              <a:t>邻域</a:t>
            </a:r>
            <a:r>
              <a:rPr lang="zh-CN" altLang="en-US" sz="2000" b="1" dirty="0">
                <a:sym typeface="Symbol" pitchFamily="18" charset="2"/>
              </a:rPr>
              <a:t>与</a:t>
            </a:r>
            <a:endParaRPr lang="zh-CN" altLang="en-US" sz="2000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accent2"/>
                </a:solidFill>
                <a:sym typeface="Symbol" pitchFamily="18" charset="2"/>
              </a:rPr>
              <a:t>空心</a:t>
            </a:r>
            <a:r>
              <a:rPr lang="zh-CN" altLang="en-US" sz="2000" b="1" i="1" dirty="0">
                <a:solidFill>
                  <a:schemeClr val="accent2"/>
                </a:solidFill>
                <a:sym typeface="Symbol" pitchFamily="18" charset="2"/>
              </a:rPr>
              <a:t>  </a:t>
            </a:r>
            <a:r>
              <a:rPr lang="zh-CN" altLang="en-US" sz="20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zh-CN" altLang="en-US" sz="2000" b="1" dirty="0">
                <a:sym typeface="Symbol" pitchFamily="18" charset="2"/>
              </a:rPr>
              <a:t>之间</a:t>
            </a:r>
            <a:endParaRPr lang="zh-CN" altLang="en-US" sz="2000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zh-CN" altLang="en-US" sz="2000" b="1" dirty="0"/>
              <a:t>存在着无限的对应</a:t>
            </a:r>
            <a:r>
              <a:rPr lang="en-US" altLang="zh-CN" sz="2000" b="1" dirty="0"/>
              <a:t>.</a:t>
            </a:r>
          </a:p>
        </p:txBody>
      </p:sp>
      <p:sp>
        <p:nvSpPr>
          <p:cNvPr id="85" name="Oval 50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Text Box 53"/>
          <p:cNvSpPr txBox="1">
            <a:spLocks noChangeArrowheads="1"/>
          </p:cNvSpPr>
          <p:nvPr/>
        </p:nvSpPr>
        <p:spPr bwMode="auto">
          <a:xfrm>
            <a:off x="1103313" y="6116787"/>
            <a:ext cx="7937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 dirty="0"/>
              <a:t>因此，函数</a:t>
            </a:r>
            <a:r>
              <a:rPr lang="zh-CN" altLang="en-US" sz="2400" b="1" dirty="0">
                <a:sym typeface="Symbol" pitchFamily="18" charset="2"/>
              </a:rPr>
              <a:t>的极限定义也称</a:t>
            </a:r>
            <a:r>
              <a:rPr lang="zh-CN" altLang="en-US" sz="2400" b="1" dirty="0"/>
              <a:t>函数</a:t>
            </a:r>
            <a:r>
              <a:rPr lang="zh-CN" altLang="en-US" sz="2400" b="1" dirty="0">
                <a:sym typeface="Symbol" pitchFamily="18" charset="2"/>
              </a:rPr>
              <a:t>极限的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zh-CN" altLang="en-US" sz="24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—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定义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sym typeface="Symbol" pitchFamily="18" charset="2"/>
            </a:endParaRPr>
          </a:p>
        </p:txBody>
      </p:sp>
      <p:graphicFrame>
        <p:nvGraphicFramePr>
          <p:cNvPr id="87" name="Object 55"/>
          <p:cNvGraphicFramePr>
            <a:graphicFrameLocks noChangeAspect="1"/>
          </p:cNvGraphicFramePr>
          <p:nvPr/>
        </p:nvGraphicFramePr>
        <p:xfrm>
          <a:off x="3030538" y="2333625"/>
          <a:ext cx="149225" cy="16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公式" r:id="rId21" imgW="126835" imgH="139518" progId="Equation.3">
                  <p:embed/>
                </p:oleObj>
              </mc:Choice>
              <mc:Fallback>
                <p:oleObj name="公式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2333625"/>
                        <a:ext cx="149225" cy="16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5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89" name="Rectangle 58"/>
          <p:cNvSpPr>
            <a:spLocks noChangeArrowheads="1"/>
          </p:cNvSpPr>
          <p:nvPr/>
        </p:nvSpPr>
        <p:spPr bwMode="auto">
          <a:xfrm>
            <a:off x="2438400" y="25003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0" name="Rectangle 59"/>
          <p:cNvSpPr>
            <a:spLocks noChangeArrowheads="1"/>
          </p:cNvSpPr>
          <p:nvPr/>
        </p:nvSpPr>
        <p:spPr bwMode="auto">
          <a:xfrm>
            <a:off x="2636838" y="258286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" name="Rectangle 60"/>
          <p:cNvSpPr>
            <a:spLocks noChangeArrowheads="1"/>
          </p:cNvSpPr>
          <p:nvPr/>
        </p:nvSpPr>
        <p:spPr bwMode="auto">
          <a:xfrm>
            <a:off x="2438400" y="2268538"/>
            <a:ext cx="276225" cy="9048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" name="Rectangle 61"/>
          <p:cNvSpPr>
            <a:spLocks noChangeArrowheads="1"/>
          </p:cNvSpPr>
          <p:nvPr/>
        </p:nvSpPr>
        <p:spPr bwMode="auto">
          <a:xfrm>
            <a:off x="2636838" y="2208213"/>
            <a:ext cx="260350" cy="1508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3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5900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4" grpId="0" build="p" autoUpdateAnimBg="0"/>
      <p:bldP spid="86" grpId="0" autoUpdateAnimBg="0"/>
      <p:bldP spid="9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115888" y="419100"/>
            <a:ext cx="2027238" cy="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1.  </a:t>
            </a:r>
            <a:r>
              <a:rPr lang="zh-CN" altLang="en-US" sz="2800" dirty="0" smtClean="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04464"/>
              </p:ext>
            </p:extLst>
          </p:nvPr>
        </p:nvGraphicFramePr>
        <p:xfrm>
          <a:off x="2800915" y="476672"/>
          <a:ext cx="2889027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3" imgW="2323800" imgH="457200" progId="Equation.DSMT4">
                  <p:embed/>
                </p:oleObj>
              </mc:Choice>
              <mc:Fallback>
                <p:oleObj name="Equation" r:id="rId3" imgW="2323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915" y="476672"/>
                        <a:ext cx="2889027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115888" y="1538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18843"/>
              </p:ext>
            </p:extLst>
          </p:nvPr>
        </p:nvGraphicFramePr>
        <p:xfrm>
          <a:off x="2129507" y="2529264"/>
          <a:ext cx="143621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5" imgW="1155600" imgH="368280" progId="Equation.DSMT4">
                  <p:embed/>
                </p:oleObj>
              </mc:Choice>
              <mc:Fallback>
                <p:oleObj name="Equation" r:id="rId5" imgW="1155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9507" y="2529264"/>
                        <a:ext cx="1436212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418462"/>
              </p:ext>
            </p:extLst>
          </p:nvPr>
        </p:nvGraphicFramePr>
        <p:xfrm>
          <a:off x="3707693" y="2546314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7" imgW="1324023" imgH="409765" progId="Equation.3">
                  <p:embed/>
                </p:oleObj>
              </mc:Choice>
              <mc:Fallback>
                <p:oleObj name="Equation" r:id="rId7" imgW="1324023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693" y="2546314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60656"/>
              </p:ext>
            </p:extLst>
          </p:nvPr>
        </p:nvGraphicFramePr>
        <p:xfrm>
          <a:off x="5224463" y="2607444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9" imgW="438055" imgH="257175" progId="Equation.3">
                  <p:embed/>
                </p:oleObj>
              </mc:Choice>
              <mc:Fallback>
                <p:oleObj name="Equation" r:id="rId9" imgW="438055" imgH="2571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63" y="2607444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396260"/>
              </p:ext>
            </p:extLst>
          </p:nvPr>
        </p:nvGraphicFramePr>
        <p:xfrm>
          <a:off x="1805868" y="1691759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1" imgW="1085707" imgH="333470" progId="Equation.DSMT4">
                  <p:embed/>
                </p:oleObj>
              </mc:Choice>
              <mc:Fallback>
                <p:oleObj name="Equation" r:id="rId11" imgW="1085707" imgH="333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868" y="1691759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2958393" y="1556792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对任意的</a:t>
            </a:r>
          </a:p>
        </p:txBody>
      </p:sp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907597"/>
              </p:ext>
            </p:extLst>
          </p:nvPr>
        </p:nvGraphicFramePr>
        <p:xfrm>
          <a:off x="4586288" y="1700808"/>
          <a:ext cx="74199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3" name="Equation" r:id="rId13" imgW="812520" imgH="393480" progId="Equation.DSMT4">
                  <p:embed/>
                </p:oleObj>
              </mc:Choice>
              <mc:Fallback>
                <p:oleObj name="Equation" r:id="rId13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700808"/>
                        <a:ext cx="74199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5472993" y="1534597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33014"/>
              </p:ext>
            </p:extLst>
          </p:nvPr>
        </p:nvGraphicFramePr>
        <p:xfrm>
          <a:off x="5930193" y="1628259"/>
          <a:ext cx="224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4" name="Equation" r:id="rId15" imgW="2190702" imgH="409765" progId="Equation.3">
                  <p:embed/>
                </p:oleObj>
              </mc:Choice>
              <mc:Fallback>
                <p:oleObj name="Equation" r:id="rId15" imgW="2190702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193" y="1628259"/>
                        <a:ext cx="224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8216193" y="155205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864825"/>
              </p:ext>
            </p:extLst>
          </p:nvPr>
        </p:nvGraphicFramePr>
        <p:xfrm>
          <a:off x="3680619" y="3622197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5" name="Equation" r:id="rId17" imgW="2143125" imgH="409765" progId="Equation.3">
                  <p:embed/>
                </p:oleObj>
              </mc:Choice>
              <mc:Fallback>
                <p:oleObj name="Equation" r:id="rId17" imgW="2143125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0619" y="3622197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1991519" y="4423885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</a:t>
            </a:r>
          </a:p>
        </p:txBody>
      </p:sp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82370"/>
              </p:ext>
            </p:extLst>
          </p:nvPr>
        </p:nvGraphicFramePr>
        <p:xfrm>
          <a:off x="3896519" y="4460397"/>
          <a:ext cx="1625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6" name="Equation" r:id="rId19" imgW="1571768" imgH="618934" progId="Equation.3">
                  <p:embed/>
                </p:oleObj>
              </mc:Choice>
              <mc:Fallback>
                <p:oleObj name="Equation" r:id="rId19" imgW="1571768" imgH="6189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519" y="4460397"/>
                        <a:ext cx="1625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1994694" y="3552347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总有</a:t>
            </a:r>
          </a:p>
        </p:txBody>
      </p:sp>
      <p:graphicFrame>
        <p:nvGraphicFramePr>
          <p:cNvPr id="4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589252"/>
              </p:ext>
            </p:extLst>
          </p:nvPr>
        </p:nvGraphicFramePr>
        <p:xfrm>
          <a:off x="5841293" y="2539964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7" name="Equation" r:id="rId21" imgW="1771507" imgH="428625" progId="Equation.DSMT4">
                  <p:embed/>
                </p:oleObj>
              </mc:Choice>
              <mc:Fallback>
                <p:oleObj name="Equation" r:id="rId21" imgW="1771507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293" y="2539964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56624"/>
              </p:ext>
            </p:extLst>
          </p:nvPr>
        </p:nvGraphicFramePr>
        <p:xfrm>
          <a:off x="4847518" y="1675885"/>
          <a:ext cx="4889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8" name="Equation" r:id="rId23" imgW="545760" imgH="393480" progId="Equation.DSMT4">
                  <p:embed/>
                </p:oleObj>
              </mc:Choice>
              <mc:Fallback>
                <p:oleObj name="Equation" r:id="rId23" imgW="545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518" y="1675885"/>
                        <a:ext cx="4889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01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5" grpId="0" autoUpdateAnimBg="0"/>
      <p:bldP spid="31" grpId="0" autoUpdateAnimBg="0"/>
      <p:bldP spid="33" grpId="0" autoUpdateAnimBg="0"/>
      <p:bldP spid="35" grpId="0" autoUpdateAnimBg="0"/>
      <p:bldP spid="37" grpId="0" autoUpdateAnimBg="0"/>
      <p:bldP spid="3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184275" y="471163"/>
            <a:ext cx="195103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2. </a:t>
            </a:r>
            <a:r>
              <a:rPr lang="zh-CN" altLang="en-US" sz="2800" dirty="0" smtClean="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92336"/>
              </p:ext>
            </p:extLst>
          </p:nvPr>
        </p:nvGraphicFramePr>
        <p:xfrm>
          <a:off x="2900363" y="542600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2" name="Equation" r:id="rId3" imgW="2152555" imgH="552498" progId="Equation.3">
                  <p:embed/>
                </p:oleObj>
              </mc:Choice>
              <mc:Fallback>
                <p:oleObj name="Equation" r:id="rId3" imgW="2152555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542600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4275" y="12601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89921"/>
              </p:ext>
            </p:extLst>
          </p:nvPr>
        </p:nvGraphicFramePr>
        <p:xfrm>
          <a:off x="2366963" y="1352225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5" imgW="1476184" imgH="409765" progId="Equation.3">
                  <p:embed/>
                </p:oleObj>
              </mc:Choice>
              <mc:Fallback>
                <p:oleObj name="Equation" r:id="rId5" imgW="1476184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352225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821586"/>
              </p:ext>
            </p:extLst>
          </p:nvPr>
        </p:nvGraphicFramePr>
        <p:xfrm>
          <a:off x="4052888" y="133635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name="Equation" r:id="rId7" imgW="2000393" imgH="409765" progId="Equation.3">
                  <p:embed/>
                </p:oleObj>
              </mc:Choice>
              <mc:Fallback>
                <p:oleObj name="Equation" r:id="rId7" imgW="2000393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133635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79797"/>
              </p:ext>
            </p:extLst>
          </p:nvPr>
        </p:nvGraphicFramePr>
        <p:xfrm>
          <a:off x="6213475" y="1336350"/>
          <a:ext cx="1397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9" imgW="1342882" imgH="409765" progId="Equation.3">
                  <p:embed/>
                </p:oleObj>
              </mc:Choice>
              <mc:Fallback>
                <p:oleObj name="Equation" r:id="rId9" imgW="1342882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475" y="1336350"/>
                        <a:ext cx="1397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763688" y="2117799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欲使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437004"/>
              </p:ext>
            </p:extLst>
          </p:nvPr>
        </p:nvGraphicFramePr>
        <p:xfrm>
          <a:off x="1717675" y="3014338"/>
          <a:ext cx="119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11" imgW="1133284" imgH="333470" progId="Equation.3">
                  <p:embed/>
                </p:oleObj>
              </mc:Choice>
              <mc:Fallback>
                <p:oleObj name="Equation" r:id="rId11" imgW="1133284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014338"/>
                        <a:ext cx="119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30525" y="29508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取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489168"/>
              </p:ext>
            </p:extLst>
          </p:nvPr>
        </p:nvGraphicFramePr>
        <p:xfrm>
          <a:off x="3419872" y="3068960"/>
          <a:ext cx="104636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13" imgW="1091880" imgH="393480" progId="Equation.DSMT4">
                  <p:embed/>
                </p:oleObj>
              </mc:Choice>
              <mc:Fallback>
                <p:oleObj name="Equation" r:id="rId13" imgW="1091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068960"/>
                        <a:ext cx="1046365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683125" y="29508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则当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722560"/>
              </p:ext>
            </p:extLst>
          </p:nvPr>
        </p:nvGraphicFramePr>
        <p:xfrm>
          <a:off x="5521325" y="3012750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Equation" r:id="rId15" imgW="1962245" imgH="409765" progId="Equation.3">
                  <p:embed/>
                </p:oleObj>
              </mc:Choice>
              <mc:Fallback>
                <p:oleObj name="Equation" r:id="rId15" imgW="1962245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012750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502525" y="29365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时</a:t>
            </a:r>
            <a:r>
              <a:rPr kumimoji="1" lang="en-US" altLang="zh-CN" dirty="0"/>
              <a:t>, </a:t>
            </a:r>
            <a:r>
              <a:rPr kumimoji="1" lang="zh-CN" altLang="en-US" dirty="0"/>
              <a:t>必有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277343"/>
              </p:ext>
            </p:extLst>
          </p:nvPr>
        </p:nvGraphicFramePr>
        <p:xfrm>
          <a:off x="2314575" y="3850950"/>
          <a:ext cx="412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9" name="Equation" r:id="rId17" imgW="4067223" imgH="409765" progId="Equation.3">
                  <p:embed/>
                </p:oleObj>
              </mc:Choice>
              <mc:Fallback>
                <p:oleObj name="Equation" r:id="rId17" imgW="4067223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850950"/>
                        <a:ext cx="412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63688" y="4631866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因此</a:t>
            </a:r>
          </a:p>
        </p:txBody>
      </p:sp>
      <p:graphicFrame>
        <p:nvGraphicFramePr>
          <p:cNvPr id="1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17477"/>
              </p:ext>
            </p:extLst>
          </p:nvPr>
        </p:nvGraphicFramePr>
        <p:xfrm>
          <a:off x="2935288" y="2117799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Equation" r:id="rId19" imgW="2152555" imgH="409765" progId="Equation.3">
                  <p:embed/>
                </p:oleObj>
              </mc:Choice>
              <mc:Fallback>
                <p:oleObj name="Equation" r:id="rId19" imgW="2152555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contrast="3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2117799"/>
                        <a:ext cx="220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51438" y="204477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只要</a:t>
            </a:r>
          </a:p>
        </p:txBody>
      </p:sp>
      <p:graphicFrame>
        <p:nvGraphicFramePr>
          <p:cNvPr id="21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12048"/>
              </p:ext>
            </p:extLst>
          </p:nvPr>
        </p:nvGraphicFramePr>
        <p:xfrm>
          <a:off x="6012160" y="2016028"/>
          <a:ext cx="1697927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Equation" r:id="rId21" imgW="1396800" imgH="469800" progId="Equation.DSMT4">
                  <p:embed/>
                </p:oleObj>
              </mc:Choice>
              <mc:Fallback>
                <p:oleObj name="Equation" r:id="rId21" imgW="13968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016028"/>
                        <a:ext cx="1697927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86147"/>
              </p:ext>
            </p:extLst>
          </p:nvPr>
        </p:nvGraphicFramePr>
        <p:xfrm>
          <a:off x="3241675" y="4674863"/>
          <a:ext cx="2209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Equation" r:id="rId23" imgW="2152555" imgH="552498" progId="Equation.3">
                  <p:embed/>
                </p:oleObj>
              </mc:Choice>
              <mc:Fallback>
                <p:oleObj name="Equation" r:id="rId23" imgW="2152555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4674863"/>
                        <a:ext cx="2209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5535"/>
              </p:ext>
            </p:extLst>
          </p:nvPr>
        </p:nvGraphicFramePr>
        <p:xfrm>
          <a:off x="3923928" y="2928425"/>
          <a:ext cx="4930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name="Equation" r:id="rId25" imgW="520560" imgH="609480" progId="Equation.DSMT4">
                  <p:embed/>
                </p:oleObj>
              </mc:Choice>
              <mc:Fallback>
                <p:oleObj name="Equation" r:id="rId25" imgW="520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928425"/>
                        <a:ext cx="49300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10" grpId="0" autoUpdateAnimBg="0"/>
      <p:bldP spid="12" grpId="0" autoUpdateAnimBg="0"/>
      <p:bldP spid="14" grpId="0" autoUpdateAnimBg="0"/>
      <p:bldP spid="16" grpId="0" autoUpdateAnimBg="0"/>
      <p:bldP spid="18" grpId="0" autoUpdateAnimBg="0"/>
      <p:bldP spid="2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57064" y="609600"/>
            <a:ext cx="2819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3.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dirty="0" smtClean="0">
                <a:ea typeface="楷体_GB2312" pitchFamily="49" charset="-122"/>
              </a:rPr>
              <a:t>证明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851427"/>
              </p:ext>
            </p:extLst>
          </p:nvPr>
        </p:nvGraphicFramePr>
        <p:xfrm>
          <a:off x="3033464" y="431800"/>
          <a:ext cx="196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6" name="Equation" r:id="rId3" imgW="1914668" imgH="885968" progId="Equation.3">
                  <p:embed/>
                </p:oleObj>
              </mc:Choice>
              <mc:Fallback>
                <p:oleObj name="Equation" r:id="rId3" imgW="1914668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464" y="431800"/>
                        <a:ext cx="1968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31640" y="1901776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89334"/>
              </p:ext>
            </p:extLst>
          </p:nvPr>
        </p:nvGraphicFramePr>
        <p:xfrm>
          <a:off x="1990428" y="2008088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Equation" r:id="rId5" imgW="1085707" imgH="333470" progId="Equation.DSMT4">
                  <p:embed/>
                </p:oleObj>
              </mc:Choice>
              <mc:Fallback>
                <p:oleObj name="Equation" r:id="rId5" imgW="1085707" imgH="333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428" y="2008088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131840" y="1916832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取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37811"/>
              </p:ext>
            </p:extLst>
          </p:nvPr>
        </p:nvGraphicFramePr>
        <p:xfrm>
          <a:off x="3613101" y="2007319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Equation" r:id="rId7" imgW="939600" imgH="393480" progId="Equation.DSMT4">
                  <p:embed/>
                </p:oleObj>
              </mc:Choice>
              <mc:Fallback>
                <p:oleObj name="Equation" r:id="rId7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01" y="2007319"/>
                        <a:ext cx="92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9640" y="191683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63632"/>
              </p:ext>
            </p:extLst>
          </p:nvPr>
        </p:nvGraphicFramePr>
        <p:xfrm>
          <a:off x="5036840" y="1978744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Equation" r:id="rId9" imgW="1962245" imgH="409765" progId="Equation.3">
                  <p:embed/>
                </p:oleObj>
              </mc:Choice>
              <mc:Fallback>
                <p:oleObj name="Equation" r:id="rId9" imgW="1962245" imgH="4097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840" y="1978744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7018040" y="1940644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必有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196060"/>
              </p:ext>
            </p:extLst>
          </p:nvPr>
        </p:nvGraphicFramePr>
        <p:xfrm>
          <a:off x="3246140" y="2642319"/>
          <a:ext cx="217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11" imgW="2114407" imgH="1019270" progId="Equation.3">
                  <p:embed/>
                </p:oleObj>
              </mc:Choice>
              <mc:Fallback>
                <p:oleObj name="Equation" r:id="rId11" imgW="2114407" imgH="10192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140" y="2642319"/>
                        <a:ext cx="2171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52314" y="5249863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因此</a:t>
            </a: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065817"/>
              </p:ext>
            </p:extLst>
          </p:nvPr>
        </p:nvGraphicFramePr>
        <p:xfrm>
          <a:off x="2766764" y="5039519"/>
          <a:ext cx="1968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13" imgW="1914668" imgH="885968" progId="Equation.3">
                  <p:embed/>
                </p:oleObj>
              </mc:Choice>
              <mc:Fallback>
                <p:oleObj name="Equation" r:id="rId13" imgW="1914668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764" y="5039519"/>
                        <a:ext cx="1968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963618"/>
              </p:ext>
            </p:extLst>
          </p:nvPr>
        </p:nvGraphicFramePr>
        <p:xfrm>
          <a:off x="4228927" y="2067644"/>
          <a:ext cx="22542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15" imgW="228600" imgH="241200" progId="Equation.DSMT4">
                  <p:embed/>
                </p:oleObj>
              </mc:Choice>
              <mc:Fallback>
                <p:oleObj name="Equation" r:id="rId15" imgW="22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927" y="2067644"/>
                        <a:ext cx="225425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549103"/>
              </p:ext>
            </p:extLst>
          </p:nvPr>
        </p:nvGraphicFramePr>
        <p:xfrm>
          <a:off x="1084263" y="4149725"/>
          <a:ext cx="2071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3" name="Equation" r:id="rId17" imgW="1638000" imgH="355320" progId="Equation.DSMT4">
                  <p:embed/>
                </p:oleObj>
              </mc:Choice>
              <mc:Fallback>
                <p:oleObj name="Equation" r:id="rId17" imgW="1638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149725"/>
                        <a:ext cx="20716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97311"/>
              </p:ext>
            </p:extLst>
          </p:nvPr>
        </p:nvGraphicFramePr>
        <p:xfrm>
          <a:off x="3143821" y="3861668"/>
          <a:ext cx="190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Equation" r:id="rId19" imgW="1838373" imgH="1009840" progId="Equation.3">
                  <p:embed/>
                </p:oleObj>
              </mc:Choice>
              <mc:Fallback>
                <p:oleObj name="Equation" r:id="rId19" imgW="1838373" imgH="1009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821" y="3861668"/>
                        <a:ext cx="19050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25393"/>
              </p:ext>
            </p:extLst>
          </p:nvPr>
        </p:nvGraphicFramePr>
        <p:xfrm>
          <a:off x="5194871" y="4179168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21" imgW="1619345" imgH="399907" progId="Equation.3">
                  <p:embed/>
                </p:oleObj>
              </mc:Choice>
              <mc:Fallback>
                <p:oleObj name="Equation" r:id="rId21" imgW="1619345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871" y="4179168"/>
                        <a:ext cx="1689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05370"/>
              </p:ext>
            </p:extLst>
          </p:nvPr>
        </p:nvGraphicFramePr>
        <p:xfrm>
          <a:off x="6998271" y="4179168"/>
          <a:ext cx="116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Equation" r:id="rId23" imgW="1104995" imgH="399907" progId="Equation.3">
                  <p:embed/>
                </p:oleObj>
              </mc:Choice>
              <mc:Fallback>
                <p:oleObj name="Equation" r:id="rId23" imgW="1104995" imgH="3999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271" y="4179168"/>
                        <a:ext cx="116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56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12" grpId="0" autoUpdateAnimBg="0"/>
      <p:bldP spid="14" grpId="0" autoUpdateAnimBg="0"/>
      <p:bldP spid="16" grpId="0" autoUpdateAnimBg="0"/>
      <p:bldP spid="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254000"/>
            <a:ext cx="4343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b="1" dirty="0" smtClean="0">
                <a:ea typeface="楷体_GB2312" pitchFamily="49" charset="-122"/>
              </a:rPr>
              <a:t>单侧极限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00100" y="8905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例如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32051"/>
              </p:ext>
            </p:extLst>
          </p:nvPr>
        </p:nvGraphicFramePr>
        <p:xfrm>
          <a:off x="857250" y="1333500"/>
          <a:ext cx="4114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公式" r:id="rId3" imgW="4114800" imgH="1752480" progId="Equation.3">
                  <p:embed/>
                </p:oleObj>
              </mc:Choice>
              <mc:Fallback>
                <p:oleObj name="公式" r:id="rId3" imgW="4114800" imgH="1752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33500"/>
                        <a:ext cx="4114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681374"/>
              </p:ext>
            </p:extLst>
          </p:nvPr>
        </p:nvGraphicFramePr>
        <p:xfrm>
          <a:off x="895350" y="3297238"/>
          <a:ext cx="5818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公式" r:id="rId5" imgW="5816520" imgH="457200" progId="Equation.3">
                  <p:embed/>
                </p:oleObj>
              </mc:Choice>
              <mc:Fallback>
                <p:oleObj name="公式" r:id="rId5" imgW="5816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297238"/>
                        <a:ext cx="58181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54967"/>
              </p:ext>
            </p:extLst>
          </p:nvPr>
        </p:nvGraphicFramePr>
        <p:xfrm>
          <a:off x="971599" y="4005064"/>
          <a:ext cx="35667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Equation" r:id="rId7" imgW="2336760" imgH="330120" progId="Equation.DSMT4">
                  <p:embed/>
                </p:oleObj>
              </mc:Choice>
              <mc:Fallback>
                <p:oleObj name="Equation" r:id="rId7" imgW="2336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005064"/>
                        <a:ext cx="356676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49806"/>
              </p:ext>
            </p:extLst>
          </p:nvPr>
        </p:nvGraphicFramePr>
        <p:xfrm>
          <a:off x="4541838" y="4005263"/>
          <a:ext cx="40163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Equation" r:id="rId9" imgW="2933640" imgH="368280" progId="Equation.DSMT4">
                  <p:embed/>
                </p:oleObj>
              </mc:Choice>
              <mc:Fallback>
                <p:oleObj name="Equation" r:id="rId9" imgW="29336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005263"/>
                        <a:ext cx="40163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655977"/>
              </p:ext>
            </p:extLst>
          </p:nvPr>
        </p:nvGraphicFramePr>
        <p:xfrm>
          <a:off x="971599" y="4725144"/>
          <a:ext cx="35667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Equation" r:id="rId11" imgW="2336760" imgH="330120" progId="Equation.DSMT4">
                  <p:embed/>
                </p:oleObj>
              </mc:Choice>
              <mc:Fallback>
                <p:oleObj name="Equation" r:id="rId11" imgW="23367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99" y="4725144"/>
                        <a:ext cx="356676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35539"/>
              </p:ext>
            </p:extLst>
          </p:nvPr>
        </p:nvGraphicFramePr>
        <p:xfrm>
          <a:off x="4572000" y="4724400"/>
          <a:ext cx="3981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Equation" r:id="rId13" imgW="2908080" imgH="368280" progId="Equation.DSMT4">
                  <p:embed/>
                </p:oleObj>
              </mc:Choice>
              <mc:Fallback>
                <p:oleObj name="Equation" r:id="rId13" imgW="2908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24400"/>
                        <a:ext cx="3981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10"/>
          <p:cNvGrpSpPr>
            <a:grpSpLocks/>
          </p:cNvGrpSpPr>
          <p:nvPr/>
        </p:nvGrpSpPr>
        <p:grpSpPr bwMode="auto">
          <a:xfrm>
            <a:off x="5710238" y="800100"/>
            <a:ext cx="2995612" cy="2181225"/>
            <a:chOff x="3552" y="1008"/>
            <a:chExt cx="1887" cy="1374"/>
          </a:xfrm>
        </p:grpSpPr>
        <p:grpSp>
          <p:nvGrpSpPr>
            <p:cNvPr id="42" name="Group 11"/>
            <p:cNvGrpSpPr>
              <a:grpSpLocks/>
            </p:cNvGrpSpPr>
            <p:nvPr/>
          </p:nvGrpSpPr>
          <p:grpSpPr bwMode="auto">
            <a:xfrm>
              <a:off x="3552" y="1008"/>
              <a:ext cx="1764" cy="1374"/>
              <a:chOff x="3696" y="1056"/>
              <a:chExt cx="1764" cy="1374"/>
            </a:xfrm>
          </p:grpSpPr>
          <p:sp>
            <p:nvSpPr>
              <p:cNvPr id="45" name="Line 12"/>
              <p:cNvSpPr>
                <a:spLocks noChangeShapeType="1"/>
              </p:cNvSpPr>
              <p:nvPr/>
            </p:nvSpPr>
            <p:spPr bwMode="auto">
              <a:xfrm>
                <a:off x="3696" y="2208"/>
                <a:ext cx="17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13"/>
              <p:cNvSpPr>
                <a:spLocks noChangeShapeType="1"/>
              </p:cNvSpPr>
              <p:nvPr/>
            </p:nvSpPr>
            <p:spPr bwMode="auto">
              <a:xfrm flipV="1">
                <a:off x="4512" y="1056"/>
                <a:ext cx="0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Arc 14"/>
              <p:cNvSpPr>
                <a:spLocks/>
              </p:cNvSpPr>
              <p:nvPr/>
            </p:nvSpPr>
            <p:spPr bwMode="auto">
              <a:xfrm flipV="1">
                <a:off x="4514" y="1104"/>
                <a:ext cx="622" cy="86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46"/>
                  <a:gd name="T1" fmla="*/ 0 h 21600"/>
                  <a:gd name="T2" fmla="*/ 21546 w 21546"/>
                  <a:gd name="T3" fmla="*/ 20072 h 21600"/>
                  <a:gd name="T4" fmla="*/ 0 w 215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46" h="21600" fill="none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</a:path>
                  <a:path w="21546" h="21600" stroke="0" extrusionOk="0">
                    <a:moveTo>
                      <a:pt x="-1" y="0"/>
                    </a:moveTo>
                    <a:cubicBezTo>
                      <a:pt x="11336" y="0"/>
                      <a:pt x="20743" y="8763"/>
                      <a:pt x="21545" y="2007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>
                <a:off x="3936" y="1392"/>
                <a:ext cx="576" cy="576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9" name="Object 16"/>
              <p:cNvGraphicFramePr>
                <a:graphicFrameLocks noChangeAspect="1"/>
              </p:cNvGraphicFramePr>
              <p:nvPr/>
            </p:nvGraphicFramePr>
            <p:xfrm>
              <a:off x="4272" y="1056"/>
              <a:ext cx="164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68" name="公式" r:id="rId15" imgW="139680" imgH="164880" progId="Equation.3">
                      <p:embed/>
                    </p:oleObj>
                  </mc:Choice>
                  <mc:Fallback>
                    <p:oleObj name="公式" r:id="rId15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056"/>
                            <a:ext cx="164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" name="Object 17"/>
              <p:cNvGraphicFramePr>
                <a:graphicFrameLocks noChangeAspect="1"/>
              </p:cNvGraphicFramePr>
              <p:nvPr/>
            </p:nvGraphicFramePr>
            <p:xfrm>
              <a:off x="4320" y="2256"/>
              <a:ext cx="157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69" name="公式" r:id="rId17" imgW="228600" imgH="253800" progId="Equation.3">
                      <p:embed/>
                    </p:oleObj>
                  </mc:Choice>
                  <mc:Fallback>
                    <p:oleObj name="公式" r:id="rId17" imgW="2286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2256"/>
                            <a:ext cx="157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8"/>
              <p:cNvGraphicFramePr>
                <a:graphicFrameLocks noChangeAspect="1"/>
              </p:cNvGraphicFramePr>
              <p:nvPr/>
            </p:nvGraphicFramePr>
            <p:xfrm>
              <a:off x="5328" y="2304"/>
              <a:ext cx="132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70" name="公式" r:id="rId19" imgW="266400" imgH="253800" progId="Equation.3">
                      <p:embed/>
                    </p:oleObj>
                  </mc:Choice>
                  <mc:Fallback>
                    <p:oleObj name="公式" r:id="rId19" imgW="26640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2304"/>
                            <a:ext cx="132" cy="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Object 19"/>
              <p:cNvGraphicFramePr>
                <a:graphicFrameLocks noChangeAspect="1"/>
              </p:cNvGraphicFramePr>
              <p:nvPr/>
            </p:nvGraphicFramePr>
            <p:xfrm>
              <a:off x="4321" y="1920"/>
              <a:ext cx="95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71" name="公式" r:id="rId21" imgW="190440" imgH="317160" progId="Equation.3">
                      <p:embed/>
                    </p:oleObj>
                  </mc:Choice>
                  <mc:Fallback>
                    <p:oleObj name="公式" r:id="rId21" imgW="1904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1" y="1920"/>
                            <a:ext cx="95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" name="Object 20"/>
            <p:cNvGraphicFramePr>
              <a:graphicFrameLocks noChangeAspect="1"/>
            </p:cNvGraphicFramePr>
            <p:nvPr/>
          </p:nvGraphicFramePr>
          <p:xfrm>
            <a:off x="3552" y="1152"/>
            <a:ext cx="692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2" name="公式" r:id="rId23" imgW="1434960" imgH="406080" progId="Equation.3">
                    <p:embed/>
                  </p:oleObj>
                </mc:Choice>
                <mc:Fallback>
                  <p:oleObj name="公式" r:id="rId23" imgW="14349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692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1"/>
            <p:cNvGraphicFramePr>
              <a:graphicFrameLocks noChangeAspect="1"/>
            </p:cNvGraphicFramePr>
            <p:nvPr/>
          </p:nvGraphicFramePr>
          <p:xfrm>
            <a:off x="4661" y="1755"/>
            <a:ext cx="77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3" name="公式" r:id="rId25" imgW="1612800" imgH="495000" progId="Equation.3">
                    <p:embed/>
                  </p:oleObj>
                </mc:Choice>
                <mc:Fallback>
                  <p:oleObj name="公式" r:id="rId25" imgW="161280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1" y="1755"/>
                          <a:ext cx="77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06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254000"/>
            <a:ext cx="4343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ea typeface="楷体_GB2312" pitchFamily="49" charset="-122"/>
              </a:rPr>
              <a:t>2. </a:t>
            </a:r>
            <a:r>
              <a:rPr lang="zh-CN" altLang="en-US" sz="2800" b="1" dirty="0" smtClean="0">
                <a:ea typeface="楷体_GB2312" pitchFamily="49" charset="-122"/>
              </a:rPr>
              <a:t>单侧极限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58775" y="963613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左极限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494605"/>
              </p:ext>
            </p:extLst>
          </p:nvPr>
        </p:nvGraphicFramePr>
        <p:xfrm>
          <a:off x="1911350" y="857250"/>
          <a:ext cx="1365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3" imgW="485632" imgH="209598" progId="Equation.3">
                  <p:embed/>
                </p:oleObj>
              </mc:Choice>
              <mc:Fallback>
                <p:oleObj name="Equation" r:id="rId3" imgW="485632" imgH="2095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857250"/>
                        <a:ext cx="1365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319338"/>
              </p:ext>
            </p:extLst>
          </p:nvPr>
        </p:nvGraphicFramePr>
        <p:xfrm>
          <a:off x="3124200" y="927100"/>
          <a:ext cx="2252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Equation" r:id="rId5" imgW="847820" imgH="276034" progId="Equation.3">
                  <p:embed/>
                </p:oleObj>
              </mc:Choice>
              <mc:Fallback>
                <p:oleObj name="Equation" r:id="rId5" imgW="84782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27100"/>
                        <a:ext cx="2252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752600" y="1987550"/>
            <a:ext cx="8382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752600" y="2101850"/>
            <a:ext cx="8382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303200"/>
              </p:ext>
            </p:extLst>
          </p:nvPr>
        </p:nvGraphicFramePr>
        <p:xfrm>
          <a:off x="2724150" y="1787525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Equation" r:id="rId7" imgW="466773" imgH="142732" progId="Equation.3">
                  <p:embed/>
                </p:oleObj>
              </mc:Choice>
              <mc:Fallback>
                <p:oleObj name="Equation" r:id="rId7" imgW="466773" imgH="1427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787525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05089"/>
              </p:ext>
            </p:extLst>
          </p:nvPr>
        </p:nvGraphicFramePr>
        <p:xfrm>
          <a:off x="4084638" y="1847850"/>
          <a:ext cx="10969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1" name="Equation" r:id="rId9" imgW="1038130" imgH="333470" progId="Equation.DSMT4">
                  <p:embed/>
                </p:oleObj>
              </mc:Choice>
              <mc:Fallback>
                <p:oleObj name="Equation" r:id="rId9" imgW="1038130" imgH="333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1847850"/>
                        <a:ext cx="10969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181600" y="16764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894047"/>
              </p:ext>
            </p:extLst>
          </p:nvPr>
        </p:nvGraphicFramePr>
        <p:xfrm>
          <a:off x="5638800" y="1712913"/>
          <a:ext cx="24749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2" name="Equation" r:id="rId11" imgW="933545" imgH="171450" progId="Equation.3">
                  <p:embed/>
                </p:oleObj>
              </mc:Choice>
              <mc:Fallback>
                <p:oleObj name="Equation" r:id="rId11" imgW="93354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12913"/>
                        <a:ext cx="24749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651125" y="239395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时</a:t>
            </a: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805840"/>
              </p:ext>
            </p:extLst>
          </p:nvPr>
        </p:nvGraphicFramePr>
        <p:xfrm>
          <a:off x="3660775" y="2336800"/>
          <a:ext cx="241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3" name="Equation" r:id="rId13" imgW="904827" imgH="200168" progId="Equation.3">
                  <p:embed/>
                </p:oleObj>
              </mc:Choice>
              <mc:Fallback>
                <p:oleObj name="Equation" r:id="rId13" imgW="904827" imgH="2001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2336800"/>
                        <a:ext cx="2411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8775" y="2982913"/>
            <a:ext cx="154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右极限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4250"/>
              </p:ext>
            </p:extLst>
          </p:nvPr>
        </p:nvGraphicFramePr>
        <p:xfrm>
          <a:off x="1905000" y="2909888"/>
          <a:ext cx="13652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4" name="Equation" r:id="rId15" imgW="485632" imgH="209598" progId="Equation.3">
                  <p:embed/>
                </p:oleObj>
              </mc:Choice>
              <mc:Fallback>
                <p:oleObj name="Equation" r:id="rId15" imgW="485632" imgH="2095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09888"/>
                        <a:ext cx="13652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96213"/>
              </p:ext>
            </p:extLst>
          </p:nvPr>
        </p:nvGraphicFramePr>
        <p:xfrm>
          <a:off x="3124200" y="2998788"/>
          <a:ext cx="22526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5" name="Equation" r:id="rId17" imgW="847820" imgH="276034" progId="Equation.3">
                  <p:embed/>
                </p:oleObj>
              </mc:Choice>
              <mc:Fallback>
                <p:oleObj name="Equation" r:id="rId17" imgW="847820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98788"/>
                        <a:ext cx="22526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1771650" y="3995738"/>
            <a:ext cx="8382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1752600" y="4114800"/>
            <a:ext cx="8382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22305"/>
              </p:ext>
            </p:extLst>
          </p:nvPr>
        </p:nvGraphicFramePr>
        <p:xfrm>
          <a:off x="2667000" y="3814763"/>
          <a:ext cx="1301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6" name="Equation" r:id="rId19" imgW="466773" imgH="142732" progId="Equation.3">
                  <p:embed/>
                </p:oleObj>
              </mc:Choice>
              <mc:Fallback>
                <p:oleObj name="Equation" r:id="rId19" imgW="466773" imgH="1427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4763"/>
                        <a:ext cx="1301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939941"/>
              </p:ext>
            </p:extLst>
          </p:nvPr>
        </p:nvGraphicFramePr>
        <p:xfrm>
          <a:off x="4051300" y="3897313"/>
          <a:ext cx="10969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7" name="Equation" r:id="rId21" imgW="1038130" imgH="333470" progId="Equation.DSMT4">
                  <p:embed/>
                </p:oleObj>
              </mc:Choice>
              <mc:Fallback>
                <p:oleObj name="Equation" r:id="rId21" imgW="1038130" imgH="3334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897313"/>
                        <a:ext cx="10969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149850" y="37449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当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03717"/>
              </p:ext>
            </p:extLst>
          </p:nvPr>
        </p:nvGraphicFramePr>
        <p:xfrm>
          <a:off x="5626100" y="3783013"/>
          <a:ext cx="2538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8" name="Equation" r:id="rId23" imgW="961834" imgH="171450" progId="Equation.3">
                  <p:embed/>
                </p:oleObj>
              </mc:Choice>
              <mc:Fallback>
                <p:oleObj name="Equation" r:id="rId23" imgW="961834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783013"/>
                        <a:ext cx="25384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667000" y="43830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时</a:t>
            </a:r>
            <a:r>
              <a:rPr kumimoji="1" lang="en-US" altLang="zh-CN">
                <a:latin typeface="+mn-lt"/>
                <a:ea typeface="+mn-ea"/>
              </a:rPr>
              <a:t>, </a:t>
            </a:r>
            <a:r>
              <a:rPr kumimoji="1" lang="zh-CN" altLang="en-US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766936"/>
              </p:ext>
            </p:extLst>
          </p:nvPr>
        </p:nvGraphicFramePr>
        <p:xfrm>
          <a:off x="3657600" y="4318000"/>
          <a:ext cx="2411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" name="Equation" r:id="rId25" imgW="904827" imgH="200168" progId="Equation.3">
                  <p:embed/>
                </p:oleObj>
              </mc:Choice>
              <mc:Fallback>
                <p:oleObj name="Equation" r:id="rId25" imgW="904827" imgH="2001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18000"/>
                        <a:ext cx="2411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398582"/>
              </p:ext>
            </p:extLst>
          </p:nvPr>
        </p:nvGraphicFramePr>
        <p:xfrm>
          <a:off x="5779194" y="1006475"/>
          <a:ext cx="2890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Equation" r:id="rId27" imgW="2209680" imgH="330120" progId="Equation.DSMT4">
                  <p:embed/>
                </p:oleObj>
              </mc:Choice>
              <mc:Fallback>
                <p:oleObj name="Equation" r:id="rId27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194" y="1006475"/>
                        <a:ext cx="2890838" cy="4333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bg2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56391"/>
              </p:ext>
            </p:extLst>
          </p:nvPr>
        </p:nvGraphicFramePr>
        <p:xfrm>
          <a:off x="5779194" y="3068637"/>
          <a:ext cx="2890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Equation" r:id="rId29" imgW="2209680" imgH="330120" progId="Equation.DSMT4">
                  <p:embed/>
                </p:oleObj>
              </mc:Choice>
              <mc:Fallback>
                <p:oleObj name="Equation" r:id="rId29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194" y="3068637"/>
                        <a:ext cx="2890838" cy="43338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9525">
                        <a:solidFill>
                          <a:srgbClr val="1FAECD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3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8" grpId="0" animBg="1"/>
      <p:bldP spid="9" grpId="0" animBg="1"/>
      <p:bldP spid="12" grpId="0" autoUpdateAnimBg="0"/>
      <p:bldP spid="14" grpId="0" autoUpdateAnimBg="0"/>
      <p:bldP spid="16" grpId="0" autoUpdateAnimBg="0"/>
      <p:bldP spid="19" grpId="0" animBg="1"/>
      <p:bldP spid="20" grpId="0" animBg="1"/>
      <p:bldP spid="23" grpId="0" autoUpdateAnimBg="0"/>
      <p:bldP spid="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201" name="Freeform 41"/>
          <p:cNvSpPr>
            <a:spLocks/>
          </p:cNvSpPr>
          <p:nvPr/>
        </p:nvSpPr>
        <p:spPr bwMode="auto">
          <a:xfrm>
            <a:off x="5314950" y="5348288"/>
            <a:ext cx="1588" cy="60325"/>
          </a:xfrm>
          <a:custGeom>
            <a:avLst/>
            <a:gdLst>
              <a:gd name="T0" fmla="*/ 0 w 1"/>
              <a:gd name="T1" fmla="*/ 0 h 38"/>
              <a:gd name="T2" fmla="*/ 0 w 1"/>
              <a:gd name="T3" fmla="*/ 2147483647 h 3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38">
                <a:moveTo>
                  <a:pt x="0" y="0"/>
                </a:moveTo>
                <a:lnTo>
                  <a:pt x="0" y="38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56162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147483647 w 2936"/>
              <a:gd name="T1" fmla="*/ 0 h 960"/>
              <a:gd name="T2" fmla="*/ 2147483647 w 2936"/>
              <a:gd name="T3" fmla="*/ 0 h 960"/>
              <a:gd name="T4" fmla="*/ 0 w 2936"/>
              <a:gd name="T5" fmla="*/ 2147483647 h 960"/>
              <a:gd name="T6" fmla="*/ 2147483647 w 2936"/>
              <a:gd name="T7" fmla="*/ 2147483647 h 960"/>
              <a:gd name="T8" fmla="*/ 2147483647 w 2936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56163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21535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21537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21540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21536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1756170" name="Text Box 1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1756171" name="Line 11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6173" name="Object 13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174" name="Text Box 14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1756175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76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0" name="Line 20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56182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183" name="Text Box 23"/>
          <p:cNvSpPr txBox="1">
            <a:spLocks noChangeArrowheads="1"/>
          </p:cNvSpPr>
          <p:nvPr/>
        </p:nvSpPr>
        <p:spPr bwMode="auto">
          <a:xfrm>
            <a:off x="179512" y="1772816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点</a:t>
            </a:r>
            <a:r>
              <a:rPr lang="en-US" altLang="zh-CN" sz="2000" b="1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对应的曲线上的点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+mn-ea"/>
              </a:rPr>
              <a:t>绿色</a:t>
            </a:r>
            <a:r>
              <a:rPr lang="zh-CN" altLang="en-US" sz="2000" b="1" dirty="0">
                <a:latin typeface="+mn-lt"/>
                <a:ea typeface="+mn-ea"/>
              </a:rPr>
              <a:t>区域内</a:t>
            </a:r>
            <a:r>
              <a:rPr lang="en-US" altLang="zh-CN" sz="200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756184" name="Freeform 24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2147483647 h 684"/>
              <a:gd name="T2" fmla="*/ 2147483647 w 1827"/>
              <a:gd name="T3" fmla="*/ 2147483647 h 684"/>
              <a:gd name="T4" fmla="*/ 2147483647 w 1827"/>
              <a:gd name="T5" fmla="*/ 2147483647 h 6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6" name="Freeform 26"/>
          <p:cNvSpPr>
            <a:spLocks/>
          </p:cNvSpPr>
          <p:nvPr/>
        </p:nvSpPr>
        <p:spPr bwMode="auto">
          <a:xfrm>
            <a:off x="5314950" y="1993900"/>
            <a:ext cx="1588" cy="3389313"/>
          </a:xfrm>
          <a:custGeom>
            <a:avLst/>
            <a:gdLst>
              <a:gd name="T0" fmla="*/ 0 w 1"/>
              <a:gd name="T1" fmla="*/ 0 h 2135"/>
              <a:gd name="T2" fmla="*/ 2147483647 w 1"/>
              <a:gd name="T3" fmla="*/ 2147483647 h 21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135">
                <a:moveTo>
                  <a:pt x="0" y="0"/>
                </a:moveTo>
                <a:lnTo>
                  <a:pt x="1" y="2135"/>
                </a:lnTo>
              </a:path>
            </a:pathLst>
          </a:cu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7" name="Line 27"/>
          <p:cNvSpPr>
            <a:spLocks noChangeShapeType="1"/>
          </p:cNvSpPr>
          <p:nvPr/>
        </p:nvSpPr>
        <p:spPr bwMode="auto">
          <a:xfrm>
            <a:off x="4395788" y="5381625"/>
            <a:ext cx="9144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8" name="Oval 28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89" name="Freeform 29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2147483647 h 1930"/>
              <a:gd name="T2" fmla="*/ 2147483647 w 1382"/>
              <a:gd name="T3" fmla="*/ 2147483647 h 1930"/>
              <a:gd name="T4" fmla="*/ 2147483647 w 1382"/>
              <a:gd name="T5" fmla="*/ 2147483647 h 19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0" name="Freeform 30"/>
          <p:cNvSpPr>
            <a:spLocks/>
          </p:cNvSpPr>
          <p:nvPr/>
        </p:nvSpPr>
        <p:spPr bwMode="auto">
          <a:xfrm>
            <a:off x="4395788" y="1773238"/>
            <a:ext cx="881062" cy="677862"/>
          </a:xfrm>
          <a:custGeom>
            <a:avLst/>
            <a:gdLst>
              <a:gd name="T0" fmla="*/ 0 w 555"/>
              <a:gd name="T1" fmla="*/ 2147483647 h 427"/>
              <a:gd name="T2" fmla="*/ 2147483647 w 555"/>
              <a:gd name="T3" fmla="*/ 2147483647 h 427"/>
              <a:gd name="T4" fmla="*/ 2147483647 w 555"/>
              <a:gd name="T5" fmla="*/ 2147483647 h 427"/>
              <a:gd name="T6" fmla="*/ 2147483647 w 555"/>
              <a:gd name="T7" fmla="*/ 2147483647 h 427"/>
              <a:gd name="T8" fmla="*/ 2147483647 w 555"/>
              <a:gd name="T9" fmla="*/ 2147483647 h 427"/>
              <a:gd name="T10" fmla="*/ 2147483647 w 555"/>
              <a:gd name="T11" fmla="*/ 2147483647 h 427"/>
              <a:gd name="T12" fmla="*/ 2147483647 w 555"/>
              <a:gd name="T13" fmla="*/ 2147483647 h 4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55" h="427">
                <a:moveTo>
                  <a:pt x="0" y="17"/>
                </a:moveTo>
                <a:cubicBezTo>
                  <a:pt x="11" y="15"/>
                  <a:pt x="43" y="3"/>
                  <a:pt x="65" y="2"/>
                </a:cubicBezTo>
                <a:cubicBezTo>
                  <a:pt x="87" y="1"/>
                  <a:pt x="105" y="0"/>
                  <a:pt x="134" y="13"/>
                </a:cubicBezTo>
                <a:cubicBezTo>
                  <a:pt x="163" y="26"/>
                  <a:pt x="200" y="47"/>
                  <a:pt x="239" y="80"/>
                </a:cubicBezTo>
                <a:cubicBezTo>
                  <a:pt x="278" y="113"/>
                  <a:pt x="328" y="165"/>
                  <a:pt x="368" y="209"/>
                </a:cubicBezTo>
                <a:cubicBezTo>
                  <a:pt x="408" y="253"/>
                  <a:pt x="449" y="307"/>
                  <a:pt x="480" y="343"/>
                </a:cubicBezTo>
                <a:cubicBezTo>
                  <a:pt x="511" y="379"/>
                  <a:pt x="539" y="409"/>
                  <a:pt x="555" y="42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1" name="Oval 3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2" name="Line 32"/>
          <p:cNvSpPr>
            <a:spLocks noChangeShapeType="1"/>
          </p:cNvSpPr>
          <p:nvPr/>
        </p:nvSpPr>
        <p:spPr bwMode="auto">
          <a:xfrm>
            <a:off x="4403725" y="1771650"/>
            <a:ext cx="0" cy="3635375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3" name="Oval 33"/>
          <p:cNvSpPr>
            <a:spLocks noChangeArrowheads="1"/>
          </p:cNvSpPr>
          <p:nvPr/>
        </p:nvSpPr>
        <p:spPr bwMode="auto">
          <a:xfrm>
            <a:off x="4359275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19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95275"/>
            <a:ext cx="2860675" cy="60325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28" name="Object 38"/>
          <p:cNvGraphicFramePr>
            <a:graphicFrameLocks noChangeAspect="1"/>
          </p:cNvGraphicFramePr>
          <p:nvPr/>
        </p:nvGraphicFramePr>
        <p:xfrm>
          <a:off x="2559050" y="323850"/>
          <a:ext cx="3560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8" imgW="1916868" imgH="304668" progId="Equation.3">
                  <p:embed/>
                </p:oleObj>
              </mc:Choice>
              <mc:Fallback>
                <p:oleObj name="公式" r:id="rId8" imgW="191686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3850"/>
                        <a:ext cx="3560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207" name="Oval 47"/>
          <p:cNvSpPr>
            <a:spLocks noChangeArrowheads="1"/>
          </p:cNvSpPr>
          <p:nvPr/>
        </p:nvSpPr>
        <p:spPr bwMode="auto">
          <a:xfrm>
            <a:off x="5264150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6208" name="Text Box 48"/>
          <p:cNvSpPr txBox="1">
            <a:spLocks noChangeArrowheads="1"/>
          </p:cNvSpPr>
          <p:nvPr/>
        </p:nvSpPr>
        <p:spPr bwMode="auto">
          <a:xfrm>
            <a:off x="219075" y="102549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的</a:t>
            </a:r>
            <a:r>
              <a:rPr lang="zh-CN" altLang="en-US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</a:t>
            </a:r>
            <a:r>
              <a:rPr lang="zh-CN" altLang="en-US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 dirty="0">
              <a:solidFill>
                <a:srgbClr val="009900"/>
              </a:solidFill>
              <a:latin typeface="+mn-lt"/>
              <a:ea typeface="+mn-ea"/>
            </a:endParaRPr>
          </a:p>
        </p:txBody>
      </p:sp>
      <p:sp>
        <p:nvSpPr>
          <p:cNvPr id="1756209" name="Text Box 49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1756210" name="Text Box 50"/>
          <p:cNvSpPr txBox="1">
            <a:spLocks noChangeArrowheads="1"/>
          </p:cNvSpPr>
          <p:nvPr/>
        </p:nvSpPr>
        <p:spPr bwMode="auto">
          <a:xfrm>
            <a:off x="2401888" y="1458913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2000" b="1">
                <a:solidFill>
                  <a:srgbClr val="009900"/>
                </a:solidFill>
              </a:rPr>
              <a:t>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56211" name="Text Box 51"/>
          <p:cNvSpPr txBox="1">
            <a:spLocks noChangeArrowheads="1"/>
          </p:cNvSpPr>
          <p:nvPr/>
        </p:nvSpPr>
        <p:spPr bwMode="auto">
          <a:xfrm>
            <a:off x="2349500" y="3001963"/>
            <a:ext cx="766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A–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56185" name="Oval 25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5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5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5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5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5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5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75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56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75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75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5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5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5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5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5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5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56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75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75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75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756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61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5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5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56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56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5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75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6201" grpId="0" animBg="1"/>
      <p:bldP spid="1756162" grpId="0" animBg="1"/>
      <p:bldP spid="1756170" grpId="0" autoUpdateAnimBg="0"/>
      <p:bldP spid="1756171" grpId="0" animBg="1"/>
      <p:bldP spid="1756174" grpId="0" autoUpdateAnimBg="0"/>
      <p:bldP spid="1756175" grpId="0" animBg="1"/>
      <p:bldP spid="1756176" grpId="0" animBg="1"/>
      <p:bldP spid="1756180" grpId="0" animBg="1"/>
      <p:bldP spid="1756183" grpId="0" build="p" autoUpdateAnimBg="0"/>
      <p:bldP spid="1756184" grpId="0" animBg="1"/>
      <p:bldP spid="1756186" grpId="0" animBg="1"/>
      <p:bldP spid="1756187" grpId="0" animBg="1"/>
      <p:bldP spid="1756188" grpId="0" animBg="1"/>
      <p:bldP spid="1756189" grpId="0" animBg="1"/>
      <p:bldP spid="1756190" grpId="0" animBg="1"/>
      <p:bldP spid="1756191" grpId="0" animBg="1"/>
      <p:bldP spid="1756192" grpId="0" animBg="1"/>
      <p:bldP spid="1756193" grpId="0" animBg="1"/>
      <p:bldP spid="1756207" grpId="0" animBg="1"/>
      <p:bldP spid="1756208" grpId="0" autoUpdateAnimBg="0"/>
      <p:bldP spid="1756209" grpId="0" autoUpdateAnimBg="0"/>
      <p:bldP spid="1756210" grpId="0" autoUpdateAnimBg="0"/>
      <p:bldP spid="1756211" grpId="0" autoUpdateAnimBg="0"/>
      <p:bldP spid="175618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ea"/>
              </a:rPr>
              <a:t>下页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4538663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一、函数极限的定义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2000" y="16287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>
                <a:latin typeface="+mj-lt"/>
              </a:rPr>
              <a:t>1. </a:t>
            </a:r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295550"/>
              </p:ext>
            </p:extLst>
          </p:nvPr>
        </p:nvGraphicFramePr>
        <p:xfrm>
          <a:off x="1295400" y="1704975"/>
          <a:ext cx="1047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Equation" r:id="rId3" imgW="990563" imgH="400162" progId="Equation.3">
                  <p:embed/>
                </p:oleObj>
              </mc:Choice>
              <mc:Fallback>
                <p:oleObj name="Equation" r:id="rId3" imgW="990563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1047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2362200" y="1643063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j-lt"/>
              </a:rPr>
              <a:t>时函数极限的定义</a:t>
            </a: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692150" y="2238375"/>
            <a:ext cx="19351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. 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 ⑴</a:t>
            </a:r>
            <a:r>
              <a:rPr kumimoji="1" lang="zh-CN" altLang="en-US" sz="2800" b="1" dirty="0"/>
              <a:t>设</a:t>
            </a:r>
          </a:p>
        </p:txBody>
      </p:sp>
      <p:graphicFrame>
        <p:nvGraphicFramePr>
          <p:cNvPr id="2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747919"/>
              </p:ext>
            </p:extLst>
          </p:nvPr>
        </p:nvGraphicFramePr>
        <p:xfrm>
          <a:off x="2563217" y="2384928"/>
          <a:ext cx="19367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4" name="Equation" r:id="rId5" imgW="2145960" imgH="393480" progId="Equation.DSMT4">
                  <p:embed/>
                </p:oleObj>
              </mc:Choice>
              <mc:Fallback>
                <p:oleObj name="Equation" r:id="rId5" imgW="2145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217" y="2384928"/>
                        <a:ext cx="1936775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83"/>
          <p:cNvSpPr txBox="1">
            <a:spLocks noChangeArrowheads="1"/>
          </p:cNvSpPr>
          <p:nvPr/>
        </p:nvSpPr>
        <p:spPr bwMode="auto">
          <a:xfrm>
            <a:off x="611188" y="981075"/>
            <a:ext cx="5835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  <a:latin typeface="+mj-lt"/>
              </a:rPr>
              <a:t>㈠</a:t>
            </a:r>
            <a:r>
              <a:rPr kumimoji="1" lang="zh-CN" altLang="en-US" b="1" dirty="0">
                <a:solidFill>
                  <a:srgbClr val="C00000"/>
                </a:solidFill>
                <a:latin typeface="+mj-lt"/>
              </a:rPr>
              <a:t>变量趋于有限值时函数的极限</a:t>
            </a:r>
          </a:p>
        </p:txBody>
      </p:sp>
      <p:sp>
        <p:nvSpPr>
          <p:cNvPr id="24" name="Text Box 84"/>
          <p:cNvSpPr txBox="1">
            <a:spLocks noChangeArrowheads="1"/>
          </p:cNvSpPr>
          <p:nvPr/>
        </p:nvSpPr>
        <p:spPr bwMode="auto">
          <a:xfrm>
            <a:off x="4500563" y="226218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观察函数</a:t>
            </a:r>
          </a:p>
        </p:txBody>
      </p:sp>
      <p:graphicFrame>
        <p:nvGraphicFramePr>
          <p:cNvPr id="25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690348"/>
              </p:ext>
            </p:extLst>
          </p:nvPr>
        </p:nvGraphicFramePr>
        <p:xfrm>
          <a:off x="6054923" y="2327275"/>
          <a:ext cx="2549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5" name="Equation" r:id="rId7" imgW="2768400" imgH="419040" progId="Equation.DSMT4">
                  <p:embed/>
                </p:oleObj>
              </mc:Choice>
              <mc:Fallback>
                <p:oleObj name="Equation" r:id="rId7" imgW="2768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923" y="2327275"/>
                        <a:ext cx="2549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8"/>
          <p:cNvSpPr txBox="1">
            <a:spLocks noChangeArrowheads="1"/>
          </p:cNvSpPr>
          <p:nvPr/>
        </p:nvSpPr>
        <p:spPr bwMode="auto">
          <a:xfrm>
            <a:off x="698500" y="2838449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的变化趋势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7" name="Text Box 89"/>
          <p:cNvSpPr txBox="1">
            <a:spLocks noChangeArrowheads="1"/>
          </p:cNvSpPr>
          <p:nvPr/>
        </p:nvSpPr>
        <p:spPr bwMode="auto">
          <a:xfrm>
            <a:off x="684213" y="33575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显然当</a:t>
            </a:r>
          </a:p>
        </p:txBody>
      </p:sp>
      <p:graphicFrame>
        <p:nvGraphicFramePr>
          <p:cNvPr id="2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85896"/>
              </p:ext>
            </p:extLst>
          </p:nvPr>
        </p:nvGraphicFramePr>
        <p:xfrm>
          <a:off x="1871856" y="3454400"/>
          <a:ext cx="140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" name="Equation" r:id="rId9" imgW="1485720" imgH="419040" progId="Equation.DSMT4">
                  <p:embed/>
                </p:oleObj>
              </mc:Choice>
              <mc:Fallback>
                <p:oleObj name="Equation" r:id="rId9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856" y="3454400"/>
                        <a:ext cx="140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313685"/>
              </p:ext>
            </p:extLst>
          </p:nvPr>
        </p:nvGraphicFramePr>
        <p:xfrm>
          <a:off x="3306592" y="3440113"/>
          <a:ext cx="184147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" name="Equation" r:id="rId11" imgW="2031840" imgH="393480" progId="Equation.DSMT4">
                  <p:embed/>
                </p:oleObj>
              </mc:Choice>
              <mc:Fallback>
                <p:oleObj name="Equation" r:id="rId11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592" y="3440113"/>
                        <a:ext cx="184147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96"/>
          <p:cNvSpPr>
            <a:spLocks noChangeArrowheads="1"/>
          </p:cNvSpPr>
          <p:nvPr/>
        </p:nvSpPr>
        <p:spPr bwMode="auto">
          <a:xfrm>
            <a:off x="5292725" y="3390900"/>
            <a:ext cx="25923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无限接近于</a:t>
            </a:r>
            <a:r>
              <a:rPr kumimoji="1" lang="en-US" altLang="zh-CN" sz="2800" b="1"/>
              <a:t>3.</a:t>
            </a:r>
          </a:p>
        </p:txBody>
      </p:sp>
      <p:sp>
        <p:nvSpPr>
          <p:cNvPr id="31" name="Rectangle 97"/>
          <p:cNvSpPr>
            <a:spLocks noChangeArrowheads="1"/>
          </p:cNvSpPr>
          <p:nvPr/>
        </p:nvSpPr>
        <p:spPr bwMode="auto">
          <a:xfrm>
            <a:off x="698500" y="4092575"/>
            <a:ext cx="10652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</a:rPr>
              <a:t>⑵</a:t>
            </a:r>
            <a:r>
              <a:rPr kumimoji="1" lang="zh-CN" altLang="en-US" sz="2800" b="1" dirty="0"/>
              <a:t>设</a:t>
            </a:r>
          </a:p>
        </p:txBody>
      </p:sp>
      <p:graphicFrame>
        <p:nvGraphicFramePr>
          <p:cNvPr id="32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285746"/>
              </p:ext>
            </p:extLst>
          </p:nvPr>
        </p:nvGraphicFramePr>
        <p:xfrm>
          <a:off x="1547664" y="3861048"/>
          <a:ext cx="214871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8" name="Equation" r:id="rId13" imgW="2197080" imgH="939600" progId="Equation.DSMT4">
                  <p:embed/>
                </p:oleObj>
              </mc:Choice>
              <mc:Fallback>
                <p:oleObj name="Equation" r:id="rId13" imgW="219708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861048"/>
                        <a:ext cx="2148718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9"/>
          <p:cNvSpPr txBox="1">
            <a:spLocks noChangeArrowheads="1"/>
          </p:cNvSpPr>
          <p:nvPr/>
        </p:nvSpPr>
        <p:spPr bwMode="auto">
          <a:xfrm>
            <a:off x="3635375" y="41163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观察</a:t>
            </a:r>
          </a:p>
        </p:txBody>
      </p:sp>
      <p:graphicFrame>
        <p:nvGraphicFramePr>
          <p:cNvPr id="34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21882"/>
              </p:ext>
            </p:extLst>
          </p:nvPr>
        </p:nvGraphicFramePr>
        <p:xfrm>
          <a:off x="4427984" y="4203500"/>
          <a:ext cx="244323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" name="Equation" r:id="rId15" imgW="2654280" imgH="419040" progId="Equation.DSMT4">
                  <p:embed/>
                </p:oleObj>
              </mc:Choice>
              <mc:Fallback>
                <p:oleObj name="Equation" r:id="rId15" imgW="2654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203500"/>
                        <a:ext cx="2443231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1"/>
          <p:cNvSpPr txBox="1">
            <a:spLocks noChangeArrowheads="1"/>
          </p:cNvSpPr>
          <p:nvPr/>
        </p:nvSpPr>
        <p:spPr bwMode="auto">
          <a:xfrm>
            <a:off x="6788150" y="4116388"/>
            <a:ext cx="2125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的变化趋势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sp>
        <p:nvSpPr>
          <p:cNvPr id="36" name="Text Box 102"/>
          <p:cNvSpPr txBox="1">
            <a:spLocks noChangeArrowheads="1"/>
          </p:cNvSpPr>
          <p:nvPr/>
        </p:nvSpPr>
        <p:spPr bwMode="auto">
          <a:xfrm>
            <a:off x="684213" y="485457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显然</a:t>
            </a:r>
          </a:p>
        </p:txBody>
      </p:sp>
      <p:graphicFrame>
        <p:nvGraphicFramePr>
          <p:cNvPr id="37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27586"/>
              </p:ext>
            </p:extLst>
          </p:nvPr>
        </p:nvGraphicFramePr>
        <p:xfrm>
          <a:off x="1500000" y="4951413"/>
          <a:ext cx="3072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Equation" r:id="rId17" imgW="3251160" imgH="419040" progId="Equation.DSMT4">
                  <p:embed/>
                </p:oleObj>
              </mc:Choice>
              <mc:Fallback>
                <p:oleObj name="Equation" r:id="rId17" imgW="32511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000" y="4951413"/>
                        <a:ext cx="3072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358512"/>
              </p:ext>
            </p:extLst>
          </p:nvPr>
        </p:nvGraphicFramePr>
        <p:xfrm>
          <a:off x="4584368" y="4929188"/>
          <a:ext cx="330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1" name="Equation" r:id="rId19" imgW="3492360" imgH="419040" progId="Equation.DSMT4">
                  <p:embed/>
                </p:oleObj>
              </mc:Choice>
              <mc:Fallback>
                <p:oleObj name="Equation" r:id="rId19" imgW="3492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368" y="4929188"/>
                        <a:ext cx="3300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493187"/>
              </p:ext>
            </p:extLst>
          </p:nvPr>
        </p:nvGraphicFramePr>
        <p:xfrm>
          <a:off x="1392238" y="5349875"/>
          <a:ext cx="208672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name="Equation" r:id="rId21" imgW="2133360" imgH="939600" progId="Equation.DSMT4">
                  <p:embed/>
                </p:oleObj>
              </mc:Choice>
              <mc:Fallback>
                <p:oleObj name="Equation" r:id="rId21" imgW="2133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5349875"/>
                        <a:ext cx="2086720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110"/>
          <p:cNvSpPr>
            <a:spLocks noChangeArrowheads="1"/>
          </p:cNvSpPr>
          <p:nvPr/>
        </p:nvSpPr>
        <p:spPr bwMode="auto">
          <a:xfrm>
            <a:off x="4716463" y="5661025"/>
            <a:ext cx="25923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无限接近于</a:t>
            </a:r>
            <a:r>
              <a:rPr kumimoji="1" lang="en-US" altLang="zh-CN" sz="2800" b="1"/>
              <a:t>2.</a:t>
            </a:r>
          </a:p>
        </p:txBody>
      </p:sp>
      <p:graphicFrame>
        <p:nvGraphicFramePr>
          <p:cNvPr id="4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552179"/>
              </p:ext>
            </p:extLst>
          </p:nvPr>
        </p:nvGraphicFramePr>
        <p:xfrm>
          <a:off x="3459163" y="5699125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Equation" r:id="rId23" imgW="1269720" imgH="393480" progId="Equation.DSMT4">
                  <p:embed/>
                </p:oleObj>
              </mc:Choice>
              <mc:Fallback>
                <p:oleObj name="Equation" r:id="rId23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699125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2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8" grpId="0" build="p" autoUpdateAnimBg="0"/>
      <p:bldP spid="20" grpId="0" autoUpdateAnimBg="0"/>
      <p:bldP spid="21" grpId="0" build="p" autoUpdateAnimBg="0"/>
      <p:bldP spid="23" grpId="0" autoUpdateAnimBg="0"/>
      <p:bldP spid="24" grpId="0"/>
      <p:bldP spid="26" grpId="0"/>
      <p:bldP spid="27" grpId="0"/>
      <p:bldP spid="30" grpId="0"/>
      <p:bldP spid="31" grpId="0" build="p" autoUpdateAnimBg="0"/>
      <p:bldP spid="33" grpId="0"/>
      <p:bldP spid="35" grpId="0"/>
      <p:bldP spid="36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83" name="Text Box 23"/>
          <p:cNvSpPr txBox="1">
            <a:spLocks noChangeArrowheads="1"/>
          </p:cNvSpPr>
          <p:nvPr/>
        </p:nvSpPr>
        <p:spPr bwMode="auto">
          <a:xfrm>
            <a:off x="179512" y="1772816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点</a:t>
            </a:r>
            <a:r>
              <a:rPr lang="en-US" altLang="zh-CN" sz="2000" b="1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对应的曲线上的点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+mn-ea"/>
              </a:rPr>
              <a:t>绿色</a:t>
            </a:r>
            <a:r>
              <a:rPr lang="zh-CN" altLang="en-US" sz="2000" b="1" dirty="0">
                <a:latin typeface="+mn-lt"/>
                <a:ea typeface="+mn-ea"/>
              </a:rPr>
              <a:t>区域内</a:t>
            </a:r>
            <a:r>
              <a:rPr lang="en-US" altLang="zh-CN" sz="200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75619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95275"/>
            <a:ext cx="2860675" cy="60325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28" name="Object 38"/>
          <p:cNvGraphicFramePr>
            <a:graphicFrameLocks noChangeAspect="1"/>
          </p:cNvGraphicFramePr>
          <p:nvPr/>
        </p:nvGraphicFramePr>
        <p:xfrm>
          <a:off x="2559050" y="323850"/>
          <a:ext cx="3560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公式" r:id="rId4" imgW="1916868" imgH="304668" progId="Equation.3">
                  <p:embed/>
                </p:oleObj>
              </mc:Choice>
              <mc:Fallback>
                <p:oleObj name="公式" r:id="rId4" imgW="191686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3850"/>
                        <a:ext cx="3560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208" name="Text Box 48"/>
          <p:cNvSpPr txBox="1">
            <a:spLocks noChangeArrowheads="1"/>
          </p:cNvSpPr>
          <p:nvPr/>
        </p:nvSpPr>
        <p:spPr bwMode="auto">
          <a:xfrm>
            <a:off x="219075" y="102549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的</a:t>
            </a:r>
            <a:r>
              <a:rPr lang="zh-CN" altLang="en-US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</a:t>
            </a:r>
            <a:r>
              <a:rPr lang="zh-CN" altLang="en-US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 dirty="0">
              <a:solidFill>
                <a:srgbClr val="009900"/>
              </a:solidFill>
              <a:latin typeface="+mn-lt"/>
              <a:ea typeface="+mn-ea"/>
            </a:endParaRPr>
          </a:p>
        </p:txBody>
      </p:sp>
      <p:sp>
        <p:nvSpPr>
          <p:cNvPr id="1756209" name="Text Box 49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626350" y="898525"/>
            <a:ext cx="669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3" name="公式" r:id="rId6" imgW="190500" imgH="228600" progId="Equation.3">
                  <p:embed/>
                </p:oleObj>
              </mc:Choice>
              <mc:Fallback>
                <p:oleObj name="公式" r:id="rId6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0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4" name="公式" r:id="rId8" imgW="457200" imgH="228600" progId="Equation.3">
                  <p:embed/>
                </p:oleObj>
              </mc:Choice>
              <mc:Fallback>
                <p:oleObj name="公式" r:id="rId8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2455863" y="1612900"/>
            <a:ext cx="5243512" cy="1731963"/>
            <a:chOff x="1551" y="984"/>
            <a:chExt cx="3303" cy="1154"/>
          </a:xfrm>
        </p:grpSpPr>
        <p:grpSp>
          <p:nvGrpSpPr>
            <p:cNvPr id="49" name="Group 2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" name="Object 2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5" name="公式" r:id="rId10" imgW="393359" imgH="177646" progId="Equation.3">
                      <p:embed/>
                    </p:oleObj>
                  </mc:Choice>
                  <mc:Fallback>
                    <p:oleObj name="公式" r:id="rId10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" name="Object 2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6" name="公式" r:id="rId12" imgW="393359" imgH="177646" progId="Equation.3">
                      <p:embed/>
                    </p:oleObj>
                  </mc:Choice>
                  <mc:Fallback>
                    <p:oleObj name="公式" r:id="rId12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2449513" y="1752600"/>
            <a:ext cx="5243512" cy="1452563"/>
            <a:chOff x="1551" y="984"/>
            <a:chExt cx="3303" cy="1154"/>
          </a:xfrm>
        </p:grpSpPr>
        <p:grpSp>
          <p:nvGrpSpPr>
            <p:cNvPr id="57" name="Group 3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9" name="Freeform 3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3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3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2" name="Object 3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7" name="公式" r:id="rId14" imgW="393359" imgH="177646" progId="Equation.3">
                      <p:embed/>
                    </p:oleObj>
                  </mc:Choice>
                  <mc:Fallback>
                    <p:oleObj name="公式" r:id="rId14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3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8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" name="Group 37"/>
          <p:cNvGrpSpPr>
            <a:grpSpLocks/>
          </p:cNvGrpSpPr>
          <p:nvPr/>
        </p:nvGrpSpPr>
        <p:grpSpPr bwMode="auto">
          <a:xfrm>
            <a:off x="2449513" y="1924050"/>
            <a:ext cx="5243512" cy="1109663"/>
            <a:chOff x="1551" y="984"/>
            <a:chExt cx="3303" cy="1154"/>
          </a:xfrm>
        </p:grpSpPr>
        <p:grpSp>
          <p:nvGrpSpPr>
            <p:cNvPr id="65" name="Group 3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" name="Object 4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29" name="公式" r:id="rId16" imgW="393359" imgH="177646" progId="Equation.3">
                      <p:embed/>
                    </p:oleObj>
                  </mc:Choice>
                  <mc:Fallback>
                    <p:oleObj name="公式" r:id="rId16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4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0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45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73" name="Group 46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75" name="Freeform 47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48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49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8" name="Object 50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1" name="公式" r:id="rId18" imgW="393359" imgH="177646" progId="Equation.3">
                      <p:embed/>
                    </p:oleObj>
                  </mc:Choice>
                  <mc:Fallback>
                    <p:oleObj name="公式" r:id="rId18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" name="Object 51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2" name="公式" r:id="rId19" imgW="393359" imgH="177646" progId="Equation.3">
                      <p:embed/>
                    </p:oleObj>
                  </mc:Choice>
                  <mc:Fallback>
                    <p:oleObj name="公式" r:id="rId19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0" name="Object 53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3" name="公式" r:id="rId20" imgW="126835" imgH="139518" progId="Equation.3">
                  <p:embed/>
                </p:oleObj>
              </mc:Choice>
              <mc:Fallback>
                <p:oleObj name="公式" r:id="rId20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54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55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Line 56"/>
          <p:cNvSpPr>
            <a:spLocks noChangeShapeType="1"/>
          </p:cNvSpPr>
          <p:nvPr/>
        </p:nvSpPr>
        <p:spPr bwMode="auto">
          <a:xfrm>
            <a:off x="4395788" y="5381625"/>
            <a:ext cx="9144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Oval 57"/>
          <p:cNvSpPr>
            <a:spLocks noChangeArrowheads="1"/>
          </p:cNvSpPr>
          <p:nvPr/>
        </p:nvSpPr>
        <p:spPr bwMode="auto">
          <a:xfrm>
            <a:off x="4359275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Line 58"/>
          <p:cNvSpPr>
            <a:spLocks noChangeShapeType="1"/>
          </p:cNvSpPr>
          <p:nvPr/>
        </p:nvSpPr>
        <p:spPr bwMode="auto">
          <a:xfrm>
            <a:off x="5313363" y="2509838"/>
            <a:ext cx="0" cy="2871787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Oval 59"/>
          <p:cNvSpPr>
            <a:spLocks noChangeArrowheads="1"/>
          </p:cNvSpPr>
          <p:nvPr/>
        </p:nvSpPr>
        <p:spPr bwMode="auto">
          <a:xfrm>
            <a:off x="5264150" y="5334000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60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2147483647 h 684"/>
              <a:gd name="T2" fmla="*/ 2147483647 w 1827"/>
              <a:gd name="T3" fmla="*/ 2147483647 h 684"/>
              <a:gd name="T4" fmla="*/ 2147483647 w 1827"/>
              <a:gd name="T5" fmla="*/ 2147483647 h 6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61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Line 62"/>
          <p:cNvSpPr>
            <a:spLocks noChangeShapeType="1"/>
          </p:cNvSpPr>
          <p:nvPr/>
        </p:nvSpPr>
        <p:spPr bwMode="auto">
          <a:xfrm>
            <a:off x="4403725" y="1758950"/>
            <a:ext cx="0" cy="362585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Freeform 63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2147483647 h 1930"/>
              <a:gd name="T2" fmla="*/ 2147483647 w 1382"/>
              <a:gd name="T3" fmla="*/ 2147483647 h 1930"/>
              <a:gd name="T4" fmla="*/ 2147483647 w 1382"/>
              <a:gd name="T5" fmla="*/ 2147483647 h 19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Freeform 64"/>
          <p:cNvSpPr>
            <a:spLocks/>
          </p:cNvSpPr>
          <p:nvPr/>
        </p:nvSpPr>
        <p:spPr bwMode="auto">
          <a:xfrm>
            <a:off x="4395788" y="1773238"/>
            <a:ext cx="881062" cy="677862"/>
          </a:xfrm>
          <a:custGeom>
            <a:avLst/>
            <a:gdLst>
              <a:gd name="T0" fmla="*/ 0 w 555"/>
              <a:gd name="T1" fmla="*/ 2147483647 h 427"/>
              <a:gd name="T2" fmla="*/ 2147483647 w 555"/>
              <a:gd name="T3" fmla="*/ 2147483647 h 427"/>
              <a:gd name="T4" fmla="*/ 2147483647 w 555"/>
              <a:gd name="T5" fmla="*/ 2147483647 h 427"/>
              <a:gd name="T6" fmla="*/ 2147483647 w 555"/>
              <a:gd name="T7" fmla="*/ 2147483647 h 427"/>
              <a:gd name="T8" fmla="*/ 2147483647 w 555"/>
              <a:gd name="T9" fmla="*/ 2147483647 h 427"/>
              <a:gd name="T10" fmla="*/ 2147483647 w 555"/>
              <a:gd name="T11" fmla="*/ 2147483647 h 42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55" h="427">
                <a:moveTo>
                  <a:pt x="0" y="17"/>
                </a:moveTo>
                <a:cubicBezTo>
                  <a:pt x="11" y="15"/>
                  <a:pt x="43" y="3"/>
                  <a:pt x="65" y="2"/>
                </a:cubicBezTo>
                <a:cubicBezTo>
                  <a:pt x="87" y="1"/>
                  <a:pt x="105" y="0"/>
                  <a:pt x="134" y="13"/>
                </a:cubicBezTo>
                <a:cubicBezTo>
                  <a:pt x="163" y="26"/>
                  <a:pt x="201" y="48"/>
                  <a:pt x="239" y="80"/>
                </a:cubicBezTo>
                <a:cubicBezTo>
                  <a:pt x="277" y="112"/>
                  <a:pt x="309" y="148"/>
                  <a:pt x="362" y="206"/>
                </a:cubicBezTo>
                <a:cubicBezTo>
                  <a:pt x="415" y="264"/>
                  <a:pt x="515" y="381"/>
                  <a:pt x="555" y="427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Oval 67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83" name="Text Box 23"/>
          <p:cNvSpPr txBox="1">
            <a:spLocks noChangeArrowheads="1"/>
          </p:cNvSpPr>
          <p:nvPr/>
        </p:nvSpPr>
        <p:spPr bwMode="auto">
          <a:xfrm>
            <a:off x="179512" y="1772816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点</a:t>
            </a:r>
            <a:r>
              <a:rPr lang="en-US" altLang="zh-CN" sz="2000" b="1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对应的曲线上的点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+mn-ea"/>
              </a:rPr>
              <a:t>绿色</a:t>
            </a:r>
            <a:r>
              <a:rPr lang="zh-CN" altLang="en-US" sz="2000" b="1" dirty="0">
                <a:latin typeface="+mn-lt"/>
                <a:ea typeface="+mn-ea"/>
              </a:rPr>
              <a:t>区域内</a:t>
            </a:r>
            <a:r>
              <a:rPr lang="en-US" altLang="zh-CN" sz="200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75619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95275"/>
            <a:ext cx="2860675" cy="60325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28" name="Object 38"/>
          <p:cNvGraphicFramePr>
            <a:graphicFrameLocks noChangeAspect="1"/>
          </p:cNvGraphicFramePr>
          <p:nvPr/>
        </p:nvGraphicFramePr>
        <p:xfrm>
          <a:off x="2559050" y="323850"/>
          <a:ext cx="3560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公式" r:id="rId4" imgW="1916868" imgH="304668" progId="Equation.3">
                  <p:embed/>
                </p:oleObj>
              </mc:Choice>
              <mc:Fallback>
                <p:oleObj name="公式" r:id="rId4" imgW="191686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3850"/>
                        <a:ext cx="3560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208" name="Text Box 48"/>
          <p:cNvSpPr txBox="1">
            <a:spLocks noChangeArrowheads="1"/>
          </p:cNvSpPr>
          <p:nvPr/>
        </p:nvSpPr>
        <p:spPr bwMode="auto">
          <a:xfrm>
            <a:off x="219075" y="102549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的</a:t>
            </a:r>
            <a:r>
              <a:rPr lang="zh-CN" altLang="en-US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</a:t>
            </a:r>
            <a:r>
              <a:rPr lang="zh-CN" altLang="en-US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 dirty="0">
              <a:solidFill>
                <a:srgbClr val="009900"/>
              </a:solidFill>
              <a:latin typeface="+mn-lt"/>
              <a:ea typeface="+mn-ea"/>
            </a:endParaRPr>
          </a:p>
        </p:txBody>
      </p:sp>
      <p:sp>
        <p:nvSpPr>
          <p:cNvPr id="1756209" name="Text Box 49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93" name="Text Box 1026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94" name="Group 1027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95" name="Group 1028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97" name="Line 1029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030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Text Box 1031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100" name="Text Box 1032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96" name="Text Box 1033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101" name="Text Box 1034"/>
          <p:cNvSpPr txBox="1">
            <a:spLocks noChangeArrowheads="1"/>
          </p:cNvSpPr>
          <p:nvPr/>
        </p:nvSpPr>
        <p:spPr bwMode="auto">
          <a:xfrm>
            <a:off x="7667625" y="94297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aphicFrame>
        <p:nvGraphicFramePr>
          <p:cNvPr id="102" name="Object 1035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公式" r:id="rId6" imgW="190500" imgH="228600" progId="Equation.3">
                  <p:embed/>
                </p:oleObj>
              </mc:Choice>
              <mc:Fallback>
                <p:oleObj name="公式" r:id="rId6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" name="Group 1036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04" name="Group 1037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06" name="Freeform 1038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1039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1040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9" name="Object 1041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28" name="公式" r:id="rId8" imgW="393359" imgH="177646" progId="Equation.3">
                      <p:embed/>
                    </p:oleObj>
                  </mc:Choice>
                  <mc:Fallback>
                    <p:oleObj name="公式" r:id="rId8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" name="Object 1042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29" name="公式" r:id="rId10" imgW="393359" imgH="177646" progId="Equation.3">
                      <p:embed/>
                    </p:oleObj>
                  </mc:Choice>
                  <mc:Fallback>
                    <p:oleObj name="公式" r:id="rId10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5" name="Line 1043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1" name="Group 1044"/>
          <p:cNvGrpSpPr>
            <a:grpSpLocks/>
          </p:cNvGrpSpPr>
          <p:nvPr/>
        </p:nvGrpSpPr>
        <p:grpSpPr bwMode="auto">
          <a:xfrm>
            <a:off x="4164013" y="1803400"/>
            <a:ext cx="1150937" cy="3903663"/>
            <a:chOff x="2623" y="1136"/>
            <a:chExt cx="725" cy="2459"/>
          </a:xfrm>
        </p:grpSpPr>
        <p:graphicFrame>
          <p:nvGraphicFramePr>
            <p:cNvPr id="112" name="Object 1045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公式" r:id="rId12" imgW="457200" imgH="228600" progId="Equation.3">
                    <p:embed/>
                  </p:oleObj>
                </mc:Choice>
                <mc:Fallback>
                  <p:oleObj name="公式" r:id="rId12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Line 1046"/>
            <p:cNvSpPr>
              <a:spLocks noChangeShapeType="1"/>
            </p:cNvSpPr>
            <p:nvPr/>
          </p:nvSpPr>
          <p:spPr bwMode="auto">
            <a:xfrm>
              <a:off x="2774" y="1136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Line 1047"/>
            <p:cNvSpPr>
              <a:spLocks noChangeShapeType="1"/>
            </p:cNvSpPr>
            <p:nvPr/>
          </p:nvSpPr>
          <p:spPr bwMode="auto">
            <a:xfrm>
              <a:off x="2772" y="3395"/>
              <a:ext cx="57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5" name="Line 1054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055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Freeform 1057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2147483647 h 684"/>
              <a:gd name="T2" fmla="*/ 2147483647 w 1827"/>
              <a:gd name="T3" fmla="*/ 2147483647 h 684"/>
              <a:gd name="T4" fmla="*/ 2147483647 w 1827"/>
              <a:gd name="T5" fmla="*/ 2147483647 h 6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Oval 1058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19" name="Freeform 1059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2147483647 h 1930"/>
              <a:gd name="T2" fmla="*/ 2147483647 w 1382"/>
              <a:gd name="T3" fmla="*/ 2147483647 h 1930"/>
              <a:gd name="T4" fmla="*/ 2147483647 w 1382"/>
              <a:gd name="T5" fmla="*/ 2147483647 h 19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Oval 1061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Oval 1118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2" name="Object 1131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1" name="公式" r:id="rId14" imgW="126835" imgH="139518" progId="Equation.3">
                  <p:embed/>
                </p:oleObj>
              </mc:Choice>
              <mc:Fallback>
                <p:oleObj name="公式" r:id="rId14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5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83" name="Text Box 23"/>
          <p:cNvSpPr txBox="1">
            <a:spLocks noChangeArrowheads="1"/>
          </p:cNvSpPr>
          <p:nvPr/>
        </p:nvSpPr>
        <p:spPr bwMode="auto">
          <a:xfrm>
            <a:off x="179512" y="1772816"/>
            <a:ext cx="24177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  <a:latin typeface="+mn-lt"/>
                <a:ea typeface="+mn-ea"/>
              </a:rPr>
              <a:t>点</a:t>
            </a:r>
            <a:r>
              <a:rPr lang="en-US" altLang="zh-CN" sz="2000" b="1" i="1" dirty="0">
                <a:solidFill>
                  <a:schemeClr val="accent2"/>
                </a:solidFill>
                <a:latin typeface="+mn-lt"/>
                <a:ea typeface="+mn-ea"/>
              </a:rPr>
              <a:t>x</a:t>
            </a: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对应的曲线上的点</a:t>
            </a:r>
            <a:endParaRPr lang="zh-CN" altLang="en-US" sz="20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eaLnBrk="1" hangingPunct="1"/>
            <a:r>
              <a:rPr lang="zh-CN" altLang="en-US" sz="2000" b="1" dirty="0">
                <a:latin typeface="+mn-lt"/>
                <a:ea typeface="+mn-ea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+mn-ea"/>
              </a:rPr>
              <a:t>绿色</a:t>
            </a:r>
            <a:r>
              <a:rPr lang="zh-CN" altLang="en-US" sz="2000" b="1" dirty="0">
                <a:latin typeface="+mn-lt"/>
                <a:ea typeface="+mn-ea"/>
              </a:rPr>
              <a:t>区域内</a:t>
            </a:r>
            <a:r>
              <a:rPr lang="en-US" altLang="zh-CN" sz="2000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1756196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95275"/>
            <a:ext cx="2860675" cy="603250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函数的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左极限</a:t>
            </a:r>
            <a:endParaRPr lang="zh-CN" altLang="en-US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1528" name="Object 38"/>
          <p:cNvGraphicFramePr>
            <a:graphicFrameLocks noChangeAspect="1"/>
          </p:cNvGraphicFramePr>
          <p:nvPr/>
        </p:nvGraphicFramePr>
        <p:xfrm>
          <a:off x="2559050" y="323850"/>
          <a:ext cx="3560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" name="公式" r:id="rId4" imgW="1916868" imgH="304668" progId="Equation.3">
                  <p:embed/>
                </p:oleObj>
              </mc:Choice>
              <mc:Fallback>
                <p:oleObj name="公式" r:id="rId4" imgW="1916868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23850"/>
                        <a:ext cx="3560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6208" name="Text Box 48"/>
          <p:cNvSpPr txBox="1">
            <a:spLocks noChangeArrowheads="1"/>
          </p:cNvSpPr>
          <p:nvPr/>
        </p:nvSpPr>
        <p:spPr bwMode="auto">
          <a:xfrm>
            <a:off x="219075" y="102549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</a:t>
            </a:r>
            <a:r>
              <a:rPr lang="en-US" altLang="zh-CN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的</a:t>
            </a:r>
            <a:r>
              <a:rPr lang="zh-CN" altLang="en-US" sz="2000" b="1" i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</a:t>
            </a:r>
            <a:r>
              <a:rPr lang="zh-CN" altLang="en-US" sz="2000" b="1" dirty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 dirty="0">
              <a:solidFill>
                <a:srgbClr val="009900"/>
              </a:solidFill>
              <a:latin typeface="+mn-lt"/>
              <a:ea typeface="+mn-ea"/>
            </a:endParaRPr>
          </a:p>
        </p:txBody>
      </p:sp>
      <p:sp>
        <p:nvSpPr>
          <p:cNvPr id="1756209" name="Text Box 49"/>
          <p:cNvSpPr txBox="1">
            <a:spLocks noChangeArrowheads="1"/>
          </p:cNvSpPr>
          <p:nvPr/>
        </p:nvSpPr>
        <p:spPr bwMode="auto">
          <a:xfrm>
            <a:off x="219075" y="1419225"/>
            <a:ext cx="2501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 </a:t>
            </a:r>
            <a:r>
              <a:rPr lang="en-US" altLang="zh-CN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x</a:t>
            </a:r>
            <a:r>
              <a:rPr lang="en-US" altLang="zh-CN" sz="2000" b="1" baseline="-2500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0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的左半</a:t>
            </a:r>
            <a:r>
              <a:rPr lang="en-US" altLang="en-US" sz="2000" b="1" i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 </a:t>
            </a:r>
            <a:r>
              <a:rPr lang="zh-CN" altLang="en-US" sz="2000" b="1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邻域，</a:t>
            </a:r>
            <a:endParaRPr lang="zh-CN" altLang="en-US" sz="2000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38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39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1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44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7667625" y="94297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aphicFrame>
        <p:nvGraphicFramePr>
          <p:cNvPr id="46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1" name="公式" r:id="rId6" imgW="190500" imgH="228600" progId="Equation.3">
                  <p:embed/>
                </p:oleObj>
              </mc:Choice>
              <mc:Fallback>
                <p:oleObj name="公式" r:id="rId6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12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48" name="Group 13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" name="Object 17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2" name="公式" r:id="rId8" imgW="393359" imgH="177646" progId="Equation.3">
                      <p:embed/>
                    </p:oleObj>
                  </mc:Choice>
                  <mc:Fallback>
                    <p:oleObj name="公式" r:id="rId8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18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753" name="公式" r:id="rId10" imgW="393359" imgH="177646" progId="Equation.3">
                      <p:embed/>
                    </p:oleObj>
                  </mc:Choice>
                  <mc:Fallback>
                    <p:oleObj name="公式" r:id="rId10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9" name="Line 19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24"/>
          <p:cNvGrpSpPr>
            <a:grpSpLocks/>
          </p:cNvGrpSpPr>
          <p:nvPr/>
        </p:nvGrpSpPr>
        <p:grpSpPr bwMode="auto">
          <a:xfrm>
            <a:off x="4249738" y="1801813"/>
            <a:ext cx="1073150" cy="3903662"/>
            <a:chOff x="2677" y="1135"/>
            <a:chExt cx="676" cy="2459"/>
          </a:xfrm>
        </p:grpSpPr>
        <p:graphicFrame>
          <p:nvGraphicFramePr>
            <p:cNvPr id="56" name="Object 25"/>
            <p:cNvGraphicFramePr>
              <a:graphicFrameLocks noChangeAspect="1"/>
            </p:cNvGraphicFramePr>
            <p:nvPr/>
          </p:nvGraphicFramePr>
          <p:xfrm>
            <a:off x="2677" y="3413"/>
            <a:ext cx="28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4" name="公式" r:id="rId12" imgW="457200" imgH="228600" progId="Equation.3">
                    <p:embed/>
                  </p:oleObj>
                </mc:Choice>
                <mc:Fallback>
                  <p:oleObj name="公式" r:id="rId12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413"/>
                          <a:ext cx="28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6"/>
            <p:cNvSpPr>
              <a:spLocks noChangeShapeType="1"/>
            </p:cNvSpPr>
            <p:nvPr/>
          </p:nvSpPr>
          <p:spPr bwMode="auto">
            <a:xfrm>
              <a:off x="2817" y="3394"/>
              <a:ext cx="53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7"/>
            <p:cNvSpPr>
              <a:spLocks noChangeShapeType="1"/>
            </p:cNvSpPr>
            <p:nvPr/>
          </p:nvSpPr>
          <p:spPr bwMode="auto">
            <a:xfrm>
              <a:off x="2819" y="1135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" name="Object 28"/>
          <p:cNvGraphicFramePr>
            <a:graphicFrameLocks noChangeAspect="1"/>
          </p:cNvGraphicFramePr>
          <p:nvPr/>
        </p:nvGraphicFramePr>
        <p:xfrm>
          <a:off x="50546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公式" r:id="rId14" imgW="139579" imgH="177646" progId="Equation.3">
                  <p:embed/>
                </p:oleObj>
              </mc:Choice>
              <mc:Fallback>
                <p:oleObj name="公式" r:id="rId14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Line 29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5324475" y="862013"/>
            <a:ext cx="2900363" cy="1085850"/>
          </a:xfrm>
          <a:custGeom>
            <a:avLst/>
            <a:gdLst>
              <a:gd name="T0" fmla="*/ 0 w 1827"/>
              <a:gd name="T1" fmla="*/ 2147483647 h 684"/>
              <a:gd name="T2" fmla="*/ 2147483647 w 1827"/>
              <a:gd name="T3" fmla="*/ 2147483647 h 684"/>
              <a:gd name="T4" fmla="*/ 2147483647 w 1827"/>
              <a:gd name="T5" fmla="*/ 2147483647 h 6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7" h="684">
                <a:moveTo>
                  <a:pt x="0" y="684"/>
                </a:moveTo>
                <a:cubicBezTo>
                  <a:pt x="271" y="454"/>
                  <a:pt x="542" y="224"/>
                  <a:pt x="846" y="112"/>
                </a:cubicBezTo>
                <a:cubicBezTo>
                  <a:pt x="1150" y="0"/>
                  <a:pt x="1488" y="6"/>
                  <a:pt x="1827" y="12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32"/>
          <p:cNvSpPr>
            <a:spLocks noChangeArrowheads="1"/>
          </p:cNvSpPr>
          <p:nvPr/>
        </p:nvSpPr>
        <p:spPr bwMode="auto">
          <a:xfrm>
            <a:off x="5265738" y="1889125"/>
            <a:ext cx="104775" cy="1031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3116263" y="1511300"/>
            <a:ext cx="2193925" cy="3063875"/>
          </a:xfrm>
          <a:custGeom>
            <a:avLst/>
            <a:gdLst>
              <a:gd name="T0" fmla="*/ 0 w 1382"/>
              <a:gd name="T1" fmla="*/ 2147483647 h 1930"/>
              <a:gd name="T2" fmla="*/ 2147483647 w 1382"/>
              <a:gd name="T3" fmla="*/ 2147483647 h 1930"/>
              <a:gd name="T4" fmla="*/ 2147483647 w 1382"/>
              <a:gd name="T5" fmla="*/ 2147483647 h 19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82" h="1930">
                <a:moveTo>
                  <a:pt x="0" y="1930"/>
                </a:moveTo>
                <a:cubicBezTo>
                  <a:pt x="126" y="1645"/>
                  <a:pt x="525" y="442"/>
                  <a:pt x="755" y="221"/>
                </a:cubicBezTo>
                <a:cubicBezTo>
                  <a:pt x="985" y="0"/>
                  <a:pt x="1252" y="524"/>
                  <a:pt x="1382" y="603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5014913" y="2152650"/>
            <a:ext cx="260350" cy="303213"/>
          </a:xfrm>
          <a:custGeom>
            <a:avLst/>
            <a:gdLst>
              <a:gd name="T0" fmla="*/ 0 w 164"/>
              <a:gd name="T1" fmla="*/ 0 h 191"/>
              <a:gd name="T2" fmla="*/ 2147483647 w 164"/>
              <a:gd name="T3" fmla="*/ 2147483647 h 19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4" h="191">
                <a:moveTo>
                  <a:pt x="0" y="0"/>
                </a:moveTo>
                <a:cubicBezTo>
                  <a:pt x="27" y="32"/>
                  <a:pt x="130" y="151"/>
                  <a:pt x="164" y="191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35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7" name="Group 36"/>
          <p:cNvGrpSpPr>
            <a:grpSpLocks/>
          </p:cNvGrpSpPr>
          <p:nvPr/>
        </p:nvGrpSpPr>
        <p:grpSpPr bwMode="auto">
          <a:xfrm>
            <a:off x="4418013" y="1801813"/>
            <a:ext cx="939800" cy="3903662"/>
            <a:chOff x="2677" y="1135"/>
            <a:chExt cx="676" cy="2459"/>
          </a:xfrm>
        </p:grpSpPr>
        <p:graphicFrame>
          <p:nvGraphicFramePr>
            <p:cNvPr id="68" name="Object 37"/>
            <p:cNvGraphicFramePr>
              <a:graphicFrameLocks noChangeAspect="1"/>
            </p:cNvGraphicFramePr>
            <p:nvPr/>
          </p:nvGraphicFramePr>
          <p:xfrm>
            <a:off x="2677" y="3413"/>
            <a:ext cx="28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6" name="公式" r:id="rId16" imgW="457200" imgH="228600" progId="Equation.3">
                    <p:embed/>
                  </p:oleObj>
                </mc:Choice>
                <mc:Fallback>
                  <p:oleObj name="公式" r:id="rId16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3413"/>
                          <a:ext cx="28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38"/>
            <p:cNvSpPr>
              <a:spLocks noChangeShapeType="1"/>
            </p:cNvSpPr>
            <p:nvPr/>
          </p:nvSpPr>
          <p:spPr bwMode="auto">
            <a:xfrm>
              <a:off x="2817" y="3394"/>
              <a:ext cx="536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39"/>
            <p:cNvSpPr>
              <a:spLocks noChangeShapeType="1"/>
            </p:cNvSpPr>
            <p:nvPr/>
          </p:nvSpPr>
          <p:spPr bwMode="auto">
            <a:xfrm>
              <a:off x="2819" y="1135"/>
              <a:ext cx="0" cy="22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" name="Group 40"/>
          <p:cNvGrpSpPr>
            <a:grpSpLocks/>
          </p:cNvGrpSpPr>
          <p:nvPr/>
        </p:nvGrpSpPr>
        <p:grpSpPr bwMode="auto">
          <a:xfrm>
            <a:off x="4614863" y="1930400"/>
            <a:ext cx="630237" cy="3776663"/>
            <a:chOff x="2953" y="1212"/>
            <a:chExt cx="397" cy="2379"/>
          </a:xfrm>
        </p:grpSpPr>
        <p:graphicFrame>
          <p:nvGraphicFramePr>
            <p:cNvPr id="72" name="Object 41"/>
            <p:cNvGraphicFramePr>
              <a:graphicFrameLocks noChangeAspect="1"/>
            </p:cNvGraphicFramePr>
            <p:nvPr/>
          </p:nvGraphicFramePr>
          <p:xfrm>
            <a:off x="2953" y="3410"/>
            <a:ext cx="16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7" name="公式" r:id="rId17" imgW="457200" imgH="228600" progId="Equation.3">
                    <p:embed/>
                  </p:oleObj>
                </mc:Choice>
                <mc:Fallback>
                  <p:oleObj name="公式" r:id="rId17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410"/>
                          <a:ext cx="16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Line 42"/>
            <p:cNvSpPr>
              <a:spLocks noChangeShapeType="1"/>
            </p:cNvSpPr>
            <p:nvPr/>
          </p:nvSpPr>
          <p:spPr bwMode="auto">
            <a:xfrm>
              <a:off x="3035" y="3391"/>
              <a:ext cx="315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43"/>
            <p:cNvSpPr>
              <a:spLocks/>
            </p:cNvSpPr>
            <p:nvPr/>
          </p:nvSpPr>
          <p:spPr bwMode="auto">
            <a:xfrm>
              <a:off x="3037" y="1212"/>
              <a:ext cx="5" cy="2176"/>
            </a:xfrm>
            <a:custGeom>
              <a:avLst/>
              <a:gdLst>
                <a:gd name="T0" fmla="*/ 5 w 5"/>
                <a:gd name="T1" fmla="*/ 0 h 2176"/>
                <a:gd name="T2" fmla="*/ 0 w 5"/>
                <a:gd name="T3" fmla="*/ 2176 h 21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" h="2176">
                  <a:moveTo>
                    <a:pt x="5" y="0"/>
                  </a:moveTo>
                  <a:lnTo>
                    <a:pt x="0" y="2176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5" name="Group 44"/>
          <p:cNvGrpSpPr>
            <a:grpSpLocks/>
          </p:cNvGrpSpPr>
          <p:nvPr/>
        </p:nvGrpSpPr>
        <p:grpSpPr bwMode="auto">
          <a:xfrm>
            <a:off x="4787900" y="2038350"/>
            <a:ext cx="534988" cy="3668713"/>
            <a:chOff x="3016" y="1280"/>
            <a:chExt cx="337" cy="2311"/>
          </a:xfrm>
        </p:grpSpPr>
        <p:graphicFrame>
          <p:nvGraphicFramePr>
            <p:cNvPr id="76" name="Object 45"/>
            <p:cNvGraphicFramePr>
              <a:graphicFrameLocks noChangeAspect="1"/>
            </p:cNvGraphicFramePr>
            <p:nvPr/>
          </p:nvGraphicFramePr>
          <p:xfrm>
            <a:off x="3016" y="3410"/>
            <a:ext cx="14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8" name="公式" r:id="rId18" imgW="457200" imgH="228600" progId="Equation.3">
                    <p:embed/>
                  </p:oleObj>
                </mc:Choice>
                <mc:Fallback>
                  <p:oleObj name="公式" r:id="rId18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410"/>
                          <a:ext cx="14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3086" y="3391"/>
              <a:ext cx="267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47"/>
            <p:cNvSpPr>
              <a:spLocks/>
            </p:cNvSpPr>
            <p:nvPr/>
          </p:nvSpPr>
          <p:spPr bwMode="auto">
            <a:xfrm>
              <a:off x="3088" y="1280"/>
              <a:ext cx="1" cy="2108"/>
            </a:xfrm>
            <a:custGeom>
              <a:avLst/>
              <a:gdLst>
                <a:gd name="T0" fmla="*/ 0 w 1"/>
                <a:gd name="T1" fmla="*/ 0 h 2108"/>
                <a:gd name="T2" fmla="*/ 0 w 1"/>
                <a:gd name="T3" fmla="*/ 2108 h 210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08">
                  <a:moveTo>
                    <a:pt x="0" y="0"/>
                  </a:moveTo>
                  <a:lnTo>
                    <a:pt x="0" y="2108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9" name="Object 48"/>
          <p:cNvGraphicFramePr>
            <a:graphicFrameLocks noChangeAspect="1"/>
          </p:cNvGraphicFramePr>
          <p:nvPr/>
        </p:nvGraphicFramePr>
        <p:xfrm>
          <a:off x="4703763" y="5432425"/>
          <a:ext cx="4572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9" name="公式" r:id="rId19" imgW="457200" imgH="228600" progId="Equation.3">
                  <p:embed/>
                </p:oleObj>
              </mc:Choice>
              <mc:Fallback>
                <p:oleObj name="公式" r:id="rId1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763" y="5432425"/>
                        <a:ext cx="4572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" name="Group 49"/>
          <p:cNvGrpSpPr>
            <a:grpSpLocks/>
          </p:cNvGrpSpPr>
          <p:nvPr/>
        </p:nvGrpSpPr>
        <p:grpSpPr bwMode="auto">
          <a:xfrm>
            <a:off x="5011738" y="2130425"/>
            <a:ext cx="311150" cy="3257550"/>
            <a:chOff x="3157" y="1342"/>
            <a:chExt cx="196" cy="2052"/>
          </a:xfrm>
        </p:grpSpPr>
        <p:sp>
          <p:nvSpPr>
            <p:cNvPr id="81" name="Line 50"/>
            <p:cNvSpPr>
              <a:spLocks noChangeShapeType="1"/>
            </p:cNvSpPr>
            <p:nvPr/>
          </p:nvSpPr>
          <p:spPr bwMode="auto">
            <a:xfrm>
              <a:off x="3157" y="3394"/>
              <a:ext cx="196" cy="0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51"/>
            <p:cNvSpPr>
              <a:spLocks noChangeShapeType="1"/>
            </p:cNvSpPr>
            <p:nvPr/>
          </p:nvSpPr>
          <p:spPr bwMode="auto">
            <a:xfrm>
              <a:off x="3158" y="1342"/>
              <a:ext cx="0" cy="2048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3" name="Oval 53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" name="Object 57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0" name="公式" r:id="rId21" imgW="126835" imgH="139518" progId="Equation.3">
                  <p:embed/>
                </p:oleObj>
              </mc:Choice>
              <mc:Fallback>
                <p:oleObj name="公式" r:id="rId2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52"/>
          <p:cNvSpPr txBox="1">
            <a:spLocks noChangeArrowheads="1"/>
          </p:cNvSpPr>
          <p:nvPr/>
        </p:nvSpPr>
        <p:spPr bwMode="auto">
          <a:xfrm>
            <a:off x="1497013" y="5628630"/>
            <a:ext cx="4319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+mn-lt"/>
                <a:ea typeface="+mn-ea"/>
              </a:rPr>
              <a:t>函数有左极限等价于</a:t>
            </a:r>
          </a:p>
        </p:txBody>
      </p:sp>
      <p:sp>
        <p:nvSpPr>
          <p:cNvPr id="86" name="Text Box 54"/>
          <p:cNvSpPr txBox="1">
            <a:spLocks noChangeArrowheads="1"/>
          </p:cNvSpPr>
          <p:nvPr/>
        </p:nvSpPr>
        <p:spPr bwMode="auto">
          <a:xfrm>
            <a:off x="1543050" y="6011217"/>
            <a:ext cx="6884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+mn-ea"/>
                <a:sym typeface="Symbol" pitchFamily="18" charset="2"/>
              </a:rPr>
              <a:t>这种</a:t>
            </a:r>
            <a:r>
              <a:rPr lang="zh-CN" altLang="en-US" sz="2400" b="1" i="1" dirty="0" smtClean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 </a:t>
            </a:r>
            <a:r>
              <a:rPr lang="zh-CN" altLang="en-US" sz="2400" b="1" dirty="0" smtClean="0">
                <a:solidFill>
                  <a:srgbClr val="009900"/>
                </a:solidFill>
                <a:latin typeface="+mn-lt"/>
                <a:ea typeface="+mn-ea"/>
                <a:sym typeface="Symbol" pitchFamily="18" charset="2"/>
              </a:rPr>
              <a:t>邻域</a:t>
            </a:r>
            <a:r>
              <a:rPr lang="zh-CN" altLang="en-US" sz="2400" b="1" dirty="0">
                <a:latin typeface="+mn-lt"/>
                <a:ea typeface="+mn-ea"/>
                <a:sym typeface="Symbol" pitchFamily="18" charset="2"/>
              </a:rPr>
              <a:t>与</a:t>
            </a:r>
            <a:r>
              <a:rPr lang="zh-CN" altLang="en-US" sz="2400" b="1" dirty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左半</a:t>
            </a:r>
            <a:r>
              <a:rPr lang="zh-CN" altLang="en-US" sz="2400" b="1" i="1" dirty="0" smtClean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 </a:t>
            </a:r>
            <a:r>
              <a:rPr lang="zh-CN" altLang="en-US" sz="2400" b="1" dirty="0" smtClean="0">
                <a:solidFill>
                  <a:schemeClr val="accent2"/>
                </a:solidFill>
                <a:latin typeface="+mn-lt"/>
                <a:ea typeface="+mn-ea"/>
                <a:sym typeface="Symbol" pitchFamily="18" charset="2"/>
              </a:rPr>
              <a:t>邻域 </a:t>
            </a:r>
            <a:r>
              <a:rPr lang="zh-CN" altLang="en-US" sz="2400" b="1" dirty="0" smtClean="0">
                <a:latin typeface="+mn-lt"/>
                <a:ea typeface="+mn-ea"/>
                <a:sym typeface="Symbol" pitchFamily="18" charset="2"/>
              </a:rPr>
              <a:t>存在</a:t>
            </a:r>
            <a:r>
              <a:rPr lang="zh-CN" altLang="en-US" sz="2400" b="1" dirty="0">
                <a:latin typeface="+mn-lt"/>
                <a:ea typeface="+mn-ea"/>
                <a:sym typeface="Symbol" pitchFamily="18" charset="2"/>
              </a:rPr>
              <a:t>着无限的对应</a:t>
            </a:r>
            <a:r>
              <a:rPr lang="en-US" altLang="zh-CN" sz="2400" b="1" dirty="0">
                <a:latin typeface="+mn-lt"/>
                <a:ea typeface="+mn-ea"/>
                <a:sym typeface="Symbol" pitchFamily="18" charset="2"/>
              </a:rPr>
              <a:t>.</a:t>
            </a:r>
          </a:p>
        </p:txBody>
      </p:sp>
      <p:sp>
        <p:nvSpPr>
          <p:cNvPr id="87" name="Text Box 60"/>
          <p:cNvSpPr txBox="1">
            <a:spLocks noChangeArrowheads="1"/>
          </p:cNvSpPr>
          <p:nvPr/>
        </p:nvSpPr>
        <p:spPr bwMode="auto">
          <a:xfrm>
            <a:off x="200025" y="5628631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几何上：</a:t>
            </a:r>
          </a:p>
        </p:txBody>
      </p:sp>
      <p:sp>
        <p:nvSpPr>
          <p:cNvPr id="88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7887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85" grpId="0" build="p" autoUpdateAnimBg="0"/>
      <p:bldP spid="86" grpId="0" build="p" autoUpdateAnimBg="0"/>
      <p:bldP spid="87" grpId="0" autoUpdateAnimBg="0"/>
      <p:bldP spid="8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107504" y="116632"/>
            <a:ext cx="2628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0. </a:t>
            </a:r>
            <a:r>
              <a:rPr kumimoji="1" lang="en-US" altLang="zh-CN" sz="24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(</a:t>
            </a:r>
            <a:r>
              <a:rPr kumimoji="1" lang="zh-CN" altLang="en-US" sz="24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补充</a:t>
            </a:r>
            <a:r>
              <a:rPr kumimoji="1" lang="en-US" altLang="zh-CN" sz="24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ea typeface="+mn-ea"/>
              </a:rPr>
              <a:t>)</a:t>
            </a:r>
            <a:endParaRPr kumimoji="1" lang="en-US" altLang="zh-CN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n-lt"/>
              <a:ea typeface="+mn-ea"/>
            </a:endParaRP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761280"/>
              </p:ext>
            </p:extLst>
          </p:nvPr>
        </p:nvGraphicFramePr>
        <p:xfrm>
          <a:off x="621854" y="591295"/>
          <a:ext cx="2220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" name="Equation" r:id="rId3" imgW="828532" imgH="276034" progId="Equation.3">
                  <p:embed/>
                </p:oleObj>
              </mc:Choice>
              <mc:Fallback>
                <p:oleObj name="Equation" r:id="rId3" imgW="828532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54" y="591295"/>
                        <a:ext cx="2220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28"/>
          <p:cNvSpPr>
            <a:spLocks noChangeShapeType="1"/>
          </p:cNvSpPr>
          <p:nvPr/>
        </p:nvSpPr>
        <p:spPr bwMode="auto">
          <a:xfrm>
            <a:off x="2907854" y="807195"/>
            <a:ext cx="838200" cy="0"/>
          </a:xfrm>
          <a:prstGeom prst="line">
            <a:avLst/>
          </a:prstGeom>
          <a:ln w="57150">
            <a:solidFill>
              <a:srgbClr val="7030A0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Line 29"/>
          <p:cNvSpPr>
            <a:spLocks noChangeShapeType="1"/>
          </p:cNvSpPr>
          <p:nvPr/>
        </p:nvSpPr>
        <p:spPr bwMode="auto">
          <a:xfrm flipH="1">
            <a:off x="2907854" y="923082"/>
            <a:ext cx="838200" cy="0"/>
          </a:xfrm>
          <a:prstGeom prst="line">
            <a:avLst/>
          </a:prstGeom>
          <a:ln w="57150">
            <a:solidFill>
              <a:srgbClr val="7030A0"/>
            </a:solidFill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78942"/>
              </p:ext>
            </p:extLst>
          </p:nvPr>
        </p:nvGraphicFramePr>
        <p:xfrm>
          <a:off x="3787329" y="577007"/>
          <a:ext cx="4156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5" name="Equation" r:id="rId5" imgW="1609916" imgH="276034" progId="Equation.3">
                  <p:embed/>
                </p:oleObj>
              </mc:Choice>
              <mc:Fallback>
                <p:oleObj name="Equation" r:id="rId5" imgW="1609916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329" y="577007"/>
                        <a:ext cx="4156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6660232" y="1475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  <a:latin typeface="+mn-lt"/>
                <a:ea typeface="+mn-ea"/>
              </a:rPr>
              <a:t>( P39 </a:t>
            </a:r>
            <a:r>
              <a:rPr kumimoji="1" lang="zh-CN" altLang="en-US" sz="2400">
                <a:solidFill>
                  <a:schemeClr val="accent2"/>
                </a:solidFill>
                <a:latin typeface="+mn-lt"/>
                <a:ea typeface="+mn-ea"/>
              </a:rPr>
              <a:t>题</a:t>
            </a:r>
            <a:r>
              <a:rPr kumimoji="1" lang="zh-CN" altLang="en-US" sz="2400" baseline="30000">
                <a:solidFill>
                  <a:schemeClr val="accent2"/>
                </a:solidFill>
                <a:latin typeface="+mn-lt"/>
                <a:ea typeface="+mn-ea"/>
              </a:rPr>
              <a:t>*</a:t>
            </a:r>
            <a:r>
              <a:rPr kumimoji="1" lang="en-US" altLang="zh-CN" sz="2400">
                <a:solidFill>
                  <a:schemeClr val="accent2"/>
                </a:solidFill>
                <a:latin typeface="+mn-lt"/>
                <a:ea typeface="+mn-ea"/>
              </a:rPr>
              <a:t>11 )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55670" y="1446213"/>
            <a:ext cx="2362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4.</a:t>
            </a:r>
            <a:r>
              <a:rPr lang="en-US" altLang="zh-CN" sz="2800" dirty="0" smtClean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zh-CN" altLang="en-US" sz="2800" dirty="0" smtClean="0">
                <a:latin typeface="+mn-lt"/>
                <a:ea typeface="+mn-ea"/>
              </a:rPr>
              <a:t>给定函数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09176"/>
              </p:ext>
            </p:extLst>
          </p:nvPr>
        </p:nvGraphicFramePr>
        <p:xfrm>
          <a:off x="1470058" y="2054226"/>
          <a:ext cx="330041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6" name="Equation" r:id="rId7" imgW="3248120" imgH="1362170" progId="Equation.3">
                  <p:embed/>
                </p:oleObj>
              </mc:Choice>
              <mc:Fallback>
                <p:oleObj name="Equation" r:id="rId7" imgW="3248120" imgH="1362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58" y="2054226"/>
                        <a:ext cx="330041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98470" y="3592513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讨论 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07867"/>
              </p:ext>
            </p:extLst>
          </p:nvPr>
        </p:nvGraphicFramePr>
        <p:xfrm>
          <a:off x="1036670" y="3616326"/>
          <a:ext cx="1047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" name="Equation" r:id="rId9" imgW="361759" imgH="123873" progId="Equation.3">
                  <p:embed/>
                </p:oleObj>
              </mc:Choice>
              <mc:Fallback>
                <p:oleObj name="Equation" r:id="rId9" imgW="361759" imgH="1238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70" y="3616326"/>
                        <a:ext cx="1047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027270" y="3568701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时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599243"/>
              </p:ext>
            </p:extLst>
          </p:nvPr>
        </p:nvGraphicFramePr>
        <p:xfrm>
          <a:off x="2484470" y="3616326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" name="Equation" r:id="rId11" imgW="285893" imgH="142732" progId="Equation.3">
                  <p:embed/>
                </p:oleObj>
              </mc:Choice>
              <mc:Fallback>
                <p:oleObj name="Equation" r:id="rId11" imgW="285893" imgH="1427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70" y="3616326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322670" y="3582988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的极限是否存在</a:t>
            </a:r>
            <a:r>
              <a:rPr kumimoji="1" lang="en-US" altLang="zh-CN" dirty="0">
                <a:latin typeface="+mn-lt"/>
                <a:ea typeface="+mn-ea"/>
              </a:rPr>
              <a:t>. </a:t>
            </a:r>
            <a:endParaRPr kumimoji="1" lang="en-US" altLang="zh-CN" sz="240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6286533" y="1554163"/>
            <a:ext cx="1747837" cy="2016125"/>
            <a:chOff x="3931" y="309"/>
            <a:chExt cx="1101" cy="1270"/>
          </a:xfrm>
        </p:grpSpPr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3931" y="1004"/>
              <a:ext cx="1061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9"/>
            <p:cNvSpPr>
              <a:spLocks noChangeShapeType="1"/>
            </p:cNvSpPr>
            <p:nvPr/>
          </p:nvSpPr>
          <p:spPr bwMode="auto">
            <a:xfrm flipV="1">
              <a:off x="4356" y="309"/>
              <a:ext cx="0" cy="1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70"/>
            <p:cNvGraphicFramePr>
              <a:graphicFrameLocks noChangeAspect="1"/>
            </p:cNvGraphicFramePr>
            <p:nvPr/>
          </p:nvGraphicFramePr>
          <p:xfrm>
            <a:off x="4896" y="105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9" name="Equation" r:id="rId13" imgW="162020" imgH="171450" progId="Equation.3">
                    <p:embed/>
                  </p:oleObj>
                </mc:Choice>
                <mc:Fallback>
                  <p:oleObj name="Equation" r:id="rId13" imgW="16202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05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1"/>
            <p:cNvGraphicFramePr>
              <a:graphicFrameLocks noChangeAspect="1"/>
            </p:cNvGraphicFramePr>
            <p:nvPr/>
          </p:nvGraphicFramePr>
          <p:xfrm>
            <a:off x="4179" y="335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0" name="Equation" r:id="rId15" imgW="180880" imgH="247745" progId="Equation.3">
                    <p:embed/>
                  </p:oleObj>
                </mc:Choice>
                <mc:Fallback>
                  <p:oleObj name="Equation" r:id="rId15" imgW="180880" imgH="2477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35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72"/>
            <p:cNvGraphicFramePr>
              <a:graphicFrameLocks noChangeAspect="1"/>
            </p:cNvGraphicFramePr>
            <p:nvPr/>
          </p:nvGraphicFramePr>
          <p:xfrm>
            <a:off x="4150" y="102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81" name="公式" r:id="rId17" imgW="238316" imgH="257175" progId="Equation.3">
                    <p:embed/>
                  </p:oleObj>
                </mc:Choice>
                <mc:Fallback>
                  <p:oleObj name="公式" r:id="rId17" imgW="238316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02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Oval 73"/>
          <p:cNvSpPr>
            <a:spLocks noChangeArrowheads="1"/>
          </p:cNvSpPr>
          <p:nvPr/>
        </p:nvSpPr>
        <p:spPr bwMode="auto">
          <a:xfrm>
            <a:off x="6929469" y="2632076"/>
            <a:ext cx="72000" cy="720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53174"/>
              </p:ext>
            </p:extLst>
          </p:nvPr>
        </p:nvGraphicFramePr>
        <p:xfrm>
          <a:off x="7056470" y="2740026"/>
          <a:ext cx="406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2" name="Equation" r:id="rId19" imgW="352330" imgH="247745" progId="Equation.3">
                  <p:embed/>
                </p:oleObj>
              </mc:Choice>
              <mc:Fallback>
                <p:oleObj name="Equation" r:id="rId19" imgW="352330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70" y="2740026"/>
                        <a:ext cx="406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913219"/>
              </p:ext>
            </p:extLst>
          </p:nvPr>
        </p:nvGraphicFramePr>
        <p:xfrm>
          <a:off x="5291170" y="3030538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3" name="Equation" r:id="rId21" imgW="1171432" imgH="333470" progId="Equation.3">
                  <p:embed/>
                </p:oleObj>
              </mc:Choice>
              <mc:Fallback>
                <p:oleObj name="Equation" r:id="rId21" imgW="1171432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70" y="3030538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56867"/>
              </p:ext>
            </p:extLst>
          </p:nvPr>
        </p:nvGraphicFramePr>
        <p:xfrm>
          <a:off x="6762783" y="2205038"/>
          <a:ext cx="139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4" name="Equation" r:id="rId23" imgW="85725" imgH="247745" progId="Equation.3">
                  <p:embed/>
                </p:oleObj>
              </mc:Choice>
              <mc:Fallback>
                <p:oleObj name="Equation" r:id="rId23" imgW="85725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83" y="2205038"/>
                        <a:ext cx="139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291871"/>
              </p:ext>
            </p:extLst>
          </p:nvPr>
        </p:nvGraphicFramePr>
        <p:xfrm>
          <a:off x="7424770" y="1824038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5" name="Equation" r:id="rId25" imgW="1171432" imgH="333470" progId="Equation.3">
                  <p:embed/>
                </p:oleObj>
              </mc:Choice>
              <mc:Fallback>
                <p:oleObj name="Equation" r:id="rId25" imgW="1171432" imgH="3334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70" y="1824038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6929470" y="1814513"/>
            <a:ext cx="620713" cy="596900"/>
            <a:chOff x="4336" y="522"/>
            <a:chExt cx="391" cy="376"/>
          </a:xfrm>
        </p:grpSpPr>
        <p:sp>
          <p:nvSpPr>
            <p:cNvPr id="29" name="Line 79"/>
            <p:cNvSpPr>
              <a:spLocks noChangeShapeType="1"/>
            </p:cNvSpPr>
            <p:nvPr/>
          </p:nvSpPr>
          <p:spPr bwMode="auto">
            <a:xfrm flipV="1">
              <a:off x="4360" y="522"/>
              <a:ext cx="367" cy="36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80"/>
            <p:cNvSpPr>
              <a:spLocks noChangeArrowheads="1"/>
            </p:cNvSpPr>
            <p:nvPr/>
          </p:nvSpPr>
          <p:spPr bwMode="auto">
            <a:xfrm>
              <a:off x="4336" y="863"/>
              <a:ext cx="34" cy="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81"/>
          <p:cNvGrpSpPr>
            <a:grpSpLocks/>
          </p:cNvGrpSpPr>
          <p:nvPr/>
        </p:nvGrpSpPr>
        <p:grpSpPr bwMode="auto">
          <a:xfrm>
            <a:off x="6384958" y="2890838"/>
            <a:ext cx="600075" cy="609600"/>
            <a:chOff x="3993" y="1200"/>
            <a:chExt cx="378" cy="384"/>
          </a:xfrm>
        </p:grpSpPr>
        <p:sp>
          <p:nvSpPr>
            <p:cNvPr id="32" name="Line 82"/>
            <p:cNvSpPr>
              <a:spLocks noChangeShapeType="1"/>
            </p:cNvSpPr>
            <p:nvPr/>
          </p:nvSpPr>
          <p:spPr bwMode="auto">
            <a:xfrm flipV="1">
              <a:off x="3993" y="1217"/>
              <a:ext cx="367" cy="3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83"/>
            <p:cNvSpPr>
              <a:spLocks noChangeArrowheads="1"/>
            </p:cNvSpPr>
            <p:nvPr/>
          </p:nvSpPr>
          <p:spPr bwMode="auto">
            <a:xfrm>
              <a:off x="4336" y="1200"/>
              <a:ext cx="35" cy="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728990" y="4221088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解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</a:t>
            </a:r>
            <a:r>
              <a:rPr kumimoji="1" lang="en-US" altLang="zh-CN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dirty="0">
                <a:latin typeface="+mn-lt"/>
                <a:ea typeface="+mn-ea"/>
              </a:rPr>
              <a:t>利用定理</a:t>
            </a:r>
            <a:r>
              <a:rPr kumimoji="1" lang="en-US" altLang="zh-CN" dirty="0">
                <a:latin typeface="+mn-lt"/>
                <a:ea typeface="+mn-ea"/>
              </a:rPr>
              <a:t>0.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3212654" y="4223422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291414"/>
              </p:ext>
            </p:extLst>
          </p:nvPr>
        </p:nvGraphicFramePr>
        <p:xfrm>
          <a:off x="186472" y="4786039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6" name="Equation" r:id="rId27" imgW="600075" imgH="276034" progId="Equation.3">
                  <p:embed/>
                </p:oleObj>
              </mc:Choice>
              <mc:Fallback>
                <p:oleObj name="Equation" r:id="rId27" imgW="60007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72" y="4786039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70640"/>
              </p:ext>
            </p:extLst>
          </p:nvPr>
        </p:nvGraphicFramePr>
        <p:xfrm>
          <a:off x="1850172" y="4797152"/>
          <a:ext cx="20621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7" name="Equation" r:id="rId29" imgW="771525" imgH="247745" progId="Equation.3">
                  <p:embed/>
                </p:oleObj>
              </mc:Choice>
              <mc:Fallback>
                <p:oleObj name="Equation" r:id="rId29" imgW="771525" imgH="2477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72" y="4797152"/>
                        <a:ext cx="20621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499650"/>
              </p:ext>
            </p:extLst>
          </p:nvPr>
        </p:nvGraphicFramePr>
        <p:xfrm>
          <a:off x="3912334" y="4869160"/>
          <a:ext cx="69132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8" name="Equation" r:id="rId31" imgW="571320" imgH="279360" progId="Equation.DSMT4">
                  <p:embed/>
                </p:oleObj>
              </mc:Choice>
              <mc:Fallback>
                <p:oleObj name="Equation" r:id="rId31" imgW="571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2334" y="4869160"/>
                        <a:ext cx="69132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941027"/>
              </p:ext>
            </p:extLst>
          </p:nvPr>
        </p:nvGraphicFramePr>
        <p:xfrm>
          <a:off x="4780861" y="4763740"/>
          <a:ext cx="16494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9" name="Equation" r:id="rId33" imgW="600075" imgH="276034" progId="Equation.3">
                  <p:embed/>
                </p:oleObj>
              </mc:Choice>
              <mc:Fallback>
                <p:oleObj name="Equation" r:id="rId33" imgW="60007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861" y="4763740"/>
                        <a:ext cx="16494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855877"/>
              </p:ext>
            </p:extLst>
          </p:nvPr>
        </p:nvGraphicFramePr>
        <p:xfrm>
          <a:off x="6373123" y="4760565"/>
          <a:ext cx="2093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0" name="Equation" r:id="rId35" imgW="780955" imgH="276034" progId="Equation.3">
                  <p:embed/>
                </p:oleObj>
              </mc:Choice>
              <mc:Fallback>
                <p:oleObj name="Equation" r:id="rId35" imgW="780955" imgH="276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23" y="4760565"/>
                        <a:ext cx="20939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454054"/>
              </p:ext>
            </p:extLst>
          </p:nvPr>
        </p:nvGraphicFramePr>
        <p:xfrm>
          <a:off x="8419197" y="4832573"/>
          <a:ext cx="54529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1" name="Equation" r:id="rId37" imgW="419040" imgH="279360" progId="Equation.DSMT4">
                  <p:embed/>
                </p:oleObj>
              </mc:Choice>
              <mc:Fallback>
                <p:oleObj name="Equation" r:id="rId37" imgW="419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9197" y="4832573"/>
                        <a:ext cx="545291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789416" y="5661248"/>
            <a:ext cx="1192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显然</a:t>
            </a:r>
          </a:p>
        </p:txBody>
      </p:sp>
      <p:graphicFrame>
        <p:nvGraphicFramePr>
          <p:cNvPr id="4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42742"/>
              </p:ext>
            </p:extLst>
          </p:nvPr>
        </p:nvGraphicFramePr>
        <p:xfrm>
          <a:off x="1600628" y="5589240"/>
          <a:ext cx="2538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2" name="Equation" r:id="rId39" imgW="961834" imgH="200168" progId="Equation.3">
                  <p:embed/>
                </p:oleObj>
              </mc:Choice>
              <mc:Fallback>
                <p:oleObj name="Equation" r:id="rId39" imgW="961834" imgH="2001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28" y="5589240"/>
                        <a:ext cx="2538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4115228" y="566124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所以</a:t>
            </a: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6401228" y="5661248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不存在</a:t>
            </a:r>
            <a:r>
              <a:rPr kumimoji="1" lang="en-US" altLang="zh-CN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107769"/>
              </p:ext>
            </p:extLst>
          </p:nvPr>
        </p:nvGraphicFramePr>
        <p:xfrm>
          <a:off x="4908978" y="5661248"/>
          <a:ext cx="14922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3" name="Equation" r:id="rId41" imgW="533210" imgH="266605" progId="Equation.3">
                  <p:embed/>
                </p:oleObj>
              </mc:Choice>
              <mc:Fallback>
                <p:oleObj name="Equation" r:id="rId41" imgW="533210" imgH="2666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978" y="5661248"/>
                        <a:ext cx="14922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38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nimBg="1"/>
      <p:bldP spid="7" grpId="0" animBg="1"/>
      <p:bldP spid="9" grpId="0" autoUpdateAnimBg="0"/>
      <p:bldP spid="10" grpId="0"/>
      <p:bldP spid="12" grpId="0" autoUpdateAnimBg="0"/>
      <p:bldP spid="14" grpId="0" autoUpdateAnimBg="0"/>
      <p:bldP spid="16" grpId="0" autoUpdateAnimBg="0"/>
      <p:bldP spid="23" grpId="0" animBg="1"/>
      <p:bldP spid="34" grpId="0" autoUpdateAnimBg="0"/>
      <p:bldP spid="35" grpId="0" autoUpdateAnimBg="0"/>
      <p:bldP spid="42" grpId="0" autoUpdateAnimBg="0"/>
      <p:bldP spid="44" grpId="0" autoUpdateAnimBg="0"/>
      <p:bldP spid="4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1152" y="1536"/>
            <a:chExt cx="3600" cy="2256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0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6" imgW="6045120" imgH="838080" progId="Equation.3">
                  <p:embed/>
                </p:oleObj>
              </mc:Choice>
              <mc:Fallback>
                <p:oleObj name="公式" r:id="rId6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92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8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01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41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8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790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4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8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42"/>
          <p:cNvSpPr>
            <a:spLocks noChangeArrowheads="1"/>
          </p:cNvSpPr>
          <p:nvPr/>
        </p:nvSpPr>
        <p:spPr bwMode="auto">
          <a:xfrm>
            <a:off x="74950" y="116632"/>
            <a:ext cx="19351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.  </a:t>
            </a:r>
            <a:r>
              <a:rPr kumimoji="1" lang="en-US" altLang="zh-CN" sz="2800" b="1" dirty="0" smtClean="0">
                <a:solidFill>
                  <a:srgbClr val="0000FF"/>
                </a:solidFill>
              </a:rPr>
              <a:t>⑴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Text Box 89"/>
          <p:cNvSpPr txBox="1">
            <a:spLocks noChangeArrowheads="1"/>
          </p:cNvSpPr>
          <p:nvPr/>
        </p:nvSpPr>
        <p:spPr bwMode="auto">
          <a:xfrm>
            <a:off x="1475656" y="163444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latin typeface="+mn-lt"/>
                <a:ea typeface="+mn-ea"/>
              </a:rPr>
              <a:t>当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653654"/>
              </p:ext>
            </p:extLst>
          </p:nvPr>
        </p:nvGraphicFramePr>
        <p:xfrm>
          <a:off x="1985099" y="271057"/>
          <a:ext cx="1404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Equation" r:id="rId3" imgW="1485720" imgH="419040" progId="Equation.DSMT4">
                  <p:embed/>
                </p:oleObj>
              </mc:Choice>
              <mc:Fallback>
                <p:oleObj name="Equation" r:id="rId3" imgW="1485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099" y="271057"/>
                        <a:ext cx="1404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523941"/>
              </p:ext>
            </p:extLst>
          </p:nvPr>
        </p:nvGraphicFramePr>
        <p:xfrm>
          <a:off x="3419835" y="256770"/>
          <a:ext cx="184147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Equation" r:id="rId5" imgW="2031840" imgH="393480" progId="Equation.DSMT4">
                  <p:embed/>
                </p:oleObj>
              </mc:Choice>
              <mc:Fallback>
                <p:oleObj name="Equation" r:id="rId5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35" y="256770"/>
                        <a:ext cx="1841472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6"/>
          <p:cNvSpPr>
            <a:spLocks noChangeArrowheads="1"/>
          </p:cNvSpPr>
          <p:nvPr/>
        </p:nvSpPr>
        <p:spPr bwMode="auto">
          <a:xfrm>
            <a:off x="5405968" y="207557"/>
            <a:ext cx="25923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/>
              <a:t>无限接近于</a:t>
            </a:r>
            <a:r>
              <a:rPr kumimoji="1" lang="en-US" altLang="zh-CN" sz="2800" b="1"/>
              <a:t>3.</a:t>
            </a:r>
          </a:p>
        </p:txBody>
      </p:sp>
      <p:sp>
        <p:nvSpPr>
          <p:cNvPr id="9" name="Rectangle 97"/>
          <p:cNvSpPr>
            <a:spLocks noChangeArrowheads="1"/>
          </p:cNvSpPr>
          <p:nvPr/>
        </p:nvSpPr>
        <p:spPr bwMode="auto">
          <a:xfrm>
            <a:off x="1042531" y="836712"/>
            <a:ext cx="10652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 dirty="0" smtClean="0">
                <a:solidFill>
                  <a:srgbClr val="0000FF"/>
                </a:solidFill>
              </a:rPr>
              <a:t>⑵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180799"/>
              </p:ext>
            </p:extLst>
          </p:nvPr>
        </p:nvGraphicFramePr>
        <p:xfrm>
          <a:off x="1575137" y="943868"/>
          <a:ext cx="24368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Equation" r:id="rId7" imgW="2577960" imgH="419040" progId="Equation.DSMT4">
                  <p:embed/>
                </p:oleObj>
              </mc:Choice>
              <mc:Fallback>
                <p:oleObj name="Equation" r:id="rId7" imgW="2577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137" y="943868"/>
                        <a:ext cx="243681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73554"/>
              </p:ext>
            </p:extLst>
          </p:nvPr>
        </p:nvGraphicFramePr>
        <p:xfrm>
          <a:off x="4067944" y="582463"/>
          <a:ext cx="208672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Equation" r:id="rId9" imgW="2133360" imgH="939600" progId="Equation.DSMT4">
                  <p:embed/>
                </p:oleObj>
              </mc:Choice>
              <mc:Fallback>
                <p:oleObj name="Equation" r:id="rId9" imgW="21333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82463"/>
                        <a:ext cx="2086720" cy="9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0"/>
          <p:cNvSpPr>
            <a:spLocks noChangeArrowheads="1"/>
          </p:cNvSpPr>
          <p:nvPr/>
        </p:nvSpPr>
        <p:spPr bwMode="auto">
          <a:xfrm>
            <a:off x="6228183" y="926068"/>
            <a:ext cx="25923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/>
              <a:t>无限接近于</a:t>
            </a:r>
            <a:r>
              <a:rPr kumimoji="1" lang="en-US" altLang="zh-CN" sz="2800" b="1" dirty="0"/>
              <a:t>2.</a:t>
            </a:r>
          </a:p>
        </p:txBody>
      </p:sp>
      <p:sp>
        <p:nvSpPr>
          <p:cNvPr id="13" name="Line 31"/>
          <p:cNvSpPr>
            <a:spLocks noChangeShapeType="1"/>
          </p:cNvSpPr>
          <p:nvPr/>
        </p:nvSpPr>
        <p:spPr bwMode="auto">
          <a:xfrm>
            <a:off x="395707" y="1556792"/>
            <a:ext cx="84248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73782" y="1696515"/>
            <a:ext cx="48321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chemeClr val="tx2"/>
                </a:solidFill>
              </a:rPr>
              <a:t>函数极限的通俗定义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2374007" y="2433115"/>
            <a:ext cx="12239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如果在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696020" y="2433115"/>
            <a:ext cx="17287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</a:rPr>
              <a:t>通俗定义</a:t>
            </a:r>
            <a:r>
              <a:rPr kumimoji="1" lang="en-US" altLang="zh-CN" sz="2800" b="1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2296"/>
              </p:ext>
            </p:extLst>
          </p:nvPr>
        </p:nvGraphicFramePr>
        <p:xfrm>
          <a:off x="3505895" y="2504553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Equation" r:id="rId11" imgW="1028254" imgH="431613" progId="Equation.DSMT4">
                  <p:embed/>
                </p:oleObj>
              </mc:Choice>
              <mc:Fallback>
                <p:oleObj name="Equation" r:id="rId11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895" y="2504553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4606032" y="2466453"/>
            <a:ext cx="18002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的过程中</a:t>
            </a:r>
            <a:r>
              <a:rPr kumimoji="1" lang="en-US" altLang="zh-CN" sz="2800"/>
              <a:t>,</a:t>
            </a:r>
          </a:p>
        </p:txBody>
      </p:sp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6261795" y="2433115"/>
            <a:ext cx="244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对应的函数值</a:t>
            </a:r>
          </a:p>
        </p:txBody>
      </p:sp>
      <p:graphicFrame>
        <p:nvGraphicFramePr>
          <p:cNvPr id="20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286795"/>
              </p:ext>
            </p:extLst>
          </p:nvPr>
        </p:nvGraphicFramePr>
        <p:xfrm>
          <a:off x="251520" y="312685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Equation" r:id="rId13" imgW="685800" imgH="361987" progId="Equation.3">
                  <p:embed/>
                </p:oleObj>
              </mc:Choice>
              <mc:Fallback>
                <p:oleObj name="Equation" r:id="rId13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2685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05582" y="3101453"/>
            <a:ext cx="431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无限接近于确定的数值 </a:t>
            </a:r>
            <a:r>
              <a:rPr kumimoji="1" lang="en-US" altLang="zh-CN" sz="2800" i="1"/>
              <a:t>A </a:t>
            </a:r>
            <a:r>
              <a:rPr kumimoji="1" lang="en-US" altLang="zh-CN" sz="2800"/>
              <a:t>,</a:t>
            </a: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5110857" y="3101453"/>
            <a:ext cx="3022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那么就说 </a:t>
            </a:r>
            <a:r>
              <a:rPr kumimoji="1" lang="en-US" altLang="zh-CN" sz="2800" i="1"/>
              <a:t>A </a:t>
            </a:r>
            <a:r>
              <a:rPr kumimoji="1" lang="zh-CN" altLang="en-US" sz="2800"/>
              <a:t>是函数</a:t>
            </a:r>
          </a:p>
        </p:txBody>
      </p:sp>
      <p:graphicFrame>
        <p:nvGraphicFramePr>
          <p:cNvPr id="2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145452"/>
              </p:ext>
            </p:extLst>
          </p:nvPr>
        </p:nvGraphicFramePr>
        <p:xfrm>
          <a:off x="7919145" y="317765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Equation" r:id="rId15" imgW="685800" imgH="361987" progId="Equation.3">
                  <p:embed/>
                </p:oleObj>
              </mc:Choice>
              <mc:Fallback>
                <p:oleObj name="Equation" r:id="rId15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9145" y="317765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7"/>
          <p:cNvSpPr>
            <a:spLocks noChangeArrowheads="1"/>
          </p:cNvSpPr>
          <p:nvPr/>
        </p:nvSpPr>
        <p:spPr bwMode="auto">
          <a:xfrm>
            <a:off x="284857" y="3785665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/>
              <a:t>当</a:t>
            </a:r>
          </a:p>
        </p:txBody>
      </p:sp>
      <p:graphicFrame>
        <p:nvGraphicFramePr>
          <p:cNvPr id="2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231374"/>
              </p:ext>
            </p:extLst>
          </p:nvPr>
        </p:nvGraphicFramePr>
        <p:xfrm>
          <a:off x="718245" y="3857103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Equation" r:id="rId17" imgW="1028254" imgH="431613" progId="Equation.DSMT4">
                  <p:embed/>
                </p:oleObj>
              </mc:Choice>
              <mc:Fallback>
                <p:oleObj name="Equation" r:id="rId17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45" y="3857103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1797745" y="3819003"/>
            <a:ext cx="18002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时的极限</a:t>
            </a:r>
            <a:r>
              <a:rPr kumimoji="1" lang="en-US" altLang="zh-CN" sz="2800"/>
              <a:t>.</a:t>
            </a:r>
          </a:p>
        </p:txBody>
      </p:sp>
      <p:graphicFrame>
        <p:nvGraphicFramePr>
          <p:cNvPr id="2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410714"/>
              </p:ext>
            </p:extLst>
          </p:nvPr>
        </p:nvGraphicFramePr>
        <p:xfrm>
          <a:off x="1533488" y="4653208"/>
          <a:ext cx="20304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Equation" r:id="rId18" imgW="1460160" imgH="444240" progId="Equation.DSMT4">
                  <p:embed/>
                </p:oleObj>
              </mc:Choice>
              <mc:Fallback>
                <p:oleObj name="Equation" r:id="rId18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488" y="4653208"/>
                        <a:ext cx="2030400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53"/>
          <p:cNvSpPr txBox="1">
            <a:spLocks noChangeArrowheads="1"/>
          </p:cNvSpPr>
          <p:nvPr/>
        </p:nvSpPr>
        <p:spPr bwMode="auto">
          <a:xfrm>
            <a:off x="3615432" y="4567659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ea"/>
                <a:ea typeface="+mn-ea"/>
              </a:rPr>
              <a:t>或</a:t>
            </a:r>
          </a:p>
        </p:txBody>
      </p:sp>
      <p:graphicFrame>
        <p:nvGraphicFramePr>
          <p:cNvPr id="2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032446"/>
              </p:ext>
            </p:extLst>
          </p:nvPr>
        </p:nvGraphicFramePr>
        <p:xfrm>
          <a:off x="4125402" y="4653136"/>
          <a:ext cx="307948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20" imgW="2374560" imgH="330120" progId="Equation.DSMT4">
                  <p:embed/>
                </p:oleObj>
              </mc:Choice>
              <mc:Fallback>
                <p:oleObj name="Equation" r:id="rId20" imgW="2374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402" y="4653136"/>
                        <a:ext cx="3079484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5"/>
          <p:cNvSpPr txBox="1">
            <a:spLocks noChangeArrowheads="1"/>
          </p:cNvSpPr>
          <p:nvPr/>
        </p:nvSpPr>
        <p:spPr bwMode="auto">
          <a:xfrm>
            <a:off x="3310632" y="378566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ea"/>
                <a:ea typeface="+mn-ea"/>
              </a:rPr>
              <a:t>记作</a:t>
            </a:r>
          </a:p>
        </p:txBody>
      </p:sp>
    </p:spTree>
    <p:extLst>
      <p:ext uri="{BB962C8B-B14F-4D97-AF65-F5344CB8AC3E}">
        <p14:creationId xmlns:p14="http://schemas.microsoft.com/office/powerpoint/2010/main" val="307793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4" grpId="0"/>
      <p:bldP spid="15" grpId="0"/>
      <p:bldP spid="16" grpId="0"/>
      <p:bldP spid="18" grpId="0"/>
      <p:bldP spid="19" grpId="0"/>
      <p:bldP spid="21" grpId="0"/>
      <p:bldP spid="22" grpId="0"/>
      <p:bldP spid="24" grpId="0"/>
      <p:bldP spid="26" grpId="0"/>
      <p:bldP spid="28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1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5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18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19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828800" y="2438400"/>
            <a:ext cx="5715000" cy="3581400"/>
            <a:chOff x="2687" y="410"/>
            <a:chExt cx="2725" cy="295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2740" y="432"/>
              <a:ext cx="2640" cy="28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2687" y="410"/>
              <a:ext cx="2725" cy="2950"/>
              <a:chOff x="2687" y="410"/>
              <a:chExt cx="2725" cy="2950"/>
            </a:xfrm>
          </p:grpSpPr>
          <p:sp>
            <p:nvSpPr>
              <p:cNvPr id="24" name="AutoShape 5" descr="深色木质"/>
              <p:cNvSpPr>
                <a:spLocks noChangeArrowheads="1"/>
              </p:cNvSpPr>
              <p:nvPr/>
            </p:nvSpPr>
            <p:spPr bwMode="auto">
              <a:xfrm>
                <a:off x="2692" y="414"/>
                <a:ext cx="2720" cy="68"/>
              </a:xfrm>
              <a:custGeom>
                <a:avLst/>
                <a:gdLst>
                  <a:gd name="G0" fmla="+- 365 0 0"/>
                  <a:gd name="G1" fmla="+- 21600 0 365"/>
                  <a:gd name="G2" fmla="*/ 365 1 2"/>
                  <a:gd name="G3" fmla="+- 21600 0 G2"/>
                  <a:gd name="G4" fmla="+/ 365 21600 2"/>
                  <a:gd name="G5" fmla="+/ G1 0 2"/>
                  <a:gd name="G6" fmla="*/ 21600 21600 365"/>
                  <a:gd name="G7" fmla="*/ G6 1 2"/>
                  <a:gd name="G8" fmla="+- 21600 0 G7"/>
                  <a:gd name="G9" fmla="*/ 21600 1 2"/>
                  <a:gd name="G10" fmla="+- 365 0 G9"/>
                  <a:gd name="G11" fmla="?: G10 G8 0"/>
                  <a:gd name="G12" fmla="?: G10 G7 21600"/>
                  <a:gd name="T0" fmla="*/ 21417 w 21600"/>
                  <a:gd name="T1" fmla="*/ 10800 h 21600"/>
                  <a:gd name="T2" fmla="*/ 10800 w 21600"/>
                  <a:gd name="T3" fmla="*/ 21600 h 21600"/>
                  <a:gd name="T4" fmla="*/ 183 w 21600"/>
                  <a:gd name="T5" fmla="*/ 10800 h 21600"/>
                  <a:gd name="T6" fmla="*/ 10800 w 21600"/>
                  <a:gd name="T7" fmla="*/ 0 h 21600"/>
                  <a:gd name="T8" fmla="*/ 1983 w 21600"/>
                  <a:gd name="T9" fmla="*/ 1983 h 21600"/>
                  <a:gd name="T10" fmla="*/ 19617 w 21600"/>
                  <a:gd name="T11" fmla="*/ 1961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365" y="21600"/>
                    </a:lnTo>
                    <a:lnTo>
                      <a:pt x="21235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AutoShape 6" descr="深色木质"/>
              <p:cNvSpPr>
                <a:spLocks noChangeArrowheads="1"/>
              </p:cNvSpPr>
              <p:nvPr/>
            </p:nvSpPr>
            <p:spPr bwMode="auto">
              <a:xfrm rot="-5400000">
                <a:off x="1250" y="1850"/>
                <a:ext cx="2947" cy="68"/>
              </a:xfrm>
              <a:custGeom>
                <a:avLst/>
                <a:gdLst>
                  <a:gd name="G0" fmla="+- 557 0 0"/>
                  <a:gd name="G1" fmla="+- 21600 0 557"/>
                  <a:gd name="G2" fmla="*/ 557 1 2"/>
                  <a:gd name="G3" fmla="+- 21600 0 G2"/>
                  <a:gd name="G4" fmla="+/ 557 21600 2"/>
                  <a:gd name="G5" fmla="+/ G1 0 2"/>
                  <a:gd name="G6" fmla="*/ 21600 21600 557"/>
                  <a:gd name="G7" fmla="*/ G6 1 2"/>
                  <a:gd name="G8" fmla="+- 21600 0 G7"/>
                  <a:gd name="G9" fmla="*/ 21600 1 2"/>
                  <a:gd name="G10" fmla="+- 557 0 G9"/>
                  <a:gd name="G11" fmla="?: G10 G8 0"/>
                  <a:gd name="G12" fmla="?: G10 G7 21600"/>
                  <a:gd name="T0" fmla="*/ 21321 w 21600"/>
                  <a:gd name="T1" fmla="*/ 10800 h 21600"/>
                  <a:gd name="T2" fmla="*/ 10800 w 21600"/>
                  <a:gd name="T3" fmla="*/ 21600 h 21600"/>
                  <a:gd name="T4" fmla="*/ 279 w 21600"/>
                  <a:gd name="T5" fmla="*/ 10800 h 21600"/>
                  <a:gd name="T6" fmla="*/ 10800 w 21600"/>
                  <a:gd name="T7" fmla="*/ 0 h 21600"/>
                  <a:gd name="T8" fmla="*/ 2079 w 21600"/>
                  <a:gd name="T9" fmla="*/ 2079 h 21600"/>
                  <a:gd name="T10" fmla="*/ 19521 w 21600"/>
                  <a:gd name="T11" fmla="*/ 19521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57" y="21600"/>
                    </a:lnTo>
                    <a:lnTo>
                      <a:pt x="2104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AutoShape 7" descr="深色木质"/>
              <p:cNvSpPr>
                <a:spLocks noChangeArrowheads="1"/>
              </p:cNvSpPr>
              <p:nvPr/>
            </p:nvSpPr>
            <p:spPr bwMode="auto">
              <a:xfrm rot="5400000">
                <a:off x="3904" y="1853"/>
                <a:ext cx="2947" cy="68"/>
              </a:xfrm>
              <a:custGeom>
                <a:avLst/>
                <a:gdLst>
                  <a:gd name="G0" fmla="+- 527 0 0"/>
                  <a:gd name="G1" fmla="+- 21600 0 527"/>
                  <a:gd name="G2" fmla="*/ 527 1 2"/>
                  <a:gd name="G3" fmla="+- 21600 0 G2"/>
                  <a:gd name="G4" fmla="+/ 527 21600 2"/>
                  <a:gd name="G5" fmla="+/ G1 0 2"/>
                  <a:gd name="G6" fmla="*/ 21600 21600 527"/>
                  <a:gd name="G7" fmla="*/ G6 1 2"/>
                  <a:gd name="G8" fmla="+- 21600 0 G7"/>
                  <a:gd name="G9" fmla="*/ 21600 1 2"/>
                  <a:gd name="G10" fmla="+- 527 0 G9"/>
                  <a:gd name="G11" fmla="?: G10 G8 0"/>
                  <a:gd name="G12" fmla="?: G10 G7 21600"/>
                  <a:gd name="T0" fmla="*/ 21336 w 21600"/>
                  <a:gd name="T1" fmla="*/ 10800 h 21600"/>
                  <a:gd name="T2" fmla="*/ 10800 w 21600"/>
                  <a:gd name="T3" fmla="*/ 21600 h 21600"/>
                  <a:gd name="T4" fmla="*/ 264 w 21600"/>
                  <a:gd name="T5" fmla="*/ 10800 h 21600"/>
                  <a:gd name="T6" fmla="*/ 10800 w 21600"/>
                  <a:gd name="T7" fmla="*/ 0 h 21600"/>
                  <a:gd name="T8" fmla="*/ 2064 w 21600"/>
                  <a:gd name="T9" fmla="*/ 2064 h 21600"/>
                  <a:gd name="T10" fmla="*/ 19536 w 21600"/>
                  <a:gd name="T11" fmla="*/ 1953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27" y="21600"/>
                    </a:lnTo>
                    <a:lnTo>
                      <a:pt x="21073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AutoShape 8" descr="深色木质"/>
              <p:cNvSpPr>
                <a:spLocks noChangeArrowheads="1"/>
              </p:cNvSpPr>
              <p:nvPr/>
            </p:nvSpPr>
            <p:spPr bwMode="auto">
              <a:xfrm rot="10800000">
                <a:off x="2687" y="3290"/>
                <a:ext cx="2720" cy="68"/>
              </a:xfrm>
              <a:custGeom>
                <a:avLst/>
                <a:gdLst>
                  <a:gd name="G0" fmla="+- 484 0 0"/>
                  <a:gd name="G1" fmla="+- 21600 0 484"/>
                  <a:gd name="G2" fmla="*/ 484 1 2"/>
                  <a:gd name="G3" fmla="+- 21600 0 G2"/>
                  <a:gd name="G4" fmla="+/ 484 21600 2"/>
                  <a:gd name="G5" fmla="+/ G1 0 2"/>
                  <a:gd name="G6" fmla="*/ 21600 21600 484"/>
                  <a:gd name="G7" fmla="*/ G6 1 2"/>
                  <a:gd name="G8" fmla="+- 21600 0 G7"/>
                  <a:gd name="G9" fmla="*/ 21600 1 2"/>
                  <a:gd name="G10" fmla="+- 484 0 G9"/>
                  <a:gd name="G11" fmla="?: G10 G8 0"/>
                  <a:gd name="G12" fmla="?: G10 G7 21600"/>
                  <a:gd name="T0" fmla="*/ 21358 w 21600"/>
                  <a:gd name="T1" fmla="*/ 10800 h 21600"/>
                  <a:gd name="T2" fmla="*/ 10800 w 21600"/>
                  <a:gd name="T3" fmla="*/ 21600 h 21600"/>
                  <a:gd name="T4" fmla="*/ 242 w 21600"/>
                  <a:gd name="T5" fmla="*/ 10800 h 21600"/>
                  <a:gd name="T6" fmla="*/ 10800 w 21600"/>
                  <a:gd name="T7" fmla="*/ 0 h 21600"/>
                  <a:gd name="T8" fmla="*/ 2042 w 21600"/>
                  <a:gd name="T9" fmla="*/ 2042 h 21600"/>
                  <a:gd name="T10" fmla="*/ 19558 w 21600"/>
                  <a:gd name="T11" fmla="*/ 19558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484" y="21600"/>
                    </a:lnTo>
                    <a:lnTo>
                      <a:pt x="21116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676400" y="1524000"/>
          <a:ext cx="6046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5" imgW="6045120" imgH="838080" progId="Equation.3">
                  <p:embed/>
                </p:oleObj>
              </mc:Choice>
              <mc:Fallback>
                <p:oleObj name="公式" r:id="rId5" imgW="6045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6046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771775"/>
            <a:ext cx="4762500" cy="2943225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29429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671390"/>
              </p:ext>
            </p:extLst>
          </p:nvPr>
        </p:nvGraphicFramePr>
        <p:xfrm>
          <a:off x="949325" y="914400"/>
          <a:ext cx="70072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Document" r:id="rId4" imgW="7026878" imgH="1276017" progId="Word.Document.8">
                  <p:embed/>
                </p:oleObj>
              </mc:Choice>
              <mc:Fallback>
                <p:oleObj name="Document" r:id="rId4" imgW="7026878" imgH="12760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914400"/>
                        <a:ext cx="70072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34565"/>
              </p:ext>
            </p:extLst>
          </p:nvPr>
        </p:nvGraphicFramePr>
        <p:xfrm>
          <a:off x="1619672" y="4653136"/>
          <a:ext cx="5854093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6" imgW="3987720" imgH="368280" progId="Equation.DSMT4">
                  <p:embed/>
                </p:oleObj>
              </mc:Choice>
              <mc:Fallback>
                <p:oleObj name="Equation" r:id="rId6" imgW="3987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653136"/>
                        <a:ext cx="5854093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52063"/>
              </p:ext>
            </p:extLst>
          </p:nvPr>
        </p:nvGraphicFramePr>
        <p:xfrm>
          <a:off x="1619672" y="5445125"/>
          <a:ext cx="4289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8" imgW="2908080" imgH="368280" progId="Equation.DSMT4">
                  <p:embed/>
                </p:oleObj>
              </mc:Choice>
              <mc:Fallback>
                <p:oleObj name="Equation" r:id="rId8" imgW="2908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445125"/>
                        <a:ext cx="42894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465971"/>
              </p:ext>
            </p:extLst>
          </p:nvPr>
        </p:nvGraphicFramePr>
        <p:xfrm>
          <a:off x="1066800" y="2895600"/>
          <a:ext cx="6745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10" imgW="6743520" imgH="838080" progId="Equation.3">
                  <p:embed/>
                </p:oleObj>
              </mc:Choice>
              <mc:Fallback>
                <p:oleObj name="公式" r:id="rId10" imgW="6743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67452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914400" y="2300288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通过上面演示实验的观察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838200" y="386238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</a:rPr>
              <a:t>问题</a:t>
            </a:r>
            <a:r>
              <a:rPr kumimoji="1" lang="en-US" altLang="zh-CN" sz="2800" b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828800" y="384175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/>
              <a:t>如何用数学语言刻划函数</a:t>
            </a:r>
            <a:r>
              <a:rPr kumimoji="1" lang="zh-CN" altLang="en-US" sz="2800" b="1" dirty="0" smtClean="0"/>
              <a:t>“无限接近”？</a:t>
            </a:r>
            <a:endParaRPr kumimoji="1" lang="en-US" altLang="zh-CN" sz="2800" b="1" dirty="0"/>
          </a:p>
        </p:txBody>
      </p:sp>
      <p:sp>
        <p:nvSpPr>
          <p:cNvPr id="2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2963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5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361791"/>
              </p:ext>
            </p:extLst>
          </p:nvPr>
        </p:nvGraphicFramePr>
        <p:xfrm>
          <a:off x="536575" y="980728"/>
          <a:ext cx="813435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8" name="Document" r:id="rId4" imgW="8368474" imgH="3798903" progId="Word.Document.8">
                  <p:embed/>
                </p:oleObj>
              </mc:Choice>
              <mc:Fallback>
                <p:oleObj name="Document" r:id="rId4" imgW="8368474" imgH="3798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980728"/>
                        <a:ext cx="813435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020814"/>
              </p:ext>
            </p:extLst>
          </p:nvPr>
        </p:nvGraphicFramePr>
        <p:xfrm>
          <a:off x="622119" y="4283745"/>
          <a:ext cx="1968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" name="公式" r:id="rId6" imgW="1962245" imgH="381048" progId="Equation.3">
                  <p:embed/>
                </p:oleObj>
              </mc:Choice>
              <mc:Fallback>
                <p:oleObj name="公式" r:id="rId6" imgW="1962245" imgH="3810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19" y="4283745"/>
                        <a:ext cx="1968500" cy="392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67903"/>
              </p:ext>
            </p:extLst>
          </p:nvPr>
        </p:nvGraphicFramePr>
        <p:xfrm>
          <a:off x="251520" y="5085184"/>
          <a:ext cx="865993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" name="Equation" r:id="rId8" imgW="5511600" imgH="368280" progId="Equation.DSMT4">
                  <p:embed/>
                </p:oleObj>
              </mc:Choice>
              <mc:Fallback>
                <p:oleObj name="Equation" r:id="rId8" imgW="5511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085184"/>
                        <a:ext cx="8659936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091"/>
              </p:ext>
            </p:extLst>
          </p:nvPr>
        </p:nvGraphicFramePr>
        <p:xfrm>
          <a:off x="2730719" y="4293096"/>
          <a:ext cx="2493744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1" name="Equation" r:id="rId10" imgW="1752480" imgH="406080" progId="Equation.DSMT4">
                  <p:embed/>
                </p:oleObj>
              </mc:Choice>
              <mc:Fallback>
                <p:oleObj name="Equation" r:id="rId10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719" y="4293096"/>
                        <a:ext cx="2493744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7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82" name="Freeform 2"/>
          <p:cNvSpPr>
            <a:spLocks/>
          </p:cNvSpPr>
          <p:nvPr/>
        </p:nvSpPr>
        <p:spPr bwMode="auto">
          <a:xfrm>
            <a:off x="806450" y="2817813"/>
            <a:ext cx="7721600" cy="1514475"/>
          </a:xfrm>
          <a:custGeom>
            <a:avLst/>
            <a:gdLst>
              <a:gd name="T0" fmla="*/ 0 w 4473"/>
              <a:gd name="T1" fmla="*/ 0 h 954"/>
              <a:gd name="T2" fmla="*/ 0 w 4473"/>
              <a:gd name="T3" fmla="*/ 2147483647 h 954"/>
              <a:gd name="T4" fmla="*/ 2147483647 w 4473"/>
              <a:gd name="T5" fmla="*/ 2147483647 h 954"/>
              <a:gd name="T6" fmla="*/ 2147483647 w 4473"/>
              <a:gd name="T7" fmla="*/ 0 h 95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473" h="954">
                <a:moveTo>
                  <a:pt x="0" y="0"/>
                </a:moveTo>
                <a:lnTo>
                  <a:pt x="0" y="954"/>
                </a:lnTo>
                <a:lnTo>
                  <a:pt x="4473" y="945"/>
                </a:lnTo>
                <a:lnTo>
                  <a:pt x="4473" y="0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99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284" name="Group 4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28705" name="Line 5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6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Text Box 7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 i="1"/>
            </a:p>
          </p:txBody>
        </p:sp>
        <p:sp>
          <p:nvSpPr>
            <p:cNvPr id="28708" name="Text Box 8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28709" name="Text Box 9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 i="1"/>
            </a:p>
          </p:txBody>
        </p:sp>
      </p:grpSp>
      <p:sp>
        <p:nvSpPr>
          <p:cNvPr id="1761290" name="Text Box 10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1761291" name="Line 11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2" name="Text Box 12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1761293" name="Line 13"/>
          <p:cNvSpPr>
            <a:spLocks noChangeShapeType="1"/>
          </p:cNvSpPr>
          <p:nvPr/>
        </p:nvSpPr>
        <p:spPr bwMode="auto">
          <a:xfrm>
            <a:off x="725488" y="2813050"/>
            <a:ext cx="769302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4" name="Line 14"/>
          <p:cNvSpPr>
            <a:spLocks noChangeShapeType="1"/>
          </p:cNvSpPr>
          <p:nvPr/>
        </p:nvSpPr>
        <p:spPr bwMode="auto">
          <a:xfrm>
            <a:off x="692150" y="4329113"/>
            <a:ext cx="7748588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298" name="Line 18"/>
          <p:cNvSpPr>
            <a:spLocks noChangeShapeType="1"/>
          </p:cNvSpPr>
          <p:nvPr/>
        </p:nvSpPr>
        <p:spPr bwMode="auto">
          <a:xfrm>
            <a:off x="4549775" y="2814638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299" name="Group 19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28703" name="Line 20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21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1302" name="Text Box 22"/>
          <p:cNvSpPr txBox="1">
            <a:spLocks noChangeArrowheads="1"/>
          </p:cNvSpPr>
          <p:nvPr/>
        </p:nvSpPr>
        <p:spPr bwMode="auto">
          <a:xfrm>
            <a:off x="5846763" y="6019800"/>
            <a:ext cx="355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FF"/>
                </a:solidFill>
              </a:rPr>
              <a:t>X</a:t>
            </a:r>
            <a:endParaRPr lang="en-US" altLang="zh-CN" sz="2000" b="1" i="1"/>
          </a:p>
        </p:txBody>
      </p:sp>
      <p:sp>
        <p:nvSpPr>
          <p:cNvPr id="1761303" name="Text Box 23"/>
          <p:cNvSpPr txBox="1">
            <a:spLocks noChangeArrowheads="1"/>
          </p:cNvSpPr>
          <p:nvPr/>
        </p:nvSpPr>
        <p:spPr bwMode="auto">
          <a:xfrm>
            <a:off x="2722563" y="6019800"/>
            <a:ext cx="5492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FF"/>
                </a:solidFill>
              </a:rPr>
              <a:t>– X</a:t>
            </a:r>
            <a:endParaRPr lang="en-US" altLang="zh-CN" sz="2000" b="1" i="1"/>
          </a:p>
        </p:txBody>
      </p:sp>
      <p:sp>
        <p:nvSpPr>
          <p:cNvPr id="1761306" name="Rectangle 26"/>
          <p:cNvSpPr>
            <a:spLocks noChangeArrowheads="1"/>
          </p:cNvSpPr>
          <p:nvPr/>
        </p:nvSpPr>
        <p:spPr bwMode="auto">
          <a:xfrm>
            <a:off x="1087438" y="1021959"/>
            <a:ext cx="5428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其相应的曲线上的</a:t>
            </a:r>
            <a:r>
              <a:rPr lang="zh-CN" altLang="en-US" sz="2400" b="1" dirty="0" smtClean="0"/>
              <a:t>点</a:t>
            </a:r>
            <a:r>
              <a:rPr lang="zh-CN" altLang="en-US" sz="2400" b="1" dirty="0"/>
              <a:t>落在</a:t>
            </a:r>
            <a:r>
              <a:rPr lang="zh-CN" altLang="en-US" sz="2400" b="1" dirty="0">
                <a:solidFill>
                  <a:srgbClr val="008000"/>
                </a:solidFill>
              </a:rPr>
              <a:t>绿色</a:t>
            </a:r>
            <a:r>
              <a:rPr lang="zh-CN" altLang="en-US" sz="2400" b="1" dirty="0"/>
              <a:t>区域内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sp>
        <p:nvSpPr>
          <p:cNvPr id="1761307" name="Freeform 27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2147483647 h 1815"/>
              <a:gd name="T2" fmla="*/ 2147483647 w 4826"/>
              <a:gd name="T3" fmla="*/ 2147483647 h 1815"/>
              <a:gd name="T4" fmla="*/ 2147483647 w 4826"/>
              <a:gd name="T5" fmla="*/ 2147483647 h 1815"/>
              <a:gd name="T6" fmla="*/ 2147483647 w 4826"/>
              <a:gd name="T7" fmla="*/ 2147483647 h 1815"/>
              <a:gd name="T8" fmla="*/ 2147483647 w 4826"/>
              <a:gd name="T9" fmla="*/ 2147483647 h 1815"/>
              <a:gd name="T10" fmla="*/ 2147483647 w 4826"/>
              <a:gd name="T11" fmla="*/ 2147483647 h 1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08" name="Oval 28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309" name="Oval 29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61326" name="Group 46"/>
          <p:cNvGrpSpPr>
            <a:grpSpLocks/>
          </p:cNvGrpSpPr>
          <p:nvPr/>
        </p:nvGrpSpPr>
        <p:grpSpPr bwMode="auto">
          <a:xfrm>
            <a:off x="741363" y="2857500"/>
            <a:ext cx="7669212" cy="1387475"/>
            <a:chOff x="467" y="1800"/>
            <a:chExt cx="4831" cy="874"/>
          </a:xfrm>
        </p:grpSpPr>
        <p:sp>
          <p:nvSpPr>
            <p:cNvPr id="28701" name="Freeform 32"/>
            <p:cNvSpPr>
              <a:spLocks/>
            </p:cNvSpPr>
            <p:nvPr/>
          </p:nvSpPr>
          <p:spPr bwMode="auto">
            <a:xfrm>
              <a:off x="3801" y="2268"/>
              <a:ext cx="1497" cy="406"/>
            </a:xfrm>
            <a:custGeom>
              <a:avLst/>
              <a:gdLst>
                <a:gd name="T0" fmla="*/ 0 w 1497"/>
                <a:gd name="T1" fmla="*/ 114 h 406"/>
                <a:gd name="T2" fmla="*/ 164 w 1497"/>
                <a:gd name="T3" fmla="*/ 275 h 406"/>
                <a:gd name="T4" fmla="*/ 321 w 1497"/>
                <a:gd name="T5" fmla="*/ 380 h 406"/>
                <a:gd name="T6" fmla="*/ 441 w 1497"/>
                <a:gd name="T7" fmla="*/ 372 h 406"/>
                <a:gd name="T8" fmla="*/ 531 w 1497"/>
                <a:gd name="T9" fmla="*/ 179 h 406"/>
                <a:gd name="T10" fmla="*/ 600 w 1497"/>
                <a:gd name="T11" fmla="*/ 110 h 406"/>
                <a:gd name="T12" fmla="*/ 689 w 1497"/>
                <a:gd name="T13" fmla="*/ 84 h 406"/>
                <a:gd name="T14" fmla="*/ 852 w 1497"/>
                <a:gd name="T15" fmla="*/ 57 h 406"/>
                <a:gd name="T16" fmla="*/ 1016 w 1497"/>
                <a:gd name="T17" fmla="*/ 39 h 406"/>
                <a:gd name="T18" fmla="*/ 1173 w 1497"/>
                <a:gd name="T19" fmla="*/ 23 h 406"/>
                <a:gd name="T20" fmla="*/ 1355 w 1497"/>
                <a:gd name="T21" fmla="*/ 9 h 406"/>
                <a:gd name="T22" fmla="*/ 1497 w 1497"/>
                <a:gd name="T23" fmla="*/ 0 h 4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2" name="Freeform 33"/>
            <p:cNvSpPr>
              <a:spLocks/>
            </p:cNvSpPr>
            <p:nvPr/>
          </p:nvSpPr>
          <p:spPr bwMode="auto">
            <a:xfrm>
              <a:off x="467" y="1800"/>
              <a:ext cx="1458" cy="425"/>
            </a:xfrm>
            <a:custGeom>
              <a:avLst/>
              <a:gdLst>
                <a:gd name="T0" fmla="*/ 1458 w 1458"/>
                <a:gd name="T1" fmla="*/ 0 h 425"/>
                <a:gd name="T2" fmla="*/ 1266 w 1458"/>
                <a:gd name="T3" fmla="*/ 222 h 425"/>
                <a:gd name="T4" fmla="*/ 927 w 1458"/>
                <a:gd name="T5" fmla="*/ 344 h 425"/>
                <a:gd name="T6" fmla="*/ 573 w 1458"/>
                <a:gd name="T7" fmla="*/ 392 h 425"/>
                <a:gd name="T8" fmla="*/ 355 w 1458"/>
                <a:gd name="T9" fmla="*/ 404 h 425"/>
                <a:gd name="T10" fmla="*/ 153 w 1458"/>
                <a:gd name="T11" fmla="*/ 414 h 425"/>
                <a:gd name="T12" fmla="*/ 0 w 1458"/>
                <a:gd name="T13" fmla="*/ 425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61314" name="Group 34"/>
          <p:cNvGrpSpPr>
            <a:grpSpLocks/>
          </p:cNvGrpSpPr>
          <p:nvPr/>
        </p:nvGrpSpPr>
        <p:grpSpPr bwMode="auto">
          <a:xfrm>
            <a:off x="3062288" y="2781300"/>
            <a:ext cx="2965450" cy="3254375"/>
            <a:chOff x="1929" y="1752"/>
            <a:chExt cx="1868" cy="2050"/>
          </a:xfrm>
        </p:grpSpPr>
        <p:sp>
          <p:nvSpPr>
            <p:cNvPr id="28699" name="Line 35"/>
            <p:cNvSpPr>
              <a:spLocks noChangeShapeType="1"/>
            </p:cNvSpPr>
            <p:nvPr/>
          </p:nvSpPr>
          <p:spPr bwMode="auto">
            <a:xfrm>
              <a:off x="3797" y="2377"/>
              <a:ext cx="0" cy="1425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Line 36"/>
            <p:cNvSpPr>
              <a:spLocks noChangeShapeType="1"/>
            </p:cNvSpPr>
            <p:nvPr/>
          </p:nvSpPr>
          <p:spPr bwMode="auto">
            <a:xfrm>
              <a:off x="1929" y="1752"/>
              <a:ext cx="0" cy="204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69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23995"/>
              </p:ext>
            </p:extLst>
          </p:nvPr>
        </p:nvGraphicFramePr>
        <p:xfrm>
          <a:off x="4271962" y="116632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公式" r:id="rId4" imgW="1879600" imgH="279400" progId="Equation.3">
                  <p:embed/>
                </p:oleObj>
              </mc:Choice>
              <mc:Fallback>
                <p:oleObj name="公式" r:id="rId4" imgW="187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116632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0" name="Rectangle 40"/>
          <p:cNvSpPr>
            <a:spLocks noGrp="1" noChangeArrowheads="1"/>
          </p:cNvSpPr>
          <p:nvPr>
            <p:ph type="title" idx="4294967295"/>
          </p:nvPr>
        </p:nvSpPr>
        <p:spPr>
          <a:xfrm>
            <a:off x="1059827" y="122188"/>
            <a:ext cx="3759200" cy="506413"/>
          </a:xfrm>
          <a:prstGeom prst="rect">
            <a:avLst/>
          </a:prstGeo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400" b="1" i="1" dirty="0" smtClean="0">
                <a:solidFill>
                  <a:schemeClr val="tx1"/>
                </a:solidFill>
              </a:rPr>
              <a:t>x </a:t>
            </a:r>
            <a:r>
              <a:rPr lang="zh-CN" altLang="zh-CN" sz="2400" b="1" dirty="0" smtClean="0">
                <a:solidFill>
                  <a:schemeClr val="tx1"/>
                </a:solidFill>
              </a:rPr>
              <a:t>趋于无穷大</a:t>
            </a:r>
            <a:r>
              <a:rPr lang="zh-CN" altLang="en-US" sz="2400" b="1" dirty="0" smtClean="0">
                <a:sym typeface="Symbol" pitchFamily="18" charset="2"/>
              </a:rPr>
              <a:t>时的极限</a:t>
            </a:r>
            <a:endParaRPr lang="zh-CN" altLang="en-US" sz="2400" dirty="0" smtClean="0"/>
          </a:p>
        </p:txBody>
      </p:sp>
      <p:sp>
        <p:nvSpPr>
          <p:cNvPr id="1761321" name="Text Box 41"/>
          <p:cNvSpPr txBox="1">
            <a:spLocks noChangeArrowheads="1"/>
          </p:cNvSpPr>
          <p:nvPr/>
        </p:nvSpPr>
        <p:spPr bwMode="auto">
          <a:xfrm>
            <a:off x="1087438" y="582340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</a:t>
            </a:r>
            <a:r>
              <a:rPr lang="el-GR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ε</a:t>
            </a:r>
            <a:r>
              <a:rPr lang="en-US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&gt;0</a:t>
            </a:r>
            <a:endParaRPr lang="en-US" altLang="zh-CN" sz="24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1761322" name="Text Box 42"/>
          <p:cNvSpPr txBox="1">
            <a:spLocks noChangeArrowheads="1"/>
          </p:cNvSpPr>
          <p:nvPr/>
        </p:nvSpPr>
        <p:spPr bwMode="auto">
          <a:xfrm>
            <a:off x="1973263" y="591071"/>
            <a:ext cx="1194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1761323" name="Text Box 43"/>
          <p:cNvSpPr txBox="1">
            <a:spLocks noChangeArrowheads="1"/>
          </p:cNvSpPr>
          <p:nvPr/>
        </p:nvSpPr>
        <p:spPr bwMode="auto">
          <a:xfrm>
            <a:off x="3886200" y="24701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A</a:t>
            </a:r>
            <a:r>
              <a:rPr lang="en-US" altLang="zh-CN" sz="2000" b="1">
                <a:solidFill>
                  <a:srgbClr val="009900"/>
                </a:solidFill>
              </a:rPr>
              <a:t>+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61324" name="Text Box 44"/>
          <p:cNvSpPr txBox="1">
            <a:spLocks noChangeArrowheads="1"/>
          </p:cNvSpPr>
          <p:nvPr/>
        </p:nvSpPr>
        <p:spPr bwMode="auto">
          <a:xfrm>
            <a:off x="3833813" y="4244975"/>
            <a:ext cx="766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00"/>
                </a:solidFill>
              </a:rPr>
              <a:t>A–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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1761327" name="Text Box 47"/>
          <p:cNvSpPr txBox="1">
            <a:spLocks noChangeArrowheads="1"/>
          </p:cNvSpPr>
          <p:nvPr/>
        </p:nvSpPr>
        <p:spPr bwMode="auto">
          <a:xfrm>
            <a:off x="3094038" y="586309"/>
            <a:ext cx="3634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对满足 </a:t>
            </a:r>
            <a:r>
              <a:rPr lang="en-US" altLang="zh-CN" sz="2400" b="1" dirty="0">
                <a:solidFill>
                  <a:schemeClr val="accent2"/>
                </a:solidFill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| &gt; 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</a:rPr>
              <a:t>的一切点 </a:t>
            </a:r>
            <a:r>
              <a:rPr lang="en-US" altLang="zh-CN" sz="2400" b="1" i="1" dirty="0">
                <a:solidFill>
                  <a:schemeClr val="accent2"/>
                </a:solidFill>
              </a:rPr>
              <a:t>x,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76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6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6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76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6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76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6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6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6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6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76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176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76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6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6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6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6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6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76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6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176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176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176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282" grpId="0" animBg="1"/>
      <p:bldP spid="1761290" grpId="0" autoUpdateAnimBg="0"/>
      <p:bldP spid="1761291" grpId="0" animBg="1"/>
      <p:bldP spid="1761292" grpId="0" autoUpdateAnimBg="0"/>
      <p:bldP spid="1761293" grpId="0" animBg="1"/>
      <p:bldP spid="1761294" grpId="0" animBg="1"/>
      <p:bldP spid="1761298" grpId="0" animBg="1"/>
      <p:bldP spid="1761302" grpId="0" autoUpdateAnimBg="0"/>
      <p:bldP spid="1761303" grpId="0" autoUpdateAnimBg="0"/>
      <p:bldP spid="1761306" grpId="0" autoUpdateAnimBg="0"/>
      <p:bldP spid="1761307" grpId="0" animBg="1"/>
      <p:bldP spid="1761308" grpId="0" animBg="1"/>
      <p:bldP spid="1761309" grpId="0" animBg="1"/>
      <p:bldP spid="1761321" grpId="0" autoUpdateAnimBg="0"/>
      <p:bldP spid="1761322" grpId="0" autoUpdateAnimBg="0"/>
      <p:bldP spid="1761323" grpId="0" autoUpdateAnimBg="0"/>
      <p:bldP spid="1761324" grpId="0" autoUpdateAnimBg="0"/>
      <p:bldP spid="17613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9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30776" name="Line 10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7" name="Line 11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8" name="Text Box 12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 i="1"/>
            </a:p>
          </p:txBody>
        </p:sp>
        <p:sp>
          <p:nvSpPr>
            <p:cNvPr id="30779" name="Text Box 13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30780" name="Text Box 14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30723" name="Text Box 15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pSp>
        <p:nvGrpSpPr>
          <p:cNvPr id="30724" name="Group 16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30774" name="Line 17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Line 18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25" name="Text Box 19"/>
          <p:cNvSpPr txBox="1">
            <a:spLocks noChangeArrowheads="1"/>
          </p:cNvSpPr>
          <p:nvPr/>
        </p:nvSpPr>
        <p:spPr bwMode="auto">
          <a:xfrm>
            <a:off x="5846763" y="6019800"/>
            <a:ext cx="355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FF"/>
                </a:solidFill>
              </a:rPr>
              <a:t>X</a:t>
            </a:r>
            <a:endParaRPr lang="en-US" altLang="zh-CN" sz="2000" b="1" i="1"/>
          </a:p>
        </p:txBody>
      </p:sp>
      <p:sp>
        <p:nvSpPr>
          <p:cNvPr id="30726" name="Text Box 20"/>
          <p:cNvSpPr txBox="1">
            <a:spLocks noChangeArrowheads="1"/>
          </p:cNvSpPr>
          <p:nvPr/>
        </p:nvSpPr>
        <p:spPr bwMode="auto">
          <a:xfrm>
            <a:off x="2722563" y="6019800"/>
            <a:ext cx="54927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99FF"/>
                </a:solidFill>
              </a:rPr>
              <a:t>– X</a:t>
            </a:r>
            <a:endParaRPr lang="en-US" altLang="zh-CN" sz="2000" b="1" i="1"/>
          </a:p>
        </p:txBody>
      </p:sp>
      <p:sp>
        <p:nvSpPr>
          <p:cNvPr id="30727" name="Oval 21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Oval 22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3351" name="Group 23"/>
          <p:cNvGrpSpPr>
            <a:grpSpLocks/>
          </p:cNvGrpSpPr>
          <p:nvPr/>
        </p:nvGrpSpPr>
        <p:grpSpPr bwMode="auto">
          <a:xfrm>
            <a:off x="666750" y="2576513"/>
            <a:ext cx="7785100" cy="1968500"/>
            <a:chOff x="436" y="1575"/>
            <a:chExt cx="4904" cy="1336"/>
          </a:xfrm>
        </p:grpSpPr>
        <p:sp>
          <p:nvSpPr>
            <p:cNvPr id="30768" name="Freeform 24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8041 w 4473"/>
                <a:gd name="T5" fmla="*/ 945 h 954"/>
                <a:gd name="T6" fmla="*/ 8041 w 4473"/>
                <a:gd name="T7" fmla="*/ 0 h 9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69" name="Group 25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30770" name="Line 26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1" name="Line 27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72" name="Object 28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6" name="公式" r:id="rId4" imgW="393359" imgH="177646" progId="Equation.3">
                      <p:embed/>
                    </p:oleObj>
                  </mc:Choice>
                  <mc:Fallback>
                    <p:oleObj name="公式" r:id="rId4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3" name="Object 29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7" name="公式" r:id="rId6" imgW="393359" imgH="177646" progId="Equation.3">
                      <p:embed/>
                    </p:oleObj>
                  </mc:Choice>
                  <mc:Fallback>
                    <p:oleObj name="公式" r:id="rId6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58" name="Group 30"/>
          <p:cNvGrpSpPr>
            <a:grpSpLocks/>
          </p:cNvGrpSpPr>
          <p:nvPr/>
        </p:nvGrpSpPr>
        <p:grpSpPr bwMode="auto">
          <a:xfrm>
            <a:off x="666750" y="2792413"/>
            <a:ext cx="7785100" cy="1498600"/>
            <a:chOff x="436" y="1575"/>
            <a:chExt cx="4904" cy="1336"/>
          </a:xfrm>
        </p:grpSpPr>
        <p:sp>
          <p:nvSpPr>
            <p:cNvPr id="30762" name="Freeform 31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8041 w 4473"/>
                <a:gd name="T5" fmla="*/ 945 h 954"/>
                <a:gd name="T6" fmla="*/ 8041 w 4473"/>
                <a:gd name="T7" fmla="*/ 0 h 9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63" name="Group 32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30764" name="Line 33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5" name="Line 34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66" name="Object 35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8" name="公式" r:id="rId8" imgW="393359" imgH="177646" progId="Equation.3">
                      <p:embed/>
                    </p:oleObj>
                  </mc:Choice>
                  <mc:Fallback>
                    <p:oleObj name="公式" r:id="rId8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7" name="Object 36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49" name="公式" r:id="rId9" imgW="393359" imgH="177646" progId="Equation.3">
                      <p:embed/>
                    </p:oleObj>
                  </mc:Choice>
                  <mc:Fallback>
                    <p:oleObj name="公式" r:id="rId9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65" name="Group 37"/>
          <p:cNvGrpSpPr>
            <a:grpSpLocks/>
          </p:cNvGrpSpPr>
          <p:nvPr/>
        </p:nvGrpSpPr>
        <p:grpSpPr bwMode="auto">
          <a:xfrm>
            <a:off x="666750" y="2932113"/>
            <a:ext cx="7785100" cy="1219200"/>
            <a:chOff x="436" y="1575"/>
            <a:chExt cx="4904" cy="1336"/>
          </a:xfrm>
        </p:grpSpPr>
        <p:sp>
          <p:nvSpPr>
            <p:cNvPr id="30756" name="Freeform 38"/>
            <p:cNvSpPr>
              <a:spLocks/>
            </p:cNvSpPr>
            <p:nvPr/>
          </p:nvSpPr>
          <p:spPr bwMode="auto">
            <a:xfrm>
              <a:off x="476" y="1775"/>
              <a:ext cx="4864" cy="954"/>
            </a:xfrm>
            <a:custGeom>
              <a:avLst/>
              <a:gdLst>
                <a:gd name="T0" fmla="*/ 0 w 4473"/>
                <a:gd name="T1" fmla="*/ 0 h 954"/>
                <a:gd name="T2" fmla="*/ 0 w 4473"/>
                <a:gd name="T3" fmla="*/ 954 h 954"/>
                <a:gd name="T4" fmla="*/ 8041 w 4473"/>
                <a:gd name="T5" fmla="*/ 945 h 954"/>
                <a:gd name="T6" fmla="*/ 8041 w 4473"/>
                <a:gd name="T7" fmla="*/ 0 h 95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73" h="954">
                  <a:moveTo>
                    <a:pt x="0" y="0"/>
                  </a:moveTo>
                  <a:lnTo>
                    <a:pt x="0" y="954"/>
                  </a:lnTo>
                  <a:lnTo>
                    <a:pt x="4473" y="945"/>
                  </a:lnTo>
                  <a:lnTo>
                    <a:pt x="4473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57" name="Group 39"/>
            <p:cNvGrpSpPr>
              <a:grpSpLocks/>
            </p:cNvGrpSpPr>
            <p:nvPr/>
          </p:nvGrpSpPr>
          <p:grpSpPr bwMode="auto">
            <a:xfrm>
              <a:off x="436" y="1575"/>
              <a:ext cx="4881" cy="1336"/>
              <a:chOff x="436" y="1575"/>
              <a:chExt cx="4881" cy="1336"/>
            </a:xfrm>
          </p:grpSpPr>
          <p:sp>
            <p:nvSpPr>
              <p:cNvPr id="30758" name="Line 40"/>
              <p:cNvSpPr>
                <a:spLocks noChangeShapeType="1"/>
              </p:cNvSpPr>
              <p:nvPr/>
            </p:nvSpPr>
            <p:spPr bwMode="auto">
              <a:xfrm>
                <a:off x="457" y="1772"/>
                <a:ext cx="484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Line 41"/>
              <p:cNvSpPr>
                <a:spLocks noChangeShapeType="1"/>
              </p:cNvSpPr>
              <p:nvPr/>
            </p:nvSpPr>
            <p:spPr bwMode="auto">
              <a:xfrm>
                <a:off x="436" y="2727"/>
                <a:ext cx="4881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60" name="Object 42"/>
              <p:cNvGraphicFramePr>
                <a:graphicFrameLocks noChangeAspect="1"/>
              </p:cNvGraphicFramePr>
              <p:nvPr/>
            </p:nvGraphicFramePr>
            <p:xfrm>
              <a:off x="2528" y="1575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0" name="公式" r:id="rId10" imgW="393359" imgH="177646" progId="Equation.3">
                      <p:embed/>
                    </p:oleObj>
                  </mc:Choice>
                  <mc:Fallback>
                    <p:oleObj name="公式" r:id="rId10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1575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61" name="Object 43"/>
              <p:cNvGraphicFramePr>
                <a:graphicFrameLocks noChangeAspect="1"/>
              </p:cNvGraphicFramePr>
              <p:nvPr/>
            </p:nvGraphicFramePr>
            <p:xfrm>
              <a:off x="2461" y="2725"/>
              <a:ext cx="3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51" name="公式" r:id="rId11" imgW="393359" imgH="177646" progId="Equation.3">
                      <p:embed/>
                    </p:oleObj>
                  </mc:Choice>
                  <mc:Fallback>
                    <p:oleObj name="公式" r:id="rId11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1" y="2725"/>
                            <a:ext cx="3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03372" name="Group 44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30753" name="Freeform 45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Line 46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47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3" name="Freeform 48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2147483647 h 1815"/>
              <a:gd name="T2" fmla="*/ 2147483647 w 4826"/>
              <a:gd name="T3" fmla="*/ 2147483647 h 1815"/>
              <a:gd name="T4" fmla="*/ 2147483647 w 4826"/>
              <a:gd name="T5" fmla="*/ 2147483647 h 1815"/>
              <a:gd name="T6" fmla="*/ 2147483647 w 4826"/>
              <a:gd name="T7" fmla="*/ 2147483647 h 1815"/>
              <a:gd name="T8" fmla="*/ 2147483647 w 4826"/>
              <a:gd name="T9" fmla="*/ 2147483647 h 1815"/>
              <a:gd name="T10" fmla="*/ 2147483647 w 4826"/>
              <a:gd name="T11" fmla="*/ 2147483647 h 1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Text Box 49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30735" name="Line 50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3380" name="Line 52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03381" name="Object 53"/>
          <p:cNvGraphicFramePr>
            <a:graphicFrameLocks noChangeAspect="1"/>
          </p:cNvGraphicFramePr>
          <p:nvPr/>
        </p:nvGraphicFramePr>
        <p:xfrm>
          <a:off x="4098925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2" name="公式" r:id="rId12" imgW="393359" imgH="177646" progId="Equation.3">
                  <p:embed/>
                </p:oleObj>
              </mc:Choice>
              <mc:Fallback>
                <p:oleObj name="公式" r:id="rId12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3382" name="Object 54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3" name="公式" r:id="rId13" imgW="393359" imgH="177646" progId="Equation.3">
                  <p:embed/>
                </p:oleObj>
              </mc:Choice>
              <mc:Fallback>
                <p:oleObj name="公式" r:id="rId13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9" name="Group 55"/>
          <p:cNvGrpSpPr>
            <a:grpSpLocks/>
          </p:cNvGrpSpPr>
          <p:nvPr/>
        </p:nvGrpSpPr>
        <p:grpSpPr bwMode="auto">
          <a:xfrm>
            <a:off x="3062288" y="2781300"/>
            <a:ext cx="2965450" cy="3254375"/>
            <a:chOff x="1929" y="1752"/>
            <a:chExt cx="1868" cy="2050"/>
          </a:xfrm>
        </p:grpSpPr>
        <p:sp>
          <p:nvSpPr>
            <p:cNvPr id="30751" name="Line 56"/>
            <p:cNvSpPr>
              <a:spLocks noChangeShapeType="1"/>
            </p:cNvSpPr>
            <p:nvPr/>
          </p:nvSpPr>
          <p:spPr bwMode="auto">
            <a:xfrm>
              <a:off x="3797" y="2377"/>
              <a:ext cx="0" cy="1425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Line 57"/>
            <p:cNvSpPr>
              <a:spLocks noChangeShapeType="1"/>
            </p:cNvSpPr>
            <p:nvPr/>
          </p:nvSpPr>
          <p:spPr bwMode="auto">
            <a:xfrm>
              <a:off x="1929" y="1752"/>
              <a:ext cx="0" cy="204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40" name="Rectangle 6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8050" y="6494463"/>
            <a:ext cx="381000" cy="2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grpSp>
        <p:nvGrpSpPr>
          <p:cNvPr id="30741" name="Group 65"/>
          <p:cNvGrpSpPr>
            <a:grpSpLocks/>
          </p:cNvGrpSpPr>
          <p:nvPr/>
        </p:nvGrpSpPr>
        <p:grpSpPr bwMode="auto">
          <a:xfrm>
            <a:off x="741363" y="2857500"/>
            <a:ext cx="7669212" cy="1387475"/>
            <a:chOff x="467" y="1800"/>
            <a:chExt cx="4831" cy="874"/>
          </a:xfrm>
        </p:grpSpPr>
        <p:sp>
          <p:nvSpPr>
            <p:cNvPr id="30749" name="Freeform 66"/>
            <p:cNvSpPr>
              <a:spLocks/>
            </p:cNvSpPr>
            <p:nvPr/>
          </p:nvSpPr>
          <p:spPr bwMode="auto">
            <a:xfrm>
              <a:off x="3801" y="2268"/>
              <a:ext cx="1497" cy="406"/>
            </a:xfrm>
            <a:custGeom>
              <a:avLst/>
              <a:gdLst>
                <a:gd name="T0" fmla="*/ 0 w 1497"/>
                <a:gd name="T1" fmla="*/ 114 h 406"/>
                <a:gd name="T2" fmla="*/ 164 w 1497"/>
                <a:gd name="T3" fmla="*/ 275 h 406"/>
                <a:gd name="T4" fmla="*/ 321 w 1497"/>
                <a:gd name="T5" fmla="*/ 380 h 406"/>
                <a:gd name="T6" fmla="*/ 441 w 1497"/>
                <a:gd name="T7" fmla="*/ 372 h 406"/>
                <a:gd name="T8" fmla="*/ 531 w 1497"/>
                <a:gd name="T9" fmla="*/ 179 h 406"/>
                <a:gd name="T10" fmla="*/ 600 w 1497"/>
                <a:gd name="T11" fmla="*/ 110 h 406"/>
                <a:gd name="T12" fmla="*/ 689 w 1497"/>
                <a:gd name="T13" fmla="*/ 84 h 406"/>
                <a:gd name="T14" fmla="*/ 852 w 1497"/>
                <a:gd name="T15" fmla="*/ 57 h 406"/>
                <a:gd name="T16" fmla="*/ 1016 w 1497"/>
                <a:gd name="T17" fmla="*/ 39 h 406"/>
                <a:gd name="T18" fmla="*/ 1173 w 1497"/>
                <a:gd name="T19" fmla="*/ 23 h 406"/>
                <a:gd name="T20" fmla="*/ 1355 w 1497"/>
                <a:gd name="T21" fmla="*/ 9 h 406"/>
                <a:gd name="T22" fmla="*/ 1497 w 1497"/>
                <a:gd name="T23" fmla="*/ 0 h 4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97" h="406">
                  <a:moveTo>
                    <a:pt x="0" y="114"/>
                  </a:moveTo>
                  <a:cubicBezTo>
                    <a:pt x="27" y="141"/>
                    <a:pt x="111" y="231"/>
                    <a:pt x="164" y="275"/>
                  </a:cubicBezTo>
                  <a:cubicBezTo>
                    <a:pt x="217" y="319"/>
                    <a:pt x="275" y="364"/>
                    <a:pt x="321" y="380"/>
                  </a:cubicBezTo>
                  <a:cubicBezTo>
                    <a:pt x="367" y="396"/>
                    <a:pt x="406" y="406"/>
                    <a:pt x="441" y="372"/>
                  </a:cubicBezTo>
                  <a:cubicBezTo>
                    <a:pt x="476" y="338"/>
                    <a:pt x="505" y="223"/>
                    <a:pt x="531" y="179"/>
                  </a:cubicBezTo>
                  <a:cubicBezTo>
                    <a:pt x="557" y="135"/>
                    <a:pt x="574" y="126"/>
                    <a:pt x="600" y="110"/>
                  </a:cubicBezTo>
                  <a:cubicBezTo>
                    <a:pt x="626" y="94"/>
                    <a:pt x="647" y="93"/>
                    <a:pt x="689" y="84"/>
                  </a:cubicBezTo>
                  <a:cubicBezTo>
                    <a:pt x="731" y="75"/>
                    <a:pt x="798" y="64"/>
                    <a:pt x="852" y="57"/>
                  </a:cubicBezTo>
                  <a:cubicBezTo>
                    <a:pt x="906" y="50"/>
                    <a:pt x="963" y="45"/>
                    <a:pt x="1016" y="39"/>
                  </a:cubicBezTo>
                  <a:cubicBezTo>
                    <a:pt x="1069" y="33"/>
                    <a:pt x="1117" y="28"/>
                    <a:pt x="1173" y="23"/>
                  </a:cubicBezTo>
                  <a:cubicBezTo>
                    <a:pt x="1229" y="18"/>
                    <a:pt x="1301" y="13"/>
                    <a:pt x="1355" y="9"/>
                  </a:cubicBezTo>
                  <a:cubicBezTo>
                    <a:pt x="1409" y="5"/>
                    <a:pt x="1468" y="2"/>
                    <a:pt x="1497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Freeform 67"/>
            <p:cNvSpPr>
              <a:spLocks/>
            </p:cNvSpPr>
            <p:nvPr/>
          </p:nvSpPr>
          <p:spPr bwMode="auto">
            <a:xfrm>
              <a:off x="467" y="1800"/>
              <a:ext cx="1458" cy="425"/>
            </a:xfrm>
            <a:custGeom>
              <a:avLst/>
              <a:gdLst>
                <a:gd name="T0" fmla="*/ 1458 w 1458"/>
                <a:gd name="T1" fmla="*/ 0 h 425"/>
                <a:gd name="T2" fmla="*/ 1266 w 1458"/>
                <a:gd name="T3" fmla="*/ 222 h 425"/>
                <a:gd name="T4" fmla="*/ 927 w 1458"/>
                <a:gd name="T5" fmla="*/ 344 h 425"/>
                <a:gd name="T6" fmla="*/ 573 w 1458"/>
                <a:gd name="T7" fmla="*/ 392 h 425"/>
                <a:gd name="T8" fmla="*/ 355 w 1458"/>
                <a:gd name="T9" fmla="*/ 404 h 425"/>
                <a:gd name="T10" fmla="*/ 153 w 1458"/>
                <a:gd name="T11" fmla="*/ 414 h 425"/>
                <a:gd name="T12" fmla="*/ 0 w 1458"/>
                <a:gd name="T13" fmla="*/ 425 h 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8" h="425">
                  <a:moveTo>
                    <a:pt x="1458" y="0"/>
                  </a:moveTo>
                  <a:cubicBezTo>
                    <a:pt x="1426" y="37"/>
                    <a:pt x="1354" y="165"/>
                    <a:pt x="1266" y="222"/>
                  </a:cubicBezTo>
                  <a:cubicBezTo>
                    <a:pt x="1178" y="279"/>
                    <a:pt x="1043" y="316"/>
                    <a:pt x="927" y="344"/>
                  </a:cubicBezTo>
                  <a:cubicBezTo>
                    <a:pt x="811" y="372"/>
                    <a:pt x="668" y="382"/>
                    <a:pt x="573" y="392"/>
                  </a:cubicBezTo>
                  <a:cubicBezTo>
                    <a:pt x="478" y="402"/>
                    <a:pt x="425" y="400"/>
                    <a:pt x="355" y="404"/>
                  </a:cubicBezTo>
                  <a:cubicBezTo>
                    <a:pt x="285" y="408"/>
                    <a:pt x="212" y="411"/>
                    <a:pt x="153" y="414"/>
                  </a:cubicBezTo>
                  <a:cubicBezTo>
                    <a:pt x="94" y="417"/>
                    <a:pt x="32" y="423"/>
                    <a:pt x="0" y="425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1087438" y="1021959"/>
            <a:ext cx="5428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其相应的曲线上的</a:t>
            </a:r>
            <a:r>
              <a:rPr lang="zh-CN" altLang="en-US" sz="2400" b="1" dirty="0" smtClean="0"/>
              <a:t>点</a:t>
            </a:r>
            <a:r>
              <a:rPr lang="zh-CN" altLang="en-US" sz="2400" b="1" dirty="0"/>
              <a:t>落在</a:t>
            </a:r>
            <a:r>
              <a:rPr lang="zh-CN" altLang="en-US" sz="2400" b="1" dirty="0">
                <a:solidFill>
                  <a:srgbClr val="008000"/>
                </a:solidFill>
              </a:rPr>
              <a:t>绿色</a:t>
            </a:r>
            <a:r>
              <a:rPr lang="zh-CN" altLang="en-US" sz="2400" b="1" dirty="0"/>
              <a:t>区域内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graphicFrame>
        <p:nvGraphicFramePr>
          <p:cNvPr id="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40079"/>
              </p:ext>
            </p:extLst>
          </p:nvPr>
        </p:nvGraphicFramePr>
        <p:xfrm>
          <a:off x="4271962" y="116632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4" name="公式" r:id="rId14" imgW="1879600" imgH="279400" progId="Equation.3">
                  <p:embed/>
                </p:oleObj>
              </mc:Choice>
              <mc:Fallback>
                <p:oleObj name="公式" r:id="rId14" imgW="187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116632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40"/>
          <p:cNvSpPr txBox="1">
            <a:spLocks noChangeArrowheads="1"/>
          </p:cNvSpPr>
          <p:nvPr/>
        </p:nvSpPr>
        <p:spPr>
          <a:xfrm>
            <a:off x="1059827" y="122188"/>
            <a:ext cx="3759200" cy="5064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2400" b="1" i="1" smtClean="0"/>
              <a:t>x </a:t>
            </a:r>
            <a:r>
              <a:rPr lang="zh-CN" altLang="zh-CN" sz="2400" b="1" smtClean="0"/>
              <a:t>趋于无穷大</a:t>
            </a:r>
            <a:r>
              <a:rPr lang="zh-CN" altLang="en-US" sz="2400" b="1" smtClean="0">
                <a:sym typeface="Symbol" pitchFamily="18" charset="2"/>
              </a:rPr>
              <a:t>时的极限</a:t>
            </a:r>
            <a:endParaRPr lang="zh-CN" altLang="en-US" sz="2400" dirty="0" smtClean="0"/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1087438" y="582340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</a:t>
            </a:r>
            <a:r>
              <a:rPr lang="el-GR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ε</a:t>
            </a:r>
            <a:r>
              <a:rPr lang="en-US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&gt;0</a:t>
            </a:r>
            <a:endParaRPr lang="en-US" altLang="zh-CN" sz="24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1973263" y="591071"/>
            <a:ext cx="1194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3094038" y="586309"/>
            <a:ext cx="3634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对满足 </a:t>
            </a:r>
            <a:r>
              <a:rPr lang="en-US" altLang="zh-CN" sz="2400" b="1" dirty="0">
                <a:solidFill>
                  <a:schemeClr val="accent2"/>
                </a:solidFill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| &gt; 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</a:rPr>
              <a:t>的一切点 </a:t>
            </a:r>
            <a:r>
              <a:rPr lang="en-US" altLang="zh-CN" sz="2400" b="1" i="1" dirty="0">
                <a:solidFill>
                  <a:schemeClr val="accent2"/>
                </a:solidFill>
              </a:rPr>
              <a:t>x,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74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403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03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403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03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403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403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40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338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31777" name="Line 3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Line 4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Text Box 5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 i="1"/>
            </a:p>
          </p:txBody>
        </p:sp>
        <p:sp>
          <p:nvSpPr>
            <p:cNvPr id="31780" name="Text Box 6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31781" name="Text Box 7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31747" name="Text Box 8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pSp>
        <p:nvGrpSpPr>
          <p:cNvPr id="1765386" name="Group 10"/>
          <p:cNvGrpSpPr>
            <a:grpSpLocks/>
          </p:cNvGrpSpPr>
          <p:nvPr/>
        </p:nvGrpSpPr>
        <p:grpSpPr bwMode="auto">
          <a:xfrm>
            <a:off x="633413" y="6019800"/>
            <a:ext cx="7894637" cy="4763"/>
            <a:chOff x="399" y="3792"/>
            <a:chExt cx="4973" cy="3"/>
          </a:xfrm>
        </p:grpSpPr>
        <p:sp>
          <p:nvSpPr>
            <p:cNvPr id="31775" name="Line 11"/>
            <p:cNvSpPr>
              <a:spLocks noChangeShapeType="1"/>
            </p:cNvSpPr>
            <p:nvPr/>
          </p:nvSpPr>
          <p:spPr bwMode="auto">
            <a:xfrm>
              <a:off x="3800" y="3795"/>
              <a:ext cx="157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Line 12"/>
            <p:cNvSpPr>
              <a:spLocks noChangeShapeType="1"/>
            </p:cNvSpPr>
            <p:nvPr/>
          </p:nvSpPr>
          <p:spPr bwMode="auto">
            <a:xfrm>
              <a:off x="399" y="3792"/>
              <a:ext cx="1509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65389" name="Oval 13"/>
          <p:cNvSpPr>
            <a:spLocks noChangeArrowheads="1"/>
          </p:cNvSpPr>
          <p:nvPr/>
        </p:nvSpPr>
        <p:spPr bwMode="auto">
          <a:xfrm>
            <a:off x="5973763" y="5969000"/>
            <a:ext cx="87312" cy="80963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5390" name="Oval 14"/>
          <p:cNvSpPr>
            <a:spLocks noChangeArrowheads="1"/>
          </p:cNvSpPr>
          <p:nvPr/>
        </p:nvSpPr>
        <p:spPr bwMode="auto">
          <a:xfrm>
            <a:off x="3006725" y="597693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1" name="Group 15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31772" name="Freeform 16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Line 17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Line 18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52" name="Freeform 19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2147483647 h 1815"/>
              <a:gd name="T2" fmla="*/ 2147483647 w 4826"/>
              <a:gd name="T3" fmla="*/ 2147483647 h 1815"/>
              <a:gd name="T4" fmla="*/ 2147483647 w 4826"/>
              <a:gd name="T5" fmla="*/ 2147483647 h 1815"/>
              <a:gd name="T6" fmla="*/ 2147483647 w 4826"/>
              <a:gd name="T7" fmla="*/ 2147483647 h 1815"/>
              <a:gd name="T8" fmla="*/ 2147483647 w 4826"/>
              <a:gd name="T9" fmla="*/ 2147483647 h 1815"/>
              <a:gd name="T10" fmla="*/ 2147483647 w 4826"/>
              <a:gd name="T11" fmla="*/ 2147483647 h 1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Text Box 23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31754" name="Line 24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25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756" name="Object 26"/>
          <p:cNvGraphicFramePr>
            <a:graphicFrameLocks noChangeAspect="1"/>
          </p:cNvGraphicFramePr>
          <p:nvPr/>
        </p:nvGraphicFramePr>
        <p:xfrm>
          <a:off x="4113213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公式" r:id="rId4" imgW="393359" imgH="177646" progId="Equation.3">
                  <p:embed/>
                </p:oleObj>
              </mc:Choice>
              <mc:Fallback>
                <p:oleObj name="公式" r:id="rId4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27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6" imgW="393359" imgH="177646" progId="Equation.3">
                  <p:embed/>
                </p:oleObj>
              </mc:Choice>
              <mc:Fallback>
                <p:oleObj name="公式" r:id="rId6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5513" name="Group 137"/>
          <p:cNvGrpSpPr>
            <a:grpSpLocks/>
          </p:cNvGrpSpPr>
          <p:nvPr/>
        </p:nvGrpSpPr>
        <p:grpSpPr bwMode="auto">
          <a:xfrm>
            <a:off x="2722563" y="2781300"/>
            <a:ext cx="3479800" cy="3668713"/>
            <a:chOff x="1715" y="1752"/>
            <a:chExt cx="2192" cy="2311"/>
          </a:xfrm>
        </p:grpSpPr>
        <p:sp>
          <p:nvSpPr>
            <p:cNvPr id="31767" name="Text Box 138"/>
            <p:cNvSpPr txBox="1">
              <a:spLocks noChangeArrowheads="1"/>
            </p:cNvSpPr>
            <p:nvPr/>
          </p:nvSpPr>
          <p:spPr bwMode="auto">
            <a:xfrm>
              <a:off x="3683" y="3792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1768" name="Text Box 139"/>
            <p:cNvSpPr txBox="1">
              <a:spLocks noChangeArrowheads="1"/>
            </p:cNvSpPr>
            <p:nvPr/>
          </p:nvSpPr>
          <p:spPr bwMode="auto">
            <a:xfrm>
              <a:off x="1715" y="3792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 X</a:t>
              </a:r>
              <a:endParaRPr lang="en-US" altLang="zh-CN" sz="2000" b="1" i="1"/>
            </a:p>
          </p:txBody>
        </p:sp>
        <p:grpSp>
          <p:nvGrpSpPr>
            <p:cNvPr id="31769" name="Group 140"/>
            <p:cNvGrpSpPr>
              <a:grpSpLocks/>
            </p:cNvGrpSpPr>
            <p:nvPr/>
          </p:nvGrpSpPr>
          <p:grpSpPr bwMode="auto">
            <a:xfrm>
              <a:off x="1929" y="1752"/>
              <a:ext cx="1868" cy="2050"/>
              <a:chOff x="1929" y="1752"/>
              <a:chExt cx="1868" cy="2050"/>
            </a:xfrm>
          </p:grpSpPr>
          <p:sp>
            <p:nvSpPr>
              <p:cNvPr id="31770" name="Line 141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71" name="Line 142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759" name="Rectangle 16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8050" y="6438900"/>
            <a:ext cx="16668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1087438" y="1021959"/>
            <a:ext cx="5428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其相应的曲线上的</a:t>
            </a:r>
            <a:r>
              <a:rPr lang="zh-CN" altLang="en-US" sz="2400" b="1" dirty="0" smtClean="0"/>
              <a:t>点</a:t>
            </a:r>
            <a:r>
              <a:rPr lang="zh-CN" altLang="en-US" sz="2400" b="1" dirty="0"/>
              <a:t>落在</a:t>
            </a:r>
            <a:r>
              <a:rPr lang="zh-CN" altLang="en-US" sz="2400" b="1" dirty="0">
                <a:solidFill>
                  <a:srgbClr val="008000"/>
                </a:solidFill>
              </a:rPr>
              <a:t>绿色</a:t>
            </a:r>
            <a:r>
              <a:rPr lang="zh-CN" altLang="en-US" sz="2400" b="1" dirty="0"/>
              <a:t>区域内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90224"/>
              </p:ext>
            </p:extLst>
          </p:nvPr>
        </p:nvGraphicFramePr>
        <p:xfrm>
          <a:off x="4271962" y="116632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8" imgW="1879600" imgH="279400" progId="Equation.3">
                  <p:embed/>
                </p:oleObj>
              </mc:Choice>
              <mc:Fallback>
                <p:oleObj name="公式" r:id="rId8" imgW="187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116632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40"/>
          <p:cNvSpPr txBox="1">
            <a:spLocks noChangeArrowheads="1"/>
          </p:cNvSpPr>
          <p:nvPr/>
        </p:nvSpPr>
        <p:spPr>
          <a:xfrm>
            <a:off x="1059827" y="122188"/>
            <a:ext cx="3759200" cy="5064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2400" b="1" i="1" smtClean="0"/>
              <a:t>x </a:t>
            </a:r>
            <a:r>
              <a:rPr lang="zh-CN" altLang="zh-CN" sz="2400" b="1" smtClean="0"/>
              <a:t>趋于无穷大</a:t>
            </a:r>
            <a:r>
              <a:rPr lang="zh-CN" altLang="en-US" sz="2400" b="1" smtClean="0">
                <a:sym typeface="Symbol" pitchFamily="18" charset="2"/>
              </a:rPr>
              <a:t>时的极限</a:t>
            </a:r>
            <a:endParaRPr lang="zh-CN" altLang="en-US" sz="2400" dirty="0" smtClean="0"/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1087438" y="582340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</a:t>
            </a:r>
            <a:r>
              <a:rPr lang="el-GR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ε</a:t>
            </a:r>
            <a:r>
              <a:rPr lang="en-US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&gt;0</a:t>
            </a:r>
            <a:endParaRPr lang="en-US" altLang="zh-CN" sz="24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973263" y="591071"/>
            <a:ext cx="1194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5" name="Text Box 47"/>
          <p:cNvSpPr txBox="1">
            <a:spLocks noChangeArrowheads="1"/>
          </p:cNvSpPr>
          <p:nvPr/>
        </p:nvSpPr>
        <p:spPr bwMode="auto">
          <a:xfrm>
            <a:off x="3094038" y="586309"/>
            <a:ext cx="3634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对满足 </a:t>
            </a:r>
            <a:r>
              <a:rPr lang="en-US" altLang="zh-CN" sz="2400" b="1" dirty="0">
                <a:solidFill>
                  <a:schemeClr val="accent2"/>
                </a:solidFill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| &gt; 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</a:rPr>
              <a:t>的一切点 </a:t>
            </a:r>
            <a:r>
              <a:rPr lang="en-US" altLang="zh-CN" sz="2400" b="1" i="1" dirty="0">
                <a:solidFill>
                  <a:schemeClr val="accent2"/>
                </a:solidFill>
              </a:rPr>
              <a:t>x,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55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6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6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89" grpId="0" animBg="1"/>
      <p:bldP spid="176539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>
            <a:grpSpLocks/>
          </p:cNvGrpSpPr>
          <p:nvPr/>
        </p:nvGrpSpPr>
        <p:grpSpPr bwMode="auto">
          <a:xfrm>
            <a:off x="742950" y="1360488"/>
            <a:ext cx="7913688" cy="5133975"/>
            <a:chOff x="468" y="857"/>
            <a:chExt cx="4985" cy="3234"/>
          </a:xfrm>
        </p:grpSpPr>
        <p:sp>
          <p:nvSpPr>
            <p:cNvPr id="32835" name="Line 3"/>
            <p:cNvSpPr>
              <a:spLocks noChangeShapeType="1"/>
            </p:cNvSpPr>
            <p:nvPr/>
          </p:nvSpPr>
          <p:spPr bwMode="auto">
            <a:xfrm>
              <a:off x="468" y="3794"/>
              <a:ext cx="49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6" name="Line 4"/>
            <p:cNvSpPr>
              <a:spLocks noChangeShapeType="1"/>
            </p:cNvSpPr>
            <p:nvPr/>
          </p:nvSpPr>
          <p:spPr bwMode="auto">
            <a:xfrm flipV="1">
              <a:off x="2862" y="938"/>
              <a:ext cx="0" cy="29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7" name="Text Box 5"/>
            <p:cNvSpPr txBox="1">
              <a:spLocks noChangeArrowheads="1"/>
            </p:cNvSpPr>
            <p:nvPr/>
          </p:nvSpPr>
          <p:spPr bwMode="auto">
            <a:xfrm>
              <a:off x="5220" y="3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  <a:endParaRPr lang="en-US" altLang="zh-CN" sz="2000" b="1" i="1"/>
            </a:p>
          </p:txBody>
        </p:sp>
        <p:sp>
          <p:nvSpPr>
            <p:cNvPr id="32838" name="Text Box 6"/>
            <p:cNvSpPr txBox="1">
              <a:spLocks noChangeArrowheads="1"/>
            </p:cNvSpPr>
            <p:nvPr/>
          </p:nvSpPr>
          <p:spPr bwMode="auto">
            <a:xfrm>
              <a:off x="2502" y="857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y</a:t>
              </a:r>
              <a:endParaRPr lang="en-US" altLang="zh-CN" sz="2000" b="1"/>
            </a:p>
          </p:txBody>
        </p:sp>
        <p:sp>
          <p:nvSpPr>
            <p:cNvPr id="32839" name="Text Box 7"/>
            <p:cNvSpPr txBox="1">
              <a:spLocks noChangeArrowheads="1"/>
            </p:cNvSpPr>
            <p:nvPr/>
          </p:nvSpPr>
          <p:spPr bwMode="auto">
            <a:xfrm>
              <a:off x="2556" y="376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sp>
        <p:nvSpPr>
          <p:cNvPr id="32771" name="Text Box 8"/>
          <p:cNvSpPr txBox="1">
            <a:spLocks noChangeArrowheads="1"/>
          </p:cNvSpPr>
          <p:nvPr/>
        </p:nvSpPr>
        <p:spPr bwMode="auto">
          <a:xfrm>
            <a:off x="4852988" y="1909763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grpSp>
        <p:nvGrpSpPr>
          <p:cNvPr id="32772" name="Group 14"/>
          <p:cNvGrpSpPr>
            <a:grpSpLocks/>
          </p:cNvGrpSpPr>
          <p:nvPr/>
        </p:nvGrpSpPr>
        <p:grpSpPr bwMode="auto">
          <a:xfrm>
            <a:off x="696913" y="3265488"/>
            <a:ext cx="7748587" cy="608012"/>
            <a:chOff x="302" y="1003"/>
            <a:chExt cx="4881" cy="383"/>
          </a:xfrm>
        </p:grpSpPr>
        <p:sp>
          <p:nvSpPr>
            <p:cNvPr id="32832" name="Freeform 15"/>
            <p:cNvSpPr>
              <a:spLocks/>
            </p:cNvSpPr>
            <p:nvPr/>
          </p:nvSpPr>
          <p:spPr bwMode="auto">
            <a:xfrm>
              <a:off x="309" y="1004"/>
              <a:ext cx="4871" cy="379"/>
            </a:xfrm>
            <a:custGeom>
              <a:avLst/>
              <a:gdLst>
                <a:gd name="T0" fmla="*/ 7 w 4871"/>
                <a:gd name="T1" fmla="*/ 0 h 379"/>
                <a:gd name="T2" fmla="*/ 0 w 4871"/>
                <a:gd name="T3" fmla="*/ 369 h 379"/>
                <a:gd name="T4" fmla="*/ 4871 w 4871"/>
                <a:gd name="T5" fmla="*/ 379 h 379"/>
                <a:gd name="T6" fmla="*/ 4871 w 4871"/>
                <a:gd name="T7" fmla="*/ 0 h 3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71" h="379">
                  <a:moveTo>
                    <a:pt x="7" y="0"/>
                  </a:moveTo>
                  <a:lnTo>
                    <a:pt x="0" y="369"/>
                  </a:lnTo>
                  <a:lnTo>
                    <a:pt x="4871" y="379"/>
                  </a:lnTo>
                  <a:lnTo>
                    <a:pt x="4871" y="0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99FF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3" name="Line 16"/>
            <p:cNvSpPr>
              <a:spLocks noChangeShapeType="1"/>
            </p:cNvSpPr>
            <p:nvPr/>
          </p:nvSpPr>
          <p:spPr bwMode="auto">
            <a:xfrm>
              <a:off x="324" y="1003"/>
              <a:ext cx="484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Line 17"/>
            <p:cNvSpPr>
              <a:spLocks noChangeShapeType="1"/>
            </p:cNvSpPr>
            <p:nvPr/>
          </p:nvSpPr>
          <p:spPr bwMode="auto">
            <a:xfrm>
              <a:off x="302" y="1386"/>
              <a:ext cx="488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3" name="Freeform 18"/>
          <p:cNvSpPr>
            <a:spLocks/>
          </p:cNvSpPr>
          <p:nvPr/>
        </p:nvSpPr>
        <p:spPr bwMode="auto">
          <a:xfrm>
            <a:off x="750888" y="1582738"/>
            <a:ext cx="7661275" cy="2881312"/>
          </a:xfrm>
          <a:custGeom>
            <a:avLst/>
            <a:gdLst>
              <a:gd name="T0" fmla="*/ 0 w 4826"/>
              <a:gd name="T1" fmla="*/ 2147483647 h 1815"/>
              <a:gd name="T2" fmla="*/ 2147483647 w 4826"/>
              <a:gd name="T3" fmla="*/ 2147483647 h 1815"/>
              <a:gd name="T4" fmla="*/ 2147483647 w 4826"/>
              <a:gd name="T5" fmla="*/ 2147483647 h 1815"/>
              <a:gd name="T6" fmla="*/ 2147483647 w 4826"/>
              <a:gd name="T7" fmla="*/ 2147483647 h 1815"/>
              <a:gd name="T8" fmla="*/ 2147483647 w 4826"/>
              <a:gd name="T9" fmla="*/ 2147483647 h 1815"/>
              <a:gd name="T10" fmla="*/ 2147483647 w 4826"/>
              <a:gd name="T11" fmla="*/ 2147483647 h 18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26" h="1815">
                <a:moveTo>
                  <a:pt x="0" y="1230"/>
                </a:moveTo>
                <a:cubicBezTo>
                  <a:pt x="206" y="1198"/>
                  <a:pt x="895" y="1229"/>
                  <a:pt x="1236" y="1040"/>
                </a:cubicBezTo>
                <a:cubicBezTo>
                  <a:pt x="1577" y="851"/>
                  <a:pt x="1657" y="0"/>
                  <a:pt x="2045" y="94"/>
                </a:cubicBezTo>
                <a:cubicBezTo>
                  <a:pt x="2433" y="188"/>
                  <a:pt x="3243" y="1391"/>
                  <a:pt x="3563" y="1603"/>
                </a:cubicBezTo>
                <a:cubicBezTo>
                  <a:pt x="3883" y="1815"/>
                  <a:pt x="3753" y="1423"/>
                  <a:pt x="3963" y="1367"/>
                </a:cubicBezTo>
                <a:cubicBezTo>
                  <a:pt x="4173" y="1311"/>
                  <a:pt x="4646" y="1288"/>
                  <a:pt x="4826" y="1267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5395" name="Group 19"/>
          <p:cNvGrpSpPr>
            <a:grpSpLocks/>
          </p:cNvGrpSpPr>
          <p:nvPr/>
        </p:nvGrpSpPr>
        <p:grpSpPr bwMode="auto">
          <a:xfrm>
            <a:off x="741363" y="3427413"/>
            <a:ext cx="7669212" cy="349250"/>
            <a:chOff x="467" y="2159"/>
            <a:chExt cx="4831" cy="220"/>
          </a:xfrm>
        </p:grpSpPr>
        <p:sp>
          <p:nvSpPr>
            <p:cNvPr id="32830" name="Freeform 20"/>
            <p:cNvSpPr>
              <a:spLocks/>
            </p:cNvSpPr>
            <p:nvPr/>
          </p:nvSpPr>
          <p:spPr bwMode="auto">
            <a:xfrm>
              <a:off x="4395" y="2268"/>
              <a:ext cx="903" cy="111"/>
            </a:xfrm>
            <a:custGeom>
              <a:avLst/>
              <a:gdLst>
                <a:gd name="T0" fmla="*/ 0 w 903"/>
                <a:gd name="T1" fmla="*/ 111 h 111"/>
                <a:gd name="T2" fmla="*/ 95 w 903"/>
                <a:gd name="T3" fmla="*/ 84 h 111"/>
                <a:gd name="T4" fmla="*/ 258 w 903"/>
                <a:gd name="T5" fmla="*/ 57 h 111"/>
                <a:gd name="T6" fmla="*/ 422 w 903"/>
                <a:gd name="T7" fmla="*/ 39 h 111"/>
                <a:gd name="T8" fmla="*/ 579 w 903"/>
                <a:gd name="T9" fmla="*/ 23 h 111"/>
                <a:gd name="T10" fmla="*/ 761 w 903"/>
                <a:gd name="T11" fmla="*/ 9 h 111"/>
                <a:gd name="T12" fmla="*/ 903 w 903"/>
                <a:gd name="T13" fmla="*/ 0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3" h="111">
                  <a:moveTo>
                    <a:pt x="0" y="111"/>
                  </a:moveTo>
                  <a:cubicBezTo>
                    <a:pt x="15" y="106"/>
                    <a:pt x="52" y="93"/>
                    <a:pt x="95" y="84"/>
                  </a:cubicBezTo>
                  <a:cubicBezTo>
                    <a:pt x="138" y="75"/>
                    <a:pt x="204" y="64"/>
                    <a:pt x="258" y="57"/>
                  </a:cubicBezTo>
                  <a:cubicBezTo>
                    <a:pt x="312" y="50"/>
                    <a:pt x="369" y="45"/>
                    <a:pt x="422" y="39"/>
                  </a:cubicBezTo>
                  <a:cubicBezTo>
                    <a:pt x="475" y="33"/>
                    <a:pt x="523" y="28"/>
                    <a:pt x="579" y="23"/>
                  </a:cubicBezTo>
                  <a:cubicBezTo>
                    <a:pt x="635" y="18"/>
                    <a:pt x="707" y="13"/>
                    <a:pt x="761" y="9"/>
                  </a:cubicBezTo>
                  <a:cubicBezTo>
                    <a:pt x="815" y="5"/>
                    <a:pt x="874" y="2"/>
                    <a:pt x="903" y="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Freeform 21"/>
            <p:cNvSpPr>
              <a:spLocks/>
            </p:cNvSpPr>
            <p:nvPr/>
          </p:nvSpPr>
          <p:spPr bwMode="auto">
            <a:xfrm>
              <a:off x="467" y="2159"/>
              <a:ext cx="853" cy="66"/>
            </a:xfrm>
            <a:custGeom>
              <a:avLst/>
              <a:gdLst>
                <a:gd name="T0" fmla="*/ 853 w 853"/>
                <a:gd name="T1" fmla="*/ 0 h 66"/>
                <a:gd name="T2" fmla="*/ 576 w 853"/>
                <a:gd name="T3" fmla="*/ 31 h 66"/>
                <a:gd name="T4" fmla="*/ 352 w 853"/>
                <a:gd name="T5" fmla="*/ 46 h 66"/>
                <a:gd name="T6" fmla="*/ 154 w 853"/>
                <a:gd name="T7" fmla="*/ 54 h 66"/>
                <a:gd name="T8" fmla="*/ 0 w 853"/>
                <a:gd name="T9" fmla="*/ 66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3" h="66">
                  <a:moveTo>
                    <a:pt x="853" y="0"/>
                  </a:moveTo>
                  <a:cubicBezTo>
                    <a:pt x="807" y="5"/>
                    <a:pt x="659" y="23"/>
                    <a:pt x="576" y="31"/>
                  </a:cubicBezTo>
                  <a:cubicBezTo>
                    <a:pt x="493" y="39"/>
                    <a:pt x="422" y="42"/>
                    <a:pt x="352" y="46"/>
                  </a:cubicBezTo>
                  <a:cubicBezTo>
                    <a:pt x="282" y="50"/>
                    <a:pt x="213" y="51"/>
                    <a:pt x="154" y="54"/>
                  </a:cubicBezTo>
                  <a:cubicBezTo>
                    <a:pt x="95" y="57"/>
                    <a:pt x="32" y="64"/>
                    <a:pt x="0" y="66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75" name="Text Box 22"/>
          <p:cNvSpPr txBox="1">
            <a:spLocks noChangeArrowheads="1"/>
          </p:cNvSpPr>
          <p:nvPr/>
        </p:nvSpPr>
        <p:spPr bwMode="auto">
          <a:xfrm>
            <a:off x="4210050" y="3495675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32776" name="Line 23"/>
          <p:cNvSpPr>
            <a:spLocks noChangeShapeType="1"/>
          </p:cNvSpPr>
          <p:nvPr/>
        </p:nvSpPr>
        <p:spPr bwMode="auto">
          <a:xfrm flipH="1">
            <a:off x="757238" y="3554413"/>
            <a:ext cx="7653337" cy="33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24"/>
          <p:cNvSpPr>
            <a:spLocks noChangeShapeType="1"/>
          </p:cNvSpPr>
          <p:nvPr/>
        </p:nvSpPr>
        <p:spPr bwMode="auto">
          <a:xfrm>
            <a:off x="4549775" y="3238500"/>
            <a:ext cx="0" cy="641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8" name="Object 25"/>
          <p:cNvGraphicFramePr>
            <a:graphicFrameLocks noChangeAspect="1"/>
          </p:cNvGraphicFramePr>
          <p:nvPr/>
        </p:nvGraphicFramePr>
        <p:xfrm>
          <a:off x="4113213" y="2976563"/>
          <a:ext cx="387350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公式" r:id="rId4" imgW="393359" imgH="177646" progId="Equation.3">
                  <p:embed/>
                </p:oleObj>
              </mc:Choice>
              <mc:Fallback>
                <p:oleObj name="公式" r:id="rId4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976563"/>
                        <a:ext cx="387350" cy="22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6"/>
          <p:cNvGraphicFramePr>
            <a:graphicFrameLocks noChangeAspect="1"/>
          </p:cNvGraphicFramePr>
          <p:nvPr/>
        </p:nvGraphicFramePr>
        <p:xfrm>
          <a:off x="4054475" y="3856038"/>
          <a:ext cx="4587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公式" r:id="rId6" imgW="393359" imgH="177646" progId="Equation.3">
                  <p:embed/>
                </p:oleObj>
              </mc:Choice>
              <mc:Fallback>
                <p:oleObj name="公式" r:id="rId6" imgW="39335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3856038"/>
                        <a:ext cx="4587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05403" name="Group 27"/>
          <p:cNvGrpSpPr>
            <a:grpSpLocks/>
          </p:cNvGrpSpPr>
          <p:nvPr/>
        </p:nvGrpSpPr>
        <p:grpSpPr bwMode="auto">
          <a:xfrm>
            <a:off x="2339975" y="2779713"/>
            <a:ext cx="4202113" cy="3668712"/>
            <a:chOff x="1474" y="1745"/>
            <a:chExt cx="2647" cy="2311"/>
          </a:xfrm>
        </p:grpSpPr>
        <p:sp>
          <p:nvSpPr>
            <p:cNvPr id="32825" name="Text Box 28"/>
            <p:cNvSpPr txBox="1">
              <a:spLocks noChangeArrowheads="1"/>
            </p:cNvSpPr>
            <p:nvPr/>
          </p:nvSpPr>
          <p:spPr bwMode="auto">
            <a:xfrm>
              <a:off x="3889" y="379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N</a:t>
              </a:r>
              <a:endParaRPr lang="en-US" altLang="zh-CN" sz="2000" b="1" i="1"/>
            </a:p>
          </p:txBody>
        </p:sp>
        <p:sp>
          <p:nvSpPr>
            <p:cNvPr id="32826" name="Text Box 29"/>
            <p:cNvSpPr txBox="1">
              <a:spLocks noChangeArrowheads="1"/>
            </p:cNvSpPr>
            <p:nvPr/>
          </p:nvSpPr>
          <p:spPr bwMode="auto">
            <a:xfrm>
              <a:off x="1474" y="3785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 X</a:t>
              </a:r>
              <a:endParaRPr lang="en-US" altLang="zh-CN" sz="2000" b="1" i="1"/>
            </a:p>
          </p:txBody>
        </p:sp>
        <p:grpSp>
          <p:nvGrpSpPr>
            <p:cNvPr id="32827" name="Group 30"/>
            <p:cNvGrpSpPr>
              <a:grpSpLocks/>
            </p:cNvGrpSpPr>
            <p:nvPr/>
          </p:nvGrpSpPr>
          <p:grpSpPr bwMode="auto">
            <a:xfrm>
              <a:off x="1723" y="1745"/>
              <a:ext cx="2280" cy="2050"/>
              <a:chOff x="1929" y="1752"/>
              <a:chExt cx="1868" cy="2050"/>
            </a:xfrm>
          </p:grpSpPr>
          <p:sp>
            <p:nvSpPr>
              <p:cNvPr id="32828" name="Line 31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9" name="Line 32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09" name="Group 33"/>
          <p:cNvGrpSpPr>
            <a:grpSpLocks/>
          </p:cNvGrpSpPr>
          <p:nvPr/>
        </p:nvGrpSpPr>
        <p:grpSpPr bwMode="auto">
          <a:xfrm>
            <a:off x="2254250" y="2786063"/>
            <a:ext cx="4378325" cy="3668712"/>
            <a:chOff x="1420" y="1749"/>
            <a:chExt cx="2758" cy="2311"/>
          </a:xfrm>
        </p:grpSpPr>
        <p:sp>
          <p:nvSpPr>
            <p:cNvPr id="32820" name="Text Box 34"/>
            <p:cNvSpPr txBox="1">
              <a:spLocks noChangeArrowheads="1"/>
            </p:cNvSpPr>
            <p:nvPr/>
          </p:nvSpPr>
          <p:spPr bwMode="auto">
            <a:xfrm>
              <a:off x="3954" y="3789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2821" name="Text Box 35"/>
            <p:cNvSpPr txBox="1">
              <a:spLocks noChangeArrowheads="1"/>
            </p:cNvSpPr>
            <p:nvPr/>
          </p:nvSpPr>
          <p:spPr bwMode="auto">
            <a:xfrm>
              <a:off x="1420" y="3789"/>
              <a:ext cx="30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–X</a:t>
              </a:r>
              <a:endParaRPr lang="en-US" altLang="zh-CN" sz="2000" b="1" i="1"/>
            </a:p>
          </p:txBody>
        </p:sp>
        <p:grpSp>
          <p:nvGrpSpPr>
            <p:cNvPr id="32822" name="Group 36"/>
            <p:cNvGrpSpPr>
              <a:grpSpLocks/>
            </p:cNvGrpSpPr>
            <p:nvPr/>
          </p:nvGrpSpPr>
          <p:grpSpPr bwMode="auto">
            <a:xfrm>
              <a:off x="1647" y="1749"/>
              <a:ext cx="2422" cy="2050"/>
              <a:chOff x="1929" y="1752"/>
              <a:chExt cx="1868" cy="2050"/>
            </a:xfrm>
          </p:grpSpPr>
          <p:sp>
            <p:nvSpPr>
              <p:cNvPr id="32823" name="Line 37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24" name="Line 38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15" name="Group 39"/>
          <p:cNvGrpSpPr>
            <a:grpSpLocks/>
          </p:cNvGrpSpPr>
          <p:nvPr/>
        </p:nvGrpSpPr>
        <p:grpSpPr bwMode="auto">
          <a:xfrm>
            <a:off x="2028825" y="2786063"/>
            <a:ext cx="4808538" cy="3668712"/>
            <a:chOff x="1278" y="1743"/>
            <a:chExt cx="3029" cy="2311"/>
          </a:xfrm>
        </p:grpSpPr>
        <p:sp>
          <p:nvSpPr>
            <p:cNvPr id="32815" name="Text Box 40"/>
            <p:cNvSpPr txBox="1">
              <a:spLocks noChangeArrowheads="1"/>
            </p:cNvSpPr>
            <p:nvPr/>
          </p:nvSpPr>
          <p:spPr bwMode="auto">
            <a:xfrm>
              <a:off x="4083" y="3783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2816" name="Text Box 41"/>
            <p:cNvSpPr txBox="1">
              <a:spLocks noChangeArrowheads="1"/>
            </p:cNvSpPr>
            <p:nvPr/>
          </p:nvSpPr>
          <p:spPr bwMode="auto">
            <a:xfrm>
              <a:off x="1278" y="3783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 X</a:t>
              </a:r>
              <a:endParaRPr lang="en-US" altLang="zh-CN" sz="2000" b="1" i="1"/>
            </a:p>
          </p:txBody>
        </p:sp>
        <p:grpSp>
          <p:nvGrpSpPr>
            <p:cNvPr id="32817" name="Group 42"/>
            <p:cNvGrpSpPr>
              <a:grpSpLocks/>
            </p:cNvGrpSpPr>
            <p:nvPr/>
          </p:nvGrpSpPr>
          <p:grpSpPr bwMode="auto">
            <a:xfrm>
              <a:off x="1514" y="1743"/>
              <a:ext cx="2686" cy="2050"/>
              <a:chOff x="1929" y="1752"/>
              <a:chExt cx="1868" cy="2050"/>
            </a:xfrm>
          </p:grpSpPr>
          <p:sp>
            <p:nvSpPr>
              <p:cNvPr id="32818" name="Line 43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9" name="Line 44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21" name="Group 45"/>
          <p:cNvGrpSpPr>
            <a:grpSpLocks/>
          </p:cNvGrpSpPr>
          <p:nvPr/>
        </p:nvGrpSpPr>
        <p:grpSpPr bwMode="auto">
          <a:xfrm>
            <a:off x="1901825" y="2781300"/>
            <a:ext cx="5045075" cy="3668713"/>
            <a:chOff x="1198" y="1734"/>
            <a:chExt cx="3178" cy="2311"/>
          </a:xfrm>
        </p:grpSpPr>
        <p:sp>
          <p:nvSpPr>
            <p:cNvPr id="32810" name="Text Box 46"/>
            <p:cNvSpPr txBox="1">
              <a:spLocks noChangeArrowheads="1"/>
            </p:cNvSpPr>
            <p:nvPr/>
          </p:nvSpPr>
          <p:spPr bwMode="auto">
            <a:xfrm>
              <a:off x="4152" y="3774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2811" name="Text Box 47"/>
            <p:cNvSpPr txBox="1">
              <a:spLocks noChangeArrowheads="1"/>
            </p:cNvSpPr>
            <p:nvPr/>
          </p:nvSpPr>
          <p:spPr bwMode="auto">
            <a:xfrm>
              <a:off x="1198" y="3774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 X</a:t>
              </a:r>
              <a:endParaRPr lang="en-US" altLang="zh-CN" sz="2000" b="1" i="1"/>
            </a:p>
          </p:txBody>
        </p:sp>
        <p:grpSp>
          <p:nvGrpSpPr>
            <p:cNvPr id="32812" name="Group 48"/>
            <p:cNvGrpSpPr>
              <a:grpSpLocks/>
            </p:cNvGrpSpPr>
            <p:nvPr/>
          </p:nvGrpSpPr>
          <p:grpSpPr bwMode="auto">
            <a:xfrm>
              <a:off x="1437" y="1734"/>
              <a:ext cx="2832" cy="2050"/>
              <a:chOff x="1929" y="1752"/>
              <a:chExt cx="1868" cy="2050"/>
            </a:xfrm>
          </p:grpSpPr>
          <p:sp>
            <p:nvSpPr>
              <p:cNvPr id="32813" name="Line 49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4" name="Line 50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405427" name="Group 51"/>
          <p:cNvGrpSpPr>
            <a:grpSpLocks/>
          </p:cNvGrpSpPr>
          <p:nvPr/>
        </p:nvGrpSpPr>
        <p:grpSpPr bwMode="auto">
          <a:xfrm>
            <a:off x="1708150" y="3413125"/>
            <a:ext cx="5432425" cy="3003550"/>
            <a:chOff x="1076" y="2150"/>
            <a:chExt cx="3422" cy="1892"/>
          </a:xfrm>
        </p:grpSpPr>
        <p:sp>
          <p:nvSpPr>
            <p:cNvPr id="32805" name="Text Box 52"/>
            <p:cNvSpPr txBox="1">
              <a:spLocks noChangeArrowheads="1"/>
            </p:cNvSpPr>
            <p:nvPr/>
          </p:nvSpPr>
          <p:spPr bwMode="auto">
            <a:xfrm>
              <a:off x="4274" y="3771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2806" name="Text Box 53"/>
            <p:cNvSpPr txBox="1">
              <a:spLocks noChangeArrowheads="1"/>
            </p:cNvSpPr>
            <p:nvPr/>
          </p:nvSpPr>
          <p:spPr bwMode="auto">
            <a:xfrm>
              <a:off x="1076" y="3771"/>
              <a:ext cx="34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– X</a:t>
              </a:r>
              <a:endParaRPr lang="en-US" altLang="zh-CN" sz="2000" b="1" i="1"/>
            </a:p>
          </p:txBody>
        </p:sp>
        <p:grpSp>
          <p:nvGrpSpPr>
            <p:cNvPr id="32807" name="Group 54"/>
            <p:cNvGrpSpPr>
              <a:grpSpLocks/>
            </p:cNvGrpSpPr>
            <p:nvPr/>
          </p:nvGrpSpPr>
          <p:grpSpPr bwMode="auto">
            <a:xfrm>
              <a:off x="1319" y="2150"/>
              <a:ext cx="3073" cy="1631"/>
              <a:chOff x="1319" y="2150"/>
              <a:chExt cx="3073" cy="1631"/>
            </a:xfrm>
          </p:grpSpPr>
          <p:sp>
            <p:nvSpPr>
              <p:cNvPr id="32808" name="Line 55"/>
              <p:cNvSpPr>
                <a:spLocks noChangeShapeType="1"/>
              </p:cNvSpPr>
              <p:nvPr/>
            </p:nvSpPr>
            <p:spPr bwMode="auto">
              <a:xfrm>
                <a:off x="4392" y="2392"/>
                <a:ext cx="0" cy="1389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Line 56"/>
              <p:cNvSpPr>
                <a:spLocks noChangeShapeType="1"/>
              </p:cNvSpPr>
              <p:nvPr/>
            </p:nvSpPr>
            <p:spPr bwMode="auto">
              <a:xfrm>
                <a:off x="1319" y="2150"/>
                <a:ext cx="0" cy="1621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405433" name="Oval 57"/>
          <p:cNvSpPr>
            <a:spLocks noChangeArrowheads="1"/>
          </p:cNvSpPr>
          <p:nvPr/>
        </p:nvSpPr>
        <p:spPr bwMode="auto">
          <a:xfrm>
            <a:off x="2019300" y="5970588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05434" name="Oval 58"/>
          <p:cNvSpPr>
            <a:spLocks noChangeArrowheads="1"/>
          </p:cNvSpPr>
          <p:nvPr/>
        </p:nvSpPr>
        <p:spPr bwMode="auto">
          <a:xfrm>
            <a:off x="6932613" y="5964238"/>
            <a:ext cx="87312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05435" name="Group 59"/>
          <p:cNvGrpSpPr>
            <a:grpSpLocks/>
          </p:cNvGrpSpPr>
          <p:nvPr/>
        </p:nvGrpSpPr>
        <p:grpSpPr bwMode="auto">
          <a:xfrm>
            <a:off x="635000" y="6018213"/>
            <a:ext cx="7893050" cy="0"/>
            <a:chOff x="400" y="3791"/>
            <a:chExt cx="4972" cy="0"/>
          </a:xfrm>
        </p:grpSpPr>
        <p:sp>
          <p:nvSpPr>
            <p:cNvPr id="32803" name="Line 60"/>
            <p:cNvSpPr>
              <a:spLocks noChangeShapeType="1"/>
            </p:cNvSpPr>
            <p:nvPr/>
          </p:nvSpPr>
          <p:spPr bwMode="auto">
            <a:xfrm>
              <a:off x="4390" y="3791"/>
              <a:ext cx="98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04" name="Line 61"/>
            <p:cNvSpPr>
              <a:spLocks noChangeShapeType="1"/>
            </p:cNvSpPr>
            <p:nvPr/>
          </p:nvSpPr>
          <p:spPr bwMode="auto">
            <a:xfrm flipH="1">
              <a:off x="400" y="3791"/>
              <a:ext cx="864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05438" name="Group 62"/>
          <p:cNvGrpSpPr>
            <a:grpSpLocks/>
          </p:cNvGrpSpPr>
          <p:nvPr/>
        </p:nvGrpSpPr>
        <p:grpSpPr bwMode="auto">
          <a:xfrm>
            <a:off x="2760663" y="2781300"/>
            <a:ext cx="3575050" cy="3671888"/>
            <a:chOff x="1799" y="1752"/>
            <a:chExt cx="2141" cy="2313"/>
          </a:xfrm>
        </p:grpSpPr>
        <p:sp>
          <p:nvSpPr>
            <p:cNvPr id="32798" name="Text Box 63"/>
            <p:cNvSpPr txBox="1">
              <a:spLocks noChangeArrowheads="1"/>
            </p:cNvSpPr>
            <p:nvPr/>
          </p:nvSpPr>
          <p:spPr bwMode="auto">
            <a:xfrm>
              <a:off x="3727" y="3792"/>
              <a:ext cx="21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sp>
          <p:nvSpPr>
            <p:cNvPr id="32799" name="Text Box 64"/>
            <p:cNvSpPr txBox="1">
              <a:spLocks noChangeArrowheads="1"/>
            </p:cNvSpPr>
            <p:nvPr/>
          </p:nvSpPr>
          <p:spPr bwMode="auto">
            <a:xfrm>
              <a:off x="1799" y="3794"/>
              <a:ext cx="21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>
                  <a:solidFill>
                    <a:srgbClr val="0099FF"/>
                  </a:solidFill>
                </a:rPr>
                <a:t>X</a:t>
              </a:r>
              <a:endParaRPr lang="en-US" altLang="zh-CN" sz="2000" b="1" i="1"/>
            </a:p>
          </p:txBody>
        </p:sp>
        <p:grpSp>
          <p:nvGrpSpPr>
            <p:cNvPr id="32800" name="Group 65"/>
            <p:cNvGrpSpPr>
              <a:grpSpLocks/>
            </p:cNvGrpSpPr>
            <p:nvPr/>
          </p:nvGrpSpPr>
          <p:grpSpPr bwMode="auto">
            <a:xfrm>
              <a:off x="1900" y="1752"/>
              <a:ext cx="1935" cy="2050"/>
              <a:chOff x="1929" y="1752"/>
              <a:chExt cx="1868" cy="2050"/>
            </a:xfrm>
          </p:grpSpPr>
          <p:sp>
            <p:nvSpPr>
              <p:cNvPr id="32801" name="Line 66"/>
              <p:cNvSpPr>
                <a:spLocks noChangeShapeType="1"/>
              </p:cNvSpPr>
              <p:nvPr/>
            </p:nvSpPr>
            <p:spPr bwMode="auto">
              <a:xfrm>
                <a:off x="3797" y="2377"/>
                <a:ext cx="0" cy="1425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2" name="Line 67"/>
              <p:cNvSpPr>
                <a:spLocks noChangeShapeType="1"/>
              </p:cNvSpPr>
              <p:nvPr/>
            </p:nvSpPr>
            <p:spPr bwMode="auto">
              <a:xfrm>
                <a:off x="1929" y="1752"/>
                <a:ext cx="0" cy="2040"/>
              </a:xfrm>
              <a:prstGeom prst="line">
                <a:avLst/>
              </a:prstGeom>
              <a:noFill/>
              <a:ln w="57150">
                <a:solidFill>
                  <a:srgbClr val="0099FF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2790" name="Rectangle 8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28050" y="6438900"/>
            <a:ext cx="166688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800" smtClean="0"/>
              <a:t>.</a:t>
            </a:r>
            <a:endParaRPr lang="en-US" altLang="zh-CN" smtClean="0"/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1087438" y="1021959"/>
            <a:ext cx="54287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/>
              <a:t>其相应的曲线上的</a:t>
            </a:r>
            <a:r>
              <a:rPr lang="zh-CN" altLang="en-US" sz="2400" b="1" dirty="0" smtClean="0"/>
              <a:t>点</a:t>
            </a:r>
            <a:r>
              <a:rPr lang="zh-CN" altLang="en-US" sz="2400" b="1" dirty="0"/>
              <a:t>落在</a:t>
            </a:r>
            <a:r>
              <a:rPr lang="zh-CN" altLang="en-US" sz="2400" b="1" dirty="0">
                <a:solidFill>
                  <a:srgbClr val="008000"/>
                </a:solidFill>
              </a:rPr>
              <a:t>绿色</a:t>
            </a:r>
            <a:r>
              <a:rPr lang="zh-CN" altLang="en-US" sz="2400" b="1" dirty="0"/>
              <a:t>区域内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graphicFrame>
        <p:nvGraphicFramePr>
          <p:cNvPr id="7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063581"/>
              </p:ext>
            </p:extLst>
          </p:nvPr>
        </p:nvGraphicFramePr>
        <p:xfrm>
          <a:off x="4271962" y="116632"/>
          <a:ext cx="34909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公式" r:id="rId8" imgW="1879600" imgH="279400" progId="Equation.3">
                  <p:embed/>
                </p:oleObj>
              </mc:Choice>
              <mc:Fallback>
                <p:oleObj name="公式" r:id="rId8" imgW="1879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2" y="116632"/>
                        <a:ext cx="34909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Rectangle 40"/>
          <p:cNvSpPr txBox="1">
            <a:spLocks noChangeArrowheads="1"/>
          </p:cNvSpPr>
          <p:nvPr/>
        </p:nvSpPr>
        <p:spPr>
          <a:xfrm>
            <a:off x="1059827" y="122188"/>
            <a:ext cx="3759200" cy="5064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CN" sz="2400" b="1" i="1" smtClean="0"/>
              <a:t>x </a:t>
            </a:r>
            <a:r>
              <a:rPr lang="zh-CN" altLang="zh-CN" sz="2400" b="1" smtClean="0"/>
              <a:t>趋于无穷大</a:t>
            </a:r>
            <a:r>
              <a:rPr lang="zh-CN" altLang="en-US" sz="2400" b="1" smtClean="0">
                <a:sym typeface="Symbol" pitchFamily="18" charset="2"/>
              </a:rPr>
              <a:t>时的极限</a:t>
            </a:r>
            <a:endParaRPr lang="zh-CN" altLang="en-US" sz="2400" dirty="0" smtClean="0"/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1087438" y="582340"/>
            <a:ext cx="930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</a:t>
            </a:r>
            <a:r>
              <a:rPr lang="el-GR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ε</a:t>
            </a:r>
            <a:r>
              <a:rPr lang="en-US" altLang="zh-CN" sz="2400" b="1" i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9900"/>
                </a:solidFill>
                <a:latin typeface="+mn-lt"/>
                <a:sym typeface="Symbol" pitchFamily="18" charset="2"/>
              </a:rPr>
              <a:t>&gt;0</a:t>
            </a:r>
            <a:endParaRPr lang="en-US" altLang="zh-CN" sz="2400" b="1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76" name="Text Box 42"/>
          <p:cNvSpPr txBox="1">
            <a:spLocks noChangeArrowheads="1"/>
          </p:cNvSpPr>
          <p:nvPr/>
        </p:nvSpPr>
        <p:spPr bwMode="auto">
          <a:xfrm>
            <a:off x="1973263" y="591071"/>
            <a:ext cx="11945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 &gt; 0,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77" name="Text Box 47"/>
          <p:cNvSpPr txBox="1">
            <a:spLocks noChangeArrowheads="1"/>
          </p:cNvSpPr>
          <p:nvPr/>
        </p:nvSpPr>
        <p:spPr bwMode="auto">
          <a:xfrm>
            <a:off x="3094038" y="586309"/>
            <a:ext cx="36343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accent2"/>
                </a:solidFill>
              </a:rPr>
              <a:t>对满足 </a:t>
            </a:r>
            <a:r>
              <a:rPr lang="en-US" altLang="zh-CN" sz="2400" b="1" dirty="0">
                <a:solidFill>
                  <a:schemeClr val="accent2"/>
                </a:solidFill>
              </a:rPr>
              <a:t>|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| &gt; 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zh-CN" altLang="en-US" sz="2400" b="1" dirty="0">
                <a:solidFill>
                  <a:schemeClr val="accent2"/>
                </a:solidFill>
              </a:rPr>
              <a:t>的一切点 </a:t>
            </a:r>
            <a:r>
              <a:rPr lang="en-US" altLang="zh-CN" sz="2400" b="1" i="1" dirty="0">
                <a:solidFill>
                  <a:schemeClr val="accent2"/>
                </a:solidFill>
              </a:rPr>
              <a:t>x,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8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29802031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05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05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05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0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05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0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0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0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0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0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433" grpId="0" animBg="1"/>
      <p:bldP spid="2405434" grpId="0" animBg="1"/>
      <p:bldP spid="8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494592"/>
              </p:ext>
            </p:extLst>
          </p:nvPr>
        </p:nvGraphicFramePr>
        <p:xfrm>
          <a:off x="971600" y="1565671"/>
          <a:ext cx="27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Equation" r:id="rId3" imgW="1155600" imgH="228600" progId="Equation.DSMT4">
                  <p:embed/>
                </p:oleObj>
              </mc:Choice>
              <mc:Fallback>
                <p:oleObj name="Equation" r:id="rId3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565671"/>
                        <a:ext cx="273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38213" y="2400300"/>
          <a:ext cx="7443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9" name="公式" r:id="rId5" imgW="7835760" imgH="482400" progId="Equation.3">
                  <p:embed/>
                </p:oleObj>
              </mc:Choice>
              <mc:Fallback>
                <p:oleObj name="公式" r:id="rId5" imgW="7835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400300"/>
                        <a:ext cx="7443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83846"/>
              </p:ext>
            </p:extLst>
          </p:nvPr>
        </p:nvGraphicFramePr>
        <p:xfrm>
          <a:off x="971600" y="3227994"/>
          <a:ext cx="277929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Equation" r:id="rId7" imgW="1168200" imgH="228600" progId="Equation.DSMT4">
                  <p:embed/>
                </p:oleObj>
              </mc:Choice>
              <mc:Fallback>
                <p:oleObj name="Equation" r:id="rId7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227994"/>
                        <a:ext cx="2779292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719716"/>
              </p:ext>
            </p:extLst>
          </p:nvPr>
        </p:nvGraphicFramePr>
        <p:xfrm>
          <a:off x="4114800" y="3220975"/>
          <a:ext cx="2135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公式" r:id="rId9" imgW="2247840" imgH="583920" progId="Equation.3">
                  <p:embed/>
                </p:oleObj>
              </mc:Choice>
              <mc:Fallback>
                <p:oleObj name="公式" r:id="rId9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20975"/>
                        <a:ext cx="21351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904875" y="4152900"/>
          <a:ext cx="755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公式" r:id="rId11" imgW="7949880" imgH="482400" progId="Equation.3">
                  <p:embed/>
                </p:oleObj>
              </mc:Choice>
              <mc:Fallback>
                <p:oleObj name="公式" r:id="rId11" imgW="79498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152900"/>
                        <a:ext cx="75533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899878"/>
              </p:ext>
            </p:extLst>
          </p:nvPr>
        </p:nvGraphicFramePr>
        <p:xfrm>
          <a:off x="4113213" y="1558653"/>
          <a:ext cx="2135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3" name="公式" r:id="rId13" imgW="2247840" imgH="583920" progId="Equation.3">
                  <p:embed/>
                </p:oleObj>
              </mc:Choice>
              <mc:Fallback>
                <p:oleObj name="公式" r:id="rId13" imgW="2247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1558653"/>
                        <a:ext cx="21351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36575" y="836712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2.</a:t>
            </a:r>
            <a:r>
              <a:rPr kumimoji="1" lang="zh-CN" altLang="en-US" sz="2800" b="1" dirty="0">
                <a:latin typeface="Times New Roman" pitchFamily="18" charset="0"/>
              </a:rPr>
              <a:t>另两种</a:t>
            </a:r>
            <a:r>
              <a:rPr kumimoji="1" lang="zh-CN" altLang="en-US" sz="2800" b="1" dirty="0" smtClean="0">
                <a:latin typeface="Times New Roman" pitchFamily="18" charset="0"/>
              </a:rPr>
              <a:t>情形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832371"/>
              </p:ext>
            </p:extLst>
          </p:nvPr>
        </p:nvGraphicFramePr>
        <p:xfrm>
          <a:off x="755576" y="5013176"/>
          <a:ext cx="3458497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4" name="Equation" r:id="rId15" imgW="2425680" imgH="406080" progId="Equation.DSMT4">
                  <p:embed/>
                </p:oleObj>
              </mc:Choice>
              <mc:Fallback>
                <p:oleObj name="Equation" r:id="rId15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013176"/>
                        <a:ext cx="3458497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286250" y="5037138"/>
          <a:ext cx="437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5" name="公式" r:id="rId17" imgW="4813200" imgH="558720" progId="Equation.3">
                  <p:embed/>
                </p:oleObj>
              </mc:Choice>
              <mc:Fallback>
                <p:oleObj name="公式" r:id="rId17" imgW="48132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037138"/>
                        <a:ext cx="43719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7">
            <a:hlinkClick r:id="rId19" action="ppaction://hlinksldjump"/>
          </p:cNvPr>
          <p:cNvSpPr txBox="1">
            <a:spLocks noChangeArrowheads="1"/>
          </p:cNvSpPr>
          <p:nvPr/>
        </p:nvSpPr>
        <p:spPr bwMode="auto">
          <a:xfrm>
            <a:off x="536575" y="188913"/>
            <a:ext cx="5475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b="1" dirty="0">
                <a:solidFill>
                  <a:srgbClr val="C00000"/>
                </a:solidFill>
              </a:rPr>
              <a:t>㈡</a:t>
            </a:r>
            <a:r>
              <a:rPr kumimoji="1" lang="zh-CN" altLang="en-US" b="1" dirty="0">
                <a:solidFill>
                  <a:srgbClr val="C00000"/>
                </a:solidFill>
              </a:rPr>
              <a:t>变量趋于无穷大时函数的极限</a:t>
            </a:r>
          </a:p>
        </p:txBody>
      </p:sp>
    </p:spTree>
    <p:extLst>
      <p:ext uri="{BB962C8B-B14F-4D97-AF65-F5344CB8AC3E}">
        <p14:creationId xmlns:p14="http://schemas.microsoft.com/office/powerpoint/2010/main" val="32720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50825" y="1988840"/>
            <a:ext cx="84248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800" dirty="0" smtClean="0"/>
              <a:t>   </a:t>
            </a:r>
            <a:endParaRPr lang="zh-CN" altLang="en-US" sz="2800" dirty="0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339975" y="116632"/>
            <a:ext cx="12239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如果在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661988" y="116632"/>
            <a:ext cx="17287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</a:rPr>
              <a:t>通俗定义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.</a:t>
            </a: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36303"/>
              </p:ext>
            </p:extLst>
          </p:nvPr>
        </p:nvGraphicFramePr>
        <p:xfrm>
          <a:off x="3471863" y="18807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3" imgW="1028254" imgH="431613" progId="Equation.DSMT4">
                  <p:embed/>
                </p:oleObj>
              </mc:Choice>
              <mc:Fallback>
                <p:oleObj name="Equation" r:id="rId3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18807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572000" y="149970"/>
            <a:ext cx="18002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的过程中</a:t>
            </a:r>
            <a:r>
              <a:rPr kumimoji="1" lang="en-US" altLang="zh-CN" sz="2800"/>
              <a:t>,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227763" y="116632"/>
            <a:ext cx="24479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对应的函数值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835819"/>
              </p:ext>
            </p:extLst>
          </p:nvPr>
        </p:nvGraphicFramePr>
        <p:xfrm>
          <a:off x="217488" y="71829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" name="Equation" r:id="rId5" imgW="685800" imgH="361987" progId="Equation.3">
                  <p:embed/>
                </p:oleObj>
              </mc:Choice>
              <mc:Fallback>
                <p:oleObj name="Equation" r:id="rId5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71829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71550" y="692895"/>
            <a:ext cx="43195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无限接近于确定的数值 </a:t>
            </a:r>
            <a:r>
              <a:rPr kumimoji="1" lang="en-US" altLang="zh-CN" sz="2800" i="1"/>
              <a:t>A </a:t>
            </a:r>
            <a:r>
              <a:rPr kumimoji="1" lang="en-US" altLang="zh-CN" sz="2800"/>
              <a:t>,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076825" y="692895"/>
            <a:ext cx="3022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那么就说 </a:t>
            </a:r>
            <a:r>
              <a:rPr kumimoji="1" lang="en-US" altLang="zh-CN" sz="2800" i="1"/>
              <a:t>A </a:t>
            </a:r>
            <a:r>
              <a:rPr kumimoji="1" lang="zh-CN" altLang="en-US" sz="2800"/>
              <a:t>是函数</a:t>
            </a:r>
          </a:p>
        </p:txBody>
      </p:sp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97015"/>
              </p:ext>
            </p:extLst>
          </p:nvPr>
        </p:nvGraphicFramePr>
        <p:xfrm>
          <a:off x="7885113" y="76909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4" name="Equation" r:id="rId7" imgW="685800" imgH="361987" progId="Equation.3">
                  <p:embed/>
                </p:oleObj>
              </mc:Choice>
              <mc:Fallback>
                <p:oleObj name="Equation" r:id="rId7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76909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250825" y="1253282"/>
            <a:ext cx="35907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 sz="2800"/>
              <a:t>当</a:t>
            </a:r>
          </a:p>
        </p:txBody>
      </p:sp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241203"/>
              </p:ext>
            </p:extLst>
          </p:nvPr>
        </p:nvGraphicFramePr>
        <p:xfrm>
          <a:off x="684213" y="132472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" name="Equation" r:id="rId9" imgW="1028254" imgH="431613" progId="Equation.DSMT4">
                  <p:embed/>
                </p:oleObj>
              </mc:Choice>
              <mc:Fallback>
                <p:oleObj name="Equation" r:id="rId9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2472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763713" y="1286620"/>
            <a:ext cx="18002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时的极限</a:t>
            </a:r>
            <a:r>
              <a:rPr kumimoji="1" lang="en-US" altLang="zh-CN" sz="2800"/>
              <a:t>.</a:t>
            </a:r>
          </a:p>
        </p:txBody>
      </p:sp>
      <p:graphicFrame>
        <p:nvGraphicFramePr>
          <p:cNvPr id="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74599"/>
              </p:ext>
            </p:extLst>
          </p:nvPr>
        </p:nvGraphicFramePr>
        <p:xfrm>
          <a:off x="4184650" y="1269157"/>
          <a:ext cx="2043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6" name="Equation" r:id="rId10" imgW="2000194" imgH="628538" progId="Equation.3">
                  <p:embed/>
                </p:oleObj>
              </mc:Choice>
              <mc:Fallback>
                <p:oleObj name="Equation" r:id="rId10" imgW="2000194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1269157"/>
                        <a:ext cx="2043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3276600" y="125328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ea"/>
                <a:ea typeface="+mn-ea"/>
              </a:rPr>
              <a:t>记作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661988" y="2133843"/>
            <a:ext cx="18954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</a:rPr>
              <a:t>定义分析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684213" y="2675180"/>
            <a:ext cx="7181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⑴</a:t>
            </a:r>
            <a:r>
              <a:rPr kumimoji="1" lang="zh-CN" altLang="en-US" sz="2800" dirty="0"/>
              <a:t>当</a:t>
            </a:r>
          </a:p>
        </p:txBody>
      </p:sp>
      <p:graphicFrame>
        <p:nvGraphicFramePr>
          <p:cNvPr id="26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69875"/>
              </p:ext>
            </p:extLst>
          </p:nvPr>
        </p:nvGraphicFramePr>
        <p:xfrm>
          <a:off x="1455738" y="2746618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7" name="Equation" r:id="rId12" imgW="1028254" imgH="431613" progId="Equation.DSMT4">
                  <p:embed/>
                </p:oleObj>
              </mc:Choice>
              <mc:Fallback>
                <p:oleObj name="Equation" r:id="rId12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746618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2555875" y="2708518"/>
            <a:ext cx="6477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时</a:t>
            </a:r>
            <a:r>
              <a:rPr kumimoji="1" lang="en-US" altLang="zh-CN" sz="2800"/>
              <a:t>,</a:t>
            </a:r>
          </a:p>
        </p:txBody>
      </p:sp>
      <p:graphicFrame>
        <p:nvGraphicFramePr>
          <p:cNvPr id="28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041633"/>
              </p:ext>
            </p:extLst>
          </p:nvPr>
        </p:nvGraphicFramePr>
        <p:xfrm>
          <a:off x="3170238" y="277360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8" name="Equation" r:id="rId13" imgW="685800" imgH="361987" progId="Equation.3">
                  <p:embed/>
                </p:oleObj>
              </mc:Choice>
              <mc:Fallback>
                <p:oleObj name="Equation" r:id="rId13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77360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6"/>
          <p:cNvSpPr>
            <a:spLocks noChangeArrowheads="1"/>
          </p:cNvSpPr>
          <p:nvPr/>
        </p:nvSpPr>
        <p:spPr bwMode="auto">
          <a:xfrm>
            <a:off x="3924300" y="2710105"/>
            <a:ext cx="29527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dirty="0"/>
              <a:t>无限接近</a:t>
            </a:r>
            <a:r>
              <a:rPr kumimoji="1" lang="zh-CN" altLang="en-US" sz="2800" dirty="0" smtClean="0"/>
              <a:t>于</a:t>
            </a:r>
            <a:r>
              <a:rPr kumimoji="1" lang="zh-CN" altLang="en-US" sz="2800" dirty="0"/>
              <a:t>定</a:t>
            </a:r>
            <a:r>
              <a:rPr kumimoji="1" lang="zh-CN" altLang="en-US" sz="2800" dirty="0" smtClean="0"/>
              <a:t>值 </a:t>
            </a:r>
            <a:r>
              <a:rPr kumimoji="1" lang="en-US" altLang="zh-CN" sz="2800" i="1" dirty="0"/>
              <a:t>A</a:t>
            </a:r>
            <a:endParaRPr kumimoji="1" lang="en-US" altLang="zh-CN" sz="2800" dirty="0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684213" y="3251443"/>
            <a:ext cx="7181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⑵</a:t>
            </a:r>
            <a:r>
              <a:rPr kumimoji="1" lang="zh-CN" altLang="en-US" sz="2800" dirty="0"/>
              <a:t>当</a:t>
            </a:r>
          </a:p>
        </p:txBody>
      </p:sp>
      <p:graphicFrame>
        <p:nvGraphicFramePr>
          <p:cNvPr id="3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898416"/>
              </p:ext>
            </p:extLst>
          </p:nvPr>
        </p:nvGraphicFramePr>
        <p:xfrm>
          <a:off x="1455738" y="3322880"/>
          <a:ext cx="102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" name="Equation" r:id="rId15" imgW="1028254" imgH="431613" progId="Equation.DSMT4">
                  <p:embed/>
                </p:oleObj>
              </mc:Choice>
              <mc:Fallback>
                <p:oleObj name="Equation" r:id="rId15" imgW="1028254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3322880"/>
                        <a:ext cx="102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2555875" y="3284780"/>
            <a:ext cx="6477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时</a:t>
            </a:r>
            <a:r>
              <a:rPr kumimoji="1" lang="en-US" altLang="zh-CN" sz="2800"/>
              <a:t>,</a:t>
            </a:r>
          </a:p>
        </p:txBody>
      </p:sp>
      <p:graphicFrame>
        <p:nvGraphicFramePr>
          <p:cNvPr id="3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228713"/>
              </p:ext>
            </p:extLst>
          </p:nvPr>
        </p:nvGraphicFramePr>
        <p:xfrm>
          <a:off x="3187700" y="3311768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0" name="Equation" r:id="rId16" imgW="1333463" imgH="438001" progId="Equation.DSMT4">
                  <p:embed/>
                </p:oleObj>
              </mc:Choice>
              <mc:Fallback>
                <p:oleObj name="Equation" r:id="rId16" imgW="1333463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311768"/>
                        <a:ext cx="138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4665663" y="3286368"/>
            <a:ext cx="194468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可以任意小</a:t>
            </a:r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684213" y="3789605"/>
            <a:ext cx="71814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⑶</a:t>
            </a:r>
            <a:r>
              <a:rPr kumimoji="1" lang="zh-CN" altLang="en-US" sz="2800" dirty="0"/>
              <a:t>当</a:t>
            </a:r>
          </a:p>
        </p:txBody>
      </p:sp>
      <p:graphicFrame>
        <p:nvGraphicFramePr>
          <p:cNvPr id="38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04656"/>
              </p:ext>
            </p:extLst>
          </p:nvPr>
        </p:nvGraphicFramePr>
        <p:xfrm>
          <a:off x="1476375" y="3835643"/>
          <a:ext cx="149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" name="Equation" r:id="rId18" imgW="1497950" imgH="482391" progId="Equation.DSMT4">
                  <p:embed/>
                </p:oleObj>
              </mc:Choice>
              <mc:Fallback>
                <p:oleObj name="Equation" r:id="rId18" imgW="149795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835643"/>
                        <a:ext cx="149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3059113" y="3822943"/>
            <a:ext cx="316865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小到一定程度后</a:t>
            </a:r>
            <a:r>
              <a:rPr kumimoji="1" lang="en-US" altLang="zh-CN" sz="2800"/>
              <a:t>,</a:t>
            </a:r>
          </a:p>
        </p:txBody>
      </p:sp>
      <p:graphicFrame>
        <p:nvGraphicFramePr>
          <p:cNvPr id="40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77011"/>
              </p:ext>
            </p:extLst>
          </p:nvPr>
        </p:nvGraphicFramePr>
        <p:xfrm>
          <a:off x="5759450" y="3827705"/>
          <a:ext cx="1384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name="Equation" r:id="rId20" imgW="1333463" imgH="438001" progId="Equation.DSMT4">
                  <p:embed/>
                </p:oleObj>
              </mc:Choice>
              <mc:Fallback>
                <p:oleObj name="Equation" r:id="rId20" imgW="1333463" imgH="438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827705"/>
                        <a:ext cx="1384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7270750" y="3827705"/>
            <a:ext cx="162242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可以小于</a:t>
            </a: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323850" y="4332530"/>
            <a:ext cx="417671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/>
              <a:t>事先给定的任意小的正数</a:t>
            </a: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147935" y="4828867"/>
            <a:ext cx="17907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</a:rPr>
              <a:t>由上可得</a:t>
            </a:r>
            <a:r>
              <a:rPr kumimoji="1" lang="en-US" altLang="zh-CN" sz="28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1836738" y="4868640"/>
            <a:ext cx="863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dirty="0"/>
              <a:t>若当</a:t>
            </a: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193675" y="5302949"/>
            <a:ext cx="42926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800" dirty="0"/>
              <a:t>事先给定的任意小的正数</a:t>
            </a:r>
            <a:r>
              <a:rPr kumimoji="1" lang="en-US" altLang="zh-CN" sz="2800" dirty="0"/>
              <a:t>,</a:t>
            </a:r>
          </a:p>
        </p:txBody>
      </p:sp>
      <p:graphicFrame>
        <p:nvGraphicFramePr>
          <p:cNvPr id="4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38981"/>
              </p:ext>
            </p:extLst>
          </p:nvPr>
        </p:nvGraphicFramePr>
        <p:xfrm>
          <a:off x="2555776" y="4928716"/>
          <a:ext cx="138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3" name="Equation" r:id="rId22" imgW="1384200" imgH="444240" progId="Equation.DSMT4">
                  <p:embed/>
                </p:oleObj>
              </mc:Choice>
              <mc:Fallback>
                <p:oleObj name="Equation" r:id="rId22" imgW="1384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928716"/>
                        <a:ext cx="138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3924300" y="4868640"/>
            <a:ext cx="273719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800" dirty="0"/>
              <a:t>小到一定程度后</a:t>
            </a:r>
            <a:r>
              <a:rPr kumimoji="1" lang="en-US" altLang="zh-CN" sz="2800" dirty="0"/>
              <a:t>,</a:t>
            </a:r>
          </a:p>
        </p:txBody>
      </p:sp>
      <p:graphicFrame>
        <p:nvGraphicFramePr>
          <p:cNvPr id="4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63325"/>
              </p:ext>
            </p:extLst>
          </p:nvPr>
        </p:nvGraphicFramePr>
        <p:xfrm>
          <a:off x="6558805" y="4848225"/>
          <a:ext cx="13255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4" name="Equation" r:id="rId24" imgW="1269720" imgH="419040" progId="Equation.DSMT4">
                  <p:embed/>
                </p:oleObj>
              </mc:Choice>
              <mc:Fallback>
                <p:oleObj name="Equation" r:id="rId24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8805" y="4848225"/>
                        <a:ext cx="13255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67"/>
          <p:cNvSpPr>
            <a:spLocks noChangeArrowheads="1"/>
          </p:cNvSpPr>
          <p:nvPr/>
        </p:nvSpPr>
        <p:spPr bwMode="auto">
          <a:xfrm>
            <a:off x="4665663" y="5302949"/>
            <a:ext cx="37671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en-US" altLang="zh-CN" sz="2800" b="1" i="1" dirty="0">
                <a:solidFill>
                  <a:schemeClr val="tx2"/>
                </a:solidFill>
              </a:rPr>
              <a:t>f</a:t>
            </a:r>
            <a:r>
              <a:rPr kumimoji="1" lang="en-US" altLang="zh-CN" sz="2800" b="1" dirty="0" smtClean="0">
                <a:solidFill>
                  <a:schemeClr val="tx2"/>
                </a:solidFill>
              </a:rPr>
              <a:t>(</a:t>
            </a:r>
            <a:r>
              <a:rPr kumimoji="1" lang="en-US" altLang="zh-CN" sz="2800" b="1" i="1" dirty="0" smtClean="0">
                <a:solidFill>
                  <a:schemeClr val="tx2"/>
                </a:solidFill>
              </a:rPr>
              <a:t>x</a:t>
            </a:r>
            <a:r>
              <a:rPr kumimoji="1" lang="en-US" altLang="zh-CN" sz="2800" b="1" dirty="0" smtClean="0">
                <a:solidFill>
                  <a:schemeClr val="tx2"/>
                </a:solidFill>
              </a:rPr>
              <a:t>)</a:t>
            </a:r>
            <a:r>
              <a:rPr kumimoji="1" lang="zh-CN" altLang="en-US" sz="2800" b="1" dirty="0" smtClean="0">
                <a:solidFill>
                  <a:schemeClr val="tx2"/>
                </a:solidFill>
              </a:rPr>
              <a:t>无限</a:t>
            </a:r>
            <a:r>
              <a:rPr kumimoji="1" lang="zh-CN" altLang="en-US" sz="2800" b="1" dirty="0">
                <a:solidFill>
                  <a:schemeClr val="tx2"/>
                </a:solidFill>
              </a:rPr>
              <a:t>接近于数值 </a:t>
            </a:r>
            <a:r>
              <a:rPr kumimoji="1" lang="en-US" altLang="zh-CN" sz="2800" b="1" i="1" dirty="0">
                <a:solidFill>
                  <a:schemeClr val="tx2"/>
                </a:solidFill>
              </a:rPr>
              <a:t>A</a:t>
            </a:r>
            <a:r>
              <a:rPr kumimoji="1" lang="en-US" altLang="zh-CN" sz="2800" b="1" i="1" dirty="0"/>
              <a:t>.</a:t>
            </a:r>
            <a:endParaRPr kumimoji="1" lang="en-US" altLang="zh-CN" sz="2800" b="1" dirty="0"/>
          </a:p>
        </p:txBody>
      </p:sp>
      <p:sp>
        <p:nvSpPr>
          <p:cNvPr id="51" name="Rectangle 69"/>
          <p:cNvSpPr>
            <a:spLocks noChangeArrowheads="1"/>
          </p:cNvSpPr>
          <p:nvPr/>
        </p:nvSpPr>
        <p:spPr bwMode="auto">
          <a:xfrm>
            <a:off x="7956996" y="4868640"/>
            <a:ext cx="10795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dirty="0"/>
              <a:t>能小于</a:t>
            </a:r>
          </a:p>
        </p:txBody>
      </p:sp>
      <p:sp>
        <p:nvSpPr>
          <p:cNvPr id="52" name="Rectangle 70"/>
          <p:cNvSpPr>
            <a:spLocks noChangeArrowheads="1"/>
          </p:cNvSpPr>
          <p:nvPr/>
        </p:nvSpPr>
        <p:spPr bwMode="auto">
          <a:xfrm>
            <a:off x="4206333" y="5301208"/>
            <a:ext cx="4191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800" dirty="0"/>
              <a:t>则</a:t>
            </a:r>
          </a:p>
        </p:txBody>
      </p:sp>
      <p:pic>
        <p:nvPicPr>
          <p:cNvPr id="53" name="Picture 367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034" y="2492302"/>
            <a:ext cx="12430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367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78" y="3106067"/>
            <a:ext cx="1243013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7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4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2" grpId="0"/>
      <p:bldP spid="43" grpId="0"/>
      <p:bldP spid="44" grpId="0"/>
      <p:bldP spid="45" grpId="0"/>
      <p:bldP spid="47" grpId="0"/>
      <p:bldP spid="50" grpId="0"/>
      <p:bldP spid="51" grpId="0"/>
      <p:bldP spid="5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06841" y="146248"/>
            <a:ext cx="3255640" cy="1928416"/>
            <a:chOff x="3600" y="154"/>
            <a:chExt cx="2064" cy="1286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3600" y="154"/>
            <a:ext cx="2064" cy="1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6" name="BMP 图象" r:id="rId3" imgW="4336156" imgH="2781541" progId="Paint.Picture">
                    <p:embed/>
                  </p:oleObj>
                </mc:Choice>
                <mc:Fallback>
                  <p:oleObj name="BMP 图象" r:id="rId3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54"/>
                          <a:ext cx="2064" cy="128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99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4976" y="323"/>
            <a:ext cx="47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7" name="公式" r:id="rId5" imgW="1434960" imgH="901440" progId="Equation.3">
                    <p:embed/>
                  </p:oleObj>
                </mc:Choice>
                <mc:Fallback>
                  <p:oleObj name="公式" r:id="rId5" imgW="143496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323"/>
                          <a:ext cx="47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3696" y="828"/>
              <a:ext cx="182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38200" y="846234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5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727200" y="647700"/>
          <a:ext cx="2908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8" name="公式" r:id="rId7" imgW="2908080" imgH="901440" progId="Equation.3">
                  <p:embed/>
                </p:oleObj>
              </mc:Choice>
              <mc:Fallback>
                <p:oleObj name="公式" r:id="rId7" imgW="2908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647700"/>
                        <a:ext cx="2908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2805" y="191739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证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538288" y="1809750"/>
          <a:ext cx="27289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9" name="公式" r:id="rId9" imgW="3022560" imgH="965160" progId="Equation.3">
                  <p:embed/>
                </p:oleObj>
              </mc:Choice>
              <mc:Fallback>
                <p:oleObj name="公式" r:id="rId9" imgW="3022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1809750"/>
                        <a:ext cx="27289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4343400" y="1765300"/>
          <a:ext cx="6191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0" name="公式" r:id="rId11" imgW="685800" imgH="1002960" progId="Equation.3">
                  <p:embed/>
                </p:oleObj>
              </mc:Choice>
              <mc:Fallback>
                <p:oleObj name="公式" r:id="rId11" imgW="6858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65300"/>
                        <a:ext cx="6191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099050" y="1816100"/>
          <a:ext cx="6318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1" name="公式" r:id="rId13" imgW="698400" imgH="888840" progId="Equation.3">
                  <p:embed/>
                </p:oleObj>
              </mc:Choice>
              <mc:Fallback>
                <p:oleObj name="公式" r:id="rId13" imgW="6984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1816100"/>
                        <a:ext cx="6318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789613" y="2117725"/>
          <a:ext cx="55086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2" name="公式" r:id="rId15" imgW="609480" imgH="317160" progId="Equation.3">
                  <p:embed/>
                </p:oleObj>
              </mc:Choice>
              <mc:Fallback>
                <p:oleObj name="公式" r:id="rId15" imgW="609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2117725"/>
                        <a:ext cx="55086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1524000" y="3124200"/>
          <a:ext cx="10763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3" name="公式" r:id="rId17" imgW="1143000" imgH="393480" progId="Equation.3">
                  <p:embed/>
                </p:oleObj>
              </mc:Choice>
              <mc:Fallback>
                <p:oleObj name="公式" r:id="rId17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10763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/>
        </p:nvGraphicFramePr>
        <p:xfrm>
          <a:off x="2797175" y="2832100"/>
          <a:ext cx="1470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4" name="公式" r:id="rId19" imgW="1562040" imgH="901440" progId="Equation.3">
                  <p:embed/>
                </p:oleObj>
              </mc:Choice>
              <mc:Fallback>
                <p:oleObj name="公式" r:id="rId19" imgW="15620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832100"/>
                        <a:ext cx="1470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4554538" y="3094038"/>
          <a:ext cx="28432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5" name="公式" r:id="rId21" imgW="3022560" imgH="482400" progId="Equation.3">
                  <p:embed/>
                </p:oleObj>
              </mc:Choice>
              <mc:Fallback>
                <p:oleObj name="公式" r:id="rId21" imgW="30225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3094038"/>
                        <a:ext cx="28432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57048"/>
              </p:ext>
            </p:extLst>
          </p:nvPr>
        </p:nvGraphicFramePr>
        <p:xfrm>
          <a:off x="1916398" y="3933056"/>
          <a:ext cx="20066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6" name="公式" r:id="rId23" imgW="2222280" imgH="965160" progId="Equation.3">
                  <p:embed/>
                </p:oleObj>
              </mc:Choice>
              <mc:Fallback>
                <p:oleObj name="公式" r:id="rId23" imgW="22222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398" y="3933056"/>
                        <a:ext cx="20066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4191000" y="3886200"/>
          <a:ext cx="2540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7" name="公式" r:id="rId25" imgW="2539800" imgH="901440" progId="Equation.3">
                  <p:embed/>
                </p:oleObj>
              </mc:Choice>
              <mc:Fallback>
                <p:oleObj name="公式" r:id="rId25" imgW="2539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2540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900215"/>
              </p:ext>
            </p:extLst>
          </p:nvPr>
        </p:nvGraphicFramePr>
        <p:xfrm>
          <a:off x="882805" y="4966830"/>
          <a:ext cx="7782559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8" name="Equation" r:id="rId27" imgW="3429000" imgH="507960" progId="Equation.DSMT4">
                  <p:embed/>
                </p:oleObj>
              </mc:Choice>
              <mc:Fallback>
                <p:oleObj name="Equation" r:id="rId27" imgW="3429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805" y="4966830"/>
                        <a:ext cx="7782559" cy="115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2339752" y="6096000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2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0" grpId="0" autoUpdateAnimBg="0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71"/>
          <p:cNvSpPr txBox="1">
            <a:spLocks noChangeArrowheads="1"/>
          </p:cNvSpPr>
          <p:nvPr/>
        </p:nvSpPr>
        <p:spPr bwMode="auto">
          <a:xfrm>
            <a:off x="498474" y="26658"/>
            <a:ext cx="4538663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smtClean="0">
                <a:ea typeface="楷体_GB2312" pitchFamily="49" charset="-122"/>
              </a:rPr>
              <a:t>二、函数极限的性质</a:t>
            </a:r>
          </a:p>
        </p:txBody>
      </p:sp>
      <p:sp>
        <p:nvSpPr>
          <p:cNvPr id="5" name="Text Box 272"/>
          <p:cNvSpPr txBox="1">
            <a:spLocks noChangeArrowheads="1"/>
          </p:cNvSpPr>
          <p:nvPr/>
        </p:nvSpPr>
        <p:spPr bwMode="auto">
          <a:xfrm>
            <a:off x="650874" y="702933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/>
              <a:t>(</a:t>
            </a:r>
            <a:r>
              <a:rPr kumimoji="1" lang="zh-CN" altLang="en-US" dirty="0"/>
              <a:t>注</a:t>
            </a:r>
            <a:r>
              <a:rPr kumimoji="1" lang="en-US" altLang="zh-CN" dirty="0"/>
              <a:t>: </a:t>
            </a:r>
            <a:r>
              <a:rPr kumimoji="1" lang="zh-CN" altLang="en-US" dirty="0"/>
              <a:t>仅以变量趋于有限值的情形给出</a:t>
            </a:r>
            <a:r>
              <a:rPr kumimoji="1" lang="en-US" altLang="zh-CN" dirty="0"/>
              <a:t>)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98475" y="1208857"/>
            <a:ext cx="324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1.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 (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唯一性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974709"/>
              </p:ext>
            </p:extLst>
          </p:nvPr>
        </p:nvGraphicFramePr>
        <p:xfrm>
          <a:off x="3354388" y="1302519"/>
          <a:ext cx="228000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7" name="Equation" r:id="rId3" imgW="2577960" imgH="736560" progId="Equation.DSMT4">
                  <p:embed/>
                </p:oleObj>
              </mc:Choice>
              <mc:Fallback>
                <p:oleObj name="Equation" r:id="rId3" imgW="25779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1302519"/>
                        <a:ext cx="2280000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3"/>
          <p:cNvSpPr txBox="1">
            <a:spLocks noChangeArrowheads="1"/>
          </p:cNvSpPr>
          <p:nvPr/>
        </p:nvSpPr>
        <p:spPr bwMode="auto">
          <a:xfrm>
            <a:off x="5580112" y="1196752"/>
            <a:ext cx="288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那么这极限唯一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9" name="Text Box 246"/>
          <p:cNvSpPr txBox="1">
            <a:spLocks noChangeArrowheads="1"/>
          </p:cNvSpPr>
          <p:nvPr/>
        </p:nvSpPr>
        <p:spPr bwMode="auto">
          <a:xfrm>
            <a:off x="498475" y="2060848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2.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 (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局部有界性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) 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</a:t>
            </a:r>
            <a:r>
              <a:rPr kumimoji="1" lang="zh-CN" altLang="en-US" b="1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0" name="Object 2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78464"/>
              </p:ext>
            </p:extLst>
          </p:nvPr>
        </p:nvGraphicFramePr>
        <p:xfrm>
          <a:off x="5499785" y="2884142"/>
          <a:ext cx="206238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8" name="Equation" r:id="rId5" imgW="2184120" imgH="495000" progId="Equation.DSMT4">
                  <p:embed/>
                </p:oleObj>
              </mc:Choice>
              <mc:Fallback>
                <p:oleObj name="Equation" r:id="rId5" imgW="21841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85" y="2884142"/>
                        <a:ext cx="206238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808564"/>
              </p:ext>
            </p:extLst>
          </p:nvPr>
        </p:nvGraphicFramePr>
        <p:xfrm>
          <a:off x="2051720" y="2740126"/>
          <a:ext cx="346275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9" name="Equation" r:id="rId7" imgW="3466800" imgH="647640" progId="Equation.DSMT4">
                  <p:embed/>
                </p:oleObj>
              </mc:Choice>
              <mc:Fallback>
                <p:oleObj name="Equation" r:id="rId7" imgW="34668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40126"/>
                        <a:ext cx="3462750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092786"/>
              </p:ext>
            </p:extLst>
          </p:nvPr>
        </p:nvGraphicFramePr>
        <p:xfrm>
          <a:off x="827584" y="3028158"/>
          <a:ext cx="119594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0" name="Equation" r:id="rId9" imgW="1282680" imgH="419040" progId="Equation.DSMT4">
                  <p:embed/>
                </p:oleObj>
              </mc:Choice>
              <mc:Fallback>
                <p:oleObj name="Equation" r:id="rId9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028158"/>
                        <a:ext cx="1195942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142566"/>
              </p:ext>
            </p:extLst>
          </p:nvPr>
        </p:nvGraphicFramePr>
        <p:xfrm>
          <a:off x="3960814" y="2075981"/>
          <a:ext cx="220383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1" name="Equation" r:id="rId11" imgW="2323800" imgH="685800" progId="Equation.DSMT4">
                  <p:embed/>
                </p:oleObj>
              </mc:Choice>
              <mc:Fallback>
                <p:oleObj name="Equation" r:id="rId11" imgW="2323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4" y="2075981"/>
                        <a:ext cx="2203836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17683"/>
              </p:ext>
            </p:extLst>
          </p:nvPr>
        </p:nvGraphicFramePr>
        <p:xfrm>
          <a:off x="6315075" y="2117256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2" name="Equation" r:id="rId13" imgW="1523880" imgH="406080" progId="Equation.DSMT4">
                  <p:embed/>
                </p:oleObj>
              </mc:Choice>
              <mc:Fallback>
                <p:oleObj name="Equation" r:id="rId13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075" y="2117256"/>
                        <a:ext cx="1524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0"/>
          <p:cNvSpPr txBox="1">
            <a:spLocks noChangeArrowheads="1"/>
          </p:cNvSpPr>
          <p:nvPr/>
        </p:nvSpPr>
        <p:spPr bwMode="auto">
          <a:xfrm>
            <a:off x="498475" y="3633440"/>
            <a:ext cx="339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定理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3. 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+mn-lt"/>
                <a:ea typeface="+mn-ea"/>
              </a:rPr>
              <a:t>保号性</a:t>
            </a:r>
            <a:r>
              <a:rPr kumimoji="1" lang="en-US" altLang="zh-CN" sz="2400" b="1" dirty="0">
                <a:solidFill>
                  <a:srgbClr val="0000FF"/>
                </a:solidFill>
                <a:latin typeface="+mn-lt"/>
                <a:ea typeface="+mn-ea"/>
              </a:rPr>
              <a:t>)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  </a:t>
            </a:r>
            <a:r>
              <a:rPr kumimoji="1" lang="zh-CN" altLang="en-US" dirty="0">
                <a:latin typeface="+mn-lt"/>
                <a:ea typeface="+mn-ea"/>
              </a:rPr>
              <a:t>若</a:t>
            </a:r>
          </a:p>
        </p:txBody>
      </p:sp>
      <p:graphicFrame>
        <p:nvGraphicFramePr>
          <p:cNvPr id="16" name="Objec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406865"/>
              </p:ext>
            </p:extLst>
          </p:nvPr>
        </p:nvGraphicFramePr>
        <p:xfrm>
          <a:off x="3295163" y="3751934"/>
          <a:ext cx="229452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3" name="Equation" r:id="rId15" imgW="2323800" imgH="685800" progId="Equation.DSMT4">
                  <p:embed/>
                </p:oleObj>
              </mc:Choice>
              <mc:Fallback>
                <p:oleObj name="Equation" r:id="rId15" imgW="23238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163" y="3751934"/>
                        <a:ext cx="2294524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62"/>
          <p:cNvSpPr txBox="1">
            <a:spLocks noChangeArrowheads="1"/>
          </p:cNvSpPr>
          <p:nvPr/>
        </p:nvSpPr>
        <p:spPr bwMode="auto">
          <a:xfrm>
            <a:off x="5611674" y="363344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且</a:t>
            </a:r>
            <a:r>
              <a:rPr kumimoji="1" lang="zh-CN" altLang="en-US" b="1" i="1" dirty="0">
                <a:latin typeface="+mn-lt"/>
                <a:ea typeface="+mn-ea"/>
              </a:rPr>
              <a:t> </a:t>
            </a:r>
            <a:r>
              <a:rPr kumimoji="1" lang="en-US" altLang="zh-CN" b="1" i="1" dirty="0">
                <a:latin typeface="+mn-lt"/>
                <a:ea typeface="+mn-ea"/>
              </a:rPr>
              <a:t>A</a:t>
            </a:r>
            <a:r>
              <a:rPr kumimoji="1" lang="en-US" altLang="zh-CN" b="1" dirty="0">
                <a:latin typeface="+mn-lt"/>
                <a:ea typeface="+mn-ea"/>
              </a:rPr>
              <a:t> &gt; 0 ,</a:t>
            </a:r>
          </a:p>
        </p:txBody>
      </p:sp>
      <p:graphicFrame>
        <p:nvGraphicFramePr>
          <p:cNvPr id="18" name="Object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932400"/>
              </p:ext>
            </p:extLst>
          </p:nvPr>
        </p:nvGraphicFramePr>
        <p:xfrm>
          <a:off x="3491880" y="4334320"/>
          <a:ext cx="294558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4" name="Equation" r:id="rId17" imgW="3149280" imgH="723600" progId="Equation.DSMT4">
                  <p:embed/>
                </p:oleObj>
              </mc:Choice>
              <mc:Fallback>
                <p:oleObj name="Equation" r:id="rId17" imgW="31492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334320"/>
                        <a:ext cx="2945587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39403"/>
              </p:ext>
            </p:extLst>
          </p:nvPr>
        </p:nvGraphicFramePr>
        <p:xfrm>
          <a:off x="6443498" y="4593877"/>
          <a:ext cx="136120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5" name="Equation" r:id="rId19" imgW="1015920" imgH="291960" progId="Equation.DSMT4">
                  <p:embed/>
                </p:oleObj>
              </mc:Choice>
              <mc:Fallback>
                <p:oleObj name="Equation" r:id="rId19" imgW="1015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498" y="4593877"/>
                        <a:ext cx="1361208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789891"/>
              </p:ext>
            </p:extLst>
          </p:nvPr>
        </p:nvGraphicFramePr>
        <p:xfrm>
          <a:off x="6701334" y="5182840"/>
          <a:ext cx="1536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6" name="Equation" r:id="rId21" imgW="1476184" imgH="352330" progId="Equation.3">
                  <p:embed/>
                </p:oleObj>
              </mc:Choice>
              <mc:Fallback>
                <p:oleObj name="Equation" r:id="rId21" imgW="1476184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1334" y="5182840"/>
                        <a:ext cx="1536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66"/>
          <p:cNvSpPr txBox="1">
            <a:spLocks noChangeArrowheads="1"/>
          </p:cNvSpPr>
          <p:nvPr/>
        </p:nvSpPr>
        <p:spPr bwMode="auto">
          <a:xfrm>
            <a:off x="827584" y="4593877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则存在</a:t>
            </a:r>
          </a:p>
        </p:txBody>
      </p:sp>
      <p:sp>
        <p:nvSpPr>
          <p:cNvPr id="22" name="Text Box 267"/>
          <p:cNvSpPr txBox="1">
            <a:spLocks noChangeArrowheads="1"/>
          </p:cNvSpPr>
          <p:nvPr/>
        </p:nvSpPr>
        <p:spPr bwMode="auto">
          <a:xfrm>
            <a:off x="5846216" y="4074764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C00000"/>
                </a:solidFill>
                <a:latin typeface="+mn-lt"/>
                <a:ea typeface="+mn-ea"/>
              </a:rPr>
              <a:t>( </a:t>
            </a:r>
            <a:r>
              <a:rPr kumimoji="1" lang="en-US" altLang="zh-CN" i="1" dirty="0">
                <a:solidFill>
                  <a:srgbClr val="C00000"/>
                </a:solidFill>
                <a:latin typeface="+mn-lt"/>
                <a:ea typeface="+mn-ea"/>
              </a:rPr>
              <a:t>A</a:t>
            </a:r>
            <a:r>
              <a:rPr kumimoji="1" lang="en-US" altLang="zh-CN" dirty="0">
                <a:solidFill>
                  <a:srgbClr val="C00000"/>
                </a:solidFill>
                <a:latin typeface="+mn-lt"/>
                <a:ea typeface="+mn-ea"/>
              </a:rPr>
              <a:t> &lt; 0 )</a:t>
            </a:r>
          </a:p>
        </p:txBody>
      </p:sp>
      <p:graphicFrame>
        <p:nvGraphicFramePr>
          <p:cNvPr id="23" name="Object 2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091695"/>
              </p:ext>
            </p:extLst>
          </p:nvPr>
        </p:nvGraphicFramePr>
        <p:xfrm>
          <a:off x="2014539" y="4375646"/>
          <a:ext cx="141371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7" name="Equation" r:id="rId23" imgW="1473120" imgH="723600" progId="Equation.DSMT4">
                  <p:embed/>
                </p:oleObj>
              </mc:Choice>
              <mc:Fallback>
                <p:oleObj name="Equation" r:id="rId23" imgW="1473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9" y="4375646"/>
                        <a:ext cx="1413713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16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8" grpId="0" autoUpdateAnimBg="0"/>
      <p:bldP spid="9" grpId="0"/>
      <p:bldP spid="15" grpId="0" autoUpdateAnimBg="0"/>
      <p:bldP spid="17" grpId="0" autoUpdateAnimBg="0"/>
      <p:bldP spid="21" grpId="0" autoUpdateAnimBg="0"/>
      <p:bldP spid="2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60"/>
          <p:cNvSpPr txBox="1">
            <a:spLocks noChangeArrowheads="1"/>
          </p:cNvSpPr>
          <p:nvPr/>
        </p:nvSpPr>
        <p:spPr bwMode="auto">
          <a:xfrm>
            <a:off x="827584" y="116632"/>
            <a:ext cx="3390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 smtClean="0">
                <a:solidFill>
                  <a:srgbClr val="0000FF"/>
                </a:solidFill>
                <a:latin typeface="+mn-lt"/>
                <a:ea typeface="+mn-ea"/>
              </a:rPr>
              <a:t>推论 </a:t>
            </a:r>
            <a:r>
              <a:rPr kumimoji="1" lang="zh-CN" altLang="en-US" b="1" dirty="0" smtClean="0">
                <a:latin typeface="+mn-lt"/>
                <a:ea typeface="+mn-ea"/>
              </a:rPr>
              <a:t>   若</a:t>
            </a:r>
            <a:endParaRPr kumimoji="1" lang="zh-CN" altLang="en-US" b="1" dirty="0">
              <a:latin typeface="+mn-lt"/>
              <a:ea typeface="+mn-ea"/>
            </a:endParaRPr>
          </a:p>
        </p:txBody>
      </p:sp>
      <p:graphicFrame>
        <p:nvGraphicFramePr>
          <p:cNvPr id="5" name="Object 2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37540"/>
              </p:ext>
            </p:extLst>
          </p:nvPr>
        </p:nvGraphicFramePr>
        <p:xfrm>
          <a:off x="2315394" y="188640"/>
          <a:ext cx="2760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5" name="Equation" r:id="rId3" imgW="2793960" imgH="685800" progId="Equation.DSMT4">
                  <p:embed/>
                </p:oleObj>
              </mc:Choice>
              <mc:Fallback>
                <p:oleObj name="Equation" r:id="rId3" imgW="279396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5394" y="188640"/>
                        <a:ext cx="27606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108730"/>
              </p:ext>
            </p:extLst>
          </p:nvPr>
        </p:nvGraphicFramePr>
        <p:xfrm>
          <a:off x="1979712" y="836712"/>
          <a:ext cx="294558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6" name="Equation" r:id="rId5" imgW="3149280" imgH="723600" progId="Equation.DSMT4">
                  <p:embed/>
                </p:oleObj>
              </mc:Choice>
              <mc:Fallback>
                <p:oleObj name="Equation" r:id="rId5" imgW="314928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836712"/>
                        <a:ext cx="2945587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70909"/>
              </p:ext>
            </p:extLst>
          </p:nvPr>
        </p:nvGraphicFramePr>
        <p:xfrm>
          <a:off x="5067523" y="724495"/>
          <a:ext cx="1736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7" name="Equation" r:id="rId7" imgW="1295280" imgH="660240" progId="Equation.DSMT4">
                  <p:embed/>
                </p:oleObj>
              </mc:Choice>
              <mc:Fallback>
                <p:oleObj name="Equation" r:id="rId7" imgW="1295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523" y="724495"/>
                        <a:ext cx="1736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66"/>
          <p:cNvSpPr txBox="1">
            <a:spLocks noChangeArrowheads="1"/>
          </p:cNvSpPr>
          <p:nvPr/>
        </p:nvSpPr>
        <p:spPr bwMode="auto">
          <a:xfrm>
            <a:off x="5213617" y="13298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则存在</a:t>
            </a:r>
          </a:p>
        </p:txBody>
      </p:sp>
      <p:graphicFrame>
        <p:nvGraphicFramePr>
          <p:cNvPr id="12" name="Object 2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932406"/>
              </p:ext>
            </p:extLst>
          </p:nvPr>
        </p:nvGraphicFramePr>
        <p:xfrm>
          <a:off x="6400572" y="-85246"/>
          <a:ext cx="1413713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8" name="Equation" r:id="rId9" imgW="1473120" imgH="723600" progId="Equation.DSMT4">
                  <p:embed/>
                </p:oleObj>
              </mc:Choice>
              <mc:Fallback>
                <p:oleObj name="Equation" r:id="rId9" imgW="147312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572" y="-85246"/>
                        <a:ext cx="1413713" cy="7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70347"/>
              </p:ext>
            </p:extLst>
          </p:nvPr>
        </p:nvGraphicFramePr>
        <p:xfrm>
          <a:off x="2476500" y="2246313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9" name="Equation" r:id="rId11" imgW="3029093" imgH="352330" progId="Equation.3">
                  <p:embed/>
                </p:oleObj>
              </mc:Choice>
              <mc:Fallback>
                <p:oleObj name="Equation" r:id="rId11" imgW="3029093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246313"/>
                        <a:ext cx="308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63841"/>
              </p:ext>
            </p:extLst>
          </p:nvPr>
        </p:nvGraphicFramePr>
        <p:xfrm>
          <a:off x="1222375" y="3932238"/>
          <a:ext cx="1079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" name="Equation" r:id="rId13" imgW="371618" imgH="123873" progId="Equation.3">
                  <p:embed/>
                </p:oleObj>
              </mc:Choice>
              <mc:Fallback>
                <p:oleObj name="Equation" r:id="rId13" imgW="371618" imgH="1238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932238"/>
                        <a:ext cx="1079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879489"/>
              </p:ext>
            </p:extLst>
          </p:nvPr>
        </p:nvGraphicFramePr>
        <p:xfrm>
          <a:off x="1222375" y="5078413"/>
          <a:ext cx="1079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" name="Equation" r:id="rId15" imgW="371618" imgH="123873" progId="Equation.3">
                  <p:embed/>
                </p:oleObj>
              </mc:Choice>
              <mc:Fallback>
                <p:oleObj name="Equation" r:id="rId15" imgW="371618" imgH="1238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078413"/>
                        <a:ext cx="1079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1163339" y="29384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/>
              <a:t>若取</a:t>
            </a:r>
          </a:p>
        </p:txBody>
      </p:sp>
      <p:graphicFrame>
        <p:nvGraphicFramePr>
          <p:cNvPr id="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395191"/>
              </p:ext>
            </p:extLst>
          </p:nvPr>
        </p:nvGraphicFramePr>
        <p:xfrm>
          <a:off x="2001539" y="2813050"/>
          <a:ext cx="1206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2" name="Equation" r:id="rId17" imgW="1209580" imgH="828532" progId="Equation.DSMT4">
                  <p:embed/>
                </p:oleObj>
              </mc:Choice>
              <mc:Fallback>
                <p:oleObj name="Equation" r:id="rId17" imgW="1209580" imgH="82853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39" y="2813050"/>
                        <a:ext cx="12065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3144539" y="294005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则在对应的邻域</a:t>
            </a: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7091064" y="2971800"/>
            <a:ext cx="64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/>
              <a:t>内 </a:t>
            </a:r>
          </a:p>
        </p:txBody>
      </p:sp>
      <p:graphicFrame>
        <p:nvGraphicFramePr>
          <p:cNvPr id="2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157971"/>
              </p:ext>
            </p:extLst>
          </p:nvPr>
        </p:nvGraphicFramePr>
        <p:xfrm>
          <a:off x="2540000" y="3733800"/>
          <a:ext cx="20748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3" name="Equation" r:id="rId19" imgW="2124266" imgH="790384" progId="Equation.3">
                  <p:embed/>
                </p:oleObj>
              </mc:Choice>
              <mc:Fallback>
                <p:oleObj name="Equation" r:id="rId19" imgW="2124266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733800"/>
                        <a:ext cx="20748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130439"/>
              </p:ext>
            </p:extLst>
          </p:nvPr>
        </p:nvGraphicFramePr>
        <p:xfrm>
          <a:off x="2362200" y="4876800"/>
          <a:ext cx="29670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4" name="Equation" r:id="rId21" imgW="3067240" imgH="828532" progId="Equation.3">
                  <p:embed/>
                </p:oleObj>
              </mc:Choice>
              <mc:Fallback>
                <p:oleObj name="Equation" r:id="rId21" imgW="3067240" imgH="8285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76800"/>
                        <a:ext cx="29670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771220"/>
              </p:ext>
            </p:extLst>
          </p:nvPr>
        </p:nvGraphicFramePr>
        <p:xfrm>
          <a:off x="5794077" y="2786063"/>
          <a:ext cx="1320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5" name="Equation" r:id="rId23" imgW="1267016" imgH="657082" progId="Equation.DSMT4">
                  <p:embed/>
                </p:oleObj>
              </mc:Choice>
              <mc:Fallback>
                <p:oleObj name="Equation" r:id="rId23" imgW="1267016" imgH="6570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077" y="2786063"/>
                        <a:ext cx="13208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75"/>
          <p:cNvSpPr>
            <a:spLocks noChangeShapeType="1"/>
          </p:cNvSpPr>
          <p:nvPr/>
        </p:nvSpPr>
        <p:spPr bwMode="auto">
          <a:xfrm>
            <a:off x="2514600" y="4572000"/>
            <a:ext cx="152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3" name="Line 76"/>
          <p:cNvSpPr>
            <a:spLocks noChangeShapeType="1"/>
          </p:cNvSpPr>
          <p:nvPr/>
        </p:nvSpPr>
        <p:spPr bwMode="auto">
          <a:xfrm>
            <a:off x="3581400" y="5791200"/>
            <a:ext cx="1981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4" name="Line 154"/>
          <p:cNvSpPr>
            <a:spLocks noChangeShapeType="1"/>
          </p:cNvSpPr>
          <p:nvPr/>
        </p:nvSpPr>
        <p:spPr bwMode="auto">
          <a:xfrm>
            <a:off x="381000" y="2057400"/>
            <a:ext cx="8610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35" name="Text Box 155"/>
          <p:cNvSpPr txBox="1">
            <a:spLocks noChangeArrowheads="1"/>
          </p:cNvSpPr>
          <p:nvPr/>
        </p:nvSpPr>
        <p:spPr bwMode="auto">
          <a:xfrm>
            <a:off x="971600" y="2133600"/>
            <a:ext cx="1020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 b="1" dirty="0">
                <a:solidFill>
                  <a:schemeClr val="tx2"/>
                </a:solidFill>
                <a:latin typeface="+mn-ea"/>
                <a:ea typeface="+mn-ea"/>
              </a:rPr>
              <a:t>分析</a:t>
            </a:r>
            <a:r>
              <a:rPr kumimoji="1"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:</a:t>
            </a:r>
          </a:p>
        </p:txBody>
      </p:sp>
      <p:grpSp>
        <p:nvGrpSpPr>
          <p:cNvPr id="36" name="Group 205"/>
          <p:cNvGrpSpPr>
            <a:grpSpLocks/>
          </p:cNvGrpSpPr>
          <p:nvPr/>
        </p:nvGrpSpPr>
        <p:grpSpPr bwMode="auto">
          <a:xfrm>
            <a:off x="5603875" y="4114800"/>
            <a:ext cx="3387725" cy="2133600"/>
            <a:chOff x="3264" y="2592"/>
            <a:chExt cx="2134" cy="1344"/>
          </a:xfrm>
        </p:grpSpPr>
        <p:grpSp>
          <p:nvGrpSpPr>
            <p:cNvPr id="37" name="Group 181"/>
            <p:cNvGrpSpPr>
              <a:grpSpLocks/>
            </p:cNvGrpSpPr>
            <p:nvPr/>
          </p:nvGrpSpPr>
          <p:grpSpPr bwMode="auto">
            <a:xfrm>
              <a:off x="3264" y="2592"/>
              <a:ext cx="2134" cy="1344"/>
              <a:chOff x="3264" y="2496"/>
              <a:chExt cx="2134" cy="1344"/>
            </a:xfrm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3264" y="2659"/>
                <a:ext cx="1939" cy="663"/>
                <a:chOff x="402" y="2755"/>
                <a:chExt cx="1939" cy="663"/>
              </a:xfrm>
            </p:grpSpPr>
            <p:graphicFrame>
              <p:nvGraphicFramePr>
                <p:cNvPr id="57" name="Object 183"/>
                <p:cNvGraphicFramePr>
                  <a:graphicFrameLocks noChangeAspect="1"/>
                </p:cNvGraphicFramePr>
                <p:nvPr/>
              </p:nvGraphicFramePr>
              <p:xfrm>
                <a:off x="402" y="2755"/>
                <a:ext cx="496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236" name="Equation" r:id="rId25" imgW="733377" imgH="257175" progId="Equation.3">
                        <p:embed/>
                      </p:oleObj>
                    </mc:Choice>
                    <mc:Fallback>
                      <p:oleObj name="Equation" r:id="rId25" imgW="733377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" y="2755"/>
                              <a:ext cx="496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8" name="Object 184"/>
                <p:cNvGraphicFramePr>
                  <a:graphicFrameLocks noChangeAspect="1"/>
                </p:cNvGraphicFramePr>
                <p:nvPr/>
              </p:nvGraphicFramePr>
              <p:xfrm>
                <a:off x="416" y="3216"/>
                <a:ext cx="496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237" name="Equation" r:id="rId27" imgW="733377" imgH="257175" progId="Equation.3">
                        <p:embed/>
                      </p:oleObj>
                    </mc:Choice>
                    <mc:Fallback>
                      <p:oleObj name="Equation" r:id="rId27" imgW="733377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" y="3216"/>
                              <a:ext cx="496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" name="Line 185"/>
                <p:cNvSpPr>
                  <a:spLocks noChangeShapeType="1"/>
                </p:cNvSpPr>
                <p:nvPr/>
              </p:nvSpPr>
              <p:spPr bwMode="auto">
                <a:xfrm>
                  <a:off x="953" y="2884"/>
                  <a:ext cx="13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60" name="Line 186"/>
                <p:cNvSpPr>
                  <a:spLocks noChangeShapeType="1"/>
                </p:cNvSpPr>
                <p:nvPr/>
              </p:nvSpPr>
              <p:spPr bwMode="auto">
                <a:xfrm>
                  <a:off x="934" y="3338"/>
                  <a:ext cx="138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0" name="Group 187"/>
              <p:cNvGrpSpPr>
                <a:grpSpLocks/>
              </p:cNvGrpSpPr>
              <p:nvPr/>
            </p:nvGrpSpPr>
            <p:grpSpPr bwMode="auto">
              <a:xfrm>
                <a:off x="4048" y="2780"/>
                <a:ext cx="1157" cy="1060"/>
                <a:chOff x="1186" y="2876"/>
                <a:chExt cx="1157" cy="1060"/>
              </a:xfrm>
            </p:grpSpPr>
            <p:graphicFrame>
              <p:nvGraphicFramePr>
                <p:cNvPr id="53" name="Object 188"/>
                <p:cNvGraphicFramePr>
                  <a:graphicFrameLocks/>
                </p:cNvGraphicFramePr>
                <p:nvPr/>
              </p:nvGraphicFramePr>
              <p:xfrm>
                <a:off x="1832" y="3630"/>
                <a:ext cx="511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238" name="Equation" r:id="rId29" imgW="847820" imgH="371618" progId="Equation.3">
                        <p:embed/>
                      </p:oleObj>
                    </mc:Choice>
                    <mc:Fallback>
                      <p:oleObj name="Equation" r:id="rId29" imgW="847820" imgH="371618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32" y="3630"/>
                              <a:ext cx="511" cy="25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Object 189"/>
                <p:cNvGraphicFramePr>
                  <a:graphicFrameLocks/>
                </p:cNvGraphicFramePr>
                <p:nvPr/>
              </p:nvGraphicFramePr>
              <p:xfrm>
                <a:off x="1186" y="3587"/>
                <a:ext cx="446" cy="3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239" name="Equation" r:id="rId31" imgW="733377" imgH="523780" progId="Equation.3">
                        <p:embed/>
                      </p:oleObj>
                    </mc:Choice>
                    <mc:Fallback>
                      <p:oleObj name="Equation" r:id="rId31" imgW="733377" imgH="523780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32">
                              <a:grayscl/>
                              <a:biLevel thresh="5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86" y="3587"/>
                              <a:ext cx="446" cy="34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1980" y="2876"/>
                  <a:ext cx="0" cy="7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sp>
              <p:nvSpPr>
                <p:cNvPr id="56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1441" y="2876"/>
                  <a:ext cx="8" cy="75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  <p:grpSp>
            <p:nvGrpSpPr>
              <p:cNvPr id="41" name="Group 192"/>
              <p:cNvGrpSpPr>
                <a:grpSpLocks/>
              </p:cNvGrpSpPr>
              <p:nvPr/>
            </p:nvGrpSpPr>
            <p:grpSpPr bwMode="auto">
              <a:xfrm>
                <a:off x="3600" y="2930"/>
                <a:ext cx="232" cy="190"/>
                <a:chOff x="738" y="3026"/>
                <a:chExt cx="232" cy="190"/>
              </a:xfrm>
            </p:grpSpPr>
            <p:sp>
              <p:nvSpPr>
                <p:cNvPr id="51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912" y="3124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  <p:graphicFrame>
              <p:nvGraphicFramePr>
                <p:cNvPr id="52" name="Object 194"/>
                <p:cNvGraphicFramePr>
                  <a:graphicFrameLocks noChangeAspect="1"/>
                </p:cNvGraphicFramePr>
                <p:nvPr/>
              </p:nvGraphicFramePr>
              <p:xfrm>
                <a:off x="738" y="3026"/>
                <a:ext cx="174" cy="1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3240" name="Equation" r:id="rId33" imgW="219027" imgH="247745" progId="Equation.3">
                        <p:embed/>
                      </p:oleObj>
                    </mc:Choice>
                    <mc:Fallback>
                      <p:oleObj name="Equation" r:id="rId33" imgW="219027" imgH="24774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8" y="3026"/>
                              <a:ext cx="174" cy="1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2" name="Line 195"/>
              <p:cNvSpPr>
                <a:spLocks noChangeShapeType="1"/>
              </p:cNvSpPr>
              <p:nvPr/>
            </p:nvSpPr>
            <p:spPr bwMode="auto">
              <a:xfrm flipV="1">
                <a:off x="4566" y="3014"/>
                <a:ext cx="0" cy="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3" name="Line 196"/>
              <p:cNvSpPr>
                <a:spLocks noChangeShapeType="1"/>
              </p:cNvSpPr>
              <p:nvPr/>
            </p:nvSpPr>
            <p:spPr bwMode="auto">
              <a:xfrm>
                <a:off x="3684" y="3539"/>
                <a:ext cx="16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44" name="Line 197"/>
              <p:cNvSpPr>
                <a:spLocks noChangeShapeType="1"/>
              </p:cNvSpPr>
              <p:nvPr/>
            </p:nvSpPr>
            <p:spPr bwMode="auto">
              <a:xfrm flipV="1">
                <a:off x="3796" y="2496"/>
                <a:ext cx="0" cy="12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45" name="Object 198"/>
              <p:cNvGraphicFramePr>
                <a:graphicFrameLocks noChangeAspect="1"/>
              </p:cNvGraphicFramePr>
              <p:nvPr/>
            </p:nvGraphicFramePr>
            <p:xfrm>
              <a:off x="5262" y="360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41" name="Equation" r:id="rId35" imgW="162020" imgH="171450" progId="Equation.3">
                      <p:embed/>
                    </p:oleObj>
                  </mc:Choice>
                  <mc:Fallback>
                    <p:oleObj name="Equation" r:id="rId35" imgW="162020" imgH="17145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2" y="360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99"/>
              <p:cNvGraphicFramePr>
                <a:graphicFrameLocks noChangeAspect="1"/>
              </p:cNvGraphicFramePr>
              <p:nvPr/>
            </p:nvGraphicFramePr>
            <p:xfrm>
              <a:off x="4499" y="3512"/>
              <a:ext cx="20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42" name="Equation" r:id="rId37" imgW="276034" imgH="371618" progId="Equation.3">
                      <p:embed/>
                    </p:oleObj>
                  </mc:Choice>
                  <mc:Fallback>
                    <p:oleObj name="Equation" r:id="rId37" imgW="276034" imgH="3716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9" y="3512"/>
                            <a:ext cx="20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200"/>
              <p:cNvGraphicFramePr>
                <a:graphicFrameLocks noChangeAspect="1"/>
              </p:cNvGraphicFramePr>
              <p:nvPr/>
            </p:nvGraphicFramePr>
            <p:xfrm>
              <a:off x="3866" y="2496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43" name="Equation" r:id="rId39" imgW="180880" imgH="247745" progId="Equation.3">
                      <p:embed/>
                    </p:oleObj>
                  </mc:Choice>
                  <mc:Fallback>
                    <p:oleObj name="Equation" r:id="rId39" imgW="180880" imgH="24774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6" y="2496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Freeform 201"/>
              <p:cNvSpPr>
                <a:spLocks/>
              </p:cNvSpPr>
              <p:nvPr/>
            </p:nvSpPr>
            <p:spPr bwMode="auto">
              <a:xfrm>
                <a:off x="3927" y="2676"/>
                <a:ext cx="1126" cy="751"/>
              </a:xfrm>
              <a:custGeom>
                <a:avLst/>
                <a:gdLst>
                  <a:gd name="T0" fmla="*/ 0 w 1440"/>
                  <a:gd name="T1" fmla="*/ 221 h 960"/>
                  <a:gd name="T2" fmla="*/ 44 w 1440"/>
                  <a:gd name="T3" fmla="*/ 143 h 960"/>
                  <a:gd name="T4" fmla="*/ 109 w 1440"/>
                  <a:gd name="T5" fmla="*/ 121 h 960"/>
                  <a:gd name="T6" fmla="*/ 186 w 1440"/>
                  <a:gd name="T7" fmla="*/ 99 h 960"/>
                  <a:gd name="T8" fmla="*/ 264 w 1440"/>
                  <a:gd name="T9" fmla="*/ 66 h 960"/>
                  <a:gd name="T10" fmla="*/ 329 w 1440"/>
                  <a:gd name="T11" fmla="*/ 0 h 9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40" h="960">
                    <a:moveTo>
                      <a:pt x="0" y="960"/>
                    </a:moveTo>
                    <a:cubicBezTo>
                      <a:pt x="56" y="828"/>
                      <a:pt x="112" y="696"/>
                      <a:pt x="192" y="624"/>
                    </a:cubicBezTo>
                    <a:cubicBezTo>
                      <a:pt x="272" y="552"/>
                      <a:pt x="376" y="560"/>
                      <a:pt x="480" y="528"/>
                    </a:cubicBezTo>
                    <a:cubicBezTo>
                      <a:pt x="584" y="496"/>
                      <a:pt x="704" y="472"/>
                      <a:pt x="816" y="432"/>
                    </a:cubicBezTo>
                    <a:cubicBezTo>
                      <a:pt x="928" y="392"/>
                      <a:pt x="1048" y="360"/>
                      <a:pt x="1152" y="288"/>
                    </a:cubicBezTo>
                    <a:cubicBezTo>
                      <a:pt x="1256" y="216"/>
                      <a:pt x="1392" y="48"/>
                      <a:pt x="1440" y="0"/>
                    </a:cubicBez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graphicFrame>
            <p:nvGraphicFramePr>
              <p:cNvPr id="49" name="Object 202"/>
              <p:cNvGraphicFramePr>
                <a:graphicFrameLocks noChangeAspect="1"/>
              </p:cNvGraphicFramePr>
              <p:nvPr/>
            </p:nvGraphicFramePr>
            <p:xfrm>
              <a:off x="4560" y="2496"/>
              <a:ext cx="81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44" name="Equation" r:id="rId41" imgW="1238298" imgH="333470" progId="Equation.3">
                      <p:embed/>
                    </p:oleObj>
                  </mc:Choice>
                  <mc:Fallback>
                    <p:oleObj name="Equation" r:id="rId41" imgW="1238298" imgH="33347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2496"/>
                            <a:ext cx="816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Oval 203"/>
              <p:cNvSpPr>
                <a:spLocks noChangeArrowheads="1"/>
              </p:cNvSpPr>
              <p:nvPr/>
            </p:nvSpPr>
            <p:spPr bwMode="auto">
              <a:xfrm>
                <a:off x="4545" y="2999"/>
                <a:ext cx="35" cy="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</p:grpSp>
        <p:graphicFrame>
          <p:nvGraphicFramePr>
            <p:cNvPr id="38" name="Object 204"/>
            <p:cNvGraphicFramePr>
              <a:graphicFrameLocks noChangeAspect="1"/>
            </p:cNvGraphicFramePr>
            <p:nvPr/>
          </p:nvGraphicFramePr>
          <p:xfrm>
            <a:off x="3594" y="3643"/>
            <a:ext cx="19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245" name="公式" r:id="rId43" imgW="247745" imgH="257175" progId="Equation.3">
                    <p:embed/>
                  </p:oleObj>
                </mc:Choice>
                <mc:Fallback>
                  <p:oleObj name="公式" r:id="rId43" imgW="247745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4" y="3643"/>
                          <a:ext cx="19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 Box 129"/>
          <p:cNvSpPr txBox="1">
            <a:spLocks noChangeArrowheads="1"/>
          </p:cNvSpPr>
          <p:nvPr/>
        </p:nvSpPr>
        <p:spPr bwMode="auto">
          <a:xfrm>
            <a:off x="7091064" y="1030995"/>
            <a:ext cx="1813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</a:rPr>
              <a:t>(P37</a:t>
            </a:r>
            <a:r>
              <a:rPr kumimoji="1" lang="zh-CN" altLang="en-US" sz="2400" b="1" dirty="0">
                <a:solidFill>
                  <a:schemeClr val="accent2"/>
                </a:solidFill>
              </a:rPr>
              <a:t>定理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3</a:t>
            </a:r>
            <a:r>
              <a:rPr kumimoji="1" lang="en-US" altLang="zh-CN" sz="2400" b="1" dirty="0">
                <a:solidFill>
                  <a:schemeClr val="accent2"/>
                </a:solidFill>
                <a:ea typeface="宋体" charset="-122"/>
                <a:cs typeface="Times New Roman" pitchFamily="18" charset="0"/>
              </a:rPr>
              <a:t>´</a:t>
            </a:r>
            <a:r>
              <a:rPr kumimoji="1" lang="en-US" altLang="zh-CN" sz="2400" b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8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" grpId="0" autoUpdateAnimBg="0"/>
      <p:bldP spid="10" grpId="0" autoUpdateAnimBg="0"/>
      <p:bldP spid="25" grpId="0" autoUpdateAnimBg="0"/>
      <p:bldP spid="27" grpId="0" autoUpdateAnimBg="0"/>
      <p:bldP spid="28" grpId="0" autoUpdateAnimBg="0"/>
      <p:bldP spid="32" grpId="0" animBg="1"/>
      <p:bldP spid="33" grpId="0" animBg="1"/>
      <p:bldP spid="34" grpId="0" animBg="1"/>
      <p:bldP spid="35" grpId="0" build="p" autoUpdateAnimBg="0" advAuto="0"/>
      <p:bldP spid="6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7584" y="330969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子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列收敛性</a:t>
            </a:r>
            <a:r>
              <a:rPr kumimoji="1" lang="en-US" altLang="zh-CN" sz="3200" b="1" dirty="0">
                <a:latin typeface="Times New Roman" pitchFamily="18" charset="0"/>
              </a:rPr>
              <a:t>(</a:t>
            </a:r>
            <a:r>
              <a:rPr kumimoji="1" lang="zh-CN" altLang="en-US" sz="2800" b="1" dirty="0">
                <a:latin typeface="Times New Roman" pitchFamily="18" charset="0"/>
              </a:rPr>
              <a:t>函数极限与数列极限的关系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02226"/>
              </p:ext>
            </p:extLst>
          </p:nvPr>
        </p:nvGraphicFramePr>
        <p:xfrm>
          <a:off x="1022577" y="1087071"/>
          <a:ext cx="7077815" cy="21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3" imgW="5244840" imgH="1574640" progId="Equation.DSMT4">
                  <p:embed/>
                </p:oleObj>
              </mc:Choice>
              <mc:Fallback>
                <p:oleObj name="Equation" r:id="rId3" imgW="5244840" imgH="1574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577" y="1087071"/>
                        <a:ext cx="7077815" cy="21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27935" y="1052736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定义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692414"/>
              </p:ext>
            </p:extLst>
          </p:nvPr>
        </p:nvGraphicFramePr>
        <p:xfrm>
          <a:off x="1236562" y="3789040"/>
          <a:ext cx="74723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5" imgW="5422680" imgH="888840" progId="Equation.DSMT4">
                  <p:embed/>
                </p:oleObj>
              </mc:Choice>
              <mc:Fallback>
                <p:oleObj name="Equation" r:id="rId5" imgW="5422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562" y="3789040"/>
                        <a:ext cx="747236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14781" y="371703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</a:rPr>
              <a:t>定理</a:t>
            </a:r>
            <a:r>
              <a:rPr kumimoji="1" lang="en-US" altLang="zh-CN" sz="2800" b="1" dirty="0" smtClean="0">
                <a:solidFill>
                  <a:srgbClr val="0000FF"/>
                </a:solidFill>
              </a:rPr>
              <a:t>4.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1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14400" y="116998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例如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95800" y="332656"/>
            <a:ext cx="4540696" cy="2867744"/>
            <a:chOff x="2832" y="538"/>
            <a:chExt cx="2304" cy="1478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32" y="538"/>
            <a:ext cx="2304" cy="1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6" name="BMP 图象" r:id="rId3" imgW="4336156" imgH="2781541" progId="Paint.Picture">
                    <p:embed/>
                  </p:oleObj>
                </mc:Choice>
                <mc:Fallback>
                  <p:oleObj name="BMP 图象" r:id="rId3" imgW="4336156" imgH="278154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538"/>
                          <a:ext cx="2304" cy="147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4368" y="732"/>
            <a:ext cx="52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公式" r:id="rId5" imgW="1434960" imgH="901440" progId="Equation.3">
                    <p:embed/>
                  </p:oleObj>
                </mc:Choice>
                <mc:Fallback>
                  <p:oleObj name="公式" r:id="rId5" imgW="143496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32"/>
                          <a:ext cx="52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981200" y="1003300"/>
          <a:ext cx="1943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公式" r:id="rId7" imgW="1942920" imgH="901440" progId="Equation.3">
                  <p:embed/>
                </p:oleObj>
              </mc:Choice>
              <mc:Fallback>
                <p:oleObj name="公式" r:id="rId7" imgW="19429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1943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73054"/>
              </p:ext>
            </p:extLst>
          </p:nvPr>
        </p:nvGraphicFramePr>
        <p:xfrm>
          <a:off x="828675" y="2133600"/>
          <a:ext cx="36099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9" name="Equation" r:id="rId9" imgW="2400120" imgH="622080" progId="Equation.DSMT4">
                  <p:embed/>
                </p:oleObj>
              </mc:Choice>
              <mc:Fallback>
                <p:oleObj name="Equation" r:id="rId9" imgW="240012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133600"/>
                        <a:ext cx="36099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206500" y="3276600"/>
          <a:ext cx="2832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0" name="公式" r:id="rId11" imgW="2831760" imgH="914400" progId="Equation.3">
                  <p:embed/>
                </p:oleObj>
              </mc:Choice>
              <mc:Fallback>
                <p:oleObj name="公式" r:id="rId11" imgW="28317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276600"/>
                        <a:ext cx="2832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254500" y="3200400"/>
          <a:ext cx="3289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11" name="公式" r:id="rId13" imgW="3288960" imgH="952200" progId="Equation.3">
                  <p:embed/>
                </p:oleObj>
              </mc:Choice>
              <mc:Fallback>
                <p:oleObj name="公式" r:id="rId13" imgW="328896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200400"/>
                        <a:ext cx="3289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38200" y="4368188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函数极限与数列极限的关系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38200" y="4953000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函数极限存在的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充要条件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是它的任何子列的极限都存在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且相等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 autoUpdateAnimBg="0"/>
      <p:bldP spid="1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4212" y="2349079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法</a:t>
            </a:r>
            <a:r>
              <a:rPr kumimoji="1" lang="en-US" altLang="zh-CN" b="1" dirty="0">
                <a:solidFill>
                  <a:srgbClr val="C00000"/>
                </a:solidFill>
              </a:rPr>
              <a:t>1 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r>
              <a:rPr kumimoji="1" lang="zh-CN" altLang="en-US" dirty="0"/>
              <a:t>找一个数列</a:t>
            </a:r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38896"/>
              </p:ext>
            </p:extLst>
          </p:nvPr>
        </p:nvGraphicFramePr>
        <p:xfrm>
          <a:off x="3370262" y="2417341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2" name="Equation" r:id="rId3" imgW="742807" imgH="371618" progId="Equation.3">
                  <p:embed/>
                </p:oleObj>
              </mc:Choice>
              <mc:Fallback>
                <p:oleObj name="Equation" r:id="rId3" imgW="74280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2" y="2417341"/>
                        <a:ext cx="80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605034"/>
              </p:ext>
            </p:extLst>
          </p:nvPr>
        </p:nvGraphicFramePr>
        <p:xfrm>
          <a:off x="4327525" y="2417341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3" name="Equation" r:id="rId5" imgW="1095566" imgH="371618" progId="Equation.DSMT4">
                  <p:embed/>
                </p:oleObj>
              </mc:Choice>
              <mc:Fallback>
                <p:oleObj name="Equation" r:id="rId5" imgW="1095566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2417341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803692"/>
              </p:ext>
            </p:extLst>
          </p:nvPr>
        </p:nvGraphicFramePr>
        <p:xfrm>
          <a:off x="5622925" y="2430041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" name="Equation" r:id="rId7" imgW="2943368" imgH="371618" progId="Equation.DSMT4">
                  <p:embed/>
                </p:oleObj>
              </mc:Choice>
              <mc:Fallback>
                <p:oleObj name="Equation" r:id="rId7" imgW="2943368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430041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462337" y="3012654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chemeClr val="tx2"/>
                </a:solidFill>
              </a:rPr>
              <a:t>不存在</a:t>
            </a:r>
            <a:r>
              <a:rPr kumimoji="1" lang="en-US" altLang="zh-CN" b="1" dirty="0"/>
              <a:t>.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425540"/>
              </p:ext>
            </p:extLst>
          </p:nvPr>
        </p:nvGraphicFramePr>
        <p:xfrm>
          <a:off x="1522412" y="3061866"/>
          <a:ext cx="196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" name="Equation" r:id="rId9" imgW="1914668" imgH="561927" progId="Equation.3">
                  <p:embed/>
                </p:oleObj>
              </mc:Choice>
              <mc:Fallback>
                <p:oleObj name="Equation" r:id="rId9" imgW="1914668" imgH="5619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3061866"/>
                        <a:ext cx="1968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684212" y="3788941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C00000"/>
                </a:solidFill>
              </a:rPr>
              <a:t>法</a:t>
            </a:r>
            <a:r>
              <a:rPr kumimoji="1" lang="en-US" altLang="zh-CN" b="1" dirty="0">
                <a:solidFill>
                  <a:srgbClr val="C00000"/>
                </a:solidFill>
              </a:rPr>
              <a:t>2 </a:t>
            </a:r>
            <a:r>
              <a:rPr kumimoji="1" lang="en-US" altLang="zh-CN" dirty="0">
                <a:solidFill>
                  <a:srgbClr val="C00000"/>
                </a:solidFill>
              </a:rPr>
              <a:t>  </a:t>
            </a:r>
            <a:r>
              <a:rPr kumimoji="1" lang="zh-CN" altLang="en-US" dirty="0"/>
              <a:t>找两个趋于</a:t>
            </a:r>
          </a:p>
        </p:txBody>
      </p:sp>
      <p:graphicFrame>
        <p:nvGraphicFramePr>
          <p:cNvPr id="1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716487"/>
              </p:ext>
            </p:extLst>
          </p:nvPr>
        </p:nvGraphicFramePr>
        <p:xfrm>
          <a:off x="3433762" y="3863554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6" name="Equation" r:id="rId11" imgW="285893" imgH="390477" progId="Equation.3">
                  <p:embed/>
                </p:oleObj>
              </mc:Choice>
              <mc:Fallback>
                <p:oleObj name="Equation" r:id="rId11" imgW="28589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2" y="3863554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3732212" y="3774654"/>
            <a:ext cx="2220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的不同数列</a:t>
            </a:r>
          </a:p>
        </p:txBody>
      </p:sp>
      <p:graphicFrame>
        <p:nvGraphicFramePr>
          <p:cNvPr id="1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418245"/>
              </p:ext>
            </p:extLst>
          </p:nvPr>
        </p:nvGraphicFramePr>
        <p:xfrm>
          <a:off x="5681662" y="3855616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7" name="Equation" r:id="rId13" imgW="618934" imgH="371618" progId="Equation.3">
                  <p:embed/>
                </p:oleObj>
              </mc:Choice>
              <mc:Fallback>
                <p:oleObj name="Equation" r:id="rId13" imgW="618934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2" y="3855616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4"/>
          <p:cNvSpPr txBox="1">
            <a:spLocks noChangeArrowheads="1"/>
          </p:cNvSpPr>
          <p:nvPr/>
        </p:nvSpPr>
        <p:spPr bwMode="auto">
          <a:xfrm>
            <a:off x="6323012" y="3774654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及</a:t>
            </a:r>
          </a:p>
        </p:txBody>
      </p:sp>
      <p:graphicFrame>
        <p:nvGraphicFramePr>
          <p:cNvPr id="1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665434"/>
              </p:ext>
            </p:extLst>
          </p:nvPr>
        </p:nvGraphicFramePr>
        <p:xfrm>
          <a:off x="6811962" y="3855616"/>
          <a:ext cx="78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8" name="Equation" r:id="rId15" imgW="733377" imgH="371618" progId="Equation.3">
                  <p:embed/>
                </p:oleObj>
              </mc:Choice>
              <mc:Fallback>
                <p:oleObj name="Equation" r:id="rId15" imgW="733377" imgH="3716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62" y="3855616"/>
                        <a:ext cx="78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618412" y="3774654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</a:t>
            </a:r>
          </a:p>
        </p:txBody>
      </p:sp>
      <p:graphicFrame>
        <p:nvGraphicFramePr>
          <p:cNvPr id="1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053734"/>
              </p:ext>
            </p:extLst>
          </p:nvPr>
        </p:nvGraphicFramePr>
        <p:xfrm>
          <a:off x="2284412" y="4490616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Equation" r:id="rId17" imgW="1495473" imgH="552498" progId="Equation.3">
                  <p:embed/>
                </p:oleObj>
              </mc:Choice>
              <mc:Fallback>
                <p:oleObj name="Equation" r:id="rId17" imgW="1495473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2" y="4490616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64624"/>
              </p:ext>
            </p:extLst>
          </p:nvPr>
        </p:nvGraphicFramePr>
        <p:xfrm>
          <a:off x="3871912" y="4490616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9" imgW="1781366" imgH="552498" progId="Equation.3">
                  <p:embed/>
                </p:oleObj>
              </mc:Choice>
              <mc:Fallback>
                <p:oleObj name="Equation" r:id="rId19" imgW="1781366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2" y="4490616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684212" y="1556792"/>
            <a:ext cx="8136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FF0000"/>
                </a:solidFill>
              </a:rPr>
              <a:t>注：</a:t>
            </a:r>
            <a:r>
              <a:rPr kumimoji="1" lang="zh-CN" altLang="en-US" sz="3200" b="1" dirty="0" smtClean="0">
                <a:solidFill>
                  <a:srgbClr val="0000CC"/>
                </a:solidFill>
              </a:rPr>
              <a:t>此</a:t>
            </a:r>
            <a:r>
              <a:rPr kumimoji="1" lang="zh-CN" altLang="en-US" sz="3200" b="1" dirty="0">
                <a:solidFill>
                  <a:srgbClr val="0000CC"/>
                </a:solidFill>
              </a:rPr>
              <a:t>定理常用于判断函数极限不存在</a:t>
            </a:r>
            <a:r>
              <a:rPr kumimoji="1" lang="en-US" altLang="zh-CN" sz="3200" b="1" dirty="0"/>
              <a:t>.</a:t>
            </a:r>
            <a:endParaRPr kumimoji="1" lang="en-US" altLang="zh-CN" sz="3200" b="1" dirty="0">
              <a:solidFill>
                <a:schemeClr val="tx2"/>
              </a:solidFill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339605"/>
              </p:ext>
            </p:extLst>
          </p:nvPr>
        </p:nvGraphicFramePr>
        <p:xfrm>
          <a:off x="908050" y="178328"/>
          <a:ext cx="747236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21" imgW="5422680" imgH="888840" progId="Equation.DSMT4">
                  <p:embed/>
                </p:oleObj>
              </mc:Choice>
              <mc:Fallback>
                <p:oleObj name="Equation" r:id="rId21" imgW="542268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78328"/>
                        <a:ext cx="7472362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86269" y="10632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FF"/>
                </a:solidFill>
              </a:rPr>
              <a:t>定理</a:t>
            </a:r>
            <a:r>
              <a:rPr kumimoji="1" lang="en-US" altLang="zh-CN" sz="2800" b="1" dirty="0" smtClean="0">
                <a:solidFill>
                  <a:srgbClr val="0000FF"/>
                </a:solidFill>
              </a:rPr>
              <a:t>4.</a:t>
            </a:r>
            <a:endParaRPr kumimoji="1"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" grpId="0" autoUpdateAnimBg="0"/>
      <p:bldP spid="8" grpId="0" build="p" autoUpdateAnimBg="0" advAuto="0"/>
      <p:bldP spid="10" grpId="0" build="p" autoUpdateAnimBg="0"/>
      <p:bldP spid="12" grpId="0" build="p" autoUpdateAnimBg="0" advAuto="0"/>
      <p:bldP spid="14" grpId="0" autoUpdateAnimBg="0"/>
      <p:bldP spid="16" grpId="0" autoUpdateAnimBg="0"/>
      <p:bldP spid="1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642392" y="344150"/>
            <a:ext cx="2057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+mn-ea"/>
              </a:rPr>
              <a:t>6. </a:t>
            </a:r>
            <a:r>
              <a:rPr lang="zh-CN" altLang="en-US" sz="2800" b="1" dirty="0" smtClean="0">
                <a:latin typeface="+mn-lt"/>
                <a:ea typeface="+mn-ea"/>
              </a:rPr>
              <a:t>证明</a:t>
            </a:r>
            <a:endParaRPr lang="zh-CN" altLang="en-US" sz="2800" b="1" dirty="0" smtClean="0">
              <a:latin typeface="+mn-lt"/>
              <a:ea typeface="+mn-ea"/>
            </a:endParaRPr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187511"/>
              </p:ext>
            </p:extLst>
          </p:nvPr>
        </p:nvGraphicFramePr>
        <p:xfrm>
          <a:off x="2265362" y="196850"/>
          <a:ext cx="129720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1002960" imgH="622080" progId="Equation.DSMT4">
                  <p:embed/>
                </p:oleObj>
              </mc:Choice>
              <mc:Fallback>
                <p:oleObj name="Equation" r:id="rId3" imgW="10029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2" y="196850"/>
                        <a:ext cx="1297200" cy="8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33763" y="351294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latin typeface="+mn-lt"/>
                <a:ea typeface="+mn-ea"/>
              </a:rPr>
              <a:t>不存在</a:t>
            </a:r>
            <a:r>
              <a:rPr kumimoji="1" lang="en-US" altLang="zh-CN" b="1" dirty="0">
                <a:latin typeface="+mn-lt"/>
                <a:ea typeface="+mn-ea"/>
              </a:rPr>
              <a:t>.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749250" y="135431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+mn-lt"/>
                <a:ea typeface="+mn-ea"/>
              </a:rPr>
              <a:t>证</a:t>
            </a:r>
            <a:r>
              <a:rPr kumimoji="1" lang="en-US" altLang="zh-CN" b="1" dirty="0">
                <a:solidFill>
                  <a:srgbClr val="0000FF"/>
                </a:solidFill>
                <a:latin typeface="+mn-lt"/>
                <a:ea typeface="+mn-ea"/>
              </a:rPr>
              <a:t>:  </a:t>
            </a:r>
            <a:r>
              <a:rPr kumimoji="1" lang="zh-CN" altLang="en-US" b="1" dirty="0">
                <a:latin typeface="+mn-lt"/>
                <a:ea typeface="+mn-ea"/>
              </a:rPr>
              <a:t>取两个趋于 </a:t>
            </a:r>
            <a:r>
              <a:rPr kumimoji="1" lang="en-US" altLang="zh-CN" b="1" dirty="0">
                <a:latin typeface="+mn-lt"/>
                <a:ea typeface="+mn-ea"/>
              </a:rPr>
              <a:t>0 </a:t>
            </a:r>
            <a:r>
              <a:rPr kumimoji="1" lang="zh-CN" altLang="en-US" b="1" dirty="0">
                <a:latin typeface="+mn-lt"/>
                <a:ea typeface="+mn-ea"/>
              </a:rPr>
              <a:t>的数列</a:t>
            </a: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136012"/>
              </p:ext>
            </p:extLst>
          </p:nvPr>
        </p:nvGraphicFramePr>
        <p:xfrm>
          <a:off x="2063700" y="1857549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1362170" imgH="790384" progId="Equation.3">
                  <p:embed/>
                </p:oleObj>
              </mc:Choice>
              <mc:Fallback>
                <p:oleObj name="Equation" r:id="rId5" imgW="1362170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00" y="1857549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3528963" y="2022649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及</a:t>
            </a: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943809"/>
              </p:ext>
            </p:extLst>
          </p:nvPr>
        </p:nvGraphicFramePr>
        <p:xfrm>
          <a:off x="4121100" y="1863899"/>
          <a:ext cx="1879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" name="Equation" r:id="rId7" imgW="1819084" imgH="933545" progId="Equation.3">
                  <p:embed/>
                </p:oleObj>
              </mc:Choice>
              <mc:Fallback>
                <p:oleObj name="Equation" r:id="rId7" imgW="1819084" imgH="9335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00" y="1863899"/>
                        <a:ext cx="1879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804813" y="3041824"/>
            <a:ext cx="73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有</a:t>
            </a:r>
          </a:p>
        </p:txBody>
      </p:sp>
      <p:graphicFrame>
        <p:nvGraphicFramePr>
          <p:cNvPr id="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08909"/>
              </p:ext>
            </p:extLst>
          </p:nvPr>
        </p:nvGraphicFramePr>
        <p:xfrm>
          <a:off x="1596975" y="2865611"/>
          <a:ext cx="1536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1" name="Equation" r:id="rId9" imgW="1476184" imgH="885968" progId="Equation.3">
                  <p:embed/>
                </p:oleObj>
              </mc:Choice>
              <mc:Fallback>
                <p:oleObj name="Equation" r:id="rId9" imgW="1476184" imgH="8859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975" y="2865611"/>
                        <a:ext cx="1536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947704"/>
              </p:ext>
            </p:extLst>
          </p:nvPr>
        </p:nvGraphicFramePr>
        <p:xfrm>
          <a:off x="6075313" y="2871961"/>
          <a:ext cx="201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Equation" r:id="rId11" imgW="1962245" imgH="866680" progId="Equation.DSMT4">
                  <p:embed/>
                </p:oleObj>
              </mc:Choice>
              <mc:Fallback>
                <p:oleObj name="Equation" r:id="rId11" imgW="1962245" imgH="8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313" y="2871961"/>
                        <a:ext cx="2019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749250" y="3945111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由定理</a:t>
            </a:r>
            <a:r>
              <a:rPr kumimoji="1" lang="en-US" altLang="zh-CN" b="1">
                <a:latin typeface="+mn-lt"/>
                <a:ea typeface="+mn-ea"/>
              </a:rPr>
              <a:t>4</a:t>
            </a:r>
            <a:r>
              <a:rPr kumimoji="1" lang="zh-CN" altLang="en-US" b="1">
                <a:latin typeface="+mn-lt"/>
                <a:ea typeface="+mn-ea"/>
              </a:rPr>
              <a:t>知</a:t>
            </a:r>
          </a:p>
        </p:txBody>
      </p:sp>
      <p:graphicFrame>
        <p:nvGraphicFramePr>
          <p:cNvPr id="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58620"/>
              </p:ext>
            </p:extLst>
          </p:nvPr>
        </p:nvGraphicFramePr>
        <p:xfrm>
          <a:off x="2724100" y="3802236"/>
          <a:ext cx="1308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13" imgW="1247727" imgH="790384" progId="Equation.3">
                  <p:embed/>
                </p:oleObj>
              </mc:Choice>
              <mc:Fallback>
                <p:oleObj name="Equation" r:id="rId13" imgW="1247727" imgH="7903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00" y="3802236"/>
                        <a:ext cx="1308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4019500" y="3967336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latin typeface="+mn-lt"/>
                <a:ea typeface="+mn-ea"/>
              </a:rPr>
              <a:t>不存在</a:t>
            </a:r>
            <a:r>
              <a:rPr kumimoji="1" lang="en-US" altLang="zh-CN" b="1">
                <a:latin typeface="+mn-lt"/>
                <a:ea typeface="+mn-ea"/>
              </a:rPr>
              <a:t>.</a:t>
            </a:r>
          </a:p>
        </p:txBody>
      </p:sp>
      <p:graphicFrame>
        <p:nvGraphicFramePr>
          <p:cNvPr id="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091810"/>
              </p:ext>
            </p:extLst>
          </p:nvPr>
        </p:nvGraphicFramePr>
        <p:xfrm>
          <a:off x="6229300" y="2098849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15" imgW="1885950" imgH="352330" progId="Equation.3">
                  <p:embed/>
                </p:oleObj>
              </mc:Choice>
              <mc:Fallback>
                <p:oleObj name="Equation" r:id="rId15" imgW="1885950" imgH="3523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00" y="2098849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391809"/>
              </p:ext>
            </p:extLst>
          </p:nvPr>
        </p:nvGraphicFramePr>
        <p:xfrm>
          <a:off x="3232100" y="3092624"/>
          <a:ext cx="2628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17" imgW="2571750" imgH="552498" progId="Equation.DSMT4">
                  <p:embed/>
                </p:oleObj>
              </mc:Choice>
              <mc:Fallback>
                <p:oleObj name="Equation" r:id="rId17" imgW="2571750" imgH="55249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00" y="3092624"/>
                        <a:ext cx="2628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01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5" grpId="0" autoUpdateAnimBg="0"/>
      <p:bldP spid="27" grpId="0" autoUpdateAnimBg="0"/>
      <p:bldP spid="29" grpId="0" autoUpdateAnimBg="0"/>
      <p:bldP spid="32" grpId="0" autoUpdateAnimBg="0"/>
      <p:bldP spid="3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>
            <p:ph type="title" idx="4294967295"/>
          </p:nvPr>
        </p:nvSpPr>
        <p:spPr bwMode="auto">
          <a:xfrm>
            <a:off x="381000" y="188913"/>
            <a:ext cx="2057400" cy="6096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chemeClr val="tx2">
                    <a:lumMod val="60000"/>
                    <a:lumOff val="40000"/>
                  </a:schemeClr>
                </a:solidFill>
                <a:ea typeface="楷体_GB2312" pitchFamily="49" charset="-122"/>
              </a:rPr>
              <a:t>内容小结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07988" y="914400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dirty="0">
                <a:latin typeface="+mn-lt"/>
                <a:ea typeface="+mn-ea"/>
              </a:rPr>
              <a:t>1. </a:t>
            </a:r>
            <a:r>
              <a:rPr kumimoji="1" lang="zh-CN" altLang="en-US" dirty="0">
                <a:latin typeface="+mn-lt"/>
                <a:ea typeface="+mn-ea"/>
              </a:rPr>
              <a:t>函数极限的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817213"/>
              </p:ext>
            </p:extLst>
          </p:nvPr>
        </p:nvGraphicFramePr>
        <p:xfrm>
          <a:off x="2647950" y="990600"/>
          <a:ext cx="109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3" imgW="1038130" imgH="371618" progId="Equation.DSMT4">
                  <p:embed/>
                </p:oleObj>
              </mc:Choice>
              <mc:Fallback>
                <p:oleObj name="Equation" r:id="rId3" imgW="1038130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990600"/>
                        <a:ext cx="109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702050" y="8953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或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994628"/>
              </p:ext>
            </p:extLst>
          </p:nvPr>
        </p:nvGraphicFramePr>
        <p:xfrm>
          <a:off x="4265613" y="99060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5" imgW="1133284" imgH="371618" progId="Equation.DSMT4">
                  <p:embed/>
                </p:oleObj>
              </mc:Choice>
              <mc:Fallback>
                <p:oleObj name="Equation" r:id="rId5" imgW="1133284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990600"/>
                        <a:ext cx="119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429250" y="895350"/>
            <a:ext cx="223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+mn-lt"/>
                <a:ea typeface="+mn-ea"/>
              </a:rPr>
              <a:t>定义及应用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07988" y="15128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latin typeface="+mn-lt"/>
                <a:ea typeface="+mn-ea"/>
              </a:rPr>
              <a:t>2. </a:t>
            </a:r>
            <a:r>
              <a:rPr kumimoji="1" lang="zh-CN" altLang="en-US">
                <a:latin typeface="+mn-lt"/>
                <a:ea typeface="+mn-ea"/>
              </a:rPr>
              <a:t>函数极限的性质</a:t>
            </a:r>
            <a:r>
              <a:rPr kumimoji="1" lang="en-US" altLang="zh-CN">
                <a:latin typeface="+mn-lt"/>
                <a:ea typeface="+mn-ea"/>
              </a:rPr>
              <a:t>:</a:t>
            </a:r>
          </a:p>
        </p:txBody>
      </p:sp>
      <p:sp>
        <p:nvSpPr>
          <p:cNvPr id="92169" name="Text 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3424238" y="1512888"/>
            <a:ext cx="5719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唯一性</a:t>
            </a:r>
            <a:r>
              <a:rPr kumimoji="1" lang="en-US" altLang="zh-CN" dirty="0">
                <a:latin typeface="+mn-lt"/>
                <a:ea typeface="+mn-ea"/>
              </a:rPr>
              <a:t>; </a:t>
            </a:r>
            <a:r>
              <a:rPr kumimoji="1" lang="zh-CN" altLang="en-US" dirty="0">
                <a:latin typeface="+mn-lt"/>
                <a:ea typeface="+mn-ea"/>
              </a:rPr>
              <a:t>局部有界性</a:t>
            </a:r>
            <a:r>
              <a:rPr kumimoji="1" lang="en-US" altLang="zh-CN" dirty="0">
                <a:latin typeface="+mn-lt"/>
                <a:ea typeface="+mn-ea"/>
              </a:rPr>
              <a:t>; </a:t>
            </a:r>
            <a:r>
              <a:rPr kumimoji="1" lang="zh-CN" altLang="en-US" dirty="0">
                <a:latin typeface="+mn-lt"/>
                <a:ea typeface="+mn-ea"/>
              </a:rPr>
              <a:t>保号</a:t>
            </a:r>
            <a:r>
              <a:rPr kumimoji="1" lang="zh-CN" altLang="en-US" dirty="0" smtClean="0">
                <a:latin typeface="+mn-lt"/>
                <a:ea typeface="+mn-ea"/>
              </a:rPr>
              <a:t>性及推论</a:t>
            </a:r>
            <a:r>
              <a:rPr kumimoji="1" lang="en-US" altLang="zh-CN" dirty="0" smtClean="0">
                <a:latin typeface="+mn-lt"/>
                <a:ea typeface="+mn-ea"/>
              </a:rPr>
              <a:t>;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92170" name="Text Box 10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755649" y="2117725"/>
            <a:ext cx="5211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>
                <a:latin typeface="+mn-lt"/>
                <a:ea typeface="+mn-ea"/>
              </a:rPr>
              <a:t>极限</a:t>
            </a:r>
            <a:r>
              <a:rPr kumimoji="1" lang="zh-CN" altLang="en-US" dirty="0" smtClean="0">
                <a:latin typeface="+mn-lt"/>
                <a:ea typeface="+mn-ea"/>
              </a:rPr>
              <a:t>与单侧极限的关系</a:t>
            </a:r>
            <a:r>
              <a:rPr kumimoji="1" lang="en-US" altLang="zh-CN" dirty="0" smtClean="0">
                <a:latin typeface="+mn-lt"/>
                <a:ea typeface="+mn-ea"/>
              </a:rPr>
              <a:t>;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3835400" y="4756150"/>
            <a:ext cx="216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的不同数列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407988" y="2765425"/>
            <a:ext cx="632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latin typeface="+mn-lt"/>
                <a:ea typeface="+mn-ea"/>
              </a:rPr>
              <a:t>3. </a:t>
            </a:r>
            <a:r>
              <a:rPr kumimoji="1" lang="zh-CN" altLang="en-US">
                <a:latin typeface="+mn-lt"/>
                <a:ea typeface="+mn-ea"/>
              </a:rPr>
              <a:t>利用数列极限判别函数极限不存在 </a:t>
            </a:r>
            <a:endParaRPr kumimoji="1" lang="zh-CN" altLang="en-US" b="1">
              <a:solidFill>
                <a:schemeClr val="accent2"/>
              </a:solidFill>
              <a:latin typeface="+mn-lt"/>
              <a:ea typeface="+mn-ea"/>
            </a:endParaRP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819150" y="3387725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法</a:t>
            </a:r>
            <a:r>
              <a:rPr kumimoji="1" lang="en-US" altLang="zh-CN" b="1" dirty="0">
                <a:solidFill>
                  <a:srgbClr val="0000FF"/>
                </a:solidFill>
              </a:rPr>
              <a:t>1 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/>
              <a:t>找一个数列</a:t>
            </a:r>
          </a:p>
        </p:txBody>
      </p:sp>
      <p:graphicFrame>
        <p:nvGraphicFramePr>
          <p:cNvPr id="92194" name="Object 34"/>
          <p:cNvGraphicFramePr>
            <a:graphicFrameLocks noChangeAspect="1"/>
          </p:cNvGraphicFramePr>
          <p:nvPr/>
        </p:nvGraphicFramePr>
        <p:xfrm>
          <a:off x="3409950" y="3460750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9" imgW="780955" imgH="390477" progId="Equation.3">
                  <p:embed/>
                </p:oleObj>
              </mc:Choice>
              <mc:Fallback>
                <p:oleObj name="Equation" r:id="rId9" imgW="780955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460750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5" name="Object 35"/>
          <p:cNvGraphicFramePr>
            <a:graphicFrameLocks noChangeAspect="1"/>
          </p:cNvGraphicFramePr>
          <p:nvPr/>
        </p:nvGraphicFramePr>
        <p:xfrm>
          <a:off x="4368800" y="3467100"/>
          <a:ext cx="115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Equation" r:id="rId11" imgW="1095566" imgH="371618" progId="Equation.DSMT4">
                  <p:embed/>
                </p:oleObj>
              </mc:Choice>
              <mc:Fallback>
                <p:oleObj name="Equation" r:id="rId11" imgW="1095566" imgH="3716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3467100"/>
                        <a:ext cx="115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6" name="Object 36"/>
          <p:cNvGraphicFramePr>
            <a:graphicFrameLocks noChangeAspect="1"/>
          </p:cNvGraphicFramePr>
          <p:nvPr/>
        </p:nvGraphicFramePr>
        <p:xfrm>
          <a:off x="5992813" y="3460750"/>
          <a:ext cx="275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13" imgW="2695623" imgH="390477" progId="Equation.3">
                  <p:embed/>
                </p:oleObj>
              </mc:Choice>
              <mc:Fallback>
                <p:oleObj name="Equation" r:id="rId13" imgW="269562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3460750"/>
                        <a:ext cx="275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5472113" y="33877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且</a:t>
            </a:r>
          </a:p>
        </p:txBody>
      </p:sp>
      <p:sp>
        <p:nvSpPr>
          <p:cNvPr id="92198" name="Text Box 38"/>
          <p:cNvSpPr txBox="1">
            <a:spLocks noChangeArrowheads="1"/>
          </p:cNvSpPr>
          <p:nvPr/>
        </p:nvSpPr>
        <p:spPr bwMode="auto">
          <a:xfrm>
            <a:off x="1581150" y="39957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92199" name="Object 39"/>
          <p:cNvGraphicFramePr>
            <a:graphicFrameLocks noChangeAspect="1"/>
          </p:cNvGraphicFramePr>
          <p:nvPr/>
        </p:nvGraphicFramePr>
        <p:xfrm>
          <a:off x="2089150" y="4070350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15" imgW="1495473" imgH="552498" progId="Equation.3">
                  <p:embed/>
                </p:oleObj>
              </mc:Choice>
              <mc:Fallback>
                <p:oleObj name="Equation" r:id="rId15" imgW="1495473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070350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0" name="Text Box 40"/>
          <p:cNvSpPr txBox="1">
            <a:spLocks noChangeArrowheads="1"/>
          </p:cNvSpPr>
          <p:nvPr/>
        </p:nvSpPr>
        <p:spPr bwMode="auto">
          <a:xfrm>
            <a:off x="819150" y="475773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</a:rPr>
              <a:t>法</a:t>
            </a:r>
            <a:r>
              <a:rPr kumimoji="1" lang="en-US" altLang="zh-CN" b="1" dirty="0">
                <a:solidFill>
                  <a:srgbClr val="0000FF"/>
                </a:solidFill>
              </a:rPr>
              <a:t>2 </a:t>
            </a:r>
            <a:r>
              <a:rPr kumimoji="1" lang="en-US" altLang="zh-CN" dirty="0">
                <a:solidFill>
                  <a:srgbClr val="0000FF"/>
                </a:solidFill>
              </a:rPr>
              <a:t>  </a:t>
            </a:r>
            <a:r>
              <a:rPr kumimoji="1" lang="zh-CN" altLang="en-US" dirty="0"/>
              <a:t>找两个趋于</a:t>
            </a:r>
          </a:p>
        </p:txBody>
      </p:sp>
      <p:graphicFrame>
        <p:nvGraphicFramePr>
          <p:cNvPr id="92201" name="Object 41"/>
          <p:cNvGraphicFramePr>
            <a:graphicFrameLocks noChangeAspect="1"/>
          </p:cNvGraphicFramePr>
          <p:nvPr/>
        </p:nvGraphicFramePr>
        <p:xfrm>
          <a:off x="3524250" y="4832350"/>
          <a:ext cx="34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7" imgW="285893" imgH="390477" progId="Equation.3">
                  <p:embed/>
                </p:oleObj>
              </mc:Choice>
              <mc:Fallback>
                <p:oleObj name="Equation" r:id="rId17" imgW="28589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4832350"/>
                        <a:ext cx="34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2" name="Object 42"/>
          <p:cNvGraphicFramePr>
            <a:graphicFrameLocks noChangeAspect="1"/>
          </p:cNvGraphicFramePr>
          <p:nvPr/>
        </p:nvGraphicFramePr>
        <p:xfrm>
          <a:off x="5737225" y="4832350"/>
          <a:ext cx="69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19" imgW="638223" imgH="390477" progId="Equation.3">
                  <p:embed/>
                </p:oleObj>
              </mc:Choice>
              <mc:Fallback>
                <p:oleObj name="Equation" r:id="rId19" imgW="638223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4832350"/>
                        <a:ext cx="69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3" name="Text Box 43"/>
          <p:cNvSpPr txBox="1">
            <a:spLocks noChangeArrowheads="1"/>
          </p:cNvSpPr>
          <p:nvPr/>
        </p:nvSpPr>
        <p:spPr bwMode="auto">
          <a:xfrm>
            <a:off x="6392863" y="4756150"/>
            <a:ext cx="750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及</a:t>
            </a:r>
          </a:p>
        </p:txBody>
      </p:sp>
      <p:graphicFrame>
        <p:nvGraphicFramePr>
          <p:cNvPr id="92204" name="Object 44"/>
          <p:cNvGraphicFramePr>
            <a:graphicFrameLocks noChangeAspect="1"/>
          </p:cNvGraphicFramePr>
          <p:nvPr/>
        </p:nvGraphicFramePr>
        <p:xfrm>
          <a:off x="6915150" y="483235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21" imgW="704660" imgH="390477" progId="Equation.3">
                  <p:embed/>
                </p:oleObj>
              </mc:Choice>
              <mc:Fallback>
                <p:oleObj name="Equation" r:id="rId21" imgW="704660" imgH="3904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4832350"/>
                        <a:ext cx="76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5" name="Text Box 45"/>
          <p:cNvSpPr txBox="1">
            <a:spLocks noChangeArrowheads="1"/>
          </p:cNvSpPr>
          <p:nvPr/>
        </p:nvSpPr>
        <p:spPr bwMode="auto">
          <a:xfrm>
            <a:off x="7677150" y="47561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使</a:t>
            </a:r>
          </a:p>
        </p:txBody>
      </p:sp>
      <p:graphicFrame>
        <p:nvGraphicFramePr>
          <p:cNvPr id="92206" name="Object 46"/>
          <p:cNvGraphicFramePr>
            <a:graphicFrameLocks noChangeAspect="1"/>
          </p:cNvGraphicFramePr>
          <p:nvPr/>
        </p:nvGraphicFramePr>
        <p:xfrm>
          <a:off x="2195513" y="5481638"/>
          <a:ext cx="154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23" imgW="1495473" imgH="552498" progId="Equation.3">
                  <p:embed/>
                </p:oleObj>
              </mc:Choice>
              <mc:Fallback>
                <p:oleObj name="Equation" r:id="rId23" imgW="1495473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81638"/>
                        <a:ext cx="154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7" name="Object 47"/>
          <p:cNvGraphicFramePr>
            <a:graphicFrameLocks noChangeAspect="1"/>
          </p:cNvGraphicFramePr>
          <p:nvPr/>
        </p:nvGraphicFramePr>
        <p:xfrm>
          <a:off x="3789363" y="5483225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25" imgW="1781366" imgH="552498" progId="Equation.3">
                  <p:embed/>
                </p:oleObj>
              </mc:Choice>
              <mc:Fallback>
                <p:oleObj name="Equation" r:id="rId25" imgW="1781366" imgH="5524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5483225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8" name="Text Box 48"/>
          <p:cNvSpPr txBox="1">
            <a:spLocks noChangeArrowheads="1"/>
          </p:cNvSpPr>
          <p:nvPr/>
        </p:nvSpPr>
        <p:spPr bwMode="auto">
          <a:xfrm>
            <a:off x="3562350" y="3995738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不存在</a:t>
            </a:r>
            <a:r>
              <a:rPr kumimoji="1" lang="en-US" altLang="zh-CN"/>
              <a:t>.</a:t>
            </a:r>
          </a:p>
        </p:txBody>
      </p:sp>
      <p:sp>
        <p:nvSpPr>
          <p:cNvPr id="31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1194449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autoUpdateAnimBg="0"/>
      <p:bldP spid="92165" grpId="0" autoUpdateAnimBg="0"/>
      <p:bldP spid="92167" grpId="0" autoUpdateAnimBg="0"/>
      <p:bldP spid="92168" grpId="0" autoUpdateAnimBg="0"/>
      <p:bldP spid="92169" grpId="0" autoUpdateAnimBg="0"/>
      <p:bldP spid="92170" grpId="0" autoUpdateAnimBg="0"/>
      <p:bldP spid="92190" grpId="0" build="p" autoUpdateAnimBg="0" advAuto="0"/>
      <p:bldP spid="92192" grpId="0" autoUpdateAnimBg="0"/>
      <p:bldP spid="92193" grpId="0" autoUpdateAnimBg="0"/>
      <p:bldP spid="92197" grpId="0" build="p" autoUpdateAnimBg="0"/>
      <p:bldP spid="92198" grpId="0" build="p" autoUpdateAnimBg="0"/>
      <p:bldP spid="92200" grpId="0" build="p" autoUpdateAnimBg="0"/>
      <p:bldP spid="92203" grpId="0" autoUpdateAnimBg="0"/>
      <p:bldP spid="92205" grpId="0" autoUpdateAnimBg="0"/>
      <p:bldP spid="92208" grpId="0" build="p" autoUpdateAnimBg="0" advAuto="0"/>
      <p:bldP spid="3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5950" y="188640"/>
            <a:ext cx="2736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lang="zh-CN" altLang="en-US" sz="2800" dirty="0" smtClean="0">
                <a:ea typeface="楷体_GB2312" pitchFamily="49" charset="-122"/>
              </a:rPr>
              <a:t>设函数</a:t>
            </a:r>
          </a:p>
        </p:txBody>
      </p:sp>
      <p:graphicFrame>
        <p:nvGraphicFramePr>
          <p:cNvPr id="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70334"/>
              </p:ext>
            </p:extLst>
          </p:nvPr>
        </p:nvGraphicFramePr>
        <p:xfrm>
          <a:off x="2971800" y="31564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9" name="Equation" r:id="rId3" imgW="685800" imgH="361987" progId="Equation.3">
                  <p:embed/>
                </p:oleObj>
              </mc:Choice>
              <mc:Fallback>
                <p:oleObj name="Equation" r:id="rId3" imgW="685800" imgH="3619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15640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57600" y="18864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在点</a:t>
            </a: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029148"/>
              </p:ext>
            </p:extLst>
          </p:nvPr>
        </p:nvGraphicFramePr>
        <p:xfrm>
          <a:off x="4572000" y="274365"/>
          <a:ext cx="346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0" name="Equation" r:id="rId5" imgW="295396" imgH="400162" progId="Equation.3">
                  <p:embed/>
                </p:oleObj>
              </mc:Choice>
              <mc:Fallback>
                <p:oleObj name="Equation" r:id="rId5" imgW="295396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65"/>
                        <a:ext cx="3460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4953000" y="22674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的某去心邻域内有定义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45159"/>
              </p:ext>
            </p:extLst>
          </p:nvPr>
        </p:nvGraphicFramePr>
        <p:xfrm>
          <a:off x="554038" y="95064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1" name="Equation" r:id="rId7" imgW="1066837" imgH="342900" progId="Equation.DSMT4">
                  <p:embed/>
                </p:oleObj>
              </mc:Choice>
              <mc:Fallback>
                <p:oleObj name="Equation" r:id="rId7" imgW="1066837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950640"/>
                        <a:ext cx="111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04205"/>
              </p:ext>
            </p:extLst>
          </p:nvPr>
        </p:nvGraphicFramePr>
        <p:xfrm>
          <a:off x="1779588" y="974453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2" name="Equation" r:id="rId9" imgW="1047769" imgH="342900" progId="Equation.DSMT4">
                  <p:embed/>
                </p:oleObj>
              </mc:Choice>
              <mc:Fallback>
                <p:oleObj name="Equation" r:id="rId9" imgW="1047769" imgH="342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974453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2827338" y="84904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1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794806"/>
              </p:ext>
            </p:extLst>
          </p:nvPr>
        </p:nvGraphicFramePr>
        <p:xfrm>
          <a:off x="3436938" y="861740"/>
          <a:ext cx="2208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" name="Equation" r:id="rId11" imgW="2162110" imgH="419249" progId="Equation.3">
                  <p:embed/>
                </p:oleObj>
              </mc:Choice>
              <mc:Fallback>
                <p:oleObj name="Equation" r:id="rId11" imgW="2162110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861740"/>
                        <a:ext cx="2208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646738" y="818878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都有</a:t>
            </a:r>
          </a:p>
        </p:txBody>
      </p:sp>
      <p:graphicFrame>
        <p:nvGraphicFramePr>
          <p:cNvPr id="1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670631"/>
              </p:ext>
            </p:extLst>
          </p:nvPr>
        </p:nvGraphicFramePr>
        <p:xfrm>
          <a:off x="6978650" y="861740"/>
          <a:ext cx="205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" name="Equation" r:id="rId13" imgW="2009896" imgH="419249" progId="Equation.3">
                  <p:embed/>
                </p:oleObj>
              </mc:Choice>
              <mc:Fallback>
                <p:oleObj name="Equation" r:id="rId13" imgW="2009896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650" y="861740"/>
                        <a:ext cx="205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4"/>
          <p:cNvSpPr txBox="1">
            <a:spLocks noChangeArrowheads="1"/>
          </p:cNvSpPr>
          <p:nvPr/>
        </p:nvSpPr>
        <p:spPr bwMode="auto">
          <a:xfrm>
            <a:off x="255588" y="1391965"/>
            <a:ext cx="3249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则称常数</a:t>
            </a:r>
            <a:r>
              <a:rPr kumimoji="1" lang="zh-CN" altLang="en-US" i="1"/>
              <a:t>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为函数</a:t>
            </a:r>
          </a:p>
        </p:txBody>
      </p:sp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429876"/>
              </p:ext>
            </p:extLst>
          </p:nvPr>
        </p:nvGraphicFramePr>
        <p:xfrm>
          <a:off x="3257550" y="1431653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5" name="Equation" r:id="rId15" imgW="295396" imgH="152363" progId="Equation.3">
                  <p:embed/>
                </p:oleObj>
              </mc:Choice>
              <mc:Fallback>
                <p:oleObj name="Equation" r:id="rId15" imgW="295396" imgH="1523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431653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3962400" y="139037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1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285864"/>
              </p:ext>
            </p:extLst>
          </p:nvPr>
        </p:nvGraphicFramePr>
        <p:xfrm>
          <a:off x="4438650" y="138879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6" name="Equation" r:id="rId17" imgW="409473" imgH="180826" progId="Equation.3">
                  <p:embed/>
                </p:oleObj>
              </mc:Choice>
              <mc:Fallback>
                <p:oleObj name="Equation" r:id="rId17" imgW="409473" imgH="1808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1388790"/>
                        <a:ext cx="1143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5505450" y="1390378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时的极限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2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099998"/>
              </p:ext>
            </p:extLst>
          </p:nvPr>
        </p:nvGraphicFramePr>
        <p:xfrm>
          <a:off x="1460500" y="2030140"/>
          <a:ext cx="2043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7" name="Equation" r:id="rId19" imgW="2000194" imgH="628538" progId="Equation.3">
                  <p:embed/>
                </p:oleObj>
              </mc:Choice>
              <mc:Fallback>
                <p:oleObj name="Equation" r:id="rId19" imgW="2000194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030140"/>
                        <a:ext cx="2043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3581400" y="196664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或</a:t>
            </a:r>
          </a:p>
        </p:txBody>
      </p:sp>
      <p:graphicFrame>
        <p:nvGraphicFramePr>
          <p:cNvPr id="2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884464"/>
              </p:ext>
            </p:extLst>
          </p:nvPr>
        </p:nvGraphicFramePr>
        <p:xfrm>
          <a:off x="4267200" y="2017440"/>
          <a:ext cx="3173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Equation" r:id="rId21" imgW="3124237" imgH="400162" progId="Equation.3">
                  <p:embed/>
                </p:oleObj>
              </mc:Choice>
              <mc:Fallback>
                <p:oleObj name="Equation" r:id="rId21" imgW="3124237" imgH="4001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017440"/>
                        <a:ext cx="31734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255588" y="271276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dirty="0"/>
              <a:t>即</a:t>
            </a:r>
          </a:p>
        </p:txBody>
      </p:sp>
      <p:graphicFrame>
        <p:nvGraphicFramePr>
          <p:cNvPr id="2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062610"/>
              </p:ext>
            </p:extLst>
          </p:nvPr>
        </p:nvGraphicFramePr>
        <p:xfrm>
          <a:off x="4191000" y="276674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" name="Equation" r:id="rId23" imgW="1095273" imgH="342900" progId="Equation.3">
                  <p:embed/>
                </p:oleObj>
              </mc:Choice>
              <mc:Fallback>
                <p:oleObj name="Equation" r:id="rId23" imgW="109527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6674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12485"/>
              </p:ext>
            </p:extLst>
          </p:nvPr>
        </p:nvGraphicFramePr>
        <p:xfrm>
          <a:off x="5422900" y="2766740"/>
          <a:ext cx="113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Equation" r:id="rId25" imgW="1085906" imgH="342900" progId="Equation.3">
                  <p:embed/>
                </p:oleObj>
              </mc:Choice>
              <mc:Fallback>
                <p:oleObj name="Equation" r:id="rId25" imgW="1085906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766740"/>
                        <a:ext cx="113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62"/>
          <p:cNvSpPr txBox="1">
            <a:spLocks noChangeArrowheads="1"/>
          </p:cNvSpPr>
          <p:nvPr/>
        </p:nvSpPr>
        <p:spPr bwMode="auto">
          <a:xfrm>
            <a:off x="6477000" y="2682603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当</a:t>
            </a:r>
          </a:p>
        </p:txBody>
      </p:sp>
      <p:graphicFrame>
        <p:nvGraphicFramePr>
          <p:cNvPr id="27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4193"/>
              </p:ext>
            </p:extLst>
          </p:nvPr>
        </p:nvGraphicFramePr>
        <p:xfrm>
          <a:off x="6923088" y="2468290"/>
          <a:ext cx="1981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27" imgW="1933621" imgH="666713" progId="Equation.3">
                  <p:embed/>
                </p:oleObj>
              </mc:Choice>
              <mc:Fallback>
                <p:oleObj name="Equation" r:id="rId27" imgW="1933621" imgH="666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088" y="2468290"/>
                        <a:ext cx="1981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4191000" y="317472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时</a:t>
            </a:r>
            <a:r>
              <a:rPr kumimoji="1" lang="en-US" altLang="zh-CN"/>
              <a:t>, </a:t>
            </a:r>
            <a:r>
              <a:rPr kumimoji="1" lang="zh-CN" altLang="en-US"/>
              <a:t>有</a:t>
            </a:r>
          </a:p>
        </p:txBody>
      </p:sp>
      <p:sp>
        <p:nvSpPr>
          <p:cNvPr id="29" name="Text Box 105"/>
          <p:cNvSpPr txBox="1">
            <a:spLocks noChangeArrowheads="1"/>
          </p:cNvSpPr>
          <p:nvPr/>
        </p:nvSpPr>
        <p:spPr bwMode="auto">
          <a:xfrm>
            <a:off x="34925" y="80459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</a:t>
            </a:r>
          </a:p>
        </p:txBody>
      </p:sp>
      <p:sp>
        <p:nvSpPr>
          <p:cNvPr id="30" name="Text Box 110"/>
          <p:cNvSpPr txBox="1">
            <a:spLocks noChangeArrowheads="1"/>
          </p:cNvSpPr>
          <p:nvPr/>
        </p:nvSpPr>
        <p:spPr bwMode="auto">
          <a:xfrm>
            <a:off x="7162800" y="139037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记作</a:t>
            </a:r>
          </a:p>
        </p:txBody>
      </p:sp>
      <p:graphicFrame>
        <p:nvGraphicFramePr>
          <p:cNvPr id="31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652842"/>
              </p:ext>
            </p:extLst>
          </p:nvPr>
        </p:nvGraphicFramePr>
        <p:xfrm>
          <a:off x="5257800" y="3236640"/>
          <a:ext cx="20812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29" imgW="2038331" imgH="419249" progId="Equation.3">
                  <p:embed/>
                </p:oleObj>
              </mc:Choice>
              <mc:Fallback>
                <p:oleObj name="Equation" r:id="rId29" imgW="2038331" imgH="419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236640"/>
                        <a:ext cx="20812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62056"/>
              </p:ext>
            </p:extLst>
          </p:nvPr>
        </p:nvGraphicFramePr>
        <p:xfrm>
          <a:off x="1143000" y="2715940"/>
          <a:ext cx="2043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3" name="Equation" r:id="rId31" imgW="2000194" imgH="628538" progId="Equation.3">
                  <p:embed/>
                </p:oleObj>
              </mc:Choice>
              <mc:Fallback>
                <p:oleObj name="Equation" r:id="rId31" imgW="2000194" imgH="628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15940"/>
                        <a:ext cx="20431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48"/>
          <p:cNvSpPr>
            <a:spLocks noChangeShapeType="1"/>
          </p:cNvSpPr>
          <p:nvPr/>
        </p:nvSpPr>
        <p:spPr bwMode="auto">
          <a:xfrm>
            <a:off x="3276600" y="2877865"/>
            <a:ext cx="83820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4" name="Line 149"/>
          <p:cNvSpPr>
            <a:spLocks noChangeShapeType="1"/>
          </p:cNvSpPr>
          <p:nvPr/>
        </p:nvSpPr>
        <p:spPr bwMode="auto">
          <a:xfrm>
            <a:off x="3276600" y="2987403"/>
            <a:ext cx="838200" cy="0"/>
          </a:xfrm>
          <a:prstGeom prst="line">
            <a:avLst/>
          </a:prstGeom>
          <a:ln w="57150">
            <a:headEnd type="triangle" w="med" len="med"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5" name="Line 13"/>
          <p:cNvSpPr>
            <a:spLocks noChangeShapeType="1"/>
          </p:cNvSpPr>
          <p:nvPr/>
        </p:nvSpPr>
        <p:spPr bwMode="auto">
          <a:xfrm>
            <a:off x="250824" y="3789040"/>
            <a:ext cx="8424863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2800" dirty="0" smtClean="0"/>
              <a:t>   </a:t>
            </a:r>
            <a:endParaRPr lang="zh-CN" altLang="en-US" sz="2800" dirty="0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64239" y="3868505"/>
            <a:ext cx="18954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sz="2800" b="1" dirty="0">
                <a:solidFill>
                  <a:schemeClr val="tx2"/>
                </a:solidFill>
              </a:rPr>
              <a:t>定义分析</a:t>
            </a:r>
            <a:r>
              <a:rPr kumimoji="1" lang="en-US" altLang="zh-CN" sz="2800" b="1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54" name="Arc 2"/>
          <p:cNvSpPr>
            <a:spLocks/>
          </p:cNvSpPr>
          <p:nvPr/>
        </p:nvSpPr>
        <p:spPr bwMode="auto">
          <a:xfrm rot="19229293">
            <a:off x="2459038" y="5405570"/>
            <a:ext cx="1562100" cy="1109663"/>
          </a:xfrm>
          <a:custGeom>
            <a:avLst/>
            <a:gdLst>
              <a:gd name="G0" fmla="+- 0 0 0"/>
              <a:gd name="G1" fmla="+- 21374 0 0"/>
              <a:gd name="G2" fmla="+- 21600 0 0"/>
              <a:gd name="T0" fmla="*/ 3115 w 21590"/>
              <a:gd name="T1" fmla="*/ 0 h 21374"/>
              <a:gd name="T2" fmla="*/ 21590 w 21590"/>
              <a:gd name="T3" fmla="*/ 20711 h 21374"/>
              <a:gd name="T4" fmla="*/ 0 w 21590"/>
              <a:gd name="T5" fmla="*/ 21374 h 2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rc 3"/>
          <p:cNvSpPr>
            <a:spLocks/>
          </p:cNvSpPr>
          <p:nvPr/>
        </p:nvSpPr>
        <p:spPr bwMode="auto">
          <a:xfrm rot="19229293">
            <a:off x="4305300" y="5381758"/>
            <a:ext cx="1500188" cy="1135062"/>
          </a:xfrm>
          <a:custGeom>
            <a:avLst/>
            <a:gdLst>
              <a:gd name="G0" fmla="+- 0 0 0"/>
              <a:gd name="G1" fmla="+- 21374 0 0"/>
              <a:gd name="G2" fmla="+- 21600 0 0"/>
              <a:gd name="T0" fmla="*/ 3115 w 21590"/>
              <a:gd name="T1" fmla="*/ 0 h 21374"/>
              <a:gd name="T2" fmla="*/ 21590 w 21590"/>
              <a:gd name="T3" fmla="*/ 20711 h 21374"/>
              <a:gd name="T4" fmla="*/ 0 w 21590"/>
              <a:gd name="T5" fmla="*/ 21374 h 2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90" h="21374" fill="none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</a:path>
              <a:path w="21590" h="21374" stroke="0" extrusionOk="0">
                <a:moveTo>
                  <a:pt x="3115" y="-1"/>
                </a:moveTo>
                <a:cubicBezTo>
                  <a:pt x="13480" y="1510"/>
                  <a:pt x="21268" y="10240"/>
                  <a:pt x="21589" y="20711"/>
                </a:cubicBezTo>
                <a:lnTo>
                  <a:pt x="0" y="2137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433942"/>
              </p:ext>
            </p:extLst>
          </p:nvPr>
        </p:nvGraphicFramePr>
        <p:xfrm>
          <a:off x="2284508" y="3861048"/>
          <a:ext cx="538540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4" name="Equation" r:id="rId33" imgW="2400120" imgH="241200" progId="Equation.DSMT4">
                  <p:embed/>
                </p:oleObj>
              </mc:Choice>
              <mc:Fallback>
                <p:oleObj name="Equation" r:id="rId33" imgW="240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508" y="3861048"/>
                        <a:ext cx="538540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65715"/>
              </p:ext>
            </p:extLst>
          </p:nvPr>
        </p:nvGraphicFramePr>
        <p:xfrm>
          <a:off x="2249465" y="4459419"/>
          <a:ext cx="540707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5" name="Equation" r:id="rId35" imgW="2971800" imgH="317160" progId="Equation.DSMT4">
                  <p:embed/>
                </p:oleObj>
              </mc:Choice>
              <mc:Fallback>
                <p:oleObj name="Equation" r:id="rId35" imgW="29718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65" y="4459419"/>
                        <a:ext cx="540707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Line 8"/>
          <p:cNvSpPr>
            <a:spLocks noChangeShapeType="1"/>
          </p:cNvSpPr>
          <p:nvPr/>
        </p:nvSpPr>
        <p:spPr bwMode="auto">
          <a:xfrm>
            <a:off x="1249363" y="5947676"/>
            <a:ext cx="619918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9"/>
          <p:cNvSpPr>
            <a:spLocks noChangeShapeType="1"/>
          </p:cNvSpPr>
          <p:nvPr/>
        </p:nvSpPr>
        <p:spPr bwMode="auto">
          <a:xfrm flipV="1">
            <a:off x="4248150" y="5871476"/>
            <a:ext cx="1588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461603"/>
              </p:ext>
            </p:extLst>
          </p:nvPr>
        </p:nvGraphicFramePr>
        <p:xfrm>
          <a:off x="7251700" y="6076264"/>
          <a:ext cx="273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6" name="公式" r:id="rId37" imgW="266400" imgH="253800" progId="Equation.3">
                  <p:embed/>
                </p:oleObj>
              </mc:Choice>
              <mc:Fallback>
                <p:oleObj name="公式" r:id="rId37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6076264"/>
                        <a:ext cx="27305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28260"/>
              </p:ext>
            </p:extLst>
          </p:nvPr>
        </p:nvGraphicFramePr>
        <p:xfrm>
          <a:off x="4014788" y="5919101"/>
          <a:ext cx="3937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7" name="公式" r:id="rId39" imgW="380880" imgH="457200" progId="Equation.3">
                  <p:embed/>
                </p:oleObj>
              </mc:Choice>
              <mc:Fallback>
                <p:oleObj name="公式" r:id="rId39" imgW="38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5919101"/>
                        <a:ext cx="3937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Oval 12"/>
          <p:cNvSpPr>
            <a:spLocks noChangeArrowheads="1"/>
          </p:cNvSpPr>
          <p:nvPr/>
        </p:nvSpPr>
        <p:spPr bwMode="auto">
          <a:xfrm>
            <a:off x="2398713" y="5900051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Oval 13"/>
          <p:cNvSpPr>
            <a:spLocks noChangeArrowheads="1"/>
          </p:cNvSpPr>
          <p:nvPr/>
        </p:nvSpPr>
        <p:spPr bwMode="auto">
          <a:xfrm>
            <a:off x="5970588" y="5914339"/>
            <a:ext cx="77787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45586"/>
              </p:ext>
            </p:extLst>
          </p:nvPr>
        </p:nvGraphicFramePr>
        <p:xfrm>
          <a:off x="1789113" y="5920689"/>
          <a:ext cx="1020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8" name="公式" r:id="rId41" imgW="990360" imgH="457200" progId="Equation.3">
                  <p:embed/>
                </p:oleObj>
              </mc:Choice>
              <mc:Fallback>
                <p:oleObj name="公式" r:id="rId41" imgW="990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5920689"/>
                        <a:ext cx="1020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407178"/>
              </p:ext>
            </p:extLst>
          </p:nvPr>
        </p:nvGraphicFramePr>
        <p:xfrm>
          <a:off x="5467350" y="6012764"/>
          <a:ext cx="1030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9" name="公式" r:id="rId43" imgW="1002960" imgH="457200" progId="Equation.3">
                  <p:embed/>
                </p:oleObj>
              </mc:Choice>
              <mc:Fallback>
                <p:oleObj name="公式" r:id="rId43" imgW="1002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6012764"/>
                        <a:ext cx="10302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64277"/>
              </p:ext>
            </p:extLst>
          </p:nvPr>
        </p:nvGraphicFramePr>
        <p:xfrm>
          <a:off x="5080000" y="5261876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0" name="公式" r:id="rId45" imgW="228600" imgH="330120" progId="Equation.3">
                  <p:embed/>
                </p:oleObj>
              </mc:Choice>
              <mc:Fallback>
                <p:oleObj name="公式" r:id="rId45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5261876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128240"/>
              </p:ext>
            </p:extLst>
          </p:nvPr>
        </p:nvGraphicFramePr>
        <p:xfrm>
          <a:off x="3251200" y="5261876"/>
          <a:ext cx="2349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1" name="公式" r:id="rId47" imgW="228600" imgH="330120" progId="Equation.3">
                  <p:embed/>
                </p:oleObj>
              </mc:Choice>
              <mc:Fallback>
                <p:oleObj name="公式" r:id="rId47" imgW="2286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261876"/>
                        <a:ext cx="2349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19"/>
          <p:cNvSpPr>
            <a:spLocks noChangeArrowheads="1"/>
          </p:cNvSpPr>
          <p:nvPr/>
        </p:nvSpPr>
        <p:spPr bwMode="auto">
          <a:xfrm>
            <a:off x="4206180" y="5898464"/>
            <a:ext cx="77788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95925"/>
              </p:ext>
            </p:extLst>
          </p:nvPr>
        </p:nvGraphicFramePr>
        <p:xfrm>
          <a:off x="5970588" y="5067201"/>
          <a:ext cx="264505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2" name="Equation" r:id="rId49" imgW="1282680" imgH="228600" progId="Equation.DSMT4">
                  <p:embed/>
                </p:oleObj>
              </mc:Choice>
              <mc:Fallback>
                <p:oleObj name="Equation" r:id="rId49" imgW="1282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5067201"/>
                        <a:ext cx="2645059" cy="46800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bg2">
                            <a:lumMod val="25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494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1" grpId="0" autoUpdateAnimBg="0"/>
      <p:bldP spid="13" grpId="0" autoUpdateAnimBg="0"/>
      <p:bldP spid="15" grpId="0" autoUpdateAnimBg="0"/>
      <p:bldP spid="17" grpId="0" autoUpdateAnimBg="0"/>
      <p:bldP spid="19" grpId="0" autoUpdateAnimBg="0"/>
      <p:bldP spid="21" grpId="0" autoUpdateAnimBg="0"/>
      <p:bldP spid="23" grpId="0" autoUpdateAnimBg="0"/>
      <p:bldP spid="26" grpId="0" autoUpdateAnimBg="0"/>
      <p:bldP spid="28" grpId="0" autoUpdateAnimBg="0"/>
      <p:bldP spid="29" grpId="0" autoUpdateAnimBg="0"/>
      <p:bldP spid="30" grpId="0" autoUpdateAnimBg="0"/>
      <p:bldP spid="33" grpId="0" animBg="1"/>
      <p:bldP spid="34" grpId="0" animBg="1"/>
      <p:bldP spid="35" grpId="0" animBg="1"/>
      <p:bldP spid="36" grpId="0"/>
      <p:bldP spid="54" grpId="0" animBg="1"/>
      <p:bldP spid="55" grpId="0" animBg="1"/>
      <p:bldP spid="58" grpId="0" animBg="1"/>
      <p:bldP spid="59" grpId="0" animBg="1"/>
      <p:bldP spid="62" grpId="0" animBg="1"/>
      <p:bldP spid="63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/>
          <p:cNvSpPr>
            <a:spLocks/>
          </p:cNvSpPr>
          <p:nvPr/>
        </p:nvSpPr>
        <p:spPr bwMode="auto">
          <a:xfrm>
            <a:off x="3044825" y="1709738"/>
            <a:ext cx="4660900" cy="1524000"/>
          </a:xfrm>
          <a:custGeom>
            <a:avLst/>
            <a:gdLst>
              <a:gd name="T0" fmla="*/ 2147483647 w 2936"/>
              <a:gd name="T1" fmla="*/ 0 h 960"/>
              <a:gd name="T2" fmla="*/ 2147483647 w 2936"/>
              <a:gd name="T3" fmla="*/ 0 h 960"/>
              <a:gd name="T4" fmla="*/ 0 w 2936"/>
              <a:gd name="T5" fmla="*/ 2147483647 h 960"/>
              <a:gd name="T6" fmla="*/ 2147483647 w 2936"/>
              <a:gd name="T7" fmla="*/ 2147483647 h 960"/>
              <a:gd name="T8" fmla="*/ 2147483647 w 2936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036888" y="5387975"/>
            <a:ext cx="5238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036888" y="1201738"/>
            <a:ext cx="0" cy="4300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954963" y="540226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/>
              <a:t>x</a:t>
            </a:r>
            <a:endParaRPr lang="en-US" altLang="zh-CN" sz="2000" b="1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559050" y="1057275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y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59050" y="5240338"/>
            <a:ext cx="542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0</a:t>
            </a:r>
            <a:endParaRPr lang="en-US" altLang="zh-CN" sz="1800" b="1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公式" r:id="rId3" imgW="190500" imgH="228600" progId="Equation.3">
                  <p:embed/>
                </p:oleObj>
              </mc:Choice>
              <mc:Fallback>
                <p:oleObj name="公式" r:id="rId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30538" y="1716088"/>
            <a:ext cx="460375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30538" y="3232150"/>
            <a:ext cx="46609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公式" r:id="rId5" imgW="1905000" imgH="292100" progId="Equation.3">
                  <p:embed/>
                </p:oleObj>
              </mc:Choice>
              <mc:Fallback>
                <p:oleObj name="公式" r:id="rId5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公式" r:id="rId7" imgW="457200" imgH="228600" progId="Equation.3">
                  <p:embed/>
                </p:oleObj>
              </mc:Choice>
              <mc:Fallback>
                <p:oleObj name="公式" r:id="rId7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公式" r:id="rId9" imgW="457200" imgH="228600" progId="Equation.3">
                  <p:embed/>
                </p:oleObj>
              </mc:Choice>
              <mc:Fallback>
                <p:oleObj name="公式" r:id="rId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4403725" y="3181350"/>
            <a:ext cx="0" cy="22034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2147483647 h 718"/>
              <a:gd name="T2" fmla="*/ 2147483647 w 1182"/>
              <a:gd name="T3" fmla="*/ 2147483647 h 718"/>
              <a:gd name="T4" fmla="*/ 2147483647 w 1182"/>
              <a:gd name="T5" fmla="*/ 0 h 7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5264150" y="5343525"/>
            <a:ext cx="87313" cy="809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公式" r:id="rId11" imgW="520474" imgH="203112" progId="Equation.3">
                  <p:embed/>
                </p:oleObj>
              </mc:Choice>
              <mc:Fallback>
                <p:oleObj name="公式" r:id="rId11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公式" r:id="rId13" imgW="507780" imgH="203112" progId="Equation.3">
                  <p:embed/>
                </p:oleObj>
              </mc:Choice>
              <mc:Fallback>
                <p:oleObj name="公式" r:id="rId13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公式" r:id="rId15" imgW="1193800" imgH="228600" progId="Equation.3">
                  <p:embed/>
                </p:oleObj>
              </mc:Choice>
              <mc:Fallback>
                <p:oleObj name="公式" r:id="rId15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公式" r:id="rId17" imgW="1282700" imgH="241300" progId="Equation.3">
                  <p:embed/>
                </p:oleObj>
              </mc:Choice>
              <mc:Fallback>
                <p:oleObj name="公式" r:id="rId17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5" name="Oval 43"/>
          <p:cNvSpPr>
            <a:spLocks noChangeArrowheads="1"/>
          </p:cNvSpPr>
          <p:nvPr/>
        </p:nvSpPr>
        <p:spPr bwMode="auto">
          <a:xfrm>
            <a:off x="5264150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2401888" y="1441907"/>
            <a:ext cx="6142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r>
              <a:rPr lang="en-US" altLang="zh-CN" sz="2000" b="1"/>
              <a:t>+</a:t>
            </a:r>
            <a:r>
              <a:rPr lang="en-US" altLang="zh-CN" sz="2000" b="1" i="1">
                <a:sym typeface="Symbol" pitchFamily="18" charset="2"/>
              </a:rPr>
              <a:t></a:t>
            </a:r>
            <a:endParaRPr lang="en-US" altLang="zh-CN" sz="2000" b="1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2349500" y="2984957"/>
            <a:ext cx="76676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 dirty="0"/>
              <a:t>A–</a:t>
            </a:r>
            <a:r>
              <a:rPr lang="en-US" altLang="zh-CN" sz="2000" b="1" i="1" dirty="0">
                <a:sym typeface="Symbol" pitchFamily="18" charset="2"/>
              </a:rPr>
              <a:t></a:t>
            </a:r>
            <a:endParaRPr lang="en-US" altLang="zh-CN" sz="2000" b="1" dirty="0"/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utoUpdateAnimBg="0"/>
      <p:bldP spid="10" grpId="0" autoUpdateAnimBg="0"/>
      <p:bldP spid="11" grpId="0" autoUpdateAnimBg="0"/>
      <p:bldP spid="12" grpId="0" autoUpdateAnimBg="0"/>
      <p:bldP spid="13" grpId="0" animBg="1"/>
      <p:bldP spid="14" grpId="0" animBg="1"/>
      <p:bldP spid="16" grpId="0" autoUpdateAnimBg="0"/>
      <p:bldP spid="17" grpId="0" animBg="1"/>
      <p:bldP spid="18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utoUpdateAnimBg="0"/>
      <p:bldP spid="34" grpId="0" build="p" autoUpdateAnimBg="0"/>
      <p:bldP spid="35" grpId="0" animBg="1"/>
      <p:bldP spid="36" grpId="0" autoUpdateAnimBg="0"/>
      <p:bldP spid="37" grpId="0" autoUpdateAnimBg="0"/>
      <p:bldP spid="38" grpId="0" autoUpdateAnimBg="0"/>
      <p:bldP spid="3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4107"/>
          <p:cNvGrpSpPr>
            <a:grpSpLocks/>
          </p:cNvGrpSpPr>
          <p:nvPr/>
        </p:nvGrpSpPr>
        <p:grpSpPr bwMode="auto">
          <a:xfrm>
            <a:off x="2462213" y="1562100"/>
            <a:ext cx="5243512" cy="1831975"/>
            <a:chOff x="1551" y="984"/>
            <a:chExt cx="3303" cy="1154"/>
          </a:xfrm>
        </p:grpSpPr>
        <p:grpSp>
          <p:nvGrpSpPr>
            <p:cNvPr id="96" name="Group 410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98" name="Freeform 410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411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411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1" name="Object 411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0" name="公式" r:id="rId3" imgW="393359" imgH="177646" progId="Equation.3">
                      <p:embed/>
                    </p:oleObj>
                  </mc:Choice>
                  <mc:Fallback>
                    <p:oleObj name="公式" r:id="rId3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411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51" name="公式" r:id="rId5" imgW="393359" imgH="177646" progId="Equation.3">
                      <p:embed/>
                    </p:oleObj>
                  </mc:Choice>
                  <mc:Fallback>
                    <p:oleObj name="公式" r:id="rId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7" name="Line 411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公式" r:id="rId7" imgW="1905000" imgH="292100" progId="Equation.3">
                  <p:embed/>
                </p:oleObj>
              </mc:Choice>
              <mc:Fallback>
                <p:oleObj name="公式" r:id="rId7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公式" r:id="rId9" imgW="520474" imgH="203112" progId="Equation.3">
                  <p:embed/>
                </p:oleObj>
              </mc:Choice>
              <mc:Fallback>
                <p:oleObj name="公式" r:id="rId9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4" name="公式" r:id="rId11" imgW="507780" imgH="203112" progId="Equation.3">
                  <p:embed/>
                </p:oleObj>
              </mc:Choice>
              <mc:Fallback>
                <p:oleObj name="公式" r:id="rId11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5" name="公式" r:id="rId13" imgW="1193800" imgH="228600" progId="Equation.3">
                  <p:embed/>
                </p:oleObj>
              </mc:Choice>
              <mc:Fallback>
                <p:oleObj name="公式" r:id="rId13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6" name="公式" r:id="rId15" imgW="1282700" imgH="241300" progId="Equation.3">
                  <p:embed/>
                </p:oleObj>
              </mc:Choice>
              <mc:Fallback>
                <p:oleObj name="公式" r:id="rId15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43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5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48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49" name="Object 10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7" name="公式" r:id="rId17" imgW="190500" imgH="228600" progId="Equation.3">
                  <p:embed/>
                </p:oleObj>
              </mc:Choice>
              <mc:Fallback>
                <p:oleObj name="公式" r:id="rId17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 noChangeAspect="1"/>
          </p:cNvGraphicFramePr>
          <p:nvPr/>
        </p:nvGraphicFramePr>
        <p:xfrm>
          <a:off x="4164013" y="5419725"/>
          <a:ext cx="4826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8" name="公式" r:id="rId19" imgW="457200" imgH="228600" progId="Equation.3">
                  <p:embed/>
                </p:oleObj>
              </mc:Choice>
              <mc:Fallback>
                <p:oleObj name="公式" r:id="rId1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419725"/>
                        <a:ext cx="4826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0"/>
          <p:cNvGraphicFramePr>
            <a:graphicFrameLocks noChangeAspect="1"/>
          </p:cNvGraphicFramePr>
          <p:nvPr/>
        </p:nvGraphicFramePr>
        <p:xfrm>
          <a:off x="6030913" y="5407025"/>
          <a:ext cx="4699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9" name="公式" r:id="rId21" imgW="457200" imgH="228600" progId="Equation.3">
                  <p:embed/>
                </p:oleObj>
              </mc:Choice>
              <mc:Fallback>
                <p:oleObj name="公式" r:id="rId21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07025"/>
                        <a:ext cx="4699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4400550" y="5389563"/>
            <a:ext cx="1862138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2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Group 23"/>
          <p:cNvGrpSpPr>
            <a:grpSpLocks/>
          </p:cNvGrpSpPr>
          <p:nvPr/>
        </p:nvGrpSpPr>
        <p:grpSpPr bwMode="auto">
          <a:xfrm>
            <a:off x="2455863" y="1612900"/>
            <a:ext cx="5243512" cy="1731963"/>
            <a:chOff x="1551" y="984"/>
            <a:chExt cx="3303" cy="1154"/>
          </a:xfrm>
        </p:grpSpPr>
        <p:grpSp>
          <p:nvGrpSpPr>
            <p:cNvPr id="55" name="Group 2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7" name="Freeform 2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2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" name="Object 2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0" name="公式" r:id="rId23" imgW="393359" imgH="177646" progId="Equation.3">
                      <p:embed/>
                    </p:oleObj>
                  </mc:Choice>
                  <mc:Fallback>
                    <p:oleObj name="公式" r:id="rId23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2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1" name="公式" r:id="rId24" imgW="393359" imgH="177646" progId="Equation.3">
                      <p:embed/>
                    </p:oleObj>
                  </mc:Choice>
                  <mc:Fallback>
                    <p:oleObj name="公式" r:id="rId24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" name="Group 31"/>
          <p:cNvGrpSpPr>
            <a:grpSpLocks/>
          </p:cNvGrpSpPr>
          <p:nvPr/>
        </p:nvGrpSpPr>
        <p:grpSpPr bwMode="auto">
          <a:xfrm>
            <a:off x="2462213" y="1752600"/>
            <a:ext cx="5243512" cy="1452563"/>
            <a:chOff x="1551" y="984"/>
            <a:chExt cx="3303" cy="1154"/>
          </a:xfrm>
        </p:grpSpPr>
        <p:grpSp>
          <p:nvGrpSpPr>
            <p:cNvPr id="63" name="Group 32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" name="Object 36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2" name="公式" r:id="rId25" imgW="393359" imgH="177646" progId="Equation.3">
                      <p:embed/>
                    </p:oleObj>
                  </mc:Choice>
                  <mc:Fallback>
                    <p:oleObj name="公式" r:id="rId2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37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3" name="公式" r:id="rId26" imgW="393359" imgH="177646" progId="Equation.3">
                      <p:embed/>
                    </p:oleObj>
                  </mc:Choice>
                  <mc:Fallback>
                    <p:oleObj name="公式" r:id="rId26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Group 39"/>
          <p:cNvGrpSpPr>
            <a:grpSpLocks/>
          </p:cNvGrpSpPr>
          <p:nvPr/>
        </p:nvGrpSpPr>
        <p:grpSpPr bwMode="auto">
          <a:xfrm>
            <a:off x="2462213" y="1924050"/>
            <a:ext cx="5243512" cy="1109663"/>
            <a:chOff x="1551" y="984"/>
            <a:chExt cx="3303" cy="1154"/>
          </a:xfrm>
        </p:grpSpPr>
        <p:grpSp>
          <p:nvGrpSpPr>
            <p:cNvPr id="71" name="Group 4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73" name="Freeform 4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4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6" name="Object 4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4" name="公式" r:id="rId27" imgW="393359" imgH="177646" progId="Equation.3">
                      <p:embed/>
                    </p:oleObj>
                  </mc:Choice>
                  <mc:Fallback>
                    <p:oleObj name="公式" r:id="rId2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Object 4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5" name="公式" r:id="rId28" imgW="393359" imgH="177646" progId="Equation.3">
                      <p:embed/>
                    </p:oleObj>
                  </mc:Choice>
                  <mc:Fallback>
                    <p:oleObj name="公式" r:id="rId28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" name="Group 47"/>
          <p:cNvGrpSpPr>
            <a:grpSpLocks/>
          </p:cNvGrpSpPr>
          <p:nvPr/>
        </p:nvGrpSpPr>
        <p:grpSpPr bwMode="auto">
          <a:xfrm>
            <a:off x="2462213" y="2057400"/>
            <a:ext cx="5243512" cy="836613"/>
            <a:chOff x="1551" y="984"/>
            <a:chExt cx="3303" cy="1154"/>
          </a:xfrm>
        </p:grpSpPr>
        <p:grpSp>
          <p:nvGrpSpPr>
            <p:cNvPr id="79" name="Group 48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81" name="Freeform 4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5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5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4" name="Object 52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6" name="公式" r:id="rId29" imgW="393359" imgH="177646" progId="Equation.3">
                      <p:embed/>
                    </p:oleObj>
                  </mc:Choice>
                  <mc:Fallback>
                    <p:oleObj name="公式" r:id="rId29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53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67" name="公式" r:id="rId30" imgW="393359" imgH="177646" progId="Equation.3">
                      <p:embed/>
                    </p:oleObj>
                  </mc:Choice>
                  <mc:Fallback>
                    <p:oleObj name="公式" r:id="rId30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Freeform 55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2147483647 h 718"/>
              <a:gd name="T2" fmla="*/ 2147483647 w 1182"/>
              <a:gd name="T3" fmla="*/ 2147483647 h 718"/>
              <a:gd name="T4" fmla="*/ 2147483647 w 1182"/>
              <a:gd name="T5" fmla="*/ 0 h 7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8" name="Object 57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8" name="公式" r:id="rId31" imgW="126835" imgH="139518" progId="Equation.3">
                  <p:embed/>
                </p:oleObj>
              </mc:Choice>
              <mc:Fallback>
                <p:oleObj name="公式" r:id="rId3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58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59"/>
          <p:cNvSpPr>
            <a:spLocks noChangeShapeType="1"/>
          </p:cNvSpPr>
          <p:nvPr/>
        </p:nvSpPr>
        <p:spPr bwMode="auto">
          <a:xfrm>
            <a:off x="5316538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Oval 60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61"/>
          <p:cNvSpPr>
            <a:spLocks noChangeShapeType="1"/>
          </p:cNvSpPr>
          <p:nvPr/>
        </p:nvSpPr>
        <p:spPr bwMode="auto">
          <a:xfrm>
            <a:off x="6257925" y="2032000"/>
            <a:ext cx="0" cy="335280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62"/>
          <p:cNvSpPr>
            <a:spLocks noChangeShapeType="1"/>
          </p:cNvSpPr>
          <p:nvPr/>
        </p:nvSpPr>
        <p:spPr bwMode="auto">
          <a:xfrm>
            <a:off x="4403725" y="3232150"/>
            <a:ext cx="0" cy="21526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6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95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03" name="Text Box 2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105" name="Group 4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107" name="Line 5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6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Text Box 7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110" name="Text Box 8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111" name="Object 11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" name="Group 13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113" name="Group 14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115" name="Freeform 1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1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1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8" name="Object 18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0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9" name="Object 19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1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4" name="Line 2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" name="Freeform 21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1" name="Group 22"/>
          <p:cNvGrpSpPr>
            <a:grpSpLocks/>
          </p:cNvGrpSpPr>
          <p:nvPr/>
        </p:nvGrpSpPr>
        <p:grpSpPr bwMode="auto">
          <a:xfrm>
            <a:off x="4164013" y="2032000"/>
            <a:ext cx="2336800" cy="3675063"/>
            <a:chOff x="2623" y="1280"/>
            <a:chExt cx="1472" cy="2315"/>
          </a:xfrm>
        </p:grpSpPr>
        <p:sp>
          <p:nvSpPr>
            <p:cNvPr id="122" name="Line 23"/>
            <p:cNvSpPr>
              <a:spLocks noChangeShapeType="1"/>
            </p:cNvSpPr>
            <p:nvPr/>
          </p:nvSpPr>
          <p:spPr bwMode="auto">
            <a:xfrm>
              <a:off x="3942" y="1280"/>
              <a:ext cx="0" cy="211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" name="Object 24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2" name="公式" r:id="rId19" imgW="457200" imgH="228600" progId="Equation.3">
                    <p:embed/>
                  </p:oleObj>
                </mc:Choice>
                <mc:Fallback>
                  <p:oleObj name="公式" r:id="rId19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" name="Object 25"/>
            <p:cNvGraphicFramePr>
              <a:graphicFrameLocks noChangeAspect="1"/>
            </p:cNvGraphicFramePr>
            <p:nvPr/>
          </p:nvGraphicFramePr>
          <p:xfrm>
            <a:off x="3799" y="3406"/>
            <a:ext cx="2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3" name="公式" r:id="rId21" imgW="457200" imgH="228600" progId="Equation.3">
                    <p:embed/>
                  </p:oleObj>
                </mc:Choice>
                <mc:Fallback>
                  <p:oleObj name="公式" r:id="rId21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406"/>
                          <a:ext cx="29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26"/>
            <p:cNvSpPr>
              <a:spLocks noChangeShapeType="1"/>
            </p:cNvSpPr>
            <p:nvPr/>
          </p:nvSpPr>
          <p:spPr bwMode="auto">
            <a:xfrm>
              <a:off x="2772" y="3395"/>
              <a:ext cx="1173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27"/>
            <p:cNvSpPr>
              <a:spLocks noChangeShapeType="1"/>
            </p:cNvSpPr>
            <p:nvPr/>
          </p:nvSpPr>
          <p:spPr bwMode="auto">
            <a:xfrm>
              <a:off x="2774" y="2036"/>
              <a:ext cx="0" cy="13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" name="Oval 92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96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97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1" name="Object 123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公式" r:id="rId23" imgW="126835" imgH="139518" progId="Equation.3">
                  <p:embed/>
                </p:oleObj>
              </mc:Choice>
              <mc:Fallback>
                <p:oleObj name="公式" r:id="rId2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Text Box 12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133" name="Freeform 28"/>
          <p:cNvSpPr>
            <a:spLocks/>
          </p:cNvSpPr>
          <p:nvPr/>
        </p:nvSpPr>
        <p:spPr bwMode="auto">
          <a:xfrm>
            <a:off x="4386263" y="2035175"/>
            <a:ext cx="1876425" cy="1139825"/>
          </a:xfrm>
          <a:custGeom>
            <a:avLst/>
            <a:gdLst>
              <a:gd name="T0" fmla="*/ 0 w 1182"/>
              <a:gd name="T1" fmla="*/ 2147483647 h 718"/>
              <a:gd name="T2" fmla="*/ 2147483647 w 1182"/>
              <a:gd name="T3" fmla="*/ 2147483647 h 718"/>
              <a:gd name="T4" fmla="*/ 2147483647 w 1182"/>
              <a:gd name="T5" fmla="*/ 0 h 7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82" h="718">
                <a:moveTo>
                  <a:pt x="0" y="718"/>
                </a:moveTo>
                <a:cubicBezTo>
                  <a:pt x="192" y="555"/>
                  <a:pt x="385" y="393"/>
                  <a:pt x="582" y="273"/>
                </a:cubicBezTo>
                <a:cubicBezTo>
                  <a:pt x="779" y="153"/>
                  <a:pt x="980" y="76"/>
                  <a:pt x="1182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Oval 98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4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2698750" y="439738"/>
          <a:ext cx="3414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8" name="公式" r:id="rId3" imgW="1905000" imgH="292100" progId="Equation.3">
                  <p:embed/>
                </p:oleObj>
              </mc:Choice>
              <mc:Fallback>
                <p:oleObj name="公式" r:id="rId3" imgW="19050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39738"/>
                        <a:ext cx="3414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/>
        </p:nvGraphicFramePr>
        <p:xfrm>
          <a:off x="306388" y="1057275"/>
          <a:ext cx="8032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9" name="公式" r:id="rId5" imgW="520474" imgH="203112" progId="Equation.3">
                  <p:embed/>
                </p:oleObj>
              </mc:Choice>
              <mc:Fallback>
                <p:oleObj name="公式" r:id="rId5" imgW="52047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057275"/>
                        <a:ext cx="80327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149350" y="1057275"/>
          <a:ext cx="7842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" name="公式" r:id="rId7" imgW="507780" imgH="203112" progId="Equation.3">
                  <p:embed/>
                </p:oleObj>
              </mc:Choice>
              <mc:Fallback>
                <p:oleObj name="公式" r:id="rId7" imgW="50778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1057275"/>
                        <a:ext cx="784225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/>
        </p:nvGraphicFramePr>
        <p:xfrm>
          <a:off x="306388" y="1347788"/>
          <a:ext cx="20431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1" name="公式" r:id="rId9" imgW="1193800" imgH="228600" progId="Equation.3">
                  <p:embed/>
                </p:oleObj>
              </mc:Choice>
              <mc:Fallback>
                <p:oleObj name="公式" r:id="rId9" imgW="119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347788"/>
                        <a:ext cx="20431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20875" y="9699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当</a:t>
            </a: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306388" y="1708150"/>
          <a:ext cx="20542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2" name="公式" r:id="rId11" imgW="1282700" imgH="241300" progId="Equation.3">
                  <p:embed/>
                </p:oleObj>
              </mc:Choice>
              <mc:Fallback>
                <p:oleObj name="公式" r:id="rId11" imgW="128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708150"/>
                        <a:ext cx="20542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95250" y="3131711"/>
            <a:ext cx="2698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000" b="1" dirty="0"/>
              <a:t>该邻域内所有</a:t>
            </a:r>
            <a:r>
              <a:rPr lang="zh-CN" altLang="en-US" sz="2000" b="1" dirty="0">
                <a:solidFill>
                  <a:schemeClr val="accent2"/>
                </a:solidFill>
              </a:rPr>
              <a:t>点 </a:t>
            </a:r>
            <a:r>
              <a:rPr lang="en-US" altLang="zh-CN" sz="2000" b="1" i="1" dirty="0">
                <a:solidFill>
                  <a:schemeClr val="accent2"/>
                </a:solidFill>
              </a:rPr>
              <a:t>x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zh-CN" altLang="en-US" sz="2000" b="1" dirty="0"/>
              <a:t>的纵坐标 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落在</a:t>
            </a:r>
          </a:p>
          <a:p>
            <a:pPr>
              <a:defRPr/>
            </a:pPr>
            <a:r>
              <a:rPr lang="en-US" altLang="zh-CN" sz="2000" b="1" i="1" dirty="0">
                <a:solidFill>
                  <a:srgbClr val="009900"/>
                </a:solidFill>
              </a:rPr>
              <a:t>A</a:t>
            </a:r>
            <a:r>
              <a:rPr lang="zh-CN" altLang="zh-CN" sz="2000" b="1" dirty="0">
                <a:solidFill>
                  <a:srgbClr val="009900"/>
                </a:solidFill>
              </a:rPr>
              <a:t>的</a:t>
            </a:r>
            <a:r>
              <a:rPr lang="el-GR" altLang="zh-CN" sz="2000" b="1" i="1" dirty="0">
                <a:solidFill>
                  <a:srgbClr val="009900"/>
                </a:solidFill>
              </a:rPr>
              <a:t>ε</a:t>
            </a:r>
            <a:r>
              <a:rPr lang="zh-CN" altLang="zh-CN" sz="2000" b="1" i="1" dirty="0">
                <a:solidFill>
                  <a:srgbClr val="009900"/>
                </a:solidFill>
              </a:rPr>
              <a:t> </a:t>
            </a:r>
            <a:r>
              <a:rPr lang="zh-CN" altLang="zh-CN" sz="2000" b="1" dirty="0">
                <a:solidFill>
                  <a:srgbClr val="009900"/>
                </a:solidFill>
                <a:sym typeface="Symbol" pitchFamily="18" charset="2"/>
              </a:rPr>
              <a:t>邻域 </a:t>
            </a:r>
            <a:r>
              <a:rPr lang="zh-CN" altLang="zh-CN" sz="2000" b="1" dirty="0">
                <a:sym typeface="Symbol" pitchFamily="18" charset="2"/>
              </a:rPr>
              <a:t>内，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即相应的点(</a:t>
            </a:r>
            <a:r>
              <a:rPr lang="en-US" altLang="zh-CN" sz="2000" b="1" i="1" dirty="0" err="1">
                <a:sym typeface="Symbol" pitchFamily="18" charset="2"/>
              </a:rPr>
              <a:t>x,f</a:t>
            </a:r>
            <a:r>
              <a:rPr lang="en-US" altLang="zh-CN" sz="2000" b="1" dirty="0">
                <a:sym typeface="Symbol" pitchFamily="18" charset="2"/>
              </a:rPr>
              <a:t>(</a:t>
            </a:r>
            <a:r>
              <a:rPr lang="en-US" altLang="zh-CN" sz="2000" b="1" i="1" dirty="0">
                <a:sym typeface="Symbol" pitchFamily="18" charset="2"/>
              </a:rPr>
              <a:t>x</a:t>
            </a:r>
            <a:r>
              <a:rPr lang="en-US" altLang="zh-CN" sz="2000" b="1" dirty="0">
                <a:sym typeface="Symbol" pitchFamily="18" charset="2"/>
              </a:rPr>
              <a:t>))</a:t>
            </a:r>
          </a:p>
          <a:p>
            <a:pPr>
              <a:defRPr/>
            </a:pPr>
            <a:r>
              <a:rPr lang="zh-CN" altLang="zh-CN" sz="2000" b="1" dirty="0">
                <a:sym typeface="Symbol" pitchFamily="18" charset="2"/>
              </a:rPr>
              <a:t>落在</a:t>
            </a:r>
            <a:r>
              <a:rPr lang="zh-CN" altLang="en-US" sz="2000" b="1" dirty="0">
                <a:solidFill>
                  <a:srgbClr val="008000"/>
                </a:solidFill>
              </a:rPr>
              <a:t>绿色</a:t>
            </a:r>
            <a:r>
              <a:rPr lang="zh-CN" altLang="en-US" sz="2000" b="1" dirty="0"/>
              <a:t>区域内</a:t>
            </a:r>
            <a:r>
              <a:rPr lang="en-US" altLang="zh-CN" sz="2000" b="1" dirty="0"/>
              <a:t>.</a:t>
            </a:r>
          </a:p>
        </p:txBody>
      </p:sp>
      <p:sp>
        <p:nvSpPr>
          <p:cNvPr id="36" name="Text Box 44"/>
          <p:cNvSpPr txBox="1">
            <a:spLocks noChangeArrowheads="1"/>
          </p:cNvSpPr>
          <p:nvPr/>
        </p:nvSpPr>
        <p:spPr bwMode="auto">
          <a:xfrm>
            <a:off x="95250" y="2108349"/>
            <a:ext cx="2397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</a:t>
            </a:r>
            <a:r>
              <a:rPr lang="en-US" altLang="zh-CN" sz="2400" i="1" dirty="0">
                <a:solidFill>
                  <a:srgbClr val="009900"/>
                </a:solidFill>
                <a:sym typeface="Symbol" pitchFamily="18" charset="2"/>
              </a:rPr>
              <a:t>A</a:t>
            </a:r>
            <a:r>
              <a:rPr lang="zh-CN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的</a:t>
            </a:r>
            <a:r>
              <a:rPr lang="zh-CN" altLang="en-US" sz="2400" i="1" dirty="0">
                <a:solidFill>
                  <a:srgbClr val="009900"/>
                </a:solidFill>
                <a:sym typeface="Symbol" pitchFamily="18" charset="2"/>
              </a:rPr>
              <a:t>ε</a:t>
            </a:r>
            <a:r>
              <a:rPr lang="zh-CN" altLang="en-US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邻域</a:t>
            </a:r>
            <a:r>
              <a:rPr lang="en-US" altLang="zh-CN" sz="2400" dirty="0">
                <a:solidFill>
                  <a:srgbClr val="009900"/>
                </a:solidFill>
                <a:latin typeface="楷体_GB2312" pitchFamily="49" charset="-122"/>
                <a:sym typeface="Symbol" pitchFamily="18" charset="2"/>
              </a:rPr>
              <a:t>,</a:t>
            </a:r>
            <a:endParaRPr lang="en-US" altLang="zh-CN" sz="2400" dirty="0">
              <a:solidFill>
                <a:srgbClr val="009900"/>
              </a:solidFill>
              <a:latin typeface="楷体_GB2312" pitchFamily="49" charset="-122"/>
            </a:endParaRPr>
          </a:p>
        </p:txBody>
      </p:sp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95250" y="2535386"/>
            <a:ext cx="3397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 </a:t>
            </a:r>
            <a:r>
              <a:rPr lang="en-US" altLang="zh-CN" sz="2400" b="1" i="1" dirty="0">
                <a:solidFill>
                  <a:schemeClr val="accent2"/>
                </a:solidFill>
                <a:sym typeface="Symbol" pitchFamily="18" charset="2"/>
              </a:rPr>
              <a:t>x</a:t>
            </a:r>
            <a:r>
              <a:rPr lang="en-US" altLang="zh-CN" sz="2400" b="1" baseline="-52000" dirty="0">
                <a:solidFill>
                  <a:schemeClr val="accent2"/>
                </a:solidFill>
                <a:sym typeface="Symbol" pitchFamily="18" charset="2"/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的空心</a:t>
            </a:r>
            <a:r>
              <a:rPr lang="en-US" altLang="en-US" sz="2400" b="1" i="1" dirty="0">
                <a:solidFill>
                  <a:schemeClr val="accent2"/>
                </a:solidFill>
                <a:sym typeface="Symbol" pitchFamily="18" charset="2"/>
              </a:rPr>
              <a:t> </a:t>
            </a:r>
            <a:r>
              <a:rPr lang="zh-CN" altLang="en-US" sz="2400" b="1" dirty="0">
                <a:solidFill>
                  <a:schemeClr val="accent2"/>
                </a:solidFill>
                <a:sym typeface="Symbol" pitchFamily="18" charset="2"/>
              </a:rPr>
              <a:t>邻域</a:t>
            </a:r>
            <a:r>
              <a:rPr lang="en-US" altLang="zh-CN" sz="2400" b="1" dirty="0">
                <a:solidFill>
                  <a:schemeClr val="accent2"/>
                </a:solidFill>
                <a:sym typeface="Symbol" pitchFamily="18" charset="2"/>
              </a:rPr>
              <a:t>,</a:t>
            </a: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40" name="Text Box 4159"/>
          <p:cNvSpPr txBox="1">
            <a:spLocks noChangeArrowheads="1"/>
          </p:cNvSpPr>
          <p:nvPr/>
        </p:nvSpPr>
        <p:spPr bwMode="auto">
          <a:xfrm>
            <a:off x="684213" y="354341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函数的极限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 Box 7170"/>
          <p:cNvSpPr txBox="1">
            <a:spLocks noChangeArrowheads="1"/>
          </p:cNvSpPr>
          <p:nvPr/>
        </p:nvSpPr>
        <p:spPr bwMode="auto">
          <a:xfrm>
            <a:off x="2636838" y="226853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A</a:t>
            </a:r>
            <a:endParaRPr lang="en-US" altLang="zh-CN" sz="2000" b="1"/>
          </a:p>
        </p:txBody>
      </p:sp>
      <p:grpSp>
        <p:nvGrpSpPr>
          <p:cNvPr id="45" name="Group 7171"/>
          <p:cNvGrpSpPr>
            <a:grpSpLocks/>
          </p:cNvGrpSpPr>
          <p:nvPr/>
        </p:nvGrpSpPr>
        <p:grpSpPr bwMode="auto">
          <a:xfrm>
            <a:off x="2559050" y="1057275"/>
            <a:ext cx="5765800" cy="4802188"/>
            <a:chOff x="2465" y="347"/>
            <a:chExt cx="3051" cy="2690"/>
          </a:xfrm>
        </p:grpSpPr>
        <p:grpSp>
          <p:nvGrpSpPr>
            <p:cNvPr id="46" name="Group 7172"/>
            <p:cNvGrpSpPr>
              <a:grpSpLocks/>
            </p:cNvGrpSpPr>
            <p:nvPr/>
          </p:nvGrpSpPr>
          <p:grpSpPr bwMode="auto">
            <a:xfrm>
              <a:off x="2465" y="347"/>
              <a:ext cx="3051" cy="2690"/>
              <a:chOff x="2465" y="347"/>
              <a:chExt cx="3051" cy="2690"/>
            </a:xfrm>
          </p:grpSpPr>
          <p:sp>
            <p:nvSpPr>
              <p:cNvPr id="48" name="Line 7173"/>
              <p:cNvSpPr>
                <a:spLocks noChangeShapeType="1"/>
              </p:cNvSpPr>
              <p:nvPr/>
            </p:nvSpPr>
            <p:spPr bwMode="auto">
              <a:xfrm>
                <a:off x="2718" y="2773"/>
                <a:ext cx="27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7174"/>
              <p:cNvSpPr>
                <a:spLocks noChangeShapeType="1"/>
              </p:cNvSpPr>
              <p:nvPr/>
            </p:nvSpPr>
            <p:spPr bwMode="auto">
              <a:xfrm flipV="1">
                <a:off x="2718" y="428"/>
                <a:ext cx="0" cy="240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Text Box 7175"/>
              <p:cNvSpPr txBox="1">
                <a:spLocks noChangeArrowheads="1"/>
              </p:cNvSpPr>
              <p:nvPr/>
            </p:nvSpPr>
            <p:spPr bwMode="auto">
              <a:xfrm>
                <a:off x="5320" y="2781"/>
                <a:ext cx="196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x</a:t>
                </a:r>
                <a:endParaRPr lang="en-US" altLang="zh-CN" sz="2000" b="1"/>
              </a:p>
            </p:txBody>
          </p:sp>
          <p:sp>
            <p:nvSpPr>
              <p:cNvPr id="51" name="Text Box 7176"/>
              <p:cNvSpPr txBox="1">
                <a:spLocks noChangeArrowheads="1"/>
              </p:cNvSpPr>
              <p:nvPr/>
            </p:nvSpPr>
            <p:spPr bwMode="auto">
              <a:xfrm>
                <a:off x="2465" y="347"/>
                <a:ext cx="333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="1" i="1"/>
                  <a:t>y</a:t>
                </a:r>
                <a:endParaRPr lang="en-US" altLang="zh-CN" sz="2000" b="1"/>
              </a:p>
            </p:txBody>
          </p:sp>
        </p:grpSp>
        <p:sp>
          <p:nvSpPr>
            <p:cNvPr id="47" name="Text Box 7177"/>
            <p:cNvSpPr txBox="1">
              <a:spLocks noChangeArrowheads="1"/>
            </p:cNvSpPr>
            <p:nvPr/>
          </p:nvSpPr>
          <p:spPr bwMode="auto">
            <a:xfrm>
              <a:off x="2465" y="2690"/>
              <a:ext cx="28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="1" i="1"/>
                <a:t>0</a:t>
              </a:r>
              <a:endParaRPr lang="en-US" altLang="zh-CN" sz="1800" b="1"/>
            </a:p>
          </p:txBody>
        </p:sp>
      </p:grpSp>
      <p:graphicFrame>
        <p:nvGraphicFramePr>
          <p:cNvPr id="52" name="Object 7178"/>
          <p:cNvGraphicFramePr>
            <a:graphicFrameLocks noChangeAspect="1"/>
          </p:cNvGraphicFramePr>
          <p:nvPr/>
        </p:nvGraphicFramePr>
        <p:xfrm>
          <a:off x="5149850" y="5368925"/>
          <a:ext cx="3016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3" name="公式" r:id="rId13" imgW="190500" imgH="228600" progId="Equation.3">
                  <p:embed/>
                </p:oleObj>
              </mc:Choice>
              <mc:Fallback>
                <p:oleObj name="公式"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5368925"/>
                        <a:ext cx="30162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7179"/>
          <p:cNvGrpSpPr>
            <a:grpSpLocks/>
          </p:cNvGrpSpPr>
          <p:nvPr/>
        </p:nvGrpSpPr>
        <p:grpSpPr bwMode="auto">
          <a:xfrm>
            <a:off x="2449513" y="2057400"/>
            <a:ext cx="5243512" cy="836613"/>
            <a:chOff x="1551" y="984"/>
            <a:chExt cx="3303" cy="1154"/>
          </a:xfrm>
        </p:grpSpPr>
        <p:grpSp>
          <p:nvGrpSpPr>
            <p:cNvPr id="54" name="Group 7180"/>
            <p:cNvGrpSpPr>
              <a:grpSpLocks/>
            </p:cNvGrpSpPr>
            <p:nvPr/>
          </p:nvGrpSpPr>
          <p:grpSpPr bwMode="auto">
            <a:xfrm>
              <a:off x="1551" y="984"/>
              <a:ext cx="3303" cy="1154"/>
              <a:chOff x="1551" y="984"/>
              <a:chExt cx="3303" cy="1154"/>
            </a:xfrm>
          </p:grpSpPr>
          <p:sp>
            <p:nvSpPr>
              <p:cNvPr id="56" name="Freeform 718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718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718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9" name="Object 7184"/>
              <p:cNvGraphicFramePr>
                <a:graphicFrameLocks noChangeAspect="1"/>
              </p:cNvGraphicFramePr>
              <p:nvPr/>
            </p:nvGraphicFramePr>
            <p:xfrm>
              <a:off x="1555" y="984"/>
              <a:ext cx="309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4" name="公式" r:id="rId15" imgW="393359" imgH="177646" progId="Equation.3">
                      <p:embed/>
                    </p:oleObj>
                  </mc:Choice>
                  <mc:Fallback>
                    <p:oleObj name="公式" r:id="rId15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984"/>
                            <a:ext cx="309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7185"/>
              <p:cNvGraphicFramePr>
                <a:graphicFrameLocks noChangeAspect="1"/>
              </p:cNvGraphicFramePr>
              <p:nvPr/>
            </p:nvGraphicFramePr>
            <p:xfrm>
              <a:off x="1551" y="1943"/>
              <a:ext cx="309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85" name="公式" r:id="rId17" imgW="393359" imgH="177646" progId="Equation.3">
                      <p:embed/>
                    </p:oleObj>
                  </mc:Choice>
                  <mc:Fallback>
                    <p:oleObj name="公式" r:id="rId17" imgW="393359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943"/>
                            <a:ext cx="309" cy="1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5" name="Line 718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Freeform 7187"/>
          <p:cNvSpPr>
            <a:spLocks/>
          </p:cNvSpPr>
          <p:nvPr/>
        </p:nvSpPr>
        <p:spPr bwMode="auto">
          <a:xfrm>
            <a:off x="3116263" y="1428750"/>
            <a:ext cx="5051425" cy="3157538"/>
          </a:xfrm>
          <a:custGeom>
            <a:avLst/>
            <a:gdLst>
              <a:gd name="T0" fmla="*/ 0 w 3182"/>
              <a:gd name="T1" fmla="*/ 2147483647 h 1989"/>
              <a:gd name="T2" fmla="*/ 2147483647 w 3182"/>
              <a:gd name="T3" fmla="*/ 2147483647 h 1989"/>
              <a:gd name="T4" fmla="*/ 2147483647 w 3182"/>
              <a:gd name="T5" fmla="*/ 0 h 19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82" h="1989">
                <a:moveTo>
                  <a:pt x="0" y="1989"/>
                </a:moveTo>
                <a:cubicBezTo>
                  <a:pt x="406" y="1472"/>
                  <a:pt x="845" y="995"/>
                  <a:pt x="1375" y="664"/>
                </a:cubicBezTo>
                <a:cubicBezTo>
                  <a:pt x="1905" y="333"/>
                  <a:pt x="2806" y="138"/>
                  <a:pt x="3182" y="0"/>
                </a:cubicBezTo>
              </a:path>
            </a:pathLst>
          </a:custGeom>
          <a:noFill/>
          <a:ln w="57150" cap="flat" cmpd="sng">
            <a:solidFill>
              <a:srgbClr val="CCCC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" name="Group 7194"/>
          <p:cNvGrpSpPr>
            <a:grpSpLocks/>
          </p:cNvGrpSpPr>
          <p:nvPr/>
        </p:nvGrpSpPr>
        <p:grpSpPr bwMode="auto">
          <a:xfrm>
            <a:off x="4249738" y="2030413"/>
            <a:ext cx="2197100" cy="3675062"/>
            <a:chOff x="2623" y="1280"/>
            <a:chExt cx="1472" cy="2315"/>
          </a:xfrm>
        </p:grpSpPr>
        <p:sp>
          <p:nvSpPr>
            <p:cNvPr id="63" name="Line 7195"/>
            <p:cNvSpPr>
              <a:spLocks noChangeShapeType="1"/>
            </p:cNvSpPr>
            <p:nvPr/>
          </p:nvSpPr>
          <p:spPr bwMode="auto">
            <a:xfrm>
              <a:off x="3942" y="1280"/>
              <a:ext cx="0" cy="2112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" name="Object 7196"/>
            <p:cNvGraphicFramePr>
              <a:graphicFrameLocks noChangeAspect="1"/>
            </p:cNvGraphicFramePr>
            <p:nvPr/>
          </p:nvGraphicFramePr>
          <p:xfrm>
            <a:off x="2623" y="3414"/>
            <a:ext cx="304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6" name="公式" r:id="rId19" imgW="457200" imgH="228600" progId="Equation.3">
                    <p:embed/>
                  </p:oleObj>
                </mc:Choice>
                <mc:Fallback>
                  <p:oleObj name="公式" r:id="rId19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3414"/>
                          <a:ext cx="304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7197"/>
            <p:cNvGraphicFramePr>
              <a:graphicFrameLocks noChangeAspect="1"/>
            </p:cNvGraphicFramePr>
            <p:nvPr/>
          </p:nvGraphicFramePr>
          <p:xfrm>
            <a:off x="3799" y="3406"/>
            <a:ext cx="2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7" name="公式" r:id="rId21" imgW="457200" imgH="228600" progId="Equation.3">
                    <p:embed/>
                  </p:oleObj>
                </mc:Choice>
                <mc:Fallback>
                  <p:oleObj name="公式" r:id="rId21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3406"/>
                          <a:ext cx="29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7198"/>
            <p:cNvSpPr>
              <a:spLocks noChangeShapeType="1"/>
            </p:cNvSpPr>
            <p:nvPr/>
          </p:nvSpPr>
          <p:spPr bwMode="auto">
            <a:xfrm>
              <a:off x="2772" y="3395"/>
              <a:ext cx="1173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7199"/>
            <p:cNvSpPr>
              <a:spLocks noChangeShapeType="1"/>
            </p:cNvSpPr>
            <p:nvPr/>
          </p:nvSpPr>
          <p:spPr bwMode="auto">
            <a:xfrm>
              <a:off x="2774" y="2036"/>
              <a:ext cx="0" cy="1356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" name="Group 7200"/>
          <p:cNvGrpSpPr>
            <a:grpSpLocks/>
          </p:cNvGrpSpPr>
          <p:nvPr/>
        </p:nvGrpSpPr>
        <p:grpSpPr bwMode="auto">
          <a:xfrm>
            <a:off x="4503738" y="2139950"/>
            <a:ext cx="1695450" cy="3565525"/>
            <a:chOff x="2837" y="1348"/>
            <a:chExt cx="1068" cy="2246"/>
          </a:xfrm>
        </p:grpSpPr>
        <p:sp>
          <p:nvSpPr>
            <p:cNvPr id="69" name="Freeform 7201"/>
            <p:cNvSpPr>
              <a:spLocks/>
            </p:cNvSpPr>
            <p:nvPr/>
          </p:nvSpPr>
          <p:spPr bwMode="auto">
            <a:xfrm>
              <a:off x="3795" y="1348"/>
              <a:ext cx="1" cy="2043"/>
            </a:xfrm>
            <a:custGeom>
              <a:avLst/>
              <a:gdLst>
                <a:gd name="T0" fmla="*/ 1 w 1"/>
                <a:gd name="T1" fmla="*/ 0 h 2043"/>
                <a:gd name="T2" fmla="*/ 0 w 1"/>
                <a:gd name="T3" fmla="*/ 2043 h 204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043">
                  <a:moveTo>
                    <a:pt x="1" y="0"/>
                  </a:moveTo>
                  <a:lnTo>
                    <a:pt x="0" y="204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0" name="Object 7202"/>
            <p:cNvGraphicFramePr>
              <a:graphicFrameLocks noChangeAspect="1"/>
            </p:cNvGraphicFramePr>
            <p:nvPr/>
          </p:nvGraphicFramePr>
          <p:xfrm>
            <a:off x="2837" y="3413"/>
            <a:ext cx="22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8" name="公式" r:id="rId23" imgW="457200" imgH="228600" progId="Equation.3">
                    <p:embed/>
                  </p:oleObj>
                </mc:Choice>
                <mc:Fallback>
                  <p:oleObj name="公式" r:id="rId23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7" y="3413"/>
                          <a:ext cx="22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203"/>
            <p:cNvGraphicFramePr>
              <a:graphicFrameLocks noChangeAspect="1"/>
            </p:cNvGraphicFramePr>
            <p:nvPr/>
          </p:nvGraphicFramePr>
          <p:xfrm>
            <a:off x="3690" y="3405"/>
            <a:ext cx="21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89" name="公式" r:id="rId24" imgW="457200" imgH="228600" progId="Equation.3">
                    <p:embed/>
                  </p:oleObj>
                </mc:Choice>
                <mc:Fallback>
                  <p:oleObj name="公式" r:id="rId24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405"/>
                          <a:ext cx="21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7204"/>
            <p:cNvSpPr>
              <a:spLocks noChangeShapeType="1"/>
            </p:cNvSpPr>
            <p:nvPr/>
          </p:nvSpPr>
          <p:spPr bwMode="auto">
            <a:xfrm>
              <a:off x="2945" y="3394"/>
              <a:ext cx="851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7205"/>
            <p:cNvSpPr>
              <a:spLocks/>
            </p:cNvSpPr>
            <p:nvPr/>
          </p:nvSpPr>
          <p:spPr bwMode="auto">
            <a:xfrm>
              <a:off x="2948" y="1836"/>
              <a:ext cx="1" cy="1555"/>
            </a:xfrm>
            <a:custGeom>
              <a:avLst/>
              <a:gdLst>
                <a:gd name="T0" fmla="*/ 0 w 1"/>
                <a:gd name="T1" fmla="*/ 0 h 1555"/>
                <a:gd name="T2" fmla="*/ 0 w 1"/>
                <a:gd name="T3" fmla="*/ 1555 h 15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555">
                  <a:moveTo>
                    <a:pt x="0" y="0"/>
                  </a:moveTo>
                  <a:lnTo>
                    <a:pt x="0" y="1555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" name="Group 7206"/>
          <p:cNvGrpSpPr>
            <a:grpSpLocks/>
          </p:cNvGrpSpPr>
          <p:nvPr/>
        </p:nvGrpSpPr>
        <p:grpSpPr bwMode="auto">
          <a:xfrm>
            <a:off x="4724400" y="2219325"/>
            <a:ext cx="1200150" cy="3486150"/>
            <a:chOff x="2976" y="1398"/>
            <a:chExt cx="756" cy="2196"/>
          </a:xfrm>
        </p:grpSpPr>
        <p:sp>
          <p:nvSpPr>
            <p:cNvPr id="75" name="Freeform 7207"/>
            <p:cNvSpPr>
              <a:spLocks/>
            </p:cNvSpPr>
            <p:nvPr/>
          </p:nvSpPr>
          <p:spPr bwMode="auto">
            <a:xfrm>
              <a:off x="3654" y="1398"/>
              <a:ext cx="1" cy="1993"/>
            </a:xfrm>
            <a:custGeom>
              <a:avLst/>
              <a:gdLst>
                <a:gd name="T0" fmla="*/ 0 w 1"/>
                <a:gd name="T1" fmla="*/ 0 h 1993"/>
                <a:gd name="T2" fmla="*/ 0 w 1"/>
                <a:gd name="T3" fmla="*/ 1993 h 19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993">
                  <a:moveTo>
                    <a:pt x="0" y="0"/>
                  </a:moveTo>
                  <a:lnTo>
                    <a:pt x="0" y="199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" name="Object 7208"/>
            <p:cNvGraphicFramePr>
              <a:graphicFrameLocks noChangeAspect="1"/>
            </p:cNvGraphicFramePr>
            <p:nvPr/>
          </p:nvGraphicFramePr>
          <p:xfrm>
            <a:off x="2976" y="3413"/>
            <a:ext cx="15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0" name="公式" r:id="rId25" imgW="457200" imgH="228600" progId="Equation.3">
                    <p:embed/>
                  </p:oleObj>
                </mc:Choice>
                <mc:Fallback>
                  <p:oleObj name="公式" r:id="rId25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413"/>
                          <a:ext cx="15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209"/>
            <p:cNvGraphicFramePr>
              <a:graphicFrameLocks noChangeAspect="1"/>
            </p:cNvGraphicFramePr>
            <p:nvPr/>
          </p:nvGraphicFramePr>
          <p:xfrm>
            <a:off x="3580" y="3405"/>
            <a:ext cx="15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1" name="公式" r:id="rId26" imgW="457200" imgH="228600" progId="Equation.3">
                    <p:embed/>
                  </p:oleObj>
                </mc:Choice>
                <mc:Fallback>
                  <p:oleObj name="公式" r:id="rId26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0" y="3405"/>
                          <a:ext cx="15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Line 7210"/>
            <p:cNvSpPr>
              <a:spLocks noChangeShapeType="1"/>
            </p:cNvSpPr>
            <p:nvPr/>
          </p:nvSpPr>
          <p:spPr bwMode="auto">
            <a:xfrm>
              <a:off x="3053" y="3394"/>
              <a:ext cx="602" cy="0"/>
            </a:xfrm>
            <a:prstGeom prst="line">
              <a:avLst/>
            </a:prstGeom>
            <a:noFill/>
            <a:ln w="57150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7211"/>
            <p:cNvSpPr>
              <a:spLocks/>
            </p:cNvSpPr>
            <p:nvPr/>
          </p:nvSpPr>
          <p:spPr bwMode="auto">
            <a:xfrm>
              <a:off x="3054" y="1758"/>
              <a:ext cx="1" cy="1633"/>
            </a:xfrm>
            <a:custGeom>
              <a:avLst/>
              <a:gdLst>
                <a:gd name="T0" fmla="*/ 0 w 1"/>
                <a:gd name="T1" fmla="*/ 0 h 1633"/>
                <a:gd name="T2" fmla="*/ 1 w 1"/>
                <a:gd name="T3" fmla="*/ 1633 h 163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33">
                  <a:moveTo>
                    <a:pt x="0" y="0"/>
                  </a:moveTo>
                  <a:lnTo>
                    <a:pt x="1" y="1633"/>
                  </a:lnTo>
                </a:path>
              </a:pathLst>
            </a:custGeom>
            <a:noFill/>
            <a:ln w="28575" cap="flat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0" name="Line 7212"/>
          <p:cNvSpPr>
            <a:spLocks noChangeShapeType="1"/>
          </p:cNvSpPr>
          <p:nvPr/>
        </p:nvSpPr>
        <p:spPr bwMode="auto">
          <a:xfrm>
            <a:off x="5688013" y="2278063"/>
            <a:ext cx="0" cy="3105150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7213"/>
          <p:cNvSpPr>
            <a:spLocks noChangeShapeType="1"/>
          </p:cNvSpPr>
          <p:nvPr/>
        </p:nvSpPr>
        <p:spPr bwMode="auto">
          <a:xfrm>
            <a:off x="4941888" y="5387975"/>
            <a:ext cx="749300" cy="0"/>
          </a:xfrm>
          <a:prstGeom prst="line">
            <a:avLst/>
          </a:prstGeom>
          <a:noFill/>
          <a:ln w="57150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Line 7214"/>
          <p:cNvSpPr>
            <a:spLocks noChangeShapeType="1"/>
          </p:cNvSpPr>
          <p:nvPr/>
        </p:nvSpPr>
        <p:spPr bwMode="auto">
          <a:xfrm>
            <a:off x="4943475" y="2725738"/>
            <a:ext cx="0" cy="2657475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Oval 7215"/>
          <p:cNvSpPr>
            <a:spLocks noChangeArrowheads="1"/>
          </p:cNvSpPr>
          <p:nvPr/>
        </p:nvSpPr>
        <p:spPr bwMode="auto">
          <a:xfrm>
            <a:off x="5283200" y="5348288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4" name="Object 7216"/>
          <p:cNvGraphicFramePr>
            <a:graphicFrameLocks noChangeAspect="1"/>
          </p:cNvGraphicFramePr>
          <p:nvPr/>
        </p:nvGraphicFramePr>
        <p:xfrm>
          <a:off x="5410200" y="5116513"/>
          <a:ext cx="18415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公式" r:id="rId27" imgW="139579" imgH="177646" progId="Equation.3">
                  <p:embed/>
                </p:oleObj>
              </mc:Choice>
              <mc:Fallback>
                <p:oleObj name="公式" r:id="rId27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16513"/>
                        <a:ext cx="184150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Line 7217"/>
          <p:cNvSpPr>
            <a:spLocks noChangeShapeType="1"/>
          </p:cNvSpPr>
          <p:nvPr/>
        </p:nvSpPr>
        <p:spPr bwMode="auto">
          <a:xfrm>
            <a:off x="5321300" y="2511425"/>
            <a:ext cx="0" cy="28717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7218"/>
          <p:cNvSpPr>
            <a:spLocks noChangeShapeType="1"/>
          </p:cNvSpPr>
          <p:nvPr/>
        </p:nvSpPr>
        <p:spPr bwMode="auto">
          <a:xfrm flipH="1">
            <a:off x="3030538" y="2482850"/>
            <a:ext cx="22510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" name="Object 7219"/>
          <p:cNvGraphicFramePr>
            <a:graphicFrameLocks noChangeAspect="1"/>
          </p:cNvGraphicFramePr>
          <p:nvPr/>
        </p:nvGraphicFramePr>
        <p:xfrm>
          <a:off x="4683125" y="5437188"/>
          <a:ext cx="4540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公式" r:id="rId29" imgW="457200" imgH="228600" progId="Equation.3">
                  <p:embed/>
                </p:oleObj>
              </mc:Choice>
              <mc:Fallback>
                <p:oleObj name="公式" r:id="rId29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437188"/>
                        <a:ext cx="4540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7220"/>
          <p:cNvGraphicFramePr>
            <a:graphicFrameLocks noChangeAspect="1"/>
          </p:cNvGraphicFramePr>
          <p:nvPr/>
        </p:nvGraphicFramePr>
        <p:xfrm>
          <a:off x="5495925" y="5430838"/>
          <a:ext cx="455613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公式" r:id="rId30" imgW="457200" imgH="228600" progId="Equation.3">
                  <p:embed/>
                </p:oleObj>
              </mc:Choice>
              <mc:Fallback>
                <p:oleObj name="公式" r:id="rId30" imgW="457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5430838"/>
                        <a:ext cx="455613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7224"/>
          <p:cNvGraphicFramePr>
            <a:graphicFrameLocks noChangeAspect="1"/>
          </p:cNvGraphicFramePr>
          <p:nvPr/>
        </p:nvGraphicFramePr>
        <p:xfrm>
          <a:off x="3081338" y="2192338"/>
          <a:ext cx="20161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公式" r:id="rId31" imgW="126835" imgH="139518" progId="Equation.3">
                  <p:embed/>
                </p:oleObj>
              </mc:Choice>
              <mc:Fallback>
                <p:oleObj name="公式" r:id="rId3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01612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Freeform 7225"/>
          <p:cNvSpPr>
            <a:spLocks/>
          </p:cNvSpPr>
          <p:nvPr/>
        </p:nvSpPr>
        <p:spPr bwMode="auto">
          <a:xfrm>
            <a:off x="4937125" y="2270125"/>
            <a:ext cx="754063" cy="457200"/>
          </a:xfrm>
          <a:custGeom>
            <a:avLst/>
            <a:gdLst>
              <a:gd name="T0" fmla="*/ 0 w 475"/>
              <a:gd name="T1" fmla="*/ 2147483647 h 288"/>
              <a:gd name="T2" fmla="*/ 2147483647 w 475"/>
              <a:gd name="T3" fmla="*/ 2147483647 h 288"/>
              <a:gd name="T4" fmla="*/ 2147483647 w 475"/>
              <a:gd name="T5" fmla="*/ 2147483647 h 288"/>
              <a:gd name="T6" fmla="*/ 2147483647 w 475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75" h="288">
                <a:moveTo>
                  <a:pt x="0" y="288"/>
                </a:moveTo>
                <a:cubicBezTo>
                  <a:pt x="34" y="265"/>
                  <a:pt x="143" y="187"/>
                  <a:pt x="207" y="147"/>
                </a:cubicBezTo>
                <a:cubicBezTo>
                  <a:pt x="271" y="107"/>
                  <a:pt x="337" y="70"/>
                  <a:pt x="382" y="46"/>
                </a:cubicBezTo>
                <a:cubicBezTo>
                  <a:pt x="427" y="22"/>
                  <a:pt x="456" y="10"/>
                  <a:pt x="475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7226"/>
          <p:cNvSpPr txBox="1">
            <a:spLocks noChangeArrowheads="1"/>
          </p:cNvSpPr>
          <p:nvPr/>
        </p:nvSpPr>
        <p:spPr bwMode="auto">
          <a:xfrm>
            <a:off x="7581900" y="898525"/>
            <a:ext cx="714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x</a:t>
            </a:r>
            <a:r>
              <a:rPr lang="en-US" altLang="zh-CN" sz="2000" b="1"/>
              <a:t>)</a:t>
            </a:r>
          </a:p>
        </p:txBody>
      </p:sp>
      <p:sp>
        <p:nvSpPr>
          <p:cNvPr id="92" name="Oval 7229"/>
          <p:cNvSpPr>
            <a:spLocks noChangeArrowheads="1"/>
          </p:cNvSpPr>
          <p:nvPr/>
        </p:nvSpPr>
        <p:spPr bwMode="auto">
          <a:xfrm>
            <a:off x="5265738" y="2411413"/>
            <a:ext cx="104775" cy="1031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3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90" grpId="0" animBg="1"/>
    </p:bldLst>
  </p:timing>
</p:sld>
</file>

<file path=ppt/theme/theme1.xml><?xml version="1.0" encoding="utf-8"?>
<a:theme xmlns:a="http://schemas.openxmlformats.org/drawingml/2006/main" name="高数A模板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自定义 1">
      <a:majorFont>
        <a:latin typeface="Times New Roman"/>
        <a:ea typeface="楷体_GB2312"/>
        <a:cs typeface=""/>
      </a:majorFont>
      <a:minorFont>
        <a:latin typeface="Times New Roman"/>
        <a:ea typeface="华文中宋"/>
        <a:cs typeface="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高数A模板</Template>
  <TotalTime>148</TotalTime>
  <Words>1751</Words>
  <Application>Microsoft Office PowerPoint</Application>
  <PresentationFormat>全屏显示(4:3)</PresentationFormat>
  <Paragraphs>458</Paragraphs>
  <Slides>47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高数A模板</vt:lpstr>
      <vt:lpstr>Equation</vt:lpstr>
      <vt:lpstr>MathType 5.0 Equation</vt:lpstr>
      <vt:lpstr>公式</vt:lpstr>
      <vt:lpstr>Document</vt:lpstr>
      <vt:lpstr>BMP 图象</vt:lpstr>
      <vt:lpstr>Microsoft 公式 3.0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函数的左极限</vt:lpstr>
      <vt:lpstr>函数的左极限</vt:lpstr>
      <vt:lpstr>函数的左极限</vt:lpstr>
      <vt:lpstr>函数的左极限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 趋于无穷大时的极限</vt:lpstr>
      <vt:lpstr>.</vt:lpstr>
      <vt:lpstr>.</vt:lpstr>
      <vt:lpstr>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内容小结</vt:lpstr>
    </vt:vector>
  </TitlesOfParts>
  <Company>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</dc:creator>
  <cp:lastModifiedBy>微软用户</cp:lastModifiedBy>
  <cp:revision>33</cp:revision>
  <dcterms:created xsi:type="dcterms:W3CDTF">2015-10-13T06:43:31Z</dcterms:created>
  <dcterms:modified xsi:type="dcterms:W3CDTF">2015-10-14T14:55:01Z</dcterms:modified>
</cp:coreProperties>
</file>