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7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2.wmf"/><Relationship Id="rId4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2.wmf"/><Relationship Id="rId4" Type="http://schemas.openxmlformats.org/officeDocument/2006/relationships/image" Target="../media/image10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5.wmf"/><Relationship Id="rId1" Type="http://schemas.openxmlformats.org/officeDocument/2006/relationships/image" Target="../media/image102.wmf"/><Relationship Id="rId4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12" Type="http://schemas.openxmlformats.org/officeDocument/2006/relationships/image" Target="../media/image117.w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0" Type="http://schemas.openxmlformats.org/officeDocument/2006/relationships/image" Target="../media/image115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6" Type="http://schemas.openxmlformats.org/officeDocument/2006/relationships/image" Target="../media/image33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image" Target="../media/image57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12" Type="http://schemas.openxmlformats.org/officeDocument/2006/relationships/image" Target="../media/image56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11" Type="http://schemas.openxmlformats.org/officeDocument/2006/relationships/image" Target="../media/image55.emf"/><Relationship Id="rId5" Type="http://schemas.openxmlformats.org/officeDocument/2006/relationships/image" Target="../media/image49.emf"/><Relationship Id="rId15" Type="http://schemas.openxmlformats.org/officeDocument/2006/relationships/image" Target="../media/image59.emf"/><Relationship Id="rId10" Type="http://schemas.openxmlformats.org/officeDocument/2006/relationships/image" Target="../media/image54.emf"/><Relationship Id="rId4" Type="http://schemas.openxmlformats.org/officeDocument/2006/relationships/image" Target="../media/image48.emf"/><Relationship Id="rId9" Type="http://schemas.openxmlformats.org/officeDocument/2006/relationships/image" Target="../media/image53.emf"/><Relationship Id="rId14" Type="http://schemas.openxmlformats.org/officeDocument/2006/relationships/image" Target="../media/image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w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w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11" Type="http://schemas.openxmlformats.org/officeDocument/2006/relationships/image" Target="../media/image82.w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4.emf"/><Relationship Id="rId7" Type="http://schemas.openxmlformats.org/officeDocument/2006/relationships/image" Target="../media/image84.w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image" Target="../media/image99.w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76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840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8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81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9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92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2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428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2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3.emf"/><Relationship Id="rId26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29.bin"/><Relationship Id="rId25" Type="http://schemas.openxmlformats.org/officeDocument/2006/relationships/oleObject" Target="../embeddings/oleObject1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26.bin"/><Relationship Id="rId24" Type="http://schemas.openxmlformats.org/officeDocument/2006/relationships/image" Target="../media/image116.emf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23" Type="http://schemas.openxmlformats.org/officeDocument/2006/relationships/oleObject" Target="../embeddings/oleObject132.bin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5.bin"/><Relationship Id="rId3" Type="http://schemas.openxmlformats.org/officeDocument/2006/relationships/oleObject" Target="../embeddings/oleObject134.bin"/><Relationship Id="rId21" Type="http://schemas.openxmlformats.org/officeDocument/2006/relationships/image" Target="../media/image126.e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24.emf"/><Relationship Id="rId25" Type="http://schemas.openxmlformats.org/officeDocument/2006/relationships/image" Target="../media/image128.emf"/><Relationship Id="rId33" Type="http://schemas.openxmlformats.org/officeDocument/2006/relationships/image" Target="../media/image132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29" Type="http://schemas.openxmlformats.org/officeDocument/2006/relationships/image" Target="../media/image130.e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21.emf"/><Relationship Id="rId24" Type="http://schemas.openxmlformats.org/officeDocument/2006/relationships/oleObject" Target="../embeddings/oleObject144.bin"/><Relationship Id="rId32" Type="http://schemas.openxmlformats.org/officeDocument/2006/relationships/oleObject" Target="../embeddings/oleObject148.bin"/><Relationship Id="rId5" Type="http://schemas.openxmlformats.org/officeDocument/2006/relationships/image" Target="../media/image133.png"/><Relationship Id="rId15" Type="http://schemas.openxmlformats.org/officeDocument/2006/relationships/image" Target="../media/image123.emf"/><Relationship Id="rId23" Type="http://schemas.openxmlformats.org/officeDocument/2006/relationships/image" Target="../media/image127.emf"/><Relationship Id="rId28" Type="http://schemas.openxmlformats.org/officeDocument/2006/relationships/oleObject" Target="../embeddings/oleObject146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25.emf"/><Relationship Id="rId31" Type="http://schemas.openxmlformats.org/officeDocument/2006/relationships/image" Target="../media/image131.emf"/><Relationship Id="rId4" Type="http://schemas.openxmlformats.org/officeDocument/2006/relationships/image" Target="../media/image118.emf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129.emf"/><Relationship Id="rId30" Type="http://schemas.openxmlformats.org/officeDocument/2006/relationships/oleObject" Target="../embeddings/oleObject1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5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33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8.emf"/><Relationship Id="rId32" Type="http://schemas.openxmlformats.org/officeDocument/2006/relationships/image" Target="../media/image32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emf"/><Relationship Id="rId3" Type="http://schemas.openxmlformats.org/officeDocument/2006/relationships/oleObject" Target="../embeddings/oleObject34.bin"/><Relationship Id="rId21" Type="http://schemas.openxmlformats.org/officeDocument/2006/relationships/oleObject" Target="../embeddings/oleObject43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4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emf"/><Relationship Id="rId26" Type="http://schemas.openxmlformats.org/officeDocument/2006/relationships/image" Target="../media/image56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1.emf"/><Relationship Id="rId20" Type="http://schemas.openxmlformats.org/officeDocument/2006/relationships/image" Target="../media/image53.e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5.emf"/><Relationship Id="rId32" Type="http://schemas.openxmlformats.org/officeDocument/2006/relationships/image" Target="../media/image59.e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7.emf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31" Type="http://schemas.openxmlformats.org/officeDocument/2006/relationships/oleObject" Target="../embeddings/oleObject59.bin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emf"/><Relationship Id="rId22" Type="http://schemas.openxmlformats.org/officeDocument/2006/relationships/image" Target="../media/image54.e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79.e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9.bin"/><Relationship Id="rId25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8.e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6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84.wmf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emf"/><Relationship Id="rId22" Type="http://schemas.openxmlformats.org/officeDocument/2006/relationships/image" Target="../media/image81.emf"/><Relationship Id="rId27" Type="http://schemas.openxmlformats.org/officeDocument/2006/relationships/oleObject" Target="../embeddings/oleObject8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5.w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1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oleObject" Target="../embeddings/oleObject93.bin"/><Relationship Id="rId21" Type="http://schemas.openxmlformats.org/officeDocument/2006/relationships/image" Target="../media/image95.wmf"/><Relationship Id="rId7" Type="http://schemas.openxmlformats.org/officeDocument/2006/relationships/image" Target="../media/image88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99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0.e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100.png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4.emf"/><Relationship Id="rId4" Type="http://schemas.openxmlformats.org/officeDocument/2006/relationships/image" Target="../media/image87.emf"/><Relationship Id="rId9" Type="http://schemas.openxmlformats.org/officeDocument/2006/relationships/image" Target="../media/image89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98.emf"/><Relationship Id="rId30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8"/>
          <p:cNvSpPr txBox="1">
            <a:spLocks noChangeArrowheads="1"/>
          </p:cNvSpPr>
          <p:nvPr/>
        </p:nvSpPr>
        <p:spPr bwMode="auto">
          <a:xfrm>
            <a:off x="685800" y="260648"/>
            <a:ext cx="3897221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 b="1" dirty="0" smtClean="0">
                <a:solidFill>
                  <a:srgbClr val="0066FF"/>
                </a:solidFill>
                <a:latin typeface="楷体_GB2312" pitchFamily="49" charset="-122"/>
              </a:rPr>
              <a:t>上节内容</a:t>
            </a:r>
            <a:r>
              <a:rPr kumimoji="1" lang="zh-CN" altLang="en-US" sz="4800" b="1" dirty="0">
                <a:solidFill>
                  <a:srgbClr val="0066FF"/>
                </a:solidFill>
                <a:latin typeface="楷体_GB2312" pitchFamily="49" charset="-122"/>
              </a:rPr>
              <a:t>回顾</a:t>
            </a:r>
          </a:p>
        </p:txBody>
      </p:sp>
      <p:graphicFrame>
        <p:nvGraphicFramePr>
          <p:cNvPr id="170014" name="Object 30"/>
          <p:cNvGraphicFramePr>
            <a:graphicFrameLocks noChangeAspect="1"/>
          </p:cNvGraphicFramePr>
          <p:nvPr/>
        </p:nvGraphicFramePr>
        <p:xfrm>
          <a:off x="2889250" y="210343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3" imgW="1095273" imgH="342900" progId="Equation.3">
                  <p:embed/>
                </p:oleObj>
              </mc:Choice>
              <mc:Fallback>
                <p:oleObj name="Equation" r:id="rId3" imgW="109527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10343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5" name="Object 31"/>
          <p:cNvGraphicFramePr>
            <a:graphicFrameLocks noChangeAspect="1"/>
          </p:cNvGraphicFramePr>
          <p:nvPr/>
        </p:nvGraphicFramePr>
        <p:xfrm>
          <a:off x="4267200" y="2116138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5" imgW="1085906" imgH="342900" progId="Equation.3">
                  <p:embed/>
                </p:oleObj>
              </mc:Choice>
              <mc:Fallback>
                <p:oleObj name="Equation" r:id="rId5" imgW="10859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16138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6" name="Object 32"/>
          <p:cNvGraphicFramePr>
            <a:graphicFrameLocks noChangeAspect="1"/>
          </p:cNvGraphicFramePr>
          <p:nvPr/>
        </p:nvGraphicFramePr>
        <p:xfrm>
          <a:off x="5480050" y="2022475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7" imgW="2229017" imgH="419249" progId="Equation.DSMT4">
                  <p:embed/>
                </p:oleObj>
              </mc:Choice>
              <mc:Fallback>
                <p:oleObj name="Equation" r:id="rId7" imgW="2229017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022475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7" name="Object 33"/>
          <p:cNvGraphicFramePr>
            <a:graphicFrameLocks noChangeAspect="1"/>
          </p:cNvGraphicFramePr>
          <p:nvPr/>
        </p:nvGraphicFramePr>
        <p:xfrm>
          <a:off x="5359400" y="2590800"/>
          <a:ext cx="2551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9" imgW="2505010" imgH="438001" progId="Equation.DSMT4">
                  <p:embed/>
                </p:oleObj>
              </mc:Choice>
              <mc:Fallback>
                <p:oleObj name="Equation" r:id="rId9" imgW="2505010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2590800"/>
                        <a:ext cx="2551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8" name="Object 34"/>
          <p:cNvGraphicFramePr>
            <a:graphicFrameLocks noChangeAspect="1"/>
          </p:cNvGraphicFramePr>
          <p:nvPr/>
        </p:nvGraphicFramePr>
        <p:xfrm>
          <a:off x="457200" y="2039938"/>
          <a:ext cx="23209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11" imgW="2276521" imgH="552524" progId="Equation.DSMT4">
                  <p:embed/>
                </p:oleObj>
              </mc:Choice>
              <mc:Fallback>
                <p:oleObj name="Equation" r:id="rId11" imgW="2276521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039938"/>
                        <a:ext cx="23209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9" name="Object 35"/>
          <p:cNvGraphicFramePr>
            <a:graphicFrameLocks noChangeAspect="1"/>
          </p:cNvGraphicFramePr>
          <p:nvPr/>
        </p:nvGraphicFramePr>
        <p:xfrm>
          <a:off x="3048000" y="46196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13" imgW="1095273" imgH="342900" progId="Equation.3">
                  <p:embed/>
                </p:oleObj>
              </mc:Choice>
              <mc:Fallback>
                <p:oleObj name="Equation" r:id="rId13" imgW="109527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196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0" name="Object 36"/>
          <p:cNvGraphicFramePr>
            <a:graphicFrameLocks noChangeAspect="1"/>
          </p:cNvGraphicFramePr>
          <p:nvPr/>
        </p:nvGraphicFramePr>
        <p:xfrm>
          <a:off x="4419600" y="4583113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15" imgW="1085906" imgH="342900" progId="Equation.3">
                  <p:embed/>
                </p:oleObj>
              </mc:Choice>
              <mc:Fallback>
                <p:oleObj name="Equation" r:id="rId15" imgW="10859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583113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1" name="Object 37"/>
          <p:cNvGraphicFramePr>
            <a:graphicFrameLocks noChangeAspect="1"/>
          </p:cNvGraphicFramePr>
          <p:nvPr/>
        </p:nvGraphicFramePr>
        <p:xfrm>
          <a:off x="5638800" y="4532313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Equation" r:id="rId17" imgW="2324026" imgH="381074" progId="Equation.DSMT4">
                  <p:embed/>
                </p:oleObj>
              </mc:Choice>
              <mc:Fallback>
                <p:oleObj name="Equation" r:id="rId17" imgW="2324026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532313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2" name="Object 38"/>
          <p:cNvGraphicFramePr>
            <a:graphicFrameLocks noChangeAspect="1"/>
          </p:cNvGraphicFramePr>
          <p:nvPr/>
        </p:nvGraphicFramePr>
        <p:xfrm>
          <a:off x="5511800" y="4972050"/>
          <a:ext cx="2551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Equation" r:id="rId19" imgW="2505010" imgH="438001" progId="Equation.DSMT4">
                  <p:embed/>
                </p:oleObj>
              </mc:Choice>
              <mc:Fallback>
                <p:oleObj name="Equation" r:id="rId19" imgW="2505010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4972050"/>
                        <a:ext cx="2551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3" name="Object 39"/>
          <p:cNvGraphicFramePr>
            <a:graphicFrameLocks noChangeAspect="1"/>
          </p:cNvGraphicFramePr>
          <p:nvPr/>
        </p:nvGraphicFramePr>
        <p:xfrm>
          <a:off x="457200" y="4535488"/>
          <a:ext cx="2346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21" imgW="2304957" imgH="571612" progId="Equation.DSMT4">
                  <p:embed/>
                </p:oleObj>
              </mc:Choice>
              <mc:Fallback>
                <p:oleObj name="Equation" r:id="rId21" imgW="2304957" imgH="5716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35488"/>
                        <a:ext cx="2346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4" name="Object 40"/>
          <p:cNvGraphicFramePr>
            <a:graphicFrameLocks noChangeAspect="1"/>
          </p:cNvGraphicFramePr>
          <p:nvPr/>
        </p:nvGraphicFramePr>
        <p:xfrm>
          <a:off x="3200400" y="5483225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Equation" r:id="rId23" imgW="1095273" imgH="342900" progId="Equation.3">
                  <p:embed/>
                </p:oleObj>
              </mc:Choice>
              <mc:Fallback>
                <p:oleObj name="Equation" r:id="rId23" imgW="109527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3225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5" name="Object 41"/>
          <p:cNvGraphicFramePr>
            <a:graphicFrameLocks noChangeAspect="1"/>
          </p:cNvGraphicFramePr>
          <p:nvPr/>
        </p:nvGraphicFramePr>
        <p:xfrm>
          <a:off x="4572000" y="5534025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25" imgW="1085906" imgH="342900" progId="Equation.3">
                  <p:embed/>
                </p:oleObj>
              </mc:Choice>
              <mc:Fallback>
                <p:oleObj name="Equation" r:id="rId25" imgW="10859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34025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6" name="Object 42"/>
          <p:cNvGraphicFramePr>
            <a:graphicFrameLocks noChangeAspect="1"/>
          </p:cNvGraphicFramePr>
          <p:nvPr/>
        </p:nvGraphicFramePr>
        <p:xfrm>
          <a:off x="5772150" y="5483225"/>
          <a:ext cx="241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27" imgW="2362163" imgH="381074" progId="Equation.DSMT4">
                  <p:embed/>
                </p:oleObj>
              </mc:Choice>
              <mc:Fallback>
                <p:oleObj name="Equation" r:id="rId27" imgW="2362163" imgH="3810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5483225"/>
                        <a:ext cx="241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7" name="Object 43"/>
          <p:cNvGraphicFramePr>
            <a:graphicFrameLocks noChangeAspect="1"/>
          </p:cNvGraphicFramePr>
          <p:nvPr/>
        </p:nvGraphicFramePr>
        <p:xfrm>
          <a:off x="5662613" y="5970588"/>
          <a:ext cx="255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29" imgW="2505010" imgH="438001" progId="Equation.DSMT4">
                  <p:embed/>
                </p:oleObj>
              </mc:Choice>
              <mc:Fallback>
                <p:oleObj name="Equation" r:id="rId29" imgW="2505010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2613" y="5970588"/>
                        <a:ext cx="255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8" name="Object 44"/>
          <p:cNvGraphicFramePr>
            <a:graphicFrameLocks noChangeAspect="1"/>
          </p:cNvGraphicFramePr>
          <p:nvPr/>
        </p:nvGraphicFramePr>
        <p:xfrm>
          <a:off x="533400" y="5470525"/>
          <a:ext cx="23463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1" imgW="2304957" imgH="571612" progId="Equation.DSMT4">
                  <p:embed/>
                </p:oleObj>
              </mc:Choice>
              <mc:Fallback>
                <p:oleObj name="Equation" r:id="rId31" imgW="2304957" imgH="5716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70525"/>
                        <a:ext cx="23463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29" name="Object 45"/>
          <p:cNvGraphicFramePr>
            <a:graphicFrameLocks noChangeAspect="1"/>
          </p:cNvGraphicFramePr>
          <p:nvPr/>
        </p:nvGraphicFramePr>
        <p:xfrm>
          <a:off x="2268538" y="3284538"/>
          <a:ext cx="6096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33" imgW="371336" imgH="209624" progId="Equation.DSMT4">
                  <p:embed/>
                </p:oleObj>
              </mc:Choice>
              <mc:Fallback>
                <p:oleObj name="Equation" r:id="rId33" imgW="371336" imgH="209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4538"/>
                        <a:ext cx="6096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30" name="Object 46"/>
          <p:cNvGraphicFramePr>
            <a:graphicFrameLocks noChangeAspect="1"/>
          </p:cNvGraphicFramePr>
          <p:nvPr/>
        </p:nvGraphicFramePr>
        <p:xfrm>
          <a:off x="3059113" y="3141663"/>
          <a:ext cx="2676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5" imgW="2628788" imgH="419249" progId="Equation.DSMT4">
                  <p:embed/>
                </p:oleObj>
              </mc:Choice>
              <mc:Fallback>
                <p:oleObj name="Equation" r:id="rId35" imgW="2628788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41663"/>
                        <a:ext cx="26765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31" name="Text Box 47"/>
          <p:cNvSpPr txBox="1">
            <a:spLocks noChangeArrowheads="1"/>
          </p:cNvSpPr>
          <p:nvPr/>
        </p:nvSpPr>
        <p:spPr bwMode="auto">
          <a:xfrm>
            <a:off x="5940425" y="31416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</a:rPr>
              <a:t>P39 11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</a:rPr>
              <a:t>）</a:t>
            </a:r>
          </a:p>
        </p:txBody>
      </p:sp>
      <p:sp>
        <p:nvSpPr>
          <p:cNvPr id="4117" name="Text Box 48"/>
          <p:cNvSpPr txBox="1">
            <a:spLocks noChangeArrowheads="1"/>
          </p:cNvSpPr>
          <p:nvPr/>
        </p:nvSpPr>
        <p:spPr bwMode="auto">
          <a:xfrm>
            <a:off x="539750" y="1341438"/>
            <a:ext cx="541013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一、自变量趋于有限值时函的极限</a:t>
            </a:r>
          </a:p>
        </p:txBody>
      </p:sp>
      <p:sp>
        <p:nvSpPr>
          <p:cNvPr id="170033" name="Text Box 49"/>
          <p:cNvSpPr txBox="1">
            <a:spLocks noChangeArrowheads="1"/>
          </p:cNvSpPr>
          <p:nvPr/>
        </p:nvSpPr>
        <p:spPr bwMode="auto">
          <a:xfrm>
            <a:off x="1952625" y="3716338"/>
            <a:ext cx="7037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对于分段函数在分段点处的极限常用此定理</a:t>
            </a:r>
          </a:p>
        </p:txBody>
      </p:sp>
      <p:sp>
        <p:nvSpPr>
          <p:cNvPr id="2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29580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594" name="Freeform 2"/>
          <p:cNvSpPr>
            <a:spLocks/>
          </p:cNvSpPr>
          <p:nvPr/>
        </p:nvSpPr>
        <p:spPr bwMode="auto">
          <a:xfrm>
            <a:off x="3009900" y="4351338"/>
            <a:ext cx="4883150" cy="1912937"/>
          </a:xfrm>
          <a:custGeom>
            <a:avLst/>
            <a:gdLst>
              <a:gd name="T0" fmla="*/ 2147483647 w 3076"/>
              <a:gd name="T1" fmla="*/ 2147483647 h 1205"/>
              <a:gd name="T2" fmla="*/ 2147483647 w 3076"/>
              <a:gd name="T3" fmla="*/ 2147483647 h 1205"/>
              <a:gd name="T4" fmla="*/ 2147483647 w 3076"/>
              <a:gd name="T5" fmla="*/ 0 h 1205"/>
              <a:gd name="T6" fmla="*/ 0 w 3076"/>
              <a:gd name="T7" fmla="*/ 0 h 12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6" h="1205">
                <a:moveTo>
                  <a:pt x="4" y="1205"/>
                </a:moveTo>
                <a:lnTo>
                  <a:pt x="3076" y="1205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5" name="Freeform 3"/>
          <p:cNvSpPr>
            <a:spLocks/>
          </p:cNvSpPr>
          <p:nvPr/>
        </p:nvSpPr>
        <p:spPr bwMode="auto">
          <a:xfrm>
            <a:off x="3016250" y="677863"/>
            <a:ext cx="4876800" cy="1887537"/>
          </a:xfrm>
          <a:custGeom>
            <a:avLst/>
            <a:gdLst>
              <a:gd name="T0" fmla="*/ 2147483647 w 3072"/>
              <a:gd name="T1" fmla="*/ 2147483647 h 1189"/>
              <a:gd name="T2" fmla="*/ 2147483647 w 3072"/>
              <a:gd name="T3" fmla="*/ 2147483647 h 1189"/>
              <a:gd name="T4" fmla="*/ 2147483647 w 3072"/>
              <a:gd name="T5" fmla="*/ 0 h 1189"/>
              <a:gd name="T6" fmla="*/ 0 w 3072"/>
              <a:gd name="T7" fmla="*/ 0 h 11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72" h="1189">
                <a:moveTo>
                  <a:pt x="12" y="1189"/>
                </a:moveTo>
                <a:lnTo>
                  <a:pt x="3068" y="1189"/>
                </a:lnTo>
                <a:lnTo>
                  <a:pt x="3072" y="0"/>
                </a:lnTo>
                <a:lnTo>
                  <a:pt x="0" y="0"/>
                </a:lnTo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33CC33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6" name="Freeform 4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8" name="Line 6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599" name="Freeform 7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00" name="Rectangle 8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774601" name="Object 9"/>
          <p:cNvGraphicFramePr>
            <a:graphicFrameLocks noChangeAspect="1"/>
          </p:cNvGraphicFramePr>
          <p:nvPr/>
        </p:nvGraphicFramePr>
        <p:xfrm>
          <a:off x="5392738" y="340677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公式" r:id="rId3" imgW="190500" imgH="228600" progId="Equation.3">
                  <p:embed/>
                </p:oleObj>
              </mc:Choice>
              <mc:Fallback>
                <p:oleObj name="公式" r:id="rId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677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5" imgW="1002865" imgH="291973" progId="Equation.3">
                  <p:embed/>
                </p:oleObj>
              </mc:Choice>
              <mc:Fallback>
                <p:oleObj name="公式" r:id="rId5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4603" name="Group 11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15400" name="Line 12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Text Box 13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15402" name="Text Box 14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15403" name="Text Box 15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/>
            </a:p>
          </p:txBody>
        </p:sp>
        <p:sp>
          <p:nvSpPr>
            <p:cNvPr id="15404" name="Line 16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10" name="Text Box 18"/>
          <p:cNvSpPr txBox="1">
            <a:spLocks noChangeArrowheads="1"/>
          </p:cNvSpPr>
          <p:nvPr/>
        </p:nvSpPr>
        <p:spPr bwMode="auto">
          <a:xfrm>
            <a:off x="2608263" y="2355850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/>
          </a:p>
        </p:txBody>
      </p:sp>
      <p:sp>
        <p:nvSpPr>
          <p:cNvPr id="1774611" name="Text Box 19"/>
          <p:cNvSpPr txBox="1">
            <a:spLocks noChangeArrowheads="1"/>
          </p:cNvSpPr>
          <p:nvPr/>
        </p:nvSpPr>
        <p:spPr bwMode="auto">
          <a:xfrm>
            <a:off x="2473325" y="416083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–M</a:t>
            </a:r>
            <a:endParaRPr lang="en-US" altLang="zh-CN" sz="2000" i="1"/>
          </a:p>
        </p:txBody>
      </p:sp>
      <p:grpSp>
        <p:nvGrpSpPr>
          <p:cNvPr id="1774612" name="Group 20"/>
          <p:cNvGrpSpPr>
            <a:grpSpLocks/>
          </p:cNvGrpSpPr>
          <p:nvPr/>
        </p:nvGrpSpPr>
        <p:grpSpPr bwMode="auto">
          <a:xfrm>
            <a:off x="3030538" y="2568575"/>
            <a:ext cx="4852987" cy="1784350"/>
            <a:chOff x="1909" y="1618"/>
            <a:chExt cx="3057" cy="1124"/>
          </a:xfrm>
        </p:grpSpPr>
        <p:sp>
          <p:nvSpPr>
            <p:cNvPr id="15398" name="Line 21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Line 22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4615" name="Group 23"/>
          <p:cNvGrpSpPr>
            <a:grpSpLocks/>
          </p:cNvGrpSpPr>
          <p:nvPr/>
        </p:nvGrpSpPr>
        <p:grpSpPr bwMode="auto">
          <a:xfrm>
            <a:off x="3028950" y="685800"/>
            <a:ext cx="6350" cy="5572125"/>
            <a:chOff x="1908" y="432"/>
            <a:chExt cx="4" cy="3510"/>
          </a:xfrm>
        </p:grpSpPr>
        <p:sp>
          <p:nvSpPr>
            <p:cNvPr id="15396" name="Line 24"/>
            <p:cNvSpPr>
              <a:spLocks noChangeShapeType="1"/>
            </p:cNvSpPr>
            <p:nvPr/>
          </p:nvSpPr>
          <p:spPr bwMode="auto">
            <a:xfrm flipV="1">
              <a:off x="1912" y="432"/>
              <a:ext cx="0" cy="1186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25"/>
            <p:cNvSpPr>
              <a:spLocks noChangeShapeType="1"/>
            </p:cNvSpPr>
            <p:nvPr/>
          </p:nvSpPr>
          <p:spPr bwMode="auto">
            <a:xfrm flipV="1">
              <a:off x="1908" y="2756"/>
              <a:ext cx="0" cy="1186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18" name="Oval 26"/>
          <p:cNvSpPr>
            <a:spLocks noChangeArrowheads="1"/>
          </p:cNvSpPr>
          <p:nvPr/>
        </p:nvSpPr>
        <p:spPr bwMode="auto">
          <a:xfrm>
            <a:off x="2990850" y="2517775"/>
            <a:ext cx="87313" cy="80963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19" name="Oval 27"/>
          <p:cNvSpPr>
            <a:spLocks noChangeArrowheads="1"/>
          </p:cNvSpPr>
          <p:nvPr/>
        </p:nvSpPr>
        <p:spPr bwMode="auto">
          <a:xfrm>
            <a:off x="2989263" y="4314825"/>
            <a:ext cx="87312" cy="80963"/>
          </a:xfrm>
          <a:prstGeom prst="ellipse">
            <a:avLst/>
          </a:prstGeom>
          <a:solidFill>
            <a:srgbClr val="009900"/>
          </a:solidFill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74621" name="Object 29"/>
          <p:cNvGraphicFramePr>
            <a:graphicFrameLocks noChangeAspect="1"/>
          </p:cNvGraphicFramePr>
          <p:nvPr/>
        </p:nvGraphicFramePr>
        <p:xfrm>
          <a:off x="5014913" y="3471863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471863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4622" name="Object 30"/>
          <p:cNvGraphicFramePr>
            <a:graphicFrameLocks noChangeAspect="1"/>
          </p:cNvGraphicFramePr>
          <p:nvPr/>
        </p:nvGraphicFramePr>
        <p:xfrm>
          <a:off x="5872163" y="3198813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3198813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4623" name="Line 31"/>
          <p:cNvSpPr>
            <a:spLocks noChangeShapeType="1"/>
          </p:cNvSpPr>
          <p:nvPr/>
        </p:nvSpPr>
        <p:spPr bwMode="auto">
          <a:xfrm>
            <a:off x="5337175" y="3455988"/>
            <a:ext cx="7239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4625" name="Group 33"/>
          <p:cNvGrpSpPr>
            <a:grpSpLocks/>
          </p:cNvGrpSpPr>
          <p:nvPr/>
        </p:nvGrpSpPr>
        <p:grpSpPr bwMode="auto">
          <a:xfrm>
            <a:off x="5324475" y="2520950"/>
            <a:ext cx="722313" cy="2068513"/>
            <a:chOff x="3354" y="1588"/>
            <a:chExt cx="455" cy="1303"/>
          </a:xfrm>
        </p:grpSpPr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3809" y="2173"/>
              <a:ext cx="0" cy="71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 flipV="1">
              <a:off x="3354" y="1588"/>
              <a:ext cx="0" cy="585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74630" name="Group 38"/>
          <p:cNvGrpSpPr>
            <a:grpSpLocks/>
          </p:cNvGrpSpPr>
          <p:nvPr/>
        </p:nvGrpSpPr>
        <p:grpSpPr bwMode="auto">
          <a:xfrm>
            <a:off x="5318125" y="1003300"/>
            <a:ext cx="733425" cy="4940300"/>
            <a:chOff x="3350" y="632"/>
            <a:chExt cx="462" cy="3112"/>
          </a:xfrm>
        </p:grpSpPr>
        <p:sp>
          <p:nvSpPr>
            <p:cNvPr id="15392" name="Freeform 39"/>
            <p:cNvSpPr>
              <a:spLocks/>
            </p:cNvSpPr>
            <p:nvPr/>
          </p:nvSpPr>
          <p:spPr bwMode="auto">
            <a:xfrm>
              <a:off x="3350" y="632"/>
              <a:ext cx="201" cy="969"/>
            </a:xfrm>
            <a:custGeom>
              <a:avLst/>
              <a:gdLst>
                <a:gd name="T0" fmla="*/ 0 w 201"/>
                <a:gd name="T1" fmla="*/ 969 h 969"/>
                <a:gd name="T2" fmla="*/ 43 w 201"/>
                <a:gd name="T3" fmla="*/ 787 h 969"/>
                <a:gd name="T4" fmla="*/ 105 w 201"/>
                <a:gd name="T5" fmla="*/ 504 h 969"/>
                <a:gd name="T6" fmla="*/ 174 w 201"/>
                <a:gd name="T7" fmla="*/ 139 h 969"/>
                <a:gd name="T8" fmla="*/ 201 w 201"/>
                <a:gd name="T9" fmla="*/ 0 h 9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969">
                  <a:moveTo>
                    <a:pt x="0" y="969"/>
                  </a:moveTo>
                  <a:cubicBezTo>
                    <a:pt x="7" y="939"/>
                    <a:pt x="26" y="864"/>
                    <a:pt x="43" y="787"/>
                  </a:cubicBezTo>
                  <a:cubicBezTo>
                    <a:pt x="60" y="710"/>
                    <a:pt x="83" y="612"/>
                    <a:pt x="105" y="504"/>
                  </a:cubicBezTo>
                  <a:cubicBezTo>
                    <a:pt x="127" y="396"/>
                    <a:pt x="158" y="223"/>
                    <a:pt x="174" y="139"/>
                  </a:cubicBezTo>
                  <a:cubicBezTo>
                    <a:pt x="190" y="55"/>
                    <a:pt x="196" y="29"/>
                    <a:pt x="201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Freeform 40"/>
            <p:cNvSpPr>
              <a:spLocks/>
            </p:cNvSpPr>
            <p:nvPr/>
          </p:nvSpPr>
          <p:spPr bwMode="auto">
            <a:xfrm>
              <a:off x="3628" y="2848"/>
              <a:ext cx="184" cy="896"/>
            </a:xfrm>
            <a:custGeom>
              <a:avLst/>
              <a:gdLst>
                <a:gd name="T0" fmla="*/ 184 w 184"/>
                <a:gd name="T1" fmla="*/ 0 h 896"/>
                <a:gd name="T2" fmla="*/ 117 w 184"/>
                <a:gd name="T3" fmla="*/ 307 h 896"/>
                <a:gd name="T4" fmla="*/ 52 w 184"/>
                <a:gd name="T5" fmla="*/ 624 h 896"/>
                <a:gd name="T6" fmla="*/ 17 w 184"/>
                <a:gd name="T7" fmla="*/ 816 h 896"/>
                <a:gd name="T8" fmla="*/ 0 w 184"/>
                <a:gd name="T9" fmla="*/ 896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896">
                  <a:moveTo>
                    <a:pt x="184" y="0"/>
                  </a:moveTo>
                  <a:cubicBezTo>
                    <a:pt x="173" y="51"/>
                    <a:pt x="139" y="203"/>
                    <a:pt x="117" y="307"/>
                  </a:cubicBezTo>
                  <a:cubicBezTo>
                    <a:pt x="95" y="411"/>
                    <a:pt x="69" y="539"/>
                    <a:pt x="52" y="624"/>
                  </a:cubicBezTo>
                  <a:cubicBezTo>
                    <a:pt x="35" y="709"/>
                    <a:pt x="26" y="771"/>
                    <a:pt x="17" y="816"/>
                  </a:cubicBezTo>
                  <a:cubicBezTo>
                    <a:pt x="8" y="861"/>
                    <a:pt x="4" y="879"/>
                    <a:pt x="0" y="89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74635" name="Rectangle 4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/>
              <a:t>相应</a:t>
            </a:r>
          </a:p>
          <a:p>
            <a:r>
              <a:rPr lang="zh-CN" altLang="en-US" sz="2000" b="1"/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/>
              <a:t>区域内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1774636" name="Rectangle 44"/>
          <p:cNvSpPr>
            <a:spLocks noGrp="1" noChangeArrowheads="1"/>
          </p:cNvSpPr>
          <p:nvPr>
            <p:ph type="title" idx="4294967295"/>
          </p:nvPr>
        </p:nvSpPr>
        <p:spPr>
          <a:xfrm>
            <a:off x="384175" y="271463"/>
            <a:ext cx="1781175" cy="40640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4624" name="Oval 32"/>
          <p:cNvSpPr>
            <a:spLocks noChangeArrowheads="1"/>
          </p:cNvSpPr>
          <p:nvPr/>
        </p:nvSpPr>
        <p:spPr bwMode="auto">
          <a:xfrm>
            <a:off x="5638800" y="33861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4637" name="Text Box 45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774638" name="Text Box 46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4639" name="Text Box 47"/>
          <p:cNvSpPr txBox="1">
            <a:spLocks noChangeArrowheads="1"/>
          </p:cNvSpPr>
          <p:nvPr/>
        </p:nvSpPr>
        <p:spPr bwMode="auto">
          <a:xfrm>
            <a:off x="192088" y="1582738"/>
            <a:ext cx="2289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40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74640" name="Text Box 48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74642" name="Text Box 5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74643" name="Text Box 51"/>
          <p:cNvSpPr txBox="1">
            <a:spLocks noChangeArrowheads="1"/>
          </p:cNvSpPr>
          <p:nvPr/>
        </p:nvSpPr>
        <p:spPr bwMode="auto">
          <a:xfrm>
            <a:off x="136525" y="2984500"/>
            <a:ext cx="31734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 dirty="0">
                <a:solidFill>
                  <a:schemeClr val="accent2"/>
                </a:solidFill>
              </a:rPr>
              <a:t>x</a:t>
            </a:r>
            <a:r>
              <a:rPr lang="en-US" altLang="zh-CN" b="1" baseline="-40000" dirty="0">
                <a:solidFill>
                  <a:schemeClr val="accent2"/>
                </a:solidFill>
              </a:rPr>
              <a:t>0</a:t>
            </a:r>
            <a:r>
              <a:rPr lang="en-US" altLang="zh-CN" b="1" baseline="-25000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</a:rPr>
              <a:t>的空心</a:t>
            </a:r>
            <a:r>
              <a:rPr lang="zh-CN" altLang="en-US" b="1" i="1" dirty="0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 dirty="0">
                <a:solidFill>
                  <a:schemeClr val="accent2"/>
                </a:solidFill>
              </a:rPr>
              <a:t>邻域，</a:t>
            </a:r>
          </a:p>
        </p:txBody>
      </p:sp>
    </p:spTree>
    <p:extLst>
      <p:ext uri="{BB962C8B-B14F-4D97-AF65-F5344CB8AC3E}">
        <p14:creationId xmlns:p14="http://schemas.microsoft.com/office/powerpoint/2010/main" val="2838597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4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77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7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7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7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77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74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7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74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77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74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7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7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7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7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774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7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7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177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7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77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74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7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77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77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77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774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46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500"/>
                                        <p:tgtEl>
                                          <p:spTgt spid="177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774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774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74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5" dur="500"/>
                                        <p:tgtEl>
                                          <p:spTgt spid="177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594" grpId="0" animBg="1"/>
      <p:bldP spid="1774595" grpId="0" animBg="1"/>
      <p:bldP spid="1774596" grpId="0" animBg="1"/>
      <p:bldP spid="1774598" grpId="0" animBg="1"/>
      <p:bldP spid="1774599" grpId="0" animBg="1"/>
      <p:bldP spid="1774600" grpId="0" autoUpdateAnimBg="0"/>
      <p:bldP spid="1774610" grpId="0" autoUpdateAnimBg="0"/>
      <p:bldP spid="1774611" grpId="0" autoUpdateAnimBg="0"/>
      <p:bldP spid="1774618" grpId="0" animBg="1"/>
      <p:bldP spid="1774619" grpId="0" animBg="1"/>
      <p:bldP spid="1774623" grpId="0" animBg="1"/>
      <p:bldP spid="1774635" grpId="0" build="p" autoUpdateAnimBg="0"/>
      <p:bldP spid="1774624" grpId="0" animBg="1"/>
      <p:bldP spid="1774637" grpId="0" autoUpdateAnimBg="0"/>
      <p:bldP spid="1774638" grpId="0" autoUpdateAnimBg="0"/>
      <p:bldP spid="1774639" grpId="0" autoUpdateAnimBg="0"/>
      <p:bldP spid="1774640" grpId="0" autoUpdateAnimBg="0"/>
      <p:bldP spid="1774642" grpId="0" autoUpdateAnimBg="0"/>
      <p:bldP spid="177464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2544763" y="649288"/>
            <a:ext cx="6111875" cy="5629275"/>
            <a:chOff x="1603" y="409"/>
            <a:chExt cx="3850" cy="3546"/>
          </a:xfrm>
        </p:grpSpPr>
        <p:sp>
          <p:nvSpPr>
            <p:cNvPr id="16467" name="Line 3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Text Box 4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16469" name="Text Box 5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/>
            </a:p>
          </p:txBody>
        </p:sp>
        <p:sp>
          <p:nvSpPr>
            <p:cNvPr id="16470" name="Line 6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479" name="Group 7"/>
          <p:cNvGrpSpPr>
            <a:grpSpLocks/>
          </p:cNvGrpSpPr>
          <p:nvPr/>
        </p:nvGrpSpPr>
        <p:grpSpPr bwMode="auto">
          <a:xfrm>
            <a:off x="2471738" y="2316163"/>
            <a:ext cx="5410200" cy="2284412"/>
            <a:chOff x="1557" y="1459"/>
            <a:chExt cx="3408" cy="1439"/>
          </a:xfrm>
        </p:grpSpPr>
        <p:sp>
          <p:nvSpPr>
            <p:cNvPr id="16460" name="Text Box 8"/>
            <p:cNvSpPr txBox="1">
              <a:spLocks noChangeArrowheads="1"/>
            </p:cNvSpPr>
            <p:nvPr/>
          </p:nvSpPr>
          <p:spPr bwMode="auto">
            <a:xfrm>
              <a:off x="1642" y="1459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61" name="Group 9"/>
            <p:cNvGrpSpPr>
              <a:grpSpLocks/>
            </p:cNvGrpSpPr>
            <p:nvPr/>
          </p:nvGrpSpPr>
          <p:grpSpPr bwMode="auto">
            <a:xfrm>
              <a:off x="1908" y="1593"/>
              <a:ext cx="3057" cy="1175"/>
              <a:chOff x="1909" y="1618"/>
              <a:chExt cx="3057" cy="1124"/>
            </a:xfrm>
          </p:grpSpPr>
          <p:sp>
            <p:nvSpPr>
              <p:cNvPr id="16465" name="Line 1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66" name="Line 1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62" name="Text Box 12"/>
            <p:cNvSpPr txBox="1">
              <a:spLocks noChangeArrowheads="1"/>
            </p:cNvSpPr>
            <p:nvPr/>
          </p:nvSpPr>
          <p:spPr bwMode="auto">
            <a:xfrm>
              <a:off x="1557" y="2648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63" name="Oval 13"/>
            <p:cNvSpPr>
              <a:spLocks noChangeArrowheads="1"/>
            </p:cNvSpPr>
            <p:nvPr/>
          </p:nvSpPr>
          <p:spPr bwMode="auto">
            <a:xfrm>
              <a:off x="1883" y="1559"/>
              <a:ext cx="55" cy="54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Oval 14"/>
            <p:cNvSpPr>
              <a:spLocks noChangeArrowheads="1"/>
            </p:cNvSpPr>
            <p:nvPr/>
          </p:nvSpPr>
          <p:spPr bwMode="auto">
            <a:xfrm>
              <a:off x="1882" y="2743"/>
              <a:ext cx="55" cy="54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88" name="Rectangle 16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6389" name="Object 17"/>
          <p:cNvGraphicFramePr>
            <a:graphicFrameLocks noChangeAspect="1"/>
          </p:cNvGraphicFramePr>
          <p:nvPr/>
        </p:nvGraphicFramePr>
        <p:xfrm>
          <a:off x="5392738" y="340677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公式" r:id="rId3" imgW="190500" imgH="228600" progId="Equation.3">
                  <p:embed/>
                </p:oleObj>
              </mc:Choice>
              <mc:Fallback>
                <p:oleObj name="公式" r:id="rId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738" y="340677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27"/>
          <p:cNvGraphicFramePr>
            <a:graphicFrameLocks noChangeAspect="1"/>
          </p:cNvGraphicFramePr>
          <p:nvPr/>
        </p:nvGraphicFramePr>
        <p:xfrm>
          <a:off x="5014913" y="3471863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3471863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28"/>
          <p:cNvGraphicFramePr>
            <a:graphicFrameLocks noChangeAspect="1"/>
          </p:cNvGraphicFramePr>
          <p:nvPr/>
        </p:nvGraphicFramePr>
        <p:xfrm>
          <a:off x="5872163" y="3198813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3198813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29"/>
          <p:cNvSpPr>
            <a:spLocks noChangeShapeType="1"/>
          </p:cNvSpPr>
          <p:nvPr/>
        </p:nvSpPr>
        <p:spPr bwMode="auto">
          <a:xfrm>
            <a:off x="5337175" y="3455988"/>
            <a:ext cx="7239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393" name="Group 30"/>
          <p:cNvGrpSpPr>
            <a:grpSpLocks/>
          </p:cNvGrpSpPr>
          <p:nvPr/>
        </p:nvGrpSpPr>
        <p:grpSpPr bwMode="auto">
          <a:xfrm>
            <a:off x="5324475" y="2520950"/>
            <a:ext cx="722313" cy="2068513"/>
            <a:chOff x="3354" y="1588"/>
            <a:chExt cx="455" cy="1303"/>
          </a:xfrm>
        </p:grpSpPr>
        <p:sp>
          <p:nvSpPr>
            <p:cNvPr id="16458" name="Line 31"/>
            <p:cNvSpPr>
              <a:spLocks noChangeShapeType="1"/>
            </p:cNvSpPr>
            <p:nvPr/>
          </p:nvSpPr>
          <p:spPr bwMode="auto">
            <a:xfrm>
              <a:off x="3809" y="2173"/>
              <a:ext cx="0" cy="71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9" name="Line 32"/>
            <p:cNvSpPr>
              <a:spLocks noChangeShapeType="1"/>
            </p:cNvSpPr>
            <p:nvPr/>
          </p:nvSpPr>
          <p:spPr bwMode="auto">
            <a:xfrm flipV="1">
              <a:off x="3354" y="1588"/>
              <a:ext cx="0" cy="585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05" name="Group 33"/>
          <p:cNvGrpSpPr>
            <a:grpSpLocks/>
          </p:cNvGrpSpPr>
          <p:nvPr/>
        </p:nvGrpSpPr>
        <p:grpSpPr bwMode="auto">
          <a:xfrm>
            <a:off x="2471738" y="2238375"/>
            <a:ext cx="5410200" cy="2451100"/>
            <a:chOff x="1557" y="1410"/>
            <a:chExt cx="3408" cy="1544"/>
          </a:xfrm>
        </p:grpSpPr>
        <p:sp>
          <p:nvSpPr>
            <p:cNvPr id="16451" name="Text Box 34"/>
            <p:cNvSpPr txBox="1">
              <a:spLocks noChangeArrowheads="1"/>
            </p:cNvSpPr>
            <p:nvPr/>
          </p:nvSpPr>
          <p:spPr bwMode="auto">
            <a:xfrm>
              <a:off x="1642" y="1410"/>
              <a:ext cx="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52" name="Group 35"/>
            <p:cNvGrpSpPr>
              <a:grpSpLocks/>
            </p:cNvGrpSpPr>
            <p:nvPr/>
          </p:nvGrpSpPr>
          <p:grpSpPr bwMode="auto">
            <a:xfrm>
              <a:off x="1908" y="1544"/>
              <a:ext cx="3057" cy="1279"/>
              <a:chOff x="1909" y="1618"/>
              <a:chExt cx="3057" cy="1124"/>
            </a:xfrm>
          </p:grpSpPr>
          <p:sp>
            <p:nvSpPr>
              <p:cNvPr id="16456" name="Line 36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7" name="Line 37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53" name="Text Box 38"/>
            <p:cNvSpPr txBox="1">
              <a:spLocks noChangeArrowheads="1"/>
            </p:cNvSpPr>
            <p:nvPr/>
          </p:nvSpPr>
          <p:spPr bwMode="auto">
            <a:xfrm>
              <a:off x="1557" y="2704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54" name="Oval 39"/>
            <p:cNvSpPr>
              <a:spLocks noChangeArrowheads="1"/>
            </p:cNvSpPr>
            <p:nvPr/>
          </p:nvSpPr>
          <p:spPr bwMode="auto">
            <a:xfrm>
              <a:off x="1883" y="1508"/>
              <a:ext cx="55" cy="58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Oval 40"/>
            <p:cNvSpPr>
              <a:spLocks noChangeArrowheads="1"/>
            </p:cNvSpPr>
            <p:nvPr/>
          </p:nvSpPr>
          <p:spPr bwMode="auto">
            <a:xfrm>
              <a:off x="1882" y="2796"/>
              <a:ext cx="55" cy="58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13" name="Group 41"/>
          <p:cNvGrpSpPr>
            <a:grpSpLocks/>
          </p:cNvGrpSpPr>
          <p:nvPr/>
        </p:nvGrpSpPr>
        <p:grpSpPr bwMode="auto">
          <a:xfrm>
            <a:off x="2471738" y="2066925"/>
            <a:ext cx="5410200" cy="2779713"/>
            <a:chOff x="1558" y="1514"/>
            <a:chExt cx="3408" cy="1327"/>
          </a:xfrm>
        </p:grpSpPr>
        <p:sp>
          <p:nvSpPr>
            <p:cNvPr id="16444" name="Text Box 42"/>
            <p:cNvSpPr txBox="1">
              <a:spLocks noChangeArrowheads="1"/>
            </p:cNvSpPr>
            <p:nvPr/>
          </p:nvSpPr>
          <p:spPr bwMode="auto">
            <a:xfrm>
              <a:off x="1643" y="1514"/>
              <a:ext cx="25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45" name="Group 43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16449" name="Line 44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0" name="Line 45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46" name="Text Box 46"/>
            <p:cNvSpPr txBox="1">
              <a:spLocks noChangeArrowheads="1"/>
            </p:cNvSpPr>
            <p:nvPr/>
          </p:nvSpPr>
          <p:spPr bwMode="auto">
            <a:xfrm>
              <a:off x="1558" y="2652"/>
              <a:ext cx="338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47" name="Oval 47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8" name="Oval 48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21" name="Group 49"/>
          <p:cNvGrpSpPr>
            <a:grpSpLocks/>
          </p:cNvGrpSpPr>
          <p:nvPr/>
        </p:nvGrpSpPr>
        <p:grpSpPr bwMode="auto">
          <a:xfrm>
            <a:off x="2471738" y="1992313"/>
            <a:ext cx="5410200" cy="2960687"/>
            <a:chOff x="1558" y="1521"/>
            <a:chExt cx="3408" cy="1312"/>
          </a:xfrm>
        </p:grpSpPr>
        <p:sp>
          <p:nvSpPr>
            <p:cNvPr id="16437" name="Text Box 50"/>
            <p:cNvSpPr txBox="1">
              <a:spLocks noChangeArrowheads="1"/>
            </p:cNvSpPr>
            <p:nvPr/>
          </p:nvSpPr>
          <p:spPr bwMode="auto">
            <a:xfrm>
              <a:off x="1643" y="1521"/>
              <a:ext cx="2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38" name="Group 51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16442" name="Line 52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3" name="Line 53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39" name="Text Box 54"/>
            <p:cNvSpPr txBox="1">
              <a:spLocks noChangeArrowheads="1"/>
            </p:cNvSpPr>
            <p:nvPr/>
          </p:nvSpPr>
          <p:spPr bwMode="auto">
            <a:xfrm>
              <a:off x="1558" y="2657"/>
              <a:ext cx="33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40" name="Oval 55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Oval 56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9529" name="Group 57"/>
          <p:cNvGrpSpPr>
            <a:grpSpLocks/>
          </p:cNvGrpSpPr>
          <p:nvPr/>
        </p:nvGrpSpPr>
        <p:grpSpPr bwMode="auto">
          <a:xfrm>
            <a:off x="2468563" y="1814513"/>
            <a:ext cx="5410200" cy="3279775"/>
            <a:chOff x="1558" y="1530"/>
            <a:chExt cx="3408" cy="1292"/>
          </a:xfrm>
        </p:grpSpPr>
        <p:sp>
          <p:nvSpPr>
            <p:cNvPr id="16430" name="Text Box 58"/>
            <p:cNvSpPr txBox="1">
              <a:spLocks noChangeArrowheads="1"/>
            </p:cNvSpPr>
            <p:nvPr/>
          </p:nvSpPr>
          <p:spPr bwMode="auto">
            <a:xfrm>
              <a:off x="1647" y="1530"/>
              <a:ext cx="24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31" name="Group 59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16435" name="Line 6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6" name="Line 6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32" name="Text Box 62"/>
            <p:cNvSpPr txBox="1">
              <a:spLocks noChangeArrowheads="1"/>
            </p:cNvSpPr>
            <p:nvPr/>
          </p:nvSpPr>
          <p:spPr bwMode="auto">
            <a:xfrm>
              <a:off x="1558" y="2665"/>
              <a:ext cx="338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33" name="Oval 63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4" name="Oval 64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09537" name="Freeform 65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2147483647 h 755"/>
              <a:gd name="T4" fmla="*/ 2147483647 w 3081"/>
              <a:gd name="T5" fmla="*/ 2147483647 h 755"/>
              <a:gd name="T6" fmla="*/ 2147483647 w 3081"/>
              <a:gd name="T7" fmla="*/ 0 h 755"/>
              <a:gd name="T8" fmla="*/ 0 w 3081"/>
              <a:gd name="T9" fmla="*/ 0 h 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9538" name="Freeform 66"/>
          <p:cNvSpPr>
            <a:spLocks/>
          </p:cNvSpPr>
          <p:nvPr/>
        </p:nvSpPr>
        <p:spPr bwMode="auto">
          <a:xfrm>
            <a:off x="3016250" y="5051425"/>
            <a:ext cx="4876800" cy="1227138"/>
          </a:xfrm>
          <a:custGeom>
            <a:avLst/>
            <a:gdLst>
              <a:gd name="T0" fmla="*/ 0 w 3072"/>
              <a:gd name="T1" fmla="*/ 2147483647 h 773"/>
              <a:gd name="T2" fmla="*/ 0 w 3072"/>
              <a:gd name="T3" fmla="*/ 2147483647 h 773"/>
              <a:gd name="T4" fmla="*/ 2147483647 w 3072"/>
              <a:gd name="T5" fmla="*/ 2147483647 h 773"/>
              <a:gd name="T6" fmla="*/ 2147483647 w 3072"/>
              <a:gd name="T7" fmla="*/ 0 h 773"/>
              <a:gd name="T8" fmla="*/ 0 w 3072"/>
              <a:gd name="T9" fmla="*/ 2147483647 h 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2" h="773">
                <a:moveTo>
                  <a:pt x="0" y="9"/>
                </a:moveTo>
                <a:lnTo>
                  <a:pt x="0" y="773"/>
                </a:lnTo>
                <a:lnTo>
                  <a:pt x="3072" y="773"/>
                </a:lnTo>
                <a:lnTo>
                  <a:pt x="3072" y="0"/>
                </a:lnTo>
                <a:lnTo>
                  <a:pt x="0" y="9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9539" name="Group 67"/>
          <p:cNvGrpSpPr>
            <a:grpSpLocks/>
          </p:cNvGrpSpPr>
          <p:nvPr/>
        </p:nvGrpSpPr>
        <p:grpSpPr bwMode="auto">
          <a:xfrm>
            <a:off x="2468563" y="1655763"/>
            <a:ext cx="5410200" cy="3594100"/>
            <a:chOff x="1558" y="1538"/>
            <a:chExt cx="3408" cy="1275"/>
          </a:xfrm>
        </p:grpSpPr>
        <p:sp>
          <p:nvSpPr>
            <p:cNvPr id="16423" name="Text Box 68"/>
            <p:cNvSpPr txBox="1">
              <a:spLocks noChangeArrowheads="1"/>
            </p:cNvSpPr>
            <p:nvPr/>
          </p:nvSpPr>
          <p:spPr bwMode="auto">
            <a:xfrm>
              <a:off x="1643" y="1538"/>
              <a:ext cx="25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grpSp>
          <p:nvGrpSpPr>
            <p:cNvPr id="16424" name="Group 69"/>
            <p:cNvGrpSpPr>
              <a:grpSpLocks/>
            </p:cNvGrpSpPr>
            <p:nvPr/>
          </p:nvGrpSpPr>
          <p:grpSpPr bwMode="auto">
            <a:xfrm>
              <a:off x="1909" y="1618"/>
              <a:ext cx="3057" cy="1124"/>
              <a:chOff x="1909" y="1618"/>
              <a:chExt cx="3057" cy="1124"/>
            </a:xfrm>
          </p:grpSpPr>
          <p:sp>
            <p:nvSpPr>
              <p:cNvPr id="16428" name="Line 70"/>
              <p:cNvSpPr>
                <a:spLocks noChangeShapeType="1"/>
              </p:cNvSpPr>
              <p:nvPr/>
            </p:nvSpPr>
            <p:spPr bwMode="auto">
              <a:xfrm>
                <a:off x="1909" y="1618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9" name="Line 71"/>
              <p:cNvSpPr>
                <a:spLocks noChangeShapeType="1"/>
              </p:cNvSpPr>
              <p:nvPr/>
            </p:nvSpPr>
            <p:spPr bwMode="auto">
              <a:xfrm>
                <a:off x="1939" y="2742"/>
                <a:ext cx="3027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25" name="Text Box 72"/>
            <p:cNvSpPr txBox="1">
              <a:spLocks noChangeArrowheads="1"/>
            </p:cNvSpPr>
            <p:nvPr/>
          </p:nvSpPr>
          <p:spPr bwMode="auto">
            <a:xfrm>
              <a:off x="1558" y="2672"/>
              <a:ext cx="338" cy="1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9900"/>
                  </a:solidFill>
                </a:rPr>
                <a:t>–</a:t>
              </a:r>
              <a:r>
                <a:rPr lang="en-US" altLang="zh-CN" sz="2000" b="1" i="1">
                  <a:solidFill>
                    <a:srgbClr val="009900"/>
                  </a:solidFill>
                </a:rPr>
                <a:t>M</a:t>
              </a:r>
              <a:endParaRPr lang="en-US" altLang="zh-CN" sz="2000"/>
            </a:p>
          </p:txBody>
        </p:sp>
        <p:sp>
          <p:nvSpPr>
            <p:cNvPr id="16426" name="Oval 73"/>
            <p:cNvSpPr>
              <a:spLocks noChangeArrowheads="1"/>
            </p:cNvSpPr>
            <p:nvPr/>
          </p:nvSpPr>
          <p:spPr bwMode="auto">
            <a:xfrm>
              <a:off x="1884" y="1586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7" name="Oval 74"/>
            <p:cNvSpPr>
              <a:spLocks noChangeArrowheads="1"/>
            </p:cNvSpPr>
            <p:nvPr/>
          </p:nvSpPr>
          <p:spPr bwMode="auto">
            <a:xfrm>
              <a:off x="1883" y="2718"/>
              <a:ext cx="55" cy="51"/>
            </a:xfrm>
            <a:prstGeom prst="ellipse">
              <a:avLst/>
            </a:prstGeom>
            <a:solidFill>
              <a:srgbClr val="009900"/>
            </a:solidFill>
            <a:ln w="38100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1" name="Freeform 75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Freeform 76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3" name="Group 77"/>
          <p:cNvGrpSpPr>
            <a:grpSpLocks/>
          </p:cNvGrpSpPr>
          <p:nvPr/>
        </p:nvGrpSpPr>
        <p:grpSpPr bwMode="auto">
          <a:xfrm>
            <a:off x="5318125" y="1003300"/>
            <a:ext cx="733425" cy="4940300"/>
            <a:chOff x="3350" y="632"/>
            <a:chExt cx="462" cy="3112"/>
          </a:xfrm>
        </p:grpSpPr>
        <p:sp>
          <p:nvSpPr>
            <p:cNvPr id="16421" name="Freeform 78"/>
            <p:cNvSpPr>
              <a:spLocks/>
            </p:cNvSpPr>
            <p:nvPr/>
          </p:nvSpPr>
          <p:spPr bwMode="auto">
            <a:xfrm>
              <a:off x="3350" y="632"/>
              <a:ext cx="201" cy="969"/>
            </a:xfrm>
            <a:custGeom>
              <a:avLst/>
              <a:gdLst>
                <a:gd name="T0" fmla="*/ 0 w 201"/>
                <a:gd name="T1" fmla="*/ 969 h 969"/>
                <a:gd name="T2" fmla="*/ 43 w 201"/>
                <a:gd name="T3" fmla="*/ 787 h 969"/>
                <a:gd name="T4" fmla="*/ 105 w 201"/>
                <a:gd name="T5" fmla="*/ 504 h 969"/>
                <a:gd name="T6" fmla="*/ 174 w 201"/>
                <a:gd name="T7" fmla="*/ 139 h 969"/>
                <a:gd name="T8" fmla="*/ 201 w 201"/>
                <a:gd name="T9" fmla="*/ 0 h 9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1" h="969">
                  <a:moveTo>
                    <a:pt x="0" y="969"/>
                  </a:moveTo>
                  <a:cubicBezTo>
                    <a:pt x="7" y="939"/>
                    <a:pt x="26" y="864"/>
                    <a:pt x="43" y="787"/>
                  </a:cubicBezTo>
                  <a:cubicBezTo>
                    <a:pt x="60" y="710"/>
                    <a:pt x="83" y="612"/>
                    <a:pt x="105" y="504"/>
                  </a:cubicBezTo>
                  <a:cubicBezTo>
                    <a:pt x="127" y="396"/>
                    <a:pt x="158" y="223"/>
                    <a:pt x="174" y="139"/>
                  </a:cubicBezTo>
                  <a:cubicBezTo>
                    <a:pt x="190" y="55"/>
                    <a:pt x="196" y="29"/>
                    <a:pt x="201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Freeform 79"/>
            <p:cNvSpPr>
              <a:spLocks/>
            </p:cNvSpPr>
            <p:nvPr/>
          </p:nvSpPr>
          <p:spPr bwMode="auto">
            <a:xfrm>
              <a:off x="3628" y="2848"/>
              <a:ext cx="184" cy="896"/>
            </a:xfrm>
            <a:custGeom>
              <a:avLst/>
              <a:gdLst>
                <a:gd name="T0" fmla="*/ 184 w 184"/>
                <a:gd name="T1" fmla="*/ 0 h 896"/>
                <a:gd name="T2" fmla="*/ 117 w 184"/>
                <a:gd name="T3" fmla="*/ 307 h 896"/>
                <a:gd name="T4" fmla="*/ 52 w 184"/>
                <a:gd name="T5" fmla="*/ 624 h 896"/>
                <a:gd name="T6" fmla="*/ 17 w 184"/>
                <a:gd name="T7" fmla="*/ 816 h 896"/>
                <a:gd name="T8" fmla="*/ 0 w 184"/>
                <a:gd name="T9" fmla="*/ 896 h 8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896">
                  <a:moveTo>
                    <a:pt x="184" y="0"/>
                  </a:moveTo>
                  <a:cubicBezTo>
                    <a:pt x="173" y="51"/>
                    <a:pt x="139" y="203"/>
                    <a:pt x="117" y="307"/>
                  </a:cubicBezTo>
                  <a:cubicBezTo>
                    <a:pt x="95" y="411"/>
                    <a:pt x="69" y="539"/>
                    <a:pt x="52" y="624"/>
                  </a:cubicBezTo>
                  <a:cubicBezTo>
                    <a:pt x="35" y="709"/>
                    <a:pt x="26" y="771"/>
                    <a:pt x="17" y="816"/>
                  </a:cubicBezTo>
                  <a:cubicBezTo>
                    <a:pt x="8" y="861"/>
                    <a:pt x="4" y="879"/>
                    <a:pt x="0" y="89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4" name="Line 80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Oval 83"/>
          <p:cNvSpPr>
            <a:spLocks noChangeArrowheads="1"/>
          </p:cNvSpPr>
          <p:nvPr/>
        </p:nvSpPr>
        <p:spPr bwMode="auto">
          <a:xfrm>
            <a:off x="5638800" y="33861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Rectangle 8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82038" y="5989638"/>
            <a:ext cx="3048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grpSp>
        <p:nvGrpSpPr>
          <p:cNvPr id="2409559" name="Group 87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16419" name="Line 88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89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408" name="Text Box 90"/>
          <p:cNvSpPr txBox="1">
            <a:spLocks noChangeArrowheads="1"/>
          </p:cNvSpPr>
          <p:nvPr/>
        </p:nvSpPr>
        <p:spPr bwMode="auto">
          <a:xfrm>
            <a:off x="2962275" y="47942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y</a:t>
            </a:r>
            <a:endParaRPr lang="en-US" altLang="zh-CN" sz="2000" b="1"/>
          </a:p>
        </p:txBody>
      </p:sp>
      <p:graphicFrame>
        <p:nvGraphicFramePr>
          <p:cNvPr id="16409" name="Object 10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公式" r:id="rId9" imgW="1002865" imgH="291973" progId="Equation.3">
                  <p:embed/>
                </p:oleObj>
              </mc:Choice>
              <mc:Fallback>
                <p:oleObj name="公式" r:id="rId9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Rectangle 4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/>
              <a:t>相应</a:t>
            </a:r>
          </a:p>
          <a:p>
            <a:r>
              <a:rPr lang="zh-CN" altLang="en-US" sz="2000" b="1"/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/>
              <a:t>区域内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89" name="Rectangle 44"/>
          <p:cNvSpPr txBox="1">
            <a:spLocks noChangeArrowheads="1"/>
          </p:cNvSpPr>
          <p:nvPr/>
        </p:nvSpPr>
        <p:spPr>
          <a:xfrm>
            <a:off x="384175" y="271463"/>
            <a:ext cx="1781175" cy="406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412" name="Text Box 45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6413" name="Text Box 46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6414" name="Text Box 47"/>
          <p:cNvSpPr txBox="1">
            <a:spLocks noChangeArrowheads="1"/>
          </p:cNvSpPr>
          <p:nvPr/>
        </p:nvSpPr>
        <p:spPr bwMode="auto">
          <a:xfrm>
            <a:off x="192088" y="1582738"/>
            <a:ext cx="2289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40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6415" name="Text Box 48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6416" name="Text Box 5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6417" name="Text Box 51"/>
          <p:cNvSpPr txBox="1">
            <a:spLocks noChangeArrowheads="1"/>
          </p:cNvSpPr>
          <p:nvPr/>
        </p:nvSpPr>
        <p:spPr bwMode="auto">
          <a:xfrm>
            <a:off x="136525" y="2984500"/>
            <a:ext cx="31734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40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  <p:extLst>
      <p:ext uri="{BB962C8B-B14F-4D97-AF65-F5344CB8AC3E}">
        <p14:creationId xmlns:p14="http://schemas.microsoft.com/office/powerpoint/2010/main" val="1793901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9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9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9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9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95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0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0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0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0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9537" grpId="0" animBg="1"/>
      <p:bldP spid="24095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reeform 30"/>
          <p:cNvSpPr>
            <a:spLocks/>
          </p:cNvSpPr>
          <p:nvPr/>
        </p:nvSpPr>
        <p:spPr bwMode="auto">
          <a:xfrm>
            <a:off x="3033713" y="5051425"/>
            <a:ext cx="4859337" cy="1227138"/>
          </a:xfrm>
          <a:custGeom>
            <a:avLst/>
            <a:gdLst>
              <a:gd name="T0" fmla="*/ 0 w 3061"/>
              <a:gd name="T1" fmla="*/ 2147483647 h 773"/>
              <a:gd name="T2" fmla="*/ 0 w 3061"/>
              <a:gd name="T3" fmla="*/ 2147483647 h 773"/>
              <a:gd name="T4" fmla="*/ 2147483647 w 3061"/>
              <a:gd name="T5" fmla="*/ 2147483647 h 773"/>
              <a:gd name="T6" fmla="*/ 2147483647 w 3061"/>
              <a:gd name="T7" fmla="*/ 0 h 773"/>
              <a:gd name="T8" fmla="*/ 0 w 3061"/>
              <a:gd name="T9" fmla="*/ 2147483647 h 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773">
                <a:moveTo>
                  <a:pt x="0" y="4"/>
                </a:moveTo>
                <a:lnTo>
                  <a:pt x="0" y="760"/>
                </a:lnTo>
                <a:lnTo>
                  <a:pt x="3061" y="773"/>
                </a:lnTo>
                <a:lnTo>
                  <a:pt x="3061" y="0"/>
                </a:lnTo>
                <a:lnTo>
                  <a:pt x="0" y="4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Freeform 29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2147483647 h 755"/>
              <a:gd name="T4" fmla="*/ 2147483647 w 3081"/>
              <a:gd name="T5" fmla="*/ 2147483647 h 755"/>
              <a:gd name="T6" fmla="*/ 2147483647 w 3081"/>
              <a:gd name="T7" fmla="*/ 0 h 755"/>
              <a:gd name="T8" fmla="*/ 0 w 3081"/>
              <a:gd name="T9" fmla="*/ 0 h 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17445" name="Line 7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Text Box 8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17447" name="Text Box 9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17448" name="Text Box 10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/>
            </a:p>
          </p:txBody>
        </p:sp>
        <p:sp>
          <p:nvSpPr>
            <p:cNvPr id="17449" name="Line 11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7414" name="Object 4"/>
          <p:cNvGraphicFramePr>
            <a:graphicFrameLocks noChangeAspect="1"/>
          </p:cNvGraphicFramePr>
          <p:nvPr/>
        </p:nvGraphicFramePr>
        <p:xfrm>
          <a:off x="5456238" y="3400425"/>
          <a:ext cx="2587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公式" r:id="rId3" imgW="190500" imgH="228600" progId="Equation.3">
                  <p:embed/>
                </p:oleObj>
              </mc:Choice>
              <mc:Fallback>
                <p:oleObj name="公式" r:id="rId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400425"/>
                        <a:ext cx="2587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6654" name="Object 14"/>
          <p:cNvGraphicFramePr>
            <a:graphicFrameLocks noChangeAspect="1"/>
          </p:cNvGraphicFramePr>
          <p:nvPr/>
        </p:nvGraphicFramePr>
        <p:xfrm>
          <a:off x="5030788" y="3436938"/>
          <a:ext cx="41116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436938"/>
                        <a:ext cx="411162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6655" name="Object 15"/>
          <p:cNvGraphicFramePr>
            <a:graphicFrameLocks noChangeAspect="1"/>
          </p:cNvGraphicFramePr>
          <p:nvPr/>
        </p:nvGraphicFramePr>
        <p:xfrm>
          <a:off x="5916613" y="3228975"/>
          <a:ext cx="35401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3228975"/>
                        <a:ext cx="35401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76656" name="Group 16"/>
          <p:cNvGrpSpPr>
            <a:grpSpLocks/>
          </p:cNvGrpSpPr>
          <p:nvPr/>
        </p:nvGrpSpPr>
        <p:grpSpPr bwMode="auto">
          <a:xfrm>
            <a:off x="5324475" y="2520950"/>
            <a:ext cx="736600" cy="2068513"/>
            <a:chOff x="3354" y="1588"/>
            <a:chExt cx="464" cy="1303"/>
          </a:xfrm>
        </p:grpSpPr>
        <p:sp>
          <p:nvSpPr>
            <p:cNvPr id="17441" name="Line 17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42" name="Group 18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17443" name="Line 19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20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7418" name="Group 26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17439" name="Line 27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0" name="Line 28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9" name="Text Box 32"/>
          <p:cNvSpPr txBox="1">
            <a:spLocks noChangeArrowheads="1"/>
          </p:cNvSpPr>
          <p:nvPr/>
        </p:nvSpPr>
        <p:spPr bwMode="auto">
          <a:xfrm>
            <a:off x="2603500" y="16557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/>
          </a:p>
        </p:txBody>
      </p:sp>
      <p:grpSp>
        <p:nvGrpSpPr>
          <p:cNvPr id="17420" name="Group 33"/>
          <p:cNvGrpSpPr>
            <a:grpSpLocks/>
          </p:cNvGrpSpPr>
          <p:nvPr/>
        </p:nvGrpSpPr>
        <p:grpSpPr bwMode="auto">
          <a:xfrm>
            <a:off x="3025775" y="1881188"/>
            <a:ext cx="4852988" cy="3168650"/>
            <a:chOff x="1909" y="1618"/>
            <a:chExt cx="3057" cy="1124"/>
          </a:xfrm>
        </p:grpSpPr>
        <p:sp>
          <p:nvSpPr>
            <p:cNvPr id="17437" name="Line 34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8" name="Line 35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21" name="Text Box 36"/>
          <p:cNvSpPr txBox="1">
            <a:spLocks noChangeArrowheads="1"/>
          </p:cNvSpPr>
          <p:nvPr/>
        </p:nvSpPr>
        <p:spPr bwMode="auto">
          <a:xfrm>
            <a:off x="2468563" y="4852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/>
          </a:p>
        </p:txBody>
      </p:sp>
      <p:sp>
        <p:nvSpPr>
          <p:cNvPr id="17422" name="Freeform 39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Freeform 40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2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Oval 66"/>
          <p:cNvSpPr>
            <a:spLocks noChangeArrowheads="1"/>
          </p:cNvSpPr>
          <p:nvPr/>
        </p:nvSpPr>
        <p:spPr bwMode="auto">
          <a:xfrm>
            <a:off x="5638800" y="33988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Rectangle 8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56638" y="5989638"/>
            <a:ext cx="3048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graphicFrame>
        <p:nvGraphicFramePr>
          <p:cNvPr id="17427" name="Object 10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公式" r:id="rId9" imgW="1002865" imgH="291973" progId="Equation.3">
                  <p:embed/>
                </p:oleObj>
              </mc:Choice>
              <mc:Fallback>
                <p:oleObj name="公式" r:id="rId9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Rectangle 4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/>
              <a:t>相应</a:t>
            </a:r>
          </a:p>
          <a:p>
            <a:r>
              <a:rPr lang="zh-CN" altLang="en-US" sz="2000" b="1"/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/>
              <a:t>区域内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44" name="Rectangle 44"/>
          <p:cNvSpPr txBox="1">
            <a:spLocks noChangeArrowheads="1"/>
          </p:cNvSpPr>
          <p:nvPr/>
        </p:nvSpPr>
        <p:spPr>
          <a:xfrm>
            <a:off x="384175" y="271463"/>
            <a:ext cx="1781175" cy="406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30" name="Text Box 45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7431" name="Text Box 46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432" name="Text Box 47"/>
          <p:cNvSpPr txBox="1">
            <a:spLocks noChangeArrowheads="1"/>
          </p:cNvSpPr>
          <p:nvPr/>
        </p:nvSpPr>
        <p:spPr bwMode="auto">
          <a:xfrm>
            <a:off x="192088" y="1582738"/>
            <a:ext cx="2289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40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7433" name="Text Box 48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7434" name="Text Box 5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7435" name="Text Box 51"/>
          <p:cNvSpPr txBox="1">
            <a:spLocks noChangeArrowheads="1"/>
          </p:cNvSpPr>
          <p:nvPr/>
        </p:nvSpPr>
        <p:spPr bwMode="auto">
          <a:xfrm>
            <a:off x="136525" y="2984500"/>
            <a:ext cx="31734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40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</p:spTree>
    <p:extLst>
      <p:ext uri="{BB962C8B-B14F-4D97-AF65-F5344CB8AC3E}">
        <p14:creationId xmlns:p14="http://schemas.microsoft.com/office/powerpoint/2010/main" val="368968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auto">
          <a:xfrm>
            <a:off x="3033713" y="5051425"/>
            <a:ext cx="4859337" cy="1227138"/>
          </a:xfrm>
          <a:custGeom>
            <a:avLst/>
            <a:gdLst>
              <a:gd name="T0" fmla="*/ 0 w 3061"/>
              <a:gd name="T1" fmla="*/ 2147483647 h 773"/>
              <a:gd name="T2" fmla="*/ 0 w 3061"/>
              <a:gd name="T3" fmla="*/ 2147483647 h 773"/>
              <a:gd name="T4" fmla="*/ 2147483647 w 3061"/>
              <a:gd name="T5" fmla="*/ 2147483647 h 773"/>
              <a:gd name="T6" fmla="*/ 2147483647 w 3061"/>
              <a:gd name="T7" fmla="*/ 0 h 773"/>
              <a:gd name="T8" fmla="*/ 0 w 3061"/>
              <a:gd name="T9" fmla="*/ 2147483647 h 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1" h="773">
                <a:moveTo>
                  <a:pt x="0" y="4"/>
                </a:moveTo>
                <a:lnTo>
                  <a:pt x="0" y="760"/>
                </a:lnTo>
                <a:lnTo>
                  <a:pt x="3061" y="773"/>
                </a:lnTo>
                <a:lnTo>
                  <a:pt x="3061" y="0"/>
                </a:lnTo>
                <a:lnTo>
                  <a:pt x="0" y="4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Freeform 3"/>
          <p:cNvSpPr>
            <a:spLocks/>
          </p:cNvSpPr>
          <p:nvPr/>
        </p:nvSpPr>
        <p:spPr bwMode="auto">
          <a:xfrm>
            <a:off x="3001963" y="677863"/>
            <a:ext cx="4891087" cy="1198562"/>
          </a:xfrm>
          <a:custGeom>
            <a:avLst/>
            <a:gdLst>
              <a:gd name="T0" fmla="*/ 0 w 3081"/>
              <a:gd name="T1" fmla="*/ 0 h 755"/>
              <a:gd name="T2" fmla="*/ 0 w 3081"/>
              <a:gd name="T3" fmla="*/ 2147483647 h 755"/>
              <a:gd name="T4" fmla="*/ 2147483647 w 3081"/>
              <a:gd name="T5" fmla="*/ 2147483647 h 755"/>
              <a:gd name="T6" fmla="*/ 2147483647 w 3081"/>
              <a:gd name="T7" fmla="*/ 0 h 755"/>
              <a:gd name="T8" fmla="*/ 0 w 3081"/>
              <a:gd name="T9" fmla="*/ 0 h 7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81" h="755">
                <a:moveTo>
                  <a:pt x="0" y="0"/>
                </a:moveTo>
                <a:lnTo>
                  <a:pt x="0" y="755"/>
                </a:lnTo>
                <a:lnTo>
                  <a:pt x="3081" y="755"/>
                </a:lnTo>
                <a:lnTo>
                  <a:pt x="3081" y="0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CCCC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2544763" y="479425"/>
            <a:ext cx="6111875" cy="5799138"/>
            <a:chOff x="1603" y="302"/>
            <a:chExt cx="3850" cy="3653"/>
          </a:xfrm>
        </p:grpSpPr>
        <p:sp>
          <p:nvSpPr>
            <p:cNvPr id="18488" name="Line 5"/>
            <p:cNvSpPr>
              <a:spLocks noChangeShapeType="1"/>
            </p:cNvSpPr>
            <p:nvPr/>
          </p:nvSpPr>
          <p:spPr bwMode="auto">
            <a:xfrm>
              <a:off x="1914" y="2176"/>
              <a:ext cx="3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Text Box 6"/>
            <p:cNvSpPr txBox="1">
              <a:spLocks noChangeArrowheads="1"/>
            </p:cNvSpPr>
            <p:nvPr/>
          </p:nvSpPr>
          <p:spPr bwMode="auto">
            <a:xfrm>
              <a:off x="5220" y="207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/>
            </a:p>
          </p:txBody>
        </p:sp>
        <p:sp>
          <p:nvSpPr>
            <p:cNvPr id="18490" name="Text Box 7"/>
            <p:cNvSpPr txBox="1">
              <a:spLocks noChangeArrowheads="1"/>
            </p:cNvSpPr>
            <p:nvPr/>
          </p:nvSpPr>
          <p:spPr bwMode="auto">
            <a:xfrm>
              <a:off x="1866" y="302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18491" name="Text Box 8"/>
            <p:cNvSpPr txBox="1">
              <a:spLocks noChangeArrowheads="1"/>
            </p:cNvSpPr>
            <p:nvPr/>
          </p:nvSpPr>
          <p:spPr bwMode="auto">
            <a:xfrm>
              <a:off x="1603" y="2046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/>
            </a:p>
          </p:txBody>
        </p:sp>
        <p:sp>
          <p:nvSpPr>
            <p:cNvPr id="18492" name="Line 9"/>
            <p:cNvSpPr>
              <a:spLocks noChangeShapeType="1"/>
            </p:cNvSpPr>
            <p:nvPr/>
          </p:nvSpPr>
          <p:spPr bwMode="auto">
            <a:xfrm flipV="1">
              <a:off x="1910" y="409"/>
              <a:ext cx="0" cy="35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7908925" y="2206625"/>
            <a:ext cx="77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  <a:endParaRPr lang="en-US" altLang="zh-CN" sz="2000" b="1" i="1">
              <a:solidFill>
                <a:srgbClr val="FF0000"/>
              </a:solidFill>
            </a:endParaRPr>
          </a:p>
        </p:txBody>
      </p:sp>
      <p:graphicFrame>
        <p:nvGraphicFramePr>
          <p:cNvPr id="18438" name="Object 11"/>
          <p:cNvGraphicFramePr>
            <a:graphicFrameLocks noChangeAspect="1"/>
          </p:cNvGraphicFramePr>
          <p:nvPr/>
        </p:nvGraphicFramePr>
        <p:xfrm>
          <a:off x="5456238" y="3400425"/>
          <a:ext cx="2587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公式" r:id="rId3" imgW="190500" imgH="228600" progId="Equation.3">
                  <p:embed/>
                </p:oleObj>
              </mc:Choice>
              <mc:Fallback>
                <p:oleObj name="公式" r:id="rId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400425"/>
                        <a:ext cx="258762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19"/>
          <p:cNvGrpSpPr>
            <a:grpSpLocks/>
          </p:cNvGrpSpPr>
          <p:nvPr/>
        </p:nvGrpSpPr>
        <p:grpSpPr bwMode="auto">
          <a:xfrm>
            <a:off x="3028950" y="663575"/>
            <a:ext cx="6350" cy="5613400"/>
            <a:chOff x="1908" y="418"/>
            <a:chExt cx="4" cy="3536"/>
          </a:xfrm>
        </p:grpSpPr>
        <p:sp>
          <p:nvSpPr>
            <p:cNvPr id="18486" name="Line 20"/>
            <p:cNvSpPr>
              <a:spLocks noChangeShapeType="1"/>
            </p:cNvSpPr>
            <p:nvPr/>
          </p:nvSpPr>
          <p:spPr bwMode="auto">
            <a:xfrm flipV="1">
              <a:off x="1912" y="418"/>
              <a:ext cx="0" cy="764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7" name="Line 21"/>
            <p:cNvSpPr>
              <a:spLocks noChangeShapeType="1"/>
            </p:cNvSpPr>
            <p:nvPr/>
          </p:nvSpPr>
          <p:spPr bwMode="auto">
            <a:xfrm>
              <a:off x="1908" y="3192"/>
              <a:ext cx="0" cy="762"/>
            </a:xfrm>
            <a:prstGeom prst="line">
              <a:avLst/>
            </a:prstGeom>
            <a:noFill/>
            <a:ln w="57150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0" name="Text Box 22"/>
          <p:cNvSpPr txBox="1">
            <a:spLocks noChangeArrowheads="1"/>
          </p:cNvSpPr>
          <p:nvPr/>
        </p:nvSpPr>
        <p:spPr bwMode="auto">
          <a:xfrm>
            <a:off x="2603500" y="1655763"/>
            <a:ext cx="409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/>
          </a:p>
        </p:txBody>
      </p:sp>
      <p:grpSp>
        <p:nvGrpSpPr>
          <p:cNvPr id="18441" name="Group 23"/>
          <p:cNvGrpSpPr>
            <a:grpSpLocks/>
          </p:cNvGrpSpPr>
          <p:nvPr/>
        </p:nvGrpSpPr>
        <p:grpSpPr bwMode="auto">
          <a:xfrm>
            <a:off x="3025775" y="1881188"/>
            <a:ext cx="4852988" cy="3168650"/>
            <a:chOff x="1909" y="1618"/>
            <a:chExt cx="3057" cy="1124"/>
          </a:xfrm>
        </p:grpSpPr>
        <p:sp>
          <p:nvSpPr>
            <p:cNvPr id="18484" name="Line 24"/>
            <p:cNvSpPr>
              <a:spLocks noChangeShapeType="1"/>
            </p:cNvSpPr>
            <p:nvPr/>
          </p:nvSpPr>
          <p:spPr bwMode="auto">
            <a:xfrm>
              <a:off x="1909" y="1618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Line 25"/>
            <p:cNvSpPr>
              <a:spLocks noChangeShapeType="1"/>
            </p:cNvSpPr>
            <p:nvPr/>
          </p:nvSpPr>
          <p:spPr bwMode="auto">
            <a:xfrm>
              <a:off x="1939" y="2742"/>
              <a:ext cx="3027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2" name="Text Box 26"/>
          <p:cNvSpPr txBox="1">
            <a:spLocks noChangeArrowheads="1"/>
          </p:cNvSpPr>
          <p:nvPr/>
        </p:nvSpPr>
        <p:spPr bwMode="auto">
          <a:xfrm>
            <a:off x="2468563" y="4852988"/>
            <a:ext cx="53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</a:rPr>
              <a:t>–</a:t>
            </a:r>
            <a:r>
              <a:rPr lang="en-US" altLang="zh-CN" sz="2000" b="1" i="1">
                <a:solidFill>
                  <a:srgbClr val="009900"/>
                </a:solidFill>
              </a:rPr>
              <a:t>M</a:t>
            </a:r>
            <a:endParaRPr lang="en-US" altLang="zh-CN" sz="2000"/>
          </a:p>
        </p:txBody>
      </p:sp>
      <p:sp>
        <p:nvSpPr>
          <p:cNvPr id="18443" name="Freeform 27"/>
          <p:cNvSpPr>
            <a:spLocks/>
          </p:cNvSpPr>
          <p:nvPr/>
        </p:nvSpPr>
        <p:spPr bwMode="auto">
          <a:xfrm flipH="1" flipV="1">
            <a:off x="3241675" y="1016000"/>
            <a:ext cx="2395538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Freeform 28"/>
          <p:cNvSpPr>
            <a:spLocks/>
          </p:cNvSpPr>
          <p:nvPr/>
        </p:nvSpPr>
        <p:spPr bwMode="auto">
          <a:xfrm>
            <a:off x="5757863" y="2451100"/>
            <a:ext cx="2395537" cy="3495675"/>
          </a:xfrm>
          <a:custGeom>
            <a:avLst/>
            <a:gdLst>
              <a:gd name="T0" fmla="*/ 0 w 1509"/>
              <a:gd name="T1" fmla="*/ 2147483647 h 2202"/>
              <a:gd name="T2" fmla="*/ 2147483647 w 1509"/>
              <a:gd name="T3" fmla="*/ 2147483647 h 2202"/>
              <a:gd name="T4" fmla="*/ 2147483647 w 1509"/>
              <a:gd name="T5" fmla="*/ 2147483647 h 22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09" h="2202">
                <a:moveTo>
                  <a:pt x="0" y="2202"/>
                </a:moveTo>
                <a:cubicBezTo>
                  <a:pt x="151" y="1430"/>
                  <a:pt x="303" y="658"/>
                  <a:pt x="554" y="329"/>
                </a:cubicBezTo>
                <a:cubicBezTo>
                  <a:pt x="805" y="0"/>
                  <a:pt x="1348" y="246"/>
                  <a:pt x="1509" y="229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10525" name="Group 29"/>
          <p:cNvGrpSpPr>
            <a:grpSpLocks/>
          </p:cNvGrpSpPr>
          <p:nvPr/>
        </p:nvGrpSpPr>
        <p:grpSpPr bwMode="auto">
          <a:xfrm>
            <a:off x="5359400" y="2520950"/>
            <a:ext cx="665163" cy="2068513"/>
            <a:chOff x="3354" y="1588"/>
            <a:chExt cx="464" cy="1303"/>
          </a:xfrm>
        </p:grpSpPr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81" name="Group 31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18482" name="Line 32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Line 33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30" name="Group 34"/>
          <p:cNvGrpSpPr>
            <a:grpSpLocks/>
          </p:cNvGrpSpPr>
          <p:nvPr/>
        </p:nvGrpSpPr>
        <p:grpSpPr bwMode="auto">
          <a:xfrm>
            <a:off x="5434013" y="2519363"/>
            <a:ext cx="515937" cy="2068512"/>
            <a:chOff x="3354" y="1588"/>
            <a:chExt cx="464" cy="1303"/>
          </a:xfrm>
        </p:grpSpPr>
        <p:sp>
          <p:nvSpPr>
            <p:cNvPr id="18476" name="Line 35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7" name="Group 36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18478" name="Line 37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9" name="Line 38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35" name="Group 39"/>
          <p:cNvGrpSpPr>
            <a:grpSpLocks/>
          </p:cNvGrpSpPr>
          <p:nvPr/>
        </p:nvGrpSpPr>
        <p:grpSpPr bwMode="auto">
          <a:xfrm>
            <a:off x="5470525" y="2520950"/>
            <a:ext cx="444500" cy="2068513"/>
            <a:chOff x="3354" y="1588"/>
            <a:chExt cx="464" cy="1303"/>
          </a:xfrm>
        </p:grpSpPr>
        <p:sp>
          <p:nvSpPr>
            <p:cNvPr id="18472" name="Line 40"/>
            <p:cNvSpPr>
              <a:spLocks noChangeShapeType="1"/>
            </p:cNvSpPr>
            <p:nvPr/>
          </p:nvSpPr>
          <p:spPr bwMode="auto">
            <a:xfrm>
              <a:off x="3362" y="2177"/>
              <a:ext cx="45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73" name="Group 41"/>
            <p:cNvGrpSpPr>
              <a:grpSpLocks/>
            </p:cNvGrpSpPr>
            <p:nvPr/>
          </p:nvGrpSpPr>
          <p:grpSpPr bwMode="auto">
            <a:xfrm>
              <a:off x="3354" y="1588"/>
              <a:ext cx="455" cy="1303"/>
              <a:chOff x="3354" y="1588"/>
              <a:chExt cx="455" cy="1303"/>
            </a:xfrm>
          </p:grpSpPr>
          <p:sp>
            <p:nvSpPr>
              <p:cNvPr id="18474" name="Line 42"/>
              <p:cNvSpPr>
                <a:spLocks noChangeShapeType="1"/>
              </p:cNvSpPr>
              <p:nvPr/>
            </p:nvSpPr>
            <p:spPr bwMode="auto">
              <a:xfrm>
                <a:off x="3809" y="2173"/>
                <a:ext cx="0" cy="718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43"/>
              <p:cNvSpPr>
                <a:spLocks noChangeShapeType="1"/>
              </p:cNvSpPr>
              <p:nvPr/>
            </p:nvSpPr>
            <p:spPr bwMode="auto">
              <a:xfrm flipV="1">
                <a:off x="3354" y="1588"/>
                <a:ext cx="0" cy="585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40" name="Group 44"/>
          <p:cNvGrpSpPr>
            <a:grpSpLocks/>
          </p:cNvGrpSpPr>
          <p:nvPr/>
        </p:nvGrpSpPr>
        <p:grpSpPr bwMode="auto">
          <a:xfrm>
            <a:off x="5511800" y="1771650"/>
            <a:ext cx="377825" cy="3440113"/>
            <a:chOff x="3468" y="1116"/>
            <a:chExt cx="238" cy="2167"/>
          </a:xfrm>
        </p:grpSpPr>
        <p:sp>
          <p:nvSpPr>
            <p:cNvPr id="18468" name="Line 45"/>
            <p:cNvSpPr>
              <a:spLocks noChangeShapeType="1"/>
            </p:cNvSpPr>
            <p:nvPr/>
          </p:nvSpPr>
          <p:spPr bwMode="auto">
            <a:xfrm>
              <a:off x="3468" y="2177"/>
              <a:ext cx="235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8469" name="Group 46"/>
            <p:cNvGrpSpPr>
              <a:grpSpLocks/>
            </p:cNvGrpSpPr>
            <p:nvPr/>
          </p:nvGrpSpPr>
          <p:grpSpPr bwMode="auto">
            <a:xfrm>
              <a:off x="3472" y="1116"/>
              <a:ext cx="234" cy="2167"/>
              <a:chOff x="3464" y="1116"/>
              <a:chExt cx="234" cy="2167"/>
            </a:xfrm>
          </p:grpSpPr>
          <p:sp>
            <p:nvSpPr>
              <p:cNvPr id="18470" name="Line 47"/>
              <p:cNvSpPr>
                <a:spLocks noChangeShapeType="1"/>
              </p:cNvSpPr>
              <p:nvPr/>
            </p:nvSpPr>
            <p:spPr bwMode="auto">
              <a:xfrm>
                <a:off x="3698" y="2173"/>
                <a:ext cx="0" cy="1110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48"/>
              <p:cNvSpPr>
                <a:spLocks noChangeShapeType="1"/>
              </p:cNvSpPr>
              <p:nvPr/>
            </p:nvSpPr>
            <p:spPr bwMode="auto">
              <a:xfrm flipV="1">
                <a:off x="3464" y="1116"/>
                <a:ext cx="0" cy="1057"/>
              </a:xfrm>
              <a:prstGeom prst="line">
                <a:avLst/>
              </a:prstGeom>
              <a:noFill/>
              <a:ln w="28575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10545" name="Group 49"/>
          <p:cNvGrpSpPr>
            <a:grpSpLocks/>
          </p:cNvGrpSpPr>
          <p:nvPr/>
        </p:nvGrpSpPr>
        <p:grpSpPr bwMode="auto">
          <a:xfrm>
            <a:off x="5494338" y="995363"/>
            <a:ext cx="411162" cy="4948237"/>
            <a:chOff x="3461" y="627"/>
            <a:chExt cx="259" cy="3117"/>
          </a:xfrm>
        </p:grpSpPr>
        <p:sp>
          <p:nvSpPr>
            <p:cNvPr id="18466" name="Freeform 50"/>
            <p:cNvSpPr>
              <a:spLocks/>
            </p:cNvSpPr>
            <p:nvPr/>
          </p:nvSpPr>
          <p:spPr bwMode="auto">
            <a:xfrm>
              <a:off x="3461" y="627"/>
              <a:ext cx="93" cy="462"/>
            </a:xfrm>
            <a:custGeom>
              <a:avLst/>
              <a:gdLst>
                <a:gd name="T0" fmla="*/ 0 w 93"/>
                <a:gd name="T1" fmla="*/ 462 h 462"/>
                <a:gd name="T2" fmla="*/ 93 w 93"/>
                <a:gd name="T3" fmla="*/ 0 h 4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" h="462">
                  <a:moveTo>
                    <a:pt x="0" y="462"/>
                  </a:moveTo>
                  <a:cubicBezTo>
                    <a:pt x="16" y="385"/>
                    <a:pt x="74" y="96"/>
                    <a:pt x="9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Freeform 51"/>
            <p:cNvSpPr>
              <a:spLocks/>
            </p:cNvSpPr>
            <p:nvPr/>
          </p:nvSpPr>
          <p:spPr bwMode="auto">
            <a:xfrm flipH="1" flipV="1">
              <a:off x="3627" y="3282"/>
              <a:ext cx="93" cy="462"/>
            </a:xfrm>
            <a:custGeom>
              <a:avLst/>
              <a:gdLst>
                <a:gd name="T0" fmla="*/ 0 w 93"/>
                <a:gd name="T1" fmla="*/ 462 h 462"/>
                <a:gd name="T2" fmla="*/ 93 w 93"/>
                <a:gd name="T3" fmla="*/ 0 h 4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" h="462">
                  <a:moveTo>
                    <a:pt x="0" y="462"/>
                  </a:moveTo>
                  <a:cubicBezTo>
                    <a:pt x="16" y="385"/>
                    <a:pt x="74" y="96"/>
                    <a:pt x="9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10548" name="Object 52"/>
          <p:cNvGraphicFramePr>
            <a:graphicFrameLocks noChangeAspect="1"/>
          </p:cNvGraphicFramePr>
          <p:nvPr/>
        </p:nvGraphicFramePr>
        <p:xfrm>
          <a:off x="5757863" y="3213100"/>
          <a:ext cx="3810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公式" r:id="rId5" imgW="457200" imgH="228600" progId="Equation.3">
                  <p:embed/>
                </p:oleObj>
              </mc:Choice>
              <mc:Fallback>
                <p:oleObj name="公式" r:id="rId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3213100"/>
                        <a:ext cx="38100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0549" name="Object 53"/>
          <p:cNvGraphicFramePr>
            <a:graphicFrameLocks noChangeAspect="1"/>
          </p:cNvGraphicFramePr>
          <p:nvPr/>
        </p:nvGraphicFramePr>
        <p:xfrm>
          <a:off x="5083175" y="3228975"/>
          <a:ext cx="41116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228975"/>
                        <a:ext cx="411163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Line 54"/>
          <p:cNvSpPr>
            <a:spLocks noChangeShapeType="1"/>
          </p:cNvSpPr>
          <p:nvPr/>
        </p:nvSpPr>
        <p:spPr bwMode="auto">
          <a:xfrm>
            <a:off x="5700713" y="981075"/>
            <a:ext cx="0" cy="500856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0553" name="Text Box 57"/>
          <p:cNvSpPr txBox="1">
            <a:spLocks noChangeArrowheads="1"/>
          </p:cNvSpPr>
          <p:nvPr/>
        </p:nvSpPr>
        <p:spPr bwMode="auto">
          <a:xfrm>
            <a:off x="-23813" y="4589463"/>
            <a:ext cx="3300413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b="1" dirty="0"/>
              <a:t>因此，无穷大</a:t>
            </a:r>
            <a:r>
              <a:rPr lang="zh-CN" altLang="en-US" b="1" dirty="0">
                <a:sym typeface="Symbol" pitchFamily="18" charset="2"/>
              </a:rPr>
              <a:t>的</a:t>
            </a:r>
          </a:p>
          <a:p>
            <a:pPr>
              <a:defRPr/>
            </a:pPr>
            <a:r>
              <a:rPr lang="zh-CN" altLang="en-US" b="1" dirty="0">
                <a:sym typeface="Symbol" pitchFamily="18" charset="2"/>
              </a:rPr>
              <a:t>定义也称</a:t>
            </a:r>
            <a:r>
              <a:rPr lang="zh-CN" altLang="en-US" b="1" dirty="0"/>
              <a:t>无穷大</a:t>
            </a:r>
          </a:p>
          <a:p>
            <a:pPr>
              <a:defRPr/>
            </a:pPr>
            <a:r>
              <a:rPr lang="zh-CN" altLang="en-US" b="1" dirty="0">
                <a:sym typeface="Symbol" pitchFamily="18" charset="2"/>
              </a:rPr>
              <a:t>的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—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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定义</a:t>
            </a:r>
            <a:endParaRPr lang="zh-CN" altLang="en-US" b="1" dirty="0">
              <a:sym typeface="Symbol" pitchFamily="18" charset="2"/>
            </a:endParaRPr>
          </a:p>
        </p:txBody>
      </p:sp>
      <p:sp>
        <p:nvSpPr>
          <p:cNvPr id="18454" name="Oval 58"/>
          <p:cNvSpPr>
            <a:spLocks noChangeArrowheads="1"/>
          </p:cNvSpPr>
          <p:nvPr/>
        </p:nvSpPr>
        <p:spPr bwMode="auto">
          <a:xfrm>
            <a:off x="5638800" y="3398838"/>
            <a:ext cx="115888" cy="109537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55" name="Rectangle 5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656638" y="5989638"/>
            <a:ext cx="30480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graphicFrame>
        <p:nvGraphicFramePr>
          <p:cNvPr id="18456" name="Object 10"/>
          <p:cNvGraphicFramePr>
            <a:graphicFrameLocks noChangeAspect="1"/>
          </p:cNvGraphicFramePr>
          <p:nvPr/>
        </p:nvGraphicFramePr>
        <p:xfrm>
          <a:off x="231775" y="741363"/>
          <a:ext cx="20097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公式" r:id="rId9" imgW="1002865" imgH="291973" progId="Equation.3">
                  <p:embed/>
                </p:oleObj>
              </mc:Choice>
              <mc:Fallback>
                <p:oleObj name="公式" r:id="rId9" imgW="100286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741363"/>
                        <a:ext cx="20097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Rectangle 43"/>
          <p:cNvSpPr>
            <a:spLocks noChangeArrowheads="1"/>
          </p:cNvSpPr>
          <p:nvPr/>
        </p:nvSpPr>
        <p:spPr bwMode="auto">
          <a:xfrm>
            <a:off x="136525" y="3551238"/>
            <a:ext cx="2484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000" b="1"/>
              <a:t>该邻域内所有</a:t>
            </a:r>
            <a:r>
              <a:rPr lang="zh-CN" altLang="en-US" sz="2000" b="1">
                <a:solidFill>
                  <a:schemeClr val="accent2"/>
                </a:solidFill>
              </a:rPr>
              <a:t>点</a:t>
            </a:r>
            <a:r>
              <a:rPr lang="zh-CN" altLang="en-US" sz="2000" b="1"/>
              <a:t>相应</a:t>
            </a:r>
          </a:p>
          <a:p>
            <a:r>
              <a:rPr lang="zh-CN" altLang="en-US" sz="2000" b="1"/>
              <a:t>的曲线上的点落在</a:t>
            </a:r>
            <a:r>
              <a:rPr lang="zh-CN" altLang="en-US" sz="2000" b="1">
                <a:solidFill>
                  <a:srgbClr val="009900"/>
                </a:solidFill>
              </a:rPr>
              <a:t>绿</a:t>
            </a:r>
          </a:p>
          <a:p>
            <a:r>
              <a:rPr lang="zh-CN" altLang="en-US" sz="2000" b="1">
                <a:solidFill>
                  <a:srgbClr val="009900"/>
                </a:solidFill>
              </a:rPr>
              <a:t>色</a:t>
            </a:r>
            <a:r>
              <a:rPr lang="zh-CN" altLang="en-US" sz="2000" b="1"/>
              <a:t>区域内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63" name="Rectangle 44"/>
          <p:cNvSpPr txBox="1">
            <a:spLocks noChangeArrowheads="1"/>
          </p:cNvSpPr>
          <p:nvPr/>
        </p:nvSpPr>
        <p:spPr>
          <a:xfrm>
            <a:off x="384175" y="271463"/>
            <a:ext cx="1781175" cy="4064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无穷大</a:t>
            </a:r>
            <a:endParaRPr lang="zh-CN" alt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59" name="Text Box 45"/>
          <p:cNvSpPr txBox="1">
            <a:spLocks noChangeArrowheads="1"/>
          </p:cNvSpPr>
          <p:nvPr/>
        </p:nvSpPr>
        <p:spPr bwMode="auto">
          <a:xfrm>
            <a:off x="192088" y="1308100"/>
            <a:ext cx="124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M </a:t>
            </a:r>
            <a:r>
              <a:rPr lang="en-US" altLang="zh-CN" sz="2000" b="1">
                <a:solidFill>
                  <a:srgbClr val="009900"/>
                </a:solidFill>
                <a:sym typeface="Symbol" pitchFamily="18" charset="2"/>
              </a:rPr>
              <a:t>&gt; 0</a:t>
            </a:r>
            <a:r>
              <a:rPr lang="zh-CN" altLang="en-US" sz="2000" b="1">
                <a:solidFill>
                  <a:srgbClr val="009900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rgbClr val="009900"/>
              </a:solidFill>
            </a:endParaRPr>
          </a:p>
        </p:txBody>
      </p:sp>
      <p:sp>
        <p:nvSpPr>
          <p:cNvPr id="18460" name="Text Box 46"/>
          <p:cNvSpPr txBox="1">
            <a:spLocks noChangeArrowheads="1"/>
          </p:cNvSpPr>
          <p:nvPr/>
        </p:nvSpPr>
        <p:spPr bwMode="auto">
          <a:xfrm>
            <a:off x="1404938" y="1308100"/>
            <a:ext cx="11033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en-US" altLang="zh-CN" sz="2000" b="1">
                <a:solidFill>
                  <a:schemeClr val="accent2"/>
                </a:solidFill>
                <a:sym typeface="Symbol" pitchFamily="18" charset="2"/>
              </a:rPr>
              <a:t> &gt;0</a:t>
            </a:r>
            <a:r>
              <a:rPr lang="zh-CN" altLang="en-US" sz="2000" b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8461" name="Text Box 47"/>
          <p:cNvSpPr txBox="1">
            <a:spLocks noChangeArrowheads="1"/>
          </p:cNvSpPr>
          <p:nvPr/>
        </p:nvSpPr>
        <p:spPr bwMode="auto">
          <a:xfrm>
            <a:off x="192088" y="1582738"/>
            <a:ext cx="22891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当 </a:t>
            </a:r>
            <a:r>
              <a:rPr lang="en-US" altLang="zh-CN" sz="2000" b="1">
                <a:solidFill>
                  <a:schemeClr val="accent2"/>
                </a:solidFill>
              </a:rPr>
              <a:t>0 &lt;|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 – 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 baseline="-40000">
                <a:solidFill>
                  <a:schemeClr val="accent2"/>
                </a:solidFill>
              </a:rPr>
              <a:t>0</a:t>
            </a:r>
            <a:r>
              <a:rPr lang="en-US" altLang="zh-CN" sz="2000" b="1">
                <a:solidFill>
                  <a:schemeClr val="accent2"/>
                </a:solidFill>
              </a:rPr>
              <a:t>| &lt; </a:t>
            </a:r>
            <a:r>
              <a:rPr lang="en-US" altLang="zh-CN" sz="2000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sz="2000" b="1" i="1">
                <a:solidFill>
                  <a:schemeClr val="accent2"/>
                </a:solidFill>
                <a:sym typeface="Symbol" pitchFamily="18" charset="2"/>
              </a:rPr>
              <a:t>，</a:t>
            </a:r>
            <a:endParaRPr lang="zh-CN" altLang="en-US" sz="2000" b="1">
              <a:solidFill>
                <a:schemeClr val="accent2"/>
              </a:solidFill>
            </a:endParaRPr>
          </a:p>
        </p:txBody>
      </p:sp>
      <p:sp>
        <p:nvSpPr>
          <p:cNvPr id="18462" name="Text Box 48"/>
          <p:cNvSpPr txBox="1">
            <a:spLocks noChangeArrowheads="1"/>
          </p:cNvSpPr>
          <p:nvPr/>
        </p:nvSpPr>
        <p:spPr bwMode="auto">
          <a:xfrm>
            <a:off x="192088" y="1905000"/>
            <a:ext cx="1936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恒有 </a:t>
            </a:r>
            <a:r>
              <a:rPr lang="en-US" altLang="zh-CN" sz="2000" b="1">
                <a:solidFill>
                  <a:srgbClr val="FF0000"/>
                </a:solidFill>
              </a:rPr>
              <a:t>| </a:t>
            </a:r>
            <a:r>
              <a:rPr lang="en-US" altLang="zh-CN" sz="2000" b="1" i="1">
                <a:solidFill>
                  <a:srgbClr val="FF0000"/>
                </a:solidFill>
              </a:rPr>
              <a:t>f </a:t>
            </a:r>
            <a:r>
              <a:rPr lang="en-US" altLang="zh-CN" sz="2000" b="1">
                <a:solidFill>
                  <a:srgbClr val="FF0000"/>
                </a:solidFill>
              </a:rPr>
              <a:t>(</a:t>
            </a:r>
            <a:r>
              <a:rPr lang="en-US" altLang="zh-CN" sz="2000" b="1" i="1">
                <a:solidFill>
                  <a:srgbClr val="FF0000"/>
                </a:solidFill>
              </a:rPr>
              <a:t>x</a:t>
            </a:r>
            <a:r>
              <a:rPr lang="en-US" altLang="zh-CN" sz="2000" b="1">
                <a:solidFill>
                  <a:srgbClr val="FF0000"/>
                </a:solidFill>
              </a:rPr>
              <a:t>) | &gt;</a:t>
            </a:r>
            <a:r>
              <a:rPr lang="en-US" altLang="zh-CN" sz="2000" b="1" i="1">
                <a:solidFill>
                  <a:srgbClr val="FF0000"/>
                </a:solidFill>
              </a:rPr>
              <a:t>M.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8463" name="Text Box 50"/>
          <p:cNvSpPr txBox="1">
            <a:spLocks noChangeArrowheads="1"/>
          </p:cNvSpPr>
          <p:nvPr/>
        </p:nvSpPr>
        <p:spPr bwMode="auto">
          <a:xfrm>
            <a:off x="136525" y="2673350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9900"/>
                </a:solidFill>
                <a:sym typeface="Symbol" pitchFamily="18" charset="2"/>
              </a:rPr>
              <a:t>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M</a:t>
            </a:r>
            <a:r>
              <a:rPr lang="zh-CN" altLang="zh-CN" b="1">
                <a:solidFill>
                  <a:srgbClr val="009900"/>
                </a:solidFill>
                <a:sym typeface="Symbol" pitchFamily="18" charset="2"/>
              </a:rPr>
              <a:t>邻域，</a:t>
            </a:r>
            <a:endParaRPr lang="zh-CN" altLang="en-US" b="1">
              <a:solidFill>
                <a:srgbClr val="009900"/>
              </a:solidFill>
              <a:sym typeface="Symbol" pitchFamily="18" charset="2"/>
            </a:endParaRPr>
          </a:p>
        </p:txBody>
      </p:sp>
      <p:sp>
        <p:nvSpPr>
          <p:cNvPr id="18464" name="Text Box 51"/>
          <p:cNvSpPr txBox="1">
            <a:spLocks noChangeArrowheads="1"/>
          </p:cNvSpPr>
          <p:nvPr/>
        </p:nvSpPr>
        <p:spPr bwMode="auto">
          <a:xfrm>
            <a:off x="136525" y="2984500"/>
            <a:ext cx="31734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b="1" i="1">
                <a:solidFill>
                  <a:schemeClr val="accent2"/>
                </a:solidFill>
              </a:rPr>
              <a:t>x</a:t>
            </a:r>
            <a:r>
              <a:rPr lang="en-US" altLang="zh-CN" b="1" baseline="-40000">
                <a:solidFill>
                  <a:schemeClr val="accent2"/>
                </a:solidFill>
              </a:rPr>
              <a:t>0 </a:t>
            </a:r>
            <a:r>
              <a:rPr lang="zh-CN" altLang="en-US" b="1">
                <a:solidFill>
                  <a:schemeClr val="accent2"/>
                </a:solidFill>
              </a:rPr>
              <a:t>的空心</a:t>
            </a:r>
            <a:r>
              <a:rPr lang="zh-CN" altLang="en-US" b="1" i="1">
                <a:solidFill>
                  <a:schemeClr val="accent2"/>
                </a:solidFill>
                <a:sym typeface="Symbol" pitchFamily="18" charset="2"/>
              </a:rPr>
              <a:t></a:t>
            </a:r>
            <a:r>
              <a:rPr lang="zh-CN" altLang="en-US" b="1">
                <a:solidFill>
                  <a:schemeClr val="accent2"/>
                </a:solidFill>
              </a:rPr>
              <a:t>邻域，</a:t>
            </a:r>
          </a:p>
        </p:txBody>
      </p:sp>
      <p:sp>
        <p:nvSpPr>
          <p:cNvPr id="6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48774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10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410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10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1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1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1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1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24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0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0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05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0553" grpId="0" build="p" autoUpdateAnimBg="0"/>
      <p:bldP spid="6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9750" y="116632"/>
            <a:ext cx="12128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注意</a:t>
            </a:r>
            <a:r>
              <a:rPr lang="en-US" altLang="zh-CN" sz="3200" b="1" dirty="0" smtClean="0">
                <a:solidFill>
                  <a:srgbClr val="C00000"/>
                </a:solidFill>
                <a:latin typeface="+mn-lt"/>
                <a:ea typeface="+mn-ea"/>
              </a:rPr>
              <a:t>:</a:t>
            </a:r>
            <a:endParaRPr lang="en-US" altLang="zh-CN" sz="2800" dirty="0" smtClean="0">
              <a:solidFill>
                <a:srgbClr val="C00000"/>
              </a:solidFill>
              <a:latin typeface="+mn-lt"/>
              <a:ea typeface="+mn-ea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65618" y="728990"/>
            <a:ext cx="816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latin typeface="+mn-lt"/>
                <a:ea typeface="+mn-ea"/>
              </a:rPr>
              <a:t>1.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无穷大不是很大的数</a:t>
            </a:r>
            <a:r>
              <a:rPr kumimoji="1" lang="en-US" altLang="zh-CN" dirty="0">
                <a:latin typeface="+mn-lt"/>
                <a:ea typeface="+mn-ea"/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它是描述函数的一种状态</a:t>
            </a:r>
            <a:r>
              <a:rPr kumimoji="1" lang="en-US" altLang="zh-CN" dirty="0">
                <a:latin typeface="+mn-lt"/>
                <a:ea typeface="+mn-ea"/>
              </a:rPr>
              <a:t>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2963" y="2060848"/>
            <a:ext cx="762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 smtClean="0">
                <a:latin typeface="+mn-lt"/>
                <a:ea typeface="+mn-ea"/>
              </a:rPr>
              <a:t>3.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函数为无穷大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,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必定无界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. </a:t>
            </a: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但反之不真 </a:t>
            </a:r>
            <a:r>
              <a:rPr kumimoji="1" lang="en-US" altLang="zh-CN" dirty="0">
                <a:latin typeface="+mn-lt"/>
                <a:ea typeface="+mn-ea"/>
              </a:rPr>
              <a:t>!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2963" y="272442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例如</a:t>
            </a:r>
            <a:r>
              <a:rPr kumimoji="1" lang="en-US" altLang="zh-CN" dirty="0">
                <a:solidFill>
                  <a:schemeClr val="tx2"/>
                </a:solidFill>
                <a:latin typeface="+mn-ea"/>
                <a:ea typeface="+mn-ea"/>
              </a:rPr>
              <a:t>,</a:t>
            </a:r>
            <a:r>
              <a:rPr kumimoji="1" lang="en-US" altLang="zh-CN" dirty="0">
                <a:latin typeface="+mn-ea"/>
                <a:ea typeface="+mn-ea"/>
              </a:rPr>
              <a:t>  </a:t>
            </a:r>
            <a:r>
              <a:rPr kumimoji="1" lang="zh-CN" altLang="en-US" dirty="0"/>
              <a:t>函数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39397"/>
              </p:ext>
            </p:extLst>
          </p:nvPr>
        </p:nvGraphicFramePr>
        <p:xfrm>
          <a:off x="2408113" y="2783160"/>
          <a:ext cx="433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3" imgW="4286417" imgH="361987" progId="Equation.3">
                  <p:embed/>
                </p:oleObj>
              </mc:Choice>
              <mc:Fallback>
                <p:oleObj name="Equation" r:id="rId3" imgW="428641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113" y="2783160"/>
                        <a:ext cx="433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669345"/>
              </p:ext>
            </p:extLst>
          </p:nvPr>
        </p:nvGraphicFramePr>
        <p:xfrm>
          <a:off x="1582613" y="341816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5" imgW="1447874" imgH="361987" progId="Equation.3">
                  <p:embed/>
                </p:oleObj>
              </mc:Choice>
              <mc:Fallback>
                <p:oleObj name="Equation" r:id="rId5" imgW="144787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613" y="3418160"/>
                        <a:ext cx="1498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819890"/>
              </p:ext>
            </p:extLst>
          </p:nvPr>
        </p:nvGraphicFramePr>
        <p:xfrm>
          <a:off x="3944813" y="3418160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Equation" r:id="rId7" imgW="2514712" imgH="381074" progId="Equation.3">
                  <p:embed/>
                </p:oleObj>
              </mc:Choice>
              <mc:Fallback>
                <p:oleObj name="Equation" r:id="rId7" imgW="2514712" imgH="3810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813" y="3418160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80979"/>
              </p:ext>
            </p:extLst>
          </p:nvPr>
        </p:nvGraphicFramePr>
        <p:xfrm>
          <a:off x="3106613" y="3440385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Equation" r:id="rId9" imgW="647663" imgH="342900" progId="Equation.3">
                  <p:embed/>
                </p:oleObj>
              </mc:Choice>
              <mc:Fallback>
                <p:oleObj name="Equation" r:id="rId9" imgW="64766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613" y="3440385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557213" y="3935685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但</a:t>
            </a: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043828"/>
              </p:ext>
            </p:extLst>
          </p:nvPr>
        </p:nvGraphicFramePr>
        <p:xfrm>
          <a:off x="2039813" y="395156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11" imgW="2048033" imgH="523726" progId="Equation.3">
                  <p:embed/>
                </p:oleObj>
              </mc:Choice>
              <mc:Fallback>
                <p:oleObj name="Equation" r:id="rId11" imgW="2048033" imgH="5237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813" y="3951560"/>
                        <a:ext cx="2095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249469"/>
              </p:ext>
            </p:extLst>
          </p:nvPr>
        </p:nvGraphicFramePr>
        <p:xfrm>
          <a:off x="755576" y="4713560"/>
          <a:ext cx="229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13" imgW="2247751" imgH="400162" progId="Equation.3">
                  <p:embed/>
                </p:oleObj>
              </mc:Choice>
              <mc:Fallback>
                <p:oleObj name="Equation" r:id="rId13" imgW="224775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13560"/>
                        <a:ext cx="229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69541"/>
              </p:ext>
            </p:extLst>
          </p:nvPr>
        </p:nvGraphicFramePr>
        <p:xfrm>
          <a:off x="3117776" y="469292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15" imgW="685800" imgH="361987" progId="Equation.3">
                  <p:embed/>
                </p:oleObj>
              </mc:Choice>
              <mc:Fallback>
                <p:oleObj name="Equation" r:id="rId15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776" y="469292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803576" y="463259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不是无穷大 </a:t>
            </a:r>
            <a:r>
              <a:rPr kumimoji="1" lang="en-US" altLang="zh-CN"/>
              <a:t>!</a:t>
            </a:r>
          </a:p>
        </p:txBody>
      </p:sp>
      <p:grpSp>
        <p:nvGrpSpPr>
          <p:cNvPr id="13327" name="Group 15"/>
          <p:cNvGrpSpPr>
            <a:grpSpLocks/>
          </p:cNvGrpSpPr>
          <p:nvPr/>
        </p:nvGrpSpPr>
        <p:grpSpPr bwMode="auto">
          <a:xfrm>
            <a:off x="6376863" y="4627835"/>
            <a:ext cx="1866900" cy="1466850"/>
            <a:chOff x="3624" y="2436"/>
            <a:chExt cx="1176" cy="924"/>
          </a:xfrm>
        </p:grpSpPr>
        <p:sp>
          <p:nvSpPr>
            <p:cNvPr id="19480" name="Freeform 16"/>
            <p:cNvSpPr>
              <a:spLocks/>
            </p:cNvSpPr>
            <p:nvPr/>
          </p:nvSpPr>
          <p:spPr bwMode="auto">
            <a:xfrm>
              <a:off x="4212" y="2790"/>
              <a:ext cx="336" cy="294"/>
            </a:xfrm>
            <a:custGeom>
              <a:avLst/>
              <a:gdLst>
                <a:gd name="T0" fmla="*/ 6 w 336"/>
                <a:gd name="T1" fmla="*/ 102 h 294"/>
                <a:gd name="T2" fmla="*/ 12 w 336"/>
                <a:gd name="T3" fmla="*/ 96 h 294"/>
                <a:gd name="T4" fmla="*/ 18 w 336"/>
                <a:gd name="T5" fmla="*/ 90 h 294"/>
                <a:gd name="T6" fmla="*/ 24 w 336"/>
                <a:gd name="T7" fmla="*/ 90 h 294"/>
                <a:gd name="T8" fmla="*/ 30 w 336"/>
                <a:gd name="T9" fmla="*/ 84 h 294"/>
                <a:gd name="T10" fmla="*/ 36 w 336"/>
                <a:gd name="T11" fmla="*/ 78 h 294"/>
                <a:gd name="T12" fmla="*/ 42 w 336"/>
                <a:gd name="T13" fmla="*/ 78 h 294"/>
                <a:gd name="T14" fmla="*/ 54 w 336"/>
                <a:gd name="T15" fmla="*/ 78 h 294"/>
                <a:gd name="T16" fmla="*/ 60 w 336"/>
                <a:gd name="T17" fmla="*/ 78 h 294"/>
                <a:gd name="T18" fmla="*/ 66 w 336"/>
                <a:gd name="T19" fmla="*/ 78 h 294"/>
                <a:gd name="T20" fmla="*/ 72 w 336"/>
                <a:gd name="T21" fmla="*/ 78 h 294"/>
                <a:gd name="T22" fmla="*/ 78 w 336"/>
                <a:gd name="T23" fmla="*/ 84 h 294"/>
                <a:gd name="T24" fmla="*/ 84 w 336"/>
                <a:gd name="T25" fmla="*/ 90 h 294"/>
                <a:gd name="T26" fmla="*/ 90 w 336"/>
                <a:gd name="T27" fmla="*/ 96 h 294"/>
                <a:gd name="T28" fmla="*/ 96 w 336"/>
                <a:gd name="T29" fmla="*/ 102 h 294"/>
                <a:gd name="T30" fmla="*/ 102 w 336"/>
                <a:gd name="T31" fmla="*/ 108 h 294"/>
                <a:gd name="T32" fmla="*/ 108 w 336"/>
                <a:gd name="T33" fmla="*/ 120 h 294"/>
                <a:gd name="T34" fmla="*/ 114 w 336"/>
                <a:gd name="T35" fmla="*/ 126 h 294"/>
                <a:gd name="T36" fmla="*/ 126 w 336"/>
                <a:gd name="T37" fmla="*/ 138 h 294"/>
                <a:gd name="T38" fmla="*/ 132 w 336"/>
                <a:gd name="T39" fmla="*/ 150 h 294"/>
                <a:gd name="T40" fmla="*/ 138 w 336"/>
                <a:gd name="T41" fmla="*/ 162 h 294"/>
                <a:gd name="T42" fmla="*/ 144 w 336"/>
                <a:gd name="T43" fmla="*/ 180 h 294"/>
                <a:gd name="T44" fmla="*/ 150 w 336"/>
                <a:gd name="T45" fmla="*/ 192 h 294"/>
                <a:gd name="T46" fmla="*/ 156 w 336"/>
                <a:gd name="T47" fmla="*/ 204 h 294"/>
                <a:gd name="T48" fmla="*/ 162 w 336"/>
                <a:gd name="T49" fmla="*/ 216 h 294"/>
                <a:gd name="T50" fmla="*/ 168 w 336"/>
                <a:gd name="T51" fmla="*/ 228 h 294"/>
                <a:gd name="T52" fmla="*/ 174 w 336"/>
                <a:gd name="T53" fmla="*/ 240 h 294"/>
                <a:gd name="T54" fmla="*/ 180 w 336"/>
                <a:gd name="T55" fmla="*/ 252 h 294"/>
                <a:gd name="T56" fmla="*/ 186 w 336"/>
                <a:gd name="T57" fmla="*/ 264 h 294"/>
                <a:gd name="T58" fmla="*/ 198 w 336"/>
                <a:gd name="T59" fmla="*/ 270 h 294"/>
                <a:gd name="T60" fmla="*/ 204 w 336"/>
                <a:gd name="T61" fmla="*/ 282 h 294"/>
                <a:gd name="T62" fmla="*/ 210 w 336"/>
                <a:gd name="T63" fmla="*/ 288 h 294"/>
                <a:gd name="T64" fmla="*/ 216 w 336"/>
                <a:gd name="T65" fmla="*/ 288 h 294"/>
                <a:gd name="T66" fmla="*/ 222 w 336"/>
                <a:gd name="T67" fmla="*/ 294 h 294"/>
                <a:gd name="T68" fmla="*/ 228 w 336"/>
                <a:gd name="T69" fmla="*/ 294 h 294"/>
                <a:gd name="T70" fmla="*/ 234 w 336"/>
                <a:gd name="T71" fmla="*/ 288 h 294"/>
                <a:gd name="T72" fmla="*/ 240 w 336"/>
                <a:gd name="T73" fmla="*/ 282 h 294"/>
                <a:gd name="T74" fmla="*/ 246 w 336"/>
                <a:gd name="T75" fmla="*/ 276 h 294"/>
                <a:gd name="T76" fmla="*/ 252 w 336"/>
                <a:gd name="T77" fmla="*/ 270 h 294"/>
                <a:gd name="T78" fmla="*/ 264 w 336"/>
                <a:gd name="T79" fmla="*/ 258 h 294"/>
                <a:gd name="T80" fmla="*/ 270 w 336"/>
                <a:gd name="T81" fmla="*/ 246 h 294"/>
                <a:gd name="T82" fmla="*/ 276 w 336"/>
                <a:gd name="T83" fmla="*/ 228 h 294"/>
                <a:gd name="T84" fmla="*/ 282 w 336"/>
                <a:gd name="T85" fmla="*/ 210 h 294"/>
                <a:gd name="T86" fmla="*/ 288 w 336"/>
                <a:gd name="T87" fmla="*/ 186 h 294"/>
                <a:gd name="T88" fmla="*/ 294 w 336"/>
                <a:gd name="T89" fmla="*/ 168 h 294"/>
                <a:gd name="T90" fmla="*/ 300 w 336"/>
                <a:gd name="T91" fmla="*/ 144 h 294"/>
                <a:gd name="T92" fmla="*/ 306 w 336"/>
                <a:gd name="T93" fmla="*/ 114 h 294"/>
                <a:gd name="T94" fmla="*/ 312 w 336"/>
                <a:gd name="T95" fmla="*/ 90 h 294"/>
                <a:gd name="T96" fmla="*/ 318 w 336"/>
                <a:gd name="T97" fmla="*/ 60 h 294"/>
                <a:gd name="T98" fmla="*/ 324 w 336"/>
                <a:gd name="T99" fmla="*/ 36 h 294"/>
                <a:gd name="T100" fmla="*/ 336 w 336"/>
                <a:gd name="T101" fmla="*/ 6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0" y="108"/>
                  </a:moveTo>
                  <a:lnTo>
                    <a:pt x="0" y="108"/>
                  </a:lnTo>
                  <a:lnTo>
                    <a:pt x="6" y="102"/>
                  </a:lnTo>
                  <a:lnTo>
                    <a:pt x="12" y="102"/>
                  </a:lnTo>
                  <a:lnTo>
                    <a:pt x="12" y="96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24" y="90"/>
                  </a:lnTo>
                  <a:lnTo>
                    <a:pt x="30" y="84"/>
                  </a:lnTo>
                  <a:lnTo>
                    <a:pt x="36" y="84"/>
                  </a:lnTo>
                  <a:lnTo>
                    <a:pt x="36" y="78"/>
                  </a:lnTo>
                  <a:lnTo>
                    <a:pt x="42" y="78"/>
                  </a:lnTo>
                  <a:lnTo>
                    <a:pt x="48" y="78"/>
                  </a:lnTo>
                  <a:lnTo>
                    <a:pt x="54" y="78"/>
                  </a:lnTo>
                  <a:lnTo>
                    <a:pt x="60" y="78"/>
                  </a:lnTo>
                  <a:lnTo>
                    <a:pt x="66" y="78"/>
                  </a:lnTo>
                  <a:lnTo>
                    <a:pt x="72" y="78"/>
                  </a:lnTo>
                  <a:lnTo>
                    <a:pt x="72" y="84"/>
                  </a:lnTo>
                  <a:lnTo>
                    <a:pt x="78" y="84"/>
                  </a:lnTo>
                  <a:lnTo>
                    <a:pt x="84" y="84"/>
                  </a:lnTo>
                  <a:lnTo>
                    <a:pt x="84" y="90"/>
                  </a:lnTo>
                  <a:lnTo>
                    <a:pt x="90" y="90"/>
                  </a:lnTo>
                  <a:lnTo>
                    <a:pt x="90" y="96"/>
                  </a:lnTo>
                  <a:lnTo>
                    <a:pt x="96" y="96"/>
                  </a:lnTo>
                  <a:lnTo>
                    <a:pt x="96" y="102"/>
                  </a:lnTo>
                  <a:lnTo>
                    <a:pt x="102" y="102"/>
                  </a:lnTo>
                  <a:lnTo>
                    <a:pt x="102" y="108"/>
                  </a:lnTo>
                  <a:lnTo>
                    <a:pt x="108" y="114"/>
                  </a:lnTo>
                  <a:lnTo>
                    <a:pt x="108" y="120"/>
                  </a:lnTo>
                  <a:lnTo>
                    <a:pt x="114" y="120"/>
                  </a:lnTo>
                  <a:lnTo>
                    <a:pt x="114" y="126"/>
                  </a:lnTo>
                  <a:lnTo>
                    <a:pt x="120" y="132"/>
                  </a:lnTo>
                  <a:lnTo>
                    <a:pt x="120" y="138"/>
                  </a:lnTo>
                  <a:lnTo>
                    <a:pt x="126" y="138"/>
                  </a:lnTo>
                  <a:lnTo>
                    <a:pt x="126" y="144"/>
                  </a:lnTo>
                  <a:lnTo>
                    <a:pt x="126" y="150"/>
                  </a:lnTo>
                  <a:lnTo>
                    <a:pt x="132" y="150"/>
                  </a:lnTo>
                  <a:lnTo>
                    <a:pt x="132" y="156"/>
                  </a:lnTo>
                  <a:lnTo>
                    <a:pt x="132" y="162"/>
                  </a:lnTo>
                  <a:lnTo>
                    <a:pt x="138" y="162"/>
                  </a:lnTo>
                  <a:lnTo>
                    <a:pt x="138" y="168"/>
                  </a:lnTo>
                  <a:lnTo>
                    <a:pt x="138" y="174"/>
                  </a:lnTo>
                  <a:lnTo>
                    <a:pt x="144" y="174"/>
                  </a:lnTo>
                  <a:lnTo>
                    <a:pt x="144" y="180"/>
                  </a:lnTo>
                  <a:lnTo>
                    <a:pt x="144" y="186"/>
                  </a:lnTo>
                  <a:lnTo>
                    <a:pt x="150" y="186"/>
                  </a:lnTo>
                  <a:lnTo>
                    <a:pt x="150" y="192"/>
                  </a:lnTo>
                  <a:lnTo>
                    <a:pt x="150" y="198"/>
                  </a:lnTo>
                  <a:lnTo>
                    <a:pt x="156" y="198"/>
                  </a:lnTo>
                  <a:lnTo>
                    <a:pt x="156" y="204"/>
                  </a:lnTo>
                  <a:lnTo>
                    <a:pt x="156" y="210"/>
                  </a:lnTo>
                  <a:lnTo>
                    <a:pt x="162" y="210"/>
                  </a:lnTo>
                  <a:lnTo>
                    <a:pt x="162" y="216"/>
                  </a:lnTo>
                  <a:lnTo>
                    <a:pt x="162" y="222"/>
                  </a:lnTo>
                  <a:lnTo>
                    <a:pt x="168" y="222"/>
                  </a:lnTo>
                  <a:lnTo>
                    <a:pt x="168" y="228"/>
                  </a:lnTo>
                  <a:lnTo>
                    <a:pt x="168" y="234"/>
                  </a:lnTo>
                  <a:lnTo>
                    <a:pt x="174" y="234"/>
                  </a:lnTo>
                  <a:lnTo>
                    <a:pt x="174" y="240"/>
                  </a:lnTo>
                  <a:lnTo>
                    <a:pt x="180" y="246"/>
                  </a:lnTo>
                  <a:lnTo>
                    <a:pt x="180" y="252"/>
                  </a:lnTo>
                  <a:lnTo>
                    <a:pt x="186" y="258"/>
                  </a:lnTo>
                  <a:lnTo>
                    <a:pt x="186" y="264"/>
                  </a:lnTo>
                  <a:lnTo>
                    <a:pt x="192" y="264"/>
                  </a:lnTo>
                  <a:lnTo>
                    <a:pt x="192" y="270"/>
                  </a:lnTo>
                  <a:lnTo>
                    <a:pt x="198" y="270"/>
                  </a:lnTo>
                  <a:lnTo>
                    <a:pt x="198" y="276"/>
                  </a:lnTo>
                  <a:lnTo>
                    <a:pt x="204" y="282"/>
                  </a:lnTo>
                  <a:lnTo>
                    <a:pt x="210" y="282"/>
                  </a:lnTo>
                  <a:lnTo>
                    <a:pt x="210" y="288"/>
                  </a:lnTo>
                  <a:lnTo>
                    <a:pt x="216" y="288"/>
                  </a:lnTo>
                  <a:lnTo>
                    <a:pt x="222" y="294"/>
                  </a:lnTo>
                  <a:lnTo>
                    <a:pt x="228" y="294"/>
                  </a:lnTo>
                  <a:lnTo>
                    <a:pt x="234" y="288"/>
                  </a:lnTo>
                  <a:lnTo>
                    <a:pt x="240" y="288"/>
                  </a:lnTo>
                  <a:lnTo>
                    <a:pt x="240" y="282"/>
                  </a:lnTo>
                  <a:lnTo>
                    <a:pt x="246" y="282"/>
                  </a:lnTo>
                  <a:lnTo>
                    <a:pt x="246" y="276"/>
                  </a:lnTo>
                  <a:lnTo>
                    <a:pt x="252" y="276"/>
                  </a:lnTo>
                  <a:lnTo>
                    <a:pt x="252" y="270"/>
                  </a:lnTo>
                  <a:lnTo>
                    <a:pt x="258" y="264"/>
                  </a:lnTo>
                  <a:lnTo>
                    <a:pt x="258" y="258"/>
                  </a:lnTo>
                  <a:lnTo>
                    <a:pt x="264" y="258"/>
                  </a:lnTo>
                  <a:lnTo>
                    <a:pt x="264" y="252"/>
                  </a:lnTo>
                  <a:lnTo>
                    <a:pt x="264" y="246"/>
                  </a:lnTo>
                  <a:lnTo>
                    <a:pt x="270" y="246"/>
                  </a:lnTo>
                  <a:lnTo>
                    <a:pt x="270" y="240"/>
                  </a:lnTo>
                  <a:lnTo>
                    <a:pt x="270" y="234"/>
                  </a:lnTo>
                  <a:lnTo>
                    <a:pt x="270" y="228"/>
                  </a:lnTo>
                  <a:lnTo>
                    <a:pt x="276" y="228"/>
                  </a:lnTo>
                  <a:lnTo>
                    <a:pt x="276" y="222"/>
                  </a:lnTo>
                  <a:lnTo>
                    <a:pt x="276" y="216"/>
                  </a:lnTo>
                  <a:lnTo>
                    <a:pt x="282" y="210"/>
                  </a:lnTo>
                  <a:lnTo>
                    <a:pt x="282" y="204"/>
                  </a:lnTo>
                  <a:lnTo>
                    <a:pt x="282" y="198"/>
                  </a:lnTo>
                  <a:lnTo>
                    <a:pt x="288" y="192"/>
                  </a:lnTo>
                  <a:lnTo>
                    <a:pt x="288" y="186"/>
                  </a:lnTo>
                  <a:lnTo>
                    <a:pt x="288" y="180"/>
                  </a:lnTo>
                  <a:lnTo>
                    <a:pt x="294" y="174"/>
                  </a:lnTo>
                  <a:lnTo>
                    <a:pt x="294" y="168"/>
                  </a:lnTo>
                  <a:lnTo>
                    <a:pt x="294" y="162"/>
                  </a:lnTo>
                  <a:lnTo>
                    <a:pt x="294" y="156"/>
                  </a:lnTo>
                  <a:lnTo>
                    <a:pt x="300" y="150"/>
                  </a:lnTo>
                  <a:lnTo>
                    <a:pt x="300" y="144"/>
                  </a:lnTo>
                  <a:lnTo>
                    <a:pt x="300" y="138"/>
                  </a:lnTo>
                  <a:lnTo>
                    <a:pt x="306" y="132"/>
                  </a:lnTo>
                  <a:lnTo>
                    <a:pt x="306" y="126"/>
                  </a:lnTo>
                  <a:lnTo>
                    <a:pt x="306" y="120"/>
                  </a:lnTo>
                  <a:lnTo>
                    <a:pt x="306" y="114"/>
                  </a:lnTo>
                  <a:lnTo>
                    <a:pt x="312" y="108"/>
                  </a:lnTo>
                  <a:lnTo>
                    <a:pt x="312" y="102"/>
                  </a:lnTo>
                  <a:lnTo>
                    <a:pt x="312" y="96"/>
                  </a:lnTo>
                  <a:lnTo>
                    <a:pt x="312" y="90"/>
                  </a:lnTo>
                  <a:lnTo>
                    <a:pt x="312" y="84"/>
                  </a:lnTo>
                  <a:lnTo>
                    <a:pt x="318" y="78"/>
                  </a:lnTo>
                  <a:lnTo>
                    <a:pt x="318" y="72"/>
                  </a:lnTo>
                  <a:lnTo>
                    <a:pt x="318" y="66"/>
                  </a:lnTo>
                  <a:lnTo>
                    <a:pt x="318" y="60"/>
                  </a:lnTo>
                  <a:lnTo>
                    <a:pt x="324" y="54"/>
                  </a:lnTo>
                  <a:lnTo>
                    <a:pt x="324" y="48"/>
                  </a:lnTo>
                  <a:lnTo>
                    <a:pt x="324" y="42"/>
                  </a:lnTo>
                  <a:lnTo>
                    <a:pt x="324" y="36"/>
                  </a:lnTo>
                  <a:lnTo>
                    <a:pt x="330" y="30"/>
                  </a:lnTo>
                  <a:lnTo>
                    <a:pt x="330" y="24"/>
                  </a:lnTo>
                  <a:lnTo>
                    <a:pt x="330" y="18"/>
                  </a:lnTo>
                  <a:lnTo>
                    <a:pt x="330" y="12"/>
                  </a:lnTo>
                  <a:lnTo>
                    <a:pt x="336" y="6"/>
                  </a:lnTo>
                  <a:lnTo>
                    <a:pt x="336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7"/>
            <p:cNvSpPr>
              <a:spLocks/>
            </p:cNvSpPr>
            <p:nvPr/>
          </p:nvSpPr>
          <p:spPr bwMode="auto">
            <a:xfrm>
              <a:off x="4548" y="2544"/>
              <a:ext cx="252" cy="816"/>
            </a:xfrm>
            <a:custGeom>
              <a:avLst/>
              <a:gdLst>
                <a:gd name="T0" fmla="*/ 0 w 252"/>
                <a:gd name="T1" fmla="*/ 228 h 816"/>
                <a:gd name="T2" fmla="*/ 6 w 252"/>
                <a:gd name="T3" fmla="*/ 204 h 816"/>
                <a:gd name="T4" fmla="*/ 12 w 252"/>
                <a:gd name="T5" fmla="*/ 186 h 816"/>
                <a:gd name="T6" fmla="*/ 18 w 252"/>
                <a:gd name="T7" fmla="*/ 162 h 816"/>
                <a:gd name="T8" fmla="*/ 24 w 252"/>
                <a:gd name="T9" fmla="*/ 138 h 816"/>
                <a:gd name="T10" fmla="*/ 30 w 252"/>
                <a:gd name="T11" fmla="*/ 120 h 816"/>
                <a:gd name="T12" fmla="*/ 36 w 252"/>
                <a:gd name="T13" fmla="*/ 102 h 816"/>
                <a:gd name="T14" fmla="*/ 42 w 252"/>
                <a:gd name="T15" fmla="*/ 84 h 816"/>
                <a:gd name="T16" fmla="*/ 42 w 252"/>
                <a:gd name="T17" fmla="*/ 66 h 816"/>
                <a:gd name="T18" fmla="*/ 48 w 252"/>
                <a:gd name="T19" fmla="*/ 54 h 816"/>
                <a:gd name="T20" fmla="*/ 54 w 252"/>
                <a:gd name="T21" fmla="*/ 36 h 816"/>
                <a:gd name="T22" fmla="*/ 60 w 252"/>
                <a:gd name="T23" fmla="*/ 24 h 816"/>
                <a:gd name="T24" fmla="*/ 66 w 252"/>
                <a:gd name="T25" fmla="*/ 18 h 816"/>
                <a:gd name="T26" fmla="*/ 72 w 252"/>
                <a:gd name="T27" fmla="*/ 6 h 816"/>
                <a:gd name="T28" fmla="*/ 78 w 252"/>
                <a:gd name="T29" fmla="*/ 0 h 816"/>
                <a:gd name="T30" fmla="*/ 84 w 252"/>
                <a:gd name="T31" fmla="*/ 0 h 816"/>
                <a:gd name="T32" fmla="*/ 84 w 252"/>
                <a:gd name="T33" fmla="*/ 0 h 816"/>
                <a:gd name="T34" fmla="*/ 90 w 252"/>
                <a:gd name="T35" fmla="*/ 0 h 816"/>
                <a:gd name="T36" fmla="*/ 96 w 252"/>
                <a:gd name="T37" fmla="*/ 0 h 816"/>
                <a:gd name="T38" fmla="*/ 102 w 252"/>
                <a:gd name="T39" fmla="*/ 6 h 816"/>
                <a:gd name="T40" fmla="*/ 108 w 252"/>
                <a:gd name="T41" fmla="*/ 18 h 816"/>
                <a:gd name="T42" fmla="*/ 114 w 252"/>
                <a:gd name="T43" fmla="*/ 30 h 816"/>
                <a:gd name="T44" fmla="*/ 120 w 252"/>
                <a:gd name="T45" fmla="*/ 42 h 816"/>
                <a:gd name="T46" fmla="*/ 126 w 252"/>
                <a:gd name="T47" fmla="*/ 60 h 816"/>
                <a:gd name="T48" fmla="*/ 126 w 252"/>
                <a:gd name="T49" fmla="*/ 78 h 816"/>
                <a:gd name="T50" fmla="*/ 132 w 252"/>
                <a:gd name="T51" fmla="*/ 96 h 816"/>
                <a:gd name="T52" fmla="*/ 138 w 252"/>
                <a:gd name="T53" fmla="*/ 120 h 816"/>
                <a:gd name="T54" fmla="*/ 144 w 252"/>
                <a:gd name="T55" fmla="*/ 144 h 816"/>
                <a:gd name="T56" fmla="*/ 150 w 252"/>
                <a:gd name="T57" fmla="*/ 174 h 816"/>
                <a:gd name="T58" fmla="*/ 156 w 252"/>
                <a:gd name="T59" fmla="*/ 198 h 816"/>
                <a:gd name="T60" fmla="*/ 162 w 252"/>
                <a:gd name="T61" fmla="*/ 234 h 816"/>
                <a:gd name="T62" fmla="*/ 168 w 252"/>
                <a:gd name="T63" fmla="*/ 264 h 816"/>
                <a:gd name="T64" fmla="*/ 168 w 252"/>
                <a:gd name="T65" fmla="*/ 294 h 816"/>
                <a:gd name="T66" fmla="*/ 174 w 252"/>
                <a:gd name="T67" fmla="*/ 330 h 816"/>
                <a:gd name="T68" fmla="*/ 180 w 252"/>
                <a:gd name="T69" fmla="*/ 366 h 816"/>
                <a:gd name="T70" fmla="*/ 186 w 252"/>
                <a:gd name="T71" fmla="*/ 402 h 816"/>
                <a:gd name="T72" fmla="*/ 192 w 252"/>
                <a:gd name="T73" fmla="*/ 438 h 816"/>
                <a:gd name="T74" fmla="*/ 198 w 252"/>
                <a:gd name="T75" fmla="*/ 474 h 816"/>
                <a:gd name="T76" fmla="*/ 204 w 252"/>
                <a:gd name="T77" fmla="*/ 510 h 816"/>
                <a:gd name="T78" fmla="*/ 210 w 252"/>
                <a:gd name="T79" fmla="*/ 546 h 816"/>
                <a:gd name="T80" fmla="*/ 210 w 252"/>
                <a:gd name="T81" fmla="*/ 582 h 816"/>
                <a:gd name="T82" fmla="*/ 216 w 252"/>
                <a:gd name="T83" fmla="*/ 618 h 816"/>
                <a:gd name="T84" fmla="*/ 222 w 252"/>
                <a:gd name="T85" fmla="*/ 648 h 816"/>
                <a:gd name="T86" fmla="*/ 228 w 252"/>
                <a:gd name="T87" fmla="*/ 678 h 816"/>
                <a:gd name="T88" fmla="*/ 234 w 252"/>
                <a:gd name="T89" fmla="*/ 714 h 816"/>
                <a:gd name="T90" fmla="*/ 240 w 252"/>
                <a:gd name="T91" fmla="*/ 738 h 816"/>
                <a:gd name="T92" fmla="*/ 246 w 252"/>
                <a:gd name="T93" fmla="*/ 768 h 816"/>
                <a:gd name="T94" fmla="*/ 252 w 252"/>
                <a:gd name="T95" fmla="*/ 792 h 816"/>
                <a:gd name="T96" fmla="*/ 252 w 252"/>
                <a:gd name="T97" fmla="*/ 816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0" y="246"/>
                  </a:moveTo>
                  <a:lnTo>
                    <a:pt x="0" y="240"/>
                  </a:lnTo>
                  <a:lnTo>
                    <a:pt x="0" y="234"/>
                  </a:lnTo>
                  <a:lnTo>
                    <a:pt x="0" y="228"/>
                  </a:lnTo>
                  <a:lnTo>
                    <a:pt x="6" y="222"/>
                  </a:lnTo>
                  <a:lnTo>
                    <a:pt x="6" y="216"/>
                  </a:lnTo>
                  <a:lnTo>
                    <a:pt x="6" y="210"/>
                  </a:lnTo>
                  <a:lnTo>
                    <a:pt x="6" y="204"/>
                  </a:lnTo>
                  <a:lnTo>
                    <a:pt x="12" y="198"/>
                  </a:lnTo>
                  <a:lnTo>
                    <a:pt x="12" y="192"/>
                  </a:lnTo>
                  <a:lnTo>
                    <a:pt x="12" y="186"/>
                  </a:lnTo>
                  <a:lnTo>
                    <a:pt x="12" y="180"/>
                  </a:lnTo>
                  <a:lnTo>
                    <a:pt x="18" y="174"/>
                  </a:lnTo>
                  <a:lnTo>
                    <a:pt x="18" y="168"/>
                  </a:lnTo>
                  <a:lnTo>
                    <a:pt x="18" y="162"/>
                  </a:lnTo>
                  <a:lnTo>
                    <a:pt x="18" y="156"/>
                  </a:lnTo>
                  <a:lnTo>
                    <a:pt x="18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32"/>
                  </a:lnTo>
                  <a:lnTo>
                    <a:pt x="30" y="126"/>
                  </a:lnTo>
                  <a:lnTo>
                    <a:pt x="30" y="120"/>
                  </a:lnTo>
                  <a:lnTo>
                    <a:pt x="30" y="114"/>
                  </a:lnTo>
                  <a:lnTo>
                    <a:pt x="30" y="108"/>
                  </a:lnTo>
                  <a:lnTo>
                    <a:pt x="36" y="102"/>
                  </a:lnTo>
                  <a:lnTo>
                    <a:pt x="36" y="96"/>
                  </a:lnTo>
                  <a:lnTo>
                    <a:pt x="36" y="90"/>
                  </a:lnTo>
                  <a:lnTo>
                    <a:pt x="42" y="84"/>
                  </a:lnTo>
                  <a:lnTo>
                    <a:pt x="42" y="78"/>
                  </a:lnTo>
                  <a:lnTo>
                    <a:pt x="42" y="72"/>
                  </a:lnTo>
                  <a:lnTo>
                    <a:pt x="42" y="66"/>
                  </a:lnTo>
                  <a:lnTo>
                    <a:pt x="48" y="60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54" y="36"/>
                  </a:lnTo>
                  <a:lnTo>
                    <a:pt x="60" y="30"/>
                  </a:lnTo>
                  <a:lnTo>
                    <a:pt x="60" y="24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2" y="6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2" y="12"/>
                  </a:lnTo>
                  <a:lnTo>
                    <a:pt x="108" y="18"/>
                  </a:lnTo>
                  <a:lnTo>
                    <a:pt x="108" y="24"/>
                  </a:lnTo>
                  <a:lnTo>
                    <a:pt x="114" y="24"/>
                  </a:lnTo>
                  <a:lnTo>
                    <a:pt x="114" y="30"/>
                  </a:lnTo>
                  <a:lnTo>
                    <a:pt x="114" y="36"/>
                  </a:lnTo>
                  <a:lnTo>
                    <a:pt x="120" y="42"/>
                  </a:lnTo>
                  <a:lnTo>
                    <a:pt x="120" y="48"/>
                  </a:lnTo>
                  <a:lnTo>
                    <a:pt x="120" y="54"/>
                  </a:lnTo>
                  <a:lnTo>
                    <a:pt x="126" y="60"/>
                  </a:lnTo>
                  <a:lnTo>
                    <a:pt x="126" y="66"/>
                  </a:lnTo>
                  <a:lnTo>
                    <a:pt x="126" y="72"/>
                  </a:lnTo>
                  <a:lnTo>
                    <a:pt x="126" y="78"/>
                  </a:lnTo>
                  <a:lnTo>
                    <a:pt x="132" y="84"/>
                  </a:lnTo>
                  <a:lnTo>
                    <a:pt x="132" y="90"/>
                  </a:lnTo>
                  <a:lnTo>
                    <a:pt x="132" y="96"/>
                  </a:lnTo>
                  <a:lnTo>
                    <a:pt x="138" y="102"/>
                  </a:lnTo>
                  <a:lnTo>
                    <a:pt x="138" y="108"/>
                  </a:lnTo>
                  <a:lnTo>
                    <a:pt x="138" y="114"/>
                  </a:lnTo>
                  <a:lnTo>
                    <a:pt x="138" y="120"/>
                  </a:lnTo>
                  <a:lnTo>
                    <a:pt x="138" y="126"/>
                  </a:lnTo>
                  <a:lnTo>
                    <a:pt x="144" y="132"/>
                  </a:lnTo>
                  <a:lnTo>
                    <a:pt x="144" y="138"/>
                  </a:lnTo>
                  <a:lnTo>
                    <a:pt x="144" y="144"/>
                  </a:lnTo>
                  <a:lnTo>
                    <a:pt x="144" y="150"/>
                  </a:lnTo>
                  <a:lnTo>
                    <a:pt x="144" y="156"/>
                  </a:lnTo>
                  <a:lnTo>
                    <a:pt x="150" y="168"/>
                  </a:lnTo>
                  <a:lnTo>
                    <a:pt x="150" y="174"/>
                  </a:lnTo>
                  <a:lnTo>
                    <a:pt x="150" y="180"/>
                  </a:lnTo>
                  <a:lnTo>
                    <a:pt x="150" y="186"/>
                  </a:lnTo>
                  <a:lnTo>
                    <a:pt x="156" y="192"/>
                  </a:lnTo>
                  <a:lnTo>
                    <a:pt x="156" y="198"/>
                  </a:lnTo>
                  <a:lnTo>
                    <a:pt x="156" y="210"/>
                  </a:lnTo>
                  <a:lnTo>
                    <a:pt x="156" y="216"/>
                  </a:lnTo>
                  <a:lnTo>
                    <a:pt x="156" y="222"/>
                  </a:lnTo>
                  <a:lnTo>
                    <a:pt x="162" y="234"/>
                  </a:lnTo>
                  <a:lnTo>
                    <a:pt x="162" y="240"/>
                  </a:lnTo>
                  <a:lnTo>
                    <a:pt x="162" y="246"/>
                  </a:lnTo>
                  <a:lnTo>
                    <a:pt x="162" y="258"/>
                  </a:lnTo>
                  <a:lnTo>
                    <a:pt x="168" y="264"/>
                  </a:lnTo>
                  <a:lnTo>
                    <a:pt x="168" y="270"/>
                  </a:lnTo>
                  <a:lnTo>
                    <a:pt x="168" y="282"/>
                  </a:lnTo>
                  <a:lnTo>
                    <a:pt x="168" y="288"/>
                  </a:lnTo>
                  <a:lnTo>
                    <a:pt x="168" y="294"/>
                  </a:lnTo>
                  <a:lnTo>
                    <a:pt x="174" y="306"/>
                  </a:lnTo>
                  <a:lnTo>
                    <a:pt x="174" y="312"/>
                  </a:lnTo>
                  <a:lnTo>
                    <a:pt x="174" y="324"/>
                  </a:lnTo>
                  <a:lnTo>
                    <a:pt x="174" y="330"/>
                  </a:lnTo>
                  <a:lnTo>
                    <a:pt x="174" y="342"/>
                  </a:lnTo>
                  <a:lnTo>
                    <a:pt x="180" y="348"/>
                  </a:lnTo>
                  <a:lnTo>
                    <a:pt x="180" y="354"/>
                  </a:lnTo>
                  <a:lnTo>
                    <a:pt x="180" y="366"/>
                  </a:lnTo>
                  <a:lnTo>
                    <a:pt x="180" y="372"/>
                  </a:lnTo>
                  <a:lnTo>
                    <a:pt x="186" y="384"/>
                  </a:lnTo>
                  <a:lnTo>
                    <a:pt x="186" y="390"/>
                  </a:lnTo>
                  <a:lnTo>
                    <a:pt x="186" y="402"/>
                  </a:lnTo>
                  <a:lnTo>
                    <a:pt x="186" y="408"/>
                  </a:lnTo>
                  <a:lnTo>
                    <a:pt x="186" y="420"/>
                  </a:lnTo>
                  <a:lnTo>
                    <a:pt x="192" y="426"/>
                  </a:lnTo>
                  <a:lnTo>
                    <a:pt x="192" y="438"/>
                  </a:lnTo>
                  <a:lnTo>
                    <a:pt x="192" y="444"/>
                  </a:lnTo>
                  <a:lnTo>
                    <a:pt x="192" y="456"/>
                  </a:lnTo>
                  <a:lnTo>
                    <a:pt x="198" y="462"/>
                  </a:lnTo>
                  <a:lnTo>
                    <a:pt x="198" y="474"/>
                  </a:lnTo>
                  <a:lnTo>
                    <a:pt x="198" y="480"/>
                  </a:lnTo>
                  <a:lnTo>
                    <a:pt x="198" y="492"/>
                  </a:lnTo>
                  <a:lnTo>
                    <a:pt x="198" y="498"/>
                  </a:lnTo>
                  <a:lnTo>
                    <a:pt x="204" y="510"/>
                  </a:lnTo>
                  <a:lnTo>
                    <a:pt x="204" y="516"/>
                  </a:lnTo>
                  <a:lnTo>
                    <a:pt x="204" y="528"/>
                  </a:lnTo>
                  <a:lnTo>
                    <a:pt x="204" y="534"/>
                  </a:lnTo>
                  <a:lnTo>
                    <a:pt x="210" y="546"/>
                  </a:lnTo>
                  <a:lnTo>
                    <a:pt x="210" y="552"/>
                  </a:lnTo>
                  <a:lnTo>
                    <a:pt x="210" y="564"/>
                  </a:lnTo>
                  <a:lnTo>
                    <a:pt x="210" y="570"/>
                  </a:lnTo>
                  <a:lnTo>
                    <a:pt x="210" y="582"/>
                  </a:lnTo>
                  <a:lnTo>
                    <a:pt x="216" y="588"/>
                  </a:lnTo>
                  <a:lnTo>
                    <a:pt x="216" y="600"/>
                  </a:lnTo>
                  <a:lnTo>
                    <a:pt x="216" y="606"/>
                  </a:lnTo>
                  <a:lnTo>
                    <a:pt x="216" y="618"/>
                  </a:lnTo>
                  <a:lnTo>
                    <a:pt x="216" y="624"/>
                  </a:lnTo>
                  <a:lnTo>
                    <a:pt x="222" y="630"/>
                  </a:lnTo>
                  <a:lnTo>
                    <a:pt x="222" y="642"/>
                  </a:lnTo>
                  <a:lnTo>
                    <a:pt x="222" y="648"/>
                  </a:lnTo>
                  <a:lnTo>
                    <a:pt x="222" y="654"/>
                  </a:lnTo>
                  <a:lnTo>
                    <a:pt x="228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90"/>
                  </a:lnTo>
                  <a:lnTo>
                    <a:pt x="228" y="696"/>
                  </a:lnTo>
                  <a:lnTo>
                    <a:pt x="234" y="702"/>
                  </a:lnTo>
                  <a:lnTo>
                    <a:pt x="234" y="714"/>
                  </a:lnTo>
                  <a:lnTo>
                    <a:pt x="234" y="720"/>
                  </a:lnTo>
                  <a:lnTo>
                    <a:pt x="234" y="726"/>
                  </a:lnTo>
                  <a:lnTo>
                    <a:pt x="240" y="732"/>
                  </a:lnTo>
                  <a:lnTo>
                    <a:pt x="240" y="738"/>
                  </a:lnTo>
                  <a:lnTo>
                    <a:pt x="240" y="744"/>
                  </a:lnTo>
                  <a:lnTo>
                    <a:pt x="240" y="756"/>
                  </a:lnTo>
                  <a:lnTo>
                    <a:pt x="240" y="762"/>
                  </a:lnTo>
                  <a:lnTo>
                    <a:pt x="246" y="768"/>
                  </a:lnTo>
                  <a:lnTo>
                    <a:pt x="246" y="774"/>
                  </a:lnTo>
                  <a:lnTo>
                    <a:pt x="246" y="780"/>
                  </a:lnTo>
                  <a:lnTo>
                    <a:pt x="246" y="786"/>
                  </a:lnTo>
                  <a:lnTo>
                    <a:pt x="252" y="792"/>
                  </a:lnTo>
                  <a:lnTo>
                    <a:pt x="252" y="798"/>
                  </a:lnTo>
                  <a:lnTo>
                    <a:pt x="252" y="804"/>
                  </a:lnTo>
                  <a:lnTo>
                    <a:pt x="252" y="810"/>
                  </a:lnTo>
                  <a:lnTo>
                    <a:pt x="252" y="816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18"/>
            <p:cNvSpPr>
              <a:spLocks/>
            </p:cNvSpPr>
            <p:nvPr/>
          </p:nvSpPr>
          <p:spPr bwMode="auto">
            <a:xfrm>
              <a:off x="3876" y="2712"/>
              <a:ext cx="336" cy="294"/>
            </a:xfrm>
            <a:custGeom>
              <a:avLst/>
              <a:gdLst>
                <a:gd name="T0" fmla="*/ 330 w 336"/>
                <a:gd name="T1" fmla="*/ 192 h 294"/>
                <a:gd name="T2" fmla="*/ 324 w 336"/>
                <a:gd name="T3" fmla="*/ 198 h 294"/>
                <a:gd name="T4" fmla="*/ 318 w 336"/>
                <a:gd name="T5" fmla="*/ 204 h 294"/>
                <a:gd name="T6" fmla="*/ 312 w 336"/>
                <a:gd name="T7" fmla="*/ 204 h 294"/>
                <a:gd name="T8" fmla="*/ 306 w 336"/>
                <a:gd name="T9" fmla="*/ 210 h 294"/>
                <a:gd name="T10" fmla="*/ 300 w 336"/>
                <a:gd name="T11" fmla="*/ 216 h 294"/>
                <a:gd name="T12" fmla="*/ 294 w 336"/>
                <a:gd name="T13" fmla="*/ 216 h 294"/>
                <a:gd name="T14" fmla="*/ 282 w 336"/>
                <a:gd name="T15" fmla="*/ 216 h 294"/>
                <a:gd name="T16" fmla="*/ 276 w 336"/>
                <a:gd name="T17" fmla="*/ 216 h 294"/>
                <a:gd name="T18" fmla="*/ 270 w 336"/>
                <a:gd name="T19" fmla="*/ 216 h 294"/>
                <a:gd name="T20" fmla="*/ 264 w 336"/>
                <a:gd name="T21" fmla="*/ 216 h 294"/>
                <a:gd name="T22" fmla="*/ 258 w 336"/>
                <a:gd name="T23" fmla="*/ 210 h 294"/>
                <a:gd name="T24" fmla="*/ 252 w 336"/>
                <a:gd name="T25" fmla="*/ 204 h 294"/>
                <a:gd name="T26" fmla="*/ 246 w 336"/>
                <a:gd name="T27" fmla="*/ 198 h 294"/>
                <a:gd name="T28" fmla="*/ 240 w 336"/>
                <a:gd name="T29" fmla="*/ 192 h 294"/>
                <a:gd name="T30" fmla="*/ 234 w 336"/>
                <a:gd name="T31" fmla="*/ 186 h 294"/>
                <a:gd name="T32" fmla="*/ 228 w 336"/>
                <a:gd name="T33" fmla="*/ 174 h 294"/>
                <a:gd name="T34" fmla="*/ 222 w 336"/>
                <a:gd name="T35" fmla="*/ 168 h 294"/>
                <a:gd name="T36" fmla="*/ 210 w 336"/>
                <a:gd name="T37" fmla="*/ 156 h 294"/>
                <a:gd name="T38" fmla="*/ 204 w 336"/>
                <a:gd name="T39" fmla="*/ 144 h 294"/>
                <a:gd name="T40" fmla="*/ 198 w 336"/>
                <a:gd name="T41" fmla="*/ 132 h 294"/>
                <a:gd name="T42" fmla="*/ 192 w 336"/>
                <a:gd name="T43" fmla="*/ 114 h 294"/>
                <a:gd name="T44" fmla="*/ 186 w 336"/>
                <a:gd name="T45" fmla="*/ 102 h 294"/>
                <a:gd name="T46" fmla="*/ 180 w 336"/>
                <a:gd name="T47" fmla="*/ 90 h 294"/>
                <a:gd name="T48" fmla="*/ 174 w 336"/>
                <a:gd name="T49" fmla="*/ 78 h 294"/>
                <a:gd name="T50" fmla="*/ 168 w 336"/>
                <a:gd name="T51" fmla="*/ 66 h 294"/>
                <a:gd name="T52" fmla="*/ 162 w 336"/>
                <a:gd name="T53" fmla="*/ 54 h 294"/>
                <a:gd name="T54" fmla="*/ 156 w 336"/>
                <a:gd name="T55" fmla="*/ 42 h 294"/>
                <a:gd name="T56" fmla="*/ 150 w 336"/>
                <a:gd name="T57" fmla="*/ 30 h 294"/>
                <a:gd name="T58" fmla="*/ 138 w 336"/>
                <a:gd name="T59" fmla="*/ 24 h 294"/>
                <a:gd name="T60" fmla="*/ 132 w 336"/>
                <a:gd name="T61" fmla="*/ 12 h 294"/>
                <a:gd name="T62" fmla="*/ 126 w 336"/>
                <a:gd name="T63" fmla="*/ 6 h 294"/>
                <a:gd name="T64" fmla="*/ 120 w 336"/>
                <a:gd name="T65" fmla="*/ 6 h 294"/>
                <a:gd name="T66" fmla="*/ 114 w 336"/>
                <a:gd name="T67" fmla="*/ 0 h 294"/>
                <a:gd name="T68" fmla="*/ 108 w 336"/>
                <a:gd name="T69" fmla="*/ 0 h 294"/>
                <a:gd name="T70" fmla="*/ 102 w 336"/>
                <a:gd name="T71" fmla="*/ 6 h 294"/>
                <a:gd name="T72" fmla="*/ 96 w 336"/>
                <a:gd name="T73" fmla="*/ 12 h 294"/>
                <a:gd name="T74" fmla="*/ 90 w 336"/>
                <a:gd name="T75" fmla="*/ 18 h 294"/>
                <a:gd name="T76" fmla="*/ 84 w 336"/>
                <a:gd name="T77" fmla="*/ 24 h 294"/>
                <a:gd name="T78" fmla="*/ 72 w 336"/>
                <a:gd name="T79" fmla="*/ 36 h 294"/>
                <a:gd name="T80" fmla="*/ 66 w 336"/>
                <a:gd name="T81" fmla="*/ 48 h 294"/>
                <a:gd name="T82" fmla="*/ 60 w 336"/>
                <a:gd name="T83" fmla="*/ 66 h 294"/>
                <a:gd name="T84" fmla="*/ 54 w 336"/>
                <a:gd name="T85" fmla="*/ 84 h 294"/>
                <a:gd name="T86" fmla="*/ 48 w 336"/>
                <a:gd name="T87" fmla="*/ 108 h 294"/>
                <a:gd name="T88" fmla="*/ 42 w 336"/>
                <a:gd name="T89" fmla="*/ 126 h 294"/>
                <a:gd name="T90" fmla="*/ 36 w 336"/>
                <a:gd name="T91" fmla="*/ 150 h 294"/>
                <a:gd name="T92" fmla="*/ 30 w 336"/>
                <a:gd name="T93" fmla="*/ 180 h 294"/>
                <a:gd name="T94" fmla="*/ 24 w 336"/>
                <a:gd name="T95" fmla="*/ 204 h 294"/>
                <a:gd name="T96" fmla="*/ 18 w 336"/>
                <a:gd name="T97" fmla="*/ 234 h 294"/>
                <a:gd name="T98" fmla="*/ 12 w 336"/>
                <a:gd name="T99" fmla="*/ 258 h 294"/>
                <a:gd name="T100" fmla="*/ 0 w 336"/>
                <a:gd name="T101" fmla="*/ 288 h 29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36" h="294">
                  <a:moveTo>
                    <a:pt x="336" y="186"/>
                  </a:moveTo>
                  <a:lnTo>
                    <a:pt x="336" y="186"/>
                  </a:lnTo>
                  <a:lnTo>
                    <a:pt x="330" y="192"/>
                  </a:lnTo>
                  <a:lnTo>
                    <a:pt x="324" y="192"/>
                  </a:lnTo>
                  <a:lnTo>
                    <a:pt x="324" y="198"/>
                  </a:lnTo>
                  <a:lnTo>
                    <a:pt x="318" y="198"/>
                  </a:lnTo>
                  <a:lnTo>
                    <a:pt x="318" y="204"/>
                  </a:lnTo>
                  <a:lnTo>
                    <a:pt x="312" y="204"/>
                  </a:lnTo>
                  <a:lnTo>
                    <a:pt x="306" y="210"/>
                  </a:lnTo>
                  <a:lnTo>
                    <a:pt x="300" y="210"/>
                  </a:lnTo>
                  <a:lnTo>
                    <a:pt x="300" y="216"/>
                  </a:lnTo>
                  <a:lnTo>
                    <a:pt x="294" y="216"/>
                  </a:lnTo>
                  <a:lnTo>
                    <a:pt x="288" y="216"/>
                  </a:lnTo>
                  <a:lnTo>
                    <a:pt x="282" y="216"/>
                  </a:lnTo>
                  <a:lnTo>
                    <a:pt x="276" y="216"/>
                  </a:lnTo>
                  <a:lnTo>
                    <a:pt x="270" y="216"/>
                  </a:lnTo>
                  <a:lnTo>
                    <a:pt x="264" y="216"/>
                  </a:lnTo>
                  <a:lnTo>
                    <a:pt x="264" y="210"/>
                  </a:lnTo>
                  <a:lnTo>
                    <a:pt x="258" y="210"/>
                  </a:lnTo>
                  <a:lnTo>
                    <a:pt x="252" y="210"/>
                  </a:lnTo>
                  <a:lnTo>
                    <a:pt x="252" y="204"/>
                  </a:lnTo>
                  <a:lnTo>
                    <a:pt x="246" y="204"/>
                  </a:lnTo>
                  <a:lnTo>
                    <a:pt x="246" y="198"/>
                  </a:lnTo>
                  <a:lnTo>
                    <a:pt x="240" y="198"/>
                  </a:lnTo>
                  <a:lnTo>
                    <a:pt x="240" y="192"/>
                  </a:lnTo>
                  <a:lnTo>
                    <a:pt x="234" y="192"/>
                  </a:lnTo>
                  <a:lnTo>
                    <a:pt x="234" y="186"/>
                  </a:lnTo>
                  <a:lnTo>
                    <a:pt x="228" y="180"/>
                  </a:lnTo>
                  <a:lnTo>
                    <a:pt x="228" y="174"/>
                  </a:lnTo>
                  <a:lnTo>
                    <a:pt x="222" y="174"/>
                  </a:lnTo>
                  <a:lnTo>
                    <a:pt x="222" y="168"/>
                  </a:lnTo>
                  <a:lnTo>
                    <a:pt x="216" y="162"/>
                  </a:lnTo>
                  <a:lnTo>
                    <a:pt x="216" y="156"/>
                  </a:lnTo>
                  <a:lnTo>
                    <a:pt x="210" y="156"/>
                  </a:lnTo>
                  <a:lnTo>
                    <a:pt x="210" y="150"/>
                  </a:lnTo>
                  <a:lnTo>
                    <a:pt x="210" y="144"/>
                  </a:lnTo>
                  <a:lnTo>
                    <a:pt x="204" y="144"/>
                  </a:lnTo>
                  <a:lnTo>
                    <a:pt x="204" y="138"/>
                  </a:lnTo>
                  <a:lnTo>
                    <a:pt x="204" y="132"/>
                  </a:lnTo>
                  <a:lnTo>
                    <a:pt x="198" y="132"/>
                  </a:lnTo>
                  <a:lnTo>
                    <a:pt x="198" y="126"/>
                  </a:lnTo>
                  <a:lnTo>
                    <a:pt x="198" y="120"/>
                  </a:lnTo>
                  <a:lnTo>
                    <a:pt x="192" y="120"/>
                  </a:lnTo>
                  <a:lnTo>
                    <a:pt x="192" y="114"/>
                  </a:lnTo>
                  <a:lnTo>
                    <a:pt x="192" y="108"/>
                  </a:lnTo>
                  <a:lnTo>
                    <a:pt x="186" y="108"/>
                  </a:lnTo>
                  <a:lnTo>
                    <a:pt x="186" y="102"/>
                  </a:lnTo>
                  <a:lnTo>
                    <a:pt x="186" y="96"/>
                  </a:lnTo>
                  <a:lnTo>
                    <a:pt x="180" y="96"/>
                  </a:lnTo>
                  <a:lnTo>
                    <a:pt x="180" y="90"/>
                  </a:lnTo>
                  <a:lnTo>
                    <a:pt x="180" y="84"/>
                  </a:lnTo>
                  <a:lnTo>
                    <a:pt x="174" y="84"/>
                  </a:lnTo>
                  <a:lnTo>
                    <a:pt x="174" y="78"/>
                  </a:lnTo>
                  <a:lnTo>
                    <a:pt x="174" y="72"/>
                  </a:lnTo>
                  <a:lnTo>
                    <a:pt x="168" y="72"/>
                  </a:lnTo>
                  <a:lnTo>
                    <a:pt x="168" y="66"/>
                  </a:lnTo>
                  <a:lnTo>
                    <a:pt x="168" y="60"/>
                  </a:lnTo>
                  <a:lnTo>
                    <a:pt x="162" y="60"/>
                  </a:lnTo>
                  <a:lnTo>
                    <a:pt x="162" y="54"/>
                  </a:lnTo>
                  <a:lnTo>
                    <a:pt x="156" y="48"/>
                  </a:lnTo>
                  <a:lnTo>
                    <a:pt x="156" y="42"/>
                  </a:lnTo>
                  <a:lnTo>
                    <a:pt x="150" y="36"/>
                  </a:lnTo>
                  <a:lnTo>
                    <a:pt x="150" y="30"/>
                  </a:lnTo>
                  <a:lnTo>
                    <a:pt x="144" y="30"/>
                  </a:lnTo>
                  <a:lnTo>
                    <a:pt x="144" y="24"/>
                  </a:lnTo>
                  <a:lnTo>
                    <a:pt x="138" y="24"/>
                  </a:lnTo>
                  <a:lnTo>
                    <a:pt x="138" y="18"/>
                  </a:lnTo>
                  <a:lnTo>
                    <a:pt x="132" y="12"/>
                  </a:lnTo>
                  <a:lnTo>
                    <a:pt x="126" y="12"/>
                  </a:lnTo>
                  <a:lnTo>
                    <a:pt x="126" y="6"/>
                  </a:lnTo>
                  <a:lnTo>
                    <a:pt x="120" y="6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2" y="6"/>
                  </a:lnTo>
                  <a:lnTo>
                    <a:pt x="96" y="6"/>
                  </a:lnTo>
                  <a:lnTo>
                    <a:pt x="96" y="12"/>
                  </a:lnTo>
                  <a:lnTo>
                    <a:pt x="90" y="12"/>
                  </a:lnTo>
                  <a:lnTo>
                    <a:pt x="90" y="18"/>
                  </a:lnTo>
                  <a:lnTo>
                    <a:pt x="84" y="18"/>
                  </a:lnTo>
                  <a:lnTo>
                    <a:pt x="84" y="24"/>
                  </a:lnTo>
                  <a:lnTo>
                    <a:pt x="78" y="30"/>
                  </a:lnTo>
                  <a:lnTo>
                    <a:pt x="78" y="36"/>
                  </a:lnTo>
                  <a:lnTo>
                    <a:pt x="72" y="36"/>
                  </a:lnTo>
                  <a:lnTo>
                    <a:pt x="72" y="42"/>
                  </a:lnTo>
                  <a:lnTo>
                    <a:pt x="72" y="48"/>
                  </a:lnTo>
                  <a:lnTo>
                    <a:pt x="66" y="48"/>
                  </a:lnTo>
                  <a:lnTo>
                    <a:pt x="66" y="54"/>
                  </a:lnTo>
                  <a:lnTo>
                    <a:pt x="66" y="60"/>
                  </a:lnTo>
                  <a:lnTo>
                    <a:pt x="66" y="66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54" y="84"/>
                  </a:lnTo>
                  <a:lnTo>
                    <a:pt x="54" y="90"/>
                  </a:lnTo>
                  <a:lnTo>
                    <a:pt x="54" y="96"/>
                  </a:lnTo>
                  <a:lnTo>
                    <a:pt x="48" y="102"/>
                  </a:lnTo>
                  <a:lnTo>
                    <a:pt x="48" y="108"/>
                  </a:lnTo>
                  <a:lnTo>
                    <a:pt x="48" y="114"/>
                  </a:lnTo>
                  <a:lnTo>
                    <a:pt x="42" y="120"/>
                  </a:lnTo>
                  <a:lnTo>
                    <a:pt x="42" y="126"/>
                  </a:lnTo>
                  <a:lnTo>
                    <a:pt x="42" y="132"/>
                  </a:lnTo>
                  <a:lnTo>
                    <a:pt x="42" y="138"/>
                  </a:lnTo>
                  <a:lnTo>
                    <a:pt x="36" y="144"/>
                  </a:lnTo>
                  <a:lnTo>
                    <a:pt x="36" y="150"/>
                  </a:lnTo>
                  <a:lnTo>
                    <a:pt x="36" y="156"/>
                  </a:lnTo>
                  <a:lnTo>
                    <a:pt x="30" y="162"/>
                  </a:lnTo>
                  <a:lnTo>
                    <a:pt x="30" y="168"/>
                  </a:lnTo>
                  <a:lnTo>
                    <a:pt x="30" y="174"/>
                  </a:lnTo>
                  <a:lnTo>
                    <a:pt x="30" y="180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24" y="198"/>
                  </a:lnTo>
                  <a:lnTo>
                    <a:pt x="24" y="204"/>
                  </a:lnTo>
                  <a:lnTo>
                    <a:pt x="24" y="210"/>
                  </a:lnTo>
                  <a:lnTo>
                    <a:pt x="18" y="216"/>
                  </a:lnTo>
                  <a:lnTo>
                    <a:pt x="18" y="222"/>
                  </a:lnTo>
                  <a:lnTo>
                    <a:pt x="18" y="228"/>
                  </a:lnTo>
                  <a:lnTo>
                    <a:pt x="18" y="234"/>
                  </a:lnTo>
                  <a:lnTo>
                    <a:pt x="12" y="240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8"/>
                  </a:lnTo>
                  <a:lnTo>
                    <a:pt x="6" y="264"/>
                  </a:lnTo>
                  <a:lnTo>
                    <a:pt x="6" y="270"/>
                  </a:lnTo>
                  <a:lnTo>
                    <a:pt x="6" y="276"/>
                  </a:lnTo>
                  <a:lnTo>
                    <a:pt x="6" y="282"/>
                  </a:lnTo>
                  <a:lnTo>
                    <a:pt x="0" y="288"/>
                  </a:lnTo>
                  <a:lnTo>
                    <a:pt x="0" y="294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19"/>
            <p:cNvSpPr>
              <a:spLocks/>
            </p:cNvSpPr>
            <p:nvPr/>
          </p:nvSpPr>
          <p:spPr bwMode="auto">
            <a:xfrm>
              <a:off x="3624" y="2436"/>
              <a:ext cx="252" cy="816"/>
            </a:xfrm>
            <a:custGeom>
              <a:avLst/>
              <a:gdLst>
                <a:gd name="T0" fmla="*/ 252 w 252"/>
                <a:gd name="T1" fmla="*/ 588 h 816"/>
                <a:gd name="T2" fmla="*/ 246 w 252"/>
                <a:gd name="T3" fmla="*/ 612 h 816"/>
                <a:gd name="T4" fmla="*/ 240 w 252"/>
                <a:gd name="T5" fmla="*/ 630 h 816"/>
                <a:gd name="T6" fmla="*/ 234 w 252"/>
                <a:gd name="T7" fmla="*/ 654 h 816"/>
                <a:gd name="T8" fmla="*/ 228 w 252"/>
                <a:gd name="T9" fmla="*/ 678 h 816"/>
                <a:gd name="T10" fmla="*/ 222 w 252"/>
                <a:gd name="T11" fmla="*/ 696 h 816"/>
                <a:gd name="T12" fmla="*/ 216 w 252"/>
                <a:gd name="T13" fmla="*/ 714 h 816"/>
                <a:gd name="T14" fmla="*/ 210 w 252"/>
                <a:gd name="T15" fmla="*/ 732 h 816"/>
                <a:gd name="T16" fmla="*/ 210 w 252"/>
                <a:gd name="T17" fmla="*/ 750 h 816"/>
                <a:gd name="T18" fmla="*/ 204 w 252"/>
                <a:gd name="T19" fmla="*/ 762 h 816"/>
                <a:gd name="T20" fmla="*/ 198 w 252"/>
                <a:gd name="T21" fmla="*/ 780 h 816"/>
                <a:gd name="T22" fmla="*/ 192 w 252"/>
                <a:gd name="T23" fmla="*/ 792 h 816"/>
                <a:gd name="T24" fmla="*/ 186 w 252"/>
                <a:gd name="T25" fmla="*/ 798 h 816"/>
                <a:gd name="T26" fmla="*/ 180 w 252"/>
                <a:gd name="T27" fmla="*/ 810 h 816"/>
                <a:gd name="T28" fmla="*/ 174 w 252"/>
                <a:gd name="T29" fmla="*/ 816 h 816"/>
                <a:gd name="T30" fmla="*/ 168 w 252"/>
                <a:gd name="T31" fmla="*/ 816 h 816"/>
                <a:gd name="T32" fmla="*/ 168 w 252"/>
                <a:gd name="T33" fmla="*/ 816 h 816"/>
                <a:gd name="T34" fmla="*/ 162 w 252"/>
                <a:gd name="T35" fmla="*/ 816 h 816"/>
                <a:gd name="T36" fmla="*/ 156 w 252"/>
                <a:gd name="T37" fmla="*/ 816 h 816"/>
                <a:gd name="T38" fmla="*/ 150 w 252"/>
                <a:gd name="T39" fmla="*/ 810 h 816"/>
                <a:gd name="T40" fmla="*/ 144 w 252"/>
                <a:gd name="T41" fmla="*/ 798 h 816"/>
                <a:gd name="T42" fmla="*/ 138 w 252"/>
                <a:gd name="T43" fmla="*/ 786 h 816"/>
                <a:gd name="T44" fmla="*/ 132 w 252"/>
                <a:gd name="T45" fmla="*/ 774 h 816"/>
                <a:gd name="T46" fmla="*/ 126 w 252"/>
                <a:gd name="T47" fmla="*/ 756 h 816"/>
                <a:gd name="T48" fmla="*/ 126 w 252"/>
                <a:gd name="T49" fmla="*/ 738 h 816"/>
                <a:gd name="T50" fmla="*/ 120 w 252"/>
                <a:gd name="T51" fmla="*/ 720 h 816"/>
                <a:gd name="T52" fmla="*/ 114 w 252"/>
                <a:gd name="T53" fmla="*/ 696 h 816"/>
                <a:gd name="T54" fmla="*/ 108 w 252"/>
                <a:gd name="T55" fmla="*/ 672 h 816"/>
                <a:gd name="T56" fmla="*/ 102 w 252"/>
                <a:gd name="T57" fmla="*/ 642 h 816"/>
                <a:gd name="T58" fmla="*/ 96 w 252"/>
                <a:gd name="T59" fmla="*/ 618 h 816"/>
                <a:gd name="T60" fmla="*/ 90 w 252"/>
                <a:gd name="T61" fmla="*/ 582 h 816"/>
                <a:gd name="T62" fmla="*/ 84 w 252"/>
                <a:gd name="T63" fmla="*/ 552 h 816"/>
                <a:gd name="T64" fmla="*/ 84 w 252"/>
                <a:gd name="T65" fmla="*/ 522 h 816"/>
                <a:gd name="T66" fmla="*/ 78 w 252"/>
                <a:gd name="T67" fmla="*/ 486 h 816"/>
                <a:gd name="T68" fmla="*/ 72 w 252"/>
                <a:gd name="T69" fmla="*/ 450 h 816"/>
                <a:gd name="T70" fmla="*/ 66 w 252"/>
                <a:gd name="T71" fmla="*/ 414 h 816"/>
                <a:gd name="T72" fmla="*/ 60 w 252"/>
                <a:gd name="T73" fmla="*/ 378 h 816"/>
                <a:gd name="T74" fmla="*/ 54 w 252"/>
                <a:gd name="T75" fmla="*/ 342 h 816"/>
                <a:gd name="T76" fmla="*/ 48 w 252"/>
                <a:gd name="T77" fmla="*/ 306 h 816"/>
                <a:gd name="T78" fmla="*/ 42 w 252"/>
                <a:gd name="T79" fmla="*/ 270 h 816"/>
                <a:gd name="T80" fmla="*/ 42 w 252"/>
                <a:gd name="T81" fmla="*/ 234 h 816"/>
                <a:gd name="T82" fmla="*/ 36 w 252"/>
                <a:gd name="T83" fmla="*/ 198 h 816"/>
                <a:gd name="T84" fmla="*/ 30 w 252"/>
                <a:gd name="T85" fmla="*/ 168 h 816"/>
                <a:gd name="T86" fmla="*/ 24 w 252"/>
                <a:gd name="T87" fmla="*/ 138 h 816"/>
                <a:gd name="T88" fmla="*/ 18 w 252"/>
                <a:gd name="T89" fmla="*/ 102 h 816"/>
                <a:gd name="T90" fmla="*/ 12 w 252"/>
                <a:gd name="T91" fmla="*/ 78 h 816"/>
                <a:gd name="T92" fmla="*/ 6 w 252"/>
                <a:gd name="T93" fmla="*/ 48 h 816"/>
                <a:gd name="T94" fmla="*/ 0 w 252"/>
                <a:gd name="T95" fmla="*/ 24 h 816"/>
                <a:gd name="T96" fmla="*/ 0 w 252"/>
                <a:gd name="T97" fmla="*/ 0 h 8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52" h="816">
                  <a:moveTo>
                    <a:pt x="252" y="570"/>
                  </a:moveTo>
                  <a:lnTo>
                    <a:pt x="252" y="576"/>
                  </a:lnTo>
                  <a:lnTo>
                    <a:pt x="252" y="582"/>
                  </a:lnTo>
                  <a:lnTo>
                    <a:pt x="252" y="588"/>
                  </a:lnTo>
                  <a:lnTo>
                    <a:pt x="246" y="594"/>
                  </a:lnTo>
                  <a:lnTo>
                    <a:pt x="246" y="600"/>
                  </a:lnTo>
                  <a:lnTo>
                    <a:pt x="246" y="606"/>
                  </a:lnTo>
                  <a:lnTo>
                    <a:pt x="246" y="612"/>
                  </a:lnTo>
                  <a:lnTo>
                    <a:pt x="240" y="618"/>
                  </a:lnTo>
                  <a:lnTo>
                    <a:pt x="240" y="624"/>
                  </a:lnTo>
                  <a:lnTo>
                    <a:pt x="240" y="630"/>
                  </a:lnTo>
                  <a:lnTo>
                    <a:pt x="240" y="636"/>
                  </a:lnTo>
                  <a:lnTo>
                    <a:pt x="234" y="642"/>
                  </a:lnTo>
                  <a:lnTo>
                    <a:pt x="234" y="648"/>
                  </a:lnTo>
                  <a:lnTo>
                    <a:pt x="234" y="654"/>
                  </a:lnTo>
                  <a:lnTo>
                    <a:pt x="234" y="660"/>
                  </a:lnTo>
                  <a:lnTo>
                    <a:pt x="234" y="666"/>
                  </a:lnTo>
                  <a:lnTo>
                    <a:pt x="228" y="672"/>
                  </a:lnTo>
                  <a:lnTo>
                    <a:pt x="228" y="678"/>
                  </a:lnTo>
                  <a:lnTo>
                    <a:pt x="228" y="684"/>
                  </a:lnTo>
                  <a:lnTo>
                    <a:pt x="222" y="690"/>
                  </a:lnTo>
                  <a:lnTo>
                    <a:pt x="222" y="696"/>
                  </a:lnTo>
                  <a:lnTo>
                    <a:pt x="222" y="702"/>
                  </a:lnTo>
                  <a:lnTo>
                    <a:pt x="222" y="708"/>
                  </a:lnTo>
                  <a:lnTo>
                    <a:pt x="216" y="714"/>
                  </a:lnTo>
                  <a:lnTo>
                    <a:pt x="216" y="720"/>
                  </a:lnTo>
                  <a:lnTo>
                    <a:pt x="216" y="726"/>
                  </a:lnTo>
                  <a:lnTo>
                    <a:pt x="210" y="732"/>
                  </a:lnTo>
                  <a:lnTo>
                    <a:pt x="210" y="738"/>
                  </a:lnTo>
                  <a:lnTo>
                    <a:pt x="210" y="744"/>
                  </a:lnTo>
                  <a:lnTo>
                    <a:pt x="210" y="750"/>
                  </a:lnTo>
                  <a:lnTo>
                    <a:pt x="204" y="756"/>
                  </a:lnTo>
                  <a:lnTo>
                    <a:pt x="204" y="762"/>
                  </a:lnTo>
                  <a:lnTo>
                    <a:pt x="198" y="768"/>
                  </a:lnTo>
                  <a:lnTo>
                    <a:pt x="198" y="774"/>
                  </a:lnTo>
                  <a:lnTo>
                    <a:pt x="198" y="780"/>
                  </a:lnTo>
                  <a:lnTo>
                    <a:pt x="192" y="786"/>
                  </a:lnTo>
                  <a:lnTo>
                    <a:pt x="192" y="792"/>
                  </a:lnTo>
                  <a:lnTo>
                    <a:pt x="192" y="798"/>
                  </a:lnTo>
                  <a:lnTo>
                    <a:pt x="186" y="798"/>
                  </a:lnTo>
                  <a:lnTo>
                    <a:pt x="186" y="804"/>
                  </a:lnTo>
                  <a:lnTo>
                    <a:pt x="180" y="804"/>
                  </a:lnTo>
                  <a:lnTo>
                    <a:pt x="180" y="810"/>
                  </a:lnTo>
                  <a:lnTo>
                    <a:pt x="174" y="816"/>
                  </a:lnTo>
                  <a:lnTo>
                    <a:pt x="168" y="816"/>
                  </a:lnTo>
                  <a:lnTo>
                    <a:pt x="162" y="816"/>
                  </a:lnTo>
                  <a:lnTo>
                    <a:pt x="156" y="816"/>
                  </a:lnTo>
                  <a:lnTo>
                    <a:pt x="156" y="810"/>
                  </a:lnTo>
                  <a:lnTo>
                    <a:pt x="150" y="810"/>
                  </a:lnTo>
                  <a:lnTo>
                    <a:pt x="150" y="804"/>
                  </a:lnTo>
                  <a:lnTo>
                    <a:pt x="144" y="798"/>
                  </a:lnTo>
                  <a:lnTo>
                    <a:pt x="144" y="792"/>
                  </a:lnTo>
                  <a:lnTo>
                    <a:pt x="138" y="792"/>
                  </a:lnTo>
                  <a:lnTo>
                    <a:pt x="138" y="786"/>
                  </a:lnTo>
                  <a:lnTo>
                    <a:pt x="138" y="780"/>
                  </a:lnTo>
                  <a:lnTo>
                    <a:pt x="132" y="774"/>
                  </a:lnTo>
                  <a:lnTo>
                    <a:pt x="132" y="768"/>
                  </a:lnTo>
                  <a:lnTo>
                    <a:pt x="132" y="762"/>
                  </a:lnTo>
                  <a:lnTo>
                    <a:pt x="126" y="756"/>
                  </a:lnTo>
                  <a:lnTo>
                    <a:pt x="126" y="750"/>
                  </a:lnTo>
                  <a:lnTo>
                    <a:pt x="126" y="744"/>
                  </a:lnTo>
                  <a:lnTo>
                    <a:pt x="126" y="738"/>
                  </a:lnTo>
                  <a:lnTo>
                    <a:pt x="120" y="732"/>
                  </a:lnTo>
                  <a:lnTo>
                    <a:pt x="120" y="726"/>
                  </a:lnTo>
                  <a:lnTo>
                    <a:pt x="120" y="720"/>
                  </a:lnTo>
                  <a:lnTo>
                    <a:pt x="114" y="714"/>
                  </a:lnTo>
                  <a:lnTo>
                    <a:pt x="114" y="708"/>
                  </a:lnTo>
                  <a:lnTo>
                    <a:pt x="114" y="702"/>
                  </a:lnTo>
                  <a:lnTo>
                    <a:pt x="114" y="696"/>
                  </a:lnTo>
                  <a:lnTo>
                    <a:pt x="114" y="690"/>
                  </a:lnTo>
                  <a:lnTo>
                    <a:pt x="108" y="684"/>
                  </a:lnTo>
                  <a:lnTo>
                    <a:pt x="108" y="678"/>
                  </a:lnTo>
                  <a:lnTo>
                    <a:pt x="108" y="672"/>
                  </a:lnTo>
                  <a:lnTo>
                    <a:pt x="108" y="666"/>
                  </a:lnTo>
                  <a:lnTo>
                    <a:pt x="108" y="660"/>
                  </a:lnTo>
                  <a:lnTo>
                    <a:pt x="102" y="648"/>
                  </a:lnTo>
                  <a:lnTo>
                    <a:pt x="102" y="642"/>
                  </a:lnTo>
                  <a:lnTo>
                    <a:pt x="102" y="636"/>
                  </a:lnTo>
                  <a:lnTo>
                    <a:pt x="102" y="630"/>
                  </a:lnTo>
                  <a:lnTo>
                    <a:pt x="96" y="624"/>
                  </a:lnTo>
                  <a:lnTo>
                    <a:pt x="96" y="618"/>
                  </a:lnTo>
                  <a:lnTo>
                    <a:pt x="96" y="606"/>
                  </a:lnTo>
                  <a:lnTo>
                    <a:pt x="96" y="600"/>
                  </a:lnTo>
                  <a:lnTo>
                    <a:pt x="96" y="594"/>
                  </a:lnTo>
                  <a:lnTo>
                    <a:pt x="90" y="582"/>
                  </a:lnTo>
                  <a:lnTo>
                    <a:pt x="90" y="576"/>
                  </a:lnTo>
                  <a:lnTo>
                    <a:pt x="90" y="570"/>
                  </a:lnTo>
                  <a:lnTo>
                    <a:pt x="90" y="558"/>
                  </a:lnTo>
                  <a:lnTo>
                    <a:pt x="84" y="552"/>
                  </a:lnTo>
                  <a:lnTo>
                    <a:pt x="84" y="546"/>
                  </a:lnTo>
                  <a:lnTo>
                    <a:pt x="84" y="534"/>
                  </a:lnTo>
                  <a:lnTo>
                    <a:pt x="84" y="528"/>
                  </a:lnTo>
                  <a:lnTo>
                    <a:pt x="84" y="522"/>
                  </a:lnTo>
                  <a:lnTo>
                    <a:pt x="78" y="510"/>
                  </a:lnTo>
                  <a:lnTo>
                    <a:pt x="78" y="504"/>
                  </a:lnTo>
                  <a:lnTo>
                    <a:pt x="78" y="492"/>
                  </a:lnTo>
                  <a:lnTo>
                    <a:pt x="78" y="486"/>
                  </a:lnTo>
                  <a:lnTo>
                    <a:pt x="78" y="474"/>
                  </a:lnTo>
                  <a:lnTo>
                    <a:pt x="72" y="468"/>
                  </a:lnTo>
                  <a:lnTo>
                    <a:pt x="72" y="462"/>
                  </a:lnTo>
                  <a:lnTo>
                    <a:pt x="72" y="450"/>
                  </a:lnTo>
                  <a:lnTo>
                    <a:pt x="72" y="444"/>
                  </a:lnTo>
                  <a:lnTo>
                    <a:pt x="66" y="432"/>
                  </a:lnTo>
                  <a:lnTo>
                    <a:pt x="66" y="426"/>
                  </a:lnTo>
                  <a:lnTo>
                    <a:pt x="66" y="414"/>
                  </a:lnTo>
                  <a:lnTo>
                    <a:pt x="66" y="408"/>
                  </a:lnTo>
                  <a:lnTo>
                    <a:pt x="66" y="396"/>
                  </a:lnTo>
                  <a:lnTo>
                    <a:pt x="60" y="390"/>
                  </a:lnTo>
                  <a:lnTo>
                    <a:pt x="60" y="378"/>
                  </a:lnTo>
                  <a:lnTo>
                    <a:pt x="60" y="372"/>
                  </a:lnTo>
                  <a:lnTo>
                    <a:pt x="60" y="360"/>
                  </a:lnTo>
                  <a:lnTo>
                    <a:pt x="54" y="354"/>
                  </a:lnTo>
                  <a:lnTo>
                    <a:pt x="54" y="342"/>
                  </a:lnTo>
                  <a:lnTo>
                    <a:pt x="54" y="336"/>
                  </a:lnTo>
                  <a:lnTo>
                    <a:pt x="54" y="324"/>
                  </a:lnTo>
                  <a:lnTo>
                    <a:pt x="54" y="318"/>
                  </a:lnTo>
                  <a:lnTo>
                    <a:pt x="48" y="306"/>
                  </a:lnTo>
                  <a:lnTo>
                    <a:pt x="48" y="300"/>
                  </a:lnTo>
                  <a:lnTo>
                    <a:pt x="48" y="288"/>
                  </a:lnTo>
                  <a:lnTo>
                    <a:pt x="48" y="282"/>
                  </a:lnTo>
                  <a:lnTo>
                    <a:pt x="42" y="270"/>
                  </a:lnTo>
                  <a:lnTo>
                    <a:pt x="42" y="264"/>
                  </a:lnTo>
                  <a:lnTo>
                    <a:pt x="42" y="252"/>
                  </a:lnTo>
                  <a:lnTo>
                    <a:pt x="42" y="246"/>
                  </a:lnTo>
                  <a:lnTo>
                    <a:pt x="42" y="234"/>
                  </a:lnTo>
                  <a:lnTo>
                    <a:pt x="36" y="228"/>
                  </a:lnTo>
                  <a:lnTo>
                    <a:pt x="36" y="216"/>
                  </a:lnTo>
                  <a:lnTo>
                    <a:pt x="36" y="210"/>
                  </a:lnTo>
                  <a:lnTo>
                    <a:pt x="36" y="198"/>
                  </a:lnTo>
                  <a:lnTo>
                    <a:pt x="36" y="192"/>
                  </a:lnTo>
                  <a:lnTo>
                    <a:pt x="30" y="186"/>
                  </a:lnTo>
                  <a:lnTo>
                    <a:pt x="30" y="174"/>
                  </a:lnTo>
                  <a:lnTo>
                    <a:pt x="30" y="168"/>
                  </a:lnTo>
                  <a:lnTo>
                    <a:pt x="30" y="162"/>
                  </a:lnTo>
                  <a:lnTo>
                    <a:pt x="24" y="150"/>
                  </a:lnTo>
                  <a:lnTo>
                    <a:pt x="24" y="144"/>
                  </a:lnTo>
                  <a:lnTo>
                    <a:pt x="24" y="138"/>
                  </a:lnTo>
                  <a:lnTo>
                    <a:pt x="24" y="126"/>
                  </a:lnTo>
                  <a:lnTo>
                    <a:pt x="24" y="120"/>
                  </a:lnTo>
                  <a:lnTo>
                    <a:pt x="18" y="114"/>
                  </a:lnTo>
                  <a:lnTo>
                    <a:pt x="18" y="102"/>
                  </a:lnTo>
                  <a:lnTo>
                    <a:pt x="18" y="96"/>
                  </a:lnTo>
                  <a:lnTo>
                    <a:pt x="18" y="90"/>
                  </a:lnTo>
                  <a:lnTo>
                    <a:pt x="12" y="84"/>
                  </a:lnTo>
                  <a:lnTo>
                    <a:pt x="12" y="78"/>
                  </a:lnTo>
                  <a:lnTo>
                    <a:pt x="12" y="72"/>
                  </a:lnTo>
                  <a:lnTo>
                    <a:pt x="12" y="60"/>
                  </a:lnTo>
                  <a:lnTo>
                    <a:pt x="12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3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397687"/>
              </p:ext>
            </p:extLst>
          </p:nvPr>
        </p:nvGraphicFramePr>
        <p:xfrm>
          <a:off x="7424613" y="4561160"/>
          <a:ext cx="15398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17" imgW="1505080" imgH="266551" progId="Equation.3">
                  <p:embed/>
                </p:oleObj>
              </mc:Choice>
              <mc:Fallback>
                <p:oleObj name="Equation" r:id="rId17" imgW="150508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613" y="4561160"/>
                        <a:ext cx="153987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3" name="Group 21"/>
          <p:cNvGrpSpPr>
            <a:grpSpLocks/>
          </p:cNvGrpSpPr>
          <p:nvPr/>
        </p:nvGrpSpPr>
        <p:grpSpPr bwMode="auto">
          <a:xfrm>
            <a:off x="6129213" y="4256360"/>
            <a:ext cx="2519363" cy="2011363"/>
            <a:chOff x="3840" y="2400"/>
            <a:chExt cx="1587" cy="1267"/>
          </a:xfrm>
        </p:grpSpPr>
        <p:sp>
          <p:nvSpPr>
            <p:cNvPr id="19475" name="Line 22"/>
            <p:cNvSpPr>
              <a:spLocks noChangeShapeType="1"/>
            </p:cNvSpPr>
            <p:nvPr/>
          </p:nvSpPr>
          <p:spPr bwMode="auto">
            <a:xfrm>
              <a:off x="3840" y="3097"/>
              <a:ext cx="15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3"/>
            <p:cNvSpPr>
              <a:spLocks noChangeShapeType="1"/>
            </p:cNvSpPr>
            <p:nvPr/>
          </p:nvSpPr>
          <p:spPr bwMode="auto">
            <a:xfrm>
              <a:off x="4583" y="2406"/>
              <a:ext cx="1" cy="1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7" name="Object 24"/>
            <p:cNvGraphicFramePr>
              <a:graphicFrameLocks noChangeAspect="1"/>
            </p:cNvGraphicFramePr>
            <p:nvPr/>
          </p:nvGraphicFramePr>
          <p:xfrm>
            <a:off x="4368" y="313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4" name="Equation" r:id="rId19" imgW="257259" imgH="266551" progId="Equation.3">
                    <p:embed/>
                  </p:oleObj>
                </mc:Choice>
                <mc:Fallback>
                  <p:oleObj name="Equation" r:id="rId19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3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5"/>
            <p:cNvGraphicFramePr>
              <a:graphicFrameLocks noChangeAspect="1"/>
            </p:cNvGraphicFramePr>
            <p:nvPr/>
          </p:nvGraphicFramePr>
          <p:xfrm>
            <a:off x="5288" y="3174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5" name="Equation" r:id="rId21" imgW="171617" imgH="180826" progId="Equation.3">
                    <p:embed/>
                  </p:oleObj>
                </mc:Choice>
                <mc:Fallback>
                  <p:oleObj name="Equation" r:id="rId21" imgW="171617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3174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26"/>
            <p:cNvGraphicFramePr>
              <a:graphicFrameLocks noChangeAspect="1"/>
            </p:cNvGraphicFramePr>
            <p:nvPr/>
          </p:nvGraphicFramePr>
          <p:xfrm>
            <a:off x="4368" y="2400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Equation" r:id="rId23" imgW="190351" imgH="257175" progId="Equation.3">
                    <p:embed/>
                  </p:oleObj>
                </mc:Choice>
                <mc:Fallback>
                  <p:oleObj name="Equation" r:id="rId23" imgW="19035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41765"/>
              </p:ext>
            </p:extLst>
          </p:nvPr>
        </p:nvGraphicFramePr>
        <p:xfrm>
          <a:off x="604139" y="1436931"/>
          <a:ext cx="5601274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25" imgW="4051080" imgH="444240" progId="Equation.DSMT4">
                  <p:embed/>
                </p:oleObj>
              </mc:Choice>
              <mc:Fallback>
                <p:oleObj name="Equation" r:id="rId25" imgW="40510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39" y="1436931"/>
                        <a:ext cx="5601274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3746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6" grpId="0" autoUpdateAnimBg="0"/>
      <p:bldP spid="13317" grpId="0" autoUpdateAnimBg="0"/>
      <p:bldP spid="13322" grpId="0" autoUpdateAnimBg="0"/>
      <p:bldP spid="13326" grpId="0" build="p" autoUpdateAnimBg="0" advAuto="0"/>
      <p:bldP spid="2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03213"/>
            <a:ext cx="2057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FF0000"/>
                </a:solidFill>
                <a:latin typeface="+mn-ea"/>
                <a:ea typeface="+mn-ea"/>
              </a:rPr>
              <a:t>例如</a:t>
            </a:r>
            <a:r>
              <a:rPr lang="en-US" altLang="zh-CN" sz="2800" dirty="0" smtClean="0">
                <a:ea typeface="楷体_GB2312" pitchFamily="49" charset="-122"/>
              </a:rPr>
              <a:t>,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555875" y="215900"/>
          <a:ext cx="186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3" imgW="1819210" imgH="799988" progId="Equation.3">
                  <p:embed/>
                </p:oleObj>
              </mc:Choice>
              <mc:Fallback>
                <p:oleObj name="Equation" r:id="rId3" imgW="1819210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5900"/>
                        <a:ext cx="186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09600" y="1155700"/>
            <a:ext cx="3048000" cy="519113"/>
          </a:xfrm>
          <a:prstGeom prst="rect">
            <a:avLst/>
          </a:prstGeom>
          <a:blipFill rotWithShape="1">
            <a:blip r:embed="rId5"/>
            <a:stretch>
              <a:fillRect l="-4000" t="-15294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352800" y="116998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要使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241800" y="1003300"/>
          <a:ext cx="177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6" imgW="1733569" imgH="866626" progId="Equation.3">
                  <p:embed/>
                </p:oleObj>
              </mc:Choice>
              <mc:Fallback>
                <p:oleObj name="Equation" r:id="rId6" imgW="1733569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1003300"/>
                        <a:ext cx="1778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096000" y="118586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597650" y="1003300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8" imgW="1714500" imgH="799988" progId="Equation.3">
                  <p:embed/>
                </p:oleObj>
              </mc:Choice>
              <mc:Fallback>
                <p:oleObj name="Equation" r:id="rId8" imgW="1714500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003300"/>
                        <a:ext cx="176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349169" y="19954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只要取</a:t>
            </a: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891452"/>
              </p:ext>
            </p:extLst>
          </p:nvPr>
        </p:nvGraphicFramePr>
        <p:xfrm>
          <a:off x="1536700" y="1854994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10" imgW="1085906" imgH="780901" progId="Equation.DSMT4">
                  <p:embed/>
                </p:oleObj>
              </mc:Choice>
              <mc:Fallback>
                <p:oleObj name="Equation" r:id="rId10" imgW="1085906" imgH="7809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854994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590800" y="2009775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则对满足</a:t>
            </a: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4229100" y="207010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12" imgW="1971759" imgH="419249" progId="Equation.3">
                  <p:embed/>
                </p:oleObj>
              </mc:Choice>
              <mc:Fallback>
                <p:oleObj name="Equation" r:id="rId12" imgW="1971759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070100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6248400" y="20081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的一切 </a:t>
            </a:r>
            <a:r>
              <a:rPr kumimoji="1" lang="en-US" altLang="zh-CN" i="1"/>
              <a:t>x</a:t>
            </a:r>
            <a:r>
              <a:rPr kumimoji="1" lang="en-US" altLang="zh-CN"/>
              <a:t> ,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2997200" y="2603500"/>
          <a:ext cx="165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14" imgW="1600088" imgH="866626" progId="Equation.3">
                  <p:embed/>
                </p:oleObj>
              </mc:Choice>
              <mc:Fallback>
                <p:oleObj name="Equation" r:id="rId14" imgW="1600088" imgH="8666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603500"/>
                        <a:ext cx="165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458758" y="3641725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所以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774558"/>
              </p:ext>
            </p:extLst>
          </p:nvPr>
        </p:nvGraphicFramePr>
        <p:xfrm>
          <a:off x="1374746" y="3514725"/>
          <a:ext cx="1955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16" imgW="1904851" imgH="799988" progId="Equation.3">
                  <p:embed/>
                </p:oleObj>
              </mc:Choice>
              <mc:Fallback>
                <p:oleObj name="Equation" r:id="rId16" imgW="1904851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46" y="3514725"/>
                        <a:ext cx="1955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7419975" y="2801938"/>
          <a:ext cx="12588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18" imgW="523884" imgH="342900" progId="Equation.3">
                  <p:embed/>
                </p:oleObj>
              </mc:Choice>
              <mc:Fallback>
                <p:oleObj name="Equation" r:id="rId18" imgW="523884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2801938"/>
                        <a:ext cx="12588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1579563" y="4598988"/>
            <a:ext cx="630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ea"/>
                <a:ea typeface="+mn-ea"/>
              </a:rPr>
              <a:t>若 </a:t>
            </a: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299927"/>
              </p:ext>
            </p:extLst>
          </p:nvPr>
        </p:nvGraphicFramePr>
        <p:xfrm>
          <a:off x="2057400" y="4660900"/>
          <a:ext cx="2209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20" imgW="2162110" imgH="628538" progId="Equation.3">
                  <p:embed/>
                </p:oleObj>
              </mc:Choice>
              <mc:Fallback>
                <p:oleObj name="Equation" r:id="rId20" imgW="2162110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60900"/>
                        <a:ext cx="2209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4267200" y="45847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ea"/>
                <a:ea typeface="+mn-ea"/>
              </a:rPr>
              <a:t>则直线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39618"/>
              </p:ext>
            </p:extLst>
          </p:nvPr>
        </p:nvGraphicFramePr>
        <p:xfrm>
          <a:off x="5486400" y="4648200"/>
          <a:ext cx="85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22" imgW="800212" imgH="400162" progId="Equation.3">
                  <p:embed/>
                </p:oleObj>
              </mc:Choice>
              <mc:Fallback>
                <p:oleObj name="Equation" r:id="rId22" imgW="800212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850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25760" y="545465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ea"/>
                <a:ea typeface="+mn-ea"/>
              </a:rPr>
              <a:t>为曲线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064546"/>
              </p:ext>
            </p:extLst>
          </p:nvPr>
        </p:nvGraphicFramePr>
        <p:xfrm>
          <a:off x="1744960" y="5511006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24" imgW="1276257" imgH="361987" progId="Equation.3">
                  <p:embed/>
                </p:oleObj>
              </mc:Choice>
              <mc:Fallback>
                <p:oleObj name="Equation" r:id="rId24" imgW="1276257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960" y="5511006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3040360" y="545465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ea"/>
                <a:ea typeface="+mn-ea"/>
              </a:rPr>
              <a:t>的</a:t>
            </a:r>
            <a:r>
              <a:rPr kumimoji="1" lang="zh-CN" altLang="en-US" b="1" u="sng" dirty="0">
                <a:solidFill>
                  <a:srgbClr val="C00000"/>
                </a:solidFill>
                <a:latin typeface="+mn-ea"/>
                <a:ea typeface="+mn-ea"/>
              </a:rPr>
              <a:t>铅直渐近线</a:t>
            </a:r>
            <a:r>
              <a:rPr kumimoji="1" lang="en-US" altLang="zh-CN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6753225" y="5346700"/>
            <a:ext cx="223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铅直渐近线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 flipV="1">
            <a:off x="7267575" y="4660900"/>
            <a:ext cx="381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7199313" y="2887663"/>
            <a:ext cx="0" cy="230663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579438" y="4598988"/>
            <a:ext cx="1020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  <a:latin typeface="+mn-ea"/>
              </a:rPr>
              <a:t>说明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</a:rPr>
              <a:t>:</a:t>
            </a:r>
          </a:p>
        </p:txBody>
      </p: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5943600" y="4137025"/>
            <a:ext cx="1171575" cy="1028700"/>
            <a:chOff x="2238" y="2199"/>
            <a:chExt cx="738" cy="648"/>
          </a:xfrm>
        </p:grpSpPr>
        <p:sp>
          <p:nvSpPr>
            <p:cNvPr id="20523" name="Freeform 31"/>
            <p:cNvSpPr>
              <a:spLocks/>
            </p:cNvSpPr>
            <p:nvPr/>
          </p:nvSpPr>
          <p:spPr bwMode="auto">
            <a:xfrm>
              <a:off x="2238" y="2199"/>
              <a:ext cx="360" cy="42"/>
            </a:xfrm>
            <a:custGeom>
              <a:avLst/>
              <a:gdLst>
                <a:gd name="T0" fmla="*/ 6 w 360"/>
                <a:gd name="T1" fmla="*/ 0 h 42"/>
                <a:gd name="T2" fmla="*/ 12 w 360"/>
                <a:gd name="T3" fmla="*/ 0 h 42"/>
                <a:gd name="T4" fmla="*/ 18 w 360"/>
                <a:gd name="T5" fmla="*/ 0 h 42"/>
                <a:gd name="T6" fmla="*/ 24 w 360"/>
                <a:gd name="T7" fmla="*/ 0 h 42"/>
                <a:gd name="T8" fmla="*/ 36 w 360"/>
                <a:gd name="T9" fmla="*/ 0 h 42"/>
                <a:gd name="T10" fmla="*/ 42 w 360"/>
                <a:gd name="T11" fmla="*/ 0 h 42"/>
                <a:gd name="T12" fmla="*/ 48 w 360"/>
                <a:gd name="T13" fmla="*/ 0 h 42"/>
                <a:gd name="T14" fmla="*/ 54 w 360"/>
                <a:gd name="T15" fmla="*/ 0 h 42"/>
                <a:gd name="T16" fmla="*/ 60 w 360"/>
                <a:gd name="T17" fmla="*/ 0 h 42"/>
                <a:gd name="T18" fmla="*/ 72 w 360"/>
                <a:gd name="T19" fmla="*/ 6 h 42"/>
                <a:gd name="T20" fmla="*/ 78 w 360"/>
                <a:gd name="T21" fmla="*/ 6 h 42"/>
                <a:gd name="T22" fmla="*/ 84 w 360"/>
                <a:gd name="T23" fmla="*/ 6 h 42"/>
                <a:gd name="T24" fmla="*/ 90 w 360"/>
                <a:gd name="T25" fmla="*/ 6 h 42"/>
                <a:gd name="T26" fmla="*/ 96 w 360"/>
                <a:gd name="T27" fmla="*/ 6 h 42"/>
                <a:gd name="T28" fmla="*/ 102 w 360"/>
                <a:gd name="T29" fmla="*/ 6 h 42"/>
                <a:gd name="T30" fmla="*/ 114 w 360"/>
                <a:gd name="T31" fmla="*/ 6 h 42"/>
                <a:gd name="T32" fmla="*/ 120 w 360"/>
                <a:gd name="T33" fmla="*/ 6 h 42"/>
                <a:gd name="T34" fmla="*/ 126 w 360"/>
                <a:gd name="T35" fmla="*/ 6 h 42"/>
                <a:gd name="T36" fmla="*/ 132 w 360"/>
                <a:gd name="T37" fmla="*/ 12 h 42"/>
                <a:gd name="T38" fmla="*/ 138 w 360"/>
                <a:gd name="T39" fmla="*/ 12 h 42"/>
                <a:gd name="T40" fmla="*/ 144 w 360"/>
                <a:gd name="T41" fmla="*/ 12 h 42"/>
                <a:gd name="T42" fmla="*/ 156 w 360"/>
                <a:gd name="T43" fmla="*/ 12 h 42"/>
                <a:gd name="T44" fmla="*/ 162 w 360"/>
                <a:gd name="T45" fmla="*/ 12 h 42"/>
                <a:gd name="T46" fmla="*/ 168 w 360"/>
                <a:gd name="T47" fmla="*/ 12 h 42"/>
                <a:gd name="T48" fmla="*/ 174 w 360"/>
                <a:gd name="T49" fmla="*/ 12 h 42"/>
                <a:gd name="T50" fmla="*/ 180 w 360"/>
                <a:gd name="T51" fmla="*/ 12 h 42"/>
                <a:gd name="T52" fmla="*/ 186 w 360"/>
                <a:gd name="T53" fmla="*/ 18 h 42"/>
                <a:gd name="T54" fmla="*/ 198 w 360"/>
                <a:gd name="T55" fmla="*/ 18 h 42"/>
                <a:gd name="T56" fmla="*/ 204 w 360"/>
                <a:gd name="T57" fmla="*/ 18 h 42"/>
                <a:gd name="T58" fmla="*/ 210 w 360"/>
                <a:gd name="T59" fmla="*/ 18 h 42"/>
                <a:gd name="T60" fmla="*/ 216 w 360"/>
                <a:gd name="T61" fmla="*/ 18 h 42"/>
                <a:gd name="T62" fmla="*/ 222 w 360"/>
                <a:gd name="T63" fmla="*/ 18 h 42"/>
                <a:gd name="T64" fmla="*/ 234 w 360"/>
                <a:gd name="T65" fmla="*/ 24 h 42"/>
                <a:gd name="T66" fmla="*/ 240 w 360"/>
                <a:gd name="T67" fmla="*/ 24 h 42"/>
                <a:gd name="T68" fmla="*/ 246 w 360"/>
                <a:gd name="T69" fmla="*/ 24 h 42"/>
                <a:gd name="T70" fmla="*/ 252 w 360"/>
                <a:gd name="T71" fmla="*/ 24 h 42"/>
                <a:gd name="T72" fmla="*/ 258 w 360"/>
                <a:gd name="T73" fmla="*/ 24 h 42"/>
                <a:gd name="T74" fmla="*/ 264 w 360"/>
                <a:gd name="T75" fmla="*/ 24 h 42"/>
                <a:gd name="T76" fmla="*/ 276 w 360"/>
                <a:gd name="T77" fmla="*/ 30 h 42"/>
                <a:gd name="T78" fmla="*/ 282 w 360"/>
                <a:gd name="T79" fmla="*/ 30 h 42"/>
                <a:gd name="T80" fmla="*/ 288 w 360"/>
                <a:gd name="T81" fmla="*/ 30 h 42"/>
                <a:gd name="T82" fmla="*/ 294 w 360"/>
                <a:gd name="T83" fmla="*/ 30 h 42"/>
                <a:gd name="T84" fmla="*/ 300 w 360"/>
                <a:gd name="T85" fmla="*/ 30 h 42"/>
                <a:gd name="T86" fmla="*/ 306 w 360"/>
                <a:gd name="T87" fmla="*/ 36 h 42"/>
                <a:gd name="T88" fmla="*/ 318 w 360"/>
                <a:gd name="T89" fmla="*/ 36 h 42"/>
                <a:gd name="T90" fmla="*/ 324 w 360"/>
                <a:gd name="T91" fmla="*/ 36 h 42"/>
                <a:gd name="T92" fmla="*/ 330 w 360"/>
                <a:gd name="T93" fmla="*/ 36 h 42"/>
                <a:gd name="T94" fmla="*/ 336 w 360"/>
                <a:gd name="T95" fmla="*/ 42 h 42"/>
                <a:gd name="T96" fmla="*/ 342 w 360"/>
                <a:gd name="T97" fmla="*/ 42 h 42"/>
                <a:gd name="T98" fmla="*/ 354 w 360"/>
                <a:gd name="T99" fmla="*/ 42 h 42"/>
                <a:gd name="T100" fmla="*/ 360 w 360"/>
                <a:gd name="T101" fmla="*/ 42 h 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2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66" y="6"/>
                  </a:lnTo>
                  <a:lnTo>
                    <a:pt x="72" y="6"/>
                  </a:lnTo>
                  <a:lnTo>
                    <a:pt x="78" y="6"/>
                  </a:lnTo>
                  <a:lnTo>
                    <a:pt x="84" y="6"/>
                  </a:lnTo>
                  <a:lnTo>
                    <a:pt x="90" y="6"/>
                  </a:lnTo>
                  <a:lnTo>
                    <a:pt x="96" y="6"/>
                  </a:lnTo>
                  <a:lnTo>
                    <a:pt x="102" y="6"/>
                  </a:lnTo>
                  <a:lnTo>
                    <a:pt x="108" y="6"/>
                  </a:lnTo>
                  <a:lnTo>
                    <a:pt x="114" y="6"/>
                  </a:lnTo>
                  <a:lnTo>
                    <a:pt x="120" y="6"/>
                  </a:lnTo>
                  <a:lnTo>
                    <a:pt x="126" y="6"/>
                  </a:lnTo>
                  <a:lnTo>
                    <a:pt x="132" y="12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50" y="12"/>
                  </a:lnTo>
                  <a:lnTo>
                    <a:pt x="156" y="12"/>
                  </a:lnTo>
                  <a:lnTo>
                    <a:pt x="162" y="12"/>
                  </a:lnTo>
                  <a:lnTo>
                    <a:pt x="168" y="12"/>
                  </a:lnTo>
                  <a:lnTo>
                    <a:pt x="174" y="12"/>
                  </a:lnTo>
                  <a:lnTo>
                    <a:pt x="180" y="12"/>
                  </a:lnTo>
                  <a:lnTo>
                    <a:pt x="186" y="18"/>
                  </a:lnTo>
                  <a:lnTo>
                    <a:pt x="192" y="18"/>
                  </a:lnTo>
                  <a:lnTo>
                    <a:pt x="198" y="18"/>
                  </a:lnTo>
                  <a:lnTo>
                    <a:pt x="204" y="18"/>
                  </a:lnTo>
                  <a:lnTo>
                    <a:pt x="210" y="18"/>
                  </a:lnTo>
                  <a:lnTo>
                    <a:pt x="216" y="18"/>
                  </a:lnTo>
                  <a:lnTo>
                    <a:pt x="222" y="18"/>
                  </a:lnTo>
                  <a:lnTo>
                    <a:pt x="228" y="18"/>
                  </a:lnTo>
                  <a:lnTo>
                    <a:pt x="228" y="24"/>
                  </a:lnTo>
                  <a:lnTo>
                    <a:pt x="234" y="24"/>
                  </a:lnTo>
                  <a:lnTo>
                    <a:pt x="240" y="24"/>
                  </a:lnTo>
                  <a:lnTo>
                    <a:pt x="246" y="24"/>
                  </a:lnTo>
                  <a:lnTo>
                    <a:pt x="252" y="24"/>
                  </a:lnTo>
                  <a:lnTo>
                    <a:pt x="258" y="24"/>
                  </a:lnTo>
                  <a:lnTo>
                    <a:pt x="264" y="24"/>
                  </a:lnTo>
                  <a:lnTo>
                    <a:pt x="270" y="24"/>
                  </a:lnTo>
                  <a:lnTo>
                    <a:pt x="270" y="30"/>
                  </a:lnTo>
                  <a:lnTo>
                    <a:pt x="276" y="30"/>
                  </a:lnTo>
                  <a:lnTo>
                    <a:pt x="282" y="30"/>
                  </a:lnTo>
                  <a:lnTo>
                    <a:pt x="288" y="30"/>
                  </a:lnTo>
                  <a:lnTo>
                    <a:pt x="294" y="30"/>
                  </a:lnTo>
                  <a:lnTo>
                    <a:pt x="300" y="30"/>
                  </a:lnTo>
                  <a:lnTo>
                    <a:pt x="306" y="30"/>
                  </a:lnTo>
                  <a:lnTo>
                    <a:pt x="306" y="36"/>
                  </a:lnTo>
                  <a:lnTo>
                    <a:pt x="312" y="36"/>
                  </a:lnTo>
                  <a:lnTo>
                    <a:pt x="318" y="36"/>
                  </a:lnTo>
                  <a:lnTo>
                    <a:pt x="324" y="36"/>
                  </a:lnTo>
                  <a:lnTo>
                    <a:pt x="330" y="36"/>
                  </a:lnTo>
                  <a:lnTo>
                    <a:pt x="336" y="42"/>
                  </a:lnTo>
                  <a:lnTo>
                    <a:pt x="342" y="42"/>
                  </a:lnTo>
                  <a:lnTo>
                    <a:pt x="348" y="42"/>
                  </a:lnTo>
                  <a:lnTo>
                    <a:pt x="354" y="42"/>
                  </a:lnTo>
                  <a:lnTo>
                    <a:pt x="360" y="42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Freeform 32"/>
            <p:cNvSpPr>
              <a:spLocks/>
            </p:cNvSpPr>
            <p:nvPr/>
          </p:nvSpPr>
          <p:spPr bwMode="auto">
            <a:xfrm>
              <a:off x="2598" y="2241"/>
              <a:ext cx="360" cy="438"/>
            </a:xfrm>
            <a:custGeom>
              <a:avLst/>
              <a:gdLst>
                <a:gd name="T0" fmla="*/ 6 w 360"/>
                <a:gd name="T1" fmla="*/ 6 h 438"/>
                <a:gd name="T2" fmla="*/ 12 w 360"/>
                <a:gd name="T3" fmla="*/ 6 h 438"/>
                <a:gd name="T4" fmla="*/ 18 w 360"/>
                <a:gd name="T5" fmla="*/ 6 h 438"/>
                <a:gd name="T6" fmla="*/ 24 w 360"/>
                <a:gd name="T7" fmla="*/ 12 h 438"/>
                <a:gd name="T8" fmla="*/ 36 w 360"/>
                <a:gd name="T9" fmla="*/ 12 h 438"/>
                <a:gd name="T10" fmla="*/ 42 w 360"/>
                <a:gd name="T11" fmla="*/ 12 h 438"/>
                <a:gd name="T12" fmla="*/ 48 w 360"/>
                <a:gd name="T13" fmla="*/ 18 h 438"/>
                <a:gd name="T14" fmla="*/ 54 w 360"/>
                <a:gd name="T15" fmla="*/ 18 h 438"/>
                <a:gd name="T16" fmla="*/ 60 w 360"/>
                <a:gd name="T17" fmla="*/ 18 h 438"/>
                <a:gd name="T18" fmla="*/ 66 w 360"/>
                <a:gd name="T19" fmla="*/ 24 h 438"/>
                <a:gd name="T20" fmla="*/ 78 w 360"/>
                <a:gd name="T21" fmla="*/ 24 h 438"/>
                <a:gd name="T22" fmla="*/ 84 w 360"/>
                <a:gd name="T23" fmla="*/ 24 h 438"/>
                <a:gd name="T24" fmla="*/ 90 w 360"/>
                <a:gd name="T25" fmla="*/ 30 h 438"/>
                <a:gd name="T26" fmla="*/ 96 w 360"/>
                <a:gd name="T27" fmla="*/ 30 h 438"/>
                <a:gd name="T28" fmla="*/ 102 w 360"/>
                <a:gd name="T29" fmla="*/ 36 h 438"/>
                <a:gd name="T30" fmla="*/ 108 w 360"/>
                <a:gd name="T31" fmla="*/ 36 h 438"/>
                <a:gd name="T32" fmla="*/ 120 w 360"/>
                <a:gd name="T33" fmla="*/ 42 h 438"/>
                <a:gd name="T34" fmla="*/ 126 w 360"/>
                <a:gd name="T35" fmla="*/ 42 h 438"/>
                <a:gd name="T36" fmla="*/ 132 w 360"/>
                <a:gd name="T37" fmla="*/ 48 h 438"/>
                <a:gd name="T38" fmla="*/ 138 w 360"/>
                <a:gd name="T39" fmla="*/ 48 h 438"/>
                <a:gd name="T40" fmla="*/ 144 w 360"/>
                <a:gd name="T41" fmla="*/ 54 h 438"/>
                <a:gd name="T42" fmla="*/ 156 w 360"/>
                <a:gd name="T43" fmla="*/ 60 h 438"/>
                <a:gd name="T44" fmla="*/ 162 w 360"/>
                <a:gd name="T45" fmla="*/ 60 h 438"/>
                <a:gd name="T46" fmla="*/ 168 w 360"/>
                <a:gd name="T47" fmla="*/ 66 h 438"/>
                <a:gd name="T48" fmla="*/ 174 w 360"/>
                <a:gd name="T49" fmla="*/ 72 h 438"/>
                <a:gd name="T50" fmla="*/ 180 w 360"/>
                <a:gd name="T51" fmla="*/ 72 h 438"/>
                <a:gd name="T52" fmla="*/ 186 w 360"/>
                <a:gd name="T53" fmla="*/ 78 h 438"/>
                <a:gd name="T54" fmla="*/ 198 w 360"/>
                <a:gd name="T55" fmla="*/ 84 h 438"/>
                <a:gd name="T56" fmla="*/ 204 w 360"/>
                <a:gd name="T57" fmla="*/ 90 h 438"/>
                <a:gd name="T58" fmla="*/ 210 w 360"/>
                <a:gd name="T59" fmla="*/ 96 h 438"/>
                <a:gd name="T60" fmla="*/ 216 w 360"/>
                <a:gd name="T61" fmla="*/ 102 h 438"/>
                <a:gd name="T62" fmla="*/ 222 w 360"/>
                <a:gd name="T63" fmla="*/ 108 h 438"/>
                <a:gd name="T64" fmla="*/ 228 w 360"/>
                <a:gd name="T65" fmla="*/ 114 h 438"/>
                <a:gd name="T66" fmla="*/ 240 w 360"/>
                <a:gd name="T67" fmla="*/ 120 h 438"/>
                <a:gd name="T68" fmla="*/ 246 w 360"/>
                <a:gd name="T69" fmla="*/ 132 h 438"/>
                <a:gd name="T70" fmla="*/ 252 w 360"/>
                <a:gd name="T71" fmla="*/ 138 h 438"/>
                <a:gd name="T72" fmla="*/ 258 w 360"/>
                <a:gd name="T73" fmla="*/ 150 h 438"/>
                <a:gd name="T74" fmla="*/ 264 w 360"/>
                <a:gd name="T75" fmla="*/ 156 h 438"/>
                <a:gd name="T76" fmla="*/ 276 w 360"/>
                <a:gd name="T77" fmla="*/ 168 h 438"/>
                <a:gd name="T78" fmla="*/ 282 w 360"/>
                <a:gd name="T79" fmla="*/ 180 h 438"/>
                <a:gd name="T80" fmla="*/ 288 w 360"/>
                <a:gd name="T81" fmla="*/ 192 h 438"/>
                <a:gd name="T82" fmla="*/ 294 w 360"/>
                <a:gd name="T83" fmla="*/ 204 h 438"/>
                <a:gd name="T84" fmla="*/ 300 w 360"/>
                <a:gd name="T85" fmla="*/ 222 h 438"/>
                <a:gd name="T86" fmla="*/ 306 w 360"/>
                <a:gd name="T87" fmla="*/ 240 h 438"/>
                <a:gd name="T88" fmla="*/ 318 w 360"/>
                <a:gd name="T89" fmla="*/ 258 h 438"/>
                <a:gd name="T90" fmla="*/ 324 w 360"/>
                <a:gd name="T91" fmla="*/ 276 h 438"/>
                <a:gd name="T92" fmla="*/ 330 w 360"/>
                <a:gd name="T93" fmla="*/ 300 h 438"/>
                <a:gd name="T94" fmla="*/ 336 w 360"/>
                <a:gd name="T95" fmla="*/ 324 h 438"/>
                <a:gd name="T96" fmla="*/ 342 w 360"/>
                <a:gd name="T97" fmla="*/ 354 h 438"/>
                <a:gd name="T98" fmla="*/ 348 w 360"/>
                <a:gd name="T99" fmla="*/ 390 h 438"/>
                <a:gd name="T100" fmla="*/ 360 w 360"/>
                <a:gd name="T101" fmla="*/ 426 h 43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438">
                  <a:moveTo>
                    <a:pt x="0" y="0"/>
                  </a:moveTo>
                  <a:lnTo>
                    <a:pt x="0" y="6"/>
                  </a:lnTo>
                  <a:lnTo>
                    <a:pt x="6" y="6"/>
                  </a:lnTo>
                  <a:lnTo>
                    <a:pt x="12" y="6"/>
                  </a:lnTo>
                  <a:lnTo>
                    <a:pt x="18" y="6"/>
                  </a:lnTo>
                  <a:lnTo>
                    <a:pt x="24" y="6"/>
                  </a:lnTo>
                  <a:lnTo>
                    <a:pt x="24" y="12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42" y="12"/>
                  </a:lnTo>
                  <a:lnTo>
                    <a:pt x="48" y="12"/>
                  </a:lnTo>
                  <a:lnTo>
                    <a:pt x="48" y="18"/>
                  </a:lnTo>
                  <a:lnTo>
                    <a:pt x="54" y="1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66" y="24"/>
                  </a:lnTo>
                  <a:lnTo>
                    <a:pt x="72" y="24"/>
                  </a:lnTo>
                  <a:lnTo>
                    <a:pt x="78" y="24"/>
                  </a:lnTo>
                  <a:lnTo>
                    <a:pt x="84" y="24"/>
                  </a:lnTo>
                  <a:lnTo>
                    <a:pt x="84" y="30"/>
                  </a:lnTo>
                  <a:lnTo>
                    <a:pt x="90" y="30"/>
                  </a:lnTo>
                  <a:lnTo>
                    <a:pt x="96" y="30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14" y="36"/>
                  </a:lnTo>
                  <a:lnTo>
                    <a:pt x="114" y="42"/>
                  </a:lnTo>
                  <a:lnTo>
                    <a:pt x="120" y="42"/>
                  </a:lnTo>
                  <a:lnTo>
                    <a:pt x="126" y="42"/>
                  </a:lnTo>
                  <a:lnTo>
                    <a:pt x="126" y="48"/>
                  </a:lnTo>
                  <a:lnTo>
                    <a:pt x="132" y="48"/>
                  </a:lnTo>
                  <a:lnTo>
                    <a:pt x="138" y="48"/>
                  </a:lnTo>
                  <a:lnTo>
                    <a:pt x="138" y="54"/>
                  </a:lnTo>
                  <a:lnTo>
                    <a:pt x="144" y="54"/>
                  </a:lnTo>
                  <a:lnTo>
                    <a:pt x="150" y="54"/>
                  </a:lnTo>
                  <a:lnTo>
                    <a:pt x="150" y="60"/>
                  </a:lnTo>
                  <a:lnTo>
                    <a:pt x="156" y="60"/>
                  </a:lnTo>
                  <a:lnTo>
                    <a:pt x="162" y="60"/>
                  </a:lnTo>
                  <a:lnTo>
                    <a:pt x="162" y="66"/>
                  </a:lnTo>
                  <a:lnTo>
                    <a:pt x="168" y="66"/>
                  </a:lnTo>
                  <a:lnTo>
                    <a:pt x="174" y="66"/>
                  </a:lnTo>
                  <a:lnTo>
                    <a:pt x="174" y="72"/>
                  </a:lnTo>
                  <a:lnTo>
                    <a:pt x="180" y="72"/>
                  </a:lnTo>
                  <a:lnTo>
                    <a:pt x="180" y="78"/>
                  </a:lnTo>
                  <a:lnTo>
                    <a:pt x="186" y="78"/>
                  </a:lnTo>
                  <a:lnTo>
                    <a:pt x="192" y="78"/>
                  </a:lnTo>
                  <a:lnTo>
                    <a:pt x="192" y="84"/>
                  </a:lnTo>
                  <a:lnTo>
                    <a:pt x="198" y="84"/>
                  </a:lnTo>
                  <a:lnTo>
                    <a:pt x="198" y="90"/>
                  </a:lnTo>
                  <a:lnTo>
                    <a:pt x="204" y="90"/>
                  </a:lnTo>
                  <a:lnTo>
                    <a:pt x="204" y="96"/>
                  </a:lnTo>
                  <a:lnTo>
                    <a:pt x="210" y="96"/>
                  </a:lnTo>
                  <a:lnTo>
                    <a:pt x="216" y="102"/>
                  </a:lnTo>
                  <a:lnTo>
                    <a:pt x="222" y="102"/>
                  </a:lnTo>
                  <a:lnTo>
                    <a:pt x="222" y="108"/>
                  </a:lnTo>
                  <a:lnTo>
                    <a:pt x="228" y="108"/>
                  </a:lnTo>
                  <a:lnTo>
                    <a:pt x="228" y="114"/>
                  </a:lnTo>
                  <a:lnTo>
                    <a:pt x="234" y="114"/>
                  </a:lnTo>
                  <a:lnTo>
                    <a:pt x="234" y="120"/>
                  </a:lnTo>
                  <a:lnTo>
                    <a:pt x="240" y="120"/>
                  </a:lnTo>
                  <a:lnTo>
                    <a:pt x="240" y="126"/>
                  </a:lnTo>
                  <a:lnTo>
                    <a:pt x="246" y="132"/>
                  </a:lnTo>
                  <a:lnTo>
                    <a:pt x="252" y="138"/>
                  </a:lnTo>
                  <a:lnTo>
                    <a:pt x="252" y="144"/>
                  </a:lnTo>
                  <a:lnTo>
                    <a:pt x="258" y="144"/>
                  </a:lnTo>
                  <a:lnTo>
                    <a:pt x="258" y="150"/>
                  </a:lnTo>
                  <a:lnTo>
                    <a:pt x="264" y="150"/>
                  </a:lnTo>
                  <a:lnTo>
                    <a:pt x="264" y="156"/>
                  </a:lnTo>
                  <a:lnTo>
                    <a:pt x="270" y="162"/>
                  </a:lnTo>
                  <a:lnTo>
                    <a:pt x="270" y="168"/>
                  </a:lnTo>
                  <a:lnTo>
                    <a:pt x="276" y="168"/>
                  </a:lnTo>
                  <a:lnTo>
                    <a:pt x="276" y="174"/>
                  </a:lnTo>
                  <a:lnTo>
                    <a:pt x="276" y="180"/>
                  </a:lnTo>
                  <a:lnTo>
                    <a:pt x="282" y="180"/>
                  </a:lnTo>
                  <a:lnTo>
                    <a:pt x="282" y="186"/>
                  </a:lnTo>
                  <a:lnTo>
                    <a:pt x="288" y="192"/>
                  </a:lnTo>
                  <a:lnTo>
                    <a:pt x="288" y="198"/>
                  </a:lnTo>
                  <a:lnTo>
                    <a:pt x="294" y="198"/>
                  </a:lnTo>
                  <a:lnTo>
                    <a:pt x="294" y="204"/>
                  </a:lnTo>
                  <a:lnTo>
                    <a:pt x="294" y="210"/>
                  </a:lnTo>
                  <a:lnTo>
                    <a:pt x="300" y="210"/>
                  </a:lnTo>
                  <a:lnTo>
                    <a:pt x="300" y="216"/>
                  </a:lnTo>
                  <a:lnTo>
                    <a:pt x="300" y="222"/>
                  </a:lnTo>
                  <a:lnTo>
                    <a:pt x="306" y="228"/>
                  </a:lnTo>
                  <a:lnTo>
                    <a:pt x="306" y="234"/>
                  </a:lnTo>
                  <a:lnTo>
                    <a:pt x="306" y="240"/>
                  </a:lnTo>
                  <a:lnTo>
                    <a:pt x="312" y="240"/>
                  </a:lnTo>
                  <a:lnTo>
                    <a:pt x="312" y="246"/>
                  </a:lnTo>
                  <a:lnTo>
                    <a:pt x="312" y="252"/>
                  </a:lnTo>
                  <a:lnTo>
                    <a:pt x="318" y="258"/>
                  </a:lnTo>
                  <a:lnTo>
                    <a:pt x="318" y="264"/>
                  </a:lnTo>
                  <a:lnTo>
                    <a:pt x="318" y="270"/>
                  </a:lnTo>
                  <a:lnTo>
                    <a:pt x="324" y="270"/>
                  </a:lnTo>
                  <a:lnTo>
                    <a:pt x="324" y="276"/>
                  </a:lnTo>
                  <a:lnTo>
                    <a:pt x="324" y="282"/>
                  </a:lnTo>
                  <a:lnTo>
                    <a:pt x="324" y="288"/>
                  </a:lnTo>
                  <a:lnTo>
                    <a:pt x="330" y="294"/>
                  </a:lnTo>
                  <a:lnTo>
                    <a:pt x="330" y="300"/>
                  </a:lnTo>
                  <a:lnTo>
                    <a:pt x="330" y="306"/>
                  </a:lnTo>
                  <a:lnTo>
                    <a:pt x="330" y="312"/>
                  </a:lnTo>
                  <a:lnTo>
                    <a:pt x="336" y="318"/>
                  </a:lnTo>
                  <a:lnTo>
                    <a:pt x="336" y="324"/>
                  </a:lnTo>
                  <a:lnTo>
                    <a:pt x="336" y="330"/>
                  </a:lnTo>
                  <a:lnTo>
                    <a:pt x="342" y="336"/>
                  </a:lnTo>
                  <a:lnTo>
                    <a:pt x="342" y="342"/>
                  </a:lnTo>
                  <a:lnTo>
                    <a:pt x="342" y="348"/>
                  </a:lnTo>
                  <a:lnTo>
                    <a:pt x="342" y="354"/>
                  </a:lnTo>
                  <a:lnTo>
                    <a:pt x="348" y="360"/>
                  </a:lnTo>
                  <a:lnTo>
                    <a:pt x="348" y="366"/>
                  </a:lnTo>
                  <a:lnTo>
                    <a:pt x="348" y="378"/>
                  </a:lnTo>
                  <a:lnTo>
                    <a:pt x="348" y="384"/>
                  </a:lnTo>
                  <a:lnTo>
                    <a:pt x="348" y="390"/>
                  </a:lnTo>
                  <a:lnTo>
                    <a:pt x="354" y="396"/>
                  </a:lnTo>
                  <a:lnTo>
                    <a:pt x="354" y="402"/>
                  </a:lnTo>
                  <a:lnTo>
                    <a:pt x="354" y="414"/>
                  </a:lnTo>
                  <a:lnTo>
                    <a:pt x="354" y="420"/>
                  </a:lnTo>
                  <a:lnTo>
                    <a:pt x="360" y="426"/>
                  </a:lnTo>
                  <a:lnTo>
                    <a:pt x="360" y="438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Freeform 33"/>
            <p:cNvSpPr>
              <a:spLocks/>
            </p:cNvSpPr>
            <p:nvPr/>
          </p:nvSpPr>
          <p:spPr bwMode="auto">
            <a:xfrm>
              <a:off x="2958" y="2679"/>
              <a:ext cx="18" cy="168"/>
            </a:xfrm>
            <a:custGeom>
              <a:avLst/>
              <a:gdLst>
                <a:gd name="T0" fmla="*/ 0 w 18"/>
                <a:gd name="T1" fmla="*/ 0 h 168"/>
                <a:gd name="T2" fmla="*/ 0 w 18"/>
                <a:gd name="T3" fmla="*/ 6 h 168"/>
                <a:gd name="T4" fmla="*/ 0 w 18"/>
                <a:gd name="T5" fmla="*/ 18 h 168"/>
                <a:gd name="T6" fmla="*/ 6 w 18"/>
                <a:gd name="T7" fmla="*/ 30 h 168"/>
                <a:gd name="T8" fmla="*/ 6 w 18"/>
                <a:gd name="T9" fmla="*/ 36 h 168"/>
                <a:gd name="T10" fmla="*/ 6 w 18"/>
                <a:gd name="T11" fmla="*/ 48 h 168"/>
                <a:gd name="T12" fmla="*/ 6 w 18"/>
                <a:gd name="T13" fmla="*/ 60 h 168"/>
                <a:gd name="T14" fmla="*/ 6 w 18"/>
                <a:gd name="T15" fmla="*/ 66 h 168"/>
                <a:gd name="T16" fmla="*/ 12 w 18"/>
                <a:gd name="T17" fmla="*/ 78 h 168"/>
                <a:gd name="T18" fmla="*/ 12 w 18"/>
                <a:gd name="T19" fmla="*/ 90 h 168"/>
                <a:gd name="T20" fmla="*/ 12 w 18"/>
                <a:gd name="T21" fmla="*/ 102 h 168"/>
                <a:gd name="T22" fmla="*/ 12 w 18"/>
                <a:gd name="T23" fmla="*/ 120 h 168"/>
                <a:gd name="T24" fmla="*/ 18 w 18"/>
                <a:gd name="T25" fmla="*/ 132 h 168"/>
                <a:gd name="T26" fmla="*/ 18 w 18"/>
                <a:gd name="T27" fmla="*/ 144 h 168"/>
                <a:gd name="T28" fmla="*/ 18 w 18"/>
                <a:gd name="T29" fmla="*/ 156 h 168"/>
                <a:gd name="T30" fmla="*/ 18 w 18"/>
                <a:gd name="T31" fmla="*/ 168 h 1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8" h="168">
                  <a:moveTo>
                    <a:pt x="0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6" y="66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12" y="102"/>
                  </a:lnTo>
                  <a:lnTo>
                    <a:pt x="12" y="120"/>
                  </a:lnTo>
                  <a:lnTo>
                    <a:pt x="18" y="132"/>
                  </a:lnTo>
                  <a:lnTo>
                    <a:pt x="18" y="144"/>
                  </a:lnTo>
                  <a:lnTo>
                    <a:pt x="18" y="156"/>
                  </a:lnTo>
                  <a:lnTo>
                    <a:pt x="18" y="168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0" name="Group 34"/>
          <p:cNvGrpSpPr>
            <a:grpSpLocks/>
          </p:cNvGrpSpPr>
          <p:nvPr/>
        </p:nvGrpSpPr>
        <p:grpSpPr bwMode="auto">
          <a:xfrm>
            <a:off x="7324725" y="2908300"/>
            <a:ext cx="857250" cy="1009650"/>
            <a:chOff x="3108" y="1425"/>
            <a:chExt cx="540" cy="636"/>
          </a:xfrm>
        </p:grpSpPr>
        <p:sp>
          <p:nvSpPr>
            <p:cNvPr id="20521" name="Freeform 35"/>
            <p:cNvSpPr>
              <a:spLocks/>
            </p:cNvSpPr>
            <p:nvPr/>
          </p:nvSpPr>
          <p:spPr bwMode="auto">
            <a:xfrm>
              <a:off x="3108" y="1425"/>
              <a:ext cx="360" cy="606"/>
            </a:xfrm>
            <a:custGeom>
              <a:avLst/>
              <a:gdLst>
                <a:gd name="T0" fmla="*/ 6 w 360"/>
                <a:gd name="T1" fmla="*/ 60 h 606"/>
                <a:gd name="T2" fmla="*/ 12 w 360"/>
                <a:gd name="T3" fmla="*/ 120 h 606"/>
                <a:gd name="T4" fmla="*/ 24 w 360"/>
                <a:gd name="T5" fmla="*/ 168 h 606"/>
                <a:gd name="T6" fmla="*/ 30 w 360"/>
                <a:gd name="T7" fmla="*/ 210 h 606"/>
                <a:gd name="T8" fmla="*/ 36 w 360"/>
                <a:gd name="T9" fmla="*/ 246 h 606"/>
                <a:gd name="T10" fmla="*/ 42 w 360"/>
                <a:gd name="T11" fmla="*/ 276 h 606"/>
                <a:gd name="T12" fmla="*/ 48 w 360"/>
                <a:gd name="T13" fmla="*/ 300 h 606"/>
                <a:gd name="T14" fmla="*/ 54 w 360"/>
                <a:gd name="T15" fmla="*/ 324 h 606"/>
                <a:gd name="T16" fmla="*/ 66 w 360"/>
                <a:gd name="T17" fmla="*/ 348 h 606"/>
                <a:gd name="T18" fmla="*/ 72 w 360"/>
                <a:gd name="T19" fmla="*/ 366 h 606"/>
                <a:gd name="T20" fmla="*/ 78 w 360"/>
                <a:gd name="T21" fmla="*/ 384 h 606"/>
                <a:gd name="T22" fmla="*/ 84 w 360"/>
                <a:gd name="T23" fmla="*/ 402 h 606"/>
                <a:gd name="T24" fmla="*/ 90 w 360"/>
                <a:gd name="T25" fmla="*/ 414 h 606"/>
                <a:gd name="T26" fmla="*/ 96 w 360"/>
                <a:gd name="T27" fmla="*/ 426 h 606"/>
                <a:gd name="T28" fmla="*/ 108 w 360"/>
                <a:gd name="T29" fmla="*/ 438 h 606"/>
                <a:gd name="T30" fmla="*/ 114 w 360"/>
                <a:gd name="T31" fmla="*/ 450 h 606"/>
                <a:gd name="T32" fmla="*/ 120 w 360"/>
                <a:gd name="T33" fmla="*/ 462 h 606"/>
                <a:gd name="T34" fmla="*/ 126 w 360"/>
                <a:gd name="T35" fmla="*/ 468 h 606"/>
                <a:gd name="T36" fmla="*/ 132 w 360"/>
                <a:gd name="T37" fmla="*/ 480 h 606"/>
                <a:gd name="T38" fmla="*/ 138 w 360"/>
                <a:gd name="T39" fmla="*/ 486 h 606"/>
                <a:gd name="T40" fmla="*/ 150 w 360"/>
                <a:gd name="T41" fmla="*/ 492 h 606"/>
                <a:gd name="T42" fmla="*/ 156 w 360"/>
                <a:gd name="T43" fmla="*/ 498 h 606"/>
                <a:gd name="T44" fmla="*/ 162 w 360"/>
                <a:gd name="T45" fmla="*/ 510 h 606"/>
                <a:gd name="T46" fmla="*/ 168 w 360"/>
                <a:gd name="T47" fmla="*/ 516 h 606"/>
                <a:gd name="T48" fmla="*/ 174 w 360"/>
                <a:gd name="T49" fmla="*/ 522 h 606"/>
                <a:gd name="T50" fmla="*/ 186 w 360"/>
                <a:gd name="T51" fmla="*/ 528 h 606"/>
                <a:gd name="T52" fmla="*/ 192 w 360"/>
                <a:gd name="T53" fmla="*/ 528 h 606"/>
                <a:gd name="T54" fmla="*/ 198 w 360"/>
                <a:gd name="T55" fmla="*/ 534 h 606"/>
                <a:gd name="T56" fmla="*/ 204 w 360"/>
                <a:gd name="T57" fmla="*/ 540 h 606"/>
                <a:gd name="T58" fmla="*/ 210 w 360"/>
                <a:gd name="T59" fmla="*/ 546 h 606"/>
                <a:gd name="T60" fmla="*/ 216 w 360"/>
                <a:gd name="T61" fmla="*/ 546 h 606"/>
                <a:gd name="T62" fmla="*/ 228 w 360"/>
                <a:gd name="T63" fmla="*/ 552 h 606"/>
                <a:gd name="T64" fmla="*/ 234 w 360"/>
                <a:gd name="T65" fmla="*/ 558 h 606"/>
                <a:gd name="T66" fmla="*/ 240 w 360"/>
                <a:gd name="T67" fmla="*/ 558 h 606"/>
                <a:gd name="T68" fmla="*/ 246 w 360"/>
                <a:gd name="T69" fmla="*/ 564 h 606"/>
                <a:gd name="T70" fmla="*/ 252 w 360"/>
                <a:gd name="T71" fmla="*/ 570 h 606"/>
                <a:gd name="T72" fmla="*/ 258 w 360"/>
                <a:gd name="T73" fmla="*/ 570 h 606"/>
                <a:gd name="T74" fmla="*/ 270 w 360"/>
                <a:gd name="T75" fmla="*/ 576 h 606"/>
                <a:gd name="T76" fmla="*/ 276 w 360"/>
                <a:gd name="T77" fmla="*/ 576 h 606"/>
                <a:gd name="T78" fmla="*/ 282 w 360"/>
                <a:gd name="T79" fmla="*/ 582 h 606"/>
                <a:gd name="T80" fmla="*/ 288 w 360"/>
                <a:gd name="T81" fmla="*/ 582 h 606"/>
                <a:gd name="T82" fmla="*/ 294 w 360"/>
                <a:gd name="T83" fmla="*/ 582 h 606"/>
                <a:gd name="T84" fmla="*/ 306 w 360"/>
                <a:gd name="T85" fmla="*/ 588 h 606"/>
                <a:gd name="T86" fmla="*/ 312 w 360"/>
                <a:gd name="T87" fmla="*/ 588 h 606"/>
                <a:gd name="T88" fmla="*/ 318 w 360"/>
                <a:gd name="T89" fmla="*/ 594 h 606"/>
                <a:gd name="T90" fmla="*/ 324 w 360"/>
                <a:gd name="T91" fmla="*/ 594 h 606"/>
                <a:gd name="T92" fmla="*/ 330 w 360"/>
                <a:gd name="T93" fmla="*/ 594 h 606"/>
                <a:gd name="T94" fmla="*/ 336 w 360"/>
                <a:gd name="T95" fmla="*/ 600 h 606"/>
                <a:gd name="T96" fmla="*/ 348 w 360"/>
                <a:gd name="T97" fmla="*/ 600 h 606"/>
                <a:gd name="T98" fmla="*/ 354 w 360"/>
                <a:gd name="T99" fmla="*/ 600 h 606"/>
                <a:gd name="T100" fmla="*/ 360 w 360"/>
                <a:gd name="T101" fmla="*/ 606 h 60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360" h="606">
                  <a:moveTo>
                    <a:pt x="0" y="0"/>
                  </a:moveTo>
                  <a:lnTo>
                    <a:pt x="0" y="18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6" y="72"/>
                  </a:lnTo>
                  <a:lnTo>
                    <a:pt x="12" y="84"/>
                  </a:lnTo>
                  <a:lnTo>
                    <a:pt x="12" y="96"/>
                  </a:lnTo>
                  <a:lnTo>
                    <a:pt x="12" y="108"/>
                  </a:lnTo>
                  <a:lnTo>
                    <a:pt x="12" y="120"/>
                  </a:lnTo>
                  <a:lnTo>
                    <a:pt x="18" y="126"/>
                  </a:lnTo>
                  <a:lnTo>
                    <a:pt x="18" y="138"/>
                  </a:lnTo>
                  <a:lnTo>
                    <a:pt x="18" y="150"/>
                  </a:lnTo>
                  <a:lnTo>
                    <a:pt x="18" y="156"/>
                  </a:lnTo>
                  <a:lnTo>
                    <a:pt x="24" y="168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24" y="192"/>
                  </a:lnTo>
                  <a:lnTo>
                    <a:pt x="24" y="198"/>
                  </a:lnTo>
                  <a:lnTo>
                    <a:pt x="30" y="210"/>
                  </a:lnTo>
                  <a:lnTo>
                    <a:pt x="30" y="216"/>
                  </a:lnTo>
                  <a:lnTo>
                    <a:pt x="30" y="222"/>
                  </a:lnTo>
                  <a:lnTo>
                    <a:pt x="30" y="228"/>
                  </a:lnTo>
                  <a:lnTo>
                    <a:pt x="36" y="240"/>
                  </a:lnTo>
                  <a:lnTo>
                    <a:pt x="36" y="246"/>
                  </a:lnTo>
                  <a:lnTo>
                    <a:pt x="36" y="252"/>
                  </a:lnTo>
                  <a:lnTo>
                    <a:pt x="36" y="258"/>
                  </a:lnTo>
                  <a:lnTo>
                    <a:pt x="42" y="264"/>
                  </a:lnTo>
                  <a:lnTo>
                    <a:pt x="42" y="270"/>
                  </a:lnTo>
                  <a:lnTo>
                    <a:pt x="42" y="276"/>
                  </a:lnTo>
                  <a:lnTo>
                    <a:pt x="42" y="282"/>
                  </a:lnTo>
                  <a:lnTo>
                    <a:pt x="48" y="288"/>
                  </a:lnTo>
                  <a:lnTo>
                    <a:pt x="48" y="294"/>
                  </a:lnTo>
                  <a:lnTo>
                    <a:pt x="48" y="300"/>
                  </a:lnTo>
                  <a:lnTo>
                    <a:pt x="48" y="306"/>
                  </a:lnTo>
                  <a:lnTo>
                    <a:pt x="54" y="312"/>
                  </a:lnTo>
                  <a:lnTo>
                    <a:pt x="54" y="318"/>
                  </a:lnTo>
                  <a:lnTo>
                    <a:pt x="54" y="324"/>
                  </a:lnTo>
                  <a:lnTo>
                    <a:pt x="60" y="330"/>
                  </a:lnTo>
                  <a:lnTo>
                    <a:pt x="60" y="336"/>
                  </a:lnTo>
                  <a:lnTo>
                    <a:pt x="60" y="342"/>
                  </a:lnTo>
                  <a:lnTo>
                    <a:pt x="66" y="348"/>
                  </a:lnTo>
                  <a:lnTo>
                    <a:pt x="66" y="354"/>
                  </a:lnTo>
                  <a:lnTo>
                    <a:pt x="66" y="360"/>
                  </a:lnTo>
                  <a:lnTo>
                    <a:pt x="72" y="366"/>
                  </a:lnTo>
                  <a:lnTo>
                    <a:pt x="72" y="372"/>
                  </a:lnTo>
                  <a:lnTo>
                    <a:pt x="72" y="378"/>
                  </a:lnTo>
                  <a:lnTo>
                    <a:pt x="78" y="384"/>
                  </a:lnTo>
                  <a:lnTo>
                    <a:pt x="78" y="390"/>
                  </a:lnTo>
                  <a:lnTo>
                    <a:pt x="84" y="396"/>
                  </a:lnTo>
                  <a:lnTo>
                    <a:pt x="84" y="402"/>
                  </a:lnTo>
                  <a:lnTo>
                    <a:pt x="90" y="408"/>
                  </a:lnTo>
                  <a:lnTo>
                    <a:pt x="90" y="414"/>
                  </a:lnTo>
                  <a:lnTo>
                    <a:pt x="96" y="414"/>
                  </a:lnTo>
                  <a:lnTo>
                    <a:pt x="96" y="420"/>
                  </a:lnTo>
                  <a:lnTo>
                    <a:pt x="96" y="426"/>
                  </a:lnTo>
                  <a:lnTo>
                    <a:pt x="102" y="432"/>
                  </a:lnTo>
                  <a:lnTo>
                    <a:pt x="102" y="438"/>
                  </a:lnTo>
                  <a:lnTo>
                    <a:pt x="108" y="438"/>
                  </a:lnTo>
                  <a:lnTo>
                    <a:pt x="108" y="444"/>
                  </a:lnTo>
                  <a:lnTo>
                    <a:pt x="114" y="450"/>
                  </a:lnTo>
                  <a:lnTo>
                    <a:pt x="114" y="456"/>
                  </a:lnTo>
                  <a:lnTo>
                    <a:pt x="120" y="456"/>
                  </a:lnTo>
                  <a:lnTo>
                    <a:pt x="120" y="462"/>
                  </a:lnTo>
                  <a:lnTo>
                    <a:pt x="126" y="468"/>
                  </a:lnTo>
                  <a:lnTo>
                    <a:pt x="126" y="474"/>
                  </a:lnTo>
                  <a:lnTo>
                    <a:pt x="132" y="474"/>
                  </a:lnTo>
                  <a:lnTo>
                    <a:pt x="132" y="480"/>
                  </a:lnTo>
                  <a:lnTo>
                    <a:pt x="138" y="480"/>
                  </a:lnTo>
                  <a:lnTo>
                    <a:pt x="138" y="486"/>
                  </a:lnTo>
                  <a:lnTo>
                    <a:pt x="144" y="486"/>
                  </a:lnTo>
                  <a:lnTo>
                    <a:pt x="144" y="492"/>
                  </a:lnTo>
                  <a:lnTo>
                    <a:pt x="150" y="492"/>
                  </a:lnTo>
                  <a:lnTo>
                    <a:pt x="150" y="498"/>
                  </a:lnTo>
                  <a:lnTo>
                    <a:pt x="156" y="498"/>
                  </a:lnTo>
                  <a:lnTo>
                    <a:pt x="156" y="504"/>
                  </a:lnTo>
                  <a:lnTo>
                    <a:pt x="162" y="504"/>
                  </a:lnTo>
                  <a:lnTo>
                    <a:pt x="162" y="510"/>
                  </a:lnTo>
                  <a:lnTo>
                    <a:pt x="168" y="510"/>
                  </a:lnTo>
                  <a:lnTo>
                    <a:pt x="168" y="516"/>
                  </a:lnTo>
                  <a:lnTo>
                    <a:pt x="174" y="516"/>
                  </a:lnTo>
                  <a:lnTo>
                    <a:pt x="174" y="522"/>
                  </a:lnTo>
                  <a:lnTo>
                    <a:pt x="180" y="522"/>
                  </a:lnTo>
                  <a:lnTo>
                    <a:pt x="186" y="528"/>
                  </a:lnTo>
                  <a:lnTo>
                    <a:pt x="192" y="528"/>
                  </a:lnTo>
                  <a:lnTo>
                    <a:pt x="192" y="534"/>
                  </a:lnTo>
                  <a:lnTo>
                    <a:pt x="198" y="534"/>
                  </a:lnTo>
                  <a:lnTo>
                    <a:pt x="198" y="540"/>
                  </a:lnTo>
                  <a:lnTo>
                    <a:pt x="204" y="540"/>
                  </a:lnTo>
                  <a:lnTo>
                    <a:pt x="210" y="540"/>
                  </a:lnTo>
                  <a:lnTo>
                    <a:pt x="210" y="546"/>
                  </a:lnTo>
                  <a:lnTo>
                    <a:pt x="216" y="546"/>
                  </a:lnTo>
                  <a:lnTo>
                    <a:pt x="222" y="552"/>
                  </a:lnTo>
                  <a:lnTo>
                    <a:pt x="228" y="552"/>
                  </a:lnTo>
                  <a:lnTo>
                    <a:pt x="228" y="558"/>
                  </a:lnTo>
                  <a:lnTo>
                    <a:pt x="234" y="558"/>
                  </a:lnTo>
                  <a:lnTo>
                    <a:pt x="240" y="558"/>
                  </a:lnTo>
                  <a:lnTo>
                    <a:pt x="240" y="564"/>
                  </a:lnTo>
                  <a:lnTo>
                    <a:pt x="246" y="564"/>
                  </a:lnTo>
                  <a:lnTo>
                    <a:pt x="252" y="564"/>
                  </a:lnTo>
                  <a:lnTo>
                    <a:pt x="252" y="570"/>
                  </a:lnTo>
                  <a:lnTo>
                    <a:pt x="258" y="570"/>
                  </a:lnTo>
                  <a:lnTo>
                    <a:pt x="264" y="570"/>
                  </a:lnTo>
                  <a:lnTo>
                    <a:pt x="270" y="576"/>
                  </a:lnTo>
                  <a:lnTo>
                    <a:pt x="276" y="576"/>
                  </a:lnTo>
                  <a:lnTo>
                    <a:pt x="282" y="576"/>
                  </a:lnTo>
                  <a:lnTo>
                    <a:pt x="282" y="582"/>
                  </a:lnTo>
                  <a:lnTo>
                    <a:pt x="288" y="582"/>
                  </a:lnTo>
                  <a:lnTo>
                    <a:pt x="294" y="582"/>
                  </a:lnTo>
                  <a:lnTo>
                    <a:pt x="300" y="582"/>
                  </a:lnTo>
                  <a:lnTo>
                    <a:pt x="300" y="588"/>
                  </a:lnTo>
                  <a:lnTo>
                    <a:pt x="306" y="588"/>
                  </a:lnTo>
                  <a:lnTo>
                    <a:pt x="312" y="588"/>
                  </a:lnTo>
                  <a:lnTo>
                    <a:pt x="318" y="594"/>
                  </a:lnTo>
                  <a:lnTo>
                    <a:pt x="324" y="594"/>
                  </a:lnTo>
                  <a:lnTo>
                    <a:pt x="330" y="594"/>
                  </a:lnTo>
                  <a:lnTo>
                    <a:pt x="336" y="594"/>
                  </a:lnTo>
                  <a:lnTo>
                    <a:pt x="336" y="600"/>
                  </a:lnTo>
                  <a:lnTo>
                    <a:pt x="342" y="600"/>
                  </a:lnTo>
                  <a:lnTo>
                    <a:pt x="348" y="600"/>
                  </a:lnTo>
                  <a:lnTo>
                    <a:pt x="354" y="600"/>
                  </a:lnTo>
                  <a:lnTo>
                    <a:pt x="360" y="606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36"/>
            <p:cNvSpPr>
              <a:spLocks/>
            </p:cNvSpPr>
            <p:nvPr/>
          </p:nvSpPr>
          <p:spPr bwMode="auto">
            <a:xfrm>
              <a:off x="3468" y="2031"/>
              <a:ext cx="180" cy="30"/>
            </a:xfrm>
            <a:custGeom>
              <a:avLst/>
              <a:gdLst>
                <a:gd name="T0" fmla="*/ 6 w 180"/>
                <a:gd name="T1" fmla="*/ 0 h 30"/>
                <a:gd name="T2" fmla="*/ 6 w 180"/>
                <a:gd name="T3" fmla="*/ 0 h 30"/>
                <a:gd name="T4" fmla="*/ 12 w 180"/>
                <a:gd name="T5" fmla="*/ 0 h 30"/>
                <a:gd name="T6" fmla="*/ 18 w 180"/>
                <a:gd name="T7" fmla="*/ 0 h 30"/>
                <a:gd name="T8" fmla="*/ 18 w 180"/>
                <a:gd name="T9" fmla="*/ 0 h 30"/>
                <a:gd name="T10" fmla="*/ 24 w 180"/>
                <a:gd name="T11" fmla="*/ 6 h 30"/>
                <a:gd name="T12" fmla="*/ 30 w 180"/>
                <a:gd name="T13" fmla="*/ 6 h 30"/>
                <a:gd name="T14" fmla="*/ 36 w 180"/>
                <a:gd name="T15" fmla="*/ 6 h 30"/>
                <a:gd name="T16" fmla="*/ 36 w 180"/>
                <a:gd name="T17" fmla="*/ 6 h 30"/>
                <a:gd name="T18" fmla="*/ 42 w 180"/>
                <a:gd name="T19" fmla="*/ 6 h 30"/>
                <a:gd name="T20" fmla="*/ 48 w 180"/>
                <a:gd name="T21" fmla="*/ 6 h 30"/>
                <a:gd name="T22" fmla="*/ 48 w 180"/>
                <a:gd name="T23" fmla="*/ 12 h 30"/>
                <a:gd name="T24" fmla="*/ 54 w 180"/>
                <a:gd name="T25" fmla="*/ 12 h 30"/>
                <a:gd name="T26" fmla="*/ 60 w 180"/>
                <a:gd name="T27" fmla="*/ 12 h 30"/>
                <a:gd name="T28" fmla="*/ 60 w 180"/>
                <a:gd name="T29" fmla="*/ 12 h 30"/>
                <a:gd name="T30" fmla="*/ 66 w 180"/>
                <a:gd name="T31" fmla="*/ 12 h 30"/>
                <a:gd name="T32" fmla="*/ 72 w 180"/>
                <a:gd name="T33" fmla="*/ 12 h 30"/>
                <a:gd name="T34" fmla="*/ 78 w 180"/>
                <a:gd name="T35" fmla="*/ 12 h 30"/>
                <a:gd name="T36" fmla="*/ 78 w 180"/>
                <a:gd name="T37" fmla="*/ 18 h 30"/>
                <a:gd name="T38" fmla="*/ 84 w 180"/>
                <a:gd name="T39" fmla="*/ 18 h 30"/>
                <a:gd name="T40" fmla="*/ 90 w 180"/>
                <a:gd name="T41" fmla="*/ 18 h 30"/>
                <a:gd name="T42" fmla="*/ 90 w 180"/>
                <a:gd name="T43" fmla="*/ 18 h 30"/>
                <a:gd name="T44" fmla="*/ 96 w 180"/>
                <a:gd name="T45" fmla="*/ 18 h 30"/>
                <a:gd name="T46" fmla="*/ 102 w 180"/>
                <a:gd name="T47" fmla="*/ 18 h 30"/>
                <a:gd name="T48" fmla="*/ 108 w 180"/>
                <a:gd name="T49" fmla="*/ 18 h 30"/>
                <a:gd name="T50" fmla="*/ 108 w 180"/>
                <a:gd name="T51" fmla="*/ 18 h 30"/>
                <a:gd name="T52" fmla="*/ 114 w 180"/>
                <a:gd name="T53" fmla="*/ 24 h 30"/>
                <a:gd name="T54" fmla="*/ 120 w 180"/>
                <a:gd name="T55" fmla="*/ 24 h 30"/>
                <a:gd name="T56" fmla="*/ 120 w 180"/>
                <a:gd name="T57" fmla="*/ 24 h 30"/>
                <a:gd name="T58" fmla="*/ 126 w 180"/>
                <a:gd name="T59" fmla="*/ 24 h 30"/>
                <a:gd name="T60" fmla="*/ 132 w 180"/>
                <a:gd name="T61" fmla="*/ 24 h 30"/>
                <a:gd name="T62" fmla="*/ 132 w 180"/>
                <a:gd name="T63" fmla="*/ 24 h 30"/>
                <a:gd name="T64" fmla="*/ 138 w 180"/>
                <a:gd name="T65" fmla="*/ 24 h 30"/>
                <a:gd name="T66" fmla="*/ 144 w 180"/>
                <a:gd name="T67" fmla="*/ 24 h 30"/>
                <a:gd name="T68" fmla="*/ 150 w 180"/>
                <a:gd name="T69" fmla="*/ 24 h 30"/>
                <a:gd name="T70" fmla="*/ 150 w 180"/>
                <a:gd name="T71" fmla="*/ 24 h 30"/>
                <a:gd name="T72" fmla="*/ 156 w 180"/>
                <a:gd name="T73" fmla="*/ 30 h 30"/>
                <a:gd name="T74" fmla="*/ 162 w 180"/>
                <a:gd name="T75" fmla="*/ 30 h 30"/>
                <a:gd name="T76" fmla="*/ 162 w 180"/>
                <a:gd name="T77" fmla="*/ 30 h 30"/>
                <a:gd name="T78" fmla="*/ 168 w 180"/>
                <a:gd name="T79" fmla="*/ 30 h 30"/>
                <a:gd name="T80" fmla="*/ 174 w 180"/>
                <a:gd name="T81" fmla="*/ 30 h 30"/>
                <a:gd name="T82" fmla="*/ 180 w 180"/>
                <a:gd name="T83" fmla="*/ 30 h 3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0" h="3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6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42" y="6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54" y="12"/>
                  </a:lnTo>
                  <a:lnTo>
                    <a:pt x="60" y="12"/>
                  </a:lnTo>
                  <a:lnTo>
                    <a:pt x="66" y="12"/>
                  </a:lnTo>
                  <a:lnTo>
                    <a:pt x="72" y="12"/>
                  </a:lnTo>
                  <a:lnTo>
                    <a:pt x="78" y="12"/>
                  </a:lnTo>
                  <a:lnTo>
                    <a:pt x="78" y="18"/>
                  </a:lnTo>
                  <a:lnTo>
                    <a:pt x="84" y="18"/>
                  </a:lnTo>
                  <a:lnTo>
                    <a:pt x="90" y="18"/>
                  </a:lnTo>
                  <a:lnTo>
                    <a:pt x="96" y="18"/>
                  </a:lnTo>
                  <a:lnTo>
                    <a:pt x="102" y="18"/>
                  </a:lnTo>
                  <a:lnTo>
                    <a:pt x="108" y="18"/>
                  </a:lnTo>
                  <a:lnTo>
                    <a:pt x="114" y="18"/>
                  </a:lnTo>
                  <a:lnTo>
                    <a:pt x="114" y="24"/>
                  </a:lnTo>
                  <a:lnTo>
                    <a:pt x="120" y="24"/>
                  </a:lnTo>
                  <a:lnTo>
                    <a:pt x="126" y="24"/>
                  </a:lnTo>
                  <a:lnTo>
                    <a:pt x="132" y="24"/>
                  </a:lnTo>
                  <a:lnTo>
                    <a:pt x="138" y="24"/>
                  </a:lnTo>
                  <a:lnTo>
                    <a:pt x="144" y="24"/>
                  </a:lnTo>
                  <a:lnTo>
                    <a:pt x="150" y="24"/>
                  </a:lnTo>
                  <a:lnTo>
                    <a:pt x="156" y="30"/>
                  </a:lnTo>
                  <a:lnTo>
                    <a:pt x="162" y="30"/>
                  </a:lnTo>
                  <a:lnTo>
                    <a:pt x="168" y="30"/>
                  </a:lnTo>
                  <a:lnTo>
                    <a:pt x="174" y="30"/>
                  </a:lnTo>
                  <a:lnTo>
                    <a:pt x="180" y="3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73" name="Group 37"/>
          <p:cNvGrpSpPr>
            <a:grpSpLocks/>
          </p:cNvGrpSpPr>
          <p:nvPr/>
        </p:nvGrpSpPr>
        <p:grpSpPr bwMode="auto">
          <a:xfrm>
            <a:off x="5943600" y="2755900"/>
            <a:ext cx="2519363" cy="2519363"/>
            <a:chOff x="3744" y="1736"/>
            <a:chExt cx="1587" cy="1587"/>
          </a:xfrm>
        </p:grpSpPr>
        <p:graphicFrame>
          <p:nvGraphicFramePr>
            <p:cNvPr id="20516" name="Object 38"/>
            <p:cNvGraphicFramePr>
              <a:graphicFrameLocks noChangeAspect="1"/>
            </p:cNvGraphicFramePr>
            <p:nvPr/>
          </p:nvGraphicFramePr>
          <p:xfrm>
            <a:off x="5172" y="262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0" name="Equation" r:id="rId26" imgW="171617" imgH="180826" progId="Equation.3">
                    <p:embed/>
                  </p:oleObj>
                </mc:Choice>
                <mc:Fallback>
                  <p:oleObj name="Equation" r:id="rId26" imgW="171617" imgH="1808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2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7" name="Object 39"/>
            <p:cNvGraphicFramePr>
              <a:graphicFrameLocks noChangeAspect="1"/>
            </p:cNvGraphicFramePr>
            <p:nvPr/>
          </p:nvGraphicFramePr>
          <p:xfrm>
            <a:off x="4166" y="175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1" name="Equation" r:id="rId28" imgW="190351" imgH="257175" progId="Equation.3">
                    <p:embed/>
                  </p:oleObj>
                </mc:Choice>
                <mc:Fallback>
                  <p:oleObj name="Equation" r:id="rId28" imgW="190351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75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8" name="Object 40"/>
            <p:cNvGraphicFramePr>
              <a:graphicFrameLocks noChangeAspect="1"/>
            </p:cNvGraphicFramePr>
            <p:nvPr/>
          </p:nvGraphicFramePr>
          <p:xfrm>
            <a:off x="4128" y="258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2" name="Equation" r:id="rId30" imgW="257259" imgH="266551" progId="Equation.3">
                    <p:embed/>
                  </p:oleObj>
                </mc:Choice>
                <mc:Fallback>
                  <p:oleObj name="Equation" r:id="rId30" imgW="257259" imgH="2665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84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9" name="Line 41"/>
            <p:cNvSpPr>
              <a:spLocks noChangeShapeType="1"/>
            </p:cNvSpPr>
            <p:nvPr/>
          </p:nvSpPr>
          <p:spPr bwMode="auto">
            <a:xfrm>
              <a:off x="3744" y="2546"/>
              <a:ext cx="158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2"/>
            <p:cNvSpPr>
              <a:spLocks noChangeShapeType="1"/>
            </p:cNvSpPr>
            <p:nvPr/>
          </p:nvSpPr>
          <p:spPr bwMode="auto">
            <a:xfrm flipV="1">
              <a:off x="4350" y="1736"/>
              <a:ext cx="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81" name="Group 45"/>
          <p:cNvGrpSpPr>
            <a:grpSpLocks/>
          </p:cNvGrpSpPr>
          <p:nvPr/>
        </p:nvGrpSpPr>
        <p:grpSpPr bwMode="auto">
          <a:xfrm>
            <a:off x="7197725" y="3940175"/>
            <a:ext cx="239713" cy="481013"/>
            <a:chOff x="4534" y="2482"/>
            <a:chExt cx="151" cy="303"/>
          </a:xfrm>
        </p:grpSpPr>
        <p:graphicFrame>
          <p:nvGraphicFramePr>
            <p:cNvPr id="20514" name="Object 28"/>
            <p:cNvGraphicFramePr>
              <a:graphicFrameLocks noChangeAspect="1"/>
            </p:cNvGraphicFramePr>
            <p:nvPr/>
          </p:nvGraphicFramePr>
          <p:xfrm>
            <a:off x="4560" y="2552"/>
            <a:ext cx="12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3" name="Equation" r:id="rId32" imgW="38137" imgH="114188" progId="Equation.3">
                    <p:embed/>
                  </p:oleObj>
                </mc:Choice>
                <mc:Fallback>
                  <p:oleObj name="Equation" r:id="rId32" imgW="38137" imgH="1141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52"/>
                          <a:ext cx="12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44"/>
            <p:cNvSpPr>
              <a:spLocks noChangeShapeType="1"/>
            </p:cNvSpPr>
            <p:nvPr/>
          </p:nvSpPr>
          <p:spPr bwMode="auto">
            <a:xfrm>
              <a:off x="4534" y="248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81446423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3" grpId="0" autoUpdateAnimBg="0"/>
      <p:bldP spid="14345" grpId="0" autoUpdateAnimBg="0"/>
      <p:bldP spid="14347" grpId="0" autoUpdateAnimBg="0"/>
      <p:bldP spid="14349" grpId="0" autoUpdateAnimBg="0"/>
      <p:bldP spid="14351" grpId="0" autoUpdateAnimBg="0"/>
      <p:bldP spid="14354" grpId="0" autoUpdateAnimBg="0"/>
      <p:bldP spid="14356" grpId="0" autoUpdateAnimBg="0"/>
      <p:bldP spid="14358" grpId="0" autoUpdateAnimBg="0"/>
      <p:bldP spid="14360" grpId="0" autoUpdateAnimBg="0"/>
      <p:bldP spid="14361" grpId="0" autoUpdateAnimBg="0"/>
      <p:bldP spid="14362" grpId="0" animBg="1"/>
      <p:bldP spid="14363" grpId="0" animBg="1"/>
      <p:bldP spid="14365" grpId="0" build="p" autoUpdateAnimBg="0"/>
      <p:bldP spid="4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81000"/>
            <a:ext cx="533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三、无穷小与无穷大的关系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95350" y="21764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若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669432"/>
              </p:ext>
            </p:extLst>
          </p:nvPr>
        </p:nvGraphicFramePr>
        <p:xfrm>
          <a:off x="1406525" y="22733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3" imgW="685800" imgH="361987" progId="Equation.3">
                  <p:embed/>
                </p:oleObj>
              </mc:Choice>
              <mc:Fallback>
                <p:oleObj name="Equation" r:id="rId3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2733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133600" y="217011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为无穷大</a:t>
            </a:r>
            <a:r>
              <a:rPr kumimoji="1" lang="en-US" altLang="zh-CN" b="1"/>
              <a:t>,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95970"/>
              </p:ext>
            </p:extLst>
          </p:nvPr>
        </p:nvGraphicFramePr>
        <p:xfrm>
          <a:off x="4387850" y="2044700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5" imgW="714236" imgH="876337" progId="Equation.3">
                  <p:embed/>
                </p:oleObj>
              </mc:Choice>
              <mc:Fallback>
                <p:oleObj name="Equation" r:id="rId5" imgW="71423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2044700"/>
                        <a:ext cx="76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5181600" y="2184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为无穷小</a:t>
            </a:r>
            <a:r>
              <a:rPr kumimoji="1" lang="en-US" altLang="zh-CN" b="1"/>
              <a:t>;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914400" y="30083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若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597736"/>
              </p:ext>
            </p:extLst>
          </p:nvPr>
        </p:nvGraphicFramePr>
        <p:xfrm>
          <a:off x="1397000" y="31210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7" imgW="685800" imgH="361987" progId="Equation.3">
                  <p:embed/>
                </p:oleObj>
              </mc:Choice>
              <mc:Fallback>
                <p:oleObj name="Equation" r:id="rId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312102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2133600" y="3008313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为无穷小</a:t>
            </a:r>
            <a:r>
              <a:rPr kumimoji="1" lang="en-US" altLang="zh-CN" b="1"/>
              <a:t>,  </a:t>
            </a:r>
            <a:r>
              <a:rPr kumimoji="1" lang="zh-CN" altLang="en-US" b="1"/>
              <a:t>且</a:t>
            </a:r>
          </a:p>
        </p:txBody>
      </p:sp>
      <p:graphicFrame>
        <p:nvGraphicFramePr>
          <p:cNvPr id="820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455199"/>
              </p:ext>
            </p:extLst>
          </p:nvPr>
        </p:nvGraphicFramePr>
        <p:xfrm>
          <a:off x="4352925" y="3130550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9" imgW="1324096" imgH="342900" progId="Equation.DSMT4">
                  <p:embed/>
                </p:oleObj>
              </mc:Choice>
              <mc:Fallback>
                <p:oleObj name="Equation" r:id="rId9" imgW="1324096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130550"/>
                        <a:ext cx="137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749925" y="29702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213613"/>
              </p:ext>
            </p:extLst>
          </p:nvPr>
        </p:nvGraphicFramePr>
        <p:xfrm>
          <a:off x="6248400" y="2806700"/>
          <a:ext cx="76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1" imgW="714236" imgH="876337" progId="Equation.3">
                  <p:embed/>
                </p:oleObj>
              </mc:Choice>
              <mc:Fallback>
                <p:oleObj name="Equation" r:id="rId11" imgW="714236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06700"/>
                        <a:ext cx="76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6988175" y="298291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为无穷大</a:t>
            </a:r>
            <a:r>
              <a:rPr kumimoji="1" lang="en-US" altLang="zh-CN" b="1"/>
              <a:t>.</a:t>
            </a:r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3867150" y="21701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1657350" y="4371975"/>
            <a:ext cx="6635150" cy="115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 dirty="0">
                <a:latin typeface="+mn-ea"/>
                <a:ea typeface="+mn-ea"/>
              </a:rPr>
              <a:t>据此定理</a:t>
            </a:r>
            <a:r>
              <a:rPr kumimoji="1" lang="en-US" altLang="zh-CN" b="1" dirty="0">
                <a:latin typeface="+mn-ea"/>
                <a:ea typeface="+mn-ea"/>
              </a:rPr>
              <a:t>, </a:t>
            </a:r>
            <a:r>
              <a:rPr kumimoji="1" lang="zh-CN" altLang="en-US" b="1" dirty="0">
                <a:latin typeface="+mn-ea"/>
                <a:ea typeface="+mn-ea"/>
              </a:rPr>
              <a:t>关于无穷大的问题都可转化为 </a:t>
            </a:r>
          </a:p>
          <a:p>
            <a:pPr eaLnBrk="1" fontAlgn="base" hangingPunct="1">
              <a:lnSpc>
                <a:spcPct val="130000"/>
              </a:lnSpc>
            </a:pPr>
            <a:r>
              <a:rPr kumimoji="1" lang="zh-CN" altLang="en-US" b="1" dirty="0">
                <a:latin typeface="+mn-ea"/>
                <a:ea typeface="+mn-ea"/>
              </a:rPr>
              <a:t>无穷小来讨论</a:t>
            </a:r>
            <a:r>
              <a:rPr kumimoji="1" lang="en-US" altLang="zh-CN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533400" y="1362075"/>
            <a:ext cx="5774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2. </a:t>
            </a:r>
            <a:r>
              <a:rPr kumimoji="1" lang="zh-CN" altLang="en-US" b="1" dirty="0"/>
              <a:t>在自变量的同一变化过程中</a:t>
            </a:r>
            <a:r>
              <a:rPr kumimoji="1" lang="en-US" altLang="zh-CN" b="1" dirty="0"/>
              <a:t>,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609600" y="4433888"/>
            <a:ext cx="102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>
                <a:solidFill>
                  <a:srgbClr val="C00000"/>
                </a:solidFill>
              </a:rPr>
              <a:t>说明</a:t>
            </a:r>
            <a:r>
              <a:rPr kumimoji="1" lang="en-US" altLang="zh-CN" sz="2800" b="1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8306198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7" grpId="0" autoUpdateAnimBg="0"/>
      <p:bldP spid="8199" grpId="0" autoUpdateAnimBg="0"/>
      <p:bldP spid="8200" grpId="0" autoUpdateAnimBg="0"/>
      <p:bldP spid="8202" grpId="0" autoUpdateAnimBg="0"/>
      <p:bldP spid="8204" grpId="0" autoUpdateAnimBg="0"/>
      <p:bldP spid="8206" grpId="0" autoUpdateAnimBg="0"/>
      <p:bldP spid="8224" grpId="0" autoUpdateAnimBg="0"/>
      <p:bldP spid="8228" grpId="0" build="p" autoUpdateAnimBg="0" advAuto="0"/>
      <p:bldP spid="8229" grpId="0" build="p" autoUpdateAnimBg="0"/>
      <p:bldP spid="8237" grpId="0" build="p" autoUpdateAnimBg="0"/>
      <p:bldP spid="2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877066" y="116632"/>
            <a:ext cx="19812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latin typeface="+mn-lt"/>
                <a:ea typeface="+mn-ea"/>
              </a:rPr>
              <a:t>内容小结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46832" y="1203176"/>
            <a:ext cx="4229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1. </a:t>
            </a:r>
            <a:r>
              <a:rPr kumimoji="1" lang="zh-CN" altLang="en-US" b="1">
                <a:latin typeface="+mn-lt"/>
                <a:ea typeface="+mn-ea"/>
              </a:rPr>
              <a:t>无穷小与无穷大的定义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227782" y="1750864"/>
            <a:ext cx="4588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2. </a:t>
            </a:r>
            <a:r>
              <a:rPr kumimoji="1" lang="zh-CN" altLang="en-US" b="1">
                <a:latin typeface="+mn-lt"/>
                <a:ea typeface="+mn-ea"/>
              </a:rPr>
              <a:t>无穷小与函数极限的关系</a:t>
            </a:r>
          </a:p>
        </p:txBody>
      </p:sp>
      <p:sp>
        <p:nvSpPr>
          <p:cNvPr id="9221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647382" y="1812776"/>
            <a:ext cx="7620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000" b="1">
                <a:solidFill>
                  <a:srgbClr val="FFFFFF"/>
                </a:solidFill>
              </a:rPr>
              <a:t>Th1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227782" y="2360464"/>
            <a:ext cx="4229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b="1">
                <a:latin typeface="+mn-lt"/>
                <a:ea typeface="+mn-ea"/>
              </a:rPr>
              <a:t>3. </a:t>
            </a:r>
            <a:r>
              <a:rPr kumimoji="1" lang="zh-CN" altLang="en-US" b="1">
                <a:latin typeface="+mn-lt"/>
                <a:ea typeface="+mn-ea"/>
              </a:rPr>
              <a:t>无穷小与无穷大的关系</a:t>
            </a:r>
          </a:p>
        </p:txBody>
      </p:sp>
      <p:sp>
        <p:nvSpPr>
          <p:cNvPr id="9223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266382" y="2422376"/>
            <a:ext cx="7620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000" b="1">
                <a:solidFill>
                  <a:srgbClr val="FFFFFF"/>
                </a:solidFill>
              </a:rPr>
              <a:t>Th2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907107" y="3055789"/>
            <a:ext cx="1928733" cy="5847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 dirty="0">
                <a:solidFill>
                  <a:schemeClr val="tx2"/>
                </a:solidFill>
                <a:latin typeface="+mn-lt"/>
                <a:ea typeface="+mn-ea"/>
              </a:rPr>
              <a:t>几</a:t>
            </a:r>
            <a:r>
              <a:rPr kumimoji="1" lang="zh-CN" altLang="en-US" sz="3200" b="1" dirty="0" smtClean="0">
                <a:solidFill>
                  <a:schemeClr val="tx2"/>
                </a:solidFill>
                <a:latin typeface="+mn-lt"/>
                <a:ea typeface="+mn-ea"/>
              </a:rPr>
              <a:t>点注意 </a:t>
            </a:r>
            <a:endParaRPr kumimoji="1" lang="zh-CN" altLang="en-US" sz="32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9245" name="AutoShape 29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52412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latin typeface="+mn-ea"/>
              </a:rPr>
              <a:t>结束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907107" y="741921"/>
            <a:ext cx="701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无穷小与无穷大是相对于过程而言的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210858" y="3975733"/>
            <a:ext cx="731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/>
              <a:t>1.  </a:t>
            </a:r>
            <a:r>
              <a:rPr kumimoji="1" lang="zh-CN" altLang="en-US" sz="2800" b="1"/>
              <a:t>无穷小（ 大）是变量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不能与很小（大）的数混淆，零是唯一的无穷小的数；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210858" y="5102582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/>
              <a:t>2.  </a:t>
            </a:r>
            <a:r>
              <a:rPr kumimoji="1" lang="zh-CN" altLang="en-US" sz="2800" b="1" dirty="0"/>
              <a:t>无界变量未必是无穷大</a:t>
            </a:r>
            <a:r>
              <a:rPr kumimoji="1"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5562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build="p" autoUpdateAnimBg="0"/>
      <p:bldP spid="9221" grpId="0" animBg="1" autoUpdateAnimBg="0"/>
      <p:bldP spid="9222" grpId="0" build="p" autoUpdateAnimBg="0"/>
      <p:bldP spid="9223" grpId="0" animBg="1" autoUpdateAnimBg="0"/>
      <p:bldP spid="9224" grpId="0" animBg="1" autoUpdateAnimBg="0"/>
      <p:bldP spid="9245" grpId="0" animBg="1"/>
      <p:bldP spid="16" grpId="0" autoUpdateAnimBg="0"/>
      <p:bldP spid="17" grpId="0" autoUpdateAnimBg="0"/>
      <p:bldP spid="1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1 .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唯一性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</a:rPr>
              <a:t>若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419475" y="692150"/>
          <a:ext cx="1270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1219051" imgH="552524" progId="Equation.DSMT4">
                  <p:embed/>
                </p:oleObj>
              </mc:Choice>
              <mc:Fallback>
                <p:oleObj name="Equation" r:id="rId3" imgW="1219051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692150"/>
                        <a:ext cx="1270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4572000" y="609600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0000"/>
                </a:solidFill>
              </a:rPr>
              <a:t>存在，则此极限唯一．</a:t>
            </a:r>
          </a:p>
        </p:txBody>
      </p:sp>
      <p:sp>
        <p:nvSpPr>
          <p:cNvPr id="6149" name="Rectangle 13"/>
          <p:cNvSpPr>
            <a:spLocks noChangeArrowheads="1"/>
          </p:cNvSpPr>
          <p:nvPr/>
        </p:nvSpPr>
        <p:spPr bwMode="auto">
          <a:xfrm>
            <a:off x="323850" y="0"/>
            <a:ext cx="75676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solidFill>
                  <a:srgbClr val="A50021"/>
                </a:solidFill>
              </a:rPr>
              <a:t>三、函数极限的性质</a:t>
            </a: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07988" y="1341438"/>
            <a:ext cx="3816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2 . </a:t>
            </a:r>
            <a:r>
              <a:rPr kumimoji="1" lang="en-US" altLang="zh-CN" b="1" dirty="0">
                <a:solidFill>
                  <a:srgbClr val="C00000"/>
                </a:solidFill>
              </a:rPr>
              <a:t>(</a:t>
            </a:r>
            <a:r>
              <a:rPr kumimoji="1" lang="zh-CN" altLang="en-US" b="1" dirty="0">
                <a:solidFill>
                  <a:srgbClr val="C00000"/>
                </a:solidFill>
              </a:rPr>
              <a:t>局部有界性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zh-CN" altLang="en-US" b="1" dirty="0"/>
              <a:t>若</a:t>
            </a: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4043363" y="1412875"/>
          <a:ext cx="195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5" imgW="1904851" imgH="552524" progId="Equation.DSMT4">
                  <p:embed/>
                </p:oleObj>
              </mc:Choice>
              <mc:Fallback>
                <p:oleObj name="Equation" r:id="rId5" imgW="1904851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3363" y="1412875"/>
                        <a:ext cx="1955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3671888" y="19891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5976938" y="1973263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  </a:t>
            </a:r>
            <a:r>
              <a:rPr kumimoji="1" lang="zh-CN" altLang="en-US" b="1"/>
              <a:t>有</a:t>
            </a:r>
          </a:p>
        </p:txBody>
      </p:sp>
      <p:graphicFrame>
        <p:nvGraphicFramePr>
          <p:cNvPr id="42" name="Object 16"/>
          <p:cNvGraphicFramePr>
            <a:graphicFrameLocks noChangeAspect="1"/>
          </p:cNvGraphicFramePr>
          <p:nvPr/>
        </p:nvGraphicFramePr>
        <p:xfrm>
          <a:off x="7140575" y="2005013"/>
          <a:ext cx="162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7" imgW="1581020" imgH="438001" progId="Equation.DSMT4">
                  <p:embed/>
                </p:oleObj>
              </mc:Choice>
              <mc:Fallback>
                <p:oleObj name="Equation" r:id="rId7" imgW="1581020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5" y="2005013"/>
                        <a:ext cx="162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7"/>
          <p:cNvGraphicFramePr>
            <a:graphicFrameLocks noChangeAspect="1"/>
          </p:cNvGraphicFramePr>
          <p:nvPr/>
        </p:nvGraphicFramePr>
        <p:xfrm>
          <a:off x="4129088" y="1981200"/>
          <a:ext cx="195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1904851" imgH="419249" progId="Equation.DSMT4">
                  <p:embed/>
                </p:oleObj>
              </mc:Choice>
              <mc:Fallback>
                <p:oleObj name="Equation" r:id="rId9" imgW="1904851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1981200"/>
                        <a:ext cx="1955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8"/>
          <p:cNvGraphicFramePr>
            <a:graphicFrameLocks noChangeAspect="1"/>
          </p:cNvGraphicFramePr>
          <p:nvPr/>
        </p:nvGraphicFramePr>
        <p:xfrm>
          <a:off x="1019175" y="2060575"/>
          <a:ext cx="271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11" imgW="2666926" imgH="371363" progId="Equation.DSMT4">
                  <p:embed/>
                </p:oleObj>
              </mc:Choice>
              <mc:Fallback>
                <p:oleObj name="Equation" r:id="rId11" imgW="266692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060575"/>
                        <a:ext cx="271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427038" y="25511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3 . </a:t>
            </a:r>
            <a:r>
              <a:rPr kumimoji="1" lang="zh-CN" altLang="en-US" b="1" dirty="0"/>
              <a:t>若</a:t>
            </a:r>
          </a:p>
        </p:txBody>
      </p:sp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2103438" y="2616200"/>
          <a:ext cx="2184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3" imgW="2133674" imgH="628538" progId="Equation.3">
                  <p:embed/>
                </p:oleObj>
              </mc:Choice>
              <mc:Fallback>
                <p:oleObj name="Equation" r:id="rId13" imgW="2133674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2616200"/>
                        <a:ext cx="2184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287838" y="25654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且</a:t>
            </a:r>
            <a:r>
              <a:rPr kumimoji="1" lang="zh-CN" altLang="en-US" b="1" i="1"/>
              <a:t> </a:t>
            </a:r>
            <a:r>
              <a:rPr kumimoji="1" lang="en-US" altLang="zh-CN" b="1" i="1"/>
              <a:t>A</a:t>
            </a:r>
            <a:r>
              <a:rPr kumimoji="1" lang="en-US" altLang="zh-CN" b="1"/>
              <a:t> &gt; 0 ,</a:t>
            </a: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/>
        </p:nvGraphicFramePr>
        <p:xfrm>
          <a:off x="323850" y="3335338"/>
          <a:ext cx="3048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15" imgW="3009826" imgH="600075" progId="Equation.DSMT4">
                  <p:embed/>
                </p:oleObj>
              </mc:Choice>
              <mc:Fallback>
                <p:oleObj name="Equation" r:id="rId15" imgW="3009826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5338"/>
                        <a:ext cx="3048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6"/>
          <p:cNvGraphicFramePr>
            <a:graphicFrameLocks noChangeAspect="1"/>
          </p:cNvGraphicFramePr>
          <p:nvPr/>
        </p:nvGraphicFramePr>
        <p:xfrm>
          <a:off x="3429000" y="3554413"/>
          <a:ext cx="137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17" imgW="1324096" imgH="361987" progId="Equation.3">
                  <p:embed/>
                </p:oleObj>
              </mc:Choice>
              <mc:Fallback>
                <p:oleObj name="Equation" r:id="rId17" imgW="1324096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554413"/>
                        <a:ext cx="137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3263900" y="3935413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9" imgW="1486012" imgH="361987" progId="Equation.3">
                  <p:embed/>
                </p:oleObj>
              </mc:Choice>
              <mc:Fallback>
                <p:oleObj name="Equation" r:id="rId19" imgW="1486012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935413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5811838" y="253841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则存在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4516438" y="29083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( </a:t>
            </a:r>
            <a:r>
              <a:rPr kumimoji="1" lang="en-US" altLang="zh-CN" b="1" i="1">
                <a:solidFill>
                  <a:schemeClr val="tx2"/>
                </a:solidFill>
              </a:rPr>
              <a:t>A</a:t>
            </a:r>
            <a:r>
              <a:rPr kumimoji="1" lang="en-US" altLang="zh-CN" b="1">
                <a:solidFill>
                  <a:schemeClr val="tx2"/>
                </a:solidFill>
              </a:rPr>
              <a:t> &lt; 0 )</a:t>
            </a:r>
          </a:p>
        </p:txBody>
      </p:sp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7075488" y="2420938"/>
          <a:ext cx="1384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Equation" r:id="rId21" imgW="1343164" imgH="600075" progId="Equation.DSMT4">
                  <p:embed/>
                </p:oleObj>
              </mc:Choice>
              <mc:Fallback>
                <p:oleObj name="Equation" r:id="rId21" imgW="1343164" imgH="6000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5488" y="2420938"/>
                        <a:ext cx="13843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4945063" y="3432175"/>
            <a:ext cx="3398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（函数值在局部保持</a:t>
            </a:r>
          </a:p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　极限值的符号）</a:t>
            </a:r>
          </a:p>
        </p:txBody>
      </p:sp>
      <p:sp>
        <p:nvSpPr>
          <p:cNvPr id="5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348163"/>
            <a:ext cx="2819400" cy="690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推论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若在</a:t>
            </a:r>
          </a:p>
        </p:txBody>
      </p:sp>
      <p:graphicFrame>
        <p:nvGraphicFramePr>
          <p:cNvPr id="59" name="Object 12"/>
          <p:cNvGraphicFramePr>
            <a:graphicFrameLocks noChangeAspect="1"/>
          </p:cNvGraphicFramePr>
          <p:nvPr/>
        </p:nvGraphicFramePr>
        <p:xfrm>
          <a:off x="2478088" y="4421188"/>
          <a:ext cx="4286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Equation" r:id="rId23" imgW="114412" imgH="180826" progId="Equation.3">
                  <p:embed/>
                </p:oleObj>
              </mc:Choice>
              <mc:Fallback>
                <p:oleObj name="Equation" r:id="rId23" imgW="114412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421188"/>
                        <a:ext cx="4286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2909888" y="4421188"/>
            <a:ext cx="300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的某去心邻域内</a:t>
            </a:r>
          </a:p>
        </p:txBody>
      </p:sp>
      <p:graphicFrame>
        <p:nvGraphicFramePr>
          <p:cNvPr id="61" name="Object 14"/>
          <p:cNvGraphicFramePr>
            <a:graphicFrameLocks noChangeAspect="1"/>
          </p:cNvGraphicFramePr>
          <p:nvPr/>
        </p:nvGraphicFramePr>
        <p:xfrm>
          <a:off x="5580063" y="4437063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25" imgW="514517" imgH="152363" progId="Equation.3">
                  <p:embed/>
                </p:oleObj>
              </mc:Choice>
              <mc:Fallback>
                <p:oleObj name="Equation" r:id="rId25" imgW="514517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437063"/>
                        <a:ext cx="1397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"/>
          <p:cNvGraphicFramePr>
            <a:graphicFrameLocks noChangeAspect="1"/>
          </p:cNvGraphicFramePr>
          <p:nvPr/>
        </p:nvGraphicFramePr>
        <p:xfrm>
          <a:off x="5502275" y="4924425"/>
          <a:ext cx="1681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Equation" r:id="rId27" imgW="628594" imgH="152363" progId="Equation.3">
                  <p:embed/>
                </p:oleObj>
              </mc:Choice>
              <mc:Fallback>
                <p:oleObj name="Equation" r:id="rId27" imgW="628594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275" y="4924425"/>
                        <a:ext cx="1681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7040563" y="44370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, </a:t>
            </a:r>
            <a:r>
              <a:rPr kumimoji="1" lang="zh-CN" altLang="en-US" b="1"/>
              <a:t>且 </a:t>
            </a:r>
          </a:p>
        </p:txBody>
      </p:sp>
      <p:graphicFrame>
        <p:nvGraphicFramePr>
          <p:cNvPr id="64" name="Object 17"/>
          <p:cNvGraphicFramePr>
            <a:graphicFrameLocks noChangeAspect="1"/>
          </p:cNvGraphicFramePr>
          <p:nvPr/>
        </p:nvGraphicFramePr>
        <p:xfrm>
          <a:off x="209550" y="5172075"/>
          <a:ext cx="24114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Equation" r:id="rId29" imgW="914288" imgH="285638" progId="Equation.3">
                  <p:embed/>
                </p:oleObj>
              </mc:Choice>
              <mc:Fallback>
                <p:oleObj name="Equation" r:id="rId29" imgW="914288" imgH="2856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5172075"/>
                        <a:ext cx="24114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Text Box 18"/>
          <p:cNvSpPr txBox="1">
            <a:spLocks noChangeArrowheads="1"/>
          </p:cNvSpPr>
          <p:nvPr/>
        </p:nvSpPr>
        <p:spPr bwMode="auto">
          <a:xfrm>
            <a:off x="2544763" y="51450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</a:t>
            </a:r>
          </a:p>
        </p:txBody>
      </p:sp>
      <p:graphicFrame>
        <p:nvGraphicFramePr>
          <p:cNvPr id="66" name="Object 19"/>
          <p:cNvGraphicFramePr>
            <a:graphicFrameLocks noChangeAspect="1"/>
          </p:cNvGraphicFramePr>
          <p:nvPr/>
        </p:nvGraphicFramePr>
        <p:xfrm>
          <a:off x="2994025" y="5221288"/>
          <a:ext cx="10144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Equation" r:id="rId31" imgW="361969" imgH="133276" progId="Equation.3">
                  <p:embed/>
                </p:oleObj>
              </mc:Choice>
              <mc:Fallback>
                <p:oleObj name="Equation" r:id="rId31" imgW="361969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5221288"/>
                        <a:ext cx="10144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0"/>
          <p:cNvGraphicFramePr>
            <a:graphicFrameLocks noChangeAspect="1"/>
          </p:cNvGraphicFramePr>
          <p:nvPr/>
        </p:nvGraphicFramePr>
        <p:xfrm>
          <a:off x="2895600" y="5657850"/>
          <a:ext cx="120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33" imgW="438243" imgH="152363" progId="Equation.3">
                  <p:embed/>
                </p:oleObj>
              </mc:Choice>
              <mc:Fallback>
                <p:oleObj name="Equation" r:id="rId33" imgW="43824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57850"/>
                        <a:ext cx="120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4494213" y="5356225"/>
            <a:ext cx="447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（极限值保持函数值符号）</a:t>
            </a:r>
          </a:p>
        </p:txBody>
      </p:sp>
      <p:sp>
        <p:nvSpPr>
          <p:cNvPr id="35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150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3" grpId="0"/>
      <p:bldP spid="65" grpId="0"/>
      <p:bldP spid="68" grpId="0"/>
      <p:bldP spid="3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1"/>
          <p:cNvSpPr txBox="1">
            <a:spLocks noChangeArrowheads="1"/>
          </p:cNvSpPr>
          <p:nvPr/>
        </p:nvSpPr>
        <p:spPr bwMode="auto">
          <a:xfrm>
            <a:off x="1714500" y="304799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若</a:t>
            </a:r>
          </a:p>
        </p:txBody>
      </p:sp>
      <p:graphicFrame>
        <p:nvGraphicFramePr>
          <p:cNvPr id="7171" name="Object 12"/>
          <p:cNvGraphicFramePr>
            <a:graphicFrameLocks noChangeAspect="1"/>
          </p:cNvGraphicFramePr>
          <p:nvPr/>
        </p:nvGraphicFramePr>
        <p:xfrm>
          <a:off x="2209800" y="368300"/>
          <a:ext cx="1930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1886117" imgH="514350" progId="Equation.DSMT4">
                  <p:embed/>
                </p:oleObj>
              </mc:Choice>
              <mc:Fallback>
                <p:oleObj name="Equation" r:id="rId3" imgW="1886117" imgH="5143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8300"/>
                        <a:ext cx="1930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13"/>
          <p:cNvSpPr txBox="1">
            <a:spLocks noChangeArrowheads="1"/>
          </p:cNvSpPr>
          <p:nvPr/>
        </p:nvSpPr>
        <p:spPr bwMode="auto">
          <a:xfrm>
            <a:off x="4114800" y="23018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且</a:t>
            </a:r>
          </a:p>
        </p:txBody>
      </p: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6248400" y="23018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则存在</a:t>
            </a:r>
            <a:r>
              <a:rPr kumimoji="1" lang="en-US" altLang="zh-CN" b="1" i="1"/>
              <a:t>δ</a:t>
            </a:r>
            <a:r>
              <a:rPr kumimoji="1" lang="zh-CN" altLang="en-US" b="1"/>
              <a:t>使得</a:t>
            </a:r>
            <a:r>
              <a:rPr kumimoji="1" lang="en-US" altLang="zh-CN" b="1"/>
              <a:t>,</a:t>
            </a:r>
            <a:r>
              <a:rPr kumimoji="1" lang="zh-CN" altLang="en-US" b="1"/>
              <a:t>当</a:t>
            </a:r>
          </a:p>
        </p:txBody>
      </p:sp>
      <p:sp>
        <p:nvSpPr>
          <p:cNvPr id="7174" name="Text Box 15"/>
          <p:cNvSpPr txBox="1">
            <a:spLocks noChangeArrowheads="1"/>
          </p:cNvSpPr>
          <p:nvPr/>
        </p:nvSpPr>
        <p:spPr bwMode="auto">
          <a:xfrm>
            <a:off x="2286000" y="1003300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  </a:t>
            </a:r>
            <a:r>
              <a:rPr kumimoji="1" lang="zh-CN" altLang="en-US" b="1"/>
              <a:t>有</a:t>
            </a:r>
          </a:p>
        </p:txBody>
      </p:sp>
      <p:graphicFrame>
        <p:nvGraphicFramePr>
          <p:cNvPr id="7175" name="Object 16"/>
          <p:cNvGraphicFramePr>
            <a:graphicFrameLocks noChangeAspect="1"/>
          </p:cNvGraphicFramePr>
          <p:nvPr/>
        </p:nvGraphicFramePr>
        <p:xfrm>
          <a:off x="3429000" y="1143000"/>
          <a:ext cx="19542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2009896" imgH="342900" progId="Equation.DSMT4">
                  <p:embed/>
                </p:oleObj>
              </mc:Choice>
              <mc:Fallback>
                <p:oleObj name="Equation" r:id="rId5" imgW="2009896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143000"/>
                        <a:ext cx="19542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7"/>
          <p:cNvSpPr>
            <a:spLocks noChangeArrowheads="1"/>
          </p:cNvSpPr>
          <p:nvPr/>
        </p:nvSpPr>
        <p:spPr bwMode="auto">
          <a:xfrm>
            <a:off x="609600" y="228600"/>
            <a:ext cx="1447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推论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2</a:t>
            </a:r>
          </a:p>
        </p:txBody>
      </p:sp>
      <p:graphicFrame>
        <p:nvGraphicFramePr>
          <p:cNvPr id="7177" name="Object 18"/>
          <p:cNvGraphicFramePr>
            <a:graphicFrameLocks noChangeAspect="1"/>
          </p:cNvGraphicFramePr>
          <p:nvPr/>
        </p:nvGraphicFramePr>
        <p:xfrm>
          <a:off x="349250" y="952500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1942988" imgH="419249" progId="Equation.DSMT4">
                  <p:embed/>
                </p:oleObj>
              </mc:Choice>
              <mc:Fallback>
                <p:oleObj name="Equation" r:id="rId7" imgW="1942988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52500"/>
                        <a:ext cx="199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9"/>
          <p:cNvGraphicFramePr>
            <a:graphicFrameLocks noChangeAspect="1"/>
          </p:cNvGraphicFramePr>
          <p:nvPr/>
        </p:nvGraphicFramePr>
        <p:xfrm>
          <a:off x="4648200" y="3810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9" imgW="1514447" imgH="323813" progId="Equation.DSMT4">
                  <p:embed/>
                </p:oleObj>
              </mc:Choice>
              <mc:Fallback>
                <p:oleObj name="Equation" r:id="rId9" imgW="1514447" imgH="3238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49"/>
          <p:cNvSpPr txBox="1">
            <a:spLocks noChangeArrowheads="1"/>
          </p:cNvSpPr>
          <p:nvPr/>
        </p:nvSpPr>
        <p:spPr bwMode="auto">
          <a:xfrm>
            <a:off x="1600200" y="176053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若</a:t>
            </a:r>
          </a:p>
        </p:txBody>
      </p:sp>
      <p:graphicFrame>
        <p:nvGraphicFramePr>
          <p:cNvPr id="35" name="Object 50"/>
          <p:cNvGraphicFramePr>
            <a:graphicFrameLocks noChangeAspect="1"/>
          </p:cNvGraphicFramePr>
          <p:nvPr/>
        </p:nvGraphicFramePr>
        <p:xfrm>
          <a:off x="2133600" y="1836738"/>
          <a:ext cx="2743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1" imgW="2657559" imgH="590699" progId="Equation.3">
                  <p:embed/>
                </p:oleObj>
              </mc:Choice>
              <mc:Fallback>
                <p:oleObj name="Equation" r:id="rId11" imgW="2657559" imgH="590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36738"/>
                        <a:ext cx="2743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4953000" y="1760538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则存在</a:t>
            </a:r>
          </a:p>
        </p:txBody>
      </p:sp>
      <p:sp>
        <p:nvSpPr>
          <p:cNvPr id="37" name="Text Box 55"/>
          <p:cNvSpPr txBox="1">
            <a:spLocks noChangeArrowheads="1"/>
          </p:cNvSpPr>
          <p:nvPr/>
        </p:nvSpPr>
        <p:spPr bwMode="auto">
          <a:xfrm>
            <a:off x="7667625" y="17605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使当</a:t>
            </a: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2286000" y="259873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39" name="Object 61"/>
          <p:cNvGraphicFramePr>
            <a:graphicFrameLocks noChangeAspect="1"/>
          </p:cNvGraphicFramePr>
          <p:nvPr/>
        </p:nvGraphicFramePr>
        <p:xfrm>
          <a:off x="3276600" y="2439988"/>
          <a:ext cx="18446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3" imgW="1857347" imgH="799988" progId="Equation.3">
                  <p:embed/>
                </p:oleObj>
              </mc:Choice>
              <mc:Fallback>
                <p:oleObj name="Equation" r:id="rId13" imgW="1857347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9988"/>
                        <a:ext cx="184467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66"/>
          <p:cNvSpPr>
            <a:spLocks noChangeArrowheads="1"/>
          </p:cNvSpPr>
          <p:nvPr>
            <p:ph type="title"/>
          </p:nvPr>
        </p:nvSpPr>
        <p:spPr bwMode="auto">
          <a:xfrm>
            <a:off x="611188" y="1746250"/>
            <a:ext cx="1447800" cy="54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推论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3</a:t>
            </a:r>
          </a:p>
        </p:txBody>
      </p:sp>
      <p:graphicFrame>
        <p:nvGraphicFramePr>
          <p:cNvPr id="41" name="Object 74"/>
          <p:cNvGraphicFramePr>
            <a:graphicFrameLocks noChangeAspect="1"/>
          </p:cNvGraphicFramePr>
          <p:nvPr/>
        </p:nvGraphicFramePr>
        <p:xfrm>
          <a:off x="425450" y="2427288"/>
          <a:ext cx="1841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Equation" r:id="rId15" imgW="1752637" imgH="628538" progId="Equation.DSMT4">
                  <p:embed/>
                </p:oleObj>
              </mc:Choice>
              <mc:Fallback>
                <p:oleObj name="Equation" r:id="rId15" imgW="1752637" imgH="6285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427288"/>
                        <a:ext cx="18415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29"/>
          <p:cNvSpPr txBox="1">
            <a:spLocks noChangeArrowheads="1"/>
          </p:cNvSpPr>
          <p:nvPr/>
        </p:nvSpPr>
        <p:spPr bwMode="auto">
          <a:xfrm>
            <a:off x="5334000" y="2598738"/>
            <a:ext cx="177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(P37</a:t>
            </a:r>
            <a:r>
              <a:rPr kumimoji="1" lang="zh-CN" altLang="en-US" sz="2400">
                <a:solidFill>
                  <a:schemeClr val="accent2"/>
                </a:solidFill>
              </a:rPr>
              <a:t>定理</a:t>
            </a:r>
            <a:r>
              <a:rPr kumimoji="1" lang="en-US" altLang="zh-CN" sz="2400">
                <a:solidFill>
                  <a:schemeClr val="accent2"/>
                </a:solidFill>
              </a:rPr>
              <a:t>3</a:t>
            </a:r>
            <a:r>
              <a:rPr kumimoji="1" lang="en-US" altLang="zh-CN" sz="2400">
                <a:solidFill>
                  <a:schemeClr val="accent2"/>
                </a:solidFill>
                <a:ea typeface="宋体" charset="-122"/>
                <a:cs typeface="Times New Roman" pitchFamily="18" charset="0"/>
              </a:rPr>
              <a:t>´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210300" y="1565275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17" imgW="1343164" imgH="619162" progId="Equation.DSMT4">
                  <p:embed/>
                </p:oleObj>
              </mc:Choice>
              <mc:Fallback>
                <p:oleObj name="Equation" r:id="rId17" imgW="1343164" imgH="6191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1565275"/>
                        <a:ext cx="143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2597150" y="3811588"/>
          <a:ext cx="37147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Equation" r:id="rId19" imgW="3676557" imgH="1543050" progId="Equation.DSMT4">
                  <p:embed/>
                </p:oleObj>
              </mc:Choice>
              <mc:Fallback>
                <p:oleObj name="Equation" r:id="rId19" imgW="3676557" imgH="15430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811588"/>
                        <a:ext cx="37147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395288" y="3356992"/>
            <a:ext cx="8251825" cy="685800"/>
            <a:chOff x="395288" y="3386138"/>
            <a:chExt cx="8251825" cy="685800"/>
          </a:xfrm>
        </p:grpSpPr>
        <p:sp>
          <p:nvSpPr>
            <p:cNvPr id="7247" name="Text Box 2"/>
            <p:cNvSpPr txBox="1">
              <a:spLocks noChangeArrowheads="1"/>
            </p:cNvSpPr>
            <p:nvPr/>
          </p:nvSpPr>
          <p:spPr bwMode="auto">
            <a:xfrm>
              <a:off x="1498600" y="3427413"/>
              <a:ext cx="714851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C00000"/>
                  </a:solidFill>
                </a:rPr>
                <a:t>（函数极限与数列极限的关系）</a:t>
              </a:r>
            </a:p>
          </p:txBody>
        </p:sp>
        <p:sp>
          <p:nvSpPr>
            <p:cNvPr id="46" name="Rectangle 4"/>
            <p:cNvSpPr txBox="1">
              <a:spLocks noChangeArrowheads="1"/>
            </p:cNvSpPr>
            <p:nvPr/>
          </p:nvSpPr>
          <p:spPr bwMode="auto">
            <a:xfrm>
              <a:off x="395288" y="3386138"/>
              <a:ext cx="1447800" cy="685800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  <p:txBody>
            <a:bodyPr/>
            <a:lstStyle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defRPr/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+mn-lt"/>
                  <a:ea typeface="+mn-ea"/>
                </a:rPr>
                <a:t>*定理</a:t>
              </a:r>
              <a:r>
                <a:rPr lang="en-US" altLang="zh-CN" sz="2800" b="1" dirty="0" smtClean="0">
                  <a:solidFill>
                    <a:srgbClr val="C00000"/>
                  </a:solidFill>
                  <a:latin typeface="+mn-lt"/>
                  <a:ea typeface="+mn-ea"/>
                </a:rPr>
                <a:t>4</a:t>
              </a:r>
            </a:p>
          </p:txBody>
        </p:sp>
      </p:grp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600075" y="52371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/>
              <a:t>均有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6561138" y="4322763"/>
            <a:ext cx="2582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的一切数列</a:t>
            </a:r>
            <a:r>
              <a:rPr kumimoji="1" lang="en-US" altLang="zh-CN"/>
              <a:t>{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n</a:t>
            </a:r>
            <a:r>
              <a:rPr kumimoji="1" lang="en-US" altLang="zh-CN"/>
              <a:t>}</a:t>
            </a:r>
          </a:p>
        </p:txBody>
      </p:sp>
      <p:graphicFrame>
        <p:nvGraphicFramePr>
          <p:cNvPr id="49" name="Object 7"/>
          <p:cNvGraphicFramePr>
            <a:graphicFrameLocks noChangeAspect="1"/>
          </p:cNvGraphicFramePr>
          <p:nvPr/>
        </p:nvGraphicFramePr>
        <p:xfrm>
          <a:off x="1476375" y="5330825"/>
          <a:ext cx="2006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Equation" r:id="rId21" imgW="1962057" imgH="495263" progId="Equation.DSMT4">
                  <p:embed/>
                </p:oleObj>
              </mc:Choice>
              <mc:Fallback>
                <p:oleObj name="Equation" r:id="rId21" imgW="1962057" imgH="4952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30825"/>
                        <a:ext cx="2006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0"/>
          <p:cNvGraphicFramePr>
            <a:graphicFrameLocks noChangeAspect="1"/>
          </p:cNvGraphicFramePr>
          <p:nvPr/>
        </p:nvGraphicFramePr>
        <p:xfrm>
          <a:off x="250825" y="4373563"/>
          <a:ext cx="232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23" imgW="2276521" imgH="552524" progId="Equation.DSMT4">
                  <p:embed/>
                </p:oleObj>
              </mc:Choice>
              <mc:Fallback>
                <p:oleObj name="Equation" r:id="rId23" imgW="2276521" imgH="5525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373563"/>
                        <a:ext cx="232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747713" y="5876925"/>
            <a:ext cx="581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rgbClr val="C00000"/>
                </a:solidFill>
              </a:rPr>
              <a:t>注</a:t>
            </a:r>
            <a:r>
              <a:rPr kumimoji="1" lang="en-US" altLang="zh-CN" b="1" dirty="0">
                <a:solidFill>
                  <a:srgbClr val="C00000"/>
                </a:solidFill>
              </a:rPr>
              <a:t>:</a:t>
            </a:r>
            <a:r>
              <a:rPr kumimoji="1" lang="zh-CN" altLang="en-US" b="1" dirty="0"/>
              <a:t>本定理可推广到各种情况</a:t>
            </a:r>
            <a:r>
              <a:rPr kumimoji="1" lang="en-US" altLang="zh-CN" b="1" dirty="0"/>
              <a:t>;</a:t>
            </a:r>
            <a:endParaRPr kumimoji="1" lang="zh-CN" altLang="en-US" b="1" dirty="0"/>
          </a:p>
        </p:txBody>
      </p:sp>
      <p:sp>
        <p:nvSpPr>
          <p:cNvPr id="8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392371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8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63"/>
          <p:cNvSpPr txBox="1">
            <a:spLocks noChangeArrowheads="1"/>
          </p:cNvSpPr>
          <p:nvPr/>
        </p:nvSpPr>
        <p:spPr bwMode="auto">
          <a:xfrm>
            <a:off x="7467600" y="157163"/>
            <a:ext cx="1438275" cy="5286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10243" name="Text Box 4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3581400"/>
            <a:ext cx="231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二、无穷大 </a:t>
            </a:r>
          </a:p>
        </p:txBody>
      </p:sp>
      <p:sp>
        <p:nvSpPr>
          <p:cNvPr id="10244" name="Text Box 4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86000" y="4419600"/>
            <a:ext cx="516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三、无穷小与无穷大的关系 </a:t>
            </a:r>
          </a:p>
        </p:txBody>
      </p:sp>
      <p:sp>
        <p:nvSpPr>
          <p:cNvPr id="10245" name="Text Box 47"/>
          <p:cNvSpPr txBox="1">
            <a:spLocks noChangeArrowheads="1"/>
          </p:cNvSpPr>
          <p:nvPr/>
        </p:nvSpPr>
        <p:spPr bwMode="auto">
          <a:xfrm>
            <a:off x="2286000" y="2667000"/>
            <a:ext cx="231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3200" b="1"/>
              <a:t>一、无穷小 </a:t>
            </a:r>
          </a:p>
        </p:txBody>
      </p:sp>
      <p:sp>
        <p:nvSpPr>
          <p:cNvPr id="102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143000" y="457200"/>
            <a:ext cx="25146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54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第四节</a:t>
            </a:r>
          </a:p>
        </p:txBody>
      </p:sp>
      <p:sp>
        <p:nvSpPr>
          <p:cNvPr id="10247" name="Text Box 60"/>
          <p:cNvSpPr txBox="1">
            <a:spLocks noChangeArrowheads="1"/>
          </p:cNvSpPr>
          <p:nvPr/>
        </p:nvSpPr>
        <p:spPr bwMode="auto">
          <a:xfrm>
            <a:off x="2487960" y="1412776"/>
            <a:ext cx="49847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5400">
                <a:solidFill>
                  <a:schemeClr val="bg2">
                    <a:lumMod val="25000"/>
                  </a:schemeClr>
                </a:solidFill>
                <a:latin typeface="华文行楷" pitchFamily="2" charset="-122"/>
                <a:ea typeface="华文行楷" pitchFamily="2" charset="-122"/>
              </a:rPr>
              <a:t>无穷小与无穷大</a:t>
            </a:r>
          </a:p>
        </p:txBody>
      </p:sp>
      <p:sp>
        <p:nvSpPr>
          <p:cNvPr id="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6389860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3429000" y="43053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sp>
        <p:nvSpPr>
          <p:cNvPr id="11267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260350"/>
            <a:ext cx="2667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一、无穷小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3400" y="9985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定义</a:t>
            </a: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1.  </a:t>
            </a:r>
            <a:r>
              <a:rPr kumimoji="1" lang="zh-CN" altLang="en-US" b="1" dirty="0"/>
              <a:t>若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54153"/>
              </p:ext>
            </p:extLst>
          </p:nvPr>
        </p:nvGraphicFramePr>
        <p:xfrm>
          <a:off x="2146300" y="1066800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1009631" imgH="400162" progId="Equation.3">
                  <p:embed/>
                </p:oleObj>
              </mc:Choice>
              <mc:Fallback>
                <p:oleObj name="Equation" r:id="rId3" imgW="10096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066800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200400" y="10080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</a:t>
            </a:r>
            <a:r>
              <a:rPr kumimoji="1" lang="en-US" altLang="zh-CN" b="1"/>
              <a:t>, </a:t>
            </a:r>
            <a:r>
              <a:rPr kumimoji="1" lang="zh-CN" altLang="en-US" b="1"/>
              <a:t>函数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648002"/>
              </p:ext>
            </p:extLst>
          </p:nvPr>
        </p:nvGraphicFramePr>
        <p:xfrm>
          <a:off x="4724400" y="1117600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Equation" r:id="rId5" imgW="1552584" imgH="361987" progId="Equation.3">
                  <p:embed/>
                </p:oleObj>
              </mc:Choice>
              <mc:Fallback>
                <p:oleObj name="Equation" r:id="rId5" imgW="1552584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17600"/>
                        <a:ext cx="1600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324600" y="9906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则称函数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91285"/>
              </p:ext>
            </p:extLst>
          </p:nvPr>
        </p:nvGraphicFramePr>
        <p:xfrm>
          <a:off x="7924800" y="10668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7" imgW="685800" imgH="361987" progId="Equation.3">
                  <p:embed/>
                </p:oleObj>
              </mc:Choice>
              <mc:Fallback>
                <p:oleObj name="Equation" r:id="rId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06680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827347"/>
              </p:ext>
            </p:extLst>
          </p:nvPr>
        </p:nvGraphicFramePr>
        <p:xfrm>
          <a:off x="1089398" y="1933575"/>
          <a:ext cx="1054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Equation" r:id="rId9" imgW="1009631" imgH="400162" progId="Equation.3">
                  <p:embed/>
                </p:oleObj>
              </mc:Choice>
              <mc:Fallback>
                <p:oleObj name="Equation" r:id="rId9" imgW="1009631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98" y="1933575"/>
                        <a:ext cx="1054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09600" y="28130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</a:rPr>
              <a:t>例如</a:t>
            </a:r>
            <a:r>
              <a:rPr kumimoji="1" lang="en-US" altLang="zh-CN" b="1" dirty="0">
                <a:solidFill>
                  <a:srgbClr val="FF0000"/>
                </a:solidFill>
              </a:rPr>
              <a:t>,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589132"/>
              </p:ext>
            </p:extLst>
          </p:nvPr>
        </p:nvGraphicFramePr>
        <p:xfrm>
          <a:off x="711200" y="34544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7" name="Equation" r:id="rId11" imgW="2133674" imgH="609451" progId="Equation.3">
                  <p:embed/>
                </p:oleObj>
              </mc:Choice>
              <mc:Fallback>
                <p:oleObj name="Equation" r:id="rId11" imgW="2133674" imgH="6094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454400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971800" y="342423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函数 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070150"/>
              </p:ext>
            </p:extLst>
          </p:nvPr>
        </p:nvGraphicFramePr>
        <p:xfrm>
          <a:off x="3810000" y="3540125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Equation" r:id="rId13" imgW="628594" imgH="266551" progId="Equation.3">
                  <p:embed/>
                </p:oleObj>
              </mc:Choice>
              <mc:Fallback>
                <p:oleObj name="Equation" r:id="rId13" imgW="628594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540125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4419600" y="3400425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852301"/>
              </p:ext>
            </p:extLst>
          </p:nvPr>
        </p:nvGraphicFramePr>
        <p:xfrm>
          <a:off x="4876800" y="3540125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Equation" r:id="rId15" imgW="819280" imgH="266551" progId="Equation.3">
                  <p:embed/>
                </p:oleObj>
              </mc:Choice>
              <mc:Fallback>
                <p:oleObj name="Equation" r:id="rId15" imgW="819280" imgH="2665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40125"/>
                        <a:ext cx="863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715000" y="344328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时为无穷小</a:t>
            </a:r>
            <a:r>
              <a:rPr kumimoji="1" lang="en-US" altLang="zh-CN" b="1"/>
              <a:t>;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84333"/>
              </p:ext>
            </p:extLst>
          </p:nvPr>
        </p:nvGraphicFramePr>
        <p:xfrm>
          <a:off x="685800" y="4152900"/>
          <a:ext cx="1574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Equation" r:id="rId17" imgW="1524149" imgH="828787" progId="Equation.3">
                  <p:embed/>
                </p:oleObj>
              </mc:Choice>
              <mc:Fallback>
                <p:oleObj name="Equation" r:id="rId17" imgW="1524149" imgH="828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52900"/>
                        <a:ext cx="1574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2286000" y="43116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函数 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153717"/>
              </p:ext>
            </p:extLst>
          </p:nvPr>
        </p:nvGraphicFramePr>
        <p:xfrm>
          <a:off x="3200400" y="41529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19" imgW="209420" imgH="799988" progId="Equation.3">
                  <p:embed/>
                </p:oleObj>
              </mc:Choice>
              <mc:Fallback>
                <p:oleObj name="Equation" r:id="rId19" imgW="209420" imgH="7999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52900"/>
                        <a:ext cx="254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129703"/>
              </p:ext>
            </p:extLst>
          </p:nvPr>
        </p:nvGraphicFramePr>
        <p:xfrm>
          <a:off x="3886200" y="4492625"/>
          <a:ext cx="1003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21" imgW="952426" imgH="209624" progId="Equation.3">
                  <p:embed/>
                </p:oleObj>
              </mc:Choice>
              <mc:Fallback>
                <p:oleObj name="Equation" r:id="rId21" imgW="952426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92625"/>
                        <a:ext cx="1003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876800" y="43053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时为无穷小</a:t>
            </a:r>
            <a:r>
              <a:rPr kumimoji="1" lang="en-US" altLang="zh-CN" b="1"/>
              <a:t>;</a:t>
            </a:r>
          </a:p>
        </p:txBody>
      </p:sp>
      <p:graphicFrame>
        <p:nvGraphicFramePr>
          <p:cNvPr id="123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0726"/>
              </p:ext>
            </p:extLst>
          </p:nvPr>
        </p:nvGraphicFramePr>
        <p:xfrm>
          <a:off x="546100" y="5156200"/>
          <a:ext cx="2578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Equation" r:id="rId23" imgW="2533780" imgH="895424" progId="Equation.3">
                  <p:embed/>
                </p:oleObj>
              </mc:Choice>
              <mc:Fallback>
                <p:oleObj name="Equation" r:id="rId23" imgW="2533780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5156200"/>
                        <a:ext cx="2578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124200" y="53387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函数 </a:t>
            </a:r>
          </a:p>
        </p:txBody>
      </p:sp>
      <p:graphicFrame>
        <p:nvGraphicFramePr>
          <p:cNvPr id="123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622973"/>
              </p:ext>
            </p:extLst>
          </p:nvPr>
        </p:nvGraphicFramePr>
        <p:xfrm>
          <a:off x="3962400" y="5156200"/>
          <a:ext cx="1028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25" imgW="981196" imgH="895424" progId="Equation.3">
                  <p:embed/>
                </p:oleObj>
              </mc:Choice>
              <mc:Fallback>
                <p:oleObj name="Equation" r:id="rId25" imgW="981196" imgH="8954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56200"/>
                        <a:ext cx="1028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4953000" y="53086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993046"/>
              </p:ext>
            </p:extLst>
          </p:nvPr>
        </p:nvGraphicFramePr>
        <p:xfrm>
          <a:off x="5468938" y="5513388"/>
          <a:ext cx="1219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27" imgW="1171547" imgH="209624" progId="Equation.3">
                  <p:embed/>
                </p:oleObj>
              </mc:Choice>
              <mc:Fallback>
                <p:oleObj name="Equation" r:id="rId27" imgW="11715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5513388"/>
                        <a:ext cx="12192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58260"/>
              </p:ext>
            </p:extLst>
          </p:nvPr>
        </p:nvGraphicFramePr>
        <p:xfrm>
          <a:off x="1846263" y="1460500"/>
          <a:ext cx="1582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29" imgW="1543217" imgH="400162" progId="Equation.3">
                  <p:embed/>
                </p:oleObj>
              </mc:Choice>
              <mc:Fallback>
                <p:oleObj name="Equation" r:id="rId29" imgW="15432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1460500"/>
                        <a:ext cx="1582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1560" y="18288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为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2135560" y="19192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时的</a:t>
            </a:r>
            <a:r>
              <a:rPr kumimoji="1" lang="zh-CN" altLang="en-US" b="1">
                <a:solidFill>
                  <a:schemeClr val="tx2"/>
                </a:solidFill>
              </a:rPr>
              <a:t>无穷小</a:t>
            </a:r>
            <a:r>
              <a:rPr kumimoji="1" lang="en-US" altLang="zh-CN" b="1"/>
              <a:t>.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6629400" y="5322888"/>
            <a:ext cx="2077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/>
              <a:t>时为无穷小</a:t>
            </a:r>
            <a:r>
              <a:rPr kumimoji="1" lang="en-US" altLang="zh-CN" b="1"/>
              <a:t>.</a:t>
            </a:r>
          </a:p>
        </p:txBody>
      </p:sp>
      <p:graphicFrame>
        <p:nvGraphicFramePr>
          <p:cNvPr id="123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524728"/>
              </p:ext>
            </p:extLst>
          </p:nvPr>
        </p:nvGraphicFramePr>
        <p:xfrm>
          <a:off x="627435" y="2327275"/>
          <a:ext cx="1584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Equation" r:id="rId31" imgW="1543217" imgH="400162" progId="Equation.3">
                  <p:embed/>
                </p:oleObj>
              </mc:Choice>
              <mc:Fallback>
                <p:oleObj name="Equation" r:id="rId31" imgW="154321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435" y="2327275"/>
                        <a:ext cx="1584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2693624" y="260648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极限为零的变量称为</a:t>
            </a:r>
            <a:r>
              <a:rPr kumimoji="1" lang="zh-CN" altLang="en-US" sz="2800" b="1" u="sng" dirty="0">
                <a:latin typeface="Times New Roman" pitchFamily="18" charset="0"/>
              </a:rPr>
              <a:t>无穷小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8345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utoUpdateAnimBg="0"/>
      <p:bldP spid="12292" grpId="0" autoUpdateAnimBg="0"/>
      <p:bldP spid="12294" grpId="0" autoUpdateAnimBg="0"/>
      <p:bldP spid="12296" grpId="0" autoUpdateAnimBg="0"/>
      <p:bldP spid="12299" grpId="0" autoUpdateAnimBg="0"/>
      <p:bldP spid="12301" grpId="0" autoUpdateAnimBg="0"/>
      <p:bldP spid="12303" grpId="0" autoUpdateAnimBg="0"/>
      <p:bldP spid="12305" grpId="0" autoUpdateAnimBg="0"/>
      <p:bldP spid="12307" grpId="0" autoUpdateAnimBg="0"/>
      <p:bldP spid="12311" grpId="0" autoUpdateAnimBg="0"/>
      <p:bldP spid="12313" grpId="0" autoUpdateAnimBg="0"/>
      <p:bldP spid="12315" grpId="0" autoUpdateAnimBg="0"/>
      <p:bldP spid="12318" grpId="0" autoUpdateAnimBg="0"/>
      <p:bldP spid="12319" grpId="0" autoUpdateAnimBg="0"/>
      <p:bldP spid="12320" grpId="0" build="p" autoUpdateAnimBg="0" advAuto="0"/>
      <p:bldP spid="34" grpId="0" animBg="1" autoUpdateAnimBg="0"/>
      <p:bldP spid="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684213" y="184467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说明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: 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684213" y="3068638"/>
            <a:ext cx="7072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⑵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除 </a:t>
            </a:r>
            <a:r>
              <a:rPr kumimoji="1" lang="en-US" altLang="zh-CN" b="1" dirty="0">
                <a:latin typeface="+mn-lt"/>
                <a:ea typeface="+mn-ea"/>
              </a:rPr>
              <a:t>0 </a:t>
            </a:r>
            <a:r>
              <a:rPr kumimoji="1" lang="zh-CN" altLang="en-US" b="1" dirty="0">
                <a:latin typeface="+mn-lt"/>
                <a:ea typeface="+mn-ea"/>
              </a:rPr>
              <a:t>以外任何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很小的常数</a:t>
            </a:r>
            <a:r>
              <a:rPr kumimoji="1" lang="zh-CN" altLang="en-US" b="1" dirty="0">
                <a:latin typeface="+mn-lt"/>
                <a:ea typeface="+mn-ea"/>
              </a:rPr>
              <a:t>都</a:t>
            </a:r>
            <a:r>
              <a:rPr kumimoji="1" lang="zh-CN" altLang="en-US" b="1" dirty="0">
                <a:solidFill>
                  <a:schemeClr val="tx2"/>
                </a:solidFill>
                <a:latin typeface="+mn-lt"/>
                <a:ea typeface="+mn-ea"/>
              </a:rPr>
              <a:t>不是无穷小</a:t>
            </a:r>
            <a:r>
              <a:rPr kumimoji="1" lang="zh-CN" altLang="en-US" b="1" dirty="0">
                <a:latin typeface="+mn-lt"/>
                <a:ea typeface="+mn-ea"/>
              </a:rPr>
              <a:t> </a:t>
            </a:r>
            <a:r>
              <a:rPr kumimoji="1" lang="en-US" altLang="zh-CN" b="1" dirty="0">
                <a:latin typeface="+mn-lt"/>
                <a:ea typeface="+mn-ea"/>
              </a:rPr>
              <a:t>! 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1079500" y="371633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110"/>
              </p:ext>
            </p:extLst>
          </p:nvPr>
        </p:nvGraphicFramePr>
        <p:xfrm>
          <a:off x="1816100" y="3730625"/>
          <a:ext cx="22780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3" imgW="828647" imgH="285638" progId="Equation.DSMT4">
                  <p:embed/>
                </p:oleObj>
              </mc:Choice>
              <mc:Fallback>
                <p:oleObj name="Equation" r:id="rId3" imgW="828647" imgH="28563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3730625"/>
                        <a:ext cx="22780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372046"/>
              </p:ext>
            </p:extLst>
          </p:nvPr>
        </p:nvGraphicFramePr>
        <p:xfrm>
          <a:off x="5335588" y="3792538"/>
          <a:ext cx="1352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5" imgW="476380" imgH="152363" progId="Equation.3">
                  <p:embed/>
                </p:oleObj>
              </mc:Choice>
              <mc:Fallback>
                <p:oleObj name="Equation" r:id="rId5" imgW="476380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3792538"/>
                        <a:ext cx="13525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24824"/>
              </p:ext>
            </p:extLst>
          </p:nvPr>
        </p:nvGraphicFramePr>
        <p:xfrm>
          <a:off x="6707188" y="3792538"/>
          <a:ext cx="13208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7" imgW="457312" imgH="152363" progId="Equation.3">
                  <p:embed/>
                </p:oleObj>
              </mc:Choice>
              <mc:Fallback>
                <p:oleObj name="Equation" r:id="rId7" imgW="457312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3792538"/>
                        <a:ext cx="13208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11188" y="46799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650326"/>
              </p:ext>
            </p:extLst>
          </p:nvPr>
        </p:nvGraphicFramePr>
        <p:xfrm>
          <a:off x="1068388" y="4640263"/>
          <a:ext cx="24098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9" imgW="876151" imgH="209624" progId="Equation.3">
                  <p:embed/>
                </p:oleObj>
              </mc:Choice>
              <mc:Fallback>
                <p:oleObj name="Equation" r:id="rId9" imgW="876151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640263"/>
                        <a:ext cx="24098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3478213" y="4703763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 </a:t>
            </a:r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797996"/>
              </p:ext>
            </p:extLst>
          </p:nvPr>
        </p:nvGraphicFramePr>
        <p:xfrm>
          <a:off x="4356100" y="4581525"/>
          <a:ext cx="22780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1" imgW="828647" imgH="209624" progId="Equation.3">
                  <p:embed/>
                </p:oleObj>
              </mc:Choice>
              <mc:Fallback>
                <p:oleObj name="Equation" r:id="rId11" imgW="82864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581525"/>
                        <a:ext cx="22780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611188" y="5386388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显然</a:t>
            </a:r>
            <a:r>
              <a:rPr kumimoji="1"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solidFill>
                  <a:srgbClr val="FF0000"/>
                </a:solidFill>
                <a:latin typeface="+mn-lt"/>
                <a:ea typeface="+mn-ea"/>
              </a:rPr>
              <a:t>C</a:t>
            </a:r>
            <a:r>
              <a:rPr kumimoji="1"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只能是 </a:t>
            </a:r>
            <a:r>
              <a:rPr kumimoji="1" lang="en-US" altLang="zh-CN" b="1" dirty="0">
                <a:latin typeface="+mn-lt"/>
                <a:ea typeface="+mn-ea"/>
              </a:rPr>
              <a:t>0 !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4344988" y="3944938"/>
            <a:ext cx="914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344988" y="4097338"/>
            <a:ext cx="914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2668588" y="3754438"/>
            <a:ext cx="762000" cy="547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800" b="1" i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508500" y="4629150"/>
            <a:ext cx="831850" cy="54768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100000"/>
              </a:lnSpc>
            </a:pPr>
            <a:r>
              <a:rPr kumimoji="1" lang="en-US" altLang="zh-CN" sz="2800" b="1" i="1">
                <a:solidFill>
                  <a:srgbClr val="FF0000"/>
                </a:solidFill>
              </a:rPr>
              <a:t>C</a:t>
            </a:r>
          </a:p>
        </p:txBody>
      </p:sp>
      <p:graphicFrame>
        <p:nvGraphicFramePr>
          <p:cNvPr id="12305" name="Object 24"/>
          <p:cNvGraphicFramePr>
            <a:graphicFrameLocks noChangeAspect="1"/>
          </p:cNvGraphicFramePr>
          <p:nvPr/>
        </p:nvGraphicFramePr>
        <p:xfrm>
          <a:off x="2209800" y="298450"/>
          <a:ext cx="1233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3" imgW="409473" imgH="180826" progId="Equation.3">
                  <p:embed/>
                </p:oleObj>
              </mc:Choice>
              <mc:Fallback>
                <p:oleObj name="Equation" r:id="rId13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8450"/>
                        <a:ext cx="123348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25"/>
          <p:cNvSpPr txBox="1">
            <a:spLocks noChangeArrowheads="1"/>
          </p:cNvSpPr>
          <p:nvPr/>
        </p:nvSpPr>
        <p:spPr bwMode="auto">
          <a:xfrm>
            <a:off x="5334000" y="339725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函数</a:t>
            </a:r>
          </a:p>
        </p:txBody>
      </p:sp>
      <p:graphicFrame>
        <p:nvGraphicFramePr>
          <p:cNvPr id="12307" name="Object 26"/>
          <p:cNvGraphicFramePr>
            <a:graphicFrameLocks noChangeAspect="1"/>
          </p:cNvGraphicFramePr>
          <p:nvPr/>
        </p:nvGraphicFramePr>
        <p:xfrm>
          <a:off x="6705600" y="381000"/>
          <a:ext cx="1738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Equation" r:id="rId15" imgW="647663" imgH="152363" progId="Equation.3">
                  <p:embed/>
                </p:oleObj>
              </mc:Choice>
              <mc:Fallback>
                <p:oleObj name="Equation" r:id="rId15" imgW="647663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"/>
                        <a:ext cx="1738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429000" y="328613"/>
            <a:ext cx="2119313" cy="519112"/>
            <a:chOff x="2160" y="595"/>
            <a:chExt cx="1335" cy="327"/>
          </a:xfrm>
        </p:grpSpPr>
        <p:sp>
          <p:nvSpPr>
            <p:cNvPr id="12324" name="Text Box 27"/>
            <p:cNvSpPr txBox="1">
              <a:spLocks noChangeArrowheads="1"/>
            </p:cNvSpPr>
            <p:nvPr/>
          </p:nvSpPr>
          <p:spPr bwMode="auto">
            <a:xfrm>
              <a:off x="2160" y="595"/>
              <a:ext cx="1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(</a:t>
              </a:r>
              <a:r>
                <a:rPr kumimoji="1" lang="zh-CN" altLang="en-US"/>
                <a:t>或              </a:t>
              </a:r>
              <a:r>
                <a:rPr kumimoji="1" lang="en-US" altLang="zh-CN"/>
                <a:t>)</a:t>
              </a:r>
            </a:p>
          </p:txBody>
        </p:sp>
        <p:graphicFrame>
          <p:nvGraphicFramePr>
            <p:cNvPr id="12325" name="Object 28"/>
            <p:cNvGraphicFramePr>
              <a:graphicFrameLocks noChangeAspect="1"/>
            </p:cNvGraphicFramePr>
            <p:nvPr/>
          </p:nvGraphicFramePr>
          <p:xfrm>
            <a:off x="2544" y="675"/>
            <a:ext cx="7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17" imgW="400106" imgH="95101" progId="Equation.DSMT4">
                    <p:embed/>
                  </p:oleObj>
                </mc:Choice>
                <mc:Fallback>
                  <p:oleObj name="Equation" r:id="rId17" imgW="400106" imgH="951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75"/>
                          <a:ext cx="7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9" name="Text Box 30"/>
          <p:cNvSpPr txBox="1">
            <a:spLocks noChangeArrowheads="1"/>
          </p:cNvSpPr>
          <p:nvPr/>
        </p:nvSpPr>
        <p:spPr bwMode="auto">
          <a:xfrm>
            <a:off x="304800" y="995363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则称函数</a:t>
            </a:r>
          </a:p>
        </p:txBody>
      </p:sp>
      <p:graphicFrame>
        <p:nvGraphicFramePr>
          <p:cNvPr id="12310" name="Object 31"/>
          <p:cNvGraphicFramePr>
            <a:graphicFrameLocks noChangeAspect="1"/>
          </p:cNvGraphicFramePr>
          <p:nvPr/>
        </p:nvGraphicFramePr>
        <p:xfrm>
          <a:off x="1828800" y="1046163"/>
          <a:ext cx="8905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19" imgW="295396" imgH="152363" progId="Equation.3">
                  <p:embed/>
                </p:oleObj>
              </mc:Choice>
              <mc:Fallback>
                <p:oleObj name="Equation" r:id="rId19" imgW="29539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46163"/>
                        <a:ext cx="8905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32"/>
          <p:cNvSpPr txBox="1">
            <a:spLocks noChangeArrowheads="1"/>
          </p:cNvSpPr>
          <p:nvPr/>
        </p:nvSpPr>
        <p:spPr bwMode="auto">
          <a:xfrm>
            <a:off x="2605088" y="981075"/>
            <a:ext cx="74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为</a:t>
            </a:r>
          </a:p>
        </p:txBody>
      </p:sp>
      <p:graphicFrame>
        <p:nvGraphicFramePr>
          <p:cNvPr id="12312" name="Object 33"/>
          <p:cNvGraphicFramePr>
            <a:graphicFrameLocks noChangeAspect="1"/>
          </p:cNvGraphicFramePr>
          <p:nvPr/>
        </p:nvGraphicFramePr>
        <p:xfrm>
          <a:off x="3062288" y="985838"/>
          <a:ext cx="12334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21" imgW="409473" imgH="180826" progId="Equation.3">
                  <p:embed/>
                </p:oleObj>
              </mc:Choice>
              <mc:Fallback>
                <p:oleObj name="Equation" r:id="rId21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985838"/>
                        <a:ext cx="12334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Line 36"/>
          <p:cNvSpPr>
            <a:spLocks noChangeShapeType="1"/>
          </p:cNvSpPr>
          <p:nvPr/>
        </p:nvSpPr>
        <p:spPr bwMode="auto">
          <a:xfrm>
            <a:off x="304800" y="1725613"/>
            <a:ext cx="86868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Rectangle 37"/>
          <p:cNvSpPr>
            <a:spLocks noChangeArrowheads="1"/>
          </p:cNvSpPr>
          <p:nvPr>
            <p:ph type="title"/>
          </p:nvPr>
        </p:nvSpPr>
        <p:spPr bwMode="auto">
          <a:xfrm>
            <a:off x="457200" y="404813"/>
            <a:ext cx="8229600" cy="1079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  </a:t>
            </a:r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定义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1.</a:t>
            </a:r>
            <a:r>
              <a:rPr lang="en-US" altLang="zh-CN" sz="2800" dirty="0" smtClean="0">
                <a:solidFill>
                  <a:srgbClr val="C00000"/>
                </a:solidFill>
                <a:latin typeface="+mn-lt"/>
                <a:ea typeface="+mn-ea"/>
              </a:rPr>
              <a:t>  </a:t>
            </a:r>
            <a:r>
              <a:rPr lang="zh-CN" altLang="en-US" sz="2800" dirty="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4165" name="Object 6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22913121"/>
              </p:ext>
            </p:extLst>
          </p:nvPr>
        </p:nvGraphicFramePr>
        <p:xfrm>
          <a:off x="5487988" y="25654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23" imgW="1028254" imgH="253890" progId="Equation.DSMT4">
                  <p:embed/>
                </p:oleObj>
              </mc:Choice>
              <mc:Fallback>
                <p:oleObj name="Equation" r:id="rId23" imgW="1028254" imgH="25389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54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6" name="Group 39"/>
          <p:cNvGrpSpPr>
            <a:grpSpLocks/>
          </p:cNvGrpSpPr>
          <p:nvPr/>
        </p:nvGrpSpPr>
        <p:grpSpPr bwMode="auto">
          <a:xfrm>
            <a:off x="4205288" y="1008063"/>
            <a:ext cx="2119312" cy="519112"/>
            <a:chOff x="2160" y="595"/>
            <a:chExt cx="1335" cy="327"/>
          </a:xfrm>
        </p:grpSpPr>
        <p:sp>
          <p:nvSpPr>
            <p:cNvPr id="12322" name="Text Box 40"/>
            <p:cNvSpPr txBox="1">
              <a:spLocks noChangeArrowheads="1"/>
            </p:cNvSpPr>
            <p:nvPr/>
          </p:nvSpPr>
          <p:spPr bwMode="auto">
            <a:xfrm>
              <a:off x="2160" y="595"/>
              <a:ext cx="13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en-US" altLang="zh-CN"/>
                <a:t>(</a:t>
              </a:r>
              <a:r>
                <a:rPr kumimoji="1" lang="zh-CN" altLang="en-US"/>
                <a:t>或              </a:t>
              </a:r>
              <a:r>
                <a:rPr kumimoji="1" lang="en-US" altLang="zh-CN"/>
                <a:t>)</a:t>
              </a:r>
            </a:p>
          </p:txBody>
        </p:sp>
        <p:graphicFrame>
          <p:nvGraphicFramePr>
            <p:cNvPr id="12323" name="Object 41"/>
            <p:cNvGraphicFramePr>
              <a:graphicFrameLocks noChangeAspect="1"/>
            </p:cNvGraphicFramePr>
            <p:nvPr/>
          </p:nvGraphicFramePr>
          <p:xfrm>
            <a:off x="2544" y="675"/>
            <a:ext cx="7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Equation" r:id="rId25" imgW="400106" imgH="95101" progId="Equation.3">
                    <p:embed/>
                  </p:oleObj>
                </mc:Choice>
                <mc:Fallback>
                  <p:oleObj name="Equation" r:id="rId25" imgW="400106" imgH="951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75"/>
                          <a:ext cx="7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17" name="Text Box 42"/>
          <p:cNvSpPr txBox="1">
            <a:spLocks noChangeArrowheads="1"/>
          </p:cNvSpPr>
          <p:nvPr/>
        </p:nvSpPr>
        <p:spPr bwMode="auto">
          <a:xfrm>
            <a:off x="8382000" y="34448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则 </a:t>
            </a:r>
          </a:p>
        </p:txBody>
      </p:sp>
      <p:sp>
        <p:nvSpPr>
          <p:cNvPr id="12318" name="Text Box 43"/>
          <p:cNvSpPr txBox="1">
            <a:spLocks noChangeArrowheads="1"/>
          </p:cNvSpPr>
          <p:nvPr/>
        </p:nvSpPr>
        <p:spPr bwMode="auto">
          <a:xfrm>
            <a:off x="6096000" y="10541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时的</a:t>
            </a:r>
            <a:r>
              <a:rPr kumimoji="1" lang="zh-CN" altLang="en-US" b="1">
                <a:solidFill>
                  <a:schemeClr val="tx2"/>
                </a:solidFill>
              </a:rPr>
              <a:t>无穷小</a:t>
            </a:r>
            <a:r>
              <a:rPr kumimoji="1" lang="en-US" altLang="zh-CN"/>
              <a:t>.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684213" y="24209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n-lt"/>
                <a:ea typeface="+mn-ea"/>
              </a:rPr>
              <a:t>⑴</a:t>
            </a:r>
            <a:r>
              <a:rPr kumimoji="1" lang="en-US" altLang="zh-CN" b="1" dirty="0"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以 </a:t>
            </a:r>
            <a:r>
              <a:rPr kumimoji="1" lang="en-US" altLang="zh-CN" b="1" dirty="0">
                <a:latin typeface="+mn-lt"/>
                <a:ea typeface="+mn-ea"/>
              </a:rPr>
              <a:t>0 </a:t>
            </a:r>
            <a:r>
              <a:rPr kumimoji="1" lang="zh-CN" altLang="en-US" b="1" dirty="0">
                <a:latin typeface="+mn-lt"/>
                <a:ea typeface="+mn-ea"/>
              </a:rPr>
              <a:t>为极限的数列</a:t>
            </a:r>
            <a:r>
              <a:rPr kumimoji="1" lang="en-US" altLang="zh-CN" b="1" dirty="0">
                <a:latin typeface="+mn-lt"/>
                <a:ea typeface="+mn-ea"/>
              </a:rPr>
              <a:t>{</a:t>
            </a:r>
            <a:r>
              <a:rPr kumimoji="1" lang="en-US" altLang="zh-CN" b="1" i="1" dirty="0" err="1">
                <a:latin typeface="+mn-lt"/>
                <a:ea typeface="+mn-ea"/>
              </a:rPr>
              <a:t>x</a:t>
            </a:r>
            <a:r>
              <a:rPr kumimoji="1" lang="en-US" altLang="zh-CN" b="1" i="1" baseline="-25000" dirty="0" err="1">
                <a:latin typeface="+mn-lt"/>
                <a:ea typeface="+mn-ea"/>
              </a:rPr>
              <a:t>n</a:t>
            </a:r>
            <a:r>
              <a:rPr kumimoji="1" lang="en-US" altLang="zh-CN" b="1" dirty="0">
                <a:latin typeface="+mn-lt"/>
                <a:ea typeface="+mn-ea"/>
              </a:rPr>
              <a:t>}</a:t>
            </a:r>
            <a:r>
              <a:rPr kumimoji="1" lang="zh-CN" altLang="en-US" b="1" dirty="0">
                <a:latin typeface="+mn-lt"/>
                <a:ea typeface="+mn-ea"/>
              </a:rPr>
              <a:t>称为</a:t>
            </a:r>
          </a:p>
        </p:txBody>
      </p:sp>
      <p:sp>
        <p:nvSpPr>
          <p:cNvPr id="4161" name="Rectangle 65"/>
          <p:cNvSpPr>
            <a:spLocks noChangeArrowheads="1"/>
          </p:cNvSpPr>
          <p:nvPr/>
        </p:nvSpPr>
        <p:spPr bwMode="auto">
          <a:xfrm>
            <a:off x="6648450" y="2420938"/>
            <a:ext cx="191077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 b="1"/>
              <a:t>时的</a:t>
            </a:r>
            <a:r>
              <a:rPr kumimoji="1" lang="zh-CN" altLang="en-US" sz="2800" b="1">
                <a:solidFill>
                  <a:schemeClr val="tx2"/>
                </a:solidFill>
              </a:rPr>
              <a:t>无穷小</a:t>
            </a:r>
            <a:r>
              <a:rPr kumimoji="1" lang="en-US" altLang="zh-CN" sz="2800" b="1"/>
              <a:t>.</a:t>
            </a:r>
          </a:p>
        </p:txBody>
      </p:sp>
      <p:sp>
        <p:nvSpPr>
          <p:cNvPr id="3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7581329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  <p:bldP spid="4105" grpId="0" autoUpdateAnimBg="0"/>
      <p:bldP spid="4107" grpId="0" autoUpdateAnimBg="0"/>
      <p:bldP spid="4109" grpId="0" autoUpdateAnimBg="0"/>
      <p:bldP spid="4110" grpId="0" animBg="1"/>
      <p:bldP spid="4111" grpId="0" animBg="1"/>
      <p:bldP spid="4113" grpId="0" animBg="1" autoUpdateAnimBg="0"/>
      <p:bldP spid="4116" grpId="0" animBg="1" autoUpdateAnimBg="0"/>
      <p:bldP spid="4160" grpId="0" autoUpdateAnimBg="0"/>
      <p:bldP spid="4161" grpId="0"/>
      <p:bldP spid="3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38863" y="1019175"/>
            <a:ext cx="2177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其中</a:t>
            </a:r>
            <a:r>
              <a:rPr kumimoji="1" lang="zh-CN" altLang="en-US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en-US" altLang="zh-CN" b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kumimoji="1" lang="en-US" altLang="zh-CN" b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)</a:t>
            </a:r>
            <a:r>
              <a:rPr kumimoji="1" lang="zh-CN" altLang="en-US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为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480792"/>
              </p:ext>
            </p:extLst>
          </p:nvPr>
        </p:nvGraphicFramePr>
        <p:xfrm>
          <a:off x="3851920" y="1589938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3" imgW="409473" imgH="180826" progId="Equation.3">
                  <p:embed/>
                </p:oleObj>
              </mc:Choice>
              <mc:Fallback>
                <p:oleObj name="Equation" r:id="rId3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589938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976558" y="1614488"/>
            <a:ext cx="3943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时的无穷</a:t>
            </a:r>
            <a:r>
              <a:rPr kumimoji="1" lang="zh-CN" altLang="en-US" b="1" dirty="0" smtClean="0">
                <a:latin typeface="+mn-lt"/>
                <a:ea typeface="+mn-ea"/>
              </a:rPr>
              <a:t>小量</a:t>
            </a:r>
            <a:r>
              <a:rPr kumimoji="1" lang="en-US" altLang="zh-CN" b="1" dirty="0" smtClean="0">
                <a:latin typeface="+mn-lt"/>
                <a:ea typeface="+mn-ea"/>
              </a:rPr>
              <a:t>,</a:t>
            </a:r>
            <a:r>
              <a:rPr kumimoji="1" lang="zh-CN" altLang="en-US" b="1" dirty="0" smtClean="0">
                <a:latin typeface="+mn-lt"/>
                <a:ea typeface="+mn-ea"/>
              </a:rPr>
              <a:t>简记为</a:t>
            </a:r>
            <a:r>
              <a:rPr kumimoji="1" lang="zh-CN" altLang="en-US" b="1" i="1" dirty="0" smtClean="0">
                <a:solidFill>
                  <a:srgbClr val="0000FF"/>
                </a:solidFill>
                <a:sym typeface="Symbol" pitchFamily="18" charset="2"/>
              </a:rPr>
              <a:t> </a:t>
            </a:r>
            <a:r>
              <a:rPr kumimoji="1" lang="en-US" altLang="zh-CN" b="1" dirty="0" smtClean="0">
                <a:latin typeface="+mn-lt"/>
                <a:ea typeface="+mn-ea"/>
              </a:rPr>
              <a:t>. 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13317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685800" y="3810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1.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无穷小与函数极限的关系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408920"/>
              </p:ext>
            </p:extLst>
          </p:nvPr>
        </p:nvGraphicFramePr>
        <p:xfrm>
          <a:off x="241300" y="1062038"/>
          <a:ext cx="2347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5" imgW="895220" imgH="295349" progId="Equation.3">
                  <p:embed/>
                </p:oleObj>
              </mc:Choice>
              <mc:Fallback>
                <p:oleObj name="Equation" r:id="rId5" imgW="89522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062038"/>
                        <a:ext cx="23479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690813" y="1270000"/>
            <a:ext cx="10668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2690813" y="1385888"/>
            <a:ext cx="10668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49625"/>
              </p:ext>
            </p:extLst>
          </p:nvPr>
        </p:nvGraphicFramePr>
        <p:xfrm>
          <a:off x="3810000" y="1081088"/>
          <a:ext cx="177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7" imgW="666731" imgH="152363" progId="Equation.3">
                  <p:embed/>
                </p:oleObj>
              </mc:Choice>
              <mc:Fallback>
                <p:oleObj name="Equation" r:id="rId7" imgW="66673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81088"/>
                        <a:ext cx="177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544"/>
              </p:ext>
            </p:extLst>
          </p:nvPr>
        </p:nvGraphicFramePr>
        <p:xfrm>
          <a:off x="5523681" y="1178288"/>
          <a:ext cx="70807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9" imgW="660240" imgH="291960" progId="Equation.DSMT4">
                  <p:embed/>
                </p:oleObj>
              </mc:Choice>
              <mc:Fallback>
                <p:oleObj name="Equation" r:id="rId9" imgW="660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681" y="1178288"/>
                        <a:ext cx="708075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738188" y="21336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+mn-lt"/>
                <a:ea typeface="+mn-ea"/>
              </a:rPr>
              <a:t>证</a:t>
            </a:r>
            <a:r>
              <a:rPr kumimoji="1" lang="en-US" altLang="zh-CN" b="1">
                <a:solidFill>
                  <a:schemeClr val="tx2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09728"/>
              </p:ext>
            </p:extLst>
          </p:nvPr>
        </p:nvGraphicFramePr>
        <p:xfrm>
          <a:off x="1511300" y="2163763"/>
          <a:ext cx="2347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1" imgW="895220" imgH="295349" progId="Equation.3">
                  <p:embed/>
                </p:oleObj>
              </mc:Choice>
              <mc:Fallback>
                <p:oleObj name="Equation" r:id="rId11" imgW="89522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163763"/>
                        <a:ext cx="23479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1143000" y="3317875"/>
            <a:ext cx="10668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20909"/>
              </p:ext>
            </p:extLst>
          </p:nvPr>
        </p:nvGraphicFramePr>
        <p:xfrm>
          <a:off x="2286000" y="3149600"/>
          <a:ext cx="2538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13" imgW="971494" imgH="152363" progId="Equation.3">
                  <p:embed/>
                </p:oleObj>
              </mc:Choice>
              <mc:Fallback>
                <p:oleObj name="Equation" r:id="rId13" imgW="971494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49600"/>
                        <a:ext cx="2538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800600" y="31003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5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074970"/>
              </p:ext>
            </p:extLst>
          </p:nvPr>
        </p:nvGraphicFramePr>
        <p:xfrm>
          <a:off x="5308600" y="3094038"/>
          <a:ext cx="228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5" imgW="866784" imgH="209624" progId="Equation.3">
                  <p:embed/>
                </p:oleObj>
              </mc:Choice>
              <mc:Fallback>
                <p:oleObj name="Equation" r:id="rId15" imgW="866784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094038"/>
                        <a:ext cx="2286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7543800" y="310197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时</a:t>
            </a:r>
            <a:r>
              <a:rPr kumimoji="1" lang="en-US" altLang="zh-CN" b="1">
                <a:latin typeface="+mn-lt"/>
                <a:ea typeface="+mn-ea"/>
              </a:rPr>
              <a:t>,</a:t>
            </a: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524627"/>
              </p:ext>
            </p:extLst>
          </p:nvPr>
        </p:nvGraphicFramePr>
        <p:xfrm>
          <a:off x="2395538" y="3657600"/>
          <a:ext cx="22526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17" imgW="857417" imgH="209624" progId="Equation.3">
                  <p:embed/>
                </p:oleObj>
              </mc:Choice>
              <mc:Fallback>
                <p:oleObj name="Equation" r:id="rId17" imgW="857417" imgH="209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3657600"/>
                        <a:ext cx="22526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114245"/>
              </p:ext>
            </p:extLst>
          </p:nvPr>
        </p:nvGraphicFramePr>
        <p:xfrm>
          <a:off x="1373649" y="4459088"/>
          <a:ext cx="167230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19" imgW="1422360" imgH="291960" progId="Equation.DSMT4">
                  <p:embed/>
                </p:oleObj>
              </mc:Choice>
              <mc:Fallback>
                <p:oleObj name="Equation" r:id="rId19" imgW="1422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649" y="4459088"/>
                        <a:ext cx="1672302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1214438" y="4891088"/>
            <a:ext cx="20574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109912"/>
              </p:ext>
            </p:extLst>
          </p:nvPr>
        </p:nvGraphicFramePr>
        <p:xfrm>
          <a:off x="3328988" y="4673600"/>
          <a:ext cx="17764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21" imgW="666731" imgH="295349" progId="Equation.3">
                  <p:embed/>
                </p:oleObj>
              </mc:Choice>
              <mc:Fallback>
                <p:oleObj name="Equation" r:id="rId21" imgW="666731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673600"/>
                        <a:ext cx="17764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5618097" y="4392490"/>
            <a:ext cx="3274601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对自变量的其他</a:t>
            </a:r>
            <a:r>
              <a:rPr kumimoji="1"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变</a:t>
            </a:r>
            <a:endParaRPr kumimoji="1" lang="en-US" altLang="zh-CN" b="1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  <a:p>
            <a:pPr algn="ctr" eaLnBrk="1" fontAlgn="base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化过程</a:t>
            </a:r>
            <a:r>
              <a:rPr kumimoji="1" lang="zh-CN" alt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类似可证</a:t>
            </a:r>
            <a:r>
              <a:rPr kumimoji="1" lang="en-US" altLang="zh-CN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.</a:t>
            </a: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1143000" y="3435350"/>
            <a:ext cx="1066800" cy="0"/>
          </a:xfrm>
          <a:prstGeom prst="line">
            <a:avLst/>
          </a:prstGeom>
          <a:ln w="57150">
            <a:headEnd type="triangle" w="med" len="med"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1214438" y="5010150"/>
            <a:ext cx="2057400" cy="0"/>
          </a:xfrm>
          <a:prstGeom prst="line">
            <a:avLst/>
          </a:prstGeom>
          <a:ln w="57150">
            <a:headEnd type="triangle" w="med" len="med"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25743"/>
              </p:ext>
            </p:extLst>
          </p:nvPr>
        </p:nvGraphicFramePr>
        <p:xfrm>
          <a:off x="933301" y="5661247"/>
          <a:ext cx="408992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23" imgW="4686300" imgH="660400" progId="Equation.DSMT4">
                  <p:embed/>
                </p:oleObj>
              </mc:Choice>
              <mc:Fallback>
                <p:oleObj name="Equation" r:id="rId23" imgW="4686300" imgH="660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301" y="5661247"/>
                        <a:ext cx="4089922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121358"/>
              </p:ext>
            </p:extLst>
          </p:nvPr>
        </p:nvGraphicFramePr>
        <p:xfrm>
          <a:off x="5090883" y="5661248"/>
          <a:ext cx="22287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25" imgW="1612800" imgH="444240" progId="Equation.DSMT4">
                  <p:embed/>
                </p:oleObj>
              </mc:Choice>
              <mc:Fallback>
                <p:oleObj name="Equation" r:id="rId25" imgW="1612800" imgH="44424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883" y="5661248"/>
                        <a:ext cx="222870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731047"/>
              </p:ext>
            </p:extLst>
          </p:nvPr>
        </p:nvGraphicFramePr>
        <p:xfrm>
          <a:off x="7380312" y="5733256"/>
          <a:ext cx="6143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" name="公式" r:id="rId27" imgW="710891" imgH="330057" progId="Equation.3">
                  <p:embed/>
                </p:oleObj>
              </mc:Choice>
              <mc:Fallback>
                <p:oleObj name="公式" r:id="rId27" imgW="710891" imgH="33005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5733256"/>
                        <a:ext cx="6143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839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5" grpId="0" autoUpdateAnimBg="0"/>
      <p:bldP spid="5128" grpId="0" animBg="1"/>
      <p:bldP spid="5129" grpId="0" animBg="1"/>
      <p:bldP spid="5132" grpId="0" build="p" autoUpdateAnimBg="0"/>
      <p:bldP spid="5135" grpId="0" animBg="1"/>
      <p:bldP spid="5137" grpId="0" build="p" autoUpdateAnimBg="0"/>
      <p:bldP spid="5139" grpId="0" build="p" autoUpdateAnimBg="0" advAuto="0"/>
      <p:bldP spid="5142" grpId="0" animBg="1"/>
      <p:bldP spid="5144" grpId="0" uiExpand="1" build="p" autoUpdateAnimBg="0"/>
      <p:bldP spid="5146" grpId="0" animBg="1"/>
      <p:bldP spid="5147" grpId="0" animBg="1"/>
      <p:bldP spid="2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138863" y="1019175"/>
            <a:ext cx="21775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其中</a:t>
            </a:r>
            <a:r>
              <a:rPr kumimoji="1" lang="zh-CN" altLang="en-US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</a:t>
            </a:r>
            <a:r>
              <a:rPr kumimoji="1" lang="en-US" altLang="zh-CN" b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(</a:t>
            </a:r>
            <a:r>
              <a:rPr kumimoji="1" lang="en-US" altLang="zh-CN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kumimoji="1" lang="en-US" altLang="zh-CN" b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)</a:t>
            </a:r>
            <a:r>
              <a:rPr kumimoji="1" lang="zh-CN" altLang="en-US" b="1" i="1" dirty="0" smtClean="0">
                <a:solidFill>
                  <a:srgbClr val="0000FF"/>
                </a:solidFill>
                <a:latin typeface="+mn-lt"/>
                <a:ea typeface="+mn-ea"/>
                <a:sym typeface="Symbol" pitchFamily="18" charset="2"/>
              </a:rPr>
              <a:t> </a:t>
            </a:r>
            <a:r>
              <a:rPr kumimoji="1" lang="zh-CN" altLang="en-US" b="1" dirty="0">
                <a:latin typeface="+mn-lt"/>
                <a:ea typeface="+mn-ea"/>
                <a:sym typeface="Symbol" pitchFamily="18" charset="2"/>
              </a:rPr>
              <a:t>为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313885"/>
              </p:ext>
            </p:extLst>
          </p:nvPr>
        </p:nvGraphicFramePr>
        <p:xfrm>
          <a:off x="3851920" y="1589938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409473" imgH="180826" progId="Equation.3">
                  <p:embed/>
                </p:oleObj>
              </mc:Choice>
              <mc:Fallback>
                <p:oleObj name="Equation" r:id="rId3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589938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976558" y="1614488"/>
            <a:ext cx="3943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时的无穷</a:t>
            </a:r>
            <a:r>
              <a:rPr kumimoji="1" lang="zh-CN" altLang="en-US" b="1" dirty="0" smtClean="0">
                <a:latin typeface="+mn-lt"/>
                <a:ea typeface="+mn-ea"/>
              </a:rPr>
              <a:t>小量</a:t>
            </a:r>
            <a:r>
              <a:rPr kumimoji="1" lang="en-US" altLang="zh-CN" b="1" dirty="0" smtClean="0">
                <a:latin typeface="+mn-lt"/>
                <a:ea typeface="+mn-ea"/>
              </a:rPr>
              <a:t>,</a:t>
            </a:r>
            <a:r>
              <a:rPr kumimoji="1" lang="zh-CN" altLang="en-US" b="1" dirty="0" smtClean="0">
                <a:latin typeface="+mn-lt"/>
                <a:ea typeface="+mn-ea"/>
              </a:rPr>
              <a:t>简记为</a:t>
            </a:r>
            <a:r>
              <a:rPr kumimoji="1" lang="zh-CN" altLang="en-US" b="1" i="1" dirty="0" smtClean="0">
                <a:solidFill>
                  <a:srgbClr val="0000FF"/>
                </a:solidFill>
                <a:sym typeface="Symbol" pitchFamily="18" charset="2"/>
              </a:rPr>
              <a:t> </a:t>
            </a:r>
            <a:r>
              <a:rPr kumimoji="1" lang="en-US" altLang="zh-CN" b="1" dirty="0" smtClean="0">
                <a:latin typeface="+mn-lt"/>
                <a:ea typeface="+mn-ea"/>
              </a:rPr>
              <a:t>. </a:t>
            </a:r>
            <a:endParaRPr kumimoji="1" lang="en-US" altLang="zh-CN" b="1" dirty="0">
              <a:latin typeface="+mn-lt"/>
              <a:ea typeface="+mn-ea"/>
            </a:endParaRPr>
          </a:p>
        </p:txBody>
      </p:sp>
      <p:sp>
        <p:nvSpPr>
          <p:cNvPr id="13317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685800" y="3810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+mn-lt"/>
                <a:ea typeface="+mn-ea"/>
              </a:rPr>
              <a:t>定理</a:t>
            </a:r>
            <a:r>
              <a:rPr lang="en-US" altLang="zh-CN" sz="2800" b="1" dirty="0" smtClean="0">
                <a:solidFill>
                  <a:srgbClr val="C00000"/>
                </a:solidFill>
                <a:latin typeface="+mn-lt"/>
                <a:ea typeface="+mn-ea"/>
              </a:rPr>
              <a:t>1.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( </a:t>
            </a:r>
            <a:r>
              <a:rPr lang="zh-CN" altLang="en-US" sz="2800" b="1" dirty="0" smtClean="0">
                <a:solidFill>
                  <a:schemeClr val="accent2"/>
                </a:solidFill>
                <a:latin typeface="+mn-lt"/>
                <a:ea typeface="+mn-ea"/>
              </a:rPr>
              <a:t>无穷小与函数极限的关系 </a:t>
            </a:r>
            <a:r>
              <a:rPr lang="en-US" altLang="zh-CN" sz="2800" b="1" dirty="0" smtClean="0">
                <a:solidFill>
                  <a:schemeClr val="accent2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45392"/>
              </p:ext>
            </p:extLst>
          </p:nvPr>
        </p:nvGraphicFramePr>
        <p:xfrm>
          <a:off x="241300" y="1062038"/>
          <a:ext cx="2347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895220" imgH="295349" progId="Equation.3">
                  <p:embed/>
                </p:oleObj>
              </mc:Choice>
              <mc:Fallback>
                <p:oleObj name="Equation" r:id="rId5" imgW="895220" imgH="2953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062038"/>
                        <a:ext cx="23479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690813" y="1270000"/>
            <a:ext cx="10668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2690813" y="1385888"/>
            <a:ext cx="10668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 b="1"/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66081"/>
              </p:ext>
            </p:extLst>
          </p:nvPr>
        </p:nvGraphicFramePr>
        <p:xfrm>
          <a:off x="3810000" y="1081088"/>
          <a:ext cx="177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7" imgW="666731" imgH="152363" progId="Equation.3">
                  <p:embed/>
                </p:oleObj>
              </mc:Choice>
              <mc:Fallback>
                <p:oleObj name="Equation" r:id="rId7" imgW="66673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81088"/>
                        <a:ext cx="177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772289"/>
              </p:ext>
            </p:extLst>
          </p:nvPr>
        </p:nvGraphicFramePr>
        <p:xfrm>
          <a:off x="5523681" y="1178288"/>
          <a:ext cx="708075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9" imgW="660240" imgH="291960" progId="Equation.DSMT4">
                  <p:embed/>
                </p:oleObj>
              </mc:Choice>
              <mc:Fallback>
                <p:oleObj name="Equation" r:id="rId9" imgW="660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681" y="1178288"/>
                        <a:ext cx="708075" cy="36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378943"/>
              </p:ext>
            </p:extLst>
          </p:nvPr>
        </p:nvGraphicFramePr>
        <p:xfrm>
          <a:off x="702450" y="2348879"/>
          <a:ext cx="408992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11" imgW="4686300" imgH="660400" progId="Equation.DSMT4">
                  <p:embed/>
                </p:oleObj>
              </mc:Choice>
              <mc:Fallback>
                <p:oleObj name="Equation" r:id="rId11" imgW="46863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50" y="2348879"/>
                        <a:ext cx="4089922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471410"/>
              </p:ext>
            </p:extLst>
          </p:nvPr>
        </p:nvGraphicFramePr>
        <p:xfrm>
          <a:off x="4860032" y="2348880"/>
          <a:ext cx="22287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13" imgW="1612800" imgH="444240" progId="Equation.DSMT4">
                  <p:embed/>
                </p:oleObj>
              </mc:Choice>
              <mc:Fallback>
                <p:oleObj name="Equation" r:id="rId13" imgW="1612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348880"/>
                        <a:ext cx="222870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749209"/>
              </p:ext>
            </p:extLst>
          </p:nvPr>
        </p:nvGraphicFramePr>
        <p:xfrm>
          <a:off x="7149461" y="2420888"/>
          <a:ext cx="6143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15" imgW="710891" imgH="330057" progId="Equation.3">
                  <p:embed/>
                </p:oleObj>
              </mc:Choice>
              <mc:Fallback>
                <p:oleObj name="公式" r:id="rId15" imgW="710891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9461" y="2420888"/>
                        <a:ext cx="61436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716958" y="3356992"/>
            <a:ext cx="118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chemeClr val="accent2"/>
                </a:solidFill>
                <a:latin typeface="+mn-ea"/>
              </a:rPr>
              <a:t>意 义</a:t>
            </a:r>
            <a:endParaRPr kumimoji="1" lang="zh-CN" altLang="en-US" sz="32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716959" y="4164013"/>
            <a:ext cx="7488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1.</a:t>
            </a:r>
            <a:r>
              <a:rPr kumimoji="1" lang="zh-CN" altLang="en-US" sz="2800" b="1" dirty="0">
                <a:latin typeface="Times New Roman" pitchFamily="18" charset="0"/>
              </a:rPr>
              <a:t>将一般极限问题转化为特殊极限问题</a:t>
            </a:r>
            <a:r>
              <a:rPr kumimoji="1" lang="en-US" altLang="zh-CN" sz="28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无穷小</a:t>
            </a:r>
            <a:r>
              <a:rPr kumimoji="1" lang="en-US" altLang="zh-CN" sz="2800" b="1" dirty="0">
                <a:latin typeface="Times New Roman" pitchFamily="18" charset="0"/>
              </a:rPr>
              <a:t>);</a:t>
            </a: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53584"/>
              </p:ext>
            </p:extLst>
          </p:nvPr>
        </p:nvGraphicFramePr>
        <p:xfrm>
          <a:off x="800890" y="4869160"/>
          <a:ext cx="721220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17" imgW="4520880" imgH="711000" progId="Equation.DSMT4">
                  <p:embed/>
                </p:oleObj>
              </mc:Choice>
              <mc:Fallback>
                <p:oleObj name="Equation" r:id="rId17" imgW="45208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90" y="4869160"/>
                        <a:ext cx="7212203" cy="9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41130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9" grpId="0"/>
      <p:bldP spid="3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56448"/>
              </p:ext>
            </p:extLst>
          </p:nvPr>
        </p:nvGraphicFramePr>
        <p:xfrm>
          <a:off x="3124200" y="2349500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Equation" r:id="rId3" imgW="1657294" imgH="419249" progId="Equation.3">
                  <p:embed/>
                </p:oleObj>
              </mc:Choice>
              <mc:Fallback>
                <p:oleObj name="Equation" r:id="rId3" imgW="1657294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49500"/>
                        <a:ext cx="170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/>
          <p:cNvSpPr>
            <a:spLocks noChangeArrowheads="1"/>
          </p:cNvSpPr>
          <p:nvPr>
            <p:ph type="title"/>
          </p:nvPr>
        </p:nvSpPr>
        <p:spPr bwMode="auto">
          <a:xfrm>
            <a:off x="539750" y="260350"/>
            <a:ext cx="250825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ea typeface="楷体_GB2312" pitchFamily="49" charset="-122"/>
              </a:rPr>
              <a:t>二、无穷大</a:t>
            </a:r>
          </a:p>
        </p:txBody>
      </p:sp>
      <p:sp>
        <p:nvSpPr>
          <p:cNvPr id="11271" name="Text Box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39750" y="1042988"/>
            <a:ext cx="3810000" cy="519112"/>
          </a:xfrm>
          <a:prstGeom prst="rect">
            <a:avLst/>
          </a:prstGeom>
          <a:blipFill rotWithShape="1">
            <a:blip r:embed="rId5"/>
            <a:stretch>
              <a:fillRect l="-3360" t="-15294" b="-34118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b="1">
                <a:noFill/>
              </a:rPr>
              <a:t> 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079811"/>
              </p:ext>
            </p:extLst>
          </p:nvPr>
        </p:nvGraphicFramePr>
        <p:xfrm>
          <a:off x="4303713" y="1081088"/>
          <a:ext cx="920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Equation" r:id="rId6" imgW="323831" imgH="133276" progId="Equation.3">
                  <p:embed/>
                </p:oleObj>
              </mc:Choice>
              <mc:Fallback>
                <p:oleObj name="Equation" r:id="rId6" imgW="323831" imgH="1332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1081088"/>
                        <a:ext cx="920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141876"/>
              </p:ext>
            </p:extLst>
          </p:nvPr>
        </p:nvGraphicFramePr>
        <p:xfrm>
          <a:off x="2868613" y="1701800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Equation" r:id="rId8" imgW="2200247" imgH="419249" progId="Equation.3">
                  <p:embed/>
                </p:oleObj>
              </mc:Choice>
              <mc:Fallback>
                <p:oleObj name="Equation" r:id="rId8" imgW="2200247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1701800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79388" y="1619250"/>
            <a:ext cx="296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一切满足</a:t>
            </a:r>
            <a:r>
              <a:rPr kumimoji="1" lang="zh-CN" altLang="en-US" b="1" dirty="0"/>
              <a:t>不等式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6667500" y="16017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的</a:t>
            </a:r>
            <a:r>
              <a:rPr kumimoji="1" lang="zh-CN" altLang="en-US" b="1" i="1" dirty="0">
                <a:solidFill>
                  <a:srgbClr val="0000FF"/>
                </a:solidFill>
              </a:rPr>
              <a:t> </a:t>
            </a:r>
            <a:r>
              <a:rPr kumimoji="1" lang="en-US" altLang="zh-CN" b="1" i="1" dirty="0">
                <a:solidFill>
                  <a:srgbClr val="0000FF"/>
                </a:solidFill>
              </a:rPr>
              <a:t>x</a:t>
            </a:r>
            <a:r>
              <a:rPr kumimoji="1" lang="en-US" altLang="zh-CN" b="1" dirty="0"/>
              <a:t> , </a:t>
            </a:r>
            <a:r>
              <a:rPr kumimoji="1" lang="zh-CN" altLang="en-US" b="1" dirty="0"/>
              <a:t>总有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79388" y="289401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则称函数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888098"/>
              </p:ext>
            </p:extLst>
          </p:nvPr>
        </p:nvGraphicFramePr>
        <p:xfrm>
          <a:off x="1752600" y="292576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Equation" r:id="rId10" imgW="295396" imgH="152363" progId="Equation.3">
                  <p:embed/>
                </p:oleObj>
              </mc:Choice>
              <mc:Fallback>
                <p:oleObj name="Equation" r:id="rId10" imgW="29539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25763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514600" y="2895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当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41180"/>
              </p:ext>
            </p:extLst>
          </p:nvPr>
        </p:nvGraphicFramePr>
        <p:xfrm>
          <a:off x="3049588" y="2933700"/>
          <a:ext cx="11414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Equation" r:id="rId12" imgW="409473" imgH="180826" progId="Equation.3">
                  <p:embed/>
                </p:oleObj>
              </mc:Choice>
              <mc:Fallback>
                <p:oleObj name="Equation" r:id="rId12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933700"/>
                        <a:ext cx="11414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562600" y="29718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时为无穷大</a:t>
            </a:r>
            <a:r>
              <a:rPr kumimoji="1" lang="en-US" altLang="zh-CN" b="1"/>
              <a:t>,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6870700" y="10604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/>
              <a:t> </a:t>
            </a:r>
            <a:r>
              <a:rPr kumimoji="1" lang="zh-CN" altLang="en-US" b="1"/>
              <a:t>使对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050111"/>
              </p:ext>
            </p:extLst>
          </p:nvPr>
        </p:nvGraphicFramePr>
        <p:xfrm>
          <a:off x="1911350" y="3579813"/>
          <a:ext cx="22288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Equation" r:id="rId14" imgW="828647" imgH="247799" progId="Equation.DSMT4">
                  <p:embed/>
                </p:oleObj>
              </mc:Choice>
              <mc:Fallback>
                <p:oleObj name="Equation" r:id="rId14" imgW="828647" imgH="2477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579813"/>
                        <a:ext cx="22288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539750" y="4608513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若在定义中将 </a:t>
            </a:r>
            <a:r>
              <a:rPr kumimoji="1" lang="zh-CN" altLang="en-US" b="1">
                <a:ea typeface="仿宋_GB2312" pitchFamily="49" charset="-122"/>
              </a:rPr>
              <a:t>①</a:t>
            </a:r>
            <a:r>
              <a:rPr kumimoji="1" lang="zh-CN" altLang="en-US" b="1"/>
              <a:t>式改为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6324600" y="22479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ea typeface="仿宋_GB2312" pitchFamily="49" charset="-122"/>
              </a:rPr>
              <a:t>①</a:t>
            </a:r>
            <a:endParaRPr kumimoji="1" lang="en-US" altLang="zh-CN" b="1"/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72907"/>
              </p:ext>
            </p:extLst>
          </p:nvPr>
        </p:nvGraphicFramePr>
        <p:xfrm>
          <a:off x="4359275" y="4603750"/>
          <a:ext cx="1619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1" name="Equation" r:id="rId16" imgW="600159" imgH="152363" progId="Equation.3">
                  <p:embed/>
                </p:oleObj>
              </mc:Choice>
              <mc:Fallback>
                <p:oleObj name="Equation" r:id="rId16" imgW="600159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603750"/>
                        <a:ext cx="1619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83741" y="51435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则记作</a:t>
            </a: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7132"/>
              </p:ext>
            </p:extLst>
          </p:nvPr>
        </p:nvGraphicFramePr>
        <p:xfrm>
          <a:off x="2019300" y="5199063"/>
          <a:ext cx="2514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18" imgW="2466873" imgH="876337" progId="Equation.3">
                  <p:embed/>
                </p:oleObj>
              </mc:Choice>
              <mc:Fallback>
                <p:oleObj name="Equation" r:id="rId18" imgW="2466873" imgH="8763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199063"/>
                        <a:ext cx="2514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00949"/>
              </p:ext>
            </p:extLst>
          </p:nvPr>
        </p:nvGraphicFramePr>
        <p:xfrm>
          <a:off x="4752262" y="5230613"/>
          <a:ext cx="268993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20" imgW="1930320" imgH="596880" progId="Equation.DSMT4">
                  <p:embed/>
                </p:oleObj>
              </mc:Choice>
              <mc:Fallback>
                <p:oleObj name="Equation" r:id="rId20" imgW="193032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262" y="5230613"/>
                        <a:ext cx="2689938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06215"/>
              </p:ext>
            </p:extLst>
          </p:nvPr>
        </p:nvGraphicFramePr>
        <p:xfrm>
          <a:off x="5181600" y="1701800"/>
          <a:ext cx="1447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22" imgW="1400036" imgH="419249" progId="Equation.3">
                  <p:embed/>
                </p:oleObj>
              </mc:Choice>
              <mc:Fallback>
                <p:oleObj name="Equation" r:id="rId22" imgW="140003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701800"/>
                        <a:ext cx="1447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0999"/>
              </p:ext>
            </p:extLst>
          </p:nvPr>
        </p:nvGraphicFramePr>
        <p:xfrm>
          <a:off x="4179888" y="2997200"/>
          <a:ext cx="1458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24" imgW="533251" imgH="152363" progId="Equation.3">
                  <p:embed/>
                </p:oleObj>
              </mc:Choice>
              <mc:Fallback>
                <p:oleObj name="Equation" r:id="rId24" imgW="533251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2997200"/>
                        <a:ext cx="14589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217972"/>
              </p:ext>
            </p:extLst>
          </p:nvPr>
        </p:nvGraphicFramePr>
        <p:xfrm>
          <a:off x="4387850" y="3602038"/>
          <a:ext cx="24145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26" imgW="933357" imgH="228712" progId="Equation.DSMT4">
                  <p:embed/>
                </p:oleObj>
              </mc:Choice>
              <mc:Fallback>
                <p:oleObj name="Equation" r:id="rId26" imgW="933357" imgH="2287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602038"/>
                        <a:ext cx="24145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224463" y="10604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tx2"/>
                </a:solidFill>
              </a:rPr>
              <a:t>(</a:t>
            </a:r>
            <a:r>
              <a:rPr kumimoji="1" lang="zh-CN" altLang="en-US" b="1">
                <a:solidFill>
                  <a:schemeClr val="tx2"/>
                </a:solidFill>
              </a:rPr>
              <a:t>正数 </a:t>
            </a:r>
            <a:r>
              <a:rPr kumimoji="1" lang="en-US" altLang="zh-CN" b="1" i="1">
                <a:solidFill>
                  <a:schemeClr val="tx2"/>
                </a:solidFill>
              </a:rPr>
              <a:t>X</a:t>
            </a:r>
            <a:r>
              <a:rPr kumimoji="1" lang="en-US" altLang="zh-CN" b="1">
                <a:solidFill>
                  <a:schemeClr val="tx2"/>
                </a:solidFill>
              </a:rPr>
              <a:t> ) </a:t>
            </a:r>
            <a:r>
              <a:rPr kumimoji="1" lang="en-US" altLang="zh-CN" b="1"/>
              <a:t>,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543800" y="2971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记作</a:t>
            </a:r>
          </a:p>
        </p:txBody>
      </p:sp>
      <p:graphicFrame>
        <p:nvGraphicFramePr>
          <p:cNvPr id="112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274113"/>
              </p:ext>
            </p:extLst>
          </p:nvPr>
        </p:nvGraphicFramePr>
        <p:xfrm>
          <a:off x="6313488" y="4684713"/>
          <a:ext cx="212035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28" imgW="1574640" imgH="291960" progId="Equation.DSMT4">
                  <p:embed/>
                </p:oleObj>
              </mc:Choice>
              <mc:Fallback>
                <p:oleObj name="Equation" r:id="rId28" imgW="1574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4684713"/>
                        <a:ext cx="2120351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Text Box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587750" y="1042988"/>
            <a:ext cx="1524000" cy="527645"/>
          </a:xfrm>
          <a:prstGeom prst="rect">
            <a:avLst/>
          </a:prstGeom>
          <a:blipFill rotWithShape="1">
            <a:blip r:embed="rId30"/>
            <a:stretch>
              <a:fillRect l="-8400" t="-14943" b="-26437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800" b="1">
                <a:noFill/>
              </a:rPr>
              <a:t> </a:t>
            </a:r>
          </a:p>
        </p:txBody>
      </p:sp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739330" y="260648"/>
            <a:ext cx="602367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绝对值无限增大的变量称为</a:t>
            </a:r>
            <a:r>
              <a:rPr kumimoji="1" lang="zh-CN" altLang="en-US" sz="2800" b="1" u="sng" dirty="0">
                <a:latin typeface="Times New Roman" pitchFamily="18" charset="0"/>
              </a:rPr>
              <a:t>无穷大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65303" y="6049400"/>
            <a:ext cx="647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</a:rPr>
              <a:t>特殊情形：正无穷大               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负无穷大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062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utoUpdateAnimBg="0"/>
      <p:bldP spid="11275" grpId="0" autoUpdateAnimBg="0"/>
      <p:bldP spid="11276" grpId="0" autoUpdateAnimBg="0"/>
      <p:bldP spid="11278" grpId="0" autoUpdateAnimBg="0"/>
      <p:bldP spid="11280" grpId="0" autoUpdateAnimBg="0"/>
      <p:bldP spid="11281" grpId="0" autoUpdateAnimBg="0"/>
      <p:bldP spid="11283" grpId="0" autoUpdateAnimBg="0"/>
      <p:bldP spid="11284" grpId="0" autoUpdateAnimBg="0"/>
      <p:bldP spid="11286" grpId="0" autoUpdateAnimBg="0"/>
      <p:bldP spid="11293" grpId="0" autoUpdateAnimBg="0"/>
      <p:bldP spid="11294" grpId="0" autoUpdateAnimBg="0"/>
      <p:bldP spid="30" grpId="0" animBg="1" autoUpdateAnimBg="0"/>
      <p:bldP spid="31" grpId="0" autoUpdateAnimBg="0"/>
      <p:bldP spid="32" grpId="0"/>
    </p:bldLst>
  </p:timing>
</p:sld>
</file>

<file path=ppt/theme/theme1.xml><?xml version="1.0" encoding="utf-8"?>
<a:theme xmlns:a="http://schemas.openxmlformats.org/drawingml/2006/main" name="高数A模板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42</TotalTime>
  <Words>978</Words>
  <Application>Microsoft Office PowerPoint</Application>
  <PresentationFormat>全屏显示(4:3)</PresentationFormat>
  <Paragraphs>244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高数A模板</vt:lpstr>
      <vt:lpstr>Microsoft 公式 3.0</vt:lpstr>
      <vt:lpstr>MathType 5.0 Equation</vt:lpstr>
      <vt:lpstr>MathType 6.0 Equation</vt:lpstr>
      <vt:lpstr>Microsoft Equation 3.0</vt:lpstr>
      <vt:lpstr>PowerPoint 演示文稿</vt:lpstr>
      <vt:lpstr>推论1 若在</vt:lpstr>
      <vt:lpstr>推论3</vt:lpstr>
      <vt:lpstr>第四节</vt:lpstr>
      <vt:lpstr>一、无穷小</vt:lpstr>
      <vt:lpstr>  定义1.  若</vt:lpstr>
      <vt:lpstr>定理1. ( 无穷小与函数极限的关系 )</vt:lpstr>
      <vt:lpstr>定理1. ( 无穷小与函数极限的关系 )</vt:lpstr>
      <vt:lpstr>二、无穷大</vt:lpstr>
      <vt:lpstr>无穷大</vt:lpstr>
      <vt:lpstr>.</vt:lpstr>
      <vt:lpstr>.</vt:lpstr>
      <vt:lpstr>.</vt:lpstr>
      <vt:lpstr>注意:</vt:lpstr>
      <vt:lpstr>例如,  证明</vt:lpstr>
      <vt:lpstr>三、无穷小与无穷大的关系</vt:lpstr>
      <vt:lpstr>内容小结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6</cp:revision>
  <dcterms:created xsi:type="dcterms:W3CDTF">2015-10-16T22:24:53Z</dcterms:created>
  <dcterms:modified xsi:type="dcterms:W3CDTF">2015-10-16T23:07:39Z</dcterms:modified>
</cp:coreProperties>
</file>