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74" r:id="rId4"/>
    <p:sldId id="259" r:id="rId5"/>
    <p:sldId id="270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3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2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12" Type="http://schemas.openxmlformats.org/officeDocument/2006/relationships/image" Target="../media/image121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11" Type="http://schemas.openxmlformats.org/officeDocument/2006/relationships/image" Target="../media/image120.emf"/><Relationship Id="rId5" Type="http://schemas.openxmlformats.org/officeDocument/2006/relationships/image" Target="../media/image114.emf"/><Relationship Id="rId10" Type="http://schemas.openxmlformats.org/officeDocument/2006/relationships/image" Target="../media/image119.emf"/><Relationship Id="rId4" Type="http://schemas.openxmlformats.org/officeDocument/2006/relationships/image" Target="../media/image113.emf"/><Relationship Id="rId9" Type="http://schemas.openxmlformats.org/officeDocument/2006/relationships/image" Target="../media/image118.emf"/><Relationship Id="rId14" Type="http://schemas.openxmlformats.org/officeDocument/2006/relationships/image" Target="../media/image12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emf"/><Relationship Id="rId18" Type="http://schemas.openxmlformats.org/officeDocument/2006/relationships/image" Target="../media/image141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17" Type="http://schemas.openxmlformats.org/officeDocument/2006/relationships/image" Target="../media/image140.emf"/><Relationship Id="rId2" Type="http://schemas.openxmlformats.org/officeDocument/2006/relationships/image" Target="../media/image125.emf"/><Relationship Id="rId16" Type="http://schemas.openxmlformats.org/officeDocument/2006/relationships/image" Target="../media/image139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5" Type="http://schemas.openxmlformats.org/officeDocument/2006/relationships/image" Target="../media/image138.emf"/><Relationship Id="rId10" Type="http://schemas.openxmlformats.org/officeDocument/2006/relationships/image" Target="../media/image133.emf"/><Relationship Id="rId19" Type="http://schemas.openxmlformats.org/officeDocument/2006/relationships/image" Target="../media/image142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Relationship Id="rId14" Type="http://schemas.openxmlformats.org/officeDocument/2006/relationships/image" Target="../media/image13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155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12" Type="http://schemas.openxmlformats.org/officeDocument/2006/relationships/image" Target="../media/image154.emf"/><Relationship Id="rId2" Type="http://schemas.openxmlformats.org/officeDocument/2006/relationships/image" Target="../media/image144.emf"/><Relationship Id="rId16" Type="http://schemas.openxmlformats.org/officeDocument/2006/relationships/image" Target="../media/image158.wmf"/><Relationship Id="rId1" Type="http://schemas.openxmlformats.org/officeDocument/2006/relationships/image" Target="../media/image143.wmf"/><Relationship Id="rId6" Type="http://schemas.openxmlformats.org/officeDocument/2006/relationships/image" Target="../media/image148.emf"/><Relationship Id="rId11" Type="http://schemas.openxmlformats.org/officeDocument/2006/relationships/image" Target="../media/image153.emf"/><Relationship Id="rId5" Type="http://schemas.openxmlformats.org/officeDocument/2006/relationships/image" Target="../media/image147.emf"/><Relationship Id="rId15" Type="http://schemas.openxmlformats.org/officeDocument/2006/relationships/image" Target="../media/image157.emf"/><Relationship Id="rId10" Type="http://schemas.openxmlformats.org/officeDocument/2006/relationships/image" Target="../media/image152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Relationship Id="rId14" Type="http://schemas.openxmlformats.org/officeDocument/2006/relationships/image" Target="../media/image15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0" Type="http://schemas.openxmlformats.org/officeDocument/2006/relationships/image" Target="../media/image168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11" Type="http://schemas.openxmlformats.org/officeDocument/2006/relationships/image" Target="../media/image189.wmf"/><Relationship Id="rId5" Type="http://schemas.openxmlformats.org/officeDocument/2006/relationships/image" Target="../media/image183.emf"/><Relationship Id="rId10" Type="http://schemas.openxmlformats.org/officeDocument/2006/relationships/image" Target="../media/image188.wmf"/><Relationship Id="rId4" Type="http://schemas.openxmlformats.org/officeDocument/2006/relationships/image" Target="../media/image182.emf"/><Relationship Id="rId9" Type="http://schemas.openxmlformats.org/officeDocument/2006/relationships/image" Target="../media/image1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16.wmf"/><Relationship Id="rId4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17" Type="http://schemas.openxmlformats.org/officeDocument/2006/relationships/image" Target="../media/image33.emf"/><Relationship Id="rId2" Type="http://schemas.openxmlformats.org/officeDocument/2006/relationships/image" Target="../media/image18.emf"/><Relationship Id="rId16" Type="http://schemas.openxmlformats.org/officeDocument/2006/relationships/image" Target="../media/image32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6" Type="http://schemas.openxmlformats.org/officeDocument/2006/relationships/image" Target="../media/image81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image" Target="../media/image103.emf"/><Relationship Id="rId18" Type="http://schemas.openxmlformats.org/officeDocument/2006/relationships/image" Target="../media/image10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12" Type="http://schemas.openxmlformats.org/officeDocument/2006/relationships/image" Target="../media/image102.emf"/><Relationship Id="rId17" Type="http://schemas.openxmlformats.org/officeDocument/2006/relationships/image" Target="../media/image107.emf"/><Relationship Id="rId2" Type="http://schemas.openxmlformats.org/officeDocument/2006/relationships/image" Target="../media/image92.emf"/><Relationship Id="rId16" Type="http://schemas.openxmlformats.org/officeDocument/2006/relationships/image" Target="../media/image106.emf"/><Relationship Id="rId1" Type="http://schemas.openxmlformats.org/officeDocument/2006/relationships/image" Target="../media/image91.emf"/><Relationship Id="rId6" Type="http://schemas.openxmlformats.org/officeDocument/2006/relationships/image" Target="../media/image96.wmf"/><Relationship Id="rId11" Type="http://schemas.openxmlformats.org/officeDocument/2006/relationships/image" Target="../media/image101.emf"/><Relationship Id="rId5" Type="http://schemas.openxmlformats.org/officeDocument/2006/relationships/image" Target="../media/image95.emf"/><Relationship Id="rId15" Type="http://schemas.openxmlformats.org/officeDocument/2006/relationships/image" Target="../media/image105.emf"/><Relationship Id="rId10" Type="http://schemas.openxmlformats.org/officeDocument/2006/relationships/image" Target="../media/image100.emf"/><Relationship Id="rId19" Type="http://schemas.openxmlformats.org/officeDocument/2006/relationships/image" Target="../media/image109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Relationship Id="rId14" Type="http://schemas.openxmlformats.org/officeDocument/2006/relationships/image" Target="../media/image10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0AEC9-B836-4C0E-B375-4ADB5D66765E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D369-D1EC-4265-88FF-41D721698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1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9DAAC2-6725-460D-8C5B-33068539F7BE}" type="slidenum">
              <a:rPr lang="en-US" altLang="zh-CN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若不讲“柯西准则”</a:t>
            </a:r>
            <a:r>
              <a:rPr lang="en-US" altLang="zh-CN" smtClean="0"/>
              <a:t>, </a:t>
            </a:r>
            <a:r>
              <a:rPr lang="zh-CN" altLang="en-US" smtClean="0"/>
              <a:t>则点击“内容小结”按钮</a:t>
            </a:r>
            <a:r>
              <a:rPr lang="en-US" altLang="zh-CN" smtClean="0"/>
              <a:t>, </a:t>
            </a:r>
            <a:r>
              <a:rPr lang="zh-CN" altLang="en-US" smtClean="0"/>
              <a:t>继续其它内容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2BECFD9-BE47-43CE-A991-F075CEB86595}" type="slidenum">
              <a:rPr lang="en-US" altLang="zh-CN" sz="1200" smtClean="0"/>
              <a:pPr eaLnBrk="1" hangingPunct="1"/>
              <a:t>10</a:t>
            </a:fld>
            <a:endParaRPr lang="en-US" altLang="zh-CN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点击“注”</a:t>
            </a:r>
            <a:r>
              <a:rPr lang="en-US" altLang="zh-CN" smtClean="0"/>
              <a:t>, </a:t>
            </a:r>
            <a:r>
              <a:rPr lang="zh-CN" altLang="en-US" smtClean="0"/>
              <a:t>或按钮“注”</a:t>
            </a:r>
            <a:r>
              <a:rPr lang="en-US" altLang="zh-CN" smtClean="0"/>
              <a:t>, </a:t>
            </a:r>
            <a:r>
              <a:rPr lang="zh-CN" altLang="en-US" smtClean="0"/>
              <a:t>运行计算该极限的过程</a:t>
            </a:r>
            <a:r>
              <a:rPr lang="en-US" altLang="zh-CN" smtClean="0"/>
              <a:t>, </a:t>
            </a:r>
            <a:r>
              <a:rPr lang="zh-CN" altLang="en-US" smtClean="0"/>
              <a:t>运行结束自动返回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7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2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1727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4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2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428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5.e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6.bin"/><Relationship Id="rId39" Type="http://schemas.openxmlformats.org/officeDocument/2006/relationships/image" Target="../media/image108.e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9.emf"/><Relationship Id="rId34" Type="http://schemas.openxmlformats.org/officeDocument/2006/relationships/oleObject" Target="../embeddings/oleObject110.bin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97.emf"/><Relationship Id="rId25" Type="http://schemas.openxmlformats.org/officeDocument/2006/relationships/image" Target="../media/image101.emf"/><Relationship Id="rId33" Type="http://schemas.openxmlformats.org/officeDocument/2006/relationships/image" Target="../media/image105.emf"/><Relationship Id="rId38" Type="http://schemas.openxmlformats.org/officeDocument/2006/relationships/oleObject" Target="../embeddings/oleObject11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29" Type="http://schemas.openxmlformats.org/officeDocument/2006/relationships/image" Target="../media/image103.emf"/><Relationship Id="rId41" Type="http://schemas.openxmlformats.org/officeDocument/2006/relationships/image" Target="../media/image109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4.emf"/><Relationship Id="rId24" Type="http://schemas.openxmlformats.org/officeDocument/2006/relationships/oleObject" Target="../embeddings/oleObject105.bin"/><Relationship Id="rId32" Type="http://schemas.openxmlformats.org/officeDocument/2006/relationships/oleObject" Target="../embeddings/oleObject109.bin"/><Relationship Id="rId37" Type="http://schemas.openxmlformats.org/officeDocument/2006/relationships/image" Target="../media/image107.emf"/><Relationship Id="rId40" Type="http://schemas.openxmlformats.org/officeDocument/2006/relationships/oleObject" Target="../embeddings/oleObject113.bin"/><Relationship Id="rId5" Type="http://schemas.openxmlformats.org/officeDocument/2006/relationships/image" Target="../media/image91.emf"/><Relationship Id="rId15" Type="http://schemas.openxmlformats.org/officeDocument/2006/relationships/image" Target="../media/image96.wmf"/><Relationship Id="rId23" Type="http://schemas.openxmlformats.org/officeDocument/2006/relationships/image" Target="../media/image100.emf"/><Relationship Id="rId28" Type="http://schemas.openxmlformats.org/officeDocument/2006/relationships/oleObject" Target="../embeddings/oleObject107.bin"/><Relationship Id="rId36" Type="http://schemas.openxmlformats.org/officeDocument/2006/relationships/oleObject" Target="../embeddings/oleObject111.bin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98.emf"/><Relationship Id="rId31" Type="http://schemas.openxmlformats.org/officeDocument/2006/relationships/image" Target="../media/image104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102.emf"/><Relationship Id="rId30" Type="http://schemas.openxmlformats.org/officeDocument/2006/relationships/oleObject" Target="../embeddings/oleObject108.bin"/><Relationship Id="rId35" Type="http://schemas.openxmlformats.org/officeDocument/2006/relationships/image" Target="../media/image10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7.emf"/><Relationship Id="rId26" Type="http://schemas.openxmlformats.org/officeDocument/2006/relationships/image" Target="../media/image121.e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6.emf"/><Relationship Id="rId20" Type="http://schemas.openxmlformats.org/officeDocument/2006/relationships/image" Target="../media/image118.e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0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22.emf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5.emf"/><Relationship Id="rId22" Type="http://schemas.openxmlformats.org/officeDocument/2006/relationships/image" Target="../media/image119.e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1.emf"/><Relationship Id="rId26" Type="http://schemas.openxmlformats.org/officeDocument/2006/relationships/image" Target="../media/image135.emf"/><Relationship Id="rId39" Type="http://schemas.openxmlformats.org/officeDocument/2006/relationships/oleObject" Target="../embeddings/oleObject146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39.emf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38" Type="http://schemas.openxmlformats.org/officeDocument/2006/relationships/image" Target="../media/image14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0.emf"/><Relationship Id="rId20" Type="http://schemas.openxmlformats.org/officeDocument/2006/relationships/image" Target="../media/image132.emf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4.emf"/><Relationship Id="rId32" Type="http://schemas.openxmlformats.org/officeDocument/2006/relationships/image" Target="../media/image138.emf"/><Relationship Id="rId37" Type="http://schemas.openxmlformats.org/officeDocument/2006/relationships/oleObject" Target="../embeddings/oleObject145.bin"/><Relationship Id="rId40" Type="http://schemas.openxmlformats.org/officeDocument/2006/relationships/image" Target="../media/image142.e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36.emf"/><Relationship Id="rId36" Type="http://schemas.openxmlformats.org/officeDocument/2006/relationships/image" Target="../media/image140.emf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37.emf"/><Relationship Id="rId35" Type="http://schemas.openxmlformats.org/officeDocument/2006/relationships/oleObject" Target="../embeddings/oleObject1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50.emf"/><Relationship Id="rId26" Type="http://schemas.openxmlformats.org/officeDocument/2006/relationships/image" Target="../media/image154.e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34" Type="http://schemas.openxmlformats.org/officeDocument/2006/relationships/image" Target="../media/image158.wmf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33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29" Type="http://schemas.openxmlformats.org/officeDocument/2006/relationships/oleObject" Target="../embeddings/oleObject16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53.emf"/><Relationship Id="rId32" Type="http://schemas.openxmlformats.org/officeDocument/2006/relationships/image" Target="../media/image157.e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155.emf"/><Relationship Id="rId10" Type="http://schemas.openxmlformats.org/officeDocument/2006/relationships/image" Target="../media/image146.emf"/><Relationship Id="rId19" Type="http://schemas.openxmlformats.org/officeDocument/2006/relationships/oleObject" Target="../embeddings/oleObject155.bin"/><Relationship Id="rId31" Type="http://schemas.openxmlformats.org/officeDocument/2006/relationships/oleObject" Target="../embeddings/oleObject161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8.emf"/><Relationship Id="rId22" Type="http://schemas.openxmlformats.org/officeDocument/2006/relationships/image" Target="../media/image152.emf"/><Relationship Id="rId27" Type="http://schemas.openxmlformats.org/officeDocument/2006/relationships/oleObject" Target="../embeddings/oleObject159.bin"/><Relationship Id="rId30" Type="http://schemas.openxmlformats.org/officeDocument/2006/relationships/image" Target="../media/image15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6.e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69.e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4.emf"/><Relationship Id="rId22" Type="http://schemas.openxmlformats.org/officeDocument/2006/relationships/image" Target="../media/image16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77.e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8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82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86.e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3.e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5.e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89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10" Type="http://schemas.openxmlformats.org/officeDocument/2006/relationships/image" Target="../media/image182.e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4.emf"/><Relationship Id="rId22" Type="http://schemas.openxmlformats.org/officeDocument/2006/relationships/image" Target="../media/image18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1.e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00.e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97.e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9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96.em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9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32.e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7.emf"/><Relationship Id="rId32" Type="http://schemas.openxmlformats.org/officeDocument/2006/relationships/image" Target="../media/image31.e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29.emf"/><Relationship Id="rId36" Type="http://schemas.openxmlformats.org/officeDocument/2006/relationships/image" Target="../media/image33.emf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35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30.emf"/><Relationship Id="rId35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1.emf"/><Relationship Id="rId26" Type="http://schemas.openxmlformats.org/officeDocument/2006/relationships/image" Target="../media/image45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49.e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5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4.emf"/><Relationship Id="rId32" Type="http://schemas.openxmlformats.org/officeDocument/2006/relationships/image" Target="../media/image48.emf"/><Relationship Id="rId37" Type="http://schemas.openxmlformats.org/officeDocument/2006/relationships/oleObject" Target="../embeddings/oleObject5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6.emf"/><Relationship Id="rId36" Type="http://schemas.openxmlformats.org/officeDocument/2006/relationships/image" Target="../media/image50.emf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47.emf"/><Relationship Id="rId35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6.e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0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64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5.e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oleObject" Target="../embeddings/oleObject68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59.emf"/><Relationship Id="rId31" Type="http://schemas.openxmlformats.org/officeDocument/2006/relationships/image" Target="../media/image65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63.emf"/><Relationship Id="rId30" Type="http://schemas.openxmlformats.org/officeDocument/2006/relationships/oleObject" Target="../embeddings/oleObject6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81.w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76.wmf"/><Relationship Id="rId32" Type="http://schemas.openxmlformats.org/officeDocument/2006/relationships/image" Target="../media/image80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78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7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89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87600" y="4217988"/>
            <a:ext cx="3697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二、两个重要极限 </a:t>
            </a:r>
          </a:p>
        </p:txBody>
      </p:sp>
      <p:sp>
        <p:nvSpPr>
          <p:cNvPr id="2051" name="Text Box 4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87600" y="3276600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一、函数极限存在的夹逼准则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28600"/>
            <a:ext cx="2286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第六节</a:t>
            </a:r>
          </a:p>
        </p:txBody>
      </p:sp>
      <p:sp>
        <p:nvSpPr>
          <p:cNvPr id="2053" name="Text Box 55"/>
          <p:cNvSpPr txBox="1">
            <a:spLocks noChangeArrowheads="1"/>
          </p:cNvSpPr>
          <p:nvPr/>
        </p:nvSpPr>
        <p:spPr bwMode="auto">
          <a:xfrm>
            <a:off x="1978025" y="1196975"/>
            <a:ext cx="44942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华文行楷" pitchFamily="2" charset="-122"/>
                <a:ea typeface="华文行楷" pitchFamily="2" charset="-122"/>
              </a:rPr>
              <a:t>极限存在准则及</a:t>
            </a:r>
          </a:p>
        </p:txBody>
      </p:sp>
      <p:sp>
        <p:nvSpPr>
          <p:cNvPr id="2054" name="Text Box 56"/>
          <p:cNvSpPr txBox="1">
            <a:spLocks noChangeArrowheads="1"/>
          </p:cNvSpPr>
          <p:nvPr/>
        </p:nvSpPr>
        <p:spPr bwMode="auto">
          <a:xfrm>
            <a:off x="4114800" y="1905000"/>
            <a:ext cx="3878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华文行楷" pitchFamily="2" charset="-122"/>
                <a:ea typeface="华文行楷" pitchFamily="2" charset="-122"/>
              </a:rPr>
              <a:t>两个重要极限</a:t>
            </a:r>
          </a:p>
        </p:txBody>
      </p:sp>
      <p:sp>
        <p:nvSpPr>
          <p:cNvPr id="2055" name="Text Box 68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第一章 </a:t>
            </a:r>
          </a:p>
        </p:txBody>
      </p:sp>
      <p:sp>
        <p:nvSpPr>
          <p:cNvPr id="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3640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69432" y="289091"/>
            <a:ext cx="1924050" cy="1800225"/>
            <a:chOff x="6169432" y="289091"/>
            <a:chExt cx="1924050" cy="1800225"/>
          </a:xfrm>
        </p:grpSpPr>
        <p:grpSp>
          <p:nvGrpSpPr>
            <p:cNvPr id="7488" name="Group 320"/>
            <p:cNvGrpSpPr>
              <a:grpSpLocks/>
            </p:cNvGrpSpPr>
            <p:nvPr/>
          </p:nvGrpSpPr>
          <p:grpSpPr bwMode="auto">
            <a:xfrm>
              <a:off x="6169432" y="289091"/>
              <a:ext cx="1924050" cy="1800225"/>
              <a:chOff x="3876" y="187"/>
              <a:chExt cx="1212" cy="1134"/>
            </a:xfrm>
          </p:grpSpPr>
          <p:graphicFrame>
            <p:nvGraphicFramePr>
              <p:cNvPr id="6178" name="Object 321"/>
              <p:cNvGraphicFramePr>
                <a:graphicFrameLocks noChangeAspect="1"/>
              </p:cNvGraphicFramePr>
              <p:nvPr/>
            </p:nvGraphicFramePr>
            <p:xfrm>
              <a:off x="4272" y="816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61" name="Equation" r:id="rId4" imgW="285694" imgH="295349" progId="Equation.3">
                      <p:embed/>
                    </p:oleObj>
                  </mc:Choice>
                  <mc:Fallback>
                    <p:oleObj name="Equation" r:id="rId4" imgW="285694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816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9" name="Oval 322"/>
              <p:cNvSpPr>
                <a:spLocks noChangeArrowheads="1"/>
              </p:cNvSpPr>
              <p:nvPr/>
            </p:nvSpPr>
            <p:spPr bwMode="auto">
              <a:xfrm>
                <a:off x="3876" y="289"/>
                <a:ext cx="1030" cy="1032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80" name="Object 323"/>
              <p:cNvGraphicFramePr>
                <a:graphicFrameLocks noChangeAspect="1"/>
              </p:cNvGraphicFramePr>
              <p:nvPr/>
            </p:nvGraphicFramePr>
            <p:xfrm>
              <a:off x="4672" y="187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62" name="Equation" r:id="rId6" imgW="257259" imgH="276262" progId="Equation.3">
                      <p:embed/>
                    </p:oleObj>
                  </mc:Choice>
                  <mc:Fallback>
                    <p:oleObj name="Equation" r:id="rId6" imgW="257259" imgH="2762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" y="187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1" name="Object 324"/>
              <p:cNvGraphicFramePr>
                <a:graphicFrameLocks noChangeAspect="1"/>
              </p:cNvGraphicFramePr>
              <p:nvPr/>
            </p:nvGraphicFramePr>
            <p:xfrm>
              <a:off x="4912" y="716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63" name="Equation" r:id="rId8" imgW="257259" imgH="285638" progId="Equation.3">
                      <p:embed/>
                    </p:oleObj>
                  </mc:Choice>
                  <mc:Fallback>
                    <p:oleObj name="Equation" r:id="rId8" imgW="257259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2" y="716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2" name="Object 325"/>
              <p:cNvGraphicFramePr>
                <a:graphicFrameLocks noChangeAspect="1"/>
              </p:cNvGraphicFramePr>
              <p:nvPr/>
            </p:nvGraphicFramePr>
            <p:xfrm>
              <a:off x="4464" y="67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64" name="Equation" r:id="rId10" imgW="200053" imgH="209624" progId="Equation.3">
                      <p:embed/>
                    </p:oleObj>
                  </mc:Choice>
                  <mc:Fallback>
                    <p:oleObj name="Equation" r:id="rId10" imgW="200053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67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3" name="Object 326"/>
              <p:cNvGraphicFramePr>
                <a:graphicFrameLocks noChangeAspect="1"/>
              </p:cNvGraphicFramePr>
              <p:nvPr/>
            </p:nvGraphicFramePr>
            <p:xfrm>
              <a:off x="4520" y="384"/>
              <a:ext cx="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65" name="Equation" r:id="rId12" imgW="123779" imgH="285638" progId="Equation.3">
                      <p:embed/>
                    </p:oleObj>
                  </mc:Choice>
                  <mc:Fallback>
                    <p:oleObj name="Equation" r:id="rId12" imgW="123779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84"/>
                            <a:ext cx="8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4" name="Line 327"/>
              <p:cNvSpPr>
                <a:spLocks noChangeShapeType="1"/>
              </p:cNvSpPr>
              <p:nvPr/>
            </p:nvSpPr>
            <p:spPr bwMode="auto">
              <a:xfrm flipV="1">
                <a:off x="4394" y="429"/>
                <a:ext cx="363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5" name="Arc 328"/>
              <p:cNvSpPr>
                <a:spLocks/>
              </p:cNvSpPr>
              <p:nvPr/>
            </p:nvSpPr>
            <p:spPr bwMode="auto">
              <a:xfrm>
                <a:off x="4327" y="624"/>
                <a:ext cx="308" cy="169"/>
              </a:xfrm>
              <a:custGeom>
                <a:avLst/>
                <a:gdLst>
                  <a:gd name="T0" fmla="*/ 3 w 21600"/>
                  <a:gd name="T1" fmla="*/ 0 h 13733"/>
                  <a:gd name="T2" fmla="*/ 4 w 21600"/>
                  <a:gd name="T3" fmla="*/ 2 h 13733"/>
                  <a:gd name="T4" fmla="*/ 0 w 21600"/>
                  <a:gd name="T5" fmla="*/ 2 h 13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3733" fill="none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</a:path>
                  <a:path w="21600" h="13733" stroke="0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  <a:lnTo>
                      <a:pt x="0" y="13733"/>
                    </a:lnTo>
                    <a:lnTo>
                      <a:pt x="16672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Line 329"/>
              <p:cNvSpPr>
                <a:spLocks noChangeShapeType="1"/>
              </p:cNvSpPr>
              <p:nvPr/>
            </p:nvSpPr>
            <p:spPr bwMode="auto">
              <a:xfrm>
                <a:off x="4388" y="801"/>
                <a:ext cx="5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4" name="Object 3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929541"/>
                </p:ext>
              </p:extLst>
            </p:nvPr>
          </p:nvGraphicFramePr>
          <p:xfrm>
            <a:off x="6688421" y="1082047"/>
            <a:ext cx="314898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6" name="Equation" r:id="rId14" imgW="164880" imgH="177480" progId="Equation.DSMT4">
                    <p:embed/>
                  </p:oleObj>
                </mc:Choice>
                <mc:Fallback>
                  <p:oleObj name="Equation" r:id="rId14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8421" y="1082047"/>
                          <a:ext cx="314898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1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070007"/>
              </p:ext>
            </p:extLst>
          </p:nvPr>
        </p:nvGraphicFramePr>
        <p:xfrm>
          <a:off x="2362200" y="4684713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Equation" r:id="rId16" imgW="2304957" imgH="828787" progId="Equation.3">
                  <p:embed/>
                </p:oleObj>
              </mc:Choice>
              <mc:Fallback>
                <p:oleObj name="Equation" r:id="rId16" imgW="230495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84713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141436" y="23368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圆扇形</a:t>
            </a:r>
            <a:r>
              <a:rPr kumimoji="1" lang="en-US" altLang="zh-CN" b="1" i="1" dirty="0">
                <a:latin typeface="+mn-lt"/>
                <a:ea typeface="+mn-ea"/>
              </a:rPr>
              <a:t>AOB</a:t>
            </a:r>
            <a:r>
              <a:rPr kumimoji="1" lang="zh-CN" altLang="en-US" b="1" dirty="0">
                <a:latin typeface="+mn-lt"/>
                <a:ea typeface="+mn-ea"/>
              </a:rPr>
              <a:t>的面积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88913"/>
            <a:ext cx="4267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 eaLnBrk="1" hangingPunct="1"/>
            <a:r>
              <a:rPr lang="zh-CN" altLang="en-US" sz="32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二、两个重要极限  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92175" y="722313"/>
          <a:ext cx="21558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" name="Equation" r:id="rId18" imgW="2143041" imgH="828787" progId="Equation.3">
                  <p:embed/>
                </p:oleObj>
              </mc:Choice>
              <mc:Fallback>
                <p:oleObj name="Equation" r:id="rId18" imgW="2143041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722313"/>
                        <a:ext cx="21558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56986" y="1651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当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880836" y="30353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71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38077"/>
              </p:ext>
            </p:extLst>
          </p:nvPr>
        </p:nvGraphicFramePr>
        <p:xfrm>
          <a:off x="2341336" y="3084513"/>
          <a:ext cx="118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Equation" r:id="rId20" imgW="1162180" imgH="485887" progId="Equation.3">
                  <p:embed/>
                </p:oleObj>
              </mc:Choice>
              <mc:Fallback>
                <p:oleObj name="Equation" r:id="rId20" imgW="1162180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336" y="3084513"/>
                        <a:ext cx="118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239496"/>
              </p:ext>
            </p:extLst>
          </p:nvPr>
        </p:nvGraphicFramePr>
        <p:xfrm>
          <a:off x="3570061" y="3059113"/>
          <a:ext cx="41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Equation" r:id="rId22" imgW="400106" imgH="485887" progId="Equation.3">
                  <p:embed/>
                </p:oleObj>
              </mc:Choice>
              <mc:Fallback>
                <p:oleObj name="Equation" r:id="rId22" imgW="400106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061" y="3059113"/>
                        <a:ext cx="419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466011"/>
              </p:ext>
            </p:extLst>
          </p:nvPr>
        </p:nvGraphicFramePr>
        <p:xfrm>
          <a:off x="4068536" y="3060700"/>
          <a:ext cx="120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" name="Equation" r:id="rId24" imgW="1190616" imgH="485887" progId="Equation.3">
                  <p:embed/>
                </p:oleObj>
              </mc:Choice>
              <mc:Fallback>
                <p:oleObj name="Equation" r:id="rId24" imgW="1190616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536" y="3060700"/>
                        <a:ext cx="120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855444" y="39671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亦即</a:t>
            </a:r>
          </a:p>
        </p:txBody>
      </p:sp>
      <p:graphicFrame>
        <p:nvGraphicFramePr>
          <p:cNvPr id="72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97841"/>
              </p:ext>
            </p:extLst>
          </p:nvPr>
        </p:nvGraphicFramePr>
        <p:xfrm>
          <a:off x="2620736" y="3910013"/>
          <a:ext cx="4267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Equation" r:id="rId26" imgW="4248280" imgH="523726" progId="Equation.3">
                  <p:embed/>
                </p:oleObj>
              </mc:Choice>
              <mc:Fallback>
                <p:oleObj name="Equation" r:id="rId26" imgW="4248280" imgH="523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736" y="3910013"/>
                        <a:ext cx="4267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421370"/>
              </p:ext>
            </p:extLst>
          </p:nvPr>
        </p:nvGraphicFramePr>
        <p:xfrm>
          <a:off x="1680936" y="1670050"/>
          <a:ext cx="147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Equation" r:id="rId28" imgW="1457241" imgH="523726" progId="Equation.3">
                  <p:embed/>
                </p:oleObj>
              </mc:Choice>
              <mc:Fallback>
                <p:oleObj name="Equation" r:id="rId28" imgW="1457241" imgH="523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936" y="1670050"/>
                        <a:ext cx="1473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3141436" y="1651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时，</a:t>
            </a:r>
          </a:p>
        </p:txBody>
      </p:sp>
      <p:graphicFrame>
        <p:nvGraphicFramePr>
          <p:cNvPr id="721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80697"/>
              </p:ext>
            </p:extLst>
          </p:nvPr>
        </p:nvGraphicFramePr>
        <p:xfrm>
          <a:off x="5086350" y="4824413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4" name="Equation" r:id="rId30" imgW="1762004" imgH="523726" progId="Equation.3">
                  <p:embed/>
                </p:oleObj>
              </mc:Choice>
              <mc:Fallback>
                <p:oleObj name="Equation" r:id="rId30" imgW="1762004" imgH="523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4824413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598119"/>
              </p:ext>
            </p:extLst>
          </p:nvPr>
        </p:nvGraphicFramePr>
        <p:xfrm>
          <a:off x="937020" y="5661248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" name="Equation" r:id="rId32" imgW="2190880" imgH="590699" progId="Equation.3">
                  <p:embed/>
                </p:oleObj>
              </mc:Choice>
              <mc:Fallback>
                <p:oleObj name="Equation" r:id="rId32" imgW="2190880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20" y="5661248"/>
                        <a:ext cx="220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105163"/>
              </p:ext>
            </p:extLst>
          </p:nvPr>
        </p:nvGraphicFramePr>
        <p:xfrm>
          <a:off x="3632200" y="5446713"/>
          <a:ext cx="215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" name="Equation" r:id="rId34" imgW="2143041" imgH="828787" progId="Equation.3">
                  <p:embed/>
                </p:oleObj>
              </mc:Choice>
              <mc:Fallback>
                <p:oleObj name="Equation" r:id="rId34" imgW="2143041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446713"/>
                        <a:ext cx="215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837833" y="48974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显然有</a:t>
            </a:r>
          </a:p>
        </p:txBody>
      </p:sp>
      <p:sp>
        <p:nvSpPr>
          <p:cNvPr id="7265" name="Text Box 97"/>
          <p:cNvSpPr txBox="1">
            <a:spLocks noChangeArrowheads="1"/>
          </p:cNvSpPr>
          <p:nvPr/>
        </p:nvSpPr>
        <p:spPr bwMode="auto">
          <a:xfrm>
            <a:off x="499836" y="23368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△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AOB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的面积＜</a:t>
            </a:r>
          </a:p>
        </p:txBody>
      </p:sp>
      <p:sp>
        <p:nvSpPr>
          <p:cNvPr id="7266" name="Text Box 98"/>
          <p:cNvSpPr txBox="1">
            <a:spLocks noChangeArrowheads="1"/>
          </p:cNvSpPr>
          <p:nvPr/>
        </p:nvSpPr>
        <p:spPr bwMode="auto">
          <a:xfrm>
            <a:off x="6037036" y="23368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＜△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AOD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的面积</a:t>
            </a:r>
          </a:p>
        </p:txBody>
      </p:sp>
      <p:sp>
        <p:nvSpPr>
          <p:cNvPr id="7430" name="Rectangle 262"/>
          <p:cNvSpPr>
            <a:spLocks noChangeArrowheads="1"/>
          </p:cNvSpPr>
          <p:nvPr/>
        </p:nvSpPr>
        <p:spPr bwMode="auto">
          <a:xfrm>
            <a:off x="2514600" y="3922713"/>
            <a:ext cx="2743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1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14254"/>
              </p:ext>
            </p:extLst>
          </p:nvPr>
        </p:nvGraphicFramePr>
        <p:xfrm>
          <a:off x="2595336" y="3694113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" name="Equation" r:id="rId36" imgW="2276521" imgH="828787" progId="Equation.3">
                  <p:embed/>
                </p:oleObj>
              </mc:Choice>
              <mc:Fallback>
                <p:oleObj name="Equation" r:id="rId36" imgW="2276521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336" y="3694113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1" name="Rectangle 263"/>
          <p:cNvSpPr>
            <a:spLocks noChangeArrowheads="1"/>
          </p:cNvSpPr>
          <p:nvPr/>
        </p:nvSpPr>
        <p:spPr bwMode="auto">
          <a:xfrm>
            <a:off x="817336" y="3922713"/>
            <a:ext cx="1295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/>
              <a:t>故有</a:t>
            </a:r>
          </a:p>
        </p:txBody>
      </p:sp>
      <p:grpSp>
        <p:nvGrpSpPr>
          <p:cNvPr id="7498" name="Group 330"/>
          <p:cNvGrpSpPr>
            <a:grpSpLocks/>
          </p:cNvGrpSpPr>
          <p:nvPr/>
        </p:nvGrpSpPr>
        <p:grpSpPr bwMode="auto">
          <a:xfrm>
            <a:off x="7523163" y="231775"/>
            <a:ext cx="617537" cy="1030288"/>
            <a:chOff x="4739" y="240"/>
            <a:chExt cx="389" cy="649"/>
          </a:xfrm>
        </p:grpSpPr>
        <p:sp>
          <p:nvSpPr>
            <p:cNvPr id="6175" name="Line 331"/>
            <p:cNvSpPr>
              <a:spLocks noChangeShapeType="1"/>
            </p:cNvSpPr>
            <p:nvPr/>
          </p:nvSpPr>
          <p:spPr bwMode="auto">
            <a:xfrm flipV="1">
              <a:off x="4739" y="359"/>
              <a:ext cx="179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0" name="Line 332"/>
            <p:cNvSpPr>
              <a:spLocks noChangeShapeType="1"/>
            </p:cNvSpPr>
            <p:nvPr/>
          </p:nvSpPr>
          <p:spPr bwMode="auto">
            <a:xfrm flipV="1">
              <a:off x="4912" y="359"/>
              <a:ext cx="0" cy="5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rgbClr val="0000FF"/>
                  </a:solidFill>
                </a:ln>
              </a:endParaRPr>
            </a:p>
          </p:txBody>
        </p:sp>
        <p:graphicFrame>
          <p:nvGraphicFramePr>
            <p:cNvPr id="6177" name="Object 333"/>
            <p:cNvGraphicFramePr>
              <a:graphicFrameLocks noChangeAspect="1"/>
            </p:cNvGraphicFramePr>
            <p:nvPr/>
          </p:nvGraphicFramePr>
          <p:xfrm>
            <a:off x="4893" y="240"/>
            <a:ext cx="23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" name="Equation" r:id="rId38" imgW="142847" imgH="142987" progId="Equation.3">
                    <p:embed/>
                  </p:oleObj>
                </mc:Choice>
                <mc:Fallback>
                  <p:oleObj name="Equation" r:id="rId38" imgW="142847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3" y="240"/>
                          <a:ext cx="23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02" name="Group 334"/>
          <p:cNvGrpSpPr>
            <a:grpSpLocks/>
          </p:cNvGrpSpPr>
          <p:nvPr/>
        </p:nvGrpSpPr>
        <p:grpSpPr bwMode="auto">
          <a:xfrm>
            <a:off x="7386638" y="695325"/>
            <a:ext cx="339725" cy="938213"/>
            <a:chOff x="4653" y="536"/>
            <a:chExt cx="214" cy="591"/>
          </a:xfrm>
        </p:grpSpPr>
        <p:sp>
          <p:nvSpPr>
            <p:cNvPr id="6173" name="Line 335"/>
            <p:cNvSpPr>
              <a:spLocks noChangeShapeType="1"/>
            </p:cNvSpPr>
            <p:nvPr/>
          </p:nvSpPr>
          <p:spPr bwMode="auto">
            <a:xfrm>
              <a:off x="4756" y="536"/>
              <a:ext cx="0" cy="36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4" name="Object 336"/>
            <p:cNvGraphicFramePr>
              <a:graphicFrameLocks noChangeAspect="1"/>
            </p:cNvGraphicFramePr>
            <p:nvPr/>
          </p:nvGraphicFramePr>
          <p:xfrm>
            <a:off x="4653" y="878"/>
            <a:ext cx="21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" name="Equation" r:id="rId40" imgW="133480" imgH="162074" progId="Equation.DSMT4">
                    <p:embed/>
                  </p:oleObj>
                </mc:Choice>
                <mc:Fallback>
                  <p:oleObj name="Equation" r:id="rId40" imgW="133480" imgH="16207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3" y="878"/>
                          <a:ext cx="21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05" name="Line 337"/>
          <p:cNvSpPr>
            <a:spLocks noChangeShapeType="1"/>
          </p:cNvSpPr>
          <p:nvPr/>
        </p:nvSpPr>
        <p:spPr bwMode="auto">
          <a:xfrm rot="120000">
            <a:off x="7536139" y="683274"/>
            <a:ext cx="281399" cy="58040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45131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 autoUpdateAnimBg="0"/>
      <p:bldP spid="7173" grpId="0" autoUpdateAnimBg="0"/>
      <p:bldP spid="7194" grpId="0" autoUpdateAnimBg="0"/>
      <p:bldP spid="7201" grpId="0" autoUpdateAnimBg="0"/>
      <p:bldP spid="7204" grpId="0" autoUpdateAnimBg="0"/>
      <p:bldP spid="7209" grpId="0" autoUpdateAnimBg="0"/>
      <p:bldP spid="7265" grpId="0" autoUpdateAnimBg="0"/>
      <p:bldP spid="7266" grpId="0" autoUpdateAnimBg="0"/>
      <p:bldP spid="7430" grpId="0" animBg="1"/>
      <p:bldP spid="7431" grpId="0" animBg="1" autoUpdateAnimBg="0"/>
      <p:bldP spid="7505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25425" y="392113"/>
            <a:ext cx="1600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59631"/>
              </p:ext>
            </p:extLst>
          </p:nvPr>
        </p:nvGraphicFramePr>
        <p:xfrm>
          <a:off x="2422425" y="252413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tion" r:id="rId3" imgW="1419104" imgH="828787" progId="Equation.3">
                  <p:embed/>
                </p:oleObj>
              </mc:Choice>
              <mc:Fallback>
                <p:oleObj name="Equation" r:id="rId3" imgW="141910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425" y="252413"/>
                        <a:ext cx="143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77825" y="14176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791903"/>
              </p:ext>
            </p:extLst>
          </p:nvPr>
        </p:nvGraphicFramePr>
        <p:xfrm>
          <a:off x="1958875" y="1274763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Equation" r:id="rId5" imgW="1324096" imgH="828787" progId="Equation.3">
                  <p:embed/>
                </p:oleObj>
              </mc:Choice>
              <mc:Fallback>
                <p:oleObj name="Equation" r:id="rId5" imgW="1324096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875" y="1274763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320485"/>
              </p:ext>
            </p:extLst>
          </p:nvPr>
        </p:nvGraphicFramePr>
        <p:xfrm>
          <a:off x="3387625" y="1295400"/>
          <a:ext cx="269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Equation" r:id="rId7" imgW="2676627" imgH="895424" progId="Equation.3">
                  <p:embed/>
                </p:oleObj>
              </mc:Choice>
              <mc:Fallback>
                <p:oleObj name="Equation" r:id="rId7" imgW="267662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625" y="1295400"/>
                        <a:ext cx="269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561904"/>
              </p:ext>
            </p:extLst>
          </p:nvPr>
        </p:nvGraphicFramePr>
        <p:xfrm>
          <a:off x="3387625" y="2336800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Equation" r:id="rId9" imgW="1581020" imgH="828787" progId="Equation.3">
                  <p:embed/>
                </p:oleObj>
              </mc:Choice>
              <mc:Fallback>
                <p:oleObj name="Equation" r:id="rId9" imgW="1581020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625" y="2336800"/>
                        <a:ext cx="160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970354"/>
              </p:ext>
            </p:extLst>
          </p:nvPr>
        </p:nvGraphicFramePr>
        <p:xfrm>
          <a:off x="5025925" y="234950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Equation" r:id="rId11" imgW="1466943" imgH="828787" progId="Equation.3">
                  <p:embed/>
                </p:oleObj>
              </mc:Choice>
              <mc:Fallback>
                <p:oleObj name="Equation" r:id="rId11" imgW="146694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925" y="2349500"/>
                        <a:ext cx="148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9083"/>
              </p:ext>
            </p:extLst>
          </p:nvPr>
        </p:nvGraphicFramePr>
        <p:xfrm>
          <a:off x="6588025" y="2590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Equation" r:id="rId13" imgW="409473" imgH="285638" progId="Equation.3">
                  <p:embed/>
                </p:oleObj>
              </mc:Choice>
              <mc:Fallback>
                <p:oleObj name="Equation" r:id="rId13" imgW="40947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025" y="2590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177825" y="35321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</a:rPr>
              <a:t>例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5. </a:t>
            </a:r>
            <a:r>
              <a:rPr kumimoji="1" lang="zh-CN" altLang="en-US" b="1" dirty="0"/>
              <a:t>求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16543"/>
              </p:ext>
            </p:extLst>
          </p:nvPr>
        </p:nvGraphicFramePr>
        <p:xfrm>
          <a:off x="2393850" y="3429000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tion" r:id="rId15" imgW="1838279" imgH="828787" progId="Equation.3">
                  <p:embed/>
                </p:oleObj>
              </mc:Choice>
              <mc:Fallback>
                <p:oleObj name="Equation" r:id="rId15" imgW="183827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850" y="3429000"/>
                        <a:ext cx="185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177825" y="43434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 b="1"/>
              <a:t>  </a:t>
            </a:r>
            <a:r>
              <a:rPr kumimoji="1" lang="zh-CN" altLang="en-US" b="1"/>
              <a:t>令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37355"/>
              </p:ext>
            </p:extLst>
          </p:nvPr>
        </p:nvGraphicFramePr>
        <p:xfrm>
          <a:off x="2422425" y="4468813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17" imgW="1666996" imgH="371363" progId="Equation.DSMT4">
                  <p:embed/>
                </p:oleObj>
              </mc:Choice>
              <mc:Fallback>
                <p:oleObj name="Equation" r:id="rId17" imgW="1666996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425" y="4468813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149625" y="4343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</a:t>
            </a: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032964"/>
              </p:ext>
            </p:extLst>
          </p:nvPr>
        </p:nvGraphicFramePr>
        <p:xfrm>
          <a:off x="4644925" y="4481513"/>
          <a:ext cx="1231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19" imgW="1209684" imgH="352276" progId="Equation.DSMT4">
                  <p:embed/>
                </p:oleObj>
              </mc:Choice>
              <mc:Fallback>
                <p:oleObj name="Equation" r:id="rId19" imgW="1209684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925" y="4481513"/>
                        <a:ext cx="1231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868888" y="4343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因此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787425" y="51403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原式</a:t>
            </a:r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81104"/>
              </p:ext>
            </p:extLst>
          </p:nvPr>
        </p:nvGraphicFramePr>
        <p:xfrm>
          <a:off x="2701825" y="501650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21" imgW="1457241" imgH="828787" progId="Equation.3">
                  <p:embed/>
                </p:oleObj>
              </mc:Choice>
              <mc:Fallback>
                <p:oleObj name="Equation" r:id="rId21" imgW="1457241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825" y="5016500"/>
                        <a:ext cx="147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95132"/>
              </p:ext>
            </p:extLst>
          </p:nvPr>
        </p:nvGraphicFramePr>
        <p:xfrm>
          <a:off x="4302025" y="50292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tion" r:id="rId23" imgW="1962057" imgH="904801" progId="Equation.3">
                  <p:embed/>
                </p:oleObj>
              </mc:Choice>
              <mc:Fallback>
                <p:oleObj name="Equation" r:id="rId23" imgW="1962057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025" y="5029200"/>
                        <a:ext cx="198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899867"/>
              </p:ext>
            </p:extLst>
          </p:nvPr>
        </p:nvGraphicFramePr>
        <p:xfrm>
          <a:off x="5379938" y="5480050"/>
          <a:ext cx="590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tion" r:id="rId25" imgW="638296" imgH="828787" progId="Equation.3">
                  <p:embed/>
                </p:oleObj>
              </mc:Choice>
              <mc:Fallback>
                <p:oleObj name="Equation" r:id="rId25" imgW="638296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938" y="5480050"/>
                        <a:ext cx="590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921958"/>
              </p:ext>
            </p:extLst>
          </p:nvPr>
        </p:nvGraphicFramePr>
        <p:xfrm>
          <a:off x="6359425" y="52974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tion" r:id="rId27" imgW="409473" imgH="285638" progId="Equation.3">
                  <p:embed/>
                </p:oleObj>
              </mc:Choice>
              <mc:Fallback>
                <p:oleObj name="Equation" r:id="rId27" imgW="40947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425" y="529748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842360" y="0"/>
            <a:ext cx="3301639" cy="1815882"/>
            <a:chOff x="5064024" y="-282200"/>
            <a:chExt cx="3301639" cy="1815882"/>
          </a:xfrm>
          <a:solidFill>
            <a:schemeClr val="bg2"/>
          </a:solidFill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5064024" y="-282200"/>
              <a:ext cx="3301639" cy="18158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endParaRPr kumimoji="1" lang="en-US" altLang="zh-CN" b="1" dirty="0" smtClean="0">
                <a:solidFill>
                  <a:srgbClr val="0000FF"/>
                </a:solidFill>
              </a:endParaRPr>
            </a:p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 smtClean="0">
                  <a:solidFill>
                    <a:srgbClr val="0000FF"/>
                  </a:solidFill>
                </a:rPr>
                <a:t>练习</a:t>
              </a:r>
              <a:r>
                <a:rPr kumimoji="1" lang="en-US" altLang="zh-CN" b="1" dirty="0" smtClean="0">
                  <a:solidFill>
                    <a:srgbClr val="0000FF"/>
                  </a:solidFill>
                </a:rPr>
                <a:t>. </a:t>
              </a:r>
              <a:r>
                <a:rPr kumimoji="1" lang="zh-CN" altLang="en-US" b="1" dirty="0" smtClean="0">
                  <a:solidFill>
                    <a:srgbClr val="0000FF"/>
                  </a:solidFill>
                </a:rPr>
                <a:t>求</a:t>
              </a:r>
              <a:endParaRPr kumimoji="1" lang="en-US" altLang="zh-CN" b="1" dirty="0" smtClean="0">
                <a:solidFill>
                  <a:srgbClr val="0000FF"/>
                </a:solidFill>
              </a:endParaRPr>
            </a:p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endParaRPr kumimoji="1" lang="zh-CN" altLang="en-US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177125"/>
                </p:ext>
              </p:extLst>
            </p:nvPr>
          </p:nvGraphicFramePr>
          <p:xfrm>
            <a:off x="6444208" y="80251"/>
            <a:ext cx="1899119" cy="884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8" name="Equation" r:id="rId29" imgW="888840" imgH="406080" progId="Equation.DSMT4">
                    <p:embed/>
                  </p:oleObj>
                </mc:Choice>
                <mc:Fallback>
                  <p:oleObj name="Equation" r:id="rId29" imgW="8888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80251"/>
                          <a:ext cx="1899119" cy="884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71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52" grpId="0" autoUpdateAnimBg="0"/>
      <p:bldP spid="10254" grpId="0" autoUpdateAnimBg="0"/>
      <p:bldP spid="10256" grpId="0" autoUpdateAnimBg="0"/>
      <p:bldP spid="10258" grpId="0" autoUpdateAnimBg="0"/>
      <p:bldP spid="10259" grpId="0" autoUpdateAnimBg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4471739" y="1174750"/>
            <a:ext cx="2413000" cy="1073150"/>
            <a:chOff x="2608" y="740"/>
            <a:chExt cx="1520" cy="676"/>
          </a:xfrm>
        </p:grpSpPr>
        <p:graphicFrame>
          <p:nvGraphicFramePr>
            <p:cNvPr id="8226" name="Object 3"/>
            <p:cNvGraphicFramePr>
              <a:graphicFrameLocks noChangeAspect="1"/>
            </p:cNvGraphicFramePr>
            <p:nvPr/>
          </p:nvGraphicFramePr>
          <p:xfrm>
            <a:off x="2608" y="740"/>
            <a:ext cx="1520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2" name="Equation" r:id="rId3" imgW="2390933" imgH="1038076" progId="Equation.3">
                    <p:embed/>
                  </p:oleObj>
                </mc:Choice>
                <mc:Fallback>
                  <p:oleObj name="Equation" r:id="rId3" imgW="2390933" imgH="10380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740"/>
                          <a:ext cx="1520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7" name="Object 4"/>
            <p:cNvGraphicFramePr>
              <a:graphicFrameLocks noChangeAspect="1"/>
            </p:cNvGraphicFramePr>
            <p:nvPr/>
          </p:nvGraphicFramePr>
          <p:xfrm>
            <a:off x="3712" y="768"/>
            <a:ext cx="1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" name="Equation" r:id="rId5" imgW="180984" imgH="504974" progId="Equation.3">
                    <p:embed/>
                  </p:oleObj>
                </mc:Choice>
                <mc:Fallback>
                  <p:oleObj name="Equation" r:id="rId5" imgW="180984" imgH="5049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768"/>
                          <a:ext cx="12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Object 5"/>
            <p:cNvGraphicFramePr>
              <a:graphicFrameLocks noChangeAspect="1"/>
            </p:cNvGraphicFramePr>
            <p:nvPr/>
          </p:nvGraphicFramePr>
          <p:xfrm>
            <a:off x="3552" y="1056"/>
            <a:ext cx="12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" name="Equation" r:id="rId7" imgW="180984" imgH="552524" progId="Equation.3">
                    <p:embed/>
                  </p:oleObj>
                </mc:Choice>
                <mc:Fallback>
                  <p:oleObj name="Equation" r:id="rId7" imgW="180984" imgH="5525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056"/>
                          <a:ext cx="12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Object 6"/>
            <p:cNvGraphicFramePr>
              <a:graphicFrameLocks noChangeAspect="1"/>
            </p:cNvGraphicFramePr>
            <p:nvPr/>
          </p:nvGraphicFramePr>
          <p:xfrm>
            <a:off x="2782" y="832"/>
            <a:ext cx="15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" name="Equation" r:id="rId9" imgW="219121" imgH="828787" progId="Equation.3">
                    <p:embed/>
                  </p:oleObj>
                </mc:Choice>
                <mc:Fallback>
                  <p:oleObj name="Equation" r:id="rId9" imgW="219121" imgH="828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832"/>
                          <a:ext cx="15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595137"/>
              </p:ext>
            </p:extLst>
          </p:nvPr>
        </p:nvGraphicFramePr>
        <p:xfrm>
          <a:off x="2563564" y="4000500"/>
          <a:ext cx="3260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" name="Equation" r:id="rId11" imgW="3248016" imgH="1009613" progId="Equation.3">
                  <p:embed/>
                </p:oleObj>
              </mc:Choice>
              <mc:Fallback>
                <p:oleObj name="Equation" r:id="rId11" imgW="3248016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564" y="4000500"/>
                        <a:ext cx="32607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71289" y="419100"/>
            <a:ext cx="1676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6. 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81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43210"/>
              </p:ext>
            </p:extLst>
          </p:nvPr>
        </p:nvGraphicFramePr>
        <p:xfrm>
          <a:off x="2236539" y="304800"/>
          <a:ext cx="1905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" name="Equation" r:id="rId13" imgW="1886117" imgH="857250" progId="Equation.3">
                  <p:embed/>
                </p:oleObj>
              </mc:Choice>
              <mc:Fallback>
                <p:oleObj name="Equation" r:id="rId13" imgW="1886117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539" y="304800"/>
                        <a:ext cx="1905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871289" y="15001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 b="1"/>
              <a:t>  </a:t>
            </a:r>
            <a:r>
              <a:rPr kumimoji="1" lang="zh-CN" altLang="en-US" b="1"/>
              <a:t>原式 </a:t>
            </a:r>
            <a:r>
              <a:rPr kumimoji="1" lang="en-US" altLang="zh-CN" b="1"/>
              <a:t>=</a:t>
            </a:r>
          </a:p>
        </p:txBody>
      </p:sp>
      <p:graphicFrame>
        <p:nvGraphicFramePr>
          <p:cNvPr id="686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75832"/>
              </p:ext>
            </p:extLst>
          </p:nvPr>
        </p:nvGraphicFramePr>
        <p:xfrm>
          <a:off x="2706439" y="1181100"/>
          <a:ext cx="1663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" name="Equation" r:id="rId15" imgW="1647927" imgH="971438" progId="Equation.3">
                  <p:embed/>
                </p:oleObj>
              </mc:Choice>
              <mc:Fallback>
                <p:oleObj name="Equation" r:id="rId15" imgW="1647927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439" y="1181100"/>
                        <a:ext cx="1663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41232"/>
              </p:ext>
            </p:extLst>
          </p:nvPr>
        </p:nvGraphicFramePr>
        <p:xfrm>
          <a:off x="6960939" y="1306513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" name="Equation" r:id="rId17" imgW="943059" imgH="828787" progId="Equation.3">
                  <p:embed/>
                </p:oleObj>
              </mc:Choice>
              <mc:Fallback>
                <p:oleObj name="Equation" r:id="rId17" imgW="94305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939" y="1306513"/>
                        <a:ext cx="96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95954"/>
              </p:ext>
            </p:extLst>
          </p:nvPr>
        </p:nvGraphicFramePr>
        <p:xfrm>
          <a:off x="8021389" y="13208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" name="Equation" r:id="rId19" imgW="514517" imgH="828787" progId="Equation.3">
                  <p:embed/>
                </p:oleObj>
              </mc:Choice>
              <mc:Fallback>
                <p:oleObj name="Equation" r:id="rId19" imgW="51451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389" y="13208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871289" y="23241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</a:rPr>
              <a:t>例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7.  </a:t>
            </a:r>
            <a:r>
              <a:rPr kumimoji="1" lang="zh-CN" altLang="en-US" b="1" dirty="0"/>
              <a:t>已知圆内接正 </a:t>
            </a:r>
            <a:r>
              <a:rPr kumimoji="1" lang="en-US" altLang="zh-CN" b="1" i="1" dirty="0"/>
              <a:t>n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边形面积为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83939" y="3452813"/>
            <a:ext cx="1312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证明</a:t>
            </a:r>
            <a:r>
              <a:rPr kumimoji="1" lang="en-US" altLang="zh-CN" b="1"/>
              <a:t>: </a:t>
            </a:r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20908"/>
              </p:ext>
            </p:extLst>
          </p:nvPr>
        </p:nvGraphicFramePr>
        <p:xfrm>
          <a:off x="1398339" y="3440113"/>
          <a:ext cx="2324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" name="Equation" r:id="rId21" imgW="2304957" imgH="695176" progId="Equation.3">
                  <p:embed/>
                </p:oleObj>
              </mc:Choice>
              <mc:Fallback>
                <p:oleObj name="Equation" r:id="rId21" imgW="2304957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339" y="3440113"/>
                        <a:ext cx="2324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871289" y="4267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686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606456"/>
              </p:ext>
            </p:extLst>
          </p:nvPr>
        </p:nvGraphicFramePr>
        <p:xfrm>
          <a:off x="1550739" y="434340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name="Equation" r:id="rId23" imgW="1000264" imgH="590699" progId="Equation.3">
                  <p:embed/>
                </p:oleObj>
              </mc:Choice>
              <mc:Fallback>
                <p:oleObj name="Equation" r:id="rId23" imgW="1000264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739" y="434340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24611"/>
              </p:ext>
            </p:extLst>
          </p:nvPr>
        </p:nvGraphicFramePr>
        <p:xfrm>
          <a:off x="4452689" y="4533900"/>
          <a:ext cx="241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" name="Equation" r:id="rId25" imgW="200053" imgH="552524" progId="Equation.3">
                  <p:embed/>
                </p:oleObj>
              </mc:Choice>
              <mc:Fallback>
                <p:oleObj name="Equation" r:id="rId25" imgW="200053" imgH="5525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689" y="4533900"/>
                        <a:ext cx="2413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69960"/>
              </p:ext>
            </p:extLst>
          </p:nvPr>
        </p:nvGraphicFramePr>
        <p:xfrm>
          <a:off x="3455739" y="446246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" name="Equation" r:id="rId27" imgW="219121" imgH="219001" progId="Equation.3">
                  <p:embed/>
                </p:oleObj>
              </mc:Choice>
              <mc:Fallback>
                <p:oleObj name="Equation" r:id="rId27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739" y="4462463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703955"/>
              </p:ext>
            </p:extLst>
          </p:nvPr>
        </p:nvGraphicFramePr>
        <p:xfrm>
          <a:off x="2357189" y="2874963"/>
          <a:ext cx="2971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" name="Equation" r:id="rId29" imgW="2952620" imgH="580988" progId="Equation.3">
                  <p:embed/>
                </p:oleObj>
              </mc:Choice>
              <mc:Fallback>
                <p:oleObj name="Equation" r:id="rId29" imgW="2952620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189" y="2874963"/>
                        <a:ext cx="2971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809476"/>
              </p:ext>
            </p:extLst>
          </p:nvPr>
        </p:nvGraphicFramePr>
        <p:xfrm>
          <a:off x="5894139" y="4267200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Equation" r:id="rId31" imgW="1019333" imgH="504974" progId="Equation.3">
                  <p:embed/>
                </p:oleObj>
              </mc:Choice>
              <mc:Fallback>
                <p:oleObj name="Equation" r:id="rId31" imgW="1019333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139" y="4267200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871289" y="54991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</a:rPr>
              <a:t>: </a:t>
            </a:r>
            <a:r>
              <a:rPr kumimoji="1" lang="zh-CN" altLang="en-US" b="1" dirty="0"/>
              <a:t>计算中注意利用</a:t>
            </a:r>
          </a:p>
        </p:txBody>
      </p:sp>
      <p:graphicFrame>
        <p:nvGraphicFramePr>
          <p:cNvPr id="686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434624"/>
              </p:ext>
            </p:extLst>
          </p:nvPr>
        </p:nvGraphicFramePr>
        <p:xfrm>
          <a:off x="4484439" y="5346700"/>
          <a:ext cx="279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Equation" r:id="rId33" imgW="2771636" imgH="885713" progId="Equation.3">
                  <p:embed/>
                </p:oleObj>
              </mc:Choice>
              <mc:Fallback>
                <p:oleObj name="Equation" r:id="rId33" imgW="2771636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439" y="5346700"/>
                        <a:ext cx="2794000" cy="901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49" name="Group 41"/>
          <p:cNvGrpSpPr>
            <a:grpSpLocks/>
          </p:cNvGrpSpPr>
          <p:nvPr/>
        </p:nvGrpSpPr>
        <p:grpSpPr bwMode="auto">
          <a:xfrm>
            <a:off x="6919664" y="2420938"/>
            <a:ext cx="1828800" cy="1828800"/>
            <a:chOff x="4150" y="1525"/>
            <a:chExt cx="1152" cy="1152"/>
          </a:xfrm>
        </p:grpSpPr>
        <p:sp>
          <p:nvSpPr>
            <p:cNvPr id="8215" name="Oval 9"/>
            <p:cNvSpPr>
              <a:spLocks noChangeArrowheads="1"/>
            </p:cNvSpPr>
            <p:nvPr/>
          </p:nvSpPr>
          <p:spPr bwMode="auto">
            <a:xfrm>
              <a:off x="4150" y="1525"/>
              <a:ext cx="1152" cy="11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 flipH="1">
              <a:off x="4411" y="2101"/>
              <a:ext cx="313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17" name="Line 11"/>
            <p:cNvSpPr>
              <a:spLocks noChangeShapeType="1"/>
            </p:cNvSpPr>
            <p:nvPr/>
          </p:nvSpPr>
          <p:spPr bwMode="auto">
            <a:xfrm>
              <a:off x="4411" y="2581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18" name="Line 12"/>
            <p:cNvSpPr>
              <a:spLocks noChangeShapeType="1"/>
            </p:cNvSpPr>
            <p:nvPr/>
          </p:nvSpPr>
          <p:spPr bwMode="auto">
            <a:xfrm>
              <a:off x="4726" y="2101"/>
              <a:ext cx="311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8219" name="Object 13"/>
            <p:cNvGraphicFramePr>
              <a:graphicFrameLocks noChangeAspect="1"/>
            </p:cNvGraphicFramePr>
            <p:nvPr/>
          </p:nvGraphicFramePr>
          <p:xfrm>
            <a:off x="4902" y="2133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" name="Equation" r:id="rId35" imgW="257259" imgH="285638" progId="Equation.3">
                    <p:embed/>
                  </p:oleObj>
                </mc:Choice>
                <mc:Fallback>
                  <p:oleObj name="Equation" r:id="rId35" imgW="257259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2" y="2133"/>
                          <a:ext cx="176" cy="19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Line 14"/>
            <p:cNvSpPr>
              <a:spLocks noChangeShapeType="1"/>
            </p:cNvSpPr>
            <p:nvPr/>
          </p:nvSpPr>
          <p:spPr bwMode="auto">
            <a:xfrm>
              <a:off x="4722" y="2101"/>
              <a:ext cx="0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8221" name="Object 15"/>
            <p:cNvGraphicFramePr>
              <a:graphicFrameLocks noChangeAspect="1"/>
            </p:cNvGraphicFramePr>
            <p:nvPr/>
          </p:nvGraphicFramePr>
          <p:xfrm>
            <a:off x="4814" y="160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" name="Equation" r:id="rId37" imgW="219121" imgH="219001" progId="Equation.3">
                    <p:embed/>
                  </p:oleObj>
                </mc:Choice>
                <mc:Fallback>
                  <p:oleObj name="Equation" r:id="rId37" imgW="219121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4" y="1606"/>
                          <a:ext cx="152" cy="15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FFFF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2" name="Object 16"/>
            <p:cNvGraphicFramePr>
              <a:graphicFrameLocks noChangeAspect="1"/>
            </p:cNvGraphicFramePr>
            <p:nvPr/>
          </p:nvGraphicFramePr>
          <p:xfrm>
            <a:off x="4822" y="1780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" name="Equation" r:id="rId39" imgW="209420" imgH="219001" progId="Equation.3">
                    <p:embed/>
                  </p:oleObj>
                </mc:Choice>
                <mc:Fallback>
                  <p:oleObj name="Equation" r:id="rId39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1780"/>
                          <a:ext cx="143" cy="15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Line 17"/>
            <p:cNvSpPr>
              <a:spLocks noChangeShapeType="1"/>
            </p:cNvSpPr>
            <p:nvPr/>
          </p:nvSpPr>
          <p:spPr bwMode="auto">
            <a:xfrm>
              <a:off x="4774" y="1763"/>
              <a:ext cx="2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24" name="Line 19"/>
            <p:cNvSpPr>
              <a:spLocks noChangeShapeType="1"/>
            </p:cNvSpPr>
            <p:nvPr/>
          </p:nvSpPr>
          <p:spPr bwMode="auto">
            <a:xfrm flipH="1">
              <a:off x="4766" y="1943"/>
              <a:ext cx="121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25" name="Arc 40"/>
            <p:cNvSpPr>
              <a:spLocks/>
            </p:cNvSpPr>
            <p:nvPr/>
          </p:nvSpPr>
          <p:spPr bwMode="auto">
            <a:xfrm rot="20794138">
              <a:off x="4715" y="2142"/>
              <a:ext cx="100" cy="174"/>
            </a:xfrm>
            <a:custGeom>
              <a:avLst/>
              <a:gdLst>
                <a:gd name="T0" fmla="*/ 0 w 25337"/>
                <a:gd name="T1" fmla="*/ 0 h 21600"/>
                <a:gd name="T2" fmla="*/ 0 w 25337"/>
                <a:gd name="T3" fmla="*/ 0 h 21600"/>
                <a:gd name="T4" fmla="*/ 0 w 2533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337" h="21600" fill="none" extrusionOk="0">
                  <a:moveTo>
                    <a:pt x="25336" y="15424"/>
                  </a:moveTo>
                  <a:cubicBezTo>
                    <a:pt x="21299" y="19382"/>
                    <a:pt x="15870" y="21599"/>
                    <a:pt x="10216" y="21600"/>
                  </a:cubicBezTo>
                  <a:cubicBezTo>
                    <a:pt x="6650" y="21600"/>
                    <a:pt x="3141" y="20717"/>
                    <a:pt x="0" y="19031"/>
                  </a:cubicBezTo>
                </a:path>
                <a:path w="25337" h="21600" stroke="0" extrusionOk="0">
                  <a:moveTo>
                    <a:pt x="25336" y="15424"/>
                  </a:moveTo>
                  <a:cubicBezTo>
                    <a:pt x="21299" y="19382"/>
                    <a:pt x="15870" y="21599"/>
                    <a:pt x="10216" y="21600"/>
                  </a:cubicBezTo>
                  <a:cubicBezTo>
                    <a:pt x="6650" y="21600"/>
                    <a:pt x="3141" y="20717"/>
                    <a:pt x="0" y="19031"/>
                  </a:cubicBezTo>
                  <a:lnTo>
                    <a:pt x="10216" y="0"/>
                  </a:lnTo>
                  <a:lnTo>
                    <a:pt x="25336" y="15424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3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0419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0" grpId="0" autoUpdateAnimBg="0"/>
      <p:bldP spid="68634" grpId="0" autoUpdateAnimBg="0"/>
      <p:bldP spid="68635" grpId="0" autoUpdateAnimBg="0"/>
      <p:bldP spid="68637" grpId="0" autoUpdateAnimBg="0"/>
      <p:bldP spid="68643" grpId="0" autoUpdateAnimBg="0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33400"/>
            <a:ext cx="896938" cy="56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latin typeface="+mn-lt"/>
                <a:ea typeface="+mn-ea"/>
              </a:rPr>
              <a:t>2.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9911"/>
              </p:ext>
            </p:extLst>
          </p:nvPr>
        </p:nvGraphicFramePr>
        <p:xfrm>
          <a:off x="1193489" y="260648"/>
          <a:ext cx="2254902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Equation" r:id="rId3" imgW="1701720" imgH="749160" progId="Equation.DSMT4">
                  <p:embed/>
                </p:oleObj>
              </mc:Choice>
              <mc:Fallback>
                <p:oleObj name="Equation" r:id="rId3" imgW="17017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489" y="260648"/>
                        <a:ext cx="2254902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39750" y="13858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 </a:t>
            </a:r>
            <a:r>
              <a:rPr kumimoji="1" lang="zh-CN" altLang="en-US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84901"/>
              </p:ext>
            </p:extLst>
          </p:nvPr>
        </p:nvGraphicFramePr>
        <p:xfrm>
          <a:off x="1676400" y="150495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Equation" r:id="rId5" imgW="752373" imgH="295349" progId="Equation.3">
                  <p:embed/>
                </p:oleObj>
              </mc:Choice>
              <mc:Fallback>
                <p:oleObj name="Equation" r:id="rId5" imgW="75237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0495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438400" y="13858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时</a:t>
            </a:r>
            <a:r>
              <a:rPr kumimoji="1" lang="en-US" altLang="zh-CN">
                <a:latin typeface="+mn-lt"/>
                <a:ea typeface="+mn-ea"/>
              </a:rPr>
              <a:t>, </a:t>
            </a:r>
            <a:r>
              <a:rPr kumimoji="1" lang="zh-CN" altLang="en-US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57097"/>
              </p:ext>
            </p:extLst>
          </p:nvPr>
        </p:nvGraphicFramePr>
        <p:xfrm>
          <a:off x="3581400" y="1465263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" name="Equation" r:id="rId7" imgW="1886117" imgH="371363" progId="Equation.3">
                  <p:embed/>
                </p:oleObj>
              </mc:Choice>
              <mc:Fallback>
                <p:oleObj name="Equation" r:id="rId7" imgW="188611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465263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486400" y="134302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262199"/>
              </p:ext>
            </p:extLst>
          </p:nvPr>
        </p:nvGraphicFramePr>
        <p:xfrm>
          <a:off x="3124200" y="2078038"/>
          <a:ext cx="107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9" name="Equation" r:id="rId9" imgW="1057136" imgH="580988" progId="Equation.3">
                  <p:embed/>
                </p:oleObj>
              </mc:Choice>
              <mc:Fallback>
                <p:oleObj name="Equation" r:id="rId9" imgW="1057136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78038"/>
                        <a:ext cx="1079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40449"/>
              </p:ext>
            </p:extLst>
          </p:nvPr>
        </p:nvGraphicFramePr>
        <p:xfrm>
          <a:off x="4178300" y="2089150"/>
          <a:ext cx="1638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" name="Equation" r:id="rId11" imgW="1619157" imgH="580988" progId="Equation.3">
                  <p:embed/>
                </p:oleObj>
              </mc:Choice>
              <mc:Fallback>
                <p:oleObj name="Equation" r:id="rId11" imgW="1619157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089150"/>
                        <a:ext cx="1638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673819"/>
              </p:ext>
            </p:extLst>
          </p:nvPr>
        </p:nvGraphicFramePr>
        <p:xfrm>
          <a:off x="1384300" y="2089150"/>
          <a:ext cx="167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Equation" r:id="rId13" imgW="1657294" imgH="580988" progId="Equation.3">
                  <p:embed/>
                </p:oleObj>
              </mc:Choice>
              <mc:Fallback>
                <p:oleObj name="Equation" r:id="rId13" imgW="1657294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089150"/>
                        <a:ext cx="167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7126"/>
              </p:ext>
            </p:extLst>
          </p:nvPr>
        </p:nvGraphicFramePr>
        <p:xfrm>
          <a:off x="2082800" y="3117850"/>
          <a:ext cx="200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" name="Equation" r:id="rId15" imgW="1990827" imgH="704887" progId="Equation.3">
                  <p:embed/>
                </p:oleObj>
              </mc:Choice>
              <mc:Fallback>
                <p:oleObj name="Equation" r:id="rId15" imgW="1990827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117850"/>
                        <a:ext cx="2006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20313"/>
              </p:ext>
            </p:extLst>
          </p:nvPr>
        </p:nvGraphicFramePr>
        <p:xfrm>
          <a:off x="4152900" y="2984500"/>
          <a:ext cx="247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3" name="Equation" r:id="rId17" imgW="2457506" imgH="904801" progId="Equation.3">
                  <p:embed/>
                </p:oleObj>
              </mc:Choice>
              <mc:Fallback>
                <p:oleObj name="Equation" r:id="rId17" imgW="2457506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984500"/>
                        <a:ext cx="247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964788"/>
              </p:ext>
            </p:extLst>
          </p:nvPr>
        </p:nvGraphicFramePr>
        <p:xfrm>
          <a:off x="5181600" y="2832100"/>
          <a:ext cx="1562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" name="Equation" r:id="rId19" imgW="1543217" imgH="542813" progId="Equation.3">
                  <p:embed/>
                </p:oleObj>
              </mc:Choice>
              <mc:Fallback>
                <p:oleObj name="Equation" r:id="rId19" imgW="1543217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32100"/>
                        <a:ext cx="1562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191827"/>
              </p:ext>
            </p:extLst>
          </p:nvPr>
        </p:nvGraphicFramePr>
        <p:xfrm>
          <a:off x="5410200" y="3441700"/>
          <a:ext cx="90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name="Equation" r:id="rId21" imgW="885853" imgH="504974" progId="Equation.3">
                  <p:embed/>
                </p:oleObj>
              </mc:Choice>
              <mc:Fallback>
                <p:oleObj name="Equation" r:id="rId21" imgW="885853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41700"/>
                        <a:ext cx="901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415827"/>
              </p:ext>
            </p:extLst>
          </p:nvPr>
        </p:nvGraphicFramePr>
        <p:xfrm>
          <a:off x="6756400" y="3289300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" name="Equation" r:id="rId23" imgW="466679" imgH="219001" progId="Equation.3">
                  <p:embed/>
                </p:oleObj>
              </mc:Choice>
              <mc:Fallback>
                <p:oleObj name="Equation" r:id="rId23" imgW="466679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289300"/>
                        <a:ext cx="482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984026"/>
              </p:ext>
            </p:extLst>
          </p:nvPr>
        </p:nvGraphicFramePr>
        <p:xfrm>
          <a:off x="2082800" y="4095750"/>
          <a:ext cx="200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Equation" r:id="rId25" imgW="1990827" imgH="704887" progId="Equation.3">
                  <p:embed/>
                </p:oleObj>
              </mc:Choice>
              <mc:Fallback>
                <p:oleObj name="Equation" r:id="rId25" imgW="1990827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095750"/>
                        <a:ext cx="2006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444692"/>
              </p:ext>
            </p:extLst>
          </p:nvPr>
        </p:nvGraphicFramePr>
        <p:xfrm>
          <a:off x="4121150" y="4095750"/>
          <a:ext cx="316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Equation" r:id="rId27" imgW="3143306" imgH="704887" progId="Equation.3">
                  <p:embed/>
                </p:oleObj>
              </mc:Choice>
              <mc:Fallback>
                <p:oleObj name="Equation" r:id="rId27" imgW="3143306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095750"/>
                        <a:ext cx="3162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621670"/>
              </p:ext>
            </p:extLst>
          </p:nvPr>
        </p:nvGraphicFramePr>
        <p:xfrm>
          <a:off x="7391400" y="4294188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Equation" r:id="rId29" imgW="466679" imgH="219001" progId="Equation.3">
                  <p:embed/>
                </p:oleObj>
              </mc:Choice>
              <mc:Fallback>
                <p:oleObj name="Equation" r:id="rId29" imgW="466679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294188"/>
                        <a:ext cx="482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1981200" y="2819400"/>
            <a:ext cx="0" cy="2362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aphicFrame>
        <p:nvGraphicFramePr>
          <p:cNvPr id="174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85182"/>
              </p:ext>
            </p:extLst>
          </p:nvPr>
        </p:nvGraphicFramePr>
        <p:xfrm>
          <a:off x="1416050" y="5226050"/>
          <a:ext cx="245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name="Equation" r:id="rId31" imgW="2428736" imgH="695176" progId="Equation.3">
                  <p:embed/>
                </p:oleObj>
              </mc:Choice>
              <mc:Fallback>
                <p:oleObj name="Equation" r:id="rId31" imgW="2428736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5226050"/>
                        <a:ext cx="2451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7507288" y="3124200"/>
            <a:ext cx="153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>
                <a:solidFill>
                  <a:schemeClr val="accent2"/>
                </a:solidFill>
                <a:latin typeface="+mn-lt"/>
                <a:ea typeface="+mn-ea"/>
              </a:rPr>
              <a:t>(P53~54)</a:t>
            </a: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13801"/>
              </p:ext>
            </p:extLst>
          </p:nvPr>
        </p:nvGraphicFramePr>
        <p:xfrm>
          <a:off x="6084168" y="1170297"/>
          <a:ext cx="1887988" cy="86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Equation" r:id="rId33" imgW="952200" imgH="406080" progId="Equation.DSMT4">
                  <p:embed/>
                </p:oleObj>
              </mc:Choice>
              <mc:Fallback>
                <p:oleObj name="Equation" r:id="rId33" imgW="952200" imgH="4060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170297"/>
                        <a:ext cx="1887988" cy="864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  <p:bldP spid="17419" grpId="0" autoUpdateAnimBg="0"/>
      <p:bldP spid="17421" grpId="0" autoUpdateAnimBg="0"/>
      <p:bldP spid="17433" grpId="0" animBg="1"/>
      <p:bldP spid="17452" grpId="0" build="p" autoUpdateAnimBg="0" advAuto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539750" y="395288"/>
            <a:ext cx="668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当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066800" y="557213"/>
          <a:ext cx="1219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3" imgW="1200317" imgH="238088" progId="Equation.3">
                  <p:embed/>
                </p:oleObj>
              </mc:Choice>
              <mc:Fallback>
                <p:oleObj name="Equation" r:id="rId3" imgW="1200317" imgH="238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7213"/>
                        <a:ext cx="1219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384550" y="514350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5" imgW="1666996" imgH="371363" progId="Equation.DSMT4">
                  <p:embed/>
                </p:oleObj>
              </mc:Choice>
              <mc:Fallback>
                <p:oleObj name="Equation" r:id="rId5" imgW="1666996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514350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181600" y="395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5715000" y="558800"/>
          <a:ext cx="127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7" imgW="1247821" imgH="333524" progId="Equation.3">
                  <p:embed/>
                </p:oleObj>
              </mc:Choice>
              <mc:Fallback>
                <p:oleObj name="Equation" r:id="rId7" imgW="1247821" imgH="3335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58800"/>
                        <a:ext cx="1270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010400" y="381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从而有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066800" y="1270000"/>
          <a:ext cx="198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9" imgW="1962057" imgH="771525" progId="Equation.3">
                  <p:embed/>
                </p:oleObj>
              </mc:Choice>
              <mc:Fallback>
                <p:oleObj name="Equation" r:id="rId9" imgW="1962057" imgH="771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70000"/>
                        <a:ext cx="1981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3119438" y="1262063"/>
          <a:ext cx="2959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11" imgW="2943253" imgH="771525" progId="Equation.3">
                  <p:embed/>
                </p:oleObj>
              </mc:Choice>
              <mc:Fallback>
                <p:oleObj name="Equation" r:id="rId11" imgW="2943253" imgH="771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1262063"/>
                        <a:ext cx="2959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3124200" y="2205038"/>
          <a:ext cx="2476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13" imgW="2457506" imgH="704887" progId="Equation.3">
                  <p:embed/>
                </p:oleObj>
              </mc:Choice>
              <mc:Fallback>
                <p:oleObj name="Equation" r:id="rId13" imgW="2457506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5038"/>
                        <a:ext cx="2476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5715000" y="2247900"/>
          <a:ext cx="2273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15" imgW="2257453" imgH="704887" progId="Equation.3">
                  <p:embed/>
                </p:oleObj>
              </mc:Choice>
              <mc:Fallback>
                <p:oleObj name="Equation" r:id="rId15" imgW="2257453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47900"/>
                        <a:ext cx="2273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3175000" y="3233738"/>
          <a:ext cx="3073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17" imgW="3057664" imgH="704887" progId="Equation.3">
                  <p:embed/>
                </p:oleObj>
              </mc:Choice>
              <mc:Fallback>
                <p:oleObj name="Equation" r:id="rId17" imgW="3057664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233738"/>
                        <a:ext cx="3073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6375400" y="3429000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19" imgW="466679" imgH="219001" progId="Equation.3">
                  <p:embed/>
                </p:oleObj>
              </mc:Choice>
              <mc:Fallback>
                <p:oleObj name="Equation" r:id="rId19" imgW="466679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429000"/>
                        <a:ext cx="482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39750" y="4343400"/>
            <a:ext cx="86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1430338" y="434340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21" imgW="2266820" imgH="743062" progId="Equation.3">
                  <p:embed/>
                </p:oleObj>
              </mc:Choice>
              <mc:Fallback>
                <p:oleObj name="Equation" r:id="rId21" imgW="2266820" imgH="743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4343400"/>
                        <a:ext cx="228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39750" y="5429250"/>
            <a:ext cx="387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</a:rPr>
              <a:t>: 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dirty="0"/>
              <a:t>此极限也可写为</a:t>
            </a: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4273550" y="5334000"/>
          <a:ext cx="218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23" imgW="2162110" imgH="780901" progId="Equation.3">
                  <p:embed/>
                </p:oleObj>
              </mc:Choice>
              <mc:Fallback>
                <p:oleObj name="Equation" r:id="rId23" imgW="2162110" imgH="780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5334000"/>
                        <a:ext cx="2184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286000" y="395288"/>
            <a:ext cx="1300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zh-CN" altLang="en-US"/>
              <a:t>令</a:t>
            </a:r>
          </a:p>
        </p:txBody>
      </p:sp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771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  <p:bldP spid="18441" grpId="0" autoUpdateAnimBg="0"/>
      <p:bldP spid="18450" grpId="0" autoUpdateAnimBg="0"/>
      <p:bldP spid="18452" grpId="0" autoUpdateAnimBg="0"/>
      <p:bldP spid="18454" grpId="0" build="p" autoUpdateAnimBg="0" advAuto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6120" y="533400"/>
            <a:ext cx="1600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8.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276699"/>
              </p:ext>
            </p:extLst>
          </p:nvPr>
        </p:nvGraphicFramePr>
        <p:xfrm>
          <a:off x="2397720" y="533400"/>
          <a:ext cx="1816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3" imgW="1800141" imgH="704887" progId="Equation.3">
                  <p:embed/>
                </p:oleObj>
              </mc:Choice>
              <mc:Fallback>
                <p:oleObj name="Equation" r:id="rId3" imgW="1800141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720" y="533400"/>
                        <a:ext cx="1816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78520" y="14620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626719"/>
              </p:ext>
            </p:extLst>
          </p:nvPr>
        </p:nvGraphicFramePr>
        <p:xfrm>
          <a:off x="2486620" y="1606550"/>
          <a:ext cx="100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5" imgW="981196" imgH="323813" progId="Equation.DSMT4">
                  <p:embed/>
                </p:oleObj>
              </mc:Choice>
              <mc:Fallback>
                <p:oleObj name="Equation" r:id="rId5" imgW="981196" imgH="3238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620" y="1606550"/>
                        <a:ext cx="1003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540720" y="1447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359185"/>
              </p:ext>
            </p:extLst>
          </p:nvPr>
        </p:nvGraphicFramePr>
        <p:xfrm>
          <a:off x="2178645" y="2189163"/>
          <a:ext cx="205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7" imgW="2038331" imgH="704887" progId="Equation.3">
                  <p:embed/>
                </p:oleObj>
              </mc:Choice>
              <mc:Fallback>
                <p:oleObj name="Equation" r:id="rId7" imgW="2038331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645" y="2189163"/>
                        <a:ext cx="205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43916"/>
              </p:ext>
            </p:extLst>
          </p:nvPr>
        </p:nvGraphicFramePr>
        <p:xfrm>
          <a:off x="4302720" y="2178050"/>
          <a:ext cx="172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9" imgW="1705133" imgH="704887" progId="Equation.3">
                  <p:embed/>
                </p:oleObj>
              </mc:Choice>
              <mc:Fallback>
                <p:oleObj name="Equation" r:id="rId9" imgW="1705133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720" y="2178050"/>
                        <a:ext cx="1727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46296"/>
              </p:ext>
            </p:extLst>
          </p:nvPr>
        </p:nvGraphicFramePr>
        <p:xfrm>
          <a:off x="3997920" y="3048000"/>
          <a:ext cx="210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11" imgW="2085836" imgH="828787" progId="Equation.3">
                  <p:embed/>
                </p:oleObj>
              </mc:Choice>
              <mc:Fallback>
                <p:oleObj name="Equation" r:id="rId11" imgW="2085836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920" y="3048000"/>
                        <a:ext cx="210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24599"/>
              </p:ext>
            </p:extLst>
          </p:nvPr>
        </p:nvGraphicFramePr>
        <p:xfrm>
          <a:off x="5064720" y="3502025"/>
          <a:ext cx="965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13" imgW="943059" imgH="580988" progId="Equation.3">
                  <p:embed/>
                </p:oleObj>
              </mc:Choice>
              <mc:Fallback>
                <p:oleObj name="Equation" r:id="rId13" imgW="943059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720" y="3502025"/>
                        <a:ext cx="965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15465"/>
              </p:ext>
            </p:extLst>
          </p:nvPr>
        </p:nvGraphicFramePr>
        <p:xfrm>
          <a:off x="6207720" y="30480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15" imgW="485747" imgH="828787" progId="Equation.3">
                  <p:embed/>
                </p:oleObj>
              </mc:Choice>
              <mc:Fallback>
                <p:oleObj name="Equation" r:id="rId15" imgW="48574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720" y="30480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102320" y="42814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说明</a:t>
            </a:r>
            <a:r>
              <a:rPr kumimoji="1" lang="zh-CN" altLang="en-US" dirty="0">
                <a:solidFill>
                  <a:srgbClr val="0000FF"/>
                </a:solidFill>
              </a:rPr>
              <a:t> ：</a:t>
            </a:r>
            <a:r>
              <a:rPr kumimoji="1" lang="zh-CN" altLang="en-US" dirty="0"/>
              <a:t>若利用</a:t>
            </a: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67349"/>
              </p:ext>
            </p:extLst>
          </p:nvPr>
        </p:nvGraphicFramePr>
        <p:xfrm>
          <a:off x="3318470" y="4260850"/>
          <a:ext cx="353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17" imgW="3514641" imgH="743062" progId="Equation.3">
                  <p:embed/>
                </p:oleObj>
              </mc:Choice>
              <mc:Fallback>
                <p:oleObj name="Equation" r:id="rId17" imgW="3514641" imgH="743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470" y="4260850"/>
                        <a:ext cx="3530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6817320" y="42576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则 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2610445" y="5302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原式</a:t>
            </a:r>
          </a:p>
        </p:txBody>
      </p:sp>
      <p:graphicFrame>
        <p:nvGraphicFramePr>
          <p:cNvPr id="194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78922"/>
              </p:ext>
            </p:extLst>
          </p:nvPr>
        </p:nvGraphicFramePr>
        <p:xfrm>
          <a:off x="3477220" y="5245100"/>
          <a:ext cx="3975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19" imgW="3952884" imgH="704887" progId="Equation.3">
                  <p:embed/>
                </p:oleObj>
              </mc:Choice>
              <mc:Fallback>
                <p:oleObj name="Equation" r:id="rId19" imgW="3952884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220" y="5245100"/>
                        <a:ext cx="3975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3577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2" grpId="0" autoUpdateAnimBg="0"/>
      <p:bldP spid="19469" grpId="0" autoUpdateAnimBg="0"/>
      <p:bldP spid="19489" grpId="0" build="p" autoUpdateAnimBg="0"/>
      <p:bldP spid="19490" grpId="0" build="p" autoUpdateAnimBg="0" advAuto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66220"/>
              </p:ext>
            </p:extLst>
          </p:nvPr>
        </p:nvGraphicFramePr>
        <p:xfrm>
          <a:off x="2928516" y="2887687"/>
          <a:ext cx="332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3" imgW="3305221" imgH="619162" progId="Equation.3">
                  <p:embed/>
                </p:oleObj>
              </mc:Choice>
              <mc:Fallback>
                <p:oleObj name="Equation" r:id="rId3" imgW="3305221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516" y="2887687"/>
                        <a:ext cx="3327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1040" y="64269"/>
            <a:ext cx="1676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9. 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874104"/>
              </p:ext>
            </p:extLst>
          </p:nvPr>
        </p:nvGraphicFramePr>
        <p:xfrm>
          <a:off x="2329586" y="44624"/>
          <a:ext cx="293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5" imgW="2914817" imgH="704887" progId="Equation.3">
                  <p:embed/>
                </p:oleObj>
              </mc:Choice>
              <mc:Fallback>
                <p:oleObj name="Equation" r:id="rId5" imgW="2914817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586" y="44624"/>
                        <a:ext cx="2933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204510" y="91596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en-US" altLang="zh-CN" b="1"/>
              <a:t>   </a:t>
            </a:r>
            <a:r>
              <a:rPr kumimoji="1" lang="zh-CN" altLang="en-US" b="1"/>
              <a:t>原式 </a:t>
            </a:r>
            <a:r>
              <a:rPr kumimoji="1" lang="en-US" altLang="zh-CN" b="1"/>
              <a:t>=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333417"/>
              </p:ext>
            </p:extLst>
          </p:nvPr>
        </p:nvGraphicFramePr>
        <p:xfrm>
          <a:off x="3192060" y="747688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7" imgW="3181443" imgH="828787" progId="Equation.3">
                  <p:embed/>
                </p:oleObj>
              </mc:Choice>
              <mc:Fallback>
                <p:oleObj name="Equation" r:id="rId7" imgW="318144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60" y="747688"/>
                        <a:ext cx="320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686726"/>
              </p:ext>
            </p:extLst>
          </p:nvPr>
        </p:nvGraphicFramePr>
        <p:xfrm>
          <a:off x="2915816" y="1628800"/>
          <a:ext cx="250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9" imgW="2485941" imgH="828787" progId="Equation.3">
                  <p:embed/>
                </p:oleObj>
              </mc:Choice>
              <mc:Fallback>
                <p:oleObj name="Equation" r:id="rId9" imgW="2485941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628800"/>
                        <a:ext cx="2501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709122"/>
              </p:ext>
            </p:extLst>
          </p:nvPr>
        </p:nvGraphicFramePr>
        <p:xfrm>
          <a:off x="4071516" y="2862287"/>
          <a:ext cx="1435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11" imgW="1419104" imgH="542813" progId="Equation.3">
                  <p:embed/>
                </p:oleObj>
              </mc:Choice>
              <mc:Fallback>
                <p:oleObj name="Equation" r:id="rId11" imgW="1419104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516" y="2862287"/>
                        <a:ext cx="1435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55344"/>
              </p:ext>
            </p:extLst>
          </p:nvPr>
        </p:nvGraphicFramePr>
        <p:xfrm>
          <a:off x="2928516" y="3802087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13" imgW="466679" imgH="219001" progId="Equation.3">
                  <p:embed/>
                </p:oleObj>
              </mc:Choice>
              <mc:Fallback>
                <p:oleObj name="Equation" r:id="rId13" imgW="466679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516" y="3802087"/>
                        <a:ext cx="482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465689"/>
              </p:ext>
            </p:extLst>
          </p:nvPr>
        </p:nvGraphicFramePr>
        <p:xfrm>
          <a:off x="6268616" y="2138387"/>
          <a:ext cx="54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15" imgW="523884" imgH="904801" progId="Equation.3">
                  <p:embed/>
                </p:oleObj>
              </mc:Choice>
              <mc:Fallback>
                <p:oleObj name="Equation" r:id="rId15" imgW="523884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616" y="2138387"/>
                        <a:ext cx="546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12817"/>
              </p:ext>
            </p:extLst>
          </p:nvPr>
        </p:nvGraphicFramePr>
        <p:xfrm>
          <a:off x="5443116" y="2379687"/>
          <a:ext cx="54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17" imgW="523884" imgH="714263" progId="Equation.3">
                  <p:embed/>
                </p:oleObj>
              </mc:Choice>
              <mc:Fallback>
                <p:oleObj name="Equation" r:id="rId17" imgW="523884" imgH="714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116" y="2379687"/>
                        <a:ext cx="546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95690" y="4415379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+mj-ea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+mj-ea"/>
              </a:rPr>
              <a:t>10</a:t>
            </a:r>
            <a:endParaRPr kumimoji="1" lang="en-US" altLang="zh-CN" sz="2800" b="1" dirty="0">
              <a:solidFill>
                <a:srgbClr val="FF0000"/>
              </a:solidFill>
              <a:ea typeface="+mj-ea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030221"/>
              </p:ext>
            </p:extLst>
          </p:nvPr>
        </p:nvGraphicFramePr>
        <p:xfrm>
          <a:off x="2306820" y="4293096"/>
          <a:ext cx="236737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公式" r:id="rId19" imgW="2577960" imgH="901440" progId="Equation.3">
                  <p:embed/>
                </p:oleObj>
              </mc:Choice>
              <mc:Fallback>
                <p:oleObj name="公式" r:id="rId19" imgW="25779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820" y="4293096"/>
                        <a:ext cx="2367379" cy="8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19490" y="5097283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bg2">
                    <a:lumMod val="25000"/>
                  </a:schemeClr>
                </a:solidFill>
                <a:ea typeface="+mj-ea"/>
              </a:rPr>
              <a:t>解</a:t>
            </a:r>
            <a:r>
              <a:rPr kumimoji="1" lang="en-US" altLang="zh-CN" sz="2800" b="1" dirty="0" smtClean="0">
                <a:solidFill>
                  <a:schemeClr val="bg2">
                    <a:lumMod val="25000"/>
                  </a:schemeClr>
                </a:solidFill>
                <a:ea typeface="+mj-ea"/>
              </a:rPr>
              <a:t>:</a:t>
            </a:r>
            <a:endParaRPr kumimoji="1" lang="zh-CN" altLang="en-US" sz="2800" b="1" dirty="0">
              <a:solidFill>
                <a:schemeClr val="bg2">
                  <a:lumMod val="25000"/>
                </a:schemeClr>
              </a:solidFill>
              <a:ea typeface="+mj-ea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74987"/>
              </p:ext>
            </p:extLst>
          </p:nvPr>
        </p:nvGraphicFramePr>
        <p:xfrm>
          <a:off x="2051722" y="4934492"/>
          <a:ext cx="4154585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21" imgW="2286000" imgH="533160" progId="Equation.DSMT4">
                  <p:embed/>
                </p:oleObj>
              </mc:Choice>
              <mc:Fallback>
                <p:oleObj name="Equation" r:id="rId21" imgW="22860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2" y="4934492"/>
                        <a:ext cx="4154585" cy="9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70892"/>
              </p:ext>
            </p:extLst>
          </p:nvPr>
        </p:nvGraphicFramePr>
        <p:xfrm>
          <a:off x="6185448" y="5320130"/>
          <a:ext cx="7127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公式" r:id="rId23" imgW="799920" imgH="419040" progId="Equation.3">
                  <p:embed/>
                </p:oleObj>
              </mc:Choice>
              <mc:Fallback>
                <p:oleObj name="公式" r:id="rId23" imgW="799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448" y="5320130"/>
                        <a:ext cx="7127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0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13" grpId="0" animBg="1"/>
      <p:bldP spid="14" grpId="0" autoUpdateAnimBg="0"/>
      <p:bldP spid="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87338"/>
            <a:ext cx="2124075" cy="719137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1. </a:t>
            </a:r>
            <a:r>
              <a:rPr kumimoji="1" lang="zh-CN" altLang="en-US"/>
              <a:t>函数极限存在的夹逼准则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542925" y="1844675"/>
            <a:ext cx="350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kumimoji="1" lang="en-US" altLang="zh-CN"/>
              <a:t>2. </a:t>
            </a:r>
            <a:r>
              <a:rPr kumimoji="1" lang="zh-CN" altLang="en-US"/>
              <a:t>两个重要极限</a:t>
            </a: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762000" y="2438400"/>
          <a:ext cx="247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2466873" imgH="819076" progId="Equation.DSMT4">
                  <p:embed/>
                </p:oleObj>
              </mc:Choice>
              <mc:Fallback>
                <p:oleObj name="Equation" r:id="rId3" imgW="2466873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2476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235200" y="29337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2452688" y="24765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800100" y="3314700"/>
          <a:ext cx="313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5" imgW="3124237" imgH="904801" progId="Equation.DSMT4">
                  <p:embed/>
                </p:oleObj>
              </mc:Choice>
              <mc:Fallback>
                <p:oleObj name="Equation" r:id="rId5" imgW="3124237" imgH="9048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314700"/>
                        <a:ext cx="313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832100" y="385445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365500" y="3397250"/>
            <a:ext cx="144463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081088" y="43878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1766888" y="4311650"/>
          <a:ext cx="22923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7" imgW="2285888" imgH="714263" progId="Equation.DSMT4">
                  <p:embed/>
                </p:oleObj>
              </mc:Choice>
              <mc:Fallback>
                <p:oleObj name="Equation" r:id="rId7" imgW="2285888" imgH="714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4311650"/>
                        <a:ext cx="22923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833688" y="4540250"/>
            <a:ext cx="228600" cy="228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3367088" y="4540250"/>
            <a:ext cx="144462" cy="14446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700088" y="514985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</a:rPr>
              <a:t>注</a:t>
            </a:r>
            <a:r>
              <a:rPr kumimoji="1" lang="en-US" altLang="zh-CN" b="1" dirty="0">
                <a:solidFill>
                  <a:schemeClr val="tx2"/>
                </a:solidFill>
              </a:rPr>
              <a:t>:</a:t>
            </a:r>
            <a:r>
              <a:rPr kumimoji="1" lang="en-US" altLang="zh-CN" b="1" dirty="0"/>
              <a:t>     </a:t>
            </a:r>
            <a:r>
              <a:rPr kumimoji="1" lang="en-US" altLang="zh-CN" b="1" dirty="0" smtClean="0"/>
              <a:t>    </a:t>
            </a:r>
            <a:r>
              <a:rPr kumimoji="1" lang="zh-CN" altLang="en-US" b="1" dirty="0" smtClean="0"/>
              <a:t>在</a:t>
            </a:r>
            <a:r>
              <a:rPr kumimoji="1" lang="zh-CN" altLang="en-US" b="1" dirty="0"/>
              <a:t>同一问题中代表相同的表达式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1385888" y="530225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3884613" y="2617788"/>
            <a:ext cx="4943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en-US" altLang="zh-CN">
                <a:latin typeface="Arial" charset="0"/>
              </a:rPr>
              <a:t>(</a:t>
            </a:r>
            <a:r>
              <a:rPr lang="zh-CN" altLang="en-US">
                <a:latin typeface="Arial" charset="0"/>
              </a:rPr>
              <a:t>当“</a:t>
            </a:r>
            <a:r>
              <a:rPr lang="en-US" altLang="zh-CN">
                <a:latin typeface="Arial" charset="0"/>
              </a:rPr>
              <a:t>…”</a:t>
            </a:r>
            <a:r>
              <a:rPr lang="zh-CN" altLang="en-US">
                <a:latin typeface="Arial" charset="0"/>
              </a:rPr>
              <a:t>时，        </a:t>
            </a:r>
            <a:r>
              <a:rPr lang="en-US" altLang="zh-CN"/>
              <a:t>0 </a:t>
            </a:r>
            <a:r>
              <a:rPr lang="zh-CN" altLang="en-US"/>
              <a:t>，但     ≠</a:t>
            </a:r>
            <a:r>
              <a:rPr lang="en-US" altLang="zh-CN"/>
              <a:t>0</a:t>
            </a:r>
            <a:r>
              <a:rPr lang="en-US" altLang="zh-CN">
                <a:latin typeface="Arial" charset="0"/>
              </a:rPr>
              <a:t>)</a:t>
            </a: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5927725" y="27813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6192838" y="25971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en-US" altLang="zh-CN">
                <a:latin typeface="Arial" charset="0"/>
              </a:rPr>
              <a:t>→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7872413" y="27813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4052888" y="4332288"/>
            <a:ext cx="4943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en-US" altLang="zh-CN">
                <a:latin typeface="Arial" charset="0"/>
              </a:rPr>
              <a:t>(</a:t>
            </a:r>
            <a:r>
              <a:rPr lang="zh-CN" altLang="en-US">
                <a:latin typeface="Arial" charset="0"/>
              </a:rPr>
              <a:t>当“</a:t>
            </a:r>
            <a:r>
              <a:rPr lang="en-US" altLang="zh-CN">
                <a:latin typeface="Arial" charset="0"/>
              </a:rPr>
              <a:t>…”</a:t>
            </a:r>
            <a:r>
              <a:rPr lang="zh-CN" altLang="en-US">
                <a:latin typeface="Arial" charset="0"/>
              </a:rPr>
              <a:t>时，        </a:t>
            </a:r>
            <a:r>
              <a:rPr lang="en-US" altLang="zh-CN"/>
              <a:t>0 </a:t>
            </a:r>
            <a:r>
              <a:rPr lang="zh-CN" altLang="en-US"/>
              <a:t>，但     ≠</a:t>
            </a:r>
            <a:r>
              <a:rPr lang="en-US" altLang="zh-CN"/>
              <a:t>0</a:t>
            </a:r>
            <a:r>
              <a:rPr lang="en-US" altLang="zh-CN">
                <a:latin typeface="Arial" charset="0"/>
              </a:rPr>
              <a:t>)</a:t>
            </a: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6046788" y="4495800"/>
            <a:ext cx="228600" cy="228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6335713" y="4311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en-US" altLang="zh-CN">
                <a:latin typeface="Arial" charset="0"/>
              </a:rPr>
              <a:t>→</a:t>
            </a: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8015288" y="4495800"/>
            <a:ext cx="228600" cy="228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4205288" y="3473450"/>
            <a:ext cx="334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en-US" altLang="zh-CN">
                <a:latin typeface="Arial" charset="0"/>
              </a:rPr>
              <a:t>(</a:t>
            </a:r>
            <a:r>
              <a:rPr lang="zh-CN" altLang="en-US">
                <a:latin typeface="Arial" charset="0"/>
              </a:rPr>
              <a:t>当“</a:t>
            </a:r>
            <a:r>
              <a:rPr lang="en-US" altLang="zh-CN">
                <a:latin typeface="Arial" charset="0"/>
              </a:rPr>
              <a:t>…”</a:t>
            </a:r>
            <a:r>
              <a:rPr lang="zh-CN" altLang="en-US">
                <a:latin typeface="Arial" charset="0"/>
              </a:rPr>
              <a:t>时，        </a:t>
            </a:r>
            <a:r>
              <a:rPr lang="zh-CN" altLang="en-US"/>
              <a:t>∞</a:t>
            </a:r>
            <a:r>
              <a:rPr lang="en-US" altLang="zh-CN">
                <a:latin typeface="Arial" charset="0"/>
              </a:rPr>
              <a:t>)</a:t>
            </a: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143625" y="36369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6480175" y="34528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en-US" altLang="zh-CN">
                <a:latin typeface="Arial" charset="0"/>
              </a:rPr>
              <a:t>→</a:t>
            </a:r>
          </a:p>
        </p:txBody>
      </p:sp>
      <p:sp>
        <p:nvSpPr>
          <p:cNvPr id="4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1745055" y="5313548"/>
            <a:ext cx="228600" cy="228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910" grpId="0"/>
      <p:bldP spid="26" grpId="0" animBg="1"/>
      <p:bldP spid="27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9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26670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58775" y="1077913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填空题</a:t>
            </a:r>
            <a:r>
              <a:rPr kumimoji="1" lang="zh-CN" altLang="en-US"/>
              <a:t>  </a:t>
            </a:r>
            <a:r>
              <a:rPr kumimoji="1" lang="en-US" altLang="zh-CN" sz="2400"/>
              <a:t>( 1</a:t>
            </a:r>
            <a:r>
              <a:rPr kumimoji="1" lang="zh-CN" altLang="en-US" sz="2400"/>
              <a:t>～</a:t>
            </a:r>
            <a:r>
              <a:rPr kumimoji="1" lang="en-US" altLang="zh-CN" sz="2400"/>
              <a:t>4 )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11175" y="1681163"/>
          <a:ext cx="3440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3" imgW="3419633" imgH="828787" progId="Equation.3">
                  <p:embed/>
                </p:oleObj>
              </mc:Choice>
              <mc:Fallback>
                <p:oleObj name="Equation" r:id="rId3" imgW="341963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681163"/>
                        <a:ext cx="34401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086350" y="1681163"/>
          <a:ext cx="3465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5" imgW="3448069" imgH="828787" progId="Equation.3">
                  <p:embed/>
                </p:oleObj>
              </mc:Choice>
              <mc:Fallback>
                <p:oleObj name="Equation" r:id="rId5" imgW="344806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681163"/>
                        <a:ext cx="3465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20700" y="2654300"/>
          <a:ext cx="3440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7" imgW="3419633" imgH="828787" progId="Equation.3">
                  <p:embed/>
                </p:oleObj>
              </mc:Choice>
              <mc:Fallback>
                <p:oleObj name="Equation" r:id="rId7" imgW="341963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654300"/>
                        <a:ext cx="34401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5041900" y="2654300"/>
          <a:ext cx="3567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9" imgW="3552779" imgH="828787" progId="Equation.3">
                  <p:embed/>
                </p:oleObj>
              </mc:Choice>
              <mc:Fallback>
                <p:oleObj name="Equation" r:id="rId9" imgW="355277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654300"/>
                        <a:ext cx="35671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3"/>
          <p:cNvGraphicFramePr>
            <a:graphicFrameLocks noChangeAspect="1"/>
          </p:cNvGraphicFramePr>
          <p:nvPr/>
        </p:nvGraphicFramePr>
        <p:xfrm>
          <a:off x="3136900" y="18923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Equation" r:id="rId11" imgW="200053" imgH="295349" progId="Equation.3">
                  <p:embed/>
                </p:oleObj>
              </mc:Choice>
              <mc:Fallback>
                <p:oleObj name="Equation" r:id="rId11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8923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4"/>
          <p:cNvGraphicFramePr>
            <a:graphicFrameLocks noChangeAspect="1"/>
          </p:cNvGraphicFramePr>
          <p:nvPr/>
        </p:nvGraphicFramePr>
        <p:xfrm>
          <a:off x="7816850" y="18288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Equation" r:id="rId13" imgW="133480" imgH="285638" progId="Equation.3">
                  <p:embed/>
                </p:oleObj>
              </mc:Choice>
              <mc:Fallback>
                <p:oleObj name="Equation" r:id="rId13" imgW="133480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50" y="18288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/>
          <p:cNvGraphicFramePr>
            <a:graphicFrameLocks noChangeAspect="1"/>
          </p:cNvGraphicFramePr>
          <p:nvPr/>
        </p:nvGraphicFramePr>
        <p:xfrm>
          <a:off x="3213100" y="28829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Equation" r:id="rId15" imgW="200053" imgH="295349" progId="Equation.3">
                  <p:embed/>
                </p:oleObj>
              </mc:Choice>
              <mc:Fallback>
                <p:oleObj name="Equation" r:id="rId15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8829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6"/>
          <p:cNvGraphicFramePr>
            <a:graphicFrameLocks noChangeAspect="1"/>
          </p:cNvGraphicFramePr>
          <p:nvPr/>
        </p:nvGraphicFramePr>
        <p:xfrm>
          <a:off x="7845425" y="2676525"/>
          <a:ext cx="460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Equation" r:id="rId17" imgW="438243" imgH="428625" progId="Equation.3">
                  <p:embed/>
                </p:oleObj>
              </mc:Choice>
              <mc:Fallback>
                <p:oleObj name="Equation" r:id="rId17" imgW="43824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425" y="2676525"/>
                        <a:ext cx="4603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8" name="AutoShape 46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52412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30763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746090"/>
              </p:ext>
            </p:extLst>
          </p:nvPr>
        </p:nvGraphicFramePr>
        <p:xfrm>
          <a:off x="1264895" y="1512888"/>
          <a:ext cx="349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3" imgW="3457436" imgH="571612" progId="Equation.3">
                  <p:embed/>
                </p:oleObj>
              </mc:Choice>
              <mc:Fallback>
                <p:oleObj name="Equation" r:id="rId3" imgW="3457436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895" y="1512888"/>
                        <a:ext cx="3492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9245" y="260350"/>
            <a:ext cx="734377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rgbClr val="C00000"/>
                </a:solidFill>
                <a:ea typeface="楷体_GB2312" pitchFamily="49" charset="-122"/>
              </a:rPr>
              <a:t>回忆：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1.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数列夹逼准则（准则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en-US" altLang="zh-CN" sz="3200" b="1" smtClean="0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en-US" altLang="zh-CN" sz="2400" b="1" smtClean="0">
                <a:solidFill>
                  <a:srgbClr val="00B050"/>
                </a:solidFill>
                <a:ea typeface="楷体_GB2312" pitchFamily="49" charset="-122"/>
              </a:rPr>
              <a:t>(P50)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354946"/>
              </p:ext>
            </p:extLst>
          </p:nvPr>
        </p:nvGraphicFramePr>
        <p:xfrm>
          <a:off x="1302995" y="895350"/>
          <a:ext cx="444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5" imgW="4410196" imgH="409538" progId="Equation.3">
                  <p:embed/>
                </p:oleObj>
              </mc:Choice>
              <mc:Fallback>
                <p:oleObj name="Equation" r:id="rId5" imgW="4410196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995" y="895350"/>
                        <a:ext cx="444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900478"/>
              </p:ext>
            </p:extLst>
          </p:nvPr>
        </p:nvGraphicFramePr>
        <p:xfrm>
          <a:off x="6917983" y="12192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7" imgW="1561951" imgH="571612" progId="Equation.3">
                  <p:embed/>
                </p:oleObj>
              </mc:Choice>
              <mc:Fallback>
                <p:oleObj name="Equation" r:id="rId7" imgW="1561951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983" y="12192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06588"/>
              </p:ext>
            </p:extLst>
          </p:nvPr>
        </p:nvGraphicFramePr>
        <p:xfrm>
          <a:off x="5595595" y="835025"/>
          <a:ext cx="50958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9" imgW="152549" imgH="419249" progId="Equation.3">
                  <p:embed/>
                </p:oleObj>
              </mc:Choice>
              <mc:Fallback>
                <p:oleObj name="Equation" r:id="rId9" imgW="15254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5" y="835025"/>
                        <a:ext cx="50958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6128995" y="1371600"/>
            <a:ext cx="719138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19397"/>
              </p:ext>
            </p:extLst>
          </p:nvPr>
        </p:nvGraphicFramePr>
        <p:xfrm>
          <a:off x="2368762" y="2638184"/>
          <a:ext cx="14430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11" imgW="1422360" imgH="622080" progId="Equation.DSMT4">
                  <p:embed/>
                </p:oleObj>
              </mc:Choice>
              <mc:Fallback>
                <p:oleObj name="Equation" r:id="rId11" imgW="14223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762" y="2638184"/>
                        <a:ext cx="14430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682283" y="2565400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1. 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证明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679108" y="3284538"/>
            <a:ext cx="86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874818" y="3365584"/>
            <a:ext cx="158417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 i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28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 2)</a:t>
            </a:r>
          </a:p>
        </p:txBody>
      </p:sp>
      <p:graphicFrame>
        <p:nvGraphicFramePr>
          <p:cNvPr id="28" name="Object 2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291651"/>
              </p:ext>
            </p:extLst>
          </p:nvPr>
        </p:nvGraphicFramePr>
        <p:xfrm>
          <a:off x="1475656" y="3295494"/>
          <a:ext cx="392872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13" imgW="3974760" imgH="545760" progId="Equation.DSMT4">
                  <p:embed/>
                </p:oleObj>
              </mc:Choice>
              <mc:Fallback>
                <p:oleObj name="Equation" r:id="rId13" imgW="3974760" imgH="5457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95494"/>
                        <a:ext cx="3928725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42988" y="4157663"/>
          <a:ext cx="20097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15" imgW="2006600" imgH="927100" progId="Equation.DSMT4">
                  <p:embed/>
                </p:oleObj>
              </mc:Choice>
              <mc:Fallback>
                <p:oleObj name="Equation" r:id="rId15" imgW="2006600" imgH="9271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57663"/>
                        <a:ext cx="20097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81350" y="4149725"/>
          <a:ext cx="4349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17" imgW="4343400" imgH="927100" progId="Equation.DSMT4">
                  <p:embed/>
                </p:oleObj>
              </mc:Choice>
              <mc:Fallback>
                <p:oleObj name="Equation" r:id="rId17" imgW="4343400" imgH="9271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149725"/>
                        <a:ext cx="43497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42988" y="5203825"/>
          <a:ext cx="2108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19" imgW="2108200" imgH="977900" progId="Equation.DSMT4">
                  <p:embed/>
                </p:oleObj>
              </mc:Choice>
              <mc:Fallback>
                <p:oleObj name="Equation" r:id="rId19" imgW="2108200" imgH="9779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03825"/>
                        <a:ext cx="2108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76600" y="5300663"/>
          <a:ext cx="134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21" imgW="1346200" imgH="889000" progId="Equation.DSMT4">
                  <p:embed/>
                </p:oleObj>
              </mc:Choice>
              <mc:Fallback>
                <p:oleObj name="Equation" r:id="rId21" imgW="1346200" imgH="8890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00663"/>
                        <a:ext cx="1346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403639"/>
              </p:ext>
            </p:extLst>
          </p:nvPr>
        </p:nvGraphicFramePr>
        <p:xfrm>
          <a:off x="4716016" y="5517232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23" imgW="571320" imgH="317160" progId="Equation.DSMT4">
                  <p:embed/>
                </p:oleObj>
              </mc:Choice>
              <mc:Fallback>
                <p:oleObj name="Equation" r:id="rId23" imgW="571320" imgH="3171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517232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829414"/>
              </p:ext>
            </p:extLst>
          </p:nvPr>
        </p:nvGraphicFramePr>
        <p:xfrm>
          <a:off x="4180955" y="2565400"/>
          <a:ext cx="338772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25" imgW="3352680" imgH="698400" progId="Equation.DSMT4">
                  <p:embed/>
                </p:oleObj>
              </mc:Choice>
              <mc:Fallback>
                <p:oleObj name="Equation" r:id="rId25" imgW="3352680" imgH="698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955" y="2565400"/>
                        <a:ext cx="3387725" cy="7381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2543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  <p:bldP spid="12" grpId="0"/>
      <p:bldP spid="18" grpId="0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563364"/>
              </p:ext>
            </p:extLst>
          </p:nvPr>
        </p:nvGraphicFramePr>
        <p:xfrm>
          <a:off x="2123728" y="476672"/>
          <a:ext cx="33877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3352680" imgH="698400" progId="Equation.DSMT4">
                  <p:embed/>
                </p:oleObj>
              </mc:Choice>
              <mc:Fallback>
                <p:oleObj name="Equation" r:id="rId3" imgW="3352680" imgH="698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76672"/>
                        <a:ext cx="3387725" cy="7381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79016"/>
              </p:ext>
            </p:extLst>
          </p:nvPr>
        </p:nvGraphicFramePr>
        <p:xfrm>
          <a:off x="1259632" y="1628800"/>
          <a:ext cx="64166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6349680" imgH="507960" progId="Equation.DSMT4">
                  <p:embed/>
                </p:oleObj>
              </mc:Choice>
              <mc:Fallback>
                <p:oleObj name="Equation" r:id="rId5" imgW="6349680" imgH="5079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28800"/>
                        <a:ext cx="6416675" cy="538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327988"/>
              </p:ext>
            </p:extLst>
          </p:nvPr>
        </p:nvGraphicFramePr>
        <p:xfrm>
          <a:off x="1259632" y="2420888"/>
          <a:ext cx="5003800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7" imgW="4952880" imgH="1942920" progId="Equation.DSMT4">
                  <p:embed/>
                </p:oleObj>
              </mc:Choice>
              <mc:Fallback>
                <p:oleObj name="Equation" r:id="rId7" imgW="4952880" imgH="19429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5003800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979627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429320"/>
              </p:ext>
            </p:extLst>
          </p:nvPr>
        </p:nvGraphicFramePr>
        <p:xfrm>
          <a:off x="1293241" y="1512888"/>
          <a:ext cx="349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3457436" imgH="571612" progId="Equation.3">
                  <p:embed/>
                </p:oleObj>
              </mc:Choice>
              <mc:Fallback>
                <p:oleObj name="Equation" r:id="rId3" imgW="3457436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241" y="1512888"/>
                        <a:ext cx="3492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7591" y="260350"/>
            <a:ext cx="734377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rgbClr val="C00000"/>
                </a:solidFill>
                <a:ea typeface="楷体_GB2312" pitchFamily="49" charset="-122"/>
              </a:rPr>
              <a:t>回忆：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1.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数列夹逼准则（准则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en-US" altLang="zh-CN" sz="3200" b="1" smtClean="0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en-US" altLang="zh-CN" sz="2400" b="1" smtClean="0">
                <a:solidFill>
                  <a:srgbClr val="00B050"/>
                </a:solidFill>
                <a:ea typeface="楷体_GB2312" pitchFamily="49" charset="-122"/>
              </a:rPr>
              <a:t>(P50)</a:t>
            </a:r>
          </a:p>
        </p:txBody>
      </p:sp>
      <p:graphicFrame>
        <p:nvGraphicFramePr>
          <p:cNvPr id="41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55315"/>
              </p:ext>
            </p:extLst>
          </p:nvPr>
        </p:nvGraphicFramePr>
        <p:xfrm>
          <a:off x="1331341" y="895350"/>
          <a:ext cx="444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4410196" imgH="409538" progId="Equation.3">
                  <p:embed/>
                </p:oleObj>
              </mc:Choice>
              <mc:Fallback>
                <p:oleObj name="Equation" r:id="rId5" imgW="4410196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341" y="895350"/>
                        <a:ext cx="444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71821"/>
              </p:ext>
            </p:extLst>
          </p:nvPr>
        </p:nvGraphicFramePr>
        <p:xfrm>
          <a:off x="6946329" y="12192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7" imgW="1561951" imgH="571612" progId="Equation.3">
                  <p:embed/>
                </p:oleObj>
              </mc:Choice>
              <mc:Fallback>
                <p:oleObj name="Equation" r:id="rId7" imgW="1561951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329" y="12192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120537"/>
              </p:ext>
            </p:extLst>
          </p:nvPr>
        </p:nvGraphicFramePr>
        <p:xfrm>
          <a:off x="5623941" y="835025"/>
          <a:ext cx="50958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9" imgW="152549" imgH="419249" progId="Equation.3">
                  <p:embed/>
                </p:oleObj>
              </mc:Choice>
              <mc:Fallback>
                <p:oleObj name="Equation" r:id="rId9" imgW="15254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941" y="835025"/>
                        <a:ext cx="50958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157341" y="1371600"/>
            <a:ext cx="719138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1691704" y="2552700"/>
            <a:ext cx="74168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en-US" altLang="zh-CN" b="1"/>
              <a:t>2. </a:t>
            </a:r>
            <a:r>
              <a:rPr kumimoji="1" lang="zh-CN" altLang="en-US" b="1"/>
              <a:t>单调有界准则（准则</a:t>
            </a:r>
            <a:r>
              <a:rPr kumimoji="1" lang="en-US" altLang="zh-CN" b="1"/>
              <a:t>2</a:t>
            </a:r>
            <a:r>
              <a:rPr kumimoji="1" lang="zh-CN" altLang="en-US" b="1"/>
              <a:t>）  </a:t>
            </a:r>
            <a:r>
              <a:rPr kumimoji="1" lang="en-US" altLang="zh-CN" sz="2400" b="1">
                <a:solidFill>
                  <a:srgbClr val="00B050"/>
                </a:solidFill>
              </a:rPr>
              <a:t>(P52)</a:t>
            </a:r>
          </a:p>
          <a:p>
            <a:pPr eaLnBrk="1" fontAlgn="base" hangingPunct="1"/>
            <a:r>
              <a:rPr kumimoji="1" lang="zh-CN" altLang="en-US" b="1"/>
              <a:t>  单调有界数列必有极限</a:t>
            </a:r>
            <a:r>
              <a:rPr kumimoji="1" lang="zh-CN" altLang="en-US"/>
              <a:t> </a:t>
            </a:r>
            <a:r>
              <a:rPr kumimoji="1" lang="en-US" altLang="zh-CN" sz="3200"/>
              <a:t>;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48986"/>
              </p:ext>
            </p:extLst>
          </p:nvPr>
        </p:nvGraphicFramePr>
        <p:xfrm>
          <a:off x="2128415" y="3789040"/>
          <a:ext cx="4006755" cy="101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11" imgW="1663560" imgH="406080" progId="Equation.DSMT4">
                  <p:embed/>
                </p:oleObj>
              </mc:Choice>
              <mc:Fallback>
                <p:oleObj name="Equation" r:id="rId11" imgW="1663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415" y="3789040"/>
                        <a:ext cx="4006755" cy="101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636020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396378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1106"/>
              </p:ext>
            </p:extLst>
          </p:nvPr>
        </p:nvGraphicFramePr>
        <p:xfrm>
          <a:off x="1828800" y="355600"/>
          <a:ext cx="3856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3" imgW="3819404" imgH="523726" progId="Equation.3">
                  <p:embed/>
                </p:oleObj>
              </mc:Choice>
              <mc:Fallback>
                <p:oleObj name="Equation" r:id="rId3" imgW="3819404" imgH="523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5600"/>
                        <a:ext cx="38560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631107" y="389607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00"/>
                </a:solidFill>
                <a:latin typeface="+mn-lt"/>
                <a:ea typeface="+mn-ea"/>
              </a:rPr>
              <a:t>证明数列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52392"/>
              </p:ext>
            </p:extLst>
          </p:nvPr>
        </p:nvGraphicFramePr>
        <p:xfrm>
          <a:off x="7239000" y="459457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5" imgW="647663" imgH="409538" progId="Equation.3">
                  <p:embed/>
                </p:oleObj>
              </mc:Choice>
              <mc:Fallback>
                <p:oleObj name="Equation" r:id="rId5" imgW="647663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59457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+mn-lt"/>
                <a:ea typeface="+mn-ea"/>
              </a:rPr>
              <a:t>极限存在</a:t>
            </a:r>
            <a:r>
              <a:rPr kumimoji="1" lang="en-US" altLang="zh-CN" sz="2800">
                <a:solidFill>
                  <a:srgbClr val="000000"/>
                </a:solidFill>
                <a:latin typeface="+mn-lt"/>
                <a:ea typeface="+mn-ea"/>
              </a:rPr>
              <a:t>.   </a:t>
            </a:r>
            <a:r>
              <a:rPr kumimoji="1" lang="en-US" altLang="zh-CN" sz="2400">
                <a:solidFill>
                  <a:srgbClr val="009999"/>
                </a:solidFill>
                <a:latin typeface="+mn-lt"/>
                <a:ea typeface="+mn-ea"/>
              </a:rPr>
              <a:t>(P53</a:t>
            </a:r>
            <a:r>
              <a:rPr kumimoji="1" lang="zh-CN" altLang="en-US" sz="2400">
                <a:solidFill>
                  <a:srgbClr val="009999"/>
                </a:solidFill>
                <a:latin typeface="+mn-lt"/>
                <a:ea typeface="+mn-ea"/>
              </a:rPr>
              <a:t>～</a:t>
            </a:r>
            <a:r>
              <a:rPr kumimoji="1" lang="en-US" altLang="zh-CN" sz="2400">
                <a:solidFill>
                  <a:srgbClr val="009999"/>
                </a:solidFill>
                <a:latin typeface="+mn-lt"/>
                <a:ea typeface="+mn-ea"/>
              </a:rPr>
              <a:t>P54)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09600" y="158273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latin typeface="+mn-lt"/>
                <a:ea typeface="+mn-ea"/>
              </a:rPr>
              <a:t>证</a:t>
            </a:r>
            <a:r>
              <a:rPr kumimoji="1" lang="en-US" altLang="zh-CN" sz="2800" b="1">
                <a:solidFill>
                  <a:srgbClr val="A50021"/>
                </a:solidFill>
                <a:latin typeface="+mn-lt"/>
                <a:ea typeface="+mn-ea"/>
              </a:rPr>
              <a:t>: </a:t>
            </a:r>
            <a:r>
              <a:rPr kumimoji="1" lang="zh-CN" altLang="en-US" sz="2800">
                <a:solidFill>
                  <a:srgbClr val="000000"/>
                </a:solidFill>
                <a:latin typeface="+mn-lt"/>
                <a:ea typeface="+mn-ea"/>
              </a:rPr>
              <a:t>利用二项式公式</a:t>
            </a:r>
            <a:r>
              <a:rPr kumimoji="1" lang="en-US" altLang="zh-CN" sz="2800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+mn-lt"/>
                <a:ea typeface="+mn-ea"/>
              </a:rPr>
              <a:t>有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689037"/>
              </p:ext>
            </p:extLst>
          </p:nvPr>
        </p:nvGraphicFramePr>
        <p:xfrm>
          <a:off x="1143000" y="2209800"/>
          <a:ext cx="175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7" imgW="1714500" imgH="523726" progId="Equation.3">
                  <p:embed/>
                </p:oleObj>
              </mc:Choice>
              <mc:Fallback>
                <p:oleObj name="Equation" r:id="rId7" imgW="1714500" imgH="523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175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83170"/>
              </p:ext>
            </p:extLst>
          </p:nvPr>
        </p:nvGraphicFramePr>
        <p:xfrm>
          <a:off x="1547813" y="2954338"/>
          <a:ext cx="8905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9" imgW="295396" imgH="123899" progId="Equation.3">
                  <p:embed/>
                </p:oleObj>
              </mc:Choice>
              <mc:Fallback>
                <p:oleObj name="Equation" r:id="rId9" imgW="295396" imgH="1238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54338"/>
                        <a:ext cx="8905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08440"/>
              </p:ext>
            </p:extLst>
          </p:nvPr>
        </p:nvGraphicFramePr>
        <p:xfrm>
          <a:off x="2417763" y="2859088"/>
          <a:ext cx="5064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Equation" r:id="rId11" imgW="409473" imgH="600075" progId="Equation.3">
                  <p:embed/>
                </p:oleObj>
              </mc:Choice>
              <mc:Fallback>
                <p:oleObj name="Equation" r:id="rId11" imgW="409473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859088"/>
                        <a:ext cx="5064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11888"/>
              </p:ext>
            </p:extLst>
          </p:nvPr>
        </p:nvGraphicFramePr>
        <p:xfrm>
          <a:off x="3030538" y="2847975"/>
          <a:ext cx="16938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Equation" r:id="rId13" imgW="1447874" imgH="676424" progId="Equation.3">
                  <p:embed/>
                </p:oleObj>
              </mc:Choice>
              <mc:Fallback>
                <p:oleObj name="Equation" r:id="rId13" imgW="1447874" imgH="676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847975"/>
                        <a:ext cx="16938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024532"/>
              </p:ext>
            </p:extLst>
          </p:nvPr>
        </p:nvGraphicFramePr>
        <p:xfrm>
          <a:off x="4778375" y="2847975"/>
          <a:ext cx="24606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Equation" r:id="rId15" imgW="2123973" imgH="676424" progId="Equation.3">
                  <p:embed/>
                </p:oleObj>
              </mc:Choice>
              <mc:Fallback>
                <p:oleObj name="Equation" r:id="rId15" imgW="2123973" imgH="676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847975"/>
                        <a:ext cx="24606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957139"/>
              </p:ext>
            </p:extLst>
          </p:nvPr>
        </p:nvGraphicFramePr>
        <p:xfrm>
          <a:off x="7392988" y="3124200"/>
          <a:ext cx="6080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Equation" r:id="rId17" imgW="571388" imgH="199913" progId="Equation.3">
                  <p:embed/>
                </p:oleObj>
              </mc:Choice>
              <mc:Fallback>
                <p:oleObj name="Equation" r:id="rId17" imgW="571388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988" y="3124200"/>
                        <a:ext cx="60801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99448"/>
              </p:ext>
            </p:extLst>
          </p:nvPr>
        </p:nvGraphicFramePr>
        <p:xfrm>
          <a:off x="2133600" y="3810000"/>
          <a:ext cx="30972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Equation" r:id="rId19" imgW="2676627" imgH="676424" progId="Equation.3">
                  <p:embed/>
                </p:oleObj>
              </mc:Choice>
              <mc:Fallback>
                <p:oleObj name="Equation" r:id="rId19" imgW="2676627" imgH="676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30972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321976"/>
              </p:ext>
            </p:extLst>
          </p:nvPr>
        </p:nvGraphicFramePr>
        <p:xfrm>
          <a:off x="1635125" y="4914900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Equation" r:id="rId21" imgW="1104974" imgH="266551" progId="Equation.3">
                  <p:embed/>
                </p:oleObj>
              </mc:Choice>
              <mc:Fallback>
                <p:oleObj name="Equation" r:id="rId21" imgW="1104974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914900"/>
                        <a:ext cx="1143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083962"/>
              </p:ext>
            </p:extLst>
          </p:nvPr>
        </p:nvGraphicFramePr>
        <p:xfrm>
          <a:off x="2514600" y="5600700"/>
          <a:ext cx="17224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Equation" r:id="rId23" imgW="1476310" imgH="600075" progId="Equation.3">
                  <p:embed/>
                </p:oleObj>
              </mc:Choice>
              <mc:Fallback>
                <p:oleObj name="Equation" r:id="rId23" imgW="1476310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600700"/>
                        <a:ext cx="17224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61009"/>
              </p:ext>
            </p:extLst>
          </p:nvPr>
        </p:nvGraphicFramePr>
        <p:xfrm>
          <a:off x="4267200" y="5600700"/>
          <a:ext cx="10842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25" imgW="914288" imgH="533437" progId="Equation.3">
                  <p:embed/>
                </p:oleObj>
              </mc:Choice>
              <mc:Fallback>
                <p:oleObj name="Equation" r:id="rId25" imgW="914288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600700"/>
                        <a:ext cx="10842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790362"/>
              </p:ext>
            </p:extLst>
          </p:nvPr>
        </p:nvGraphicFramePr>
        <p:xfrm>
          <a:off x="5457825" y="5600700"/>
          <a:ext cx="17811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Equation" r:id="rId27" imgW="1524149" imgH="533437" progId="Equation.3">
                  <p:embed/>
                </p:oleObj>
              </mc:Choice>
              <mc:Fallback>
                <p:oleObj name="Equation" r:id="rId27" imgW="1524149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5600700"/>
                        <a:ext cx="17811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468076"/>
              </p:ext>
            </p:extLst>
          </p:nvPr>
        </p:nvGraphicFramePr>
        <p:xfrm>
          <a:off x="2895600" y="4762500"/>
          <a:ext cx="13890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Equation" r:id="rId29" imgW="1181249" imgH="600075" progId="Equation.3">
                  <p:embed/>
                </p:oleObj>
              </mc:Choice>
              <mc:Fallback>
                <p:oleObj name="Equation" r:id="rId29" imgW="118124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62500"/>
                        <a:ext cx="13890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540675"/>
              </p:ext>
            </p:extLst>
          </p:nvPr>
        </p:nvGraphicFramePr>
        <p:xfrm>
          <a:off x="7391400" y="495300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31" imgW="571388" imgH="199913" progId="Equation.3">
                  <p:embed/>
                </p:oleObj>
              </mc:Choice>
              <mc:Fallback>
                <p:oleObj name="Equation" r:id="rId31" imgW="571388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53000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052380"/>
              </p:ext>
            </p:extLst>
          </p:nvPr>
        </p:nvGraphicFramePr>
        <p:xfrm>
          <a:off x="4419600" y="4762500"/>
          <a:ext cx="16795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Equation" r:id="rId33" imgW="1438173" imgH="600075" progId="Equation.3">
                  <p:embed/>
                </p:oleObj>
              </mc:Choice>
              <mc:Fallback>
                <p:oleObj name="Equation" r:id="rId33" imgW="1438173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62500"/>
                        <a:ext cx="16795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16617"/>
              </p:ext>
            </p:extLst>
          </p:nvPr>
        </p:nvGraphicFramePr>
        <p:xfrm>
          <a:off x="6172200" y="4762500"/>
          <a:ext cx="10683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Equation" r:id="rId35" imgW="904921" imgH="533437" progId="Equation.3">
                  <p:embed/>
                </p:oleObj>
              </mc:Choice>
              <mc:Fallback>
                <p:oleObj name="Equation" r:id="rId35" imgW="904921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762500"/>
                        <a:ext cx="10683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9462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  <p:bldP spid="33798" grpId="0" autoUpdateAnimBg="0"/>
      <p:bldP spid="33799" grpId="0" autoUpdateAnimBg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56453"/>
              </p:ext>
            </p:extLst>
          </p:nvPr>
        </p:nvGraphicFramePr>
        <p:xfrm>
          <a:off x="841002" y="58420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" name="Equation" r:id="rId3" imgW="1552584" imgH="409538" progId="Equation.3">
                  <p:embed/>
                </p:oleObj>
              </mc:Choice>
              <mc:Fallback>
                <p:oleObj name="Equation" r:id="rId3" imgW="1552584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02" y="584200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5" name="Group 61"/>
          <p:cNvGrpSpPr>
            <a:grpSpLocks/>
          </p:cNvGrpSpPr>
          <p:nvPr/>
        </p:nvGrpSpPr>
        <p:grpSpPr bwMode="auto">
          <a:xfrm>
            <a:off x="2199902" y="1409700"/>
            <a:ext cx="4724400" cy="723900"/>
            <a:chOff x="1226" y="624"/>
            <a:chExt cx="2976" cy="456"/>
          </a:xfrm>
        </p:grpSpPr>
        <p:graphicFrame>
          <p:nvGraphicFramePr>
            <p:cNvPr id="44061" name="Object 16"/>
            <p:cNvGraphicFramePr>
              <a:graphicFrameLocks noChangeAspect="1"/>
            </p:cNvGraphicFramePr>
            <p:nvPr/>
          </p:nvGraphicFramePr>
          <p:xfrm>
            <a:off x="1226" y="624"/>
            <a:ext cx="108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7" name="Equation" r:id="rId5" imgW="1476310" imgH="600075" progId="Equation.3">
                    <p:embed/>
                  </p:oleObj>
                </mc:Choice>
                <mc:Fallback>
                  <p:oleObj name="Equation" r:id="rId5" imgW="1476310" imgH="6000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624"/>
                          <a:ext cx="1085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17"/>
            <p:cNvGraphicFramePr>
              <a:graphicFrameLocks noChangeAspect="1"/>
            </p:cNvGraphicFramePr>
            <p:nvPr/>
          </p:nvGraphicFramePr>
          <p:xfrm>
            <a:off x="2330" y="624"/>
            <a:ext cx="683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8" name="Equation" r:id="rId7" imgW="914288" imgH="533437" progId="Equation.3">
                    <p:embed/>
                  </p:oleObj>
                </mc:Choice>
                <mc:Fallback>
                  <p:oleObj name="Equation" r:id="rId7" imgW="914288" imgH="5334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624"/>
                          <a:ext cx="683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3" name="Object 18"/>
            <p:cNvGraphicFramePr>
              <a:graphicFrameLocks noChangeAspect="1"/>
            </p:cNvGraphicFramePr>
            <p:nvPr/>
          </p:nvGraphicFramePr>
          <p:xfrm>
            <a:off x="3080" y="624"/>
            <a:ext cx="112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9" name="Equation" r:id="rId9" imgW="1524149" imgH="533437" progId="Equation.3">
                    <p:embed/>
                  </p:oleObj>
                </mc:Choice>
                <mc:Fallback>
                  <p:oleObj name="Equation" r:id="rId9" imgW="1524149" imgH="5334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624"/>
                          <a:ext cx="112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3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565186"/>
              </p:ext>
            </p:extLst>
          </p:nvPr>
        </p:nvGraphicFramePr>
        <p:xfrm>
          <a:off x="2545977" y="495300"/>
          <a:ext cx="13890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" name="Equation" r:id="rId11" imgW="1181249" imgH="600075" progId="Equation.3">
                  <p:embed/>
                </p:oleObj>
              </mc:Choice>
              <mc:Fallback>
                <p:oleObj name="Equation" r:id="rId11" imgW="118124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977" y="495300"/>
                        <a:ext cx="13890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583473"/>
              </p:ext>
            </p:extLst>
          </p:nvPr>
        </p:nvGraphicFramePr>
        <p:xfrm>
          <a:off x="7041777" y="68580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" name="Equation" r:id="rId13" imgW="571388" imgH="199913" progId="Equation.3">
                  <p:embed/>
                </p:oleObj>
              </mc:Choice>
              <mc:Fallback>
                <p:oleObj name="Equation" r:id="rId13" imgW="571388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1777" y="685800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41749"/>
              </p:ext>
            </p:extLst>
          </p:nvPr>
        </p:nvGraphicFramePr>
        <p:xfrm>
          <a:off x="4069977" y="495300"/>
          <a:ext cx="16795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" name="Equation" r:id="rId15" imgW="1438173" imgH="600075" progId="Equation.3">
                  <p:embed/>
                </p:oleObj>
              </mc:Choice>
              <mc:Fallback>
                <p:oleObj name="Equation" r:id="rId15" imgW="1438173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977" y="495300"/>
                        <a:ext cx="16795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72741"/>
              </p:ext>
            </p:extLst>
          </p:nvPr>
        </p:nvGraphicFramePr>
        <p:xfrm>
          <a:off x="5822577" y="495300"/>
          <a:ext cx="10683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" name="Equation" r:id="rId17" imgW="904921" imgH="533437" progId="Equation.3">
                  <p:embed/>
                </p:oleObj>
              </mc:Choice>
              <mc:Fallback>
                <p:oleObj name="Equation" r:id="rId17" imgW="904921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577" y="495300"/>
                        <a:ext cx="10683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222858"/>
              </p:ext>
            </p:extLst>
          </p:nvPr>
        </p:nvGraphicFramePr>
        <p:xfrm>
          <a:off x="828302" y="2311400"/>
          <a:ext cx="18208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" name="Equation" r:id="rId19" imgW="1781073" imgH="409538" progId="Equation.3">
                  <p:embed/>
                </p:oleObj>
              </mc:Choice>
              <mc:Fallback>
                <p:oleObj name="Equation" r:id="rId19" imgW="1781073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02" y="2311400"/>
                        <a:ext cx="18208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07909"/>
              </p:ext>
            </p:extLst>
          </p:nvPr>
        </p:nvGraphicFramePr>
        <p:xfrm>
          <a:off x="2733302" y="2197100"/>
          <a:ext cx="17081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" name="Equation" r:id="rId21" imgW="1457241" imgH="600075" progId="Equation.3">
                  <p:embed/>
                </p:oleObj>
              </mc:Choice>
              <mc:Fallback>
                <p:oleObj name="Equation" r:id="rId21" imgW="1457241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302" y="2197100"/>
                        <a:ext cx="17081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20170"/>
              </p:ext>
            </p:extLst>
          </p:nvPr>
        </p:nvGraphicFramePr>
        <p:xfrm>
          <a:off x="4485902" y="2197100"/>
          <a:ext cx="3300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" name="Equation" r:id="rId23" imgW="2857612" imgH="600075" progId="Equation.3">
                  <p:embed/>
                </p:oleObj>
              </mc:Choice>
              <mc:Fallback>
                <p:oleObj name="Equation" r:id="rId23" imgW="2857612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902" y="2197100"/>
                        <a:ext cx="33004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33053"/>
              </p:ext>
            </p:extLst>
          </p:nvPr>
        </p:nvGraphicFramePr>
        <p:xfrm>
          <a:off x="7838702" y="2387600"/>
          <a:ext cx="6937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" name="Equation" r:id="rId25" imgW="571388" imgH="199913" progId="Equation.3">
                  <p:embed/>
                </p:oleObj>
              </mc:Choice>
              <mc:Fallback>
                <p:oleObj name="Equation" r:id="rId25" imgW="571388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702" y="2387600"/>
                        <a:ext cx="6937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53234"/>
              </p:ext>
            </p:extLst>
          </p:nvPr>
        </p:nvGraphicFramePr>
        <p:xfrm>
          <a:off x="2428502" y="3352800"/>
          <a:ext cx="570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" name="Equation" r:id="rId27" imgW="4962516" imgH="600075" progId="Equation.3">
                  <p:embed/>
                </p:oleObj>
              </mc:Choice>
              <mc:Fallback>
                <p:oleObj name="Equation" r:id="rId27" imgW="4962516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502" y="3352800"/>
                        <a:ext cx="5702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8" name="Line 38"/>
          <p:cNvSpPr>
            <a:spLocks noChangeShapeType="1"/>
          </p:cNvSpPr>
          <p:nvPr/>
        </p:nvSpPr>
        <p:spPr bwMode="auto">
          <a:xfrm>
            <a:off x="2428502" y="1181100"/>
            <a:ext cx="152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6359" name="Line 39"/>
          <p:cNvSpPr>
            <a:spLocks noChangeShapeType="1"/>
          </p:cNvSpPr>
          <p:nvPr/>
        </p:nvSpPr>
        <p:spPr bwMode="auto">
          <a:xfrm>
            <a:off x="2580902" y="2878138"/>
            <a:ext cx="1981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3231777" y="2886075"/>
            <a:ext cx="5918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A50021"/>
                </a:solidFill>
                <a:latin typeface="+mn-lt"/>
                <a:ea typeface="+mn-ea"/>
              </a:rPr>
              <a:t>大 </a:t>
            </a:r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4333502" y="1181100"/>
            <a:ext cx="25908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>
            <a:off x="4790702" y="2878138"/>
            <a:ext cx="29718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6279777" y="2886075"/>
            <a:ext cx="5918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A50021"/>
                </a:solidFill>
                <a:latin typeface="+mn-lt"/>
                <a:ea typeface="+mn-ea"/>
              </a:rPr>
              <a:t>大 </a:t>
            </a:r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2504702" y="4094163"/>
            <a:ext cx="5715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7000502" y="406241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A50021"/>
                </a:solidFill>
                <a:latin typeface="+mn-lt"/>
                <a:ea typeface="+mn-ea"/>
              </a:rPr>
              <a:t>正</a:t>
            </a:r>
          </a:p>
        </p:txBody>
      </p:sp>
      <p:graphicFrame>
        <p:nvGraphicFramePr>
          <p:cNvPr id="5636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65071"/>
              </p:ext>
            </p:extLst>
          </p:nvPr>
        </p:nvGraphicFramePr>
        <p:xfrm>
          <a:off x="2885702" y="4586288"/>
          <a:ext cx="33512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Equation" r:id="rId29" imgW="3314588" imgH="409538" progId="Equation.3">
                  <p:embed/>
                </p:oleObj>
              </mc:Choice>
              <mc:Fallback>
                <p:oleObj name="Equation" r:id="rId29" imgW="3314588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702" y="4586288"/>
                        <a:ext cx="33512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016935"/>
              </p:ext>
            </p:extLst>
          </p:nvPr>
        </p:nvGraphicFramePr>
        <p:xfrm>
          <a:off x="1666502" y="5284788"/>
          <a:ext cx="30194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Equation" r:id="rId31" imgW="2981390" imgH="571612" progId="Equation.3">
                  <p:embed/>
                </p:oleObj>
              </mc:Choice>
              <mc:Fallback>
                <p:oleObj name="Equation" r:id="rId31" imgW="2981390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502" y="5284788"/>
                        <a:ext cx="30194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08477"/>
              </p:ext>
            </p:extLst>
          </p:nvPr>
        </p:nvGraphicFramePr>
        <p:xfrm>
          <a:off x="4741490" y="5272088"/>
          <a:ext cx="3190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Equation" r:id="rId33" imgW="238190" imgH="600075" progId="Equation.3">
                  <p:embed/>
                </p:oleObj>
              </mc:Choice>
              <mc:Fallback>
                <p:oleObj name="Equation" r:id="rId33" imgW="238190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490" y="5272088"/>
                        <a:ext cx="3190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052774"/>
              </p:ext>
            </p:extLst>
          </p:nvPr>
        </p:nvGraphicFramePr>
        <p:xfrm>
          <a:off x="5095502" y="5295900"/>
          <a:ext cx="608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" name="Equation" r:id="rId35" imgW="495449" imgH="600075" progId="Equation.3">
                  <p:embed/>
                </p:oleObj>
              </mc:Choice>
              <mc:Fallback>
                <p:oleObj name="Equation" r:id="rId35" imgW="49544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502" y="5295900"/>
                        <a:ext cx="6080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53864"/>
              </p:ext>
            </p:extLst>
          </p:nvPr>
        </p:nvGraphicFramePr>
        <p:xfrm>
          <a:off x="5705102" y="5295900"/>
          <a:ext cx="13604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" name="Equation" r:id="rId37" imgW="1152479" imgH="600075" progId="Equation.3">
                  <p:embed/>
                </p:oleObj>
              </mc:Choice>
              <mc:Fallback>
                <p:oleObj name="Equation" r:id="rId37" imgW="115247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102" y="5295900"/>
                        <a:ext cx="13604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76" name="Text Box 56"/>
          <p:cNvSpPr txBox="1">
            <a:spLocks noChangeArrowheads="1"/>
          </p:cNvSpPr>
          <p:nvPr/>
        </p:nvSpPr>
        <p:spPr bwMode="auto">
          <a:xfrm>
            <a:off x="752102" y="53022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又</a:t>
            </a:r>
          </a:p>
        </p:txBody>
      </p:sp>
      <p:sp>
        <p:nvSpPr>
          <p:cNvPr id="56380" name="Text Box 60"/>
          <p:cNvSpPr txBox="1">
            <a:spLocks noChangeArrowheads="1"/>
          </p:cNvSpPr>
          <p:nvPr/>
        </p:nvSpPr>
        <p:spPr bwMode="auto">
          <a:xfrm>
            <a:off x="675902" y="45100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比较可知</a:t>
            </a:r>
          </a:p>
        </p:txBody>
      </p:sp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958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8" grpId="0" animBg="1"/>
      <p:bldP spid="56359" grpId="0" animBg="1"/>
      <p:bldP spid="56360" grpId="0" build="p" autoUpdateAnimBg="0"/>
      <p:bldP spid="56361" grpId="0" animBg="1"/>
      <p:bldP spid="56362" grpId="0" animBg="1"/>
      <p:bldP spid="56363" grpId="0" build="p" autoUpdateAnimBg="0"/>
      <p:bldP spid="56364" grpId="0" animBg="1"/>
      <p:bldP spid="56365" grpId="0" build="p" autoUpdateAnimBg="0"/>
      <p:bldP spid="56376" grpId="0" build="p" autoUpdateAnimBg="0"/>
      <p:bldP spid="56380" grpId="0" build="p" autoUpdateAnimBg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0" name="Rectangle 70"/>
          <p:cNvSpPr>
            <a:spLocks noGrp="1" noChangeArrowheads="1"/>
          </p:cNvSpPr>
          <p:nvPr>
            <p:ph type="title"/>
          </p:nvPr>
        </p:nvSpPr>
        <p:spPr bwMode="auto">
          <a:xfrm>
            <a:off x="1282848" y="2976563"/>
            <a:ext cx="3581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根据准则 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2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可知数列</a:t>
            </a:r>
          </a:p>
        </p:txBody>
      </p:sp>
      <p:graphicFrame>
        <p:nvGraphicFramePr>
          <p:cNvPr id="2053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699726"/>
              </p:ext>
            </p:extLst>
          </p:nvPr>
        </p:nvGraphicFramePr>
        <p:xfrm>
          <a:off x="4635648" y="3052763"/>
          <a:ext cx="695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4" imgW="657364" imgH="409538" progId="Equation.3">
                  <p:embed/>
                </p:oleObj>
              </mc:Choice>
              <mc:Fallback>
                <p:oleObj name="Equation" r:id="rId4" imgW="657364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648" y="3052763"/>
                        <a:ext cx="695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1657498" y="35861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记此极限为 </a:t>
            </a:r>
            <a:r>
              <a:rPr kumimoji="1" lang="en-US" altLang="zh-CN" sz="2800" b="1">
                <a:solidFill>
                  <a:srgbClr val="A50021"/>
                </a:solidFill>
                <a:latin typeface="+mn-lt"/>
                <a:ea typeface="+mn-ea"/>
              </a:rPr>
              <a:t>e</a:t>
            </a:r>
            <a:r>
              <a:rPr kumimoji="1" lang="en-US" altLang="zh-CN" sz="2800" b="1" i="1">
                <a:solidFill>
                  <a:srgbClr val="A50021"/>
                </a:solidFill>
                <a:latin typeface="+mn-lt"/>
                <a:ea typeface="+mn-ea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053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61761"/>
              </p:ext>
            </p:extLst>
          </p:nvPr>
        </p:nvGraphicFramePr>
        <p:xfrm>
          <a:off x="3404695" y="4295569"/>
          <a:ext cx="22621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6" imgW="2219316" imgH="676424" progId="Equation.3">
                  <p:embed/>
                </p:oleObj>
              </mc:Choice>
              <mc:Fallback>
                <p:oleObj name="Equation" r:id="rId6" imgW="2219316" imgH="676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695" y="4295569"/>
                        <a:ext cx="22621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1435248" y="5019675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A50021"/>
                </a:solidFill>
                <a:latin typeface="+mn-lt"/>
                <a:ea typeface="+mn-ea"/>
              </a:rPr>
              <a:t> e</a:t>
            </a:r>
            <a:r>
              <a:rPr kumimoji="1" lang="en-US" altLang="zh-CN" sz="2800" b="1" i="1">
                <a:solidFill>
                  <a:srgbClr val="A50021"/>
                </a:solidFill>
                <a:latin typeface="+mn-lt"/>
                <a:ea typeface="+mn-ea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为无理数</a:t>
            </a: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其值为</a:t>
            </a:r>
          </a:p>
        </p:txBody>
      </p:sp>
      <p:graphicFrame>
        <p:nvGraphicFramePr>
          <p:cNvPr id="2053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466383"/>
              </p:ext>
            </p:extLst>
          </p:nvPr>
        </p:nvGraphicFramePr>
        <p:xfrm>
          <a:off x="2946548" y="5757863"/>
          <a:ext cx="39100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8" imgW="3895679" imgH="352276" progId="Equation.3">
                  <p:embed/>
                </p:oleObj>
              </mc:Choice>
              <mc:Fallback>
                <p:oleObj name="Equation" r:id="rId8" imgW="3895679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548" y="5757863"/>
                        <a:ext cx="39100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3881586" y="35861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即</a:t>
            </a:r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5340498" y="2986088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有极限</a:t>
            </a: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4506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597763"/>
              </p:ext>
            </p:extLst>
          </p:nvPr>
        </p:nvGraphicFramePr>
        <p:xfrm>
          <a:off x="2197248" y="346075"/>
          <a:ext cx="30194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10" imgW="2981390" imgH="571612" progId="Equation.3">
                  <p:embed/>
                </p:oleObj>
              </mc:Choice>
              <mc:Fallback>
                <p:oleObj name="Equation" r:id="rId10" imgW="2981390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248" y="346075"/>
                        <a:ext cx="30194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10516"/>
              </p:ext>
            </p:extLst>
          </p:nvPr>
        </p:nvGraphicFramePr>
        <p:xfrm>
          <a:off x="5272236" y="333375"/>
          <a:ext cx="3190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12" imgW="238190" imgH="600075" progId="Equation.3">
                  <p:embed/>
                </p:oleObj>
              </mc:Choice>
              <mc:Fallback>
                <p:oleObj name="Equation" r:id="rId12" imgW="238190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236" y="333375"/>
                        <a:ext cx="3190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74881"/>
              </p:ext>
            </p:extLst>
          </p:nvPr>
        </p:nvGraphicFramePr>
        <p:xfrm>
          <a:off x="5626248" y="357188"/>
          <a:ext cx="608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14" imgW="495449" imgH="600075" progId="Equation.3">
                  <p:embed/>
                </p:oleObj>
              </mc:Choice>
              <mc:Fallback>
                <p:oleObj name="Equation" r:id="rId14" imgW="49544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248" y="357188"/>
                        <a:ext cx="6080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138806"/>
              </p:ext>
            </p:extLst>
          </p:nvPr>
        </p:nvGraphicFramePr>
        <p:xfrm>
          <a:off x="6235848" y="357188"/>
          <a:ext cx="13604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16" imgW="1152479" imgH="600075" progId="Equation.3">
                  <p:embed/>
                </p:oleObj>
              </mc:Choice>
              <mc:Fallback>
                <p:oleObj name="Equation" r:id="rId16" imgW="115247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848" y="357188"/>
                        <a:ext cx="13604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8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3315"/>
              </p:ext>
            </p:extLst>
          </p:nvPr>
        </p:nvGraphicFramePr>
        <p:xfrm>
          <a:off x="2733823" y="1195388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18" imgW="1104974" imgH="266551" progId="Equation.3">
                  <p:embed/>
                </p:oleObj>
              </mc:Choice>
              <mc:Fallback>
                <p:oleObj name="Equation" r:id="rId18" imgW="1104974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823" y="1195388"/>
                        <a:ext cx="1143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9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638457"/>
              </p:ext>
            </p:extLst>
          </p:nvPr>
        </p:nvGraphicFramePr>
        <p:xfrm>
          <a:off x="3946673" y="1042988"/>
          <a:ext cx="2460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20" imgW="180984" imgH="533437" progId="Equation.3">
                  <p:embed/>
                </p:oleObj>
              </mc:Choice>
              <mc:Fallback>
                <p:oleObj name="Equation" r:id="rId20" imgW="180984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673" y="1042988"/>
                        <a:ext cx="2460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0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550493"/>
              </p:ext>
            </p:extLst>
          </p:nvPr>
        </p:nvGraphicFramePr>
        <p:xfrm>
          <a:off x="4254648" y="1057275"/>
          <a:ext cx="70961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Equation" r:id="rId22" imgW="581090" imgH="609451" progId="Equation.3">
                  <p:embed/>
                </p:oleObj>
              </mc:Choice>
              <mc:Fallback>
                <p:oleObj name="Equation" r:id="rId22" imgW="581090" imgH="609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648" y="1057275"/>
                        <a:ext cx="70961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1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460462"/>
              </p:ext>
            </p:extLst>
          </p:nvPr>
        </p:nvGraphicFramePr>
        <p:xfrm>
          <a:off x="4937273" y="1049338"/>
          <a:ext cx="16637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24" imgW="1419104" imgH="609451" progId="Equation.3">
                  <p:embed/>
                </p:oleObj>
              </mc:Choice>
              <mc:Fallback>
                <p:oleObj name="Equation" r:id="rId24" imgW="1419104" imgH="609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273" y="1049338"/>
                        <a:ext cx="16637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92"/>
          <p:cNvSpPr txBox="1">
            <a:spLocks noChangeArrowheads="1"/>
          </p:cNvSpPr>
          <p:nvPr/>
        </p:nvSpPr>
        <p:spPr bwMode="auto">
          <a:xfrm>
            <a:off x="1282848" y="363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又</a:t>
            </a:r>
          </a:p>
        </p:txBody>
      </p:sp>
      <p:graphicFrame>
        <p:nvGraphicFramePr>
          <p:cNvPr id="20573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3299"/>
              </p:ext>
            </p:extLst>
          </p:nvPr>
        </p:nvGraphicFramePr>
        <p:xfrm>
          <a:off x="5916761" y="2257425"/>
          <a:ext cx="4714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" name="Equation" r:id="rId26" imgW="428541" imgH="276262" progId="Equation.3">
                  <p:embed/>
                </p:oleObj>
              </mc:Choice>
              <mc:Fallback>
                <p:oleObj name="Equation" r:id="rId26" imgW="428541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761" y="2257425"/>
                        <a:ext cx="4714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4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900624"/>
              </p:ext>
            </p:extLst>
          </p:nvPr>
        </p:nvGraphicFramePr>
        <p:xfrm>
          <a:off x="2730648" y="1830388"/>
          <a:ext cx="15509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Equation" r:id="rId28" imgW="1514447" imgH="1076251" progId="Equation.3">
                  <p:embed/>
                </p:oleObj>
              </mc:Choice>
              <mc:Fallback>
                <p:oleObj name="Equation" r:id="rId28" imgW="1514447" imgH="10762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648" y="1830388"/>
                        <a:ext cx="155098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51853"/>
              </p:ext>
            </p:extLst>
          </p:nvPr>
        </p:nvGraphicFramePr>
        <p:xfrm>
          <a:off x="4407048" y="2014538"/>
          <a:ext cx="13858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name="Equation" r:id="rId30" imgW="1419104" imgH="838163" progId="Equation.3">
                  <p:embed/>
                </p:oleObj>
              </mc:Choice>
              <mc:Fallback>
                <p:oleObj name="Equation" r:id="rId30" imgW="1419104" imgH="838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048" y="2014538"/>
                        <a:ext cx="13858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3247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0" grpId="0" build="p" autoUpdateAnimBg="0"/>
      <p:bldP spid="20535" grpId="0" autoUpdateAnimBg="0"/>
      <p:bldP spid="20537" grpId="0" autoUpdateAnimBg="0"/>
      <p:bldP spid="20542" grpId="0" build="p" autoUpdateAnimBg="0"/>
      <p:bldP spid="20551" grpId="0" build="p" autoUpdateAnimBg="0" advAuto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79125"/>
              </p:ext>
            </p:extLst>
          </p:nvPr>
        </p:nvGraphicFramePr>
        <p:xfrm>
          <a:off x="882650" y="498475"/>
          <a:ext cx="74406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" name="Equation" r:id="rId3" imgW="7823160" imgH="1168200" progId="Equation.DSMT4">
                  <p:embed/>
                </p:oleObj>
              </mc:Choice>
              <mc:Fallback>
                <p:oleObj name="Equation" r:id="rId3" imgW="78231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98475"/>
                        <a:ext cx="74406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1122362" y="49020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3</a:t>
            </a:r>
            <a:endParaRPr kumimoji="1"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87624" y="165256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证</a:t>
            </a: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89672"/>
              </p:ext>
            </p:extLst>
          </p:nvPr>
        </p:nvGraphicFramePr>
        <p:xfrm>
          <a:off x="1907704" y="1792265"/>
          <a:ext cx="20208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" name="公式" r:id="rId5" imgW="2438280" imgH="457200" progId="Equation.3">
                  <p:embed/>
                </p:oleObj>
              </mc:Choice>
              <mc:Fallback>
                <p:oleObj name="公式" r:id="rId5" imgW="2438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92265"/>
                        <a:ext cx="20208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42019"/>
              </p:ext>
            </p:extLst>
          </p:nvPr>
        </p:nvGraphicFramePr>
        <p:xfrm>
          <a:off x="4200525" y="1779587"/>
          <a:ext cx="29908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公式" r:id="rId7" imgW="3606480" imgH="469800" progId="Equation.3">
                  <p:embed/>
                </p:oleObj>
              </mc:Choice>
              <mc:Fallback>
                <p:oleObj name="公式" r:id="rId7" imgW="3606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1779587"/>
                        <a:ext cx="29908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09494"/>
              </p:ext>
            </p:extLst>
          </p:nvPr>
        </p:nvGraphicFramePr>
        <p:xfrm>
          <a:off x="992187" y="2413793"/>
          <a:ext cx="22637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name="公式" r:id="rId9" imgW="2730240" imgH="482400" progId="Equation.3">
                  <p:embed/>
                </p:oleObj>
              </mc:Choice>
              <mc:Fallback>
                <p:oleObj name="公式" r:id="rId9" imgW="2730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7" y="2413793"/>
                        <a:ext cx="22637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448887"/>
              </p:ext>
            </p:extLst>
          </p:nvPr>
        </p:nvGraphicFramePr>
        <p:xfrm>
          <a:off x="3347864" y="2420888"/>
          <a:ext cx="16430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公式" r:id="rId11" imgW="1981080" imgH="469800" progId="Equation.3">
                  <p:embed/>
                </p:oleObj>
              </mc:Choice>
              <mc:Fallback>
                <p:oleObj name="公式" r:id="rId11" imgW="1981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420888"/>
                        <a:ext cx="16430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001811"/>
              </p:ext>
            </p:extLst>
          </p:nvPr>
        </p:nvGraphicFramePr>
        <p:xfrm>
          <a:off x="5214937" y="2408237"/>
          <a:ext cx="19589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公式" r:id="rId13" imgW="2361960" imgH="495000" progId="Equation.3">
                  <p:embed/>
                </p:oleObj>
              </mc:Choice>
              <mc:Fallback>
                <p:oleObj name="公式" r:id="rId13" imgW="2361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7" y="2408237"/>
                        <a:ext cx="19589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2513"/>
              </p:ext>
            </p:extLst>
          </p:nvPr>
        </p:nvGraphicFramePr>
        <p:xfrm>
          <a:off x="7072312" y="2445543"/>
          <a:ext cx="11366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公式" r:id="rId15" imgW="1371600" imgH="406080" progId="Equation.3">
                  <p:embed/>
                </p:oleObj>
              </mc:Choice>
              <mc:Fallback>
                <p:oleObj name="公式" r:id="rId15" imgW="1371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2" y="2445543"/>
                        <a:ext cx="113665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963091"/>
              </p:ext>
            </p:extLst>
          </p:nvPr>
        </p:nvGraphicFramePr>
        <p:xfrm>
          <a:off x="8208962" y="2450306"/>
          <a:ext cx="5143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公式" r:id="rId17" imgW="622080" imgH="393480" progId="Equation.3">
                  <p:embed/>
                </p:oleObj>
              </mc:Choice>
              <mc:Fallback>
                <p:oleObj name="公式" r:id="rId17" imgW="622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2" y="2450306"/>
                        <a:ext cx="5143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08896"/>
              </p:ext>
            </p:extLst>
          </p:nvPr>
        </p:nvGraphicFramePr>
        <p:xfrm>
          <a:off x="1403648" y="3068960"/>
          <a:ext cx="22844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2" name="公式" r:id="rId19" imgW="2755800" imgH="469800" progId="Equation.3">
                  <p:embed/>
                </p:oleObj>
              </mc:Choice>
              <mc:Fallback>
                <p:oleObj name="公式" r:id="rId19" imgW="2755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68960"/>
                        <a:ext cx="228441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50774"/>
              </p:ext>
            </p:extLst>
          </p:nvPr>
        </p:nvGraphicFramePr>
        <p:xfrm>
          <a:off x="3941762" y="3040062"/>
          <a:ext cx="19065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公式" r:id="rId21" imgW="2298600" imgH="596880" progId="Equation.3">
                  <p:embed/>
                </p:oleObj>
              </mc:Choice>
              <mc:Fallback>
                <p:oleObj name="公式" r:id="rId21" imgW="22986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3040062"/>
                        <a:ext cx="19065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65841"/>
              </p:ext>
            </p:extLst>
          </p:nvPr>
        </p:nvGraphicFramePr>
        <p:xfrm>
          <a:off x="1331640" y="3846984"/>
          <a:ext cx="22844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name="公式" r:id="rId23" imgW="2755800" imgH="495000" progId="Equation.3">
                  <p:embed/>
                </p:oleObj>
              </mc:Choice>
              <mc:Fallback>
                <p:oleObj name="公式" r:id="rId23" imgW="2755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46984"/>
                        <a:ext cx="22844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84591"/>
              </p:ext>
            </p:extLst>
          </p:nvPr>
        </p:nvGraphicFramePr>
        <p:xfrm>
          <a:off x="3635896" y="3841427"/>
          <a:ext cx="1895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" name="公式" r:id="rId25" imgW="2286000" imgH="507960" progId="Equation.3">
                  <p:embed/>
                </p:oleObj>
              </mc:Choice>
              <mc:Fallback>
                <p:oleObj name="公式" r:id="rId25" imgW="2286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841427"/>
                        <a:ext cx="18954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06710"/>
              </p:ext>
            </p:extLst>
          </p:nvPr>
        </p:nvGraphicFramePr>
        <p:xfrm>
          <a:off x="5724128" y="3789040"/>
          <a:ext cx="30638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公式" r:id="rId27" imgW="3695400" imgH="634680" progId="Equation.3">
                  <p:embed/>
                </p:oleObj>
              </mc:Choice>
              <mc:Fallback>
                <p:oleObj name="公式" r:id="rId27" imgW="36954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789040"/>
                        <a:ext cx="30638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49708"/>
              </p:ext>
            </p:extLst>
          </p:nvPr>
        </p:nvGraphicFramePr>
        <p:xfrm>
          <a:off x="1331640" y="4684013"/>
          <a:ext cx="182454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" name="Equation" r:id="rId29" imgW="1447560" imgH="342720" progId="Equation.DSMT4">
                  <p:embed/>
                </p:oleObj>
              </mc:Choice>
              <mc:Fallback>
                <p:oleObj name="Equation" r:id="rId29" imgW="1447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684013"/>
                        <a:ext cx="182454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06307"/>
              </p:ext>
            </p:extLst>
          </p:nvPr>
        </p:nvGraphicFramePr>
        <p:xfrm>
          <a:off x="3222190" y="4523253"/>
          <a:ext cx="40227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" name="公式" r:id="rId31" imgW="4851360" imgH="914400" progId="Equation.3">
                  <p:embed/>
                </p:oleObj>
              </mc:Choice>
              <mc:Fallback>
                <p:oleObj name="公式" r:id="rId31" imgW="4851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190" y="4523253"/>
                        <a:ext cx="40227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7142162" y="4640262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/>
              <a:t>(</a:t>
            </a:r>
            <a:r>
              <a:rPr kumimoji="1" lang="zh-CN" altLang="en-US" sz="2400" b="1"/>
              <a:t>舍去</a:t>
            </a:r>
            <a:r>
              <a:rPr kumimoji="1" lang="en-US" altLang="zh-CN" sz="2400" b="1"/>
              <a:t>)</a:t>
            </a:r>
          </a:p>
        </p:txBody>
      </p:sp>
      <p:graphicFrame>
        <p:nvGraphicFramePr>
          <p:cNvPr id="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822033"/>
              </p:ext>
            </p:extLst>
          </p:nvPr>
        </p:nvGraphicFramePr>
        <p:xfrm>
          <a:off x="1403648" y="5229200"/>
          <a:ext cx="25479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" name="公式" r:id="rId33" imgW="3073320" imgH="914400" progId="Equation.3">
                  <p:embed/>
                </p:oleObj>
              </mc:Choice>
              <mc:Fallback>
                <p:oleObj name="公式" r:id="rId33" imgW="3073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229200"/>
                        <a:ext cx="25479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930498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43" grpId="0" autoUpdateAnimBg="0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908175" y="1781175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3" imgW="2724131" imgH="695176" progId="Equation.3">
                  <p:embed/>
                </p:oleObj>
              </mc:Choice>
              <mc:Fallback>
                <p:oleObj name="Equation" r:id="rId3" imgW="2724131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81175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008188" y="3111500"/>
          <a:ext cx="3746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5" imgW="3724396" imgH="657337" progId="Equation.3">
                  <p:embed/>
                </p:oleObj>
              </mc:Choice>
              <mc:Fallback>
                <p:oleObj name="Equation" r:id="rId5" imgW="3724396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111500"/>
                        <a:ext cx="3746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6" name="Group 42"/>
          <p:cNvGrpSpPr>
            <a:grpSpLocks/>
          </p:cNvGrpSpPr>
          <p:nvPr/>
        </p:nvGrpSpPr>
        <p:grpSpPr bwMode="auto">
          <a:xfrm>
            <a:off x="4733925" y="2052638"/>
            <a:ext cx="2908300" cy="411162"/>
            <a:chOff x="3016" y="861"/>
            <a:chExt cx="1832" cy="259"/>
          </a:xfrm>
        </p:grpSpPr>
        <p:graphicFrame>
          <p:nvGraphicFramePr>
            <p:cNvPr id="5136" name="Object 8"/>
            <p:cNvGraphicFramePr>
              <a:graphicFrameLocks noChangeAspect="1"/>
            </p:cNvGraphicFramePr>
            <p:nvPr/>
          </p:nvGraphicFramePr>
          <p:xfrm>
            <a:off x="3016" y="864"/>
            <a:ext cx="1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" name="Equation" r:id="rId7" imgW="2886047" imgH="390451" progId="Equation.3">
                    <p:embed/>
                  </p:oleObj>
                </mc:Choice>
                <mc:Fallback>
                  <p:oleObj name="Equation" r:id="rId7" imgW="2886047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864"/>
                          <a:ext cx="18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10"/>
            <p:cNvGraphicFramePr>
              <a:graphicFrameLocks noChangeAspect="1"/>
            </p:cNvGraphicFramePr>
            <p:nvPr/>
          </p:nvGraphicFramePr>
          <p:xfrm>
            <a:off x="3648" y="861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" name="Equation" r:id="rId9" imgW="714236" imgH="390451" progId="Equation.3">
                    <p:embed/>
                  </p:oleObj>
                </mc:Choice>
                <mc:Fallback>
                  <p:oleObj name="Equation" r:id="rId9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861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225675" y="4191000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11" imgW="2038331" imgH="657337" progId="Equation.3">
                  <p:embed/>
                </p:oleObj>
              </mc:Choice>
              <mc:Fallback>
                <p:oleObj name="Equation" r:id="rId11" imgW="2038331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191000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2219325" y="2514600"/>
          <a:ext cx="199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13" imgW="1971759" imgH="447712" progId="Equation.3">
                  <p:embed/>
                </p:oleObj>
              </mc:Choice>
              <mc:Fallback>
                <p:oleObj name="Equation" r:id="rId13" imgW="1971759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514600"/>
                        <a:ext cx="199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1901825" y="3754438"/>
          <a:ext cx="8778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15" imgW="1238120" imgH="390451" progId="Equation.3">
                  <p:embed/>
                </p:oleObj>
              </mc:Choice>
              <mc:Fallback>
                <p:oleObj name="Equation" r:id="rId15" imgW="123812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754438"/>
                        <a:ext cx="8778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3730625" y="3754438"/>
          <a:ext cx="8778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17" imgW="1238120" imgH="390451" progId="Equation.3">
                  <p:embed/>
                </p:oleObj>
              </mc:Choice>
              <mc:Fallback>
                <p:oleObj name="Equation" r:id="rId17" imgW="123812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3754438"/>
                        <a:ext cx="8778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2097088" y="4800600"/>
          <a:ext cx="87788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19" imgW="1238120" imgH="390451" progId="Equation.3">
                  <p:embed/>
                </p:oleObj>
              </mc:Choice>
              <mc:Fallback>
                <p:oleObj name="Equation" r:id="rId19" imgW="123812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800600"/>
                        <a:ext cx="87788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642225" y="19669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且</a:t>
            </a:r>
          </a:p>
        </p:txBody>
      </p:sp>
      <p:sp>
        <p:nvSpPr>
          <p:cNvPr id="6187" name="AutoShape 43"/>
          <p:cNvSpPr>
            <a:spLocks noChangeArrowheads="1"/>
          </p:cNvSpPr>
          <p:nvPr/>
        </p:nvSpPr>
        <p:spPr bwMode="auto">
          <a:xfrm>
            <a:off x="1331913" y="4343400"/>
            <a:ext cx="806450" cy="152400"/>
          </a:xfrm>
          <a:prstGeom prst="rightArrow">
            <a:avLst>
              <a:gd name="adj1" fmla="val 50000"/>
              <a:gd name="adj2" fmla="val 117936"/>
            </a:avLst>
          </a:prstGeom>
          <a:solidFill>
            <a:srgbClr val="3333FF"/>
          </a:solidFill>
          <a:ln w="1905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Text Box 47"/>
          <p:cNvSpPr txBox="1">
            <a:spLocks noChangeArrowheads="1"/>
          </p:cNvSpPr>
          <p:nvPr/>
        </p:nvSpPr>
        <p:spPr bwMode="auto">
          <a:xfrm>
            <a:off x="539750" y="476250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一、函数极限存在的夹逼准则</a:t>
            </a:r>
          </a:p>
        </p:txBody>
      </p:sp>
      <p:sp>
        <p:nvSpPr>
          <p:cNvPr id="6192" name="Text Box 48"/>
          <p:cNvSpPr txBox="1">
            <a:spLocks noChangeArrowheads="1"/>
          </p:cNvSpPr>
          <p:nvPr/>
        </p:nvSpPr>
        <p:spPr bwMode="auto">
          <a:xfrm>
            <a:off x="1247775" y="5156200"/>
            <a:ext cx="2316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证明</a:t>
            </a:r>
            <a:r>
              <a:rPr kumimoji="1" lang="zh-CN" altLang="en-US">
                <a:solidFill>
                  <a:schemeClr val="accent2"/>
                </a:solidFill>
              </a:rPr>
              <a:t>（略）</a:t>
            </a:r>
          </a:p>
        </p:txBody>
      </p:sp>
      <p:sp>
        <p:nvSpPr>
          <p:cNvPr id="6194" name="Rectangle 50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1196975"/>
            <a:ext cx="5486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夹逼准则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准则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2800" smtClean="0">
                <a:solidFill>
                  <a:schemeClr val="tx1"/>
                </a:solidFill>
              </a:rPr>
              <a:t>'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en-US" altLang="zh-CN" sz="3200" smtClean="0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(P50)</a:t>
            </a:r>
          </a:p>
        </p:txBody>
      </p: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07794" y="6569380"/>
            <a:ext cx="1334048" cy="288619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993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 autoUpdateAnimBg="0"/>
      <p:bldP spid="6187" grpId="0" animBg="1"/>
      <p:bldP spid="6192" grpId="0" autoUpdateAnimBg="0"/>
      <p:bldP spid="6194" grpId="0"/>
      <p:bldP spid="18" grpId="0" animBg="1"/>
    </p:bldLst>
  </p:timing>
</p:sld>
</file>

<file path=ppt/theme/theme1.xml><?xml version="1.0" encoding="utf-8"?>
<a:theme xmlns:a="http://schemas.openxmlformats.org/drawingml/2006/main" name="高数A模板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华文中宋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76</TotalTime>
  <Words>451</Words>
  <Application>Microsoft Office PowerPoint</Application>
  <PresentationFormat>全屏显示(4:3)</PresentationFormat>
  <Paragraphs>116</Paragraphs>
  <Slides>18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高数A模板</vt:lpstr>
      <vt:lpstr>Equation</vt:lpstr>
      <vt:lpstr>MathType 6.0 Equation</vt:lpstr>
      <vt:lpstr>公式</vt:lpstr>
      <vt:lpstr>第六节</vt:lpstr>
      <vt:lpstr>回忆：1. 数列夹逼准则（准则1）   (P50)</vt:lpstr>
      <vt:lpstr>PowerPoint 演示文稿</vt:lpstr>
      <vt:lpstr>回忆：1. 数列夹逼准则（准则1）   (P50)</vt:lpstr>
      <vt:lpstr>例2. 设</vt:lpstr>
      <vt:lpstr>PowerPoint 演示文稿</vt:lpstr>
      <vt:lpstr>根据准则 2 可知数列</vt:lpstr>
      <vt:lpstr>PowerPoint 演示文稿</vt:lpstr>
      <vt:lpstr>夹逼准则 (准则1' )   (P50)</vt:lpstr>
      <vt:lpstr>二、两个重要极限   </vt:lpstr>
      <vt:lpstr>例4. 求</vt:lpstr>
      <vt:lpstr>例6.  求</vt:lpstr>
      <vt:lpstr>2.</vt:lpstr>
      <vt:lpstr>PowerPoint 演示文稿</vt:lpstr>
      <vt:lpstr>例8.  求</vt:lpstr>
      <vt:lpstr>例9.  求</vt:lpstr>
      <vt:lpstr>内容小结</vt:lpstr>
      <vt:lpstr>思考与练习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</dc:title>
  <dc:creator>微软用户</dc:creator>
  <cp:lastModifiedBy>ss</cp:lastModifiedBy>
  <cp:revision>17</cp:revision>
  <dcterms:created xsi:type="dcterms:W3CDTF">2015-10-18T14:20:46Z</dcterms:created>
  <dcterms:modified xsi:type="dcterms:W3CDTF">2015-10-21T05:40:19Z</dcterms:modified>
</cp:coreProperties>
</file>