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18" Type="http://schemas.openxmlformats.org/officeDocument/2006/relationships/image" Target="../media/image41.emf"/><Relationship Id="rId3" Type="http://schemas.openxmlformats.org/officeDocument/2006/relationships/image" Target="../media/image26.emf"/><Relationship Id="rId21" Type="http://schemas.openxmlformats.org/officeDocument/2006/relationships/image" Target="../media/image44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5.emf"/><Relationship Id="rId16" Type="http://schemas.openxmlformats.org/officeDocument/2006/relationships/image" Target="../media/image39.emf"/><Relationship Id="rId20" Type="http://schemas.openxmlformats.org/officeDocument/2006/relationships/image" Target="../media/image43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19" Type="http://schemas.openxmlformats.org/officeDocument/2006/relationships/image" Target="../media/image42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3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emf"/><Relationship Id="rId18" Type="http://schemas.openxmlformats.org/officeDocument/2006/relationships/image" Target="../media/image13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emf"/><Relationship Id="rId17" Type="http://schemas.openxmlformats.org/officeDocument/2006/relationships/image" Target="../media/image130.emf"/><Relationship Id="rId2" Type="http://schemas.openxmlformats.org/officeDocument/2006/relationships/image" Target="../media/image115.emf"/><Relationship Id="rId16" Type="http://schemas.openxmlformats.org/officeDocument/2006/relationships/image" Target="../media/image129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DEEFB-F95C-4739-9768-4628D61AFB19}" type="datetimeFigureOut">
              <a:rPr lang="zh-CN" altLang="en-US" smtClean="0"/>
              <a:t>2015-10-22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A222-F989-4F39-8153-6A4AB81A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9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6556D17-4BC4-456E-A913-73A14FE1874D}" type="slidenum">
              <a:rPr lang="en-US" altLang="zh-CN" sz="1200" smtClean="0"/>
              <a:pPr eaLnBrk="1" hangingPunct="1"/>
              <a:t>4</a:t>
            </a:fld>
            <a:endParaRPr lang="en-US" altLang="zh-CN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5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26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9" Type="http://schemas.openxmlformats.org/officeDocument/2006/relationships/image" Target="../media/image113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110.e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38" Type="http://schemas.openxmlformats.org/officeDocument/2006/relationships/image" Target="../media/image11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5.emf"/><Relationship Id="rId32" Type="http://schemas.openxmlformats.org/officeDocument/2006/relationships/image" Target="../media/image109.emf"/><Relationship Id="rId37" Type="http://schemas.openxmlformats.org/officeDocument/2006/relationships/oleObject" Target="../embeddings/oleObject106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08.emf"/><Relationship Id="rId35" Type="http://schemas.openxmlformats.org/officeDocument/2006/relationships/oleObject" Target="../embeddings/oleObject10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29.e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24.emf"/><Relationship Id="rId32" Type="http://schemas.openxmlformats.org/officeDocument/2006/relationships/image" Target="../media/image128.emf"/><Relationship Id="rId37" Type="http://schemas.openxmlformats.org/officeDocument/2006/relationships/oleObject" Target="../embeddings/oleObject124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26.emf"/><Relationship Id="rId36" Type="http://schemas.openxmlformats.org/officeDocument/2006/relationships/image" Target="../media/image130.emf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27.emf"/><Relationship Id="rId35" Type="http://schemas.openxmlformats.org/officeDocument/2006/relationships/oleObject" Target="../embeddings/oleObject1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6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51.emf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2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e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9" Type="http://schemas.openxmlformats.org/officeDocument/2006/relationships/image" Target="../media/image41.emf"/><Relationship Id="rId3" Type="http://schemas.openxmlformats.org/officeDocument/2006/relationships/image" Target="../media/image45.jpeg"/><Relationship Id="rId21" Type="http://schemas.openxmlformats.org/officeDocument/2006/relationships/image" Target="../media/image32.emf"/><Relationship Id="rId34" Type="http://schemas.openxmlformats.org/officeDocument/2006/relationships/oleObject" Target="../embeddings/oleObject34.bin"/><Relationship Id="rId42" Type="http://schemas.openxmlformats.org/officeDocument/2006/relationships/oleObject" Target="../embeddings/oleObject38.bin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emf"/><Relationship Id="rId25" Type="http://schemas.openxmlformats.org/officeDocument/2006/relationships/image" Target="../media/image34.emf"/><Relationship Id="rId33" Type="http://schemas.openxmlformats.org/officeDocument/2006/relationships/image" Target="../media/image38.emf"/><Relationship Id="rId38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6.emf"/><Relationship Id="rId41" Type="http://schemas.openxmlformats.org/officeDocument/2006/relationships/image" Target="../media/image42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emf"/><Relationship Id="rId24" Type="http://schemas.openxmlformats.org/officeDocument/2006/relationships/oleObject" Target="../embeddings/oleObject29.bin"/><Relationship Id="rId32" Type="http://schemas.openxmlformats.org/officeDocument/2006/relationships/oleObject" Target="../embeddings/oleObject33.bin"/><Relationship Id="rId37" Type="http://schemas.openxmlformats.org/officeDocument/2006/relationships/image" Target="../media/image40.emf"/><Relationship Id="rId40" Type="http://schemas.openxmlformats.org/officeDocument/2006/relationships/oleObject" Target="../embeddings/oleObject37.bin"/><Relationship Id="rId45" Type="http://schemas.openxmlformats.org/officeDocument/2006/relationships/image" Target="../media/image44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23" Type="http://schemas.openxmlformats.org/officeDocument/2006/relationships/image" Target="../media/image33.emf"/><Relationship Id="rId28" Type="http://schemas.openxmlformats.org/officeDocument/2006/relationships/oleObject" Target="../embeddings/oleObject31.bin"/><Relationship Id="rId36" Type="http://schemas.openxmlformats.org/officeDocument/2006/relationships/oleObject" Target="../embeddings/oleObject35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emf"/><Relationship Id="rId31" Type="http://schemas.openxmlformats.org/officeDocument/2006/relationships/image" Target="../media/image37.emf"/><Relationship Id="rId44" Type="http://schemas.openxmlformats.org/officeDocument/2006/relationships/oleObject" Target="../embeddings/oleObject39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5.emf"/><Relationship Id="rId30" Type="http://schemas.openxmlformats.org/officeDocument/2006/relationships/oleObject" Target="../embeddings/oleObject32.bin"/><Relationship Id="rId35" Type="http://schemas.openxmlformats.org/officeDocument/2006/relationships/image" Target="../media/image39.emf"/><Relationship Id="rId43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6.emf"/><Relationship Id="rId32" Type="http://schemas.openxmlformats.org/officeDocument/2006/relationships/image" Target="../media/image70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8.emf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58.bin"/><Relationship Id="rId31" Type="http://schemas.openxmlformats.org/officeDocument/2006/relationships/oleObject" Target="../embeddings/oleObject64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6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e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81.e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83.emf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4.e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67000" y="4067175"/>
            <a:ext cx="353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二、函数的间断点 </a:t>
            </a:r>
          </a:p>
        </p:txBody>
      </p:sp>
      <p:sp>
        <p:nvSpPr>
          <p:cNvPr id="5123" name="Text Box 37"/>
          <p:cNvSpPr txBox="1">
            <a:spLocks noChangeArrowheads="1"/>
          </p:cNvSpPr>
          <p:nvPr/>
        </p:nvSpPr>
        <p:spPr bwMode="auto">
          <a:xfrm>
            <a:off x="2667000" y="3076575"/>
            <a:ext cx="434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一、函数连续性的定义 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26670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smtClean="0">
                <a:ea typeface="华文行楷" pitchFamily="2" charset="-122"/>
              </a:rPr>
              <a:t>第八节</a:t>
            </a:r>
          </a:p>
        </p:txBody>
      </p:sp>
      <p:sp>
        <p:nvSpPr>
          <p:cNvPr id="5125" name="Text Box 47"/>
          <p:cNvSpPr txBox="1">
            <a:spLocks noChangeArrowheads="1"/>
          </p:cNvSpPr>
          <p:nvPr/>
        </p:nvSpPr>
        <p:spPr bwMode="auto">
          <a:xfrm>
            <a:off x="967581" y="1219200"/>
            <a:ext cx="72088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函数的连续性与间断点 </a:t>
            </a:r>
          </a:p>
        </p:txBody>
      </p:sp>
      <p:sp>
        <p:nvSpPr>
          <p:cNvPr id="5126" name="Text Box 54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sp>
        <p:nvSpPr>
          <p:cNvPr id="8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153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1614"/>
              </p:ext>
            </p:extLst>
          </p:nvPr>
        </p:nvGraphicFramePr>
        <p:xfrm>
          <a:off x="1079500" y="962025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3" imgW="1923920" imgH="390451" progId="Equation.3">
                  <p:embed/>
                </p:oleObj>
              </mc:Choice>
              <mc:Fallback>
                <p:oleObj name="Equation" r:id="rId3" imgW="192392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962025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57416"/>
              </p:ext>
            </p:extLst>
          </p:nvPr>
        </p:nvGraphicFramePr>
        <p:xfrm>
          <a:off x="1676400" y="1460500"/>
          <a:ext cx="7207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5" imgW="809579" imgH="828787" progId="Equation.3">
                  <p:embed/>
                </p:oleObj>
              </mc:Choice>
              <mc:Fallback>
                <p:oleObj name="Equation" r:id="rId5" imgW="80957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60500"/>
                        <a:ext cx="7207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362200" y="164623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为其无穷间断点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590244"/>
              </p:ext>
            </p:extLst>
          </p:nvPr>
        </p:nvGraphicFramePr>
        <p:xfrm>
          <a:off x="1676400" y="361791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7" imgW="752373" imgH="295349" progId="Equation.3">
                  <p:embed/>
                </p:oleObj>
              </mc:Choice>
              <mc:Fallback>
                <p:oleObj name="Equation" r:id="rId7" imgW="75237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17913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438400" y="35052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为其振荡间断点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54836"/>
              </p:ext>
            </p:extLst>
          </p:nvPr>
        </p:nvGraphicFramePr>
        <p:xfrm>
          <a:off x="1079500" y="2468563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9" imgW="1971759" imgH="828787" progId="Equation.3">
                  <p:embed/>
                </p:oleObj>
              </mc:Choice>
              <mc:Fallback>
                <p:oleObj name="Equation" r:id="rId9" imgW="197175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468563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79995"/>
              </p:ext>
            </p:extLst>
          </p:nvPr>
        </p:nvGraphicFramePr>
        <p:xfrm>
          <a:off x="1676400" y="56388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11" imgW="695167" imgH="295349" progId="Equation.3">
                  <p:embed/>
                </p:oleObj>
              </mc:Choice>
              <mc:Fallback>
                <p:oleObj name="Equation" r:id="rId11" imgW="695167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362200" y="55626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为可去间断点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33949"/>
              </p:ext>
            </p:extLst>
          </p:nvPr>
        </p:nvGraphicFramePr>
        <p:xfrm>
          <a:off x="1079500" y="4349750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13" imgW="2066767" imgH="933599" progId="Equation.3">
                  <p:embed/>
                </p:oleObj>
              </mc:Choice>
              <mc:Fallback>
                <p:oleObj name="Equation" r:id="rId13" imgW="2066767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349750"/>
                        <a:ext cx="208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1752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,</a:t>
            </a:r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6019800" y="381000"/>
            <a:ext cx="2463800" cy="2124075"/>
            <a:chOff x="3792" y="240"/>
            <a:chExt cx="1552" cy="1338"/>
          </a:xfrm>
        </p:grpSpPr>
        <p:graphicFrame>
          <p:nvGraphicFramePr>
            <p:cNvPr id="14372" name="Object 13"/>
            <p:cNvGraphicFramePr>
              <a:graphicFrameLocks noChangeAspect="1"/>
            </p:cNvGraphicFramePr>
            <p:nvPr/>
          </p:nvGraphicFramePr>
          <p:xfrm>
            <a:off x="4512" y="432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name="Equation" r:id="rId15" imgW="1305027" imgH="352276" progId="Equation.3">
                    <p:embed/>
                  </p:oleObj>
                </mc:Choice>
                <mc:Fallback>
                  <p:oleObj name="Equation" r:id="rId15" imgW="1305027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432"/>
                          <a:ext cx="8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14"/>
            <p:cNvGraphicFramePr>
              <a:graphicFrameLocks noChangeAspect="1"/>
            </p:cNvGraphicFramePr>
            <p:nvPr/>
          </p:nvGraphicFramePr>
          <p:xfrm>
            <a:off x="4272" y="912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" name="Equation" r:id="rId17" imgW="209420" imgH="504974" progId="Equation.3">
                    <p:embed/>
                  </p:oleObj>
                </mc:Choice>
                <mc:Fallback>
                  <p:oleObj name="Equation" r:id="rId17" imgW="209420" imgH="5049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12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4" name="Group 15"/>
            <p:cNvGrpSpPr>
              <a:grpSpLocks/>
            </p:cNvGrpSpPr>
            <p:nvPr/>
          </p:nvGrpSpPr>
          <p:grpSpPr bwMode="auto">
            <a:xfrm>
              <a:off x="3885" y="291"/>
              <a:ext cx="424" cy="1245"/>
              <a:chOff x="2262" y="1167"/>
              <a:chExt cx="654" cy="1920"/>
            </a:xfrm>
          </p:grpSpPr>
          <p:sp>
            <p:nvSpPr>
              <p:cNvPr id="14384" name="Freeform 16"/>
              <p:cNvSpPr>
                <a:spLocks/>
              </p:cNvSpPr>
              <p:nvPr/>
            </p:nvSpPr>
            <p:spPr bwMode="auto">
              <a:xfrm>
                <a:off x="2262" y="2061"/>
                <a:ext cx="426" cy="1026"/>
              </a:xfrm>
              <a:custGeom>
                <a:avLst/>
                <a:gdLst>
                  <a:gd name="T0" fmla="*/ 12 w 426"/>
                  <a:gd name="T1" fmla="*/ 906 h 1026"/>
                  <a:gd name="T2" fmla="*/ 18 w 426"/>
                  <a:gd name="T3" fmla="*/ 792 h 1026"/>
                  <a:gd name="T4" fmla="*/ 24 w 426"/>
                  <a:gd name="T5" fmla="*/ 702 h 1026"/>
                  <a:gd name="T6" fmla="*/ 36 w 426"/>
                  <a:gd name="T7" fmla="*/ 630 h 1026"/>
                  <a:gd name="T8" fmla="*/ 42 w 426"/>
                  <a:gd name="T9" fmla="*/ 570 h 1026"/>
                  <a:gd name="T10" fmla="*/ 48 w 426"/>
                  <a:gd name="T11" fmla="*/ 522 h 1026"/>
                  <a:gd name="T12" fmla="*/ 60 w 426"/>
                  <a:gd name="T13" fmla="*/ 486 h 1026"/>
                  <a:gd name="T14" fmla="*/ 66 w 426"/>
                  <a:gd name="T15" fmla="*/ 450 h 1026"/>
                  <a:gd name="T16" fmla="*/ 78 w 426"/>
                  <a:gd name="T17" fmla="*/ 420 h 1026"/>
                  <a:gd name="T18" fmla="*/ 84 w 426"/>
                  <a:gd name="T19" fmla="*/ 390 h 1026"/>
                  <a:gd name="T20" fmla="*/ 90 w 426"/>
                  <a:gd name="T21" fmla="*/ 366 h 1026"/>
                  <a:gd name="T22" fmla="*/ 102 w 426"/>
                  <a:gd name="T23" fmla="*/ 348 h 1026"/>
                  <a:gd name="T24" fmla="*/ 108 w 426"/>
                  <a:gd name="T25" fmla="*/ 330 h 1026"/>
                  <a:gd name="T26" fmla="*/ 114 w 426"/>
                  <a:gd name="T27" fmla="*/ 312 h 1026"/>
                  <a:gd name="T28" fmla="*/ 126 w 426"/>
                  <a:gd name="T29" fmla="*/ 294 h 1026"/>
                  <a:gd name="T30" fmla="*/ 132 w 426"/>
                  <a:gd name="T31" fmla="*/ 282 h 1026"/>
                  <a:gd name="T32" fmla="*/ 144 w 426"/>
                  <a:gd name="T33" fmla="*/ 264 h 1026"/>
                  <a:gd name="T34" fmla="*/ 150 w 426"/>
                  <a:gd name="T35" fmla="*/ 252 h 1026"/>
                  <a:gd name="T36" fmla="*/ 156 w 426"/>
                  <a:gd name="T37" fmla="*/ 240 h 1026"/>
                  <a:gd name="T38" fmla="*/ 168 w 426"/>
                  <a:gd name="T39" fmla="*/ 228 h 1026"/>
                  <a:gd name="T40" fmla="*/ 174 w 426"/>
                  <a:gd name="T41" fmla="*/ 222 h 1026"/>
                  <a:gd name="T42" fmla="*/ 180 w 426"/>
                  <a:gd name="T43" fmla="*/ 210 h 1026"/>
                  <a:gd name="T44" fmla="*/ 192 w 426"/>
                  <a:gd name="T45" fmla="*/ 198 h 1026"/>
                  <a:gd name="T46" fmla="*/ 198 w 426"/>
                  <a:gd name="T47" fmla="*/ 192 h 1026"/>
                  <a:gd name="T48" fmla="*/ 210 w 426"/>
                  <a:gd name="T49" fmla="*/ 180 h 1026"/>
                  <a:gd name="T50" fmla="*/ 216 w 426"/>
                  <a:gd name="T51" fmla="*/ 174 h 1026"/>
                  <a:gd name="T52" fmla="*/ 222 w 426"/>
                  <a:gd name="T53" fmla="*/ 168 h 1026"/>
                  <a:gd name="T54" fmla="*/ 234 w 426"/>
                  <a:gd name="T55" fmla="*/ 156 h 1026"/>
                  <a:gd name="T56" fmla="*/ 240 w 426"/>
                  <a:gd name="T57" fmla="*/ 150 h 1026"/>
                  <a:gd name="T58" fmla="*/ 246 w 426"/>
                  <a:gd name="T59" fmla="*/ 144 h 1026"/>
                  <a:gd name="T60" fmla="*/ 258 w 426"/>
                  <a:gd name="T61" fmla="*/ 138 h 1026"/>
                  <a:gd name="T62" fmla="*/ 264 w 426"/>
                  <a:gd name="T63" fmla="*/ 126 h 1026"/>
                  <a:gd name="T64" fmla="*/ 276 w 426"/>
                  <a:gd name="T65" fmla="*/ 120 h 1026"/>
                  <a:gd name="T66" fmla="*/ 282 w 426"/>
                  <a:gd name="T67" fmla="*/ 114 h 1026"/>
                  <a:gd name="T68" fmla="*/ 288 w 426"/>
                  <a:gd name="T69" fmla="*/ 108 h 1026"/>
                  <a:gd name="T70" fmla="*/ 300 w 426"/>
                  <a:gd name="T71" fmla="*/ 102 h 1026"/>
                  <a:gd name="T72" fmla="*/ 306 w 426"/>
                  <a:gd name="T73" fmla="*/ 96 h 1026"/>
                  <a:gd name="T74" fmla="*/ 312 w 426"/>
                  <a:gd name="T75" fmla="*/ 90 h 1026"/>
                  <a:gd name="T76" fmla="*/ 324 w 426"/>
                  <a:gd name="T77" fmla="*/ 84 h 1026"/>
                  <a:gd name="T78" fmla="*/ 330 w 426"/>
                  <a:gd name="T79" fmla="*/ 78 h 1026"/>
                  <a:gd name="T80" fmla="*/ 342 w 426"/>
                  <a:gd name="T81" fmla="*/ 66 h 1026"/>
                  <a:gd name="T82" fmla="*/ 348 w 426"/>
                  <a:gd name="T83" fmla="*/ 60 h 1026"/>
                  <a:gd name="T84" fmla="*/ 354 w 426"/>
                  <a:gd name="T85" fmla="*/ 54 h 1026"/>
                  <a:gd name="T86" fmla="*/ 366 w 426"/>
                  <a:gd name="T87" fmla="*/ 48 h 1026"/>
                  <a:gd name="T88" fmla="*/ 372 w 426"/>
                  <a:gd name="T89" fmla="*/ 42 h 1026"/>
                  <a:gd name="T90" fmla="*/ 378 w 426"/>
                  <a:gd name="T91" fmla="*/ 36 h 1026"/>
                  <a:gd name="T92" fmla="*/ 390 w 426"/>
                  <a:gd name="T93" fmla="*/ 30 h 1026"/>
                  <a:gd name="T94" fmla="*/ 396 w 426"/>
                  <a:gd name="T95" fmla="*/ 18 h 1026"/>
                  <a:gd name="T96" fmla="*/ 408 w 426"/>
                  <a:gd name="T97" fmla="*/ 12 h 1026"/>
                  <a:gd name="T98" fmla="*/ 414 w 426"/>
                  <a:gd name="T99" fmla="*/ 6 h 1026"/>
                  <a:gd name="T100" fmla="*/ 420 w 426"/>
                  <a:gd name="T101" fmla="*/ 0 h 102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26" h="1026">
                    <a:moveTo>
                      <a:pt x="0" y="1026"/>
                    </a:moveTo>
                    <a:lnTo>
                      <a:pt x="6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12" y="906"/>
                    </a:lnTo>
                    <a:lnTo>
                      <a:pt x="12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8" y="810"/>
                    </a:lnTo>
                    <a:lnTo>
                      <a:pt x="18" y="792"/>
                    </a:lnTo>
                    <a:lnTo>
                      <a:pt x="18" y="774"/>
                    </a:lnTo>
                    <a:lnTo>
                      <a:pt x="24" y="750"/>
                    </a:lnTo>
                    <a:lnTo>
                      <a:pt x="24" y="732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30" y="684"/>
                    </a:lnTo>
                    <a:lnTo>
                      <a:pt x="30" y="672"/>
                    </a:lnTo>
                    <a:lnTo>
                      <a:pt x="30" y="654"/>
                    </a:lnTo>
                    <a:lnTo>
                      <a:pt x="30" y="642"/>
                    </a:lnTo>
                    <a:lnTo>
                      <a:pt x="36" y="630"/>
                    </a:lnTo>
                    <a:lnTo>
                      <a:pt x="36" y="618"/>
                    </a:lnTo>
                    <a:lnTo>
                      <a:pt x="36" y="606"/>
                    </a:lnTo>
                    <a:lnTo>
                      <a:pt x="42" y="594"/>
                    </a:lnTo>
                    <a:lnTo>
                      <a:pt x="42" y="582"/>
                    </a:lnTo>
                    <a:lnTo>
                      <a:pt x="42" y="570"/>
                    </a:lnTo>
                    <a:lnTo>
                      <a:pt x="42" y="564"/>
                    </a:lnTo>
                    <a:lnTo>
                      <a:pt x="48" y="552"/>
                    </a:lnTo>
                    <a:lnTo>
                      <a:pt x="48" y="540"/>
                    </a:lnTo>
                    <a:lnTo>
                      <a:pt x="48" y="534"/>
                    </a:lnTo>
                    <a:lnTo>
                      <a:pt x="48" y="522"/>
                    </a:lnTo>
                    <a:lnTo>
                      <a:pt x="54" y="516"/>
                    </a:lnTo>
                    <a:lnTo>
                      <a:pt x="54" y="510"/>
                    </a:lnTo>
                    <a:lnTo>
                      <a:pt x="54" y="498"/>
                    </a:lnTo>
                    <a:lnTo>
                      <a:pt x="60" y="492"/>
                    </a:lnTo>
                    <a:lnTo>
                      <a:pt x="60" y="486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6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84" y="396"/>
                    </a:lnTo>
                    <a:lnTo>
                      <a:pt x="84" y="390"/>
                    </a:lnTo>
                    <a:lnTo>
                      <a:pt x="90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14" y="324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2" y="276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8" y="228"/>
                    </a:lnTo>
                    <a:lnTo>
                      <a:pt x="174" y="222"/>
                    </a:lnTo>
                    <a:lnTo>
                      <a:pt x="174" y="216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8" y="192"/>
                    </a:lnTo>
                    <a:lnTo>
                      <a:pt x="204" y="186"/>
                    </a:lnTo>
                    <a:lnTo>
                      <a:pt x="210" y="180"/>
                    </a:lnTo>
                    <a:lnTo>
                      <a:pt x="216" y="174"/>
                    </a:lnTo>
                    <a:lnTo>
                      <a:pt x="222" y="168"/>
                    </a:lnTo>
                    <a:lnTo>
                      <a:pt x="228" y="162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2" y="138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64" y="132"/>
                    </a:lnTo>
                    <a:lnTo>
                      <a:pt x="264" y="126"/>
                    </a:lnTo>
                    <a:lnTo>
                      <a:pt x="270" y="126"/>
                    </a:lnTo>
                    <a:lnTo>
                      <a:pt x="276" y="120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08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12" y="90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54" y="54"/>
                    </a:lnTo>
                    <a:lnTo>
                      <a:pt x="360" y="54"/>
                    </a:lnTo>
                    <a:lnTo>
                      <a:pt x="360" y="48"/>
                    </a:lnTo>
                    <a:lnTo>
                      <a:pt x="366" y="48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24"/>
                    </a:lnTo>
                    <a:lnTo>
                      <a:pt x="396" y="24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0"/>
                    </a:lnTo>
                    <a:lnTo>
                      <a:pt x="426" y="0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Freeform 17"/>
              <p:cNvSpPr>
                <a:spLocks/>
              </p:cNvSpPr>
              <p:nvPr/>
            </p:nvSpPr>
            <p:spPr bwMode="auto">
              <a:xfrm>
                <a:off x="2688" y="1167"/>
                <a:ext cx="228" cy="894"/>
              </a:xfrm>
              <a:custGeom>
                <a:avLst/>
                <a:gdLst>
                  <a:gd name="T0" fmla="*/ 0 w 228"/>
                  <a:gd name="T1" fmla="*/ 888 h 894"/>
                  <a:gd name="T2" fmla="*/ 6 w 228"/>
                  <a:gd name="T3" fmla="*/ 882 h 894"/>
                  <a:gd name="T4" fmla="*/ 12 w 228"/>
                  <a:gd name="T5" fmla="*/ 876 h 894"/>
                  <a:gd name="T6" fmla="*/ 18 w 228"/>
                  <a:gd name="T7" fmla="*/ 876 h 894"/>
                  <a:gd name="T8" fmla="*/ 18 w 228"/>
                  <a:gd name="T9" fmla="*/ 870 h 894"/>
                  <a:gd name="T10" fmla="*/ 24 w 228"/>
                  <a:gd name="T11" fmla="*/ 864 h 894"/>
                  <a:gd name="T12" fmla="*/ 30 w 228"/>
                  <a:gd name="T13" fmla="*/ 858 h 894"/>
                  <a:gd name="T14" fmla="*/ 36 w 228"/>
                  <a:gd name="T15" fmla="*/ 852 h 894"/>
                  <a:gd name="T16" fmla="*/ 42 w 228"/>
                  <a:gd name="T17" fmla="*/ 846 h 894"/>
                  <a:gd name="T18" fmla="*/ 48 w 228"/>
                  <a:gd name="T19" fmla="*/ 840 h 894"/>
                  <a:gd name="T20" fmla="*/ 48 w 228"/>
                  <a:gd name="T21" fmla="*/ 834 h 894"/>
                  <a:gd name="T22" fmla="*/ 54 w 228"/>
                  <a:gd name="T23" fmla="*/ 828 h 894"/>
                  <a:gd name="T24" fmla="*/ 60 w 228"/>
                  <a:gd name="T25" fmla="*/ 822 h 894"/>
                  <a:gd name="T26" fmla="*/ 66 w 228"/>
                  <a:gd name="T27" fmla="*/ 816 h 894"/>
                  <a:gd name="T28" fmla="*/ 72 w 228"/>
                  <a:gd name="T29" fmla="*/ 810 h 894"/>
                  <a:gd name="T30" fmla="*/ 78 w 228"/>
                  <a:gd name="T31" fmla="*/ 804 h 894"/>
                  <a:gd name="T32" fmla="*/ 78 w 228"/>
                  <a:gd name="T33" fmla="*/ 792 h 894"/>
                  <a:gd name="T34" fmla="*/ 84 w 228"/>
                  <a:gd name="T35" fmla="*/ 786 h 894"/>
                  <a:gd name="T36" fmla="*/ 90 w 228"/>
                  <a:gd name="T37" fmla="*/ 780 h 894"/>
                  <a:gd name="T38" fmla="*/ 96 w 228"/>
                  <a:gd name="T39" fmla="*/ 768 h 894"/>
                  <a:gd name="T40" fmla="*/ 102 w 228"/>
                  <a:gd name="T41" fmla="*/ 762 h 894"/>
                  <a:gd name="T42" fmla="*/ 102 w 228"/>
                  <a:gd name="T43" fmla="*/ 756 h 894"/>
                  <a:gd name="T44" fmla="*/ 108 w 228"/>
                  <a:gd name="T45" fmla="*/ 744 h 894"/>
                  <a:gd name="T46" fmla="*/ 114 w 228"/>
                  <a:gd name="T47" fmla="*/ 732 h 894"/>
                  <a:gd name="T48" fmla="*/ 120 w 228"/>
                  <a:gd name="T49" fmla="*/ 726 h 894"/>
                  <a:gd name="T50" fmla="*/ 126 w 228"/>
                  <a:gd name="T51" fmla="*/ 714 h 894"/>
                  <a:gd name="T52" fmla="*/ 132 w 228"/>
                  <a:gd name="T53" fmla="*/ 702 h 894"/>
                  <a:gd name="T54" fmla="*/ 132 w 228"/>
                  <a:gd name="T55" fmla="*/ 690 h 894"/>
                  <a:gd name="T56" fmla="*/ 138 w 228"/>
                  <a:gd name="T57" fmla="*/ 672 h 894"/>
                  <a:gd name="T58" fmla="*/ 144 w 228"/>
                  <a:gd name="T59" fmla="*/ 660 h 894"/>
                  <a:gd name="T60" fmla="*/ 150 w 228"/>
                  <a:gd name="T61" fmla="*/ 642 h 894"/>
                  <a:gd name="T62" fmla="*/ 156 w 228"/>
                  <a:gd name="T63" fmla="*/ 630 h 894"/>
                  <a:gd name="T64" fmla="*/ 162 w 228"/>
                  <a:gd name="T65" fmla="*/ 612 h 894"/>
                  <a:gd name="T66" fmla="*/ 162 w 228"/>
                  <a:gd name="T67" fmla="*/ 588 h 894"/>
                  <a:gd name="T68" fmla="*/ 168 w 228"/>
                  <a:gd name="T69" fmla="*/ 570 h 894"/>
                  <a:gd name="T70" fmla="*/ 174 w 228"/>
                  <a:gd name="T71" fmla="*/ 546 h 894"/>
                  <a:gd name="T72" fmla="*/ 180 w 228"/>
                  <a:gd name="T73" fmla="*/ 522 h 894"/>
                  <a:gd name="T74" fmla="*/ 186 w 228"/>
                  <a:gd name="T75" fmla="*/ 492 h 894"/>
                  <a:gd name="T76" fmla="*/ 192 w 228"/>
                  <a:gd name="T77" fmla="*/ 462 h 894"/>
                  <a:gd name="T78" fmla="*/ 192 w 228"/>
                  <a:gd name="T79" fmla="*/ 426 h 894"/>
                  <a:gd name="T80" fmla="*/ 198 w 228"/>
                  <a:gd name="T81" fmla="*/ 384 h 894"/>
                  <a:gd name="T82" fmla="*/ 204 w 228"/>
                  <a:gd name="T83" fmla="*/ 342 h 894"/>
                  <a:gd name="T84" fmla="*/ 210 w 228"/>
                  <a:gd name="T85" fmla="*/ 288 h 894"/>
                  <a:gd name="T86" fmla="*/ 216 w 228"/>
                  <a:gd name="T87" fmla="*/ 228 h 894"/>
                  <a:gd name="T88" fmla="*/ 216 w 228"/>
                  <a:gd name="T89" fmla="*/ 156 h 894"/>
                  <a:gd name="T90" fmla="*/ 222 w 228"/>
                  <a:gd name="T91" fmla="*/ 66 h 89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8" h="894">
                    <a:moveTo>
                      <a:pt x="0" y="894"/>
                    </a:moveTo>
                    <a:lnTo>
                      <a:pt x="0" y="888"/>
                    </a:lnTo>
                    <a:lnTo>
                      <a:pt x="6" y="882"/>
                    </a:lnTo>
                    <a:lnTo>
                      <a:pt x="12" y="882"/>
                    </a:lnTo>
                    <a:lnTo>
                      <a:pt x="12" y="876"/>
                    </a:lnTo>
                    <a:lnTo>
                      <a:pt x="18" y="876"/>
                    </a:lnTo>
                    <a:lnTo>
                      <a:pt x="18" y="870"/>
                    </a:lnTo>
                    <a:lnTo>
                      <a:pt x="24" y="864"/>
                    </a:lnTo>
                    <a:lnTo>
                      <a:pt x="30" y="864"/>
                    </a:lnTo>
                    <a:lnTo>
                      <a:pt x="30" y="858"/>
                    </a:lnTo>
                    <a:lnTo>
                      <a:pt x="36" y="852"/>
                    </a:lnTo>
                    <a:lnTo>
                      <a:pt x="36" y="846"/>
                    </a:lnTo>
                    <a:lnTo>
                      <a:pt x="42" y="846"/>
                    </a:lnTo>
                    <a:lnTo>
                      <a:pt x="42" y="840"/>
                    </a:lnTo>
                    <a:lnTo>
                      <a:pt x="48" y="840"/>
                    </a:lnTo>
                    <a:lnTo>
                      <a:pt x="48" y="834"/>
                    </a:lnTo>
                    <a:lnTo>
                      <a:pt x="54" y="834"/>
                    </a:lnTo>
                    <a:lnTo>
                      <a:pt x="54" y="828"/>
                    </a:lnTo>
                    <a:lnTo>
                      <a:pt x="60" y="828"/>
                    </a:lnTo>
                    <a:lnTo>
                      <a:pt x="60" y="822"/>
                    </a:lnTo>
                    <a:lnTo>
                      <a:pt x="66" y="816"/>
                    </a:lnTo>
                    <a:lnTo>
                      <a:pt x="66" y="810"/>
                    </a:lnTo>
                    <a:lnTo>
                      <a:pt x="72" y="810"/>
                    </a:lnTo>
                    <a:lnTo>
                      <a:pt x="72" y="804"/>
                    </a:lnTo>
                    <a:lnTo>
                      <a:pt x="78" y="804"/>
                    </a:lnTo>
                    <a:lnTo>
                      <a:pt x="78" y="798"/>
                    </a:lnTo>
                    <a:lnTo>
                      <a:pt x="78" y="792"/>
                    </a:lnTo>
                    <a:lnTo>
                      <a:pt x="84" y="792"/>
                    </a:lnTo>
                    <a:lnTo>
                      <a:pt x="84" y="786"/>
                    </a:lnTo>
                    <a:lnTo>
                      <a:pt x="90" y="780"/>
                    </a:lnTo>
                    <a:lnTo>
                      <a:pt x="90" y="774"/>
                    </a:lnTo>
                    <a:lnTo>
                      <a:pt x="96" y="774"/>
                    </a:lnTo>
                    <a:lnTo>
                      <a:pt x="96" y="768"/>
                    </a:lnTo>
                    <a:lnTo>
                      <a:pt x="102" y="762"/>
                    </a:lnTo>
                    <a:lnTo>
                      <a:pt x="102" y="756"/>
                    </a:lnTo>
                    <a:lnTo>
                      <a:pt x="108" y="750"/>
                    </a:lnTo>
                    <a:lnTo>
                      <a:pt x="108" y="744"/>
                    </a:lnTo>
                    <a:lnTo>
                      <a:pt x="114" y="738"/>
                    </a:lnTo>
                    <a:lnTo>
                      <a:pt x="114" y="732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26" y="714"/>
                    </a:lnTo>
                    <a:lnTo>
                      <a:pt x="126" y="708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2" y="696"/>
                    </a:lnTo>
                    <a:lnTo>
                      <a:pt x="132" y="690"/>
                    </a:lnTo>
                    <a:lnTo>
                      <a:pt x="138" y="684"/>
                    </a:lnTo>
                    <a:lnTo>
                      <a:pt x="138" y="678"/>
                    </a:lnTo>
                    <a:lnTo>
                      <a:pt x="138" y="672"/>
                    </a:lnTo>
                    <a:lnTo>
                      <a:pt x="144" y="672"/>
                    </a:lnTo>
                    <a:lnTo>
                      <a:pt x="144" y="666"/>
                    </a:lnTo>
                    <a:lnTo>
                      <a:pt x="144" y="660"/>
                    </a:lnTo>
                    <a:lnTo>
                      <a:pt x="144" y="654"/>
                    </a:lnTo>
                    <a:lnTo>
                      <a:pt x="150" y="648"/>
                    </a:lnTo>
                    <a:lnTo>
                      <a:pt x="150" y="642"/>
                    </a:lnTo>
                    <a:lnTo>
                      <a:pt x="150" y="636"/>
                    </a:lnTo>
                    <a:lnTo>
                      <a:pt x="156" y="630"/>
                    </a:lnTo>
                    <a:lnTo>
                      <a:pt x="156" y="624"/>
                    </a:lnTo>
                    <a:lnTo>
                      <a:pt x="156" y="618"/>
                    </a:lnTo>
                    <a:lnTo>
                      <a:pt x="162" y="612"/>
                    </a:lnTo>
                    <a:lnTo>
                      <a:pt x="162" y="606"/>
                    </a:lnTo>
                    <a:lnTo>
                      <a:pt x="162" y="594"/>
                    </a:lnTo>
                    <a:lnTo>
                      <a:pt x="162" y="588"/>
                    </a:lnTo>
                    <a:lnTo>
                      <a:pt x="168" y="582"/>
                    </a:lnTo>
                    <a:lnTo>
                      <a:pt x="168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74" y="552"/>
                    </a:lnTo>
                    <a:lnTo>
                      <a:pt x="174" y="546"/>
                    </a:lnTo>
                    <a:lnTo>
                      <a:pt x="174" y="540"/>
                    </a:lnTo>
                    <a:lnTo>
                      <a:pt x="180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6" y="492"/>
                    </a:lnTo>
                    <a:lnTo>
                      <a:pt x="186" y="480"/>
                    </a:lnTo>
                    <a:lnTo>
                      <a:pt x="186" y="474"/>
                    </a:lnTo>
                    <a:lnTo>
                      <a:pt x="192" y="462"/>
                    </a:lnTo>
                    <a:lnTo>
                      <a:pt x="192" y="450"/>
                    </a:lnTo>
                    <a:lnTo>
                      <a:pt x="192" y="438"/>
                    </a:lnTo>
                    <a:lnTo>
                      <a:pt x="192" y="426"/>
                    </a:lnTo>
                    <a:lnTo>
                      <a:pt x="198" y="414"/>
                    </a:lnTo>
                    <a:lnTo>
                      <a:pt x="198" y="402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54"/>
                    </a:lnTo>
                    <a:lnTo>
                      <a:pt x="204" y="342"/>
                    </a:lnTo>
                    <a:lnTo>
                      <a:pt x="204" y="324"/>
                    </a:lnTo>
                    <a:lnTo>
                      <a:pt x="210" y="306"/>
                    </a:lnTo>
                    <a:lnTo>
                      <a:pt x="210" y="288"/>
                    </a:lnTo>
                    <a:lnTo>
                      <a:pt x="210" y="270"/>
                    </a:lnTo>
                    <a:lnTo>
                      <a:pt x="210" y="246"/>
                    </a:lnTo>
                    <a:lnTo>
                      <a:pt x="216" y="228"/>
                    </a:lnTo>
                    <a:lnTo>
                      <a:pt x="216" y="204"/>
                    </a:lnTo>
                    <a:lnTo>
                      <a:pt x="216" y="180"/>
                    </a:lnTo>
                    <a:lnTo>
                      <a:pt x="216" y="156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5" name="Group 18"/>
            <p:cNvGrpSpPr>
              <a:grpSpLocks/>
            </p:cNvGrpSpPr>
            <p:nvPr/>
          </p:nvGrpSpPr>
          <p:grpSpPr bwMode="auto">
            <a:xfrm>
              <a:off x="4368" y="307"/>
              <a:ext cx="420" cy="1225"/>
              <a:chOff x="3006" y="1191"/>
              <a:chExt cx="648" cy="1890"/>
            </a:xfrm>
          </p:grpSpPr>
          <p:sp>
            <p:nvSpPr>
              <p:cNvPr id="14382" name="Freeform 19"/>
              <p:cNvSpPr>
                <a:spLocks/>
              </p:cNvSpPr>
              <p:nvPr/>
            </p:nvSpPr>
            <p:spPr bwMode="auto">
              <a:xfrm>
                <a:off x="3006" y="2055"/>
                <a:ext cx="420" cy="1026"/>
              </a:xfrm>
              <a:custGeom>
                <a:avLst/>
                <a:gdLst>
                  <a:gd name="T0" fmla="*/ 6 w 420"/>
                  <a:gd name="T1" fmla="*/ 906 h 1026"/>
                  <a:gd name="T2" fmla="*/ 12 w 420"/>
                  <a:gd name="T3" fmla="*/ 792 h 1026"/>
                  <a:gd name="T4" fmla="*/ 24 w 420"/>
                  <a:gd name="T5" fmla="*/ 702 h 1026"/>
                  <a:gd name="T6" fmla="*/ 30 w 420"/>
                  <a:gd name="T7" fmla="*/ 636 h 1026"/>
                  <a:gd name="T8" fmla="*/ 42 w 420"/>
                  <a:gd name="T9" fmla="*/ 576 h 1026"/>
                  <a:gd name="T10" fmla="*/ 48 w 420"/>
                  <a:gd name="T11" fmla="*/ 528 h 1026"/>
                  <a:gd name="T12" fmla="*/ 54 w 420"/>
                  <a:gd name="T13" fmla="*/ 486 h 1026"/>
                  <a:gd name="T14" fmla="*/ 66 w 420"/>
                  <a:gd name="T15" fmla="*/ 456 h 1026"/>
                  <a:gd name="T16" fmla="*/ 72 w 420"/>
                  <a:gd name="T17" fmla="*/ 426 h 1026"/>
                  <a:gd name="T18" fmla="*/ 78 w 420"/>
                  <a:gd name="T19" fmla="*/ 396 h 1026"/>
                  <a:gd name="T20" fmla="*/ 90 w 420"/>
                  <a:gd name="T21" fmla="*/ 372 h 1026"/>
                  <a:gd name="T22" fmla="*/ 96 w 420"/>
                  <a:gd name="T23" fmla="*/ 354 h 1026"/>
                  <a:gd name="T24" fmla="*/ 108 w 420"/>
                  <a:gd name="T25" fmla="*/ 336 h 1026"/>
                  <a:gd name="T26" fmla="*/ 114 w 420"/>
                  <a:gd name="T27" fmla="*/ 318 h 1026"/>
                  <a:gd name="T28" fmla="*/ 120 w 420"/>
                  <a:gd name="T29" fmla="*/ 300 h 1026"/>
                  <a:gd name="T30" fmla="*/ 132 w 420"/>
                  <a:gd name="T31" fmla="*/ 288 h 1026"/>
                  <a:gd name="T32" fmla="*/ 138 w 420"/>
                  <a:gd name="T33" fmla="*/ 270 h 1026"/>
                  <a:gd name="T34" fmla="*/ 144 w 420"/>
                  <a:gd name="T35" fmla="*/ 258 h 1026"/>
                  <a:gd name="T36" fmla="*/ 156 w 420"/>
                  <a:gd name="T37" fmla="*/ 246 h 1026"/>
                  <a:gd name="T38" fmla="*/ 162 w 420"/>
                  <a:gd name="T39" fmla="*/ 234 h 1026"/>
                  <a:gd name="T40" fmla="*/ 174 w 420"/>
                  <a:gd name="T41" fmla="*/ 228 h 1026"/>
                  <a:gd name="T42" fmla="*/ 180 w 420"/>
                  <a:gd name="T43" fmla="*/ 216 h 1026"/>
                  <a:gd name="T44" fmla="*/ 186 w 420"/>
                  <a:gd name="T45" fmla="*/ 204 h 1026"/>
                  <a:gd name="T46" fmla="*/ 198 w 420"/>
                  <a:gd name="T47" fmla="*/ 198 h 1026"/>
                  <a:gd name="T48" fmla="*/ 204 w 420"/>
                  <a:gd name="T49" fmla="*/ 186 h 1026"/>
                  <a:gd name="T50" fmla="*/ 210 w 420"/>
                  <a:gd name="T51" fmla="*/ 180 h 1026"/>
                  <a:gd name="T52" fmla="*/ 222 w 420"/>
                  <a:gd name="T53" fmla="*/ 174 h 1026"/>
                  <a:gd name="T54" fmla="*/ 228 w 420"/>
                  <a:gd name="T55" fmla="*/ 162 h 1026"/>
                  <a:gd name="T56" fmla="*/ 240 w 420"/>
                  <a:gd name="T57" fmla="*/ 156 h 1026"/>
                  <a:gd name="T58" fmla="*/ 246 w 420"/>
                  <a:gd name="T59" fmla="*/ 150 h 1026"/>
                  <a:gd name="T60" fmla="*/ 252 w 420"/>
                  <a:gd name="T61" fmla="*/ 144 h 1026"/>
                  <a:gd name="T62" fmla="*/ 264 w 420"/>
                  <a:gd name="T63" fmla="*/ 132 h 1026"/>
                  <a:gd name="T64" fmla="*/ 270 w 420"/>
                  <a:gd name="T65" fmla="*/ 126 h 1026"/>
                  <a:gd name="T66" fmla="*/ 276 w 420"/>
                  <a:gd name="T67" fmla="*/ 120 h 1026"/>
                  <a:gd name="T68" fmla="*/ 288 w 420"/>
                  <a:gd name="T69" fmla="*/ 114 h 1026"/>
                  <a:gd name="T70" fmla="*/ 294 w 420"/>
                  <a:gd name="T71" fmla="*/ 108 h 1026"/>
                  <a:gd name="T72" fmla="*/ 306 w 420"/>
                  <a:gd name="T73" fmla="*/ 102 h 1026"/>
                  <a:gd name="T74" fmla="*/ 312 w 420"/>
                  <a:gd name="T75" fmla="*/ 96 h 1026"/>
                  <a:gd name="T76" fmla="*/ 318 w 420"/>
                  <a:gd name="T77" fmla="*/ 90 h 1026"/>
                  <a:gd name="T78" fmla="*/ 330 w 420"/>
                  <a:gd name="T79" fmla="*/ 78 h 1026"/>
                  <a:gd name="T80" fmla="*/ 336 w 420"/>
                  <a:gd name="T81" fmla="*/ 72 h 1026"/>
                  <a:gd name="T82" fmla="*/ 342 w 420"/>
                  <a:gd name="T83" fmla="*/ 66 h 1026"/>
                  <a:gd name="T84" fmla="*/ 354 w 420"/>
                  <a:gd name="T85" fmla="*/ 60 h 1026"/>
                  <a:gd name="T86" fmla="*/ 360 w 420"/>
                  <a:gd name="T87" fmla="*/ 54 h 1026"/>
                  <a:gd name="T88" fmla="*/ 372 w 420"/>
                  <a:gd name="T89" fmla="*/ 48 h 1026"/>
                  <a:gd name="T90" fmla="*/ 378 w 420"/>
                  <a:gd name="T91" fmla="*/ 42 h 1026"/>
                  <a:gd name="T92" fmla="*/ 384 w 420"/>
                  <a:gd name="T93" fmla="*/ 36 h 1026"/>
                  <a:gd name="T94" fmla="*/ 396 w 420"/>
                  <a:gd name="T95" fmla="*/ 24 h 1026"/>
                  <a:gd name="T96" fmla="*/ 402 w 420"/>
                  <a:gd name="T97" fmla="*/ 18 h 1026"/>
                  <a:gd name="T98" fmla="*/ 408 w 420"/>
                  <a:gd name="T99" fmla="*/ 12 h 1026"/>
                  <a:gd name="T100" fmla="*/ 420 w 420"/>
                  <a:gd name="T101" fmla="*/ 6 h 102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20" h="1026">
                    <a:moveTo>
                      <a:pt x="0" y="1026"/>
                    </a:moveTo>
                    <a:lnTo>
                      <a:pt x="0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6" y="906"/>
                    </a:lnTo>
                    <a:lnTo>
                      <a:pt x="6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2" y="816"/>
                    </a:lnTo>
                    <a:lnTo>
                      <a:pt x="12" y="792"/>
                    </a:lnTo>
                    <a:lnTo>
                      <a:pt x="18" y="774"/>
                    </a:lnTo>
                    <a:lnTo>
                      <a:pt x="18" y="756"/>
                    </a:lnTo>
                    <a:lnTo>
                      <a:pt x="18" y="738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24" y="690"/>
                    </a:lnTo>
                    <a:lnTo>
                      <a:pt x="24" y="672"/>
                    </a:lnTo>
                    <a:lnTo>
                      <a:pt x="30" y="660"/>
                    </a:lnTo>
                    <a:lnTo>
                      <a:pt x="30" y="648"/>
                    </a:lnTo>
                    <a:lnTo>
                      <a:pt x="30" y="636"/>
                    </a:lnTo>
                    <a:lnTo>
                      <a:pt x="30" y="624"/>
                    </a:lnTo>
                    <a:lnTo>
                      <a:pt x="36" y="612"/>
                    </a:lnTo>
                    <a:lnTo>
                      <a:pt x="36" y="600"/>
                    </a:lnTo>
                    <a:lnTo>
                      <a:pt x="36" y="588"/>
                    </a:lnTo>
                    <a:lnTo>
                      <a:pt x="42" y="576"/>
                    </a:lnTo>
                    <a:lnTo>
                      <a:pt x="42" y="564"/>
                    </a:lnTo>
                    <a:lnTo>
                      <a:pt x="42" y="558"/>
                    </a:lnTo>
                    <a:lnTo>
                      <a:pt x="42" y="546"/>
                    </a:lnTo>
                    <a:lnTo>
                      <a:pt x="48" y="540"/>
                    </a:lnTo>
                    <a:lnTo>
                      <a:pt x="48" y="528"/>
                    </a:lnTo>
                    <a:lnTo>
                      <a:pt x="48" y="522"/>
                    </a:lnTo>
                    <a:lnTo>
                      <a:pt x="48" y="510"/>
                    </a:lnTo>
                    <a:lnTo>
                      <a:pt x="54" y="504"/>
                    </a:lnTo>
                    <a:lnTo>
                      <a:pt x="54" y="498"/>
                    </a:lnTo>
                    <a:lnTo>
                      <a:pt x="54" y="486"/>
                    </a:lnTo>
                    <a:lnTo>
                      <a:pt x="60" y="480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0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2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84" y="390"/>
                    </a:lnTo>
                    <a:lnTo>
                      <a:pt x="84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6" y="348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2" y="336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6" y="252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68" y="228"/>
                    </a:lnTo>
                    <a:lnTo>
                      <a:pt x="174" y="228"/>
                    </a:lnTo>
                    <a:lnTo>
                      <a:pt x="174" y="222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8" y="198"/>
                    </a:lnTo>
                    <a:lnTo>
                      <a:pt x="198" y="192"/>
                    </a:lnTo>
                    <a:lnTo>
                      <a:pt x="204" y="192"/>
                    </a:lnTo>
                    <a:lnTo>
                      <a:pt x="204" y="186"/>
                    </a:lnTo>
                    <a:lnTo>
                      <a:pt x="210" y="186"/>
                    </a:lnTo>
                    <a:lnTo>
                      <a:pt x="210" y="180"/>
                    </a:lnTo>
                    <a:lnTo>
                      <a:pt x="216" y="180"/>
                    </a:lnTo>
                    <a:lnTo>
                      <a:pt x="216" y="174"/>
                    </a:lnTo>
                    <a:lnTo>
                      <a:pt x="222" y="174"/>
                    </a:lnTo>
                    <a:lnTo>
                      <a:pt x="222" y="168"/>
                    </a:lnTo>
                    <a:lnTo>
                      <a:pt x="228" y="168"/>
                    </a:lnTo>
                    <a:lnTo>
                      <a:pt x="228" y="162"/>
                    </a:lnTo>
                    <a:lnTo>
                      <a:pt x="234" y="162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8" y="138"/>
                    </a:lnTo>
                    <a:lnTo>
                      <a:pt x="264" y="132"/>
                    </a:lnTo>
                    <a:lnTo>
                      <a:pt x="270" y="132"/>
                    </a:lnTo>
                    <a:lnTo>
                      <a:pt x="270" y="126"/>
                    </a:lnTo>
                    <a:lnTo>
                      <a:pt x="276" y="126"/>
                    </a:lnTo>
                    <a:lnTo>
                      <a:pt x="276" y="120"/>
                    </a:lnTo>
                    <a:lnTo>
                      <a:pt x="282" y="120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94" y="108"/>
                    </a:lnTo>
                    <a:lnTo>
                      <a:pt x="300" y="102"/>
                    </a:lnTo>
                    <a:lnTo>
                      <a:pt x="306" y="102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24" y="84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36" y="72"/>
                    </a:lnTo>
                    <a:lnTo>
                      <a:pt x="342" y="72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54" y="60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66" y="48"/>
                    </a:lnTo>
                    <a:lnTo>
                      <a:pt x="372" y="48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30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0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Freeform 20"/>
              <p:cNvSpPr>
                <a:spLocks/>
              </p:cNvSpPr>
              <p:nvPr/>
            </p:nvSpPr>
            <p:spPr bwMode="auto">
              <a:xfrm>
                <a:off x="3426" y="1191"/>
                <a:ext cx="228" cy="864"/>
              </a:xfrm>
              <a:custGeom>
                <a:avLst/>
                <a:gdLst>
                  <a:gd name="T0" fmla="*/ 6 w 228"/>
                  <a:gd name="T1" fmla="*/ 864 h 864"/>
                  <a:gd name="T2" fmla="*/ 6 w 228"/>
                  <a:gd name="T3" fmla="*/ 858 h 864"/>
                  <a:gd name="T4" fmla="*/ 12 w 228"/>
                  <a:gd name="T5" fmla="*/ 852 h 864"/>
                  <a:gd name="T6" fmla="*/ 18 w 228"/>
                  <a:gd name="T7" fmla="*/ 852 h 864"/>
                  <a:gd name="T8" fmla="*/ 24 w 228"/>
                  <a:gd name="T9" fmla="*/ 846 h 864"/>
                  <a:gd name="T10" fmla="*/ 30 w 228"/>
                  <a:gd name="T11" fmla="*/ 840 h 864"/>
                  <a:gd name="T12" fmla="*/ 36 w 228"/>
                  <a:gd name="T13" fmla="*/ 834 h 864"/>
                  <a:gd name="T14" fmla="*/ 36 w 228"/>
                  <a:gd name="T15" fmla="*/ 828 h 864"/>
                  <a:gd name="T16" fmla="*/ 42 w 228"/>
                  <a:gd name="T17" fmla="*/ 822 h 864"/>
                  <a:gd name="T18" fmla="*/ 48 w 228"/>
                  <a:gd name="T19" fmla="*/ 816 h 864"/>
                  <a:gd name="T20" fmla="*/ 54 w 228"/>
                  <a:gd name="T21" fmla="*/ 810 h 864"/>
                  <a:gd name="T22" fmla="*/ 60 w 228"/>
                  <a:gd name="T23" fmla="*/ 804 h 864"/>
                  <a:gd name="T24" fmla="*/ 66 w 228"/>
                  <a:gd name="T25" fmla="*/ 798 h 864"/>
                  <a:gd name="T26" fmla="*/ 66 w 228"/>
                  <a:gd name="T27" fmla="*/ 792 h 864"/>
                  <a:gd name="T28" fmla="*/ 72 w 228"/>
                  <a:gd name="T29" fmla="*/ 786 h 864"/>
                  <a:gd name="T30" fmla="*/ 78 w 228"/>
                  <a:gd name="T31" fmla="*/ 780 h 864"/>
                  <a:gd name="T32" fmla="*/ 84 w 228"/>
                  <a:gd name="T33" fmla="*/ 768 h 864"/>
                  <a:gd name="T34" fmla="*/ 90 w 228"/>
                  <a:gd name="T35" fmla="*/ 762 h 864"/>
                  <a:gd name="T36" fmla="*/ 90 w 228"/>
                  <a:gd name="T37" fmla="*/ 756 h 864"/>
                  <a:gd name="T38" fmla="*/ 96 w 228"/>
                  <a:gd name="T39" fmla="*/ 744 h 864"/>
                  <a:gd name="T40" fmla="*/ 102 w 228"/>
                  <a:gd name="T41" fmla="*/ 738 h 864"/>
                  <a:gd name="T42" fmla="*/ 108 w 228"/>
                  <a:gd name="T43" fmla="*/ 726 h 864"/>
                  <a:gd name="T44" fmla="*/ 114 w 228"/>
                  <a:gd name="T45" fmla="*/ 720 h 864"/>
                  <a:gd name="T46" fmla="*/ 120 w 228"/>
                  <a:gd name="T47" fmla="*/ 708 h 864"/>
                  <a:gd name="T48" fmla="*/ 120 w 228"/>
                  <a:gd name="T49" fmla="*/ 696 h 864"/>
                  <a:gd name="T50" fmla="*/ 126 w 228"/>
                  <a:gd name="T51" fmla="*/ 690 h 864"/>
                  <a:gd name="T52" fmla="*/ 132 w 228"/>
                  <a:gd name="T53" fmla="*/ 678 h 864"/>
                  <a:gd name="T54" fmla="*/ 138 w 228"/>
                  <a:gd name="T55" fmla="*/ 660 h 864"/>
                  <a:gd name="T56" fmla="*/ 144 w 228"/>
                  <a:gd name="T57" fmla="*/ 648 h 864"/>
                  <a:gd name="T58" fmla="*/ 150 w 228"/>
                  <a:gd name="T59" fmla="*/ 636 h 864"/>
                  <a:gd name="T60" fmla="*/ 150 w 228"/>
                  <a:gd name="T61" fmla="*/ 618 h 864"/>
                  <a:gd name="T62" fmla="*/ 156 w 228"/>
                  <a:gd name="T63" fmla="*/ 600 h 864"/>
                  <a:gd name="T64" fmla="*/ 162 w 228"/>
                  <a:gd name="T65" fmla="*/ 582 h 864"/>
                  <a:gd name="T66" fmla="*/ 168 w 228"/>
                  <a:gd name="T67" fmla="*/ 564 h 864"/>
                  <a:gd name="T68" fmla="*/ 174 w 228"/>
                  <a:gd name="T69" fmla="*/ 546 h 864"/>
                  <a:gd name="T70" fmla="*/ 180 w 228"/>
                  <a:gd name="T71" fmla="*/ 522 h 864"/>
                  <a:gd name="T72" fmla="*/ 180 w 228"/>
                  <a:gd name="T73" fmla="*/ 492 h 864"/>
                  <a:gd name="T74" fmla="*/ 186 w 228"/>
                  <a:gd name="T75" fmla="*/ 468 h 864"/>
                  <a:gd name="T76" fmla="*/ 192 w 228"/>
                  <a:gd name="T77" fmla="*/ 432 h 864"/>
                  <a:gd name="T78" fmla="*/ 198 w 228"/>
                  <a:gd name="T79" fmla="*/ 396 h 864"/>
                  <a:gd name="T80" fmla="*/ 204 w 228"/>
                  <a:gd name="T81" fmla="*/ 360 h 864"/>
                  <a:gd name="T82" fmla="*/ 204 w 228"/>
                  <a:gd name="T83" fmla="*/ 312 h 864"/>
                  <a:gd name="T84" fmla="*/ 210 w 228"/>
                  <a:gd name="T85" fmla="*/ 258 h 864"/>
                  <a:gd name="T86" fmla="*/ 216 w 228"/>
                  <a:gd name="T87" fmla="*/ 198 h 864"/>
                  <a:gd name="T88" fmla="*/ 222 w 228"/>
                  <a:gd name="T89" fmla="*/ 126 h 864"/>
                  <a:gd name="T90" fmla="*/ 228 w 228"/>
                  <a:gd name="T91" fmla="*/ 36 h 86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8" h="864">
                    <a:moveTo>
                      <a:pt x="0" y="864"/>
                    </a:moveTo>
                    <a:lnTo>
                      <a:pt x="0" y="864"/>
                    </a:lnTo>
                    <a:lnTo>
                      <a:pt x="6" y="864"/>
                    </a:lnTo>
                    <a:lnTo>
                      <a:pt x="6" y="858"/>
                    </a:lnTo>
                    <a:lnTo>
                      <a:pt x="12" y="858"/>
                    </a:lnTo>
                    <a:lnTo>
                      <a:pt x="12" y="852"/>
                    </a:lnTo>
                    <a:lnTo>
                      <a:pt x="18" y="852"/>
                    </a:lnTo>
                    <a:lnTo>
                      <a:pt x="18" y="846"/>
                    </a:lnTo>
                    <a:lnTo>
                      <a:pt x="24" y="846"/>
                    </a:lnTo>
                    <a:lnTo>
                      <a:pt x="24" y="840"/>
                    </a:lnTo>
                    <a:lnTo>
                      <a:pt x="30" y="840"/>
                    </a:lnTo>
                    <a:lnTo>
                      <a:pt x="30" y="834"/>
                    </a:lnTo>
                    <a:lnTo>
                      <a:pt x="36" y="834"/>
                    </a:lnTo>
                    <a:lnTo>
                      <a:pt x="36" y="828"/>
                    </a:lnTo>
                    <a:lnTo>
                      <a:pt x="42" y="828"/>
                    </a:lnTo>
                    <a:lnTo>
                      <a:pt x="42" y="822"/>
                    </a:lnTo>
                    <a:lnTo>
                      <a:pt x="48" y="822"/>
                    </a:lnTo>
                    <a:lnTo>
                      <a:pt x="48" y="816"/>
                    </a:lnTo>
                    <a:lnTo>
                      <a:pt x="54" y="810"/>
                    </a:lnTo>
                    <a:lnTo>
                      <a:pt x="54" y="804"/>
                    </a:lnTo>
                    <a:lnTo>
                      <a:pt x="60" y="804"/>
                    </a:lnTo>
                    <a:lnTo>
                      <a:pt x="60" y="798"/>
                    </a:lnTo>
                    <a:lnTo>
                      <a:pt x="66" y="798"/>
                    </a:lnTo>
                    <a:lnTo>
                      <a:pt x="66" y="792"/>
                    </a:lnTo>
                    <a:lnTo>
                      <a:pt x="72" y="792"/>
                    </a:lnTo>
                    <a:lnTo>
                      <a:pt x="72" y="786"/>
                    </a:lnTo>
                    <a:lnTo>
                      <a:pt x="72" y="780"/>
                    </a:lnTo>
                    <a:lnTo>
                      <a:pt x="78" y="780"/>
                    </a:lnTo>
                    <a:lnTo>
                      <a:pt x="78" y="774"/>
                    </a:lnTo>
                    <a:lnTo>
                      <a:pt x="84" y="774"/>
                    </a:lnTo>
                    <a:lnTo>
                      <a:pt x="84" y="768"/>
                    </a:lnTo>
                    <a:lnTo>
                      <a:pt x="90" y="762"/>
                    </a:lnTo>
                    <a:lnTo>
                      <a:pt x="90" y="756"/>
                    </a:lnTo>
                    <a:lnTo>
                      <a:pt x="96" y="750"/>
                    </a:lnTo>
                    <a:lnTo>
                      <a:pt x="96" y="744"/>
                    </a:lnTo>
                    <a:lnTo>
                      <a:pt x="102" y="744"/>
                    </a:lnTo>
                    <a:lnTo>
                      <a:pt x="102" y="738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20" y="708"/>
                    </a:lnTo>
                    <a:lnTo>
                      <a:pt x="120" y="702"/>
                    </a:lnTo>
                    <a:lnTo>
                      <a:pt x="120" y="696"/>
                    </a:lnTo>
                    <a:lnTo>
                      <a:pt x="126" y="696"/>
                    </a:lnTo>
                    <a:lnTo>
                      <a:pt x="126" y="690"/>
                    </a:lnTo>
                    <a:lnTo>
                      <a:pt x="132" y="684"/>
                    </a:lnTo>
                    <a:lnTo>
                      <a:pt x="132" y="678"/>
                    </a:lnTo>
                    <a:lnTo>
                      <a:pt x="132" y="672"/>
                    </a:lnTo>
                    <a:lnTo>
                      <a:pt x="138" y="666"/>
                    </a:lnTo>
                    <a:lnTo>
                      <a:pt x="138" y="660"/>
                    </a:lnTo>
                    <a:lnTo>
                      <a:pt x="138" y="654"/>
                    </a:lnTo>
                    <a:lnTo>
                      <a:pt x="144" y="648"/>
                    </a:lnTo>
                    <a:lnTo>
                      <a:pt x="144" y="642"/>
                    </a:lnTo>
                    <a:lnTo>
                      <a:pt x="150" y="636"/>
                    </a:lnTo>
                    <a:lnTo>
                      <a:pt x="150" y="630"/>
                    </a:lnTo>
                    <a:lnTo>
                      <a:pt x="150" y="624"/>
                    </a:lnTo>
                    <a:lnTo>
                      <a:pt x="150" y="618"/>
                    </a:lnTo>
                    <a:lnTo>
                      <a:pt x="156" y="612"/>
                    </a:lnTo>
                    <a:lnTo>
                      <a:pt x="156" y="606"/>
                    </a:lnTo>
                    <a:lnTo>
                      <a:pt x="156" y="600"/>
                    </a:lnTo>
                    <a:lnTo>
                      <a:pt x="156" y="594"/>
                    </a:lnTo>
                    <a:lnTo>
                      <a:pt x="162" y="588"/>
                    </a:lnTo>
                    <a:lnTo>
                      <a:pt x="162" y="582"/>
                    </a:lnTo>
                    <a:lnTo>
                      <a:pt x="162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68" y="558"/>
                    </a:lnTo>
                    <a:lnTo>
                      <a:pt x="168" y="552"/>
                    </a:lnTo>
                    <a:lnTo>
                      <a:pt x="174" y="546"/>
                    </a:lnTo>
                    <a:lnTo>
                      <a:pt x="174" y="534"/>
                    </a:lnTo>
                    <a:lnTo>
                      <a:pt x="174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0" y="492"/>
                    </a:lnTo>
                    <a:lnTo>
                      <a:pt x="186" y="486"/>
                    </a:lnTo>
                    <a:lnTo>
                      <a:pt x="186" y="474"/>
                    </a:lnTo>
                    <a:lnTo>
                      <a:pt x="186" y="468"/>
                    </a:lnTo>
                    <a:lnTo>
                      <a:pt x="186" y="456"/>
                    </a:lnTo>
                    <a:lnTo>
                      <a:pt x="192" y="444"/>
                    </a:lnTo>
                    <a:lnTo>
                      <a:pt x="192" y="432"/>
                    </a:lnTo>
                    <a:lnTo>
                      <a:pt x="192" y="420"/>
                    </a:lnTo>
                    <a:lnTo>
                      <a:pt x="198" y="408"/>
                    </a:lnTo>
                    <a:lnTo>
                      <a:pt x="198" y="396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60"/>
                    </a:lnTo>
                    <a:lnTo>
                      <a:pt x="204" y="342"/>
                    </a:lnTo>
                    <a:lnTo>
                      <a:pt x="204" y="330"/>
                    </a:lnTo>
                    <a:lnTo>
                      <a:pt x="204" y="312"/>
                    </a:lnTo>
                    <a:lnTo>
                      <a:pt x="210" y="294"/>
                    </a:lnTo>
                    <a:lnTo>
                      <a:pt x="210" y="276"/>
                    </a:lnTo>
                    <a:lnTo>
                      <a:pt x="210" y="258"/>
                    </a:lnTo>
                    <a:lnTo>
                      <a:pt x="216" y="240"/>
                    </a:lnTo>
                    <a:lnTo>
                      <a:pt x="216" y="222"/>
                    </a:lnTo>
                    <a:lnTo>
                      <a:pt x="216" y="198"/>
                    </a:lnTo>
                    <a:lnTo>
                      <a:pt x="216" y="174"/>
                    </a:lnTo>
                    <a:lnTo>
                      <a:pt x="222" y="150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6" name="Line 21"/>
            <p:cNvSpPr>
              <a:spLocks noChangeShapeType="1"/>
            </p:cNvSpPr>
            <p:nvPr/>
          </p:nvSpPr>
          <p:spPr bwMode="auto">
            <a:xfrm>
              <a:off x="3792" y="921"/>
              <a:ext cx="124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22"/>
            <p:cNvSpPr>
              <a:spLocks noChangeShapeType="1"/>
            </p:cNvSpPr>
            <p:nvPr/>
          </p:nvSpPr>
          <p:spPr bwMode="auto">
            <a:xfrm flipV="1">
              <a:off x="4099" y="240"/>
              <a:ext cx="1" cy="1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23"/>
            <p:cNvSpPr>
              <a:spLocks noChangeShapeType="1"/>
            </p:cNvSpPr>
            <p:nvPr/>
          </p:nvSpPr>
          <p:spPr bwMode="auto">
            <a:xfrm flipV="1">
              <a:off x="4337" y="314"/>
              <a:ext cx="0" cy="1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9" name="Object 24"/>
            <p:cNvGraphicFramePr>
              <a:graphicFrameLocks noChangeAspect="1"/>
            </p:cNvGraphicFramePr>
            <p:nvPr/>
          </p:nvGraphicFramePr>
          <p:xfrm>
            <a:off x="4896" y="9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" name="Equation" r:id="rId19" imgW="209420" imgH="219001" progId="Equation.3">
                    <p:embed/>
                  </p:oleObj>
                </mc:Choice>
                <mc:Fallback>
                  <p:oleObj name="Equation" r:id="rId19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0" name="Object 25"/>
            <p:cNvGraphicFramePr>
              <a:graphicFrameLocks noChangeAspect="1"/>
            </p:cNvGraphicFramePr>
            <p:nvPr/>
          </p:nvGraphicFramePr>
          <p:xfrm>
            <a:off x="3888" y="2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name="Equation" r:id="rId21" imgW="219121" imgH="295349" progId="Equation.3">
                    <p:embed/>
                  </p:oleObj>
                </mc:Choice>
                <mc:Fallback>
                  <p:oleObj name="Equation" r:id="rId21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1" name="Object 26"/>
            <p:cNvGraphicFramePr>
              <a:graphicFrameLocks noChangeAspect="1"/>
            </p:cNvGraphicFramePr>
            <p:nvPr/>
          </p:nvGraphicFramePr>
          <p:xfrm>
            <a:off x="3908" y="9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name="Equation" r:id="rId23" imgW="285694" imgH="295349" progId="Equation.3">
                    <p:embed/>
                  </p:oleObj>
                </mc:Choice>
                <mc:Fallback>
                  <p:oleObj name="Equation" r:id="rId23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9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9" name="Group 27"/>
          <p:cNvGrpSpPr>
            <a:grpSpLocks/>
          </p:cNvGrpSpPr>
          <p:nvPr/>
        </p:nvGrpSpPr>
        <p:grpSpPr bwMode="auto">
          <a:xfrm>
            <a:off x="6446838" y="2590800"/>
            <a:ext cx="2392362" cy="2057400"/>
            <a:chOff x="4061" y="1632"/>
            <a:chExt cx="1507" cy="1296"/>
          </a:xfrm>
        </p:grpSpPr>
        <p:graphicFrame>
          <p:nvGraphicFramePr>
            <p:cNvPr id="14361" name="Object 28"/>
            <p:cNvGraphicFramePr>
              <a:graphicFrameLocks noChangeAspect="1"/>
            </p:cNvGraphicFramePr>
            <p:nvPr/>
          </p:nvGraphicFramePr>
          <p:xfrm>
            <a:off x="5191" y="237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" name="Equation" r:id="rId25" imgW="209420" imgH="219001" progId="Equation.3">
                    <p:embed/>
                  </p:oleObj>
                </mc:Choice>
                <mc:Fallback>
                  <p:oleObj name="Equation" r:id="rId25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237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29"/>
            <p:cNvGraphicFramePr>
              <a:graphicFrameLocks noChangeAspect="1"/>
            </p:cNvGraphicFramePr>
            <p:nvPr/>
          </p:nvGraphicFramePr>
          <p:xfrm>
            <a:off x="4432" y="173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" name="Equation" r:id="rId27" imgW="219121" imgH="295349" progId="Equation.3">
                    <p:embed/>
                  </p:oleObj>
                </mc:Choice>
                <mc:Fallback>
                  <p:oleObj name="Equation" r:id="rId27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173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30"/>
            <p:cNvGraphicFramePr>
              <a:graphicFrameLocks noChangeAspect="1"/>
            </p:cNvGraphicFramePr>
            <p:nvPr/>
          </p:nvGraphicFramePr>
          <p:xfrm>
            <a:off x="4744" y="1632"/>
            <a:ext cx="82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Equation" r:id="rId29" imgW="1285959" imgH="828787" progId="Equation.3">
                    <p:embed/>
                  </p:oleObj>
                </mc:Choice>
                <mc:Fallback>
                  <p:oleObj name="Equation" r:id="rId29" imgW="1285959" imgH="828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1632"/>
                          <a:ext cx="82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4" name="Group 31"/>
            <p:cNvGrpSpPr>
              <a:grpSpLocks/>
            </p:cNvGrpSpPr>
            <p:nvPr/>
          </p:nvGrpSpPr>
          <p:grpSpPr bwMode="auto">
            <a:xfrm>
              <a:off x="4061" y="1933"/>
              <a:ext cx="1115" cy="805"/>
              <a:chOff x="4069" y="1885"/>
              <a:chExt cx="1115" cy="805"/>
            </a:xfrm>
          </p:grpSpPr>
          <p:sp>
            <p:nvSpPr>
              <p:cNvPr id="14368" name="Freeform 32"/>
              <p:cNvSpPr>
                <a:spLocks/>
              </p:cNvSpPr>
              <p:nvPr/>
            </p:nvSpPr>
            <p:spPr bwMode="auto">
              <a:xfrm>
                <a:off x="4069" y="2631"/>
                <a:ext cx="284" cy="59"/>
              </a:xfrm>
              <a:custGeom>
                <a:avLst/>
                <a:gdLst>
                  <a:gd name="T0" fmla="*/ 8 w 258"/>
                  <a:gd name="T1" fmla="*/ 0 h 54"/>
                  <a:gd name="T2" fmla="*/ 14 w 258"/>
                  <a:gd name="T3" fmla="*/ 0 h 54"/>
                  <a:gd name="T4" fmla="*/ 14 w 258"/>
                  <a:gd name="T5" fmla="*/ 8 h 54"/>
                  <a:gd name="T6" fmla="*/ 22 w 258"/>
                  <a:gd name="T7" fmla="*/ 8 h 54"/>
                  <a:gd name="T8" fmla="*/ 29 w 258"/>
                  <a:gd name="T9" fmla="*/ 8 h 54"/>
                  <a:gd name="T10" fmla="*/ 36 w 258"/>
                  <a:gd name="T11" fmla="*/ 14 h 54"/>
                  <a:gd name="T12" fmla="*/ 44 w 258"/>
                  <a:gd name="T13" fmla="*/ 14 h 54"/>
                  <a:gd name="T14" fmla="*/ 51 w 258"/>
                  <a:gd name="T15" fmla="*/ 14 h 54"/>
                  <a:gd name="T16" fmla="*/ 51 w 258"/>
                  <a:gd name="T17" fmla="*/ 22 h 54"/>
                  <a:gd name="T18" fmla="*/ 58 w 258"/>
                  <a:gd name="T19" fmla="*/ 22 h 54"/>
                  <a:gd name="T20" fmla="*/ 65 w 258"/>
                  <a:gd name="T21" fmla="*/ 22 h 54"/>
                  <a:gd name="T22" fmla="*/ 73 w 258"/>
                  <a:gd name="T23" fmla="*/ 28 h 54"/>
                  <a:gd name="T24" fmla="*/ 80 w 258"/>
                  <a:gd name="T25" fmla="*/ 28 h 54"/>
                  <a:gd name="T26" fmla="*/ 87 w 258"/>
                  <a:gd name="T27" fmla="*/ 28 h 54"/>
                  <a:gd name="T28" fmla="*/ 95 w 258"/>
                  <a:gd name="T29" fmla="*/ 36 h 54"/>
                  <a:gd name="T30" fmla="*/ 95 w 258"/>
                  <a:gd name="T31" fmla="*/ 36 h 54"/>
                  <a:gd name="T32" fmla="*/ 101 w 258"/>
                  <a:gd name="T33" fmla="*/ 36 h 54"/>
                  <a:gd name="T34" fmla="*/ 109 w 258"/>
                  <a:gd name="T35" fmla="*/ 43 h 54"/>
                  <a:gd name="T36" fmla="*/ 117 w 258"/>
                  <a:gd name="T37" fmla="*/ 43 h 54"/>
                  <a:gd name="T38" fmla="*/ 123 w 258"/>
                  <a:gd name="T39" fmla="*/ 43 h 54"/>
                  <a:gd name="T40" fmla="*/ 131 w 258"/>
                  <a:gd name="T41" fmla="*/ 43 h 54"/>
                  <a:gd name="T42" fmla="*/ 131 w 258"/>
                  <a:gd name="T43" fmla="*/ 50 h 54"/>
                  <a:gd name="T44" fmla="*/ 138 w 258"/>
                  <a:gd name="T45" fmla="*/ 50 h 54"/>
                  <a:gd name="T46" fmla="*/ 145 w 258"/>
                  <a:gd name="T47" fmla="*/ 50 h 54"/>
                  <a:gd name="T48" fmla="*/ 153 w 258"/>
                  <a:gd name="T49" fmla="*/ 57 h 54"/>
                  <a:gd name="T50" fmla="*/ 160 w 258"/>
                  <a:gd name="T51" fmla="*/ 57 h 54"/>
                  <a:gd name="T52" fmla="*/ 167 w 258"/>
                  <a:gd name="T53" fmla="*/ 57 h 54"/>
                  <a:gd name="T54" fmla="*/ 167 w 258"/>
                  <a:gd name="T55" fmla="*/ 57 h 54"/>
                  <a:gd name="T56" fmla="*/ 175 w 258"/>
                  <a:gd name="T57" fmla="*/ 57 h 54"/>
                  <a:gd name="T58" fmla="*/ 182 w 258"/>
                  <a:gd name="T59" fmla="*/ 64 h 54"/>
                  <a:gd name="T60" fmla="*/ 189 w 258"/>
                  <a:gd name="T61" fmla="*/ 64 h 54"/>
                  <a:gd name="T62" fmla="*/ 196 w 258"/>
                  <a:gd name="T63" fmla="*/ 64 h 54"/>
                  <a:gd name="T64" fmla="*/ 204 w 258"/>
                  <a:gd name="T65" fmla="*/ 64 h 54"/>
                  <a:gd name="T66" fmla="*/ 211 w 258"/>
                  <a:gd name="T67" fmla="*/ 64 h 54"/>
                  <a:gd name="T68" fmla="*/ 211 w 258"/>
                  <a:gd name="T69" fmla="*/ 64 h 54"/>
                  <a:gd name="T70" fmla="*/ 218 w 258"/>
                  <a:gd name="T71" fmla="*/ 64 h 54"/>
                  <a:gd name="T72" fmla="*/ 226 w 258"/>
                  <a:gd name="T73" fmla="*/ 64 h 54"/>
                  <a:gd name="T74" fmla="*/ 232 w 258"/>
                  <a:gd name="T75" fmla="*/ 64 h 54"/>
                  <a:gd name="T76" fmla="*/ 240 w 258"/>
                  <a:gd name="T77" fmla="*/ 64 h 54"/>
                  <a:gd name="T78" fmla="*/ 248 w 258"/>
                  <a:gd name="T79" fmla="*/ 64 h 54"/>
                  <a:gd name="T80" fmla="*/ 248 w 258"/>
                  <a:gd name="T81" fmla="*/ 64 h 54"/>
                  <a:gd name="T82" fmla="*/ 254 w 258"/>
                  <a:gd name="T83" fmla="*/ 64 h 54"/>
                  <a:gd name="T84" fmla="*/ 262 w 258"/>
                  <a:gd name="T85" fmla="*/ 57 h 54"/>
                  <a:gd name="T86" fmla="*/ 269 w 258"/>
                  <a:gd name="T87" fmla="*/ 57 h 54"/>
                  <a:gd name="T88" fmla="*/ 276 w 258"/>
                  <a:gd name="T89" fmla="*/ 57 h 54"/>
                  <a:gd name="T90" fmla="*/ 284 w 258"/>
                  <a:gd name="T91" fmla="*/ 50 h 54"/>
                  <a:gd name="T92" fmla="*/ 291 w 258"/>
                  <a:gd name="T93" fmla="*/ 43 h 54"/>
                  <a:gd name="T94" fmla="*/ 291 w 258"/>
                  <a:gd name="T95" fmla="*/ 43 h 54"/>
                  <a:gd name="T96" fmla="*/ 298 w 258"/>
                  <a:gd name="T97" fmla="*/ 36 h 54"/>
                  <a:gd name="T98" fmla="*/ 305 w 258"/>
                  <a:gd name="T99" fmla="*/ 28 h 54"/>
                  <a:gd name="T100" fmla="*/ 313 w 258"/>
                  <a:gd name="T101" fmla="*/ 22 h 5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58" h="54">
                    <a:moveTo>
                      <a:pt x="0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6" y="24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84" y="30"/>
                    </a:lnTo>
                    <a:lnTo>
                      <a:pt x="90" y="30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42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54"/>
                    </a:lnTo>
                    <a:lnTo>
                      <a:pt x="156" y="54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74" y="54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204" y="54"/>
                    </a:lnTo>
                    <a:lnTo>
                      <a:pt x="210" y="54"/>
                    </a:lnTo>
                    <a:lnTo>
                      <a:pt x="216" y="54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8" y="18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33"/>
              <p:cNvSpPr>
                <a:spLocks/>
              </p:cNvSpPr>
              <p:nvPr/>
            </p:nvSpPr>
            <p:spPr bwMode="auto">
              <a:xfrm>
                <a:off x="4353" y="1885"/>
                <a:ext cx="270" cy="805"/>
              </a:xfrm>
              <a:custGeom>
                <a:avLst/>
                <a:gdLst>
                  <a:gd name="T0" fmla="*/ 8 w 246"/>
                  <a:gd name="T1" fmla="*/ 835 h 732"/>
                  <a:gd name="T2" fmla="*/ 8 w 246"/>
                  <a:gd name="T3" fmla="*/ 827 h 732"/>
                  <a:gd name="T4" fmla="*/ 14 w 246"/>
                  <a:gd name="T5" fmla="*/ 820 h 732"/>
                  <a:gd name="T6" fmla="*/ 22 w 246"/>
                  <a:gd name="T7" fmla="*/ 813 h 732"/>
                  <a:gd name="T8" fmla="*/ 22 w 246"/>
                  <a:gd name="T9" fmla="*/ 798 h 732"/>
                  <a:gd name="T10" fmla="*/ 29 w 246"/>
                  <a:gd name="T11" fmla="*/ 791 h 732"/>
                  <a:gd name="T12" fmla="*/ 36 w 246"/>
                  <a:gd name="T13" fmla="*/ 776 h 732"/>
                  <a:gd name="T14" fmla="*/ 36 w 246"/>
                  <a:gd name="T15" fmla="*/ 762 h 732"/>
                  <a:gd name="T16" fmla="*/ 44 w 246"/>
                  <a:gd name="T17" fmla="*/ 748 h 732"/>
                  <a:gd name="T18" fmla="*/ 50 w 246"/>
                  <a:gd name="T19" fmla="*/ 732 h 732"/>
                  <a:gd name="T20" fmla="*/ 50 w 246"/>
                  <a:gd name="T21" fmla="*/ 718 h 732"/>
                  <a:gd name="T22" fmla="*/ 58 w 246"/>
                  <a:gd name="T23" fmla="*/ 696 h 732"/>
                  <a:gd name="T24" fmla="*/ 65 w 246"/>
                  <a:gd name="T25" fmla="*/ 682 h 732"/>
                  <a:gd name="T26" fmla="*/ 65 w 246"/>
                  <a:gd name="T27" fmla="*/ 660 h 732"/>
                  <a:gd name="T28" fmla="*/ 72 w 246"/>
                  <a:gd name="T29" fmla="*/ 639 h 732"/>
                  <a:gd name="T30" fmla="*/ 79 w 246"/>
                  <a:gd name="T31" fmla="*/ 617 h 732"/>
                  <a:gd name="T32" fmla="*/ 79 w 246"/>
                  <a:gd name="T33" fmla="*/ 587 h 732"/>
                  <a:gd name="T34" fmla="*/ 87 w 246"/>
                  <a:gd name="T35" fmla="*/ 559 h 732"/>
                  <a:gd name="T36" fmla="*/ 94 w 246"/>
                  <a:gd name="T37" fmla="*/ 530 h 732"/>
                  <a:gd name="T38" fmla="*/ 94 w 246"/>
                  <a:gd name="T39" fmla="*/ 500 h 732"/>
                  <a:gd name="T40" fmla="*/ 101 w 246"/>
                  <a:gd name="T41" fmla="*/ 464 h 732"/>
                  <a:gd name="T42" fmla="*/ 109 w 246"/>
                  <a:gd name="T43" fmla="*/ 435 h 732"/>
                  <a:gd name="T44" fmla="*/ 109 w 246"/>
                  <a:gd name="T45" fmla="*/ 399 h 732"/>
                  <a:gd name="T46" fmla="*/ 115 w 246"/>
                  <a:gd name="T47" fmla="*/ 355 h 732"/>
                  <a:gd name="T48" fmla="*/ 123 w 246"/>
                  <a:gd name="T49" fmla="*/ 319 h 732"/>
                  <a:gd name="T50" fmla="*/ 131 w 246"/>
                  <a:gd name="T51" fmla="*/ 276 h 732"/>
                  <a:gd name="T52" fmla="*/ 131 w 246"/>
                  <a:gd name="T53" fmla="*/ 240 h 732"/>
                  <a:gd name="T54" fmla="*/ 137 w 246"/>
                  <a:gd name="T55" fmla="*/ 196 h 732"/>
                  <a:gd name="T56" fmla="*/ 145 w 246"/>
                  <a:gd name="T57" fmla="*/ 153 h 732"/>
                  <a:gd name="T58" fmla="*/ 145 w 246"/>
                  <a:gd name="T59" fmla="*/ 117 h 732"/>
                  <a:gd name="T60" fmla="*/ 151 w 246"/>
                  <a:gd name="T61" fmla="*/ 80 h 732"/>
                  <a:gd name="T62" fmla="*/ 159 w 246"/>
                  <a:gd name="T63" fmla="*/ 44 h 732"/>
                  <a:gd name="T64" fmla="*/ 159 w 246"/>
                  <a:gd name="T65" fmla="*/ 22 h 732"/>
                  <a:gd name="T66" fmla="*/ 166 w 246"/>
                  <a:gd name="T67" fmla="*/ 8 h 732"/>
                  <a:gd name="T68" fmla="*/ 173 w 246"/>
                  <a:gd name="T69" fmla="*/ 0 h 732"/>
                  <a:gd name="T70" fmla="*/ 173 w 246"/>
                  <a:gd name="T71" fmla="*/ 8 h 732"/>
                  <a:gd name="T72" fmla="*/ 181 w 246"/>
                  <a:gd name="T73" fmla="*/ 29 h 732"/>
                  <a:gd name="T74" fmla="*/ 188 w 246"/>
                  <a:gd name="T75" fmla="*/ 80 h 732"/>
                  <a:gd name="T76" fmla="*/ 188 w 246"/>
                  <a:gd name="T77" fmla="*/ 145 h 732"/>
                  <a:gd name="T78" fmla="*/ 195 w 246"/>
                  <a:gd name="T79" fmla="*/ 240 h 732"/>
                  <a:gd name="T80" fmla="*/ 202 w 246"/>
                  <a:gd name="T81" fmla="*/ 363 h 732"/>
                  <a:gd name="T82" fmla="*/ 202 w 246"/>
                  <a:gd name="T83" fmla="*/ 500 h 732"/>
                  <a:gd name="T84" fmla="*/ 210 w 246"/>
                  <a:gd name="T85" fmla="*/ 646 h 732"/>
                  <a:gd name="T86" fmla="*/ 217 w 246"/>
                  <a:gd name="T87" fmla="*/ 776 h 732"/>
                  <a:gd name="T88" fmla="*/ 217 w 246"/>
                  <a:gd name="T89" fmla="*/ 871 h 732"/>
                  <a:gd name="T90" fmla="*/ 224 w 246"/>
                  <a:gd name="T91" fmla="*/ 878 h 732"/>
                  <a:gd name="T92" fmla="*/ 232 w 246"/>
                  <a:gd name="T93" fmla="*/ 762 h 732"/>
                  <a:gd name="T94" fmla="*/ 232 w 246"/>
                  <a:gd name="T95" fmla="*/ 515 h 732"/>
                  <a:gd name="T96" fmla="*/ 238 w 246"/>
                  <a:gd name="T97" fmla="*/ 203 h 732"/>
                  <a:gd name="T98" fmla="*/ 246 w 246"/>
                  <a:gd name="T99" fmla="*/ 0 h 732"/>
                  <a:gd name="T100" fmla="*/ 246 w 246"/>
                  <a:gd name="T101" fmla="*/ 167 h 732"/>
                  <a:gd name="T102" fmla="*/ 252 w 246"/>
                  <a:gd name="T103" fmla="*/ 690 h 732"/>
                  <a:gd name="T104" fmla="*/ 260 w 246"/>
                  <a:gd name="T105" fmla="*/ 820 h 732"/>
                  <a:gd name="T106" fmla="*/ 260 w 246"/>
                  <a:gd name="T107" fmla="*/ 80 h 732"/>
                  <a:gd name="T108" fmla="*/ 268 w 246"/>
                  <a:gd name="T109" fmla="*/ 609 h 732"/>
                  <a:gd name="T110" fmla="*/ 274 w 246"/>
                  <a:gd name="T111" fmla="*/ 145 h 732"/>
                  <a:gd name="T112" fmla="*/ 274 w 246"/>
                  <a:gd name="T113" fmla="*/ 653 h 732"/>
                  <a:gd name="T114" fmla="*/ 282 w 246"/>
                  <a:gd name="T115" fmla="*/ 36 h 732"/>
                  <a:gd name="T116" fmla="*/ 289 w 246"/>
                  <a:gd name="T117" fmla="*/ 327 h 732"/>
                  <a:gd name="T118" fmla="*/ 289 w 246"/>
                  <a:gd name="T119" fmla="*/ 885 h 732"/>
                  <a:gd name="T120" fmla="*/ 296 w 246"/>
                  <a:gd name="T121" fmla="*/ 8 h 7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46" h="732">
                    <a:moveTo>
                      <a:pt x="0" y="696"/>
                    </a:moveTo>
                    <a:lnTo>
                      <a:pt x="0" y="690"/>
                    </a:lnTo>
                    <a:lnTo>
                      <a:pt x="6" y="690"/>
                    </a:lnTo>
                    <a:lnTo>
                      <a:pt x="6" y="684"/>
                    </a:lnTo>
                    <a:lnTo>
                      <a:pt x="12" y="678"/>
                    </a:lnTo>
                    <a:lnTo>
                      <a:pt x="12" y="672"/>
                    </a:lnTo>
                    <a:lnTo>
                      <a:pt x="18" y="672"/>
                    </a:lnTo>
                    <a:lnTo>
                      <a:pt x="18" y="666"/>
                    </a:lnTo>
                    <a:lnTo>
                      <a:pt x="18" y="660"/>
                    </a:lnTo>
                    <a:lnTo>
                      <a:pt x="24" y="654"/>
                    </a:lnTo>
                    <a:lnTo>
                      <a:pt x="24" y="648"/>
                    </a:lnTo>
                    <a:lnTo>
                      <a:pt x="24" y="642"/>
                    </a:lnTo>
                    <a:lnTo>
                      <a:pt x="30" y="642"/>
                    </a:lnTo>
                    <a:lnTo>
                      <a:pt x="30" y="636"/>
                    </a:lnTo>
                    <a:lnTo>
                      <a:pt x="30" y="630"/>
                    </a:lnTo>
                    <a:lnTo>
                      <a:pt x="36" y="630"/>
                    </a:lnTo>
                    <a:lnTo>
                      <a:pt x="36" y="624"/>
                    </a:lnTo>
                    <a:lnTo>
                      <a:pt x="36" y="618"/>
                    </a:lnTo>
                    <a:lnTo>
                      <a:pt x="36" y="612"/>
                    </a:lnTo>
                    <a:lnTo>
                      <a:pt x="42" y="612"/>
                    </a:lnTo>
                    <a:lnTo>
                      <a:pt x="42" y="606"/>
                    </a:lnTo>
                    <a:lnTo>
                      <a:pt x="42" y="600"/>
                    </a:lnTo>
                    <a:lnTo>
                      <a:pt x="42" y="594"/>
                    </a:lnTo>
                    <a:lnTo>
                      <a:pt x="48" y="588"/>
                    </a:lnTo>
                    <a:lnTo>
                      <a:pt x="48" y="582"/>
                    </a:lnTo>
                    <a:lnTo>
                      <a:pt x="48" y="576"/>
                    </a:lnTo>
                    <a:lnTo>
                      <a:pt x="48" y="570"/>
                    </a:lnTo>
                    <a:lnTo>
                      <a:pt x="54" y="564"/>
                    </a:lnTo>
                    <a:lnTo>
                      <a:pt x="54" y="558"/>
                    </a:lnTo>
                    <a:lnTo>
                      <a:pt x="54" y="552"/>
                    </a:lnTo>
                    <a:lnTo>
                      <a:pt x="54" y="546"/>
                    </a:lnTo>
                    <a:lnTo>
                      <a:pt x="60" y="540"/>
                    </a:lnTo>
                    <a:lnTo>
                      <a:pt x="60" y="534"/>
                    </a:lnTo>
                    <a:lnTo>
                      <a:pt x="60" y="528"/>
                    </a:lnTo>
                    <a:lnTo>
                      <a:pt x="60" y="522"/>
                    </a:lnTo>
                    <a:lnTo>
                      <a:pt x="60" y="516"/>
                    </a:lnTo>
                    <a:lnTo>
                      <a:pt x="66" y="510"/>
                    </a:lnTo>
                    <a:lnTo>
                      <a:pt x="66" y="504"/>
                    </a:lnTo>
                    <a:lnTo>
                      <a:pt x="66" y="498"/>
                    </a:lnTo>
                    <a:lnTo>
                      <a:pt x="66" y="492"/>
                    </a:lnTo>
                    <a:lnTo>
                      <a:pt x="66" y="486"/>
                    </a:lnTo>
                    <a:lnTo>
                      <a:pt x="72" y="480"/>
                    </a:lnTo>
                    <a:lnTo>
                      <a:pt x="72" y="474"/>
                    </a:lnTo>
                    <a:lnTo>
                      <a:pt x="72" y="468"/>
                    </a:lnTo>
                    <a:lnTo>
                      <a:pt x="72" y="462"/>
                    </a:lnTo>
                    <a:lnTo>
                      <a:pt x="72" y="456"/>
                    </a:lnTo>
                    <a:lnTo>
                      <a:pt x="72" y="450"/>
                    </a:lnTo>
                    <a:lnTo>
                      <a:pt x="78" y="444"/>
                    </a:lnTo>
                    <a:lnTo>
                      <a:pt x="78" y="438"/>
                    </a:lnTo>
                    <a:lnTo>
                      <a:pt x="78" y="432"/>
                    </a:lnTo>
                    <a:lnTo>
                      <a:pt x="78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84" y="396"/>
                    </a:lnTo>
                    <a:lnTo>
                      <a:pt x="84" y="384"/>
                    </a:lnTo>
                    <a:lnTo>
                      <a:pt x="84" y="378"/>
                    </a:lnTo>
                    <a:lnTo>
                      <a:pt x="84" y="372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90" y="336"/>
                    </a:lnTo>
                    <a:lnTo>
                      <a:pt x="90" y="330"/>
                    </a:lnTo>
                    <a:lnTo>
                      <a:pt x="96" y="318"/>
                    </a:lnTo>
                    <a:lnTo>
                      <a:pt x="96" y="312"/>
                    </a:lnTo>
                    <a:lnTo>
                      <a:pt x="96" y="306"/>
                    </a:lnTo>
                    <a:lnTo>
                      <a:pt x="96" y="294"/>
                    </a:lnTo>
                    <a:lnTo>
                      <a:pt x="96" y="288"/>
                    </a:lnTo>
                    <a:lnTo>
                      <a:pt x="96" y="282"/>
                    </a:lnTo>
                    <a:lnTo>
                      <a:pt x="102" y="270"/>
                    </a:lnTo>
                    <a:lnTo>
                      <a:pt x="102" y="264"/>
                    </a:lnTo>
                    <a:lnTo>
                      <a:pt x="102" y="252"/>
                    </a:lnTo>
                    <a:lnTo>
                      <a:pt x="102" y="246"/>
                    </a:lnTo>
                    <a:lnTo>
                      <a:pt x="102" y="240"/>
                    </a:lnTo>
                    <a:lnTo>
                      <a:pt x="108" y="228"/>
                    </a:lnTo>
                    <a:lnTo>
                      <a:pt x="108" y="222"/>
                    </a:lnTo>
                    <a:lnTo>
                      <a:pt x="108" y="210"/>
                    </a:lnTo>
                    <a:lnTo>
                      <a:pt x="108" y="204"/>
                    </a:lnTo>
                    <a:lnTo>
                      <a:pt x="108" y="198"/>
                    </a:lnTo>
                    <a:lnTo>
                      <a:pt x="108" y="186"/>
                    </a:lnTo>
                    <a:lnTo>
                      <a:pt x="114" y="180"/>
                    </a:lnTo>
                    <a:lnTo>
                      <a:pt x="114" y="168"/>
                    </a:lnTo>
                    <a:lnTo>
                      <a:pt x="114" y="162"/>
                    </a:lnTo>
                    <a:lnTo>
                      <a:pt x="114" y="150"/>
                    </a:lnTo>
                    <a:lnTo>
                      <a:pt x="114" y="144"/>
                    </a:lnTo>
                    <a:lnTo>
                      <a:pt x="114" y="138"/>
                    </a:lnTo>
                    <a:lnTo>
                      <a:pt x="120" y="126"/>
                    </a:lnTo>
                    <a:lnTo>
                      <a:pt x="120" y="120"/>
                    </a:lnTo>
                    <a:lnTo>
                      <a:pt x="120" y="114"/>
                    </a:lnTo>
                    <a:lnTo>
                      <a:pt x="120" y="102"/>
                    </a:lnTo>
                    <a:lnTo>
                      <a:pt x="120" y="96"/>
                    </a:lnTo>
                    <a:lnTo>
                      <a:pt x="120" y="90"/>
                    </a:lnTo>
                    <a:lnTo>
                      <a:pt x="126" y="78"/>
                    </a:lnTo>
                    <a:lnTo>
                      <a:pt x="126" y="72"/>
                    </a:lnTo>
                    <a:lnTo>
                      <a:pt x="126" y="66"/>
                    </a:lnTo>
                    <a:lnTo>
                      <a:pt x="126" y="60"/>
                    </a:lnTo>
                    <a:lnTo>
                      <a:pt x="126" y="54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6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0" y="24"/>
                    </a:lnTo>
                    <a:lnTo>
                      <a:pt x="150" y="36"/>
                    </a:lnTo>
                    <a:lnTo>
                      <a:pt x="150" y="42"/>
                    </a:lnTo>
                    <a:lnTo>
                      <a:pt x="150" y="54"/>
                    </a:lnTo>
                    <a:lnTo>
                      <a:pt x="156" y="66"/>
                    </a:lnTo>
                    <a:lnTo>
                      <a:pt x="156" y="78"/>
                    </a:lnTo>
                    <a:lnTo>
                      <a:pt x="156" y="90"/>
                    </a:lnTo>
                    <a:lnTo>
                      <a:pt x="156" y="102"/>
                    </a:lnTo>
                    <a:lnTo>
                      <a:pt x="156" y="120"/>
                    </a:lnTo>
                    <a:lnTo>
                      <a:pt x="156" y="138"/>
                    </a:lnTo>
                    <a:lnTo>
                      <a:pt x="162" y="156"/>
                    </a:lnTo>
                    <a:lnTo>
                      <a:pt x="162" y="180"/>
                    </a:lnTo>
                    <a:lnTo>
                      <a:pt x="162" y="198"/>
                    </a:lnTo>
                    <a:lnTo>
                      <a:pt x="162" y="222"/>
                    </a:lnTo>
                    <a:lnTo>
                      <a:pt x="162" y="246"/>
                    </a:lnTo>
                    <a:lnTo>
                      <a:pt x="162" y="270"/>
                    </a:lnTo>
                    <a:lnTo>
                      <a:pt x="168" y="300"/>
                    </a:lnTo>
                    <a:lnTo>
                      <a:pt x="168" y="324"/>
                    </a:lnTo>
                    <a:lnTo>
                      <a:pt x="168" y="354"/>
                    </a:lnTo>
                    <a:lnTo>
                      <a:pt x="168" y="384"/>
                    </a:lnTo>
                    <a:lnTo>
                      <a:pt x="168" y="414"/>
                    </a:lnTo>
                    <a:lnTo>
                      <a:pt x="168" y="444"/>
                    </a:lnTo>
                    <a:lnTo>
                      <a:pt x="174" y="474"/>
                    </a:lnTo>
                    <a:lnTo>
                      <a:pt x="174" y="504"/>
                    </a:lnTo>
                    <a:lnTo>
                      <a:pt x="174" y="534"/>
                    </a:lnTo>
                    <a:lnTo>
                      <a:pt x="174" y="564"/>
                    </a:lnTo>
                    <a:lnTo>
                      <a:pt x="174" y="594"/>
                    </a:lnTo>
                    <a:lnTo>
                      <a:pt x="180" y="618"/>
                    </a:lnTo>
                    <a:lnTo>
                      <a:pt x="180" y="642"/>
                    </a:lnTo>
                    <a:lnTo>
                      <a:pt x="180" y="666"/>
                    </a:lnTo>
                    <a:lnTo>
                      <a:pt x="180" y="690"/>
                    </a:lnTo>
                    <a:lnTo>
                      <a:pt x="180" y="708"/>
                    </a:lnTo>
                    <a:lnTo>
                      <a:pt x="180" y="720"/>
                    </a:lnTo>
                    <a:lnTo>
                      <a:pt x="186" y="732"/>
                    </a:lnTo>
                    <a:lnTo>
                      <a:pt x="186" y="726"/>
                    </a:lnTo>
                    <a:lnTo>
                      <a:pt x="186" y="714"/>
                    </a:lnTo>
                    <a:lnTo>
                      <a:pt x="186" y="690"/>
                    </a:lnTo>
                    <a:lnTo>
                      <a:pt x="192" y="666"/>
                    </a:lnTo>
                    <a:lnTo>
                      <a:pt x="192" y="630"/>
                    </a:lnTo>
                    <a:lnTo>
                      <a:pt x="192" y="588"/>
                    </a:lnTo>
                    <a:lnTo>
                      <a:pt x="192" y="540"/>
                    </a:lnTo>
                    <a:lnTo>
                      <a:pt x="192" y="486"/>
                    </a:lnTo>
                    <a:lnTo>
                      <a:pt x="192" y="426"/>
                    </a:lnTo>
                    <a:lnTo>
                      <a:pt x="198" y="360"/>
                    </a:lnTo>
                    <a:lnTo>
                      <a:pt x="198" y="294"/>
                    </a:lnTo>
                    <a:lnTo>
                      <a:pt x="198" y="228"/>
                    </a:lnTo>
                    <a:lnTo>
                      <a:pt x="198" y="168"/>
                    </a:lnTo>
                    <a:lnTo>
                      <a:pt x="198" y="108"/>
                    </a:lnTo>
                    <a:lnTo>
                      <a:pt x="198" y="60"/>
                    </a:lnTo>
                    <a:lnTo>
                      <a:pt x="204" y="24"/>
                    </a:lnTo>
                    <a:lnTo>
                      <a:pt x="204" y="0"/>
                    </a:lnTo>
                    <a:lnTo>
                      <a:pt x="204" y="24"/>
                    </a:lnTo>
                    <a:lnTo>
                      <a:pt x="204" y="72"/>
                    </a:lnTo>
                    <a:lnTo>
                      <a:pt x="204" y="138"/>
                    </a:lnTo>
                    <a:lnTo>
                      <a:pt x="210" y="234"/>
                    </a:lnTo>
                    <a:lnTo>
                      <a:pt x="210" y="342"/>
                    </a:lnTo>
                    <a:lnTo>
                      <a:pt x="210" y="456"/>
                    </a:lnTo>
                    <a:lnTo>
                      <a:pt x="210" y="570"/>
                    </a:lnTo>
                    <a:lnTo>
                      <a:pt x="210" y="666"/>
                    </a:lnTo>
                    <a:lnTo>
                      <a:pt x="210" y="720"/>
                    </a:lnTo>
                    <a:lnTo>
                      <a:pt x="216" y="732"/>
                    </a:lnTo>
                    <a:lnTo>
                      <a:pt x="216" y="678"/>
                    </a:lnTo>
                    <a:lnTo>
                      <a:pt x="216" y="558"/>
                    </a:lnTo>
                    <a:lnTo>
                      <a:pt x="216" y="396"/>
                    </a:lnTo>
                    <a:lnTo>
                      <a:pt x="216" y="216"/>
                    </a:lnTo>
                    <a:lnTo>
                      <a:pt x="216" y="66"/>
                    </a:lnTo>
                    <a:lnTo>
                      <a:pt x="222" y="0"/>
                    </a:lnTo>
                    <a:lnTo>
                      <a:pt x="222" y="60"/>
                    </a:lnTo>
                    <a:lnTo>
                      <a:pt x="222" y="246"/>
                    </a:lnTo>
                    <a:lnTo>
                      <a:pt x="222" y="504"/>
                    </a:lnTo>
                    <a:lnTo>
                      <a:pt x="222" y="702"/>
                    </a:lnTo>
                    <a:lnTo>
                      <a:pt x="228" y="456"/>
                    </a:lnTo>
                    <a:lnTo>
                      <a:pt x="228" y="120"/>
                    </a:lnTo>
                    <a:lnTo>
                      <a:pt x="228" y="12"/>
                    </a:lnTo>
                    <a:lnTo>
                      <a:pt x="228" y="318"/>
                    </a:lnTo>
                    <a:lnTo>
                      <a:pt x="228" y="708"/>
                    </a:lnTo>
                    <a:lnTo>
                      <a:pt x="228" y="540"/>
                    </a:lnTo>
                    <a:lnTo>
                      <a:pt x="234" y="30"/>
                    </a:lnTo>
                    <a:lnTo>
                      <a:pt x="234" y="306"/>
                    </a:lnTo>
                    <a:lnTo>
                      <a:pt x="234" y="714"/>
                    </a:lnTo>
                    <a:lnTo>
                      <a:pt x="234" y="30"/>
                    </a:lnTo>
                    <a:lnTo>
                      <a:pt x="234" y="618"/>
                    </a:lnTo>
                    <a:lnTo>
                      <a:pt x="234" y="96"/>
                    </a:lnTo>
                    <a:lnTo>
                      <a:pt x="240" y="732"/>
                    </a:lnTo>
                    <a:lnTo>
                      <a:pt x="240" y="270"/>
                    </a:lnTo>
                    <a:lnTo>
                      <a:pt x="240" y="60"/>
                    </a:lnTo>
                    <a:lnTo>
                      <a:pt x="240" y="246"/>
                    </a:lnTo>
                    <a:lnTo>
                      <a:pt x="240" y="636"/>
                    </a:lnTo>
                    <a:lnTo>
                      <a:pt x="240" y="732"/>
                    </a:lnTo>
                    <a:lnTo>
                      <a:pt x="246" y="180"/>
                    </a:lnTo>
                    <a:lnTo>
                      <a:pt x="246" y="138"/>
                    </a:lnTo>
                    <a:lnTo>
                      <a:pt x="246" y="306"/>
                    </a:lnTo>
                    <a:lnTo>
                      <a:pt x="246" y="6"/>
                    </a:lnTo>
                    <a:lnTo>
                      <a:pt x="246" y="192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Freeform 34"/>
              <p:cNvSpPr>
                <a:spLocks/>
              </p:cNvSpPr>
              <p:nvPr/>
            </p:nvSpPr>
            <p:spPr bwMode="auto">
              <a:xfrm>
                <a:off x="4630" y="1885"/>
                <a:ext cx="283" cy="805"/>
              </a:xfrm>
              <a:custGeom>
                <a:avLst/>
                <a:gdLst>
                  <a:gd name="T0" fmla="*/ 0 w 258"/>
                  <a:gd name="T1" fmla="*/ 668 h 732"/>
                  <a:gd name="T2" fmla="*/ 8 w 258"/>
                  <a:gd name="T3" fmla="*/ 559 h 732"/>
                  <a:gd name="T4" fmla="*/ 14 w 258"/>
                  <a:gd name="T5" fmla="*/ 22 h 732"/>
                  <a:gd name="T6" fmla="*/ 22 w 258"/>
                  <a:gd name="T7" fmla="*/ 500 h 732"/>
                  <a:gd name="T8" fmla="*/ 29 w 258"/>
                  <a:gd name="T9" fmla="*/ 36 h 732"/>
                  <a:gd name="T10" fmla="*/ 36 w 258"/>
                  <a:gd name="T11" fmla="*/ 805 h 732"/>
                  <a:gd name="T12" fmla="*/ 36 w 258"/>
                  <a:gd name="T13" fmla="*/ 0 h 732"/>
                  <a:gd name="T14" fmla="*/ 43 w 258"/>
                  <a:gd name="T15" fmla="*/ 472 h 732"/>
                  <a:gd name="T16" fmla="*/ 50 w 258"/>
                  <a:gd name="T17" fmla="*/ 885 h 732"/>
                  <a:gd name="T18" fmla="*/ 58 w 258"/>
                  <a:gd name="T19" fmla="*/ 682 h 732"/>
                  <a:gd name="T20" fmla="*/ 65 w 258"/>
                  <a:gd name="T21" fmla="*/ 298 h 732"/>
                  <a:gd name="T22" fmla="*/ 72 w 258"/>
                  <a:gd name="T23" fmla="*/ 51 h 732"/>
                  <a:gd name="T24" fmla="*/ 72 w 258"/>
                  <a:gd name="T25" fmla="*/ 0 h 732"/>
                  <a:gd name="T26" fmla="*/ 79 w 258"/>
                  <a:gd name="T27" fmla="*/ 109 h 732"/>
                  <a:gd name="T28" fmla="*/ 87 w 258"/>
                  <a:gd name="T29" fmla="*/ 276 h 732"/>
                  <a:gd name="T30" fmla="*/ 94 w 258"/>
                  <a:gd name="T31" fmla="*/ 457 h 732"/>
                  <a:gd name="T32" fmla="*/ 101 w 258"/>
                  <a:gd name="T33" fmla="*/ 617 h 732"/>
                  <a:gd name="T34" fmla="*/ 109 w 258"/>
                  <a:gd name="T35" fmla="*/ 740 h 732"/>
                  <a:gd name="T36" fmla="*/ 115 w 258"/>
                  <a:gd name="T37" fmla="*/ 820 h 732"/>
                  <a:gd name="T38" fmla="*/ 115 w 258"/>
                  <a:gd name="T39" fmla="*/ 871 h 732"/>
                  <a:gd name="T40" fmla="*/ 123 w 258"/>
                  <a:gd name="T41" fmla="*/ 885 h 732"/>
                  <a:gd name="T42" fmla="*/ 129 w 258"/>
                  <a:gd name="T43" fmla="*/ 878 h 732"/>
                  <a:gd name="T44" fmla="*/ 137 w 258"/>
                  <a:gd name="T45" fmla="*/ 857 h 732"/>
                  <a:gd name="T46" fmla="*/ 145 w 258"/>
                  <a:gd name="T47" fmla="*/ 820 h 732"/>
                  <a:gd name="T48" fmla="*/ 151 w 258"/>
                  <a:gd name="T49" fmla="*/ 776 h 732"/>
                  <a:gd name="T50" fmla="*/ 151 w 258"/>
                  <a:gd name="T51" fmla="*/ 732 h 732"/>
                  <a:gd name="T52" fmla="*/ 159 w 258"/>
                  <a:gd name="T53" fmla="*/ 682 h 732"/>
                  <a:gd name="T54" fmla="*/ 166 w 258"/>
                  <a:gd name="T55" fmla="*/ 631 h 732"/>
                  <a:gd name="T56" fmla="*/ 173 w 258"/>
                  <a:gd name="T57" fmla="*/ 581 h 732"/>
                  <a:gd name="T58" fmla="*/ 181 w 258"/>
                  <a:gd name="T59" fmla="*/ 530 h 732"/>
                  <a:gd name="T60" fmla="*/ 188 w 258"/>
                  <a:gd name="T61" fmla="*/ 478 h 732"/>
                  <a:gd name="T62" fmla="*/ 195 w 258"/>
                  <a:gd name="T63" fmla="*/ 435 h 732"/>
                  <a:gd name="T64" fmla="*/ 195 w 258"/>
                  <a:gd name="T65" fmla="*/ 392 h 732"/>
                  <a:gd name="T66" fmla="*/ 202 w 258"/>
                  <a:gd name="T67" fmla="*/ 355 h 732"/>
                  <a:gd name="T68" fmla="*/ 210 w 258"/>
                  <a:gd name="T69" fmla="*/ 319 h 732"/>
                  <a:gd name="T70" fmla="*/ 216 w 258"/>
                  <a:gd name="T71" fmla="*/ 283 h 732"/>
                  <a:gd name="T72" fmla="*/ 224 w 258"/>
                  <a:gd name="T73" fmla="*/ 254 h 732"/>
                  <a:gd name="T74" fmla="*/ 231 w 258"/>
                  <a:gd name="T75" fmla="*/ 225 h 732"/>
                  <a:gd name="T76" fmla="*/ 231 w 258"/>
                  <a:gd name="T77" fmla="*/ 203 h 732"/>
                  <a:gd name="T78" fmla="*/ 238 w 258"/>
                  <a:gd name="T79" fmla="*/ 174 h 732"/>
                  <a:gd name="T80" fmla="*/ 246 w 258"/>
                  <a:gd name="T81" fmla="*/ 153 h 732"/>
                  <a:gd name="T82" fmla="*/ 252 w 258"/>
                  <a:gd name="T83" fmla="*/ 137 h 732"/>
                  <a:gd name="T84" fmla="*/ 260 w 258"/>
                  <a:gd name="T85" fmla="*/ 117 h 732"/>
                  <a:gd name="T86" fmla="*/ 268 w 258"/>
                  <a:gd name="T87" fmla="*/ 101 h 732"/>
                  <a:gd name="T88" fmla="*/ 274 w 258"/>
                  <a:gd name="T89" fmla="*/ 87 h 732"/>
                  <a:gd name="T90" fmla="*/ 274 w 258"/>
                  <a:gd name="T91" fmla="*/ 73 h 732"/>
                  <a:gd name="T92" fmla="*/ 282 w 258"/>
                  <a:gd name="T93" fmla="*/ 65 h 732"/>
                  <a:gd name="T94" fmla="*/ 288 w 258"/>
                  <a:gd name="T95" fmla="*/ 58 h 732"/>
                  <a:gd name="T96" fmla="*/ 296 w 258"/>
                  <a:gd name="T97" fmla="*/ 44 h 732"/>
                  <a:gd name="T98" fmla="*/ 303 w 258"/>
                  <a:gd name="T99" fmla="*/ 36 h 732"/>
                  <a:gd name="T100" fmla="*/ 310 w 258"/>
                  <a:gd name="T101" fmla="*/ 29 h 73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58" h="732">
                    <a:moveTo>
                      <a:pt x="0" y="540"/>
                    </a:moveTo>
                    <a:lnTo>
                      <a:pt x="0" y="726"/>
                    </a:lnTo>
                    <a:lnTo>
                      <a:pt x="0" y="426"/>
                    </a:lnTo>
                    <a:lnTo>
                      <a:pt x="0" y="594"/>
                    </a:lnTo>
                    <a:lnTo>
                      <a:pt x="0" y="552"/>
                    </a:lnTo>
                    <a:lnTo>
                      <a:pt x="6" y="0"/>
                    </a:lnTo>
                    <a:lnTo>
                      <a:pt x="6" y="96"/>
                    </a:lnTo>
                    <a:lnTo>
                      <a:pt x="6" y="486"/>
                    </a:lnTo>
                    <a:lnTo>
                      <a:pt x="6" y="672"/>
                    </a:lnTo>
                    <a:lnTo>
                      <a:pt x="6" y="462"/>
                    </a:lnTo>
                    <a:lnTo>
                      <a:pt x="6" y="0"/>
                    </a:lnTo>
                    <a:lnTo>
                      <a:pt x="12" y="636"/>
                    </a:lnTo>
                    <a:lnTo>
                      <a:pt x="12" y="114"/>
                    </a:lnTo>
                    <a:lnTo>
                      <a:pt x="12" y="702"/>
                    </a:lnTo>
                    <a:lnTo>
                      <a:pt x="12" y="18"/>
                    </a:lnTo>
                    <a:lnTo>
                      <a:pt x="12" y="426"/>
                    </a:lnTo>
                    <a:lnTo>
                      <a:pt x="12" y="702"/>
                    </a:lnTo>
                    <a:lnTo>
                      <a:pt x="18" y="192"/>
                    </a:lnTo>
                    <a:lnTo>
                      <a:pt x="18" y="24"/>
                    </a:lnTo>
                    <a:lnTo>
                      <a:pt x="18" y="414"/>
                    </a:lnTo>
                    <a:lnTo>
                      <a:pt x="18" y="720"/>
                    </a:lnTo>
                    <a:lnTo>
                      <a:pt x="18" y="612"/>
                    </a:lnTo>
                    <a:lnTo>
                      <a:pt x="18" y="276"/>
                    </a:lnTo>
                    <a:lnTo>
                      <a:pt x="24" y="30"/>
                    </a:lnTo>
                    <a:lnTo>
                      <a:pt x="24" y="228"/>
                    </a:lnTo>
                    <a:lnTo>
                      <a:pt x="24" y="486"/>
                    </a:lnTo>
                    <a:lnTo>
                      <a:pt x="24" y="672"/>
                    </a:lnTo>
                    <a:lnTo>
                      <a:pt x="24" y="732"/>
                    </a:lnTo>
                    <a:lnTo>
                      <a:pt x="30" y="666"/>
                    </a:lnTo>
                    <a:lnTo>
                      <a:pt x="30" y="516"/>
                    </a:lnTo>
                    <a:lnTo>
                      <a:pt x="30" y="336"/>
                    </a:lnTo>
                    <a:lnTo>
                      <a:pt x="30" y="174"/>
                    </a:lnTo>
                    <a:lnTo>
                      <a:pt x="30" y="54"/>
                    </a:lnTo>
                    <a:lnTo>
                      <a:pt x="30" y="0"/>
                    </a:lnTo>
                    <a:lnTo>
                      <a:pt x="36" y="12"/>
                    </a:lnTo>
                    <a:lnTo>
                      <a:pt x="36" y="66"/>
                    </a:lnTo>
                    <a:lnTo>
                      <a:pt x="36" y="162"/>
                    </a:lnTo>
                    <a:lnTo>
                      <a:pt x="36" y="276"/>
                    </a:lnTo>
                    <a:lnTo>
                      <a:pt x="36" y="390"/>
                    </a:lnTo>
                    <a:lnTo>
                      <a:pt x="36" y="498"/>
                    </a:lnTo>
                    <a:lnTo>
                      <a:pt x="42" y="594"/>
                    </a:lnTo>
                    <a:lnTo>
                      <a:pt x="42" y="660"/>
                    </a:lnTo>
                    <a:lnTo>
                      <a:pt x="42" y="708"/>
                    </a:lnTo>
                    <a:lnTo>
                      <a:pt x="42" y="732"/>
                    </a:lnTo>
                    <a:lnTo>
                      <a:pt x="42" y="708"/>
                    </a:lnTo>
                    <a:lnTo>
                      <a:pt x="48" y="672"/>
                    </a:lnTo>
                    <a:lnTo>
                      <a:pt x="48" y="624"/>
                    </a:lnTo>
                    <a:lnTo>
                      <a:pt x="48" y="564"/>
                    </a:lnTo>
                    <a:lnTo>
                      <a:pt x="48" y="504"/>
                    </a:lnTo>
                    <a:lnTo>
                      <a:pt x="48" y="438"/>
                    </a:lnTo>
                    <a:lnTo>
                      <a:pt x="48" y="372"/>
                    </a:lnTo>
                    <a:lnTo>
                      <a:pt x="54" y="306"/>
                    </a:lnTo>
                    <a:lnTo>
                      <a:pt x="54" y="246"/>
                    </a:lnTo>
                    <a:lnTo>
                      <a:pt x="54" y="192"/>
                    </a:lnTo>
                    <a:lnTo>
                      <a:pt x="54" y="144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60" y="42"/>
                    </a:lnTo>
                    <a:lnTo>
                      <a:pt x="60" y="18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6" y="12"/>
                    </a:lnTo>
                    <a:lnTo>
                      <a:pt x="66" y="24"/>
                    </a:lnTo>
                    <a:lnTo>
                      <a:pt x="66" y="42"/>
                    </a:lnTo>
                    <a:lnTo>
                      <a:pt x="66" y="66"/>
                    </a:lnTo>
                    <a:lnTo>
                      <a:pt x="66" y="90"/>
                    </a:lnTo>
                    <a:lnTo>
                      <a:pt x="66" y="114"/>
                    </a:lnTo>
                    <a:lnTo>
                      <a:pt x="72" y="138"/>
                    </a:lnTo>
                    <a:lnTo>
                      <a:pt x="72" y="168"/>
                    </a:lnTo>
                    <a:lnTo>
                      <a:pt x="72" y="198"/>
                    </a:lnTo>
                    <a:lnTo>
                      <a:pt x="72" y="228"/>
                    </a:lnTo>
                    <a:lnTo>
                      <a:pt x="72" y="258"/>
                    </a:lnTo>
                    <a:lnTo>
                      <a:pt x="78" y="288"/>
                    </a:lnTo>
                    <a:lnTo>
                      <a:pt x="78" y="318"/>
                    </a:lnTo>
                    <a:lnTo>
                      <a:pt x="78" y="348"/>
                    </a:lnTo>
                    <a:lnTo>
                      <a:pt x="78" y="378"/>
                    </a:lnTo>
                    <a:lnTo>
                      <a:pt x="78" y="408"/>
                    </a:lnTo>
                    <a:lnTo>
                      <a:pt x="78" y="432"/>
                    </a:lnTo>
                    <a:lnTo>
                      <a:pt x="84" y="462"/>
                    </a:lnTo>
                    <a:lnTo>
                      <a:pt x="84" y="486"/>
                    </a:lnTo>
                    <a:lnTo>
                      <a:pt x="84" y="510"/>
                    </a:lnTo>
                    <a:lnTo>
                      <a:pt x="84" y="534"/>
                    </a:lnTo>
                    <a:lnTo>
                      <a:pt x="84" y="552"/>
                    </a:lnTo>
                    <a:lnTo>
                      <a:pt x="84" y="576"/>
                    </a:lnTo>
                    <a:lnTo>
                      <a:pt x="90" y="594"/>
                    </a:lnTo>
                    <a:lnTo>
                      <a:pt x="90" y="612"/>
                    </a:lnTo>
                    <a:lnTo>
                      <a:pt x="90" y="630"/>
                    </a:lnTo>
                    <a:lnTo>
                      <a:pt x="90" y="642"/>
                    </a:lnTo>
                    <a:lnTo>
                      <a:pt x="90" y="654"/>
                    </a:lnTo>
                    <a:lnTo>
                      <a:pt x="90" y="666"/>
                    </a:lnTo>
                    <a:lnTo>
                      <a:pt x="96" y="678"/>
                    </a:lnTo>
                    <a:lnTo>
                      <a:pt x="96" y="690"/>
                    </a:lnTo>
                    <a:lnTo>
                      <a:pt x="96" y="696"/>
                    </a:lnTo>
                    <a:lnTo>
                      <a:pt x="96" y="708"/>
                    </a:lnTo>
                    <a:lnTo>
                      <a:pt x="96" y="714"/>
                    </a:lnTo>
                    <a:lnTo>
                      <a:pt x="96" y="720"/>
                    </a:lnTo>
                    <a:lnTo>
                      <a:pt x="102" y="726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08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14" y="702"/>
                    </a:lnTo>
                    <a:lnTo>
                      <a:pt x="114" y="696"/>
                    </a:lnTo>
                    <a:lnTo>
                      <a:pt x="120" y="690"/>
                    </a:lnTo>
                    <a:lnTo>
                      <a:pt x="120" y="678"/>
                    </a:lnTo>
                    <a:lnTo>
                      <a:pt x="120" y="672"/>
                    </a:lnTo>
                    <a:lnTo>
                      <a:pt x="120" y="666"/>
                    </a:lnTo>
                    <a:lnTo>
                      <a:pt x="120" y="660"/>
                    </a:lnTo>
                    <a:lnTo>
                      <a:pt x="120" y="654"/>
                    </a:lnTo>
                    <a:lnTo>
                      <a:pt x="126" y="642"/>
                    </a:lnTo>
                    <a:lnTo>
                      <a:pt x="126" y="636"/>
                    </a:lnTo>
                    <a:lnTo>
                      <a:pt x="126" y="630"/>
                    </a:lnTo>
                    <a:lnTo>
                      <a:pt x="126" y="618"/>
                    </a:lnTo>
                    <a:lnTo>
                      <a:pt x="126" y="612"/>
                    </a:lnTo>
                    <a:lnTo>
                      <a:pt x="126" y="606"/>
                    </a:lnTo>
                    <a:lnTo>
                      <a:pt x="132" y="594"/>
                    </a:lnTo>
                    <a:lnTo>
                      <a:pt x="132" y="588"/>
                    </a:lnTo>
                    <a:lnTo>
                      <a:pt x="132" y="582"/>
                    </a:lnTo>
                    <a:lnTo>
                      <a:pt x="132" y="570"/>
                    </a:lnTo>
                    <a:lnTo>
                      <a:pt x="132" y="564"/>
                    </a:lnTo>
                    <a:lnTo>
                      <a:pt x="132" y="552"/>
                    </a:lnTo>
                    <a:lnTo>
                      <a:pt x="138" y="546"/>
                    </a:lnTo>
                    <a:lnTo>
                      <a:pt x="138" y="534"/>
                    </a:lnTo>
                    <a:lnTo>
                      <a:pt x="138" y="528"/>
                    </a:lnTo>
                    <a:lnTo>
                      <a:pt x="138" y="522"/>
                    </a:lnTo>
                    <a:lnTo>
                      <a:pt x="138" y="510"/>
                    </a:lnTo>
                    <a:lnTo>
                      <a:pt x="138" y="504"/>
                    </a:lnTo>
                    <a:lnTo>
                      <a:pt x="144" y="492"/>
                    </a:lnTo>
                    <a:lnTo>
                      <a:pt x="144" y="486"/>
                    </a:lnTo>
                    <a:lnTo>
                      <a:pt x="144" y="480"/>
                    </a:lnTo>
                    <a:lnTo>
                      <a:pt x="144" y="468"/>
                    </a:lnTo>
                    <a:lnTo>
                      <a:pt x="144" y="462"/>
                    </a:lnTo>
                    <a:lnTo>
                      <a:pt x="150" y="450"/>
                    </a:lnTo>
                    <a:lnTo>
                      <a:pt x="150" y="444"/>
                    </a:lnTo>
                    <a:lnTo>
                      <a:pt x="150" y="438"/>
                    </a:lnTo>
                    <a:lnTo>
                      <a:pt x="150" y="426"/>
                    </a:lnTo>
                    <a:lnTo>
                      <a:pt x="150" y="420"/>
                    </a:lnTo>
                    <a:lnTo>
                      <a:pt x="150" y="414"/>
                    </a:lnTo>
                    <a:lnTo>
                      <a:pt x="156" y="402"/>
                    </a:lnTo>
                    <a:lnTo>
                      <a:pt x="156" y="396"/>
                    </a:lnTo>
                    <a:lnTo>
                      <a:pt x="156" y="390"/>
                    </a:lnTo>
                    <a:lnTo>
                      <a:pt x="156" y="384"/>
                    </a:lnTo>
                    <a:lnTo>
                      <a:pt x="156" y="372"/>
                    </a:lnTo>
                    <a:lnTo>
                      <a:pt x="156" y="366"/>
                    </a:lnTo>
                    <a:lnTo>
                      <a:pt x="162" y="360"/>
                    </a:lnTo>
                    <a:lnTo>
                      <a:pt x="162" y="354"/>
                    </a:lnTo>
                    <a:lnTo>
                      <a:pt x="162" y="348"/>
                    </a:lnTo>
                    <a:lnTo>
                      <a:pt x="162" y="336"/>
                    </a:lnTo>
                    <a:lnTo>
                      <a:pt x="162" y="330"/>
                    </a:lnTo>
                    <a:lnTo>
                      <a:pt x="162" y="324"/>
                    </a:lnTo>
                    <a:lnTo>
                      <a:pt x="168" y="318"/>
                    </a:lnTo>
                    <a:lnTo>
                      <a:pt x="168" y="312"/>
                    </a:lnTo>
                    <a:lnTo>
                      <a:pt x="168" y="306"/>
                    </a:lnTo>
                    <a:lnTo>
                      <a:pt x="168" y="300"/>
                    </a:lnTo>
                    <a:lnTo>
                      <a:pt x="168" y="294"/>
                    </a:lnTo>
                    <a:lnTo>
                      <a:pt x="168" y="288"/>
                    </a:lnTo>
                    <a:lnTo>
                      <a:pt x="174" y="282"/>
                    </a:lnTo>
                    <a:lnTo>
                      <a:pt x="174" y="276"/>
                    </a:lnTo>
                    <a:lnTo>
                      <a:pt x="174" y="270"/>
                    </a:lnTo>
                    <a:lnTo>
                      <a:pt x="174" y="264"/>
                    </a:lnTo>
                    <a:lnTo>
                      <a:pt x="174" y="258"/>
                    </a:lnTo>
                    <a:lnTo>
                      <a:pt x="174" y="252"/>
                    </a:lnTo>
                    <a:lnTo>
                      <a:pt x="180" y="246"/>
                    </a:lnTo>
                    <a:lnTo>
                      <a:pt x="180" y="240"/>
                    </a:lnTo>
                    <a:lnTo>
                      <a:pt x="180" y="234"/>
                    </a:lnTo>
                    <a:lnTo>
                      <a:pt x="180" y="228"/>
                    </a:lnTo>
                    <a:lnTo>
                      <a:pt x="180" y="222"/>
                    </a:lnTo>
                    <a:lnTo>
                      <a:pt x="186" y="216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6" y="198"/>
                    </a:lnTo>
                    <a:lnTo>
                      <a:pt x="186" y="192"/>
                    </a:lnTo>
                    <a:lnTo>
                      <a:pt x="192" y="186"/>
                    </a:lnTo>
                    <a:lnTo>
                      <a:pt x="192" y="180"/>
                    </a:lnTo>
                    <a:lnTo>
                      <a:pt x="192" y="174"/>
                    </a:lnTo>
                    <a:lnTo>
                      <a:pt x="192" y="168"/>
                    </a:lnTo>
                    <a:lnTo>
                      <a:pt x="198" y="162"/>
                    </a:lnTo>
                    <a:lnTo>
                      <a:pt x="198" y="156"/>
                    </a:lnTo>
                    <a:lnTo>
                      <a:pt x="198" y="150"/>
                    </a:lnTo>
                    <a:lnTo>
                      <a:pt x="198" y="144"/>
                    </a:lnTo>
                    <a:lnTo>
                      <a:pt x="204" y="138"/>
                    </a:lnTo>
                    <a:lnTo>
                      <a:pt x="204" y="132"/>
                    </a:lnTo>
                    <a:lnTo>
                      <a:pt x="204" y="126"/>
                    </a:lnTo>
                    <a:lnTo>
                      <a:pt x="204" y="120"/>
                    </a:lnTo>
                    <a:lnTo>
                      <a:pt x="210" y="120"/>
                    </a:lnTo>
                    <a:lnTo>
                      <a:pt x="210" y="114"/>
                    </a:lnTo>
                    <a:lnTo>
                      <a:pt x="210" y="108"/>
                    </a:lnTo>
                    <a:lnTo>
                      <a:pt x="210" y="102"/>
                    </a:lnTo>
                    <a:lnTo>
                      <a:pt x="216" y="102"/>
                    </a:lnTo>
                    <a:lnTo>
                      <a:pt x="216" y="96"/>
                    </a:lnTo>
                    <a:lnTo>
                      <a:pt x="216" y="90"/>
                    </a:lnTo>
                    <a:lnTo>
                      <a:pt x="222" y="90"/>
                    </a:lnTo>
                    <a:lnTo>
                      <a:pt x="222" y="84"/>
                    </a:lnTo>
                    <a:lnTo>
                      <a:pt x="222" y="78"/>
                    </a:lnTo>
                    <a:lnTo>
                      <a:pt x="228" y="72"/>
                    </a:lnTo>
                    <a:lnTo>
                      <a:pt x="228" y="66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40" y="48"/>
                    </a:lnTo>
                    <a:lnTo>
                      <a:pt x="240" y="42"/>
                    </a:lnTo>
                    <a:lnTo>
                      <a:pt x="246" y="42"/>
                    </a:lnTo>
                    <a:lnTo>
                      <a:pt x="246" y="36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8" y="24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Freeform 35"/>
              <p:cNvSpPr>
                <a:spLocks/>
              </p:cNvSpPr>
              <p:nvPr/>
            </p:nvSpPr>
            <p:spPr bwMode="auto">
              <a:xfrm>
                <a:off x="4913" y="1885"/>
                <a:ext cx="271" cy="59"/>
              </a:xfrm>
              <a:custGeom>
                <a:avLst/>
                <a:gdLst>
                  <a:gd name="T0" fmla="*/ 0 w 246"/>
                  <a:gd name="T1" fmla="*/ 28 h 54"/>
                  <a:gd name="T2" fmla="*/ 8 w 246"/>
                  <a:gd name="T3" fmla="*/ 22 h 54"/>
                  <a:gd name="T4" fmla="*/ 14 w 246"/>
                  <a:gd name="T5" fmla="*/ 14 h 54"/>
                  <a:gd name="T6" fmla="*/ 14 w 246"/>
                  <a:gd name="T7" fmla="*/ 14 h 54"/>
                  <a:gd name="T8" fmla="*/ 22 w 246"/>
                  <a:gd name="T9" fmla="*/ 14 h 54"/>
                  <a:gd name="T10" fmla="*/ 29 w 246"/>
                  <a:gd name="T11" fmla="*/ 8 h 54"/>
                  <a:gd name="T12" fmla="*/ 29 w 246"/>
                  <a:gd name="T13" fmla="*/ 8 h 54"/>
                  <a:gd name="T14" fmla="*/ 36 w 246"/>
                  <a:gd name="T15" fmla="*/ 8 h 54"/>
                  <a:gd name="T16" fmla="*/ 44 w 246"/>
                  <a:gd name="T17" fmla="*/ 0 h 54"/>
                  <a:gd name="T18" fmla="*/ 44 w 246"/>
                  <a:gd name="T19" fmla="*/ 0 h 54"/>
                  <a:gd name="T20" fmla="*/ 51 w 246"/>
                  <a:gd name="T21" fmla="*/ 0 h 54"/>
                  <a:gd name="T22" fmla="*/ 58 w 246"/>
                  <a:gd name="T23" fmla="*/ 0 h 54"/>
                  <a:gd name="T24" fmla="*/ 58 w 246"/>
                  <a:gd name="T25" fmla="*/ 0 h 54"/>
                  <a:gd name="T26" fmla="*/ 65 w 246"/>
                  <a:gd name="T27" fmla="*/ 0 h 54"/>
                  <a:gd name="T28" fmla="*/ 73 w 246"/>
                  <a:gd name="T29" fmla="*/ 0 h 54"/>
                  <a:gd name="T30" fmla="*/ 73 w 246"/>
                  <a:gd name="T31" fmla="*/ 0 h 54"/>
                  <a:gd name="T32" fmla="*/ 80 w 246"/>
                  <a:gd name="T33" fmla="*/ 0 h 54"/>
                  <a:gd name="T34" fmla="*/ 87 w 246"/>
                  <a:gd name="T35" fmla="*/ 0 h 54"/>
                  <a:gd name="T36" fmla="*/ 87 w 246"/>
                  <a:gd name="T37" fmla="*/ 0 h 54"/>
                  <a:gd name="T38" fmla="*/ 95 w 246"/>
                  <a:gd name="T39" fmla="*/ 0 h 54"/>
                  <a:gd name="T40" fmla="*/ 102 w 246"/>
                  <a:gd name="T41" fmla="*/ 0 h 54"/>
                  <a:gd name="T42" fmla="*/ 102 w 246"/>
                  <a:gd name="T43" fmla="*/ 0 h 54"/>
                  <a:gd name="T44" fmla="*/ 109 w 246"/>
                  <a:gd name="T45" fmla="*/ 0 h 54"/>
                  <a:gd name="T46" fmla="*/ 117 w 246"/>
                  <a:gd name="T47" fmla="*/ 0 h 54"/>
                  <a:gd name="T48" fmla="*/ 117 w 246"/>
                  <a:gd name="T49" fmla="*/ 0 h 54"/>
                  <a:gd name="T50" fmla="*/ 123 w 246"/>
                  <a:gd name="T51" fmla="*/ 8 h 54"/>
                  <a:gd name="T52" fmla="*/ 131 w 246"/>
                  <a:gd name="T53" fmla="*/ 8 h 54"/>
                  <a:gd name="T54" fmla="*/ 139 w 246"/>
                  <a:gd name="T55" fmla="*/ 8 h 54"/>
                  <a:gd name="T56" fmla="*/ 139 w 246"/>
                  <a:gd name="T57" fmla="*/ 8 h 54"/>
                  <a:gd name="T58" fmla="*/ 145 w 246"/>
                  <a:gd name="T59" fmla="*/ 8 h 54"/>
                  <a:gd name="T60" fmla="*/ 153 w 246"/>
                  <a:gd name="T61" fmla="*/ 14 h 54"/>
                  <a:gd name="T62" fmla="*/ 153 w 246"/>
                  <a:gd name="T63" fmla="*/ 14 h 54"/>
                  <a:gd name="T64" fmla="*/ 160 w 246"/>
                  <a:gd name="T65" fmla="*/ 14 h 54"/>
                  <a:gd name="T66" fmla="*/ 167 w 246"/>
                  <a:gd name="T67" fmla="*/ 14 h 54"/>
                  <a:gd name="T68" fmla="*/ 167 w 246"/>
                  <a:gd name="T69" fmla="*/ 14 h 54"/>
                  <a:gd name="T70" fmla="*/ 175 w 246"/>
                  <a:gd name="T71" fmla="*/ 22 h 54"/>
                  <a:gd name="T72" fmla="*/ 182 w 246"/>
                  <a:gd name="T73" fmla="*/ 22 h 54"/>
                  <a:gd name="T74" fmla="*/ 182 w 246"/>
                  <a:gd name="T75" fmla="*/ 22 h 54"/>
                  <a:gd name="T76" fmla="*/ 189 w 246"/>
                  <a:gd name="T77" fmla="*/ 22 h 54"/>
                  <a:gd name="T78" fmla="*/ 196 w 246"/>
                  <a:gd name="T79" fmla="*/ 28 h 54"/>
                  <a:gd name="T80" fmla="*/ 196 w 246"/>
                  <a:gd name="T81" fmla="*/ 28 h 54"/>
                  <a:gd name="T82" fmla="*/ 204 w 246"/>
                  <a:gd name="T83" fmla="*/ 28 h 54"/>
                  <a:gd name="T84" fmla="*/ 212 w 246"/>
                  <a:gd name="T85" fmla="*/ 36 h 54"/>
                  <a:gd name="T86" fmla="*/ 212 w 246"/>
                  <a:gd name="T87" fmla="*/ 36 h 54"/>
                  <a:gd name="T88" fmla="*/ 218 w 246"/>
                  <a:gd name="T89" fmla="*/ 36 h 54"/>
                  <a:gd name="T90" fmla="*/ 226 w 246"/>
                  <a:gd name="T91" fmla="*/ 36 h 54"/>
                  <a:gd name="T92" fmla="*/ 226 w 246"/>
                  <a:gd name="T93" fmla="*/ 43 h 54"/>
                  <a:gd name="T94" fmla="*/ 234 w 246"/>
                  <a:gd name="T95" fmla="*/ 43 h 54"/>
                  <a:gd name="T96" fmla="*/ 240 w 246"/>
                  <a:gd name="T97" fmla="*/ 43 h 54"/>
                  <a:gd name="T98" fmla="*/ 240 w 246"/>
                  <a:gd name="T99" fmla="*/ 43 h 54"/>
                  <a:gd name="T100" fmla="*/ 248 w 246"/>
                  <a:gd name="T101" fmla="*/ 50 h 54"/>
                  <a:gd name="T102" fmla="*/ 254 w 246"/>
                  <a:gd name="T103" fmla="*/ 50 h 54"/>
                  <a:gd name="T104" fmla="*/ 254 w 246"/>
                  <a:gd name="T105" fmla="*/ 50 h 54"/>
                  <a:gd name="T106" fmla="*/ 262 w 246"/>
                  <a:gd name="T107" fmla="*/ 50 h 54"/>
                  <a:gd name="T108" fmla="*/ 270 w 246"/>
                  <a:gd name="T109" fmla="*/ 57 h 54"/>
                  <a:gd name="T110" fmla="*/ 270 w 246"/>
                  <a:gd name="T111" fmla="*/ 57 h 54"/>
                  <a:gd name="T112" fmla="*/ 277 w 246"/>
                  <a:gd name="T113" fmla="*/ 57 h 54"/>
                  <a:gd name="T114" fmla="*/ 284 w 246"/>
                  <a:gd name="T115" fmla="*/ 64 h 54"/>
                  <a:gd name="T116" fmla="*/ 284 w 246"/>
                  <a:gd name="T117" fmla="*/ 64 h 54"/>
                  <a:gd name="T118" fmla="*/ 291 w 246"/>
                  <a:gd name="T119" fmla="*/ 64 h 54"/>
                  <a:gd name="T120" fmla="*/ 299 w 246"/>
                  <a:gd name="T121" fmla="*/ 64 h 5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46" h="54">
                    <a:moveTo>
                      <a:pt x="0" y="24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204" y="36"/>
                    </a:lnTo>
                    <a:lnTo>
                      <a:pt x="204" y="42"/>
                    </a:lnTo>
                    <a:lnTo>
                      <a:pt x="210" y="42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6" y="54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5" name="Line 36"/>
            <p:cNvSpPr>
              <a:spLocks noChangeShapeType="1"/>
            </p:cNvSpPr>
            <p:nvPr/>
          </p:nvSpPr>
          <p:spPr bwMode="auto">
            <a:xfrm>
              <a:off x="4061" y="2336"/>
              <a:ext cx="124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37"/>
            <p:cNvSpPr>
              <a:spLocks noChangeShapeType="1"/>
            </p:cNvSpPr>
            <p:nvPr/>
          </p:nvSpPr>
          <p:spPr bwMode="auto">
            <a:xfrm flipV="1">
              <a:off x="4622" y="1680"/>
              <a:ext cx="1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7" name="Object 38"/>
            <p:cNvGraphicFramePr>
              <a:graphicFrameLocks noChangeAspect="1"/>
            </p:cNvGraphicFramePr>
            <p:nvPr/>
          </p:nvGraphicFramePr>
          <p:xfrm>
            <a:off x="4416" y="23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name="Equation" r:id="rId31" imgW="285694" imgH="295349" progId="Equation.3">
                    <p:embed/>
                  </p:oleObj>
                </mc:Choice>
                <mc:Fallback>
                  <p:oleObj name="Equation" r:id="rId31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5181600" y="4419600"/>
            <a:ext cx="1741488" cy="1684338"/>
            <a:chOff x="3264" y="2784"/>
            <a:chExt cx="1097" cy="1061"/>
          </a:xfrm>
        </p:grpSpPr>
        <p:sp>
          <p:nvSpPr>
            <p:cNvPr id="14352" name="Line 40"/>
            <p:cNvSpPr>
              <a:spLocks noChangeShapeType="1"/>
            </p:cNvSpPr>
            <p:nvPr/>
          </p:nvSpPr>
          <p:spPr bwMode="auto">
            <a:xfrm>
              <a:off x="3464" y="3640"/>
              <a:ext cx="8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41"/>
            <p:cNvSpPr>
              <a:spLocks noChangeShapeType="1"/>
            </p:cNvSpPr>
            <p:nvPr/>
          </p:nvSpPr>
          <p:spPr bwMode="auto">
            <a:xfrm flipV="1">
              <a:off x="3464" y="2784"/>
              <a:ext cx="0" cy="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4" name="Object 42"/>
            <p:cNvGraphicFramePr>
              <a:graphicFrameLocks noChangeAspect="1"/>
            </p:cNvGraphicFramePr>
            <p:nvPr/>
          </p:nvGraphicFramePr>
          <p:xfrm>
            <a:off x="4211" y="3701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" name="Equation" r:id="rId33" imgW="200053" imgH="209624" progId="Equation.3">
                    <p:embed/>
                  </p:oleObj>
                </mc:Choice>
                <mc:Fallback>
                  <p:oleObj name="Equation" r:id="rId33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" y="3701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43"/>
            <p:cNvGraphicFramePr>
              <a:graphicFrameLocks noChangeAspect="1"/>
            </p:cNvGraphicFramePr>
            <p:nvPr/>
          </p:nvGraphicFramePr>
          <p:xfrm>
            <a:off x="3296" y="2789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" name="Equation" r:id="rId35" imgW="219121" imgH="285638" progId="Equation.3">
                    <p:embed/>
                  </p:oleObj>
                </mc:Choice>
                <mc:Fallback>
                  <p:oleObj name="Equation" r:id="rId35" imgW="21912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789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Line 44"/>
            <p:cNvSpPr>
              <a:spLocks noChangeShapeType="1"/>
            </p:cNvSpPr>
            <p:nvPr/>
          </p:nvSpPr>
          <p:spPr bwMode="auto">
            <a:xfrm flipV="1">
              <a:off x="3264" y="2829"/>
              <a:ext cx="771" cy="7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45"/>
            <p:cNvSpPr>
              <a:spLocks noChangeShapeType="1"/>
            </p:cNvSpPr>
            <p:nvPr/>
          </p:nvSpPr>
          <p:spPr bwMode="auto">
            <a:xfrm flipV="1">
              <a:off x="3709" y="3151"/>
              <a:ext cx="0" cy="4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Oval 46"/>
            <p:cNvSpPr>
              <a:spLocks noChangeArrowheads="1"/>
            </p:cNvSpPr>
            <p:nvPr/>
          </p:nvSpPr>
          <p:spPr bwMode="auto">
            <a:xfrm>
              <a:off x="3679" y="3134"/>
              <a:ext cx="49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9" name="Object 47"/>
            <p:cNvGraphicFramePr>
              <a:graphicFrameLocks noChangeAspect="1"/>
            </p:cNvGraphicFramePr>
            <p:nvPr/>
          </p:nvGraphicFramePr>
          <p:xfrm>
            <a:off x="3688" y="3653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" name="Equation" r:id="rId37" imgW="123779" imgH="285638" progId="Equation.3">
                    <p:embed/>
                  </p:oleObj>
                </mc:Choice>
                <mc:Fallback>
                  <p:oleObj name="Equation" r:id="rId37" imgW="123779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3653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60" name="Picture 48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640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0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844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8" grpId="0" autoUpdateAnimBg="0"/>
      <p:bldP spid="594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9" name="Group 125"/>
          <p:cNvGrpSpPr>
            <a:grpSpLocks/>
          </p:cNvGrpSpPr>
          <p:nvPr/>
        </p:nvGrpSpPr>
        <p:grpSpPr bwMode="auto">
          <a:xfrm>
            <a:off x="6359525" y="741363"/>
            <a:ext cx="1439863" cy="1814512"/>
            <a:chOff x="4006" y="467"/>
            <a:chExt cx="907" cy="1143"/>
          </a:xfrm>
        </p:grpSpPr>
        <p:sp>
          <p:nvSpPr>
            <p:cNvPr id="15405" name="Line 34"/>
            <p:cNvSpPr>
              <a:spLocks noChangeShapeType="1"/>
            </p:cNvSpPr>
            <p:nvPr/>
          </p:nvSpPr>
          <p:spPr bwMode="auto">
            <a:xfrm flipV="1">
              <a:off x="4625" y="75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06" name="Group 91"/>
            <p:cNvGrpSpPr>
              <a:grpSpLocks/>
            </p:cNvGrpSpPr>
            <p:nvPr/>
          </p:nvGrpSpPr>
          <p:grpSpPr bwMode="auto">
            <a:xfrm>
              <a:off x="4006" y="467"/>
              <a:ext cx="907" cy="907"/>
              <a:chOff x="4006" y="467"/>
              <a:chExt cx="907" cy="907"/>
            </a:xfrm>
          </p:grpSpPr>
          <p:sp>
            <p:nvSpPr>
              <p:cNvPr id="15408" name="Line 33"/>
              <p:cNvSpPr>
                <a:spLocks noChangeShapeType="1"/>
              </p:cNvSpPr>
              <p:nvPr/>
            </p:nvSpPr>
            <p:spPr bwMode="auto">
              <a:xfrm flipV="1">
                <a:off x="4006" y="467"/>
                <a:ext cx="907" cy="90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Oval 35"/>
              <p:cNvSpPr>
                <a:spLocks noChangeArrowheads="1"/>
              </p:cNvSpPr>
              <p:nvPr/>
            </p:nvSpPr>
            <p:spPr bwMode="auto">
              <a:xfrm>
                <a:off x="4581" y="742"/>
                <a:ext cx="57" cy="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5407" name="Object 50"/>
            <p:cNvGraphicFramePr>
              <a:graphicFrameLocks noChangeAspect="1"/>
            </p:cNvGraphicFramePr>
            <p:nvPr/>
          </p:nvGraphicFramePr>
          <p:xfrm>
            <a:off x="4560" y="1392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Equation" r:id="rId3" imgW="66573" imgH="142987" progId="Equation.3">
                    <p:embed/>
                  </p:oleObj>
                </mc:Choice>
                <mc:Fallback>
                  <p:oleObj name="Equation" r:id="rId3" imgW="66573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92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73" name="Group 129"/>
          <p:cNvGrpSpPr>
            <a:grpSpLocks/>
          </p:cNvGrpSpPr>
          <p:nvPr/>
        </p:nvGrpSpPr>
        <p:grpSpPr bwMode="auto">
          <a:xfrm>
            <a:off x="5943600" y="1343025"/>
            <a:ext cx="1447800" cy="758825"/>
            <a:chOff x="2971" y="846"/>
            <a:chExt cx="912" cy="478"/>
          </a:xfrm>
        </p:grpSpPr>
        <p:sp>
          <p:nvSpPr>
            <p:cNvPr id="15402" name="Oval 38"/>
            <p:cNvSpPr>
              <a:spLocks noChangeArrowheads="1"/>
            </p:cNvSpPr>
            <p:nvPr/>
          </p:nvSpPr>
          <p:spPr bwMode="auto">
            <a:xfrm>
              <a:off x="3826" y="1059"/>
              <a:ext cx="57" cy="5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39"/>
            <p:cNvSpPr>
              <a:spLocks noChangeShapeType="1"/>
            </p:cNvSpPr>
            <p:nvPr/>
          </p:nvSpPr>
          <p:spPr bwMode="auto">
            <a:xfrm flipH="1">
              <a:off x="3237" y="109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04" name="Object 51"/>
            <p:cNvGraphicFramePr>
              <a:graphicFrameLocks noChangeAspect="1"/>
            </p:cNvGraphicFramePr>
            <p:nvPr/>
          </p:nvGraphicFramePr>
          <p:xfrm>
            <a:off x="2971" y="846"/>
            <a:ext cx="26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Equation" r:id="rId5" imgW="104710" imgH="209624" progId="Equation.3">
                    <p:embed/>
                  </p:oleObj>
                </mc:Choice>
                <mc:Fallback>
                  <p:oleObj name="Equation" r:id="rId5" imgW="10471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846"/>
                          <a:ext cx="266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17473"/>
              </p:ext>
            </p:extLst>
          </p:nvPr>
        </p:nvGraphicFramePr>
        <p:xfrm>
          <a:off x="1905000" y="1617663"/>
          <a:ext cx="2946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7" imgW="1162180" imgH="276262" progId="Equation.3">
                  <p:embed/>
                </p:oleObj>
              </mc:Choice>
              <mc:Fallback>
                <p:oleObj name="Equation" r:id="rId7" imgW="1162180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17663"/>
                        <a:ext cx="29464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954088" y="15811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显然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374527"/>
              </p:ext>
            </p:extLst>
          </p:nvPr>
        </p:nvGraphicFramePr>
        <p:xfrm>
          <a:off x="990600" y="2468563"/>
          <a:ext cx="827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9" imgW="314464" imgH="162074" progId="Equation.3">
                  <p:embed/>
                </p:oleObj>
              </mc:Choice>
              <mc:Fallback>
                <p:oleObj name="Equation" r:id="rId9" imgW="314464" imgH="162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68563"/>
                        <a:ext cx="8270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752600" y="24336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为其可去间断点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53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619417"/>
              </p:ext>
            </p:extLst>
          </p:nvPr>
        </p:nvGraphicFramePr>
        <p:xfrm>
          <a:off x="1044575" y="165100"/>
          <a:ext cx="34909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11" imgW="1380967" imgH="466799" progId="Equation.3">
                  <p:embed/>
                </p:oleObj>
              </mc:Choice>
              <mc:Fallback>
                <p:oleObj name="Equation" r:id="rId11" imgW="1380967" imgH="466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65100"/>
                        <a:ext cx="34909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309563" y="4572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(4)</a:t>
            </a:r>
          </a:p>
        </p:txBody>
      </p:sp>
      <p:grpSp>
        <p:nvGrpSpPr>
          <p:cNvPr id="6267" name="Group 123"/>
          <p:cNvGrpSpPr>
            <a:grpSpLocks/>
          </p:cNvGrpSpPr>
          <p:nvPr/>
        </p:nvGrpSpPr>
        <p:grpSpPr bwMode="auto">
          <a:xfrm>
            <a:off x="6022975" y="574675"/>
            <a:ext cx="2057400" cy="1952625"/>
            <a:chOff x="3792" y="362"/>
            <a:chExt cx="1296" cy="1230"/>
          </a:xfrm>
        </p:grpSpPr>
        <p:sp>
          <p:nvSpPr>
            <p:cNvPr id="15397" name="Line 28"/>
            <p:cNvSpPr>
              <a:spLocks noChangeShapeType="1"/>
            </p:cNvSpPr>
            <p:nvPr/>
          </p:nvSpPr>
          <p:spPr bwMode="auto">
            <a:xfrm>
              <a:off x="4006" y="137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29"/>
            <p:cNvSpPr>
              <a:spLocks noChangeShapeType="1"/>
            </p:cNvSpPr>
            <p:nvPr/>
          </p:nvSpPr>
          <p:spPr bwMode="auto">
            <a:xfrm flipV="1">
              <a:off x="4006" y="36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9" name="Object 30"/>
            <p:cNvGraphicFramePr>
              <a:graphicFrameLocks noChangeAspect="1"/>
            </p:cNvGraphicFramePr>
            <p:nvPr/>
          </p:nvGraphicFramePr>
          <p:xfrm>
            <a:off x="4944" y="14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" name="Equation" r:id="rId13" imgW="209420" imgH="219001" progId="Equation.3">
                    <p:embed/>
                  </p:oleObj>
                </mc:Choice>
                <mc:Fallback>
                  <p:oleObj name="Equation" r:id="rId13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31"/>
            <p:cNvGraphicFramePr>
              <a:graphicFrameLocks noChangeAspect="1"/>
            </p:cNvGraphicFramePr>
            <p:nvPr/>
          </p:nvGraphicFramePr>
          <p:xfrm>
            <a:off x="3854" y="139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Equation" r:id="rId15" imgW="285694" imgH="295349" progId="Equation.3">
                    <p:embed/>
                  </p:oleObj>
                </mc:Choice>
                <mc:Fallback>
                  <p:oleObj name="Equation" r:id="rId15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139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32"/>
            <p:cNvGraphicFramePr>
              <a:graphicFrameLocks noChangeAspect="1"/>
            </p:cNvGraphicFramePr>
            <p:nvPr/>
          </p:nvGraphicFramePr>
          <p:xfrm>
            <a:off x="3792" y="3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" name="Equation" r:id="rId17" imgW="219121" imgH="295349" progId="Equation.3">
                    <p:embed/>
                  </p:oleObj>
                </mc:Choice>
                <mc:Fallback>
                  <p:oleObj name="Equation" r:id="rId17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71" name="Group 127"/>
          <p:cNvGrpSpPr>
            <a:grpSpLocks/>
          </p:cNvGrpSpPr>
          <p:nvPr/>
        </p:nvGrpSpPr>
        <p:grpSpPr bwMode="auto">
          <a:xfrm>
            <a:off x="6056313" y="1066800"/>
            <a:ext cx="1258887" cy="346075"/>
            <a:chOff x="3815" y="672"/>
            <a:chExt cx="793" cy="218"/>
          </a:xfrm>
        </p:grpSpPr>
        <p:sp>
          <p:nvSpPr>
            <p:cNvPr id="15395" name="Line 52"/>
            <p:cNvSpPr>
              <a:spLocks noChangeShapeType="1"/>
            </p:cNvSpPr>
            <p:nvPr/>
          </p:nvSpPr>
          <p:spPr bwMode="auto">
            <a:xfrm flipH="1">
              <a:off x="4007" y="768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6" name="Object 53"/>
            <p:cNvGraphicFramePr>
              <a:graphicFrameLocks noChangeAspect="1"/>
            </p:cNvGraphicFramePr>
            <p:nvPr/>
          </p:nvGraphicFramePr>
          <p:xfrm>
            <a:off x="3815" y="672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4" name="Equation" r:id="rId19" imgW="66573" imgH="142987" progId="Equation.3">
                    <p:embed/>
                  </p:oleObj>
                </mc:Choice>
                <mc:Fallback>
                  <p:oleObj name="Equation" r:id="rId19" imgW="66573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672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1" name="Group 97"/>
          <p:cNvGrpSpPr>
            <a:grpSpLocks/>
          </p:cNvGrpSpPr>
          <p:nvPr/>
        </p:nvGrpSpPr>
        <p:grpSpPr bwMode="auto">
          <a:xfrm>
            <a:off x="287338" y="3165475"/>
            <a:ext cx="4683125" cy="1527175"/>
            <a:chOff x="181" y="1994"/>
            <a:chExt cx="2950" cy="962"/>
          </a:xfrm>
        </p:grpSpPr>
        <p:sp>
          <p:nvSpPr>
            <p:cNvPr id="15393" name="Text Box 58"/>
            <p:cNvSpPr txBox="1">
              <a:spLocks noChangeArrowheads="1"/>
            </p:cNvSpPr>
            <p:nvPr/>
          </p:nvSpPr>
          <p:spPr bwMode="auto">
            <a:xfrm>
              <a:off x="181" y="230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(5) </a:t>
              </a:r>
            </a:p>
          </p:txBody>
        </p:sp>
        <p:graphicFrame>
          <p:nvGraphicFramePr>
            <p:cNvPr id="15394" name="Object 59"/>
            <p:cNvGraphicFramePr>
              <a:graphicFrameLocks noChangeAspect="1"/>
            </p:cNvGraphicFramePr>
            <p:nvPr/>
          </p:nvGraphicFramePr>
          <p:xfrm>
            <a:off x="565" y="1994"/>
            <a:ext cx="256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" name="Equation" r:id="rId21" imgW="1609790" imgH="590699" progId="Equation.3">
                    <p:embed/>
                  </p:oleObj>
                </mc:Choice>
                <mc:Fallback>
                  <p:oleObj name="Equation" r:id="rId21" imgW="1609790" imgH="590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1994"/>
                          <a:ext cx="2566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68" name="Group 124"/>
          <p:cNvGrpSpPr>
            <a:grpSpLocks/>
          </p:cNvGrpSpPr>
          <p:nvPr/>
        </p:nvGrpSpPr>
        <p:grpSpPr bwMode="auto">
          <a:xfrm>
            <a:off x="6248400" y="3200400"/>
            <a:ext cx="2565400" cy="2444750"/>
            <a:chOff x="3936" y="1968"/>
            <a:chExt cx="1616" cy="1540"/>
          </a:xfrm>
        </p:grpSpPr>
        <p:sp>
          <p:nvSpPr>
            <p:cNvPr id="15388" name="Line 63"/>
            <p:cNvSpPr>
              <a:spLocks noChangeShapeType="1"/>
            </p:cNvSpPr>
            <p:nvPr/>
          </p:nvSpPr>
          <p:spPr bwMode="auto">
            <a:xfrm flipV="1">
              <a:off x="3936" y="2784"/>
              <a:ext cx="1606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64"/>
            <p:cNvSpPr>
              <a:spLocks noChangeShapeType="1"/>
            </p:cNvSpPr>
            <p:nvPr/>
          </p:nvSpPr>
          <p:spPr bwMode="auto">
            <a:xfrm flipH="1" flipV="1">
              <a:off x="4726" y="1968"/>
              <a:ext cx="0" cy="1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0" name="Object 65"/>
            <p:cNvGraphicFramePr>
              <a:graphicFrameLocks noChangeAspect="1"/>
            </p:cNvGraphicFramePr>
            <p:nvPr/>
          </p:nvGraphicFramePr>
          <p:xfrm>
            <a:off x="5408" y="28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" name="Equation" r:id="rId23" imgW="209420" imgH="219001" progId="Equation.3">
                    <p:embed/>
                  </p:oleObj>
                </mc:Choice>
                <mc:Fallback>
                  <p:oleObj name="Equation" r:id="rId23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28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67"/>
            <p:cNvGraphicFramePr>
              <a:graphicFrameLocks noChangeAspect="1"/>
            </p:cNvGraphicFramePr>
            <p:nvPr/>
          </p:nvGraphicFramePr>
          <p:xfrm>
            <a:off x="4513" y="19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7" name="Equation" r:id="rId25" imgW="219121" imgH="295349" progId="Equation.3">
                    <p:embed/>
                  </p:oleObj>
                </mc:Choice>
                <mc:Fallback>
                  <p:oleObj name="Equation" r:id="rId25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9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66"/>
            <p:cNvGraphicFramePr>
              <a:graphicFrameLocks noChangeAspect="1"/>
            </p:cNvGraphicFramePr>
            <p:nvPr/>
          </p:nvGraphicFramePr>
          <p:xfrm>
            <a:off x="4534" y="281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8" name="Equation" r:id="rId27" imgW="285694" imgH="295349" progId="Equation.3">
                    <p:embed/>
                  </p:oleObj>
                </mc:Choice>
                <mc:Fallback>
                  <p:oleObj name="Equation" r:id="rId27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281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20" name="Oval 76"/>
          <p:cNvSpPr>
            <a:spLocks noChangeArrowheads="1"/>
          </p:cNvSpPr>
          <p:nvPr/>
        </p:nvSpPr>
        <p:spPr bwMode="auto">
          <a:xfrm>
            <a:off x="7467600" y="4443413"/>
            <a:ext cx="90488" cy="9048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0" name="Group 96"/>
          <p:cNvGrpSpPr>
            <a:grpSpLocks/>
          </p:cNvGrpSpPr>
          <p:nvPr/>
        </p:nvGrpSpPr>
        <p:grpSpPr bwMode="auto">
          <a:xfrm>
            <a:off x="7239000" y="3276600"/>
            <a:ext cx="1066800" cy="914400"/>
            <a:chOff x="4560" y="2016"/>
            <a:chExt cx="672" cy="576"/>
          </a:xfrm>
        </p:grpSpPr>
        <p:sp>
          <p:nvSpPr>
            <p:cNvPr id="15385" name="Line 71"/>
            <p:cNvSpPr>
              <a:spLocks noChangeShapeType="1"/>
            </p:cNvSpPr>
            <p:nvPr/>
          </p:nvSpPr>
          <p:spPr bwMode="auto">
            <a:xfrm flipV="1">
              <a:off x="4752" y="2016"/>
              <a:ext cx="48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6" name="Object 73"/>
            <p:cNvGraphicFramePr>
              <a:graphicFrameLocks noChangeAspect="1"/>
            </p:cNvGraphicFramePr>
            <p:nvPr/>
          </p:nvGraphicFramePr>
          <p:xfrm>
            <a:off x="4560" y="2374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9" name="Equation" r:id="rId29" imgW="66573" imgH="142987" progId="Equation.3">
                    <p:embed/>
                  </p:oleObj>
                </mc:Choice>
                <mc:Fallback>
                  <p:oleObj name="Equation" r:id="rId29" imgW="66573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374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Oval 70"/>
            <p:cNvSpPr>
              <a:spLocks noChangeArrowheads="1"/>
            </p:cNvSpPr>
            <p:nvPr/>
          </p:nvSpPr>
          <p:spPr bwMode="auto">
            <a:xfrm>
              <a:off x="4704" y="2472"/>
              <a:ext cx="57" cy="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39" name="Group 95"/>
          <p:cNvGrpSpPr>
            <a:grpSpLocks/>
          </p:cNvGrpSpPr>
          <p:nvPr/>
        </p:nvGrpSpPr>
        <p:grpSpPr bwMode="auto">
          <a:xfrm>
            <a:off x="6781800" y="4835525"/>
            <a:ext cx="1219200" cy="879475"/>
            <a:chOff x="4272" y="2998"/>
            <a:chExt cx="768" cy="554"/>
          </a:xfrm>
        </p:grpSpPr>
        <p:sp>
          <p:nvSpPr>
            <p:cNvPr id="15382" name="Line 72"/>
            <p:cNvSpPr>
              <a:spLocks noChangeShapeType="1"/>
            </p:cNvSpPr>
            <p:nvPr/>
          </p:nvSpPr>
          <p:spPr bwMode="auto">
            <a:xfrm flipV="1">
              <a:off x="4272" y="3072"/>
              <a:ext cx="48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3" name="Object 74"/>
            <p:cNvGraphicFramePr>
              <a:graphicFrameLocks noChangeAspect="1"/>
            </p:cNvGraphicFramePr>
            <p:nvPr/>
          </p:nvGraphicFramePr>
          <p:xfrm>
            <a:off x="4773" y="2998"/>
            <a:ext cx="26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Equation" r:id="rId31" imgW="180984" imgH="142987" progId="Equation.3">
                    <p:embed/>
                  </p:oleObj>
                </mc:Choice>
                <mc:Fallback>
                  <p:oleObj name="Equation" r:id="rId31" imgW="180984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2998"/>
                          <a:ext cx="26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Oval 75"/>
            <p:cNvSpPr>
              <a:spLocks noChangeArrowheads="1"/>
            </p:cNvSpPr>
            <p:nvPr/>
          </p:nvSpPr>
          <p:spPr bwMode="auto">
            <a:xfrm>
              <a:off x="4704" y="3063"/>
              <a:ext cx="57" cy="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25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58234"/>
              </p:ext>
            </p:extLst>
          </p:nvPr>
        </p:nvGraphicFramePr>
        <p:xfrm>
          <a:off x="1295400" y="4926013"/>
          <a:ext cx="190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33" imgW="743006" imgH="219001" progId="Equation.3">
                  <p:embed/>
                </p:oleObj>
              </mc:Choice>
              <mc:Fallback>
                <p:oleObj name="Equation" r:id="rId33" imgW="743006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26013"/>
                        <a:ext cx="1905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12407"/>
              </p:ext>
            </p:extLst>
          </p:nvPr>
        </p:nvGraphicFramePr>
        <p:xfrm>
          <a:off x="3203575" y="4894263"/>
          <a:ext cx="1554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35" imgW="600159" imgH="219001" progId="Equation.3">
                  <p:embed/>
                </p:oleObj>
              </mc:Choice>
              <mc:Fallback>
                <p:oleObj name="Equation" r:id="rId35" imgW="600159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94263"/>
                        <a:ext cx="1554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7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06152"/>
              </p:ext>
            </p:extLst>
          </p:nvPr>
        </p:nvGraphicFramePr>
        <p:xfrm>
          <a:off x="1295400" y="5732463"/>
          <a:ext cx="887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公式" r:id="rId37" imgW="333533" imgH="162074" progId="Equation.3">
                  <p:embed/>
                </p:oleObj>
              </mc:Choice>
              <mc:Fallback>
                <p:oleObj name="公式" r:id="rId37" imgW="333533" imgH="162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32463"/>
                        <a:ext cx="887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8" name="Text Box 84"/>
          <p:cNvSpPr txBox="1">
            <a:spLocks noChangeArrowheads="1"/>
          </p:cNvSpPr>
          <p:nvPr/>
        </p:nvSpPr>
        <p:spPr bwMode="auto">
          <a:xfrm>
            <a:off x="2124075" y="56848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为其跳跃间断点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0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04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/>
      <p:bldP spid="6156" grpId="0" build="p" autoUpdateAnimBg="0" advAuto="0"/>
      <p:bldP spid="6220" grpId="0" animBg="1"/>
      <p:bldP spid="62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7338"/>
            <a:ext cx="2447925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52751"/>
              </p:ext>
            </p:extLst>
          </p:nvPr>
        </p:nvGraphicFramePr>
        <p:xfrm>
          <a:off x="800100" y="1765300"/>
          <a:ext cx="27035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2685994" imgH="657337" progId="Equation.3">
                  <p:embed/>
                </p:oleObj>
              </mc:Choice>
              <mc:Fallback>
                <p:oleObj name="Equation" r:id="rId3" imgW="2685994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765300"/>
                        <a:ext cx="27035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694113" y="1928813"/>
            <a:ext cx="685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694113" y="2044700"/>
            <a:ext cx="685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34229"/>
              </p:ext>
            </p:extLst>
          </p:nvPr>
        </p:nvGraphicFramePr>
        <p:xfrm>
          <a:off x="4495800" y="1752600"/>
          <a:ext cx="4278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4257647" imgH="590699" progId="Equation.3">
                  <p:embed/>
                </p:oleObj>
              </mc:Choice>
              <mc:Fallback>
                <p:oleObj name="Equation" r:id="rId5" imgW="4257647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2600"/>
                        <a:ext cx="42783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694113" y="2692400"/>
            <a:ext cx="685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694113" y="2809875"/>
            <a:ext cx="685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542819"/>
              </p:ext>
            </p:extLst>
          </p:nvPr>
        </p:nvGraphicFramePr>
        <p:xfrm>
          <a:off x="4572000" y="2451100"/>
          <a:ext cx="3478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7" imgW="3457436" imgH="504974" progId="Equation.3">
                  <p:embed/>
                </p:oleObj>
              </mc:Choice>
              <mc:Fallback>
                <p:oleObj name="Equation" r:id="rId7" imgW="345743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51100"/>
                        <a:ext cx="3478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800600" y="31384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左连续</a:t>
            </a:r>
          </a:p>
        </p:txBody>
      </p:sp>
      <p:sp>
        <p:nvSpPr>
          <p:cNvPr id="26640" name="AutoShape 16"/>
          <p:cNvSpPr>
            <a:spLocks/>
          </p:cNvSpPr>
          <p:nvPr/>
        </p:nvSpPr>
        <p:spPr bwMode="auto">
          <a:xfrm rot="-5400000">
            <a:off x="5337175" y="2289175"/>
            <a:ext cx="215900" cy="1600200"/>
          </a:xfrm>
          <a:prstGeom prst="leftBrace">
            <a:avLst>
              <a:gd name="adj1" fmla="val 61765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42" name="AutoShape 18"/>
          <p:cNvSpPr>
            <a:spLocks/>
          </p:cNvSpPr>
          <p:nvPr/>
        </p:nvSpPr>
        <p:spPr bwMode="auto">
          <a:xfrm rot="-5400000">
            <a:off x="7092950" y="2368550"/>
            <a:ext cx="215900" cy="1447800"/>
          </a:xfrm>
          <a:prstGeom prst="leftBrace">
            <a:avLst>
              <a:gd name="adj1" fmla="val 55882"/>
              <a:gd name="adj2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29400" y="31384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右连续</a:t>
            </a: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75653"/>
              </p:ext>
            </p:extLst>
          </p:nvPr>
        </p:nvGraphicFramePr>
        <p:xfrm>
          <a:off x="665163" y="3706813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9" imgW="1057136" imgH="390451" progId="Equation.3">
                  <p:embed/>
                </p:oleObj>
              </mc:Choice>
              <mc:Fallback>
                <p:oleObj name="Equation" r:id="rId9" imgW="10571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706813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51961"/>
              </p:ext>
            </p:extLst>
          </p:nvPr>
        </p:nvGraphicFramePr>
        <p:xfrm>
          <a:off x="2743200" y="36703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1" imgW="323831" imgH="428625" progId="Equation.3">
                  <p:embed/>
                </p:oleObj>
              </mc:Choice>
              <mc:Fallback>
                <p:oleObj name="Equation" r:id="rId11" imgW="32383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703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990600" y="446246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华文中宋" pitchFamily="2" charset="-122"/>
                <a:ea typeface="华文中宋" pitchFamily="2" charset="-122"/>
              </a:rPr>
              <a:t>第一类间断点</a:t>
            </a:r>
          </a:p>
        </p:txBody>
      </p:sp>
      <p:sp>
        <p:nvSpPr>
          <p:cNvPr id="26649" name="AutoShape 25"/>
          <p:cNvSpPr>
            <a:spLocks/>
          </p:cNvSpPr>
          <p:nvPr/>
        </p:nvSpPr>
        <p:spPr bwMode="auto">
          <a:xfrm>
            <a:off x="3352800" y="4310063"/>
            <a:ext cx="152400" cy="827087"/>
          </a:xfrm>
          <a:prstGeom prst="leftBrace">
            <a:avLst>
              <a:gd name="adj1" fmla="val 4522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505200" y="4157663"/>
            <a:ext cx="216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</a:rPr>
              <a:t>可去间断点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505200" y="46624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</a:rPr>
              <a:t>跳跃间断点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638800" y="440372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左右极限都存在 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990600" y="548481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华文中宋" pitchFamily="2" charset="-122"/>
                <a:ea typeface="华文中宋" pitchFamily="2" charset="-122"/>
              </a:rPr>
              <a:t>第二类间断点</a:t>
            </a:r>
          </a:p>
        </p:txBody>
      </p:sp>
      <p:sp>
        <p:nvSpPr>
          <p:cNvPr id="26654" name="AutoShape 30"/>
          <p:cNvSpPr>
            <a:spLocks/>
          </p:cNvSpPr>
          <p:nvPr/>
        </p:nvSpPr>
        <p:spPr bwMode="auto">
          <a:xfrm>
            <a:off x="3352800" y="5375275"/>
            <a:ext cx="152400" cy="827088"/>
          </a:xfrm>
          <a:prstGeom prst="leftBrace">
            <a:avLst>
              <a:gd name="adj1" fmla="val 4522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505200" y="5181600"/>
            <a:ext cx="216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</a:rPr>
              <a:t>无穷间断点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505200" y="58039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</a:rPr>
              <a:t>振荡间断点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5656263" y="5084763"/>
            <a:ext cx="31242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左右极限至少有一</a:t>
            </a:r>
          </a:p>
          <a:p>
            <a:pPr eaLnBrk="1" fontAlgn="base" hangingPunct="1">
              <a:lnSpc>
                <a:spcPct val="13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个不存在</a:t>
            </a:r>
          </a:p>
        </p:txBody>
      </p:sp>
      <p:sp>
        <p:nvSpPr>
          <p:cNvPr id="26659" name="AutoShape 35"/>
          <p:cNvSpPr>
            <a:spLocks/>
          </p:cNvSpPr>
          <p:nvPr/>
        </p:nvSpPr>
        <p:spPr bwMode="auto">
          <a:xfrm rot="10800000">
            <a:off x="5408613" y="4276725"/>
            <a:ext cx="152400" cy="827088"/>
          </a:xfrm>
          <a:prstGeom prst="leftBrace">
            <a:avLst>
              <a:gd name="adj1" fmla="val 4522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60" name="AutoShape 36"/>
          <p:cNvSpPr>
            <a:spLocks/>
          </p:cNvSpPr>
          <p:nvPr/>
        </p:nvSpPr>
        <p:spPr bwMode="auto">
          <a:xfrm rot="10800000">
            <a:off x="5432425" y="5383213"/>
            <a:ext cx="152400" cy="827087"/>
          </a:xfrm>
          <a:prstGeom prst="leftBrace">
            <a:avLst>
              <a:gd name="adj1" fmla="val 4522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1763713" y="36115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在点</a:t>
            </a: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3024188" y="36115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间断的类型</a:t>
            </a:r>
          </a:p>
        </p:txBody>
      </p:sp>
      <p:grpSp>
        <p:nvGrpSpPr>
          <p:cNvPr id="26675" name="Group 51"/>
          <p:cNvGrpSpPr>
            <a:grpSpLocks/>
          </p:cNvGrpSpPr>
          <p:nvPr/>
        </p:nvGrpSpPr>
        <p:grpSpPr bwMode="auto">
          <a:xfrm>
            <a:off x="633413" y="1089025"/>
            <a:ext cx="4956174" cy="587375"/>
            <a:chOff x="399" y="638"/>
            <a:chExt cx="3122" cy="370"/>
          </a:xfrm>
        </p:grpSpPr>
        <p:graphicFrame>
          <p:nvGraphicFramePr>
            <p:cNvPr id="16416" name="Object 6"/>
            <p:cNvGraphicFramePr>
              <a:graphicFrameLocks noChangeAspect="1"/>
            </p:cNvGraphicFramePr>
            <p:nvPr/>
          </p:nvGraphicFramePr>
          <p:xfrm>
            <a:off x="399" y="720"/>
            <a:ext cx="6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Equation" r:id="rId13" imgW="1019333" imgH="390451" progId="Equation.3">
                    <p:embed/>
                  </p:oleObj>
                </mc:Choice>
                <mc:Fallback>
                  <p:oleObj name="Equation" r:id="rId13" imgW="101933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" y="720"/>
                          <a:ext cx="65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7"/>
            <p:cNvGraphicFramePr>
              <a:graphicFrameLocks noChangeAspect="1"/>
            </p:cNvGraphicFramePr>
            <p:nvPr/>
          </p:nvGraphicFramePr>
          <p:xfrm>
            <a:off x="1584" y="648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name="公式" r:id="rId15" imgW="142847" imgH="209624" progId="Equation.3">
                    <p:embed/>
                  </p:oleObj>
                </mc:Choice>
                <mc:Fallback>
                  <p:oleObj name="公式" r:id="rId15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48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8" name="Text Box 42"/>
            <p:cNvSpPr txBox="1">
              <a:spLocks noChangeArrowheads="1"/>
            </p:cNvSpPr>
            <p:nvPr/>
          </p:nvSpPr>
          <p:spPr bwMode="auto">
            <a:xfrm>
              <a:off x="1056" y="647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/>
                <a:t>在点</a:t>
              </a:r>
              <a:endParaRPr kumimoji="1" lang="zh-CN" altLang="en-US" sz="3200" b="1"/>
            </a:p>
          </p:txBody>
        </p:sp>
        <p:sp>
          <p:nvSpPr>
            <p:cNvPr id="16419" name="Text Box 43"/>
            <p:cNvSpPr txBox="1">
              <a:spLocks noChangeArrowheads="1"/>
            </p:cNvSpPr>
            <p:nvPr/>
          </p:nvSpPr>
          <p:spPr bwMode="auto">
            <a:xfrm>
              <a:off x="1814" y="638"/>
              <a:ext cx="17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/>
                <a:t>连续的等价形式</a:t>
              </a:r>
              <a:endParaRPr kumimoji="1" lang="zh-CN" altLang="en-US" sz="3200" b="1"/>
            </a:p>
          </p:txBody>
        </p:sp>
      </p:grpSp>
      <p:sp>
        <p:nvSpPr>
          <p:cNvPr id="36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268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/>
      <p:bldP spid="26634" grpId="0" animBg="1"/>
      <p:bldP spid="26637" grpId="0" animBg="1"/>
      <p:bldP spid="26638" grpId="0" animBg="1"/>
      <p:bldP spid="26641" grpId="0" autoUpdateAnimBg="0"/>
      <p:bldP spid="26640" grpId="0" animBg="1"/>
      <p:bldP spid="26642" grpId="0" animBg="1"/>
      <p:bldP spid="26643" grpId="0" autoUpdateAnimBg="0"/>
      <p:bldP spid="26647" grpId="0" autoUpdateAnimBg="0"/>
      <p:bldP spid="26649" grpId="0" animBg="1"/>
      <p:bldP spid="26650" grpId="0" autoUpdateAnimBg="0"/>
      <p:bldP spid="26651" grpId="0" autoUpdateAnimBg="0"/>
      <p:bldP spid="26652" grpId="0" autoUpdateAnimBg="0"/>
      <p:bldP spid="26653" grpId="0" autoUpdateAnimBg="0"/>
      <p:bldP spid="26654" grpId="0" animBg="1"/>
      <p:bldP spid="26655" grpId="0" autoUpdateAnimBg="0"/>
      <p:bldP spid="26656" grpId="0" autoUpdateAnimBg="0"/>
      <p:bldP spid="26657" grpId="0" build="p" autoUpdateAnimBg="0"/>
      <p:bldP spid="26659" grpId="0" animBg="1"/>
      <p:bldP spid="26660" grpId="0" animBg="1"/>
      <p:bldP spid="26662" grpId="0" autoUpdateAnimBg="0"/>
      <p:bldP spid="266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2447925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685800" y="11874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1. </a:t>
            </a:r>
            <a:r>
              <a:rPr kumimoji="1" lang="zh-CN" altLang="en-US" b="1"/>
              <a:t>讨论函数</a:t>
            </a:r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22160"/>
              </p:ext>
            </p:extLst>
          </p:nvPr>
        </p:nvGraphicFramePr>
        <p:xfrm>
          <a:off x="2590800" y="936625"/>
          <a:ext cx="2738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2714764" imgH="942975" progId="Equation.3">
                  <p:embed/>
                </p:oleObj>
              </mc:Choice>
              <mc:Fallback>
                <p:oleObj name="Equation" r:id="rId3" imgW="2714764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36625"/>
                        <a:ext cx="27384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905000" y="2590800"/>
            <a:ext cx="451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/>
              <a:t>x</a:t>
            </a:r>
            <a:r>
              <a:rPr kumimoji="1" lang="en-US" altLang="zh-CN" b="1"/>
              <a:t> = 2 </a:t>
            </a:r>
            <a:r>
              <a:rPr kumimoji="1" lang="zh-CN" altLang="en-US" b="1"/>
              <a:t>是第二类无穷间断点</a:t>
            </a:r>
            <a:r>
              <a:rPr kumimoji="1" lang="en-US" altLang="zh-CN" b="1"/>
              <a:t>.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334000" y="11874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间断点的类型</a:t>
            </a:r>
            <a:r>
              <a:rPr kumimoji="1" lang="en-US" altLang="zh-CN" b="1"/>
              <a:t>.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69925" y="3492500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/>
              <a:t>2. </a:t>
            </a:r>
            <a:r>
              <a:rPr kumimoji="1" lang="zh-CN" altLang="en-US" b="1"/>
              <a:t>设</a:t>
            </a:r>
          </a:p>
        </p:txBody>
      </p:sp>
      <p:graphicFrame>
        <p:nvGraphicFramePr>
          <p:cNvPr id="440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821422"/>
              </p:ext>
            </p:extLst>
          </p:nvPr>
        </p:nvGraphicFramePr>
        <p:xfrm>
          <a:off x="1577975" y="3213100"/>
          <a:ext cx="3451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3438367" imgH="1038076" progId="Equation.3">
                  <p:embed/>
                </p:oleObj>
              </mc:Choice>
              <mc:Fallback>
                <p:oleObj name="Equation" r:id="rId5" imgW="3438367" imgH="1038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213100"/>
                        <a:ext cx="34512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11823"/>
              </p:ext>
            </p:extLst>
          </p:nvPr>
        </p:nvGraphicFramePr>
        <p:xfrm>
          <a:off x="5278438" y="3606800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7" imgW="1581020" imgH="295349" progId="Equation.3">
                  <p:embed/>
                </p:oleObj>
              </mc:Choice>
              <mc:Fallback>
                <p:oleObj name="Equation" r:id="rId7" imgW="1581020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3606800"/>
                        <a:ext cx="1600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58000" y="34417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990600" y="4826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40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29996"/>
              </p:ext>
            </p:extLst>
          </p:nvPr>
        </p:nvGraphicFramePr>
        <p:xfrm>
          <a:off x="2082800" y="4826000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9" imgW="1628859" imgH="485887" progId="Equation.3">
                  <p:embed/>
                </p:oleObj>
              </mc:Choice>
              <mc:Fallback>
                <p:oleObj name="Equation" r:id="rId9" imgW="1628859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826000"/>
                        <a:ext cx="165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14392"/>
              </p:ext>
            </p:extLst>
          </p:nvPr>
        </p:nvGraphicFramePr>
        <p:xfrm>
          <a:off x="3924300" y="48260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1" imgW="1209684" imgH="485887" progId="Equation.3">
                  <p:embed/>
                </p:oleObj>
              </mc:Choice>
              <mc:Fallback>
                <p:oleObj name="Equation" r:id="rId11" imgW="1209684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826000"/>
                        <a:ext cx="123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87505"/>
              </p:ext>
            </p:extLst>
          </p:nvPr>
        </p:nvGraphicFramePr>
        <p:xfrm>
          <a:off x="5181600" y="4927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3" imgW="714236" imgH="390451" progId="Equation.3">
                  <p:embed/>
                </p:oleObj>
              </mc:Choice>
              <mc:Fallback>
                <p:oleObj name="Equation" r:id="rId13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27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25008"/>
              </p:ext>
            </p:extLst>
          </p:nvPr>
        </p:nvGraphicFramePr>
        <p:xfrm>
          <a:off x="6032500" y="5000625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5" imgW="504816" imgH="219001" progId="Equation.3">
                  <p:embed/>
                </p:oleObj>
              </mc:Choice>
              <mc:Fallback>
                <p:oleObj name="Equation" r:id="rId15" imgW="504816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5000625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73458"/>
              </p:ext>
            </p:extLst>
          </p:nvPr>
        </p:nvGraphicFramePr>
        <p:xfrm>
          <a:off x="6340475" y="3530600"/>
          <a:ext cx="2127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7" imgW="200053" imgH="295349" progId="Equation.3">
                  <p:embed/>
                </p:oleObj>
              </mc:Choice>
              <mc:Fallback>
                <p:oleObj name="Equation" r:id="rId17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4000"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3530600"/>
                        <a:ext cx="2127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85800" y="5526088"/>
            <a:ext cx="2316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/>
              <a:t>3. P65 </a:t>
            </a:r>
            <a:r>
              <a:rPr kumimoji="1" lang="zh-CN" altLang="en-US" b="1"/>
              <a:t>题 </a:t>
            </a:r>
            <a:r>
              <a:rPr kumimoji="1" lang="en-US" altLang="zh-CN" b="1"/>
              <a:t>3, </a:t>
            </a:r>
            <a:r>
              <a:rPr kumimoji="1" lang="en-US" altLang="zh-CN" sz="3200" b="1" baseline="30000">
                <a:latin typeface="楷体_GB2312" pitchFamily="49" charset="-122"/>
              </a:rPr>
              <a:t>*</a:t>
            </a:r>
            <a:r>
              <a:rPr kumimoji="1" lang="en-US" altLang="zh-CN" b="1"/>
              <a:t>8</a:t>
            </a:r>
          </a:p>
        </p:txBody>
      </p:sp>
      <p:graphicFrame>
        <p:nvGraphicFramePr>
          <p:cNvPr id="440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07712"/>
              </p:ext>
            </p:extLst>
          </p:nvPr>
        </p:nvGraphicFramePr>
        <p:xfrm>
          <a:off x="7315200" y="3546475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9" imgW="714236" imgH="390451" progId="Equation.3">
                  <p:embed/>
                </p:oleObj>
              </mc:Choice>
              <mc:Fallback>
                <p:oleObj name="Equation" r:id="rId19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46475"/>
                        <a:ext cx="7429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8070850" y="34544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/>
              <a:t>为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304800" y="4216400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连续函数</a:t>
            </a:r>
            <a:r>
              <a:rPr kumimoji="1" lang="en-US" altLang="zh-CN" b="1"/>
              <a:t>.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914400" y="2057400"/>
            <a:ext cx="573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答案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 b="1" i="1"/>
              <a:t>  x</a:t>
            </a:r>
            <a:r>
              <a:rPr kumimoji="1" lang="en-US" altLang="zh-CN" b="1"/>
              <a:t> = 1 </a:t>
            </a:r>
            <a:r>
              <a:rPr kumimoji="1" lang="zh-CN" altLang="en-US" b="1"/>
              <a:t>是第一类可去间断点</a:t>
            </a:r>
            <a:r>
              <a:rPr kumimoji="1" lang="en-US" altLang="zh-CN" b="1"/>
              <a:t>,</a:t>
            </a:r>
          </a:p>
        </p:txBody>
      </p:sp>
      <p:sp>
        <p:nvSpPr>
          <p:cNvPr id="23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666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3" grpId="0" autoUpdateAnimBg="0"/>
      <p:bldP spid="44056" grpId="0" autoUpdateAnimBg="0"/>
      <p:bldP spid="44057" grpId="0" autoUpdateAnimBg="0"/>
      <p:bldP spid="44059" grpId="0" build="p" autoUpdateAnimBg="0"/>
      <p:bldP spid="44062" grpId="0" build="p" autoUpdateAnimBg="0" advAuto="0"/>
      <p:bldP spid="44063" grpId="0" build="p" autoUpdateAnimBg="0"/>
      <p:bldP spid="44069" grpId="0" build="p" autoUpdateAnimBg="0"/>
      <p:bldP spid="44071" grpId="0" build="p" autoUpdateAnimBg="0" advAuto="0"/>
      <p:bldP spid="44072" grpId="0" build="p" autoUpdateAnimBg="0" advAuto="0"/>
      <p:bldP spid="4408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28600"/>
            <a:ext cx="2590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P65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题</a:t>
            </a:r>
            <a:r>
              <a:rPr lang="zh-CN" altLang="en-US" sz="2800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8  </a:t>
            </a:r>
            <a:r>
              <a:rPr lang="zh-CN" altLang="en-US" sz="2800" smtClean="0">
                <a:ea typeface="楷体_GB2312" pitchFamily="49" charset="-122"/>
              </a:rPr>
              <a:t>提示</a:t>
            </a:r>
            <a:r>
              <a:rPr lang="en-US" altLang="zh-CN" sz="2800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831850" y="1016000"/>
          <a:ext cx="3086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3067031" imgH="923888" progId="Equation.3">
                  <p:embed/>
                </p:oleObj>
              </mc:Choice>
              <mc:Fallback>
                <p:oleObj name="Equation" r:id="rId3" imgW="3067031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016000"/>
                        <a:ext cx="3086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04" name="Group 56"/>
          <p:cNvGrpSpPr>
            <a:grpSpLocks/>
          </p:cNvGrpSpPr>
          <p:nvPr/>
        </p:nvGrpSpPr>
        <p:grpSpPr bwMode="auto">
          <a:xfrm>
            <a:off x="5334000" y="838200"/>
            <a:ext cx="1828800" cy="1690688"/>
            <a:chOff x="4416" y="1008"/>
            <a:chExt cx="1152" cy="1065"/>
          </a:xfrm>
        </p:grpSpPr>
        <p:sp>
          <p:nvSpPr>
            <p:cNvPr id="18443" name="Line 21"/>
            <p:cNvSpPr>
              <a:spLocks noChangeShapeType="1"/>
            </p:cNvSpPr>
            <p:nvPr/>
          </p:nvSpPr>
          <p:spPr bwMode="auto">
            <a:xfrm>
              <a:off x="4416" y="163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22"/>
            <p:cNvSpPr>
              <a:spLocks noChangeShapeType="1"/>
            </p:cNvSpPr>
            <p:nvPr/>
          </p:nvSpPr>
          <p:spPr bwMode="auto">
            <a:xfrm flipV="1">
              <a:off x="4944" y="1008"/>
              <a:ext cx="0" cy="10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5" name="Object 23"/>
            <p:cNvGraphicFramePr>
              <a:graphicFrameLocks noChangeAspect="1"/>
            </p:cNvGraphicFramePr>
            <p:nvPr/>
          </p:nvGraphicFramePr>
          <p:xfrm>
            <a:off x="5424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Equation" r:id="rId5" imgW="209420" imgH="219001" progId="Equation.3">
                    <p:embed/>
                  </p:oleObj>
                </mc:Choice>
                <mc:Fallback>
                  <p:oleObj name="Equation" r:id="rId5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24"/>
            <p:cNvGraphicFramePr>
              <a:graphicFrameLocks noChangeAspect="1"/>
            </p:cNvGraphicFramePr>
            <p:nvPr/>
          </p:nvGraphicFramePr>
          <p:xfrm>
            <a:off x="4756" y="10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name="Equation" r:id="rId7" imgW="219121" imgH="295349" progId="Equation.3">
                    <p:embed/>
                  </p:oleObj>
                </mc:Choice>
                <mc:Fallback>
                  <p:oleObj name="Equation" r:id="rId7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0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25"/>
            <p:cNvGraphicFramePr>
              <a:graphicFrameLocks noChangeAspect="1"/>
            </p:cNvGraphicFramePr>
            <p:nvPr/>
          </p:nvGraphicFramePr>
          <p:xfrm>
            <a:off x="4752" y="163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Equation" r:id="rId9" imgW="285694" imgH="295349" progId="Equation.3">
                    <p:embed/>
                  </p:oleObj>
                </mc:Choice>
                <mc:Fallback>
                  <p:oleObj name="Equation" r:id="rId9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3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5934075" y="1219200"/>
          <a:ext cx="222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1" imgW="66573" imgH="142987" progId="Equation.3">
                  <p:embed/>
                </p:oleObj>
              </mc:Choice>
              <mc:Fallback>
                <p:oleObj name="Equation" r:id="rId11" imgW="66573" imgH="142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219200"/>
                        <a:ext cx="222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33CC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5257800" y="1371600"/>
            <a:ext cx="18288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5257800" y="22860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5664200" y="2101850"/>
          <a:ext cx="508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3" imgW="180984" imgH="142987" progId="Equation.3">
                  <p:embed/>
                </p:oleObj>
              </mc:Choice>
              <mc:Fallback>
                <p:oleObj name="Equation" r:id="rId13" imgW="180984" imgH="142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101850"/>
                        <a:ext cx="508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5" name="AutoShape 57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7579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 animBg="1"/>
      <p:bldP spid="53277" grpId="0" animBg="1"/>
      <p:bldP spid="533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078662" y="471418"/>
            <a:ext cx="2068513" cy="2613025"/>
            <a:chOff x="7092280" y="129469"/>
            <a:chExt cx="2068836" cy="2614096"/>
          </a:xfrm>
        </p:grpSpPr>
        <p:pic>
          <p:nvPicPr>
            <p:cNvPr id="6152" name="Picture 2" descr="http://a.hiphotos.baidu.com/baike/w%3D268/sign=8762942cc8fcc3ceb4c0ce35aa44d6b7/c995d143ad4bd113b382af3c5aafa40f4bfb057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366" y="129469"/>
              <a:ext cx="180975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092280" y="2041602"/>
              <a:ext cx="2040257" cy="701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j-ea"/>
                </a:rPr>
                <a:t>古希腊数学家芝诺</a:t>
              </a:r>
              <a:r>
                <a:rPr lang="en-US" altLang="zh-CN" sz="18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j-ea"/>
                </a:rPr>
                <a:t>(</a:t>
              </a:r>
              <a:r>
                <a:rPr lang="en-US" altLang="zh-CN" sz="1800" b="1" dirty="0" err="1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j-ea"/>
                </a:rPr>
                <a:t>ZenoofElea</a:t>
              </a:r>
              <a:r>
                <a:rPr lang="en-US" altLang="zh-CN" sz="18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j-ea"/>
                </a:rPr>
                <a:t>)</a:t>
              </a:r>
              <a:endParaRPr lang="zh-CN" altLang="en-US" sz="1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0325" y="117475"/>
            <a:ext cx="8399463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</a:rPr>
              <a:t> 芝诺悖论之</a:t>
            </a:r>
            <a:r>
              <a:rPr lang="zh-CN" altLang="en-US" sz="2400" b="1" dirty="0">
                <a:latin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</a:rPr>
              <a:t>飞矢不动</a:t>
            </a:r>
            <a:r>
              <a:rPr lang="zh-CN" altLang="en-US" sz="2400" b="1" dirty="0">
                <a:latin typeface="楷体_GB2312" pitchFamily="49" charset="-122"/>
              </a:rPr>
              <a:t>”：</a:t>
            </a:r>
            <a:endParaRPr lang="en-US" altLang="zh-CN" sz="2400" b="1" dirty="0">
              <a:latin typeface="楷体_GB2312" pitchFamily="49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飞着的箭在任何瞬间都是既非静止又非运动的。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675" y="1204913"/>
            <a:ext cx="76073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芝诺问他的学生：“一支射出的箭是动的还是不动的？”</a:t>
            </a:r>
          </a:p>
          <a:p>
            <a:r>
              <a:rPr lang="zh-CN" altLang="en-US" sz="2000" b="1">
                <a:solidFill>
                  <a:srgbClr val="008000"/>
                </a:solidFill>
              </a:rPr>
              <a:t>学生：“那还用说，当然是动的。”</a:t>
            </a:r>
          </a:p>
          <a:p>
            <a:r>
              <a:rPr lang="zh-CN" altLang="en-US" sz="2000" b="1">
                <a:solidFill>
                  <a:srgbClr val="C00000"/>
                </a:solidFill>
              </a:rPr>
              <a:t>芝诺：“确实是这样，在每个人的眼里它都是动的。可是，这支箭</a:t>
            </a:r>
            <a:endParaRPr lang="en-US" altLang="zh-CN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在每一个瞬间里都有它的位置吗？”</a:t>
            </a:r>
          </a:p>
          <a:p>
            <a:r>
              <a:rPr lang="zh-CN" altLang="en-US" sz="2000" b="1">
                <a:solidFill>
                  <a:srgbClr val="008000"/>
                </a:solidFill>
              </a:rPr>
              <a:t>学生：“有的，老师。”</a:t>
            </a:r>
          </a:p>
          <a:p>
            <a:r>
              <a:rPr lang="zh-CN" altLang="en-US" sz="2000" b="1">
                <a:solidFill>
                  <a:srgbClr val="C00000"/>
                </a:solidFill>
              </a:rPr>
              <a:t>芝诺：“在这一瞬间里，它占据的空间和它的体积一样吗？”</a:t>
            </a:r>
          </a:p>
          <a:p>
            <a:r>
              <a:rPr lang="zh-CN" altLang="en-US" sz="2000" b="1">
                <a:solidFill>
                  <a:srgbClr val="008000"/>
                </a:solidFill>
              </a:rPr>
              <a:t>学生：“有确定的位置，又占据着和自身体积一样大小的空间。”</a:t>
            </a:r>
          </a:p>
          <a:p>
            <a:r>
              <a:rPr lang="zh-CN" altLang="en-US" sz="2000" b="1">
                <a:solidFill>
                  <a:srgbClr val="C00000"/>
                </a:solidFill>
              </a:rPr>
              <a:t>芝诺：“那么，在这一瞬间里，这支箭是动的，还是不动的？”</a:t>
            </a:r>
          </a:p>
          <a:p>
            <a:r>
              <a:rPr lang="zh-CN" altLang="en-US" sz="2000" b="1">
                <a:solidFill>
                  <a:srgbClr val="008000"/>
                </a:solidFill>
              </a:rPr>
              <a:t>学生：“不动的，老师。”</a:t>
            </a:r>
          </a:p>
          <a:p>
            <a:r>
              <a:rPr lang="zh-CN" altLang="en-US" sz="2000" b="1">
                <a:solidFill>
                  <a:srgbClr val="C00000"/>
                </a:solidFill>
              </a:rPr>
              <a:t>芝诺：“这一瞬间是不动的，那么其他瞬间呢？”</a:t>
            </a:r>
          </a:p>
          <a:p>
            <a:r>
              <a:rPr lang="zh-CN" altLang="en-US" sz="2000" b="1">
                <a:solidFill>
                  <a:srgbClr val="008000"/>
                </a:solidFill>
              </a:rPr>
              <a:t>学生：“也是不动的，老师。”</a:t>
            </a:r>
          </a:p>
          <a:p>
            <a:r>
              <a:rPr lang="zh-CN" altLang="en-US" sz="2000" b="1">
                <a:solidFill>
                  <a:srgbClr val="C00000"/>
                </a:solidFill>
              </a:rPr>
              <a:t>芝诺：“所以，射出去的箭是不动的。”</a:t>
            </a:r>
          </a:p>
        </p:txBody>
      </p:sp>
      <p:pic>
        <p:nvPicPr>
          <p:cNvPr id="63491" name="Picture 3" descr="C:\Documents and Settings\Administrator\Application Data\Tencent\Users\749847377\QQ\WinTemp\RichOle\O89{YX901(71[3NGFBCWG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3860800"/>
            <a:ext cx="25050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5053013"/>
            <a:ext cx="76088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Q: 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如何理解此悖论问题所在？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华文中宋" pitchFamily="2" charset="-122"/>
            </a:endParaRPr>
          </a:p>
        </p:txBody>
      </p:sp>
      <p:sp>
        <p:nvSpPr>
          <p:cNvPr id="1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122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863352" y="29098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可见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函数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8299"/>
              </p:ext>
            </p:extLst>
          </p:nvPr>
        </p:nvGraphicFramePr>
        <p:xfrm>
          <a:off x="2642939" y="2971800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714236" imgH="390451" progId="Equation.3">
                  <p:embed/>
                </p:oleObj>
              </mc:Choice>
              <mc:Fallback>
                <p:oleObj name="Equation" r:id="rId3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939" y="2971800"/>
                        <a:ext cx="733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376364" y="2895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15012"/>
              </p:ext>
            </p:extLst>
          </p:nvPr>
        </p:nvGraphicFramePr>
        <p:xfrm>
          <a:off x="4246314" y="2949575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323831" imgH="428625" progId="Equation.3">
                  <p:embed/>
                </p:oleObj>
              </mc:Choice>
              <mc:Fallback>
                <p:oleObj name="Equation" r:id="rId5" imgW="32383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314" y="2949575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57200"/>
            <a:ext cx="457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一、函数连续性的定义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85564" y="1295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定义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9397"/>
              </p:ext>
            </p:extLst>
          </p:nvPr>
        </p:nvGraphicFramePr>
        <p:xfrm>
          <a:off x="2995364" y="14033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7" imgW="1305027" imgH="390451" progId="Equation.3">
                  <p:embed/>
                </p:oleObj>
              </mc:Choice>
              <mc:Fallback>
                <p:oleObj name="Equation" r:id="rId7" imgW="130502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364" y="14033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290764" y="1295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617723"/>
              </p:ext>
            </p:extLst>
          </p:nvPr>
        </p:nvGraphicFramePr>
        <p:xfrm>
          <a:off x="4824164" y="13906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9" imgW="323831" imgH="428625" progId="Equation.3">
                  <p:embed/>
                </p:oleObj>
              </mc:Choice>
              <mc:Fallback>
                <p:oleObj name="Equation" r:id="rId9" imgW="32383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164" y="13906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128964" y="1309688"/>
            <a:ext cx="333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的某邻域内有定义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63175"/>
              </p:ext>
            </p:extLst>
          </p:nvPr>
        </p:nvGraphicFramePr>
        <p:xfrm>
          <a:off x="525214" y="2043113"/>
          <a:ext cx="281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1" imgW="2800406" imgH="657337" progId="Equation.3">
                  <p:embed/>
                </p:oleObj>
              </mc:Choice>
              <mc:Fallback>
                <p:oleObj name="Equation" r:id="rId11" imgW="2800406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14" y="2043113"/>
                        <a:ext cx="281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376364" y="1981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则称函数</a:t>
            </a: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26415"/>
              </p:ext>
            </p:extLst>
          </p:nvPr>
        </p:nvGraphicFramePr>
        <p:xfrm>
          <a:off x="4943758" y="2070100"/>
          <a:ext cx="240068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3" imgW="2463480" imgH="431640" progId="Equation.DSMT4">
                  <p:embed/>
                </p:oleObj>
              </mc:Choice>
              <mc:Fallback>
                <p:oleObj name="Equation" r:id="rId13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758" y="2070100"/>
                        <a:ext cx="240068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937964" y="35544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(1) </a:t>
            </a: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49820"/>
              </p:ext>
            </p:extLst>
          </p:nvPr>
        </p:nvGraphicFramePr>
        <p:xfrm>
          <a:off x="1699964" y="3657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5" imgW="714236" imgH="390451" progId="Equation.3">
                  <p:embed/>
                </p:oleObj>
              </mc:Choice>
              <mc:Fallback>
                <p:oleObj name="Equation" r:id="rId15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964" y="3657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2385764" y="3581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</a:p>
        </p:txBody>
      </p:sp>
      <p:graphicFrame>
        <p:nvGraphicFramePr>
          <p:cNvPr id="563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959172"/>
              </p:ext>
            </p:extLst>
          </p:nvPr>
        </p:nvGraphicFramePr>
        <p:xfrm>
          <a:off x="3230314" y="36004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7" imgW="323831" imgH="428625" progId="Equation.3">
                  <p:embed/>
                </p:oleObj>
              </mc:Choice>
              <mc:Fallback>
                <p:oleObj name="Equation" r:id="rId17" imgW="32383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314" y="36004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895602" y="35956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563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445807"/>
              </p:ext>
            </p:extLst>
          </p:nvPr>
        </p:nvGraphicFramePr>
        <p:xfrm>
          <a:off x="5359152" y="3640138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9" imgW="885853" imgH="428625" progId="Equation.3">
                  <p:embed/>
                </p:oleObj>
              </mc:Choice>
              <mc:Fallback>
                <p:oleObj name="Equation" r:id="rId19" imgW="88585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152" y="3640138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937964" y="42814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(2)   </a:t>
            </a:r>
            <a:r>
              <a:rPr kumimoji="1" lang="zh-CN" altLang="en-US" b="1" dirty="0">
                <a:latin typeface="+mn-lt"/>
                <a:ea typeface="+mn-ea"/>
              </a:rPr>
              <a:t>极限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59087"/>
              </p:ext>
            </p:extLst>
          </p:nvPr>
        </p:nvGraphicFramePr>
        <p:xfrm>
          <a:off x="2461964" y="4330700"/>
          <a:ext cx="149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21" imgW="1476310" imgH="676424" progId="Equation.3">
                  <p:embed/>
                </p:oleObj>
              </mc:Choice>
              <mc:Fallback>
                <p:oleObj name="Equation" r:id="rId21" imgW="1476310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964" y="4330700"/>
                        <a:ext cx="1498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937964" y="5095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(3)</a:t>
            </a:r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06764"/>
              </p:ext>
            </p:extLst>
          </p:nvPr>
        </p:nvGraphicFramePr>
        <p:xfrm>
          <a:off x="1699964" y="5137150"/>
          <a:ext cx="279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23" imgW="2771636" imgH="657337" progId="Equation.3">
                  <p:embed/>
                </p:oleObj>
              </mc:Choice>
              <mc:Fallback>
                <p:oleObj name="Equation" r:id="rId23" imgW="2771636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964" y="5137150"/>
                        <a:ext cx="279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1776164" y="1309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设函数</a:t>
            </a: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4595564" y="29098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连续必须具备下列条件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3887539" y="42814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8208714" y="1309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3604964" y="3571875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有定义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endParaRPr kumimoji="1" lang="en-US" altLang="zh-CN" sz="3200" b="1">
              <a:latin typeface="+mn-lt"/>
              <a:ea typeface="+mn-ea"/>
            </a:endParaRP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6192589" y="35814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  <a:endParaRPr kumimoji="1" lang="en-US" altLang="zh-CN" sz="3200" b="1">
              <a:latin typeface="+mn-lt"/>
              <a:ea typeface="+mn-ea"/>
            </a:endParaRPr>
          </a:p>
        </p:txBody>
      </p:sp>
      <p:sp>
        <p:nvSpPr>
          <p:cNvPr id="32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468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28" grpId="0" autoUpdateAnimBg="0"/>
      <p:bldP spid="56330" grpId="0" autoUpdateAnimBg="0"/>
      <p:bldP spid="56332" grpId="0" autoUpdateAnimBg="0"/>
      <p:bldP spid="56334" grpId="0" autoUpdateAnimBg="0"/>
      <p:bldP spid="56341" grpId="0" autoUpdateAnimBg="0"/>
      <p:bldP spid="56343" grpId="0" build="p" autoUpdateAnimBg="0" advAuto="0"/>
      <p:bldP spid="56345" grpId="0" build="p" autoUpdateAnimBg="0"/>
      <p:bldP spid="56347" grpId="0" autoUpdateAnimBg="0"/>
      <p:bldP spid="56349" grpId="0" autoUpdateAnimBg="0"/>
      <p:bldP spid="56351" grpId="0" autoUpdateAnimBg="0"/>
      <p:bldP spid="56352" grpId="0" autoUpdateAnimBg="0"/>
      <p:bldP spid="56353" grpId="0" autoUpdateAnimBg="0"/>
      <p:bldP spid="56354" grpId="0" build="p" autoUpdateAnimBg="0"/>
      <p:bldP spid="56355" grpId="0" build="p" autoUpdateAnimBg="0" advAuto="0"/>
      <p:bldP spid="56356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708" name="Freeform 44"/>
          <p:cNvSpPr>
            <a:spLocks/>
          </p:cNvSpPr>
          <p:nvPr/>
        </p:nvSpPr>
        <p:spPr bwMode="auto">
          <a:xfrm>
            <a:off x="5318125" y="5324475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123489244 h 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9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7666" name="Freeform 2"/>
          <p:cNvSpPr>
            <a:spLocks/>
          </p:cNvSpPr>
          <p:nvPr/>
        </p:nvSpPr>
        <p:spPr bwMode="auto">
          <a:xfrm>
            <a:off x="3044825" y="1709738"/>
            <a:ext cx="4660900" cy="1524000"/>
          </a:xfrm>
          <a:custGeom>
            <a:avLst/>
            <a:gdLst>
              <a:gd name="T0" fmla="*/ 2147483647 w 2936"/>
              <a:gd name="T1" fmla="*/ 0 h 960"/>
              <a:gd name="T2" fmla="*/ 5040313 w 2936"/>
              <a:gd name="T3" fmla="*/ 0 h 960"/>
              <a:gd name="T4" fmla="*/ 0 w 2936"/>
              <a:gd name="T5" fmla="*/ 2147483647 h 960"/>
              <a:gd name="T6" fmla="*/ 2147483647 w 2936"/>
              <a:gd name="T7" fmla="*/ 2147483647 h 960"/>
              <a:gd name="T8" fmla="*/ 2147483647 w 2936"/>
              <a:gd name="T9" fmla="*/ 12601575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7667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8238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8240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8243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8239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/>
            </a:p>
          </p:txBody>
        </p:sp>
      </p:grpSp>
      <p:sp>
        <p:nvSpPr>
          <p:cNvPr id="1777674" name="Freeform 10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1673384015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75" name="Text Box 11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/>
          </a:p>
        </p:txBody>
      </p:sp>
      <p:sp>
        <p:nvSpPr>
          <p:cNvPr id="1777676" name="Line 12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77" name="Line 13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78" name="Object 14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4" imgW="190500" imgH="228600" progId="Equation.3">
                  <p:embed/>
                </p:oleObj>
              </mc:Choice>
              <mc:Fallback>
                <p:oleObj name="公式" r:id="rId4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79" name="Line 15"/>
          <p:cNvSpPr>
            <a:spLocks noChangeShapeType="1"/>
          </p:cNvSpPr>
          <p:nvPr/>
        </p:nvSpPr>
        <p:spPr bwMode="auto">
          <a:xfrm>
            <a:off x="3030538" y="1716088"/>
            <a:ext cx="46037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80" name="Line 16"/>
          <p:cNvSpPr>
            <a:spLocks noChangeShapeType="1"/>
          </p:cNvSpPr>
          <p:nvPr/>
        </p:nvSpPr>
        <p:spPr bwMode="auto">
          <a:xfrm>
            <a:off x="3030538" y="3232150"/>
            <a:ext cx="46609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81" name="Object 17"/>
          <p:cNvGraphicFramePr>
            <a:graphicFrameLocks noChangeAspect="1"/>
          </p:cNvGraphicFramePr>
          <p:nvPr/>
        </p:nvGraphicFramePr>
        <p:xfrm>
          <a:off x="2589213" y="377825"/>
          <a:ext cx="38496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6" imgW="2146300" imgH="292100" progId="Equation.3">
                  <p:embed/>
                </p:oleObj>
              </mc:Choice>
              <mc:Fallback>
                <p:oleObj name="公式" r:id="rId6" imgW="2146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77825"/>
                        <a:ext cx="38496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7682" name="Object 18"/>
          <p:cNvGraphicFramePr>
            <a:graphicFrameLocks noChangeAspect="1"/>
          </p:cNvGraphicFramePr>
          <p:nvPr/>
        </p:nvGraphicFramePr>
        <p:xfrm>
          <a:off x="206375" y="928688"/>
          <a:ext cx="20304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8" imgW="1130300" imgH="228600" progId="Equation.3">
                  <p:embed/>
                </p:oleObj>
              </mc:Choice>
              <mc:Fallback>
                <p:oleObj name="公式" r:id="rId8" imgW="1130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928688"/>
                        <a:ext cx="20304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83" name="Line 19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84" name="Object 20"/>
          <p:cNvGraphicFramePr>
            <a:graphicFrameLocks noChangeAspect="1"/>
          </p:cNvGraphicFramePr>
          <p:nvPr/>
        </p:nvGraphicFramePr>
        <p:xfrm>
          <a:off x="206375" y="1441450"/>
          <a:ext cx="15906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公式" r:id="rId10" imgW="889000" imgH="228600" progId="Equation.3">
                  <p:embed/>
                </p:oleObj>
              </mc:Choice>
              <mc:Fallback>
                <p:oleObj name="公式" r:id="rId10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441450"/>
                        <a:ext cx="15906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85" name="Line 21"/>
          <p:cNvSpPr>
            <a:spLocks noChangeShapeType="1"/>
          </p:cNvSpPr>
          <p:nvPr/>
        </p:nvSpPr>
        <p:spPr bwMode="auto">
          <a:xfrm>
            <a:off x="6257925" y="2032000"/>
            <a:ext cx="0" cy="33528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86" name="Object 22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公式" r:id="rId12" imgW="457200" imgH="228600" progId="Equation.3">
                  <p:embed/>
                </p:oleObj>
              </mc:Choice>
              <mc:Fallback>
                <p:oleObj name="公式" r:id="rId12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7687" name="Object 23"/>
          <p:cNvGraphicFramePr>
            <a:graphicFrameLocks noChangeAspect="1"/>
          </p:cNvGraphicFramePr>
          <p:nvPr/>
        </p:nvGraphicFramePr>
        <p:xfrm>
          <a:off x="6030913" y="5407025"/>
          <a:ext cx="4699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公式" r:id="rId14" imgW="457200" imgH="228600" progId="Equation.3">
                  <p:embed/>
                </p:oleObj>
              </mc:Choice>
              <mc:Fallback>
                <p:oleObj name="公式" r:id="rId14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07025"/>
                        <a:ext cx="4699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688" name="Line 24"/>
          <p:cNvSpPr>
            <a:spLocks noChangeShapeType="1"/>
          </p:cNvSpPr>
          <p:nvPr/>
        </p:nvSpPr>
        <p:spPr bwMode="auto">
          <a:xfrm>
            <a:off x="4400550" y="5389563"/>
            <a:ext cx="186213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89" name="Line 25"/>
          <p:cNvSpPr>
            <a:spLocks noChangeShapeType="1"/>
          </p:cNvSpPr>
          <p:nvPr/>
        </p:nvSpPr>
        <p:spPr bwMode="auto">
          <a:xfrm>
            <a:off x="4403725" y="3181350"/>
            <a:ext cx="0" cy="22034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690" name="Text Box 26"/>
          <p:cNvSpPr txBox="1">
            <a:spLocks noChangeArrowheads="1"/>
          </p:cNvSpPr>
          <p:nvPr/>
        </p:nvSpPr>
        <p:spPr bwMode="auto">
          <a:xfrm>
            <a:off x="100013" y="1849438"/>
            <a:ext cx="20129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</a:p>
          <a:p>
            <a:pPr eaLnBrk="1" hangingPunct="1"/>
            <a:r>
              <a:rPr lang="zh-CN" altLang="en-US" sz="2000" b="1"/>
              <a:t>相应的曲线上的</a:t>
            </a:r>
          </a:p>
          <a:p>
            <a:pPr eaLnBrk="1" hangingPunct="1"/>
            <a:r>
              <a:rPr lang="zh-CN" altLang="en-US" sz="2000" b="1"/>
              <a:t>点落在</a:t>
            </a:r>
            <a:r>
              <a:rPr lang="zh-CN" altLang="en-US" sz="2000" b="1">
                <a:solidFill>
                  <a:srgbClr val="009900"/>
                </a:solidFill>
              </a:rPr>
              <a:t>绿色</a:t>
            </a:r>
            <a:r>
              <a:rPr lang="zh-CN" altLang="en-US" sz="2000" b="1"/>
              <a:t>区域</a:t>
            </a:r>
          </a:p>
          <a:p>
            <a:pPr eaLnBrk="1" hangingPunct="1"/>
            <a:r>
              <a:rPr lang="zh-CN" altLang="en-US" sz="2000" b="1"/>
              <a:t>内</a:t>
            </a:r>
          </a:p>
        </p:txBody>
      </p:sp>
      <p:sp>
        <p:nvSpPr>
          <p:cNvPr id="1777692" name="Oval 2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7698" name="Object 34"/>
          <p:cNvGraphicFramePr>
            <a:graphicFrameLocks noChangeAspect="1"/>
          </p:cNvGraphicFramePr>
          <p:nvPr/>
        </p:nvGraphicFramePr>
        <p:xfrm>
          <a:off x="461963" y="4105275"/>
          <a:ext cx="15128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公式" r:id="rId16" imgW="914400" imgH="292100" progId="Equation.3">
                  <p:embed/>
                </p:oleObj>
              </mc:Choice>
              <mc:Fallback>
                <p:oleObj name="公式" r:id="rId16" imgW="914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105275"/>
                        <a:ext cx="15128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7701" name="Text Box 37"/>
          <p:cNvSpPr txBox="1">
            <a:spLocks noChangeArrowheads="1"/>
          </p:cNvSpPr>
          <p:nvPr/>
        </p:nvSpPr>
        <p:spPr bwMode="auto">
          <a:xfrm>
            <a:off x="73025" y="5302250"/>
            <a:ext cx="9070975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注意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 b="1" dirty="0">
                <a:solidFill>
                  <a:srgbClr val="008000"/>
                </a:solidFill>
              </a:rPr>
              <a:t>增量是描述值的改变量，可正可负；符号是一个整体，不可分割</a:t>
            </a:r>
            <a:r>
              <a:rPr lang="en-US" altLang="zh-CN" sz="2400" b="1" dirty="0">
                <a:solidFill>
                  <a:srgbClr val="008000"/>
                </a:solidFill>
              </a:rPr>
              <a:t>.</a:t>
            </a:r>
            <a:endParaRPr lang="zh-CN" altLang="en-US" sz="2400" b="1" dirty="0">
              <a:solidFill>
                <a:srgbClr val="008000"/>
              </a:solidFill>
            </a:endParaRPr>
          </a:p>
        </p:txBody>
      </p:sp>
      <p:sp>
        <p:nvSpPr>
          <p:cNvPr id="1777705" name="Text Box 41"/>
          <p:cNvSpPr txBox="1">
            <a:spLocks noChangeArrowheads="1"/>
          </p:cNvSpPr>
          <p:nvPr/>
        </p:nvSpPr>
        <p:spPr bwMode="auto">
          <a:xfrm>
            <a:off x="2141538" y="491807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218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8950" y="341313"/>
            <a:ext cx="2462213" cy="5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400" b="1" smtClean="0"/>
              <a:t>函数的连续性</a:t>
            </a:r>
          </a:p>
        </p:txBody>
      </p:sp>
      <p:sp>
        <p:nvSpPr>
          <p:cNvPr id="1777691" name="Freeform 27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1809472188 h 718"/>
              <a:gd name="T2" fmla="*/ 1466730938 w 1182"/>
              <a:gd name="T3" fmla="*/ 688003450 h 718"/>
              <a:gd name="T4" fmla="*/ 2147483647 w 1182"/>
              <a:gd name="T5" fmla="*/ 0 h 7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7710" name="Text Box 46"/>
          <p:cNvSpPr txBox="1">
            <a:spLocks noChangeArrowheads="1"/>
          </p:cNvSpPr>
          <p:nvPr/>
        </p:nvSpPr>
        <p:spPr bwMode="auto">
          <a:xfrm>
            <a:off x="2228850" y="2268538"/>
            <a:ext cx="8953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 baseline="-50000">
                <a:solidFill>
                  <a:srgbClr val="009900"/>
                </a:solidFill>
              </a:rPr>
              <a:t>0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</a:p>
        </p:txBody>
      </p:sp>
      <p:sp>
        <p:nvSpPr>
          <p:cNvPr id="1777711" name="Text Box 47"/>
          <p:cNvSpPr txBox="1">
            <a:spLocks noChangeArrowheads="1"/>
          </p:cNvSpPr>
          <p:nvPr/>
        </p:nvSpPr>
        <p:spPr bwMode="auto">
          <a:xfrm>
            <a:off x="2063750" y="1436688"/>
            <a:ext cx="10525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 baseline="-50000">
                <a:solidFill>
                  <a:srgbClr val="009900"/>
                </a:solidFill>
              </a:rPr>
              <a:t>0</a:t>
            </a:r>
            <a:r>
              <a:rPr lang="en-US" altLang="zh-CN" sz="2000" b="1">
                <a:solidFill>
                  <a:srgbClr val="009900"/>
                </a:solidFill>
              </a:rPr>
              <a:t>)+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77712" name="Text Box 48"/>
          <p:cNvSpPr txBox="1">
            <a:spLocks noChangeArrowheads="1"/>
          </p:cNvSpPr>
          <p:nvPr/>
        </p:nvSpPr>
        <p:spPr bwMode="auto">
          <a:xfrm>
            <a:off x="1984375" y="2954338"/>
            <a:ext cx="10525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 baseline="-50000">
                <a:solidFill>
                  <a:srgbClr val="009900"/>
                </a:solidFill>
              </a:rPr>
              <a:t>0</a:t>
            </a:r>
            <a:r>
              <a:rPr lang="en-US" altLang="zh-CN" sz="2000" b="1">
                <a:solidFill>
                  <a:srgbClr val="009900"/>
                </a:solidFill>
              </a:rPr>
              <a:t>)–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77713" name="Text Box 49"/>
          <p:cNvSpPr txBox="1">
            <a:spLocks noChangeArrowheads="1"/>
          </p:cNvSpPr>
          <p:nvPr/>
        </p:nvSpPr>
        <p:spPr bwMode="auto">
          <a:xfrm>
            <a:off x="347663" y="4568825"/>
            <a:ext cx="16271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</a:rPr>
              <a:t>并且</a:t>
            </a:r>
            <a:r>
              <a:rPr lang="en-US" altLang="zh-CN" sz="2000" b="1" i="1">
                <a:solidFill>
                  <a:srgbClr val="FF0000"/>
                </a:solidFill>
              </a:rPr>
              <a:t>A= 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50000">
                <a:solidFill>
                  <a:srgbClr val="FF0000"/>
                </a:solidFill>
              </a:rPr>
              <a:t>0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77714" name="Text Box 50"/>
          <p:cNvSpPr txBox="1">
            <a:spLocks noChangeArrowheads="1"/>
          </p:cNvSpPr>
          <p:nvPr/>
        </p:nvSpPr>
        <p:spPr bwMode="auto">
          <a:xfrm>
            <a:off x="307975" y="3563938"/>
            <a:ext cx="1768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r>
              <a:rPr lang="zh-CN" altLang="en-US" sz="2000" b="1">
                <a:solidFill>
                  <a:srgbClr val="FF0000"/>
                </a:solidFill>
              </a:rPr>
              <a:t>在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50000">
                <a:solidFill>
                  <a:srgbClr val="FF0000"/>
                </a:solidFill>
              </a:rPr>
              <a:t>0</a:t>
            </a:r>
            <a:r>
              <a:rPr lang="zh-CN" altLang="en-US" sz="2000" b="1">
                <a:solidFill>
                  <a:srgbClr val="FF0000"/>
                </a:solidFill>
              </a:rPr>
              <a:t>连续</a:t>
            </a:r>
            <a:endParaRPr lang="zh-CN" altLang="en-US" b="1" baseline="-25000">
              <a:solidFill>
                <a:srgbClr val="FF0000"/>
              </a:solidFill>
            </a:endParaRPr>
          </a:p>
        </p:txBody>
      </p:sp>
      <p:sp>
        <p:nvSpPr>
          <p:cNvPr id="1777716" name="Text Box 52"/>
          <p:cNvSpPr txBox="1">
            <a:spLocks noChangeArrowheads="1"/>
          </p:cNvSpPr>
          <p:nvPr/>
        </p:nvSpPr>
        <p:spPr bwMode="auto">
          <a:xfrm>
            <a:off x="1895475" y="3363913"/>
            <a:ext cx="66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sym typeface="Symbol" pitchFamily="18" charset="2"/>
              </a:rPr>
              <a:t>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769100" y="4362450"/>
            <a:ext cx="1447800" cy="561975"/>
            <a:chOff x="6692592" y="4355018"/>
            <a:chExt cx="1447058" cy="563057"/>
          </a:xfrm>
        </p:grpSpPr>
        <p:sp>
          <p:nvSpPr>
            <p:cNvPr id="8236" name="线形标注 2 1"/>
            <p:cNvSpPr>
              <a:spLocks/>
            </p:cNvSpPr>
            <p:nvPr/>
          </p:nvSpPr>
          <p:spPr bwMode="auto">
            <a:xfrm>
              <a:off x="6806409" y="4355018"/>
              <a:ext cx="1219424" cy="563057"/>
            </a:xfrm>
            <a:prstGeom prst="borderCallout2">
              <a:avLst>
                <a:gd name="adj1" fmla="val 70639"/>
                <a:gd name="adj2" fmla="val -5083"/>
                <a:gd name="adj3" fmla="val 80407"/>
                <a:gd name="adj4" fmla="val -45153"/>
                <a:gd name="adj5" fmla="val 174569"/>
                <a:gd name="adj6" fmla="val -107310"/>
              </a:avLst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" name="TextBox 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92592" y="4355018"/>
              <a:ext cx="1447058" cy="498598"/>
            </a:xfrm>
            <a:prstGeom prst="rect">
              <a:avLst/>
            </a:prstGeom>
            <a:blipFill rotWithShape="1">
              <a:blip r:embed="rId1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873875" y="3427413"/>
            <a:ext cx="1366838" cy="561975"/>
            <a:chOff x="6732240" y="3426871"/>
            <a:chExt cx="1366913" cy="563057"/>
          </a:xfrm>
        </p:grpSpPr>
        <p:sp>
          <p:nvSpPr>
            <p:cNvPr id="8234" name="线形标注 2 45"/>
            <p:cNvSpPr>
              <a:spLocks/>
            </p:cNvSpPr>
            <p:nvPr/>
          </p:nvSpPr>
          <p:spPr bwMode="auto">
            <a:xfrm>
              <a:off x="6806409" y="3426871"/>
              <a:ext cx="1219424" cy="563057"/>
            </a:xfrm>
            <a:prstGeom prst="borderCallout2">
              <a:avLst>
                <a:gd name="adj1" fmla="val 70639"/>
                <a:gd name="adj2" fmla="val -5083"/>
                <a:gd name="adj3" fmla="val 49102"/>
                <a:gd name="adj4" fmla="val -27986"/>
                <a:gd name="adj5" fmla="val -191315"/>
                <a:gd name="adj6" fmla="val -93759"/>
              </a:avLst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32240" y="3448721"/>
              <a:ext cx="1366913" cy="498598"/>
            </a:xfrm>
            <a:prstGeom prst="rect">
              <a:avLst/>
            </a:prstGeom>
            <a:blipFill rotWithShape="1">
              <a:blip r:embed="rId1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 flipV="1">
            <a:off x="5795963" y="2268538"/>
            <a:ext cx="0" cy="3114675"/>
          </a:xfrm>
          <a:prstGeom prst="line">
            <a:avLst/>
          </a:prstGeom>
          <a:noFill/>
          <a:ln w="28575" algn="ctr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5286375" y="2505075"/>
            <a:ext cx="509588" cy="6350"/>
          </a:xfrm>
          <a:prstGeom prst="line">
            <a:avLst/>
          </a:prstGeom>
          <a:noFill/>
          <a:ln w="28575" algn="ctr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19360" y="5301208"/>
            <a:ext cx="392800" cy="430887"/>
          </a:xfrm>
          <a:prstGeom prst="rect">
            <a:avLst/>
          </a:prstGeom>
          <a:blipFill rotWithShape="1">
            <a:blip r:embed="rId2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870700" y="4870450"/>
            <a:ext cx="1733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自变量的增量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6896100" y="3944938"/>
            <a:ext cx="17224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函数值的增量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3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2484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7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7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7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77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7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7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77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7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7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7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7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7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177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77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7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77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7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7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7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7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7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7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77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77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77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77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77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77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77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7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7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77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7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7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77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6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77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708" grpId="0" animBg="1"/>
      <p:bldP spid="1777666" grpId="0" animBg="1"/>
      <p:bldP spid="1777674" grpId="0" animBg="1"/>
      <p:bldP spid="1777675" grpId="0" autoUpdateAnimBg="0"/>
      <p:bldP spid="1777676" grpId="0" animBg="1"/>
      <p:bldP spid="1777677" grpId="0" animBg="1"/>
      <p:bldP spid="1777679" grpId="0" animBg="1"/>
      <p:bldP spid="1777680" grpId="0" animBg="1"/>
      <p:bldP spid="1777683" grpId="0" animBg="1"/>
      <p:bldP spid="1777685" grpId="0" animBg="1"/>
      <p:bldP spid="1777688" grpId="0" animBg="1"/>
      <p:bldP spid="1777689" grpId="0" animBg="1"/>
      <p:bldP spid="1777690" grpId="0" build="p" autoUpdateAnimBg="0"/>
      <p:bldP spid="1777692" grpId="0" animBg="1"/>
      <p:bldP spid="1777701" grpId="0" build="p" autoUpdateAnimBg="0"/>
      <p:bldP spid="1777705" grpId="0" autoUpdateAnimBg="0"/>
      <p:bldP spid="1777691" grpId="0" animBg="1"/>
      <p:bldP spid="1777710" grpId="0" autoUpdateAnimBg="0"/>
      <p:bldP spid="1777711" grpId="0" autoUpdateAnimBg="0"/>
      <p:bldP spid="1777712" grpId="0" autoUpdateAnimBg="0"/>
      <p:bldP spid="1777713" grpId="0" autoUpdateAnimBg="0"/>
      <p:bldP spid="1777714" grpId="0" autoUpdateAnimBg="0"/>
      <p:bldP spid="1777716" grpId="0" autoUpdateAnimBg="0"/>
      <p:bldP spid="15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绿色大理石"/>
          <p:cNvSpPr>
            <a:spLocks noChangeArrowheads="1"/>
          </p:cNvSpPr>
          <p:nvPr>
            <p:ph type="title"/>
          </p:nvPr>
        </p:nvSpPr>
        <p:spPr bwMode="auto">
          <a:xfrm>
            <a:off x="381000" y="377825"/>
            <a:ext cx="3048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+mn-lt"/>
                <a:ea typeface="+mn-ea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自变量的增量</a:t>
            </a: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72025"/>
              </p:ext>
            </p:extLst>
          </p:nvPr>
        </p:nvGraphicFramePr>
        <p:xfrm>
          <a:off x="3310756" y="466725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765080" imgH="444240" progId="Equation.3">
                  <p:embed/>
                </p:oleObj>
              </mc:Choice>
              <mc:Fallback>
                <p:oleObj name="Equation" r:id="rId4" imgW="1765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756" y="466725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953000" y="37782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有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函数的增量</a:t>
            </a: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87995"/>
              </p:ext>
            </p:extLst>
          </p:nvPr>
        </p:nvGraphicFramePr>
        <p:xfrm>
          <a:off x="1549400" y="1003300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2717640" imgH="444240" progId="Equation.3">
                  <p:embed/>
                </p:oleObj>
              </mc:Choice>
              <mc:Fallback>
                <p:oleObj name="Equation" r:id="rId6" imgW="271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003300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83232"/>
              </p:ext>
            </p:extLst>
          </p:nvPr>
        </p:nvGraphicFramePr>
        <p:xfrm>
          <a:off x="4330700" y="100330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3136680" imgH="444240" progId="Equation.3">
                  <p:embed/>
                </p:oleObj>
              </mc:Choice>
              <mc:Fallback>
                <p:oleObj name="Equation" r:id="rId8" imgW="313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003300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6172200" y="2895600"/>
            <a:ext cx="2514600" cy="220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>
            <a:off x="6510338" y="2963863"/>
            <a:ext cx="1854200" cy="1096962"/>
          </a:xfrm>
          <a:custGeom>
            <a:avLst/>
            <a:gdLst>
              <a:gd name="T0" fmla="*/ 0 w 1296"/>
              <a:gd name="T1" fmla="*/ 768 h 768"/>
              <a:gd name="T2" fmla="*/ 576 w 1296"/>
              <a:gd name="T3" fmla="*/ 624 h 768"/>
              <a:gd name="T4" fmla="*/ 912 w 1296"/>
              <a:gd name="T5" fmla="*/ 384 h 768"/>
              <a:gd name="T6" fmla="*/ 1296 w 1296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768">
                <a:moveTo>
                  <a:pt x="0" y="768"/>
                </a:moveTo>
                <a:cubicBezTo>
                  <a:pt x="212" y="728"/>
                  <a:pt x="424" y="688"/>
                  <a:pt x="576" y="624"/>
                </a:cubicBezTo>
                <a:cubicBezTo>
                  <a:pt x="728" y="560"/>
                  <a:pt x="792" y="488"/>
                  <a:pt x="912" y="384"/>
                </a:cubicBezTo>
                <a:cubicBezTo>
                  <a:pt x="1032" y="280"/>
                  <a:pt x="1232" y="64"/>
                  <a:pt x="1296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6784975" y="2981325"/>
          <a:ext cx="1292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583920" imgH="203040" progId="Equation.3">
                  <p:embed/>
                </p:oleObj>
              </mc:Choice>
              <mc:Fallback>
                <p:oleObj name="Equation" r:id="rId10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981325"/>
                        <a:ext cx="12922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92" name="Group 108"/>
          <p:cNvGrpSpPr>
            <a:grpSpLocks/>
          </p:cNvGrpSpPr>
          <p:nvPr/>
        </p:nvGrpSpPr>
        <p:grpSpPr bwMode="auto">
          <a:xfrm>
            <a:off x="6265863" y="3014663"/>
            <a:ext cx="2344737" cy="2014537"/>
            <a:chOff x="3947" y="1899"/>
            <a:chExt cx="1477" cy="1269"/>
          </a:xfrm>
        </p:grpSpPr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4015" y="2949"/>
              <a:ext cx="1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H="1" flipV="1">
              <a:off x="4015" y="1954"/>
              <a:ext cx="0" cy="9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3" name="Object 29"/>
            <p:cNvGraphicFramePr>
              <a:graphicFrameLocks noChangeAspect="1"/>
            </p:cNvGraphicFramePr>
            <p:nvPr/>
          </p:nvGraphicFramePr>
          <p:xfrm>
            <a:off x="5280" y="300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2" imgW="228600" imgH="241200" progId="Equation.3">
                    <p:embed/>
                  </p:oleObj>
                </mc:Choice>
                <mc:Fallback>
                  <p:oleObj name="Equation" r:id="rId12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00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30"/>
            <p:cNvGraphicFramePr>
              <a:graphicFrameLocks noChangeAspect="1"/>
            </p:cNvGraphicFramePr>
            <p:nvPr/>
          </p:nvGraphicFramePr>
          <p:xfrm>
            <a:off x="3947" y="2979"/>
            <a:ext cx="18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4" imgW="304560" imgH="317160" progId="Equation.3">
                    <p:embed/>
                  </p:oleObj>
                </mc:Choice>
                <mc:Fallback>
                  <p:oleObj name="Equation" r:id="rId14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2979"/>
                          <a:ext cx="181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31"/>
            <p:cNvGraphicFramePr>
              <a:graphicFrameLocks noChangeAspect="1"/>
            </p:cNvGraphicFramePr>
            <p:nvPr/>
          </p:nvGraphicFramePr>
          <p:xfrm>
            <a:off x="4080" y="189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Equation" r:id="rId16" imgW="241200" imgH="317160" progId="Equation.3">
                    <p:embed/>
                  </p:oleObj>
                </mc:Choice>
                <mc:Fallback>
                  <p:oleObj name="Equation" r:id="rId16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9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00" name="Group 116"/>
          <p:cNvGrpSpPr>
            <a:grpSpLocks/>
          </p:cNvGrpSpPr>
          <p:nvPr/>
        </p:nvGrpSpPr>
        <p:grpSpPr bwMode="auto">
          <a:xfrm>
            <a:off x="6853238" y="3992563"/>
            <a:ext cx="387350" cy="1155700"/>
            <a:chOff x="4317" y="2515"/>
            <a:chExt cx="244" cy="728"/>
          </a:xfrm>
        </p:grpSpPr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4403" y="2515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8" name="Object 34"/>
            <p:cNvGraphicFramePr>
              <a:graphicFrameLocks noChangeAspect="1"/>
            </p:cNvGraphicFramePr>
            <p:nvPr/>
          </p:nvGraphicFramePr>
          <p:xfrm>
            <a:off x="4317" y="2904"/>
            <a:ext cx="24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Equation" r:id="rId18" imgW="164880" imgH="228600" progId="Equation.3">
                    <p:embed/>
                  </p:oleObj>
                </mc:Choice>
                <mc:Fallback>
                  <p:oleObj name="Equation" r:id="rId18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2904"/>
                          <a:ext cx="24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02" name="Group 118"/>
          <p:cNvGrpSpPr>
            <a:grpSpLocks/>
          </p:cNvGrpSpPr>
          <p:nvPr/>
        </p:nvGrpSpPr>
        <p:grpSpPr bwMode="auto">
          <a:xfrm>
            <a:off x="6991350" y="3375025"/>
            <a:ext cx="1162050" cy="1714500"/>
            <a:chOff x="4404" y="2126"/>
            <a:chExt cx="732" cy="1080"/>
          </a:xfrm>
        </p:grpSpPr>
        <p:grpSp>
          <p:nvGrpSpPr>
            <p:cNvPr id="16501" name="Group 117"/>
            <p:cNvGrpSpPr>
              <a:grpSpLocks/>
            </p:cNvGrpSpPr>
            <p:nvPr/>
          </p:nvGrpSpPr>
          <p:grpSpPr bwMode="auto">
            <a:xfrm>
              <a:off x="4908" y="2126"/>
              <a:ext cx="228" cy="1080"/>
              <a:chOff x="4908" y="2126"/>
              <a:chExt cx="228" cy="1080"/>
            </a:xfrm>
          </p:grpSpPr>
          <p:graphicFrame>
            <p:nvGraphicFramePr>
              <p:cNvPr id="16420" name="Object 36"/>
              <p:cNvGraphicFramePr>
                <a:graphicFrameLocks noChangeAspect="1"/>
              </p:cNvGraphicFramePr>
              <p:nvPr/>
            </p:nvGraphicFramePr>
            <p:xfrm>
              <a:off x="4908" y="2956"/>
              <a:ext cx="22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2" name="Equation" r:id="rId20" imgW="126720" imgH="139680" progId="Equation.3">
                      <p:embed/>
                    </p:oleObj>
                  </mc:Choice>
                  <mc:Fallback>
                    <p:oleObj name="Equation" r:id="rId20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8" y="2956"/>
                            <a:ext cx="22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 flipV="1">
                <a:off x="5009" y="2126"/>
                <a:ext cx="0" cy="8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423" name="Object 39"/>
            <p:cNvGraphicFramePr>
              <a:graphicFrameLocks noChangeAspect="1"/>
            </p:cNvGraphicFramePr>
            <p:nvPr/>
          </p:nvGraphicFramePr>
          <p:xfrm>
            <a:off x="4576" y="2736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tion" r:id="rId22" imgW="431640" imgH="317160" progId="Equation.3">
                    <p:embed/>
                  </p:oleObj>
                </mc:Choice>
                <mc:Fallback>
                  <p:oleObj name="Equation" r:id="rId22" imgW="431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736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4404" y="2515"/>
              <a:ext cx="60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7951788" y="3413125"/>
            <a:ext cx="571500" cy="576263"/>
            <a:chOff x="4800" y="2828"/>
            <a:chExt cx="432" cy="436"/>
          </a:xfrm>
        </p:grpSpPr>
        <p:graphicFrame>
          <p:nvGraphicFramePr>
            <p:cNvPr id="16426" name="Object 42"/>
            <p:cNvGraphicFramePr>
              <a:graphicFrameLocks noChangeAspect="1"/>
            </p:cNvGraphicFramePr>
            <p:nvPr/>
          </p:nvGraphicFramePr>
          <p:xfrm>
            <a:off x="4835" y="2828"/>
            <a:ext cx="39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tion" r:id="rId24" imgW="241200" imgH="203040" progId="Equation.3">
                    <p:embed/>
                  </p:oleObj>
                </mc:Choice>
                <mc:Fallback>
                  <p:oleObj name="Equation" r:id="rId24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5" y="2828"/>
                          <a:ext cx="397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flipV="1">
              <a:off x="4800" y="2832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2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51784"/>
              </p:ext>
            </p:extLst>
          </p:nvPr>
        </p:nvGraphicFramePr>
        <p:xfrm>
          <a:off x="609600" y="2222500"/>
          <a:ext cx="2705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6" imgW="2705040" imgH="672840" progId="Equation.3">
                  <p:embed/>
                </p:oleObj>
              </mc:Choice>
              <mc:Fallback>
                <p:oleObj name="Equation" r:id="rId26" imgW="27050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22500"/>
                        <a:ext cx="2705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58" name="Group 74"/>
          <p:cNvGrpSpPr>
            <a:grpSpLocks/>
          </p:cNvGrpSpPr>
          <p:nvPr/>
        </p:nvGrpSpPr>
        <p:grpSpPr bwMode="auto">
          <a:xfrm>
            <a:off x="3405188" y="2354263"/>
            <a:ext cx="838200" cy="125412"/>
            <a:chOff x="1872" y="1776"/>
            <a:chExt cx="528" cy="96"/>
          </a:xfrm>
        </p:grpSpPr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1872" y="1776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flipH="1">
              <a:off x="1872" y="1872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1643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17312"/>
              </p:ext>
            </p:extLst>
          </p:nvPr>
        </p:nvGraphicFramePr>
        <p:xfrm>
          <a:off x="4343400" y="2209800"/>
          <a:ext cx="360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28" imgW="3606480" imgH="609480" progId="Equation.3">
                  <p:embed/>
                </p:oleObj>
              </mc:Choice>
              <mc:Fallback>
                <p:oleObj name="Equation" r:id="rId28" imgW="36064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09800"/>
                        <a:ext cx="360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59" name="Group 75"/>
          <p:cNvGrpSpPr>
            <a:grpSpLocks/>
          </p:cNvGrpSpPr>
          <p:nvPr/>
        </p:nvGrpSpPr>
        <p:grpSpPr bwMode="auto">
          <a:xfrm>
            <a:off x="685800" y="3335338"/>
            <a:ext cx="838200" cy="125412"/>
            <a:chOff x="432" y="2294"/>
            <a:chExt cx="528" cy="96"/>
          </a:xfrm>
        </p:grpSpPr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432" y="2294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flipH="1">
              <a:off x="432" y="2390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1643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01858"/>
              </p:ext>
            </p:extLst>
          </p:nvPr>
        </p:nvGraphicFramePr>
        <p:xfrm>
          <a:off x="1689100" y="3200400"/>
          <a:ext cx="173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0" imgW="1739880" imgH="609480" progId="Equation.3">
                  <p:embed/>
                </p:oleObj>
              </mc:Choice>
              <mc:Fallback>
                <p:oleObj name="Equation" r:id="rId30" imgW="17398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200400"/>
                        <a:ext cx="173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60" name="Group 76"/>
          <p:cNvGrpSpPr>
            <a:grpSpLocks/>
          </p:cNvGrpSpPr>
          <p:nvPr/>
        </p:nvGrpSpPr>
        <p:grpSpPr bwMode="auto">
          <a:xfrm>
            <a:off x="685800" y="4233863"/>
            <a:ext cx="838200" cy="125412"/>
            <a:chOff x="432" y="2745"/>
            <a:chExt cx="528" cy="96"/>
          </a:xfrm>
        </p:grpSpPr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432" y="2745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H="1">
              <a:off x="432" y="2841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1643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35847"/>
              </p:ext>
            </p:extLst>
          </p:nvPr>
        </p:nvGraphicFramePr>
        <p:xfrm>
          <a:off x="1692275" y="3962400"/>
          <a:ext cx="3717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2" imgW="3720960" imgH="533160" progId="Equation.3">
                  <p:embed/>
                </p:oleObj>
              </mc:Choice>
              <mc:Fallback>
                <p:oleObj name="Equation" r:id="rId32" imgW="3720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62400"/>
                        <a:ext cx="3717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61" name="Group 77"/>
          <p:cNvGrpSpPr>
            <a:grpSpLocks/>
          </p:cNvGrpSpPr>
          <p:nvPr/>
        </p:nvGrpSpPr>
        <p:grpSpPr bwMode="auto">
          <a:xfrm>
            <a:off x="609600" y="5521325"/>
            <a:ext cx="838200" cy="125413"/>
            <a:chOff x="432" y="3567"/>
            <a:chExt cx="528" cy="96"/>
          </a:xfrm>
        </p:grpSpPr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432" y="3567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H="1">
              <a:off x="432" y="3663"/>
              <a:ext cx="52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16442" name="Line 58"/>
          <p:cNvSpPr>
            <a:spLocks noChangeShapeType="1"/>
          </p:cNvSpPr>
          <p:nvPr/>
        </p:nvSpPr>
        <p:spPr bwMode="auto">
          <a:xfrm>
            <a:off x="1600200" y="4562475"/>
            <a:ext cx="248285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2057400" y="4562475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左连续</a:t>
            </a:r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3124200" y="4638675"/>
            <a:ext cx="24479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3962400" y="4562475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右连续</a:t>
            </a:r>
          </a:p>
        </p:txBody>
      </p:sp>
      <p:graphicFrame>
        <p:nvGraphicFramePr>
          <p:cNvPr id="1644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96827"/>
              </p:ext>
            </p:extLst>
          </p:nvPr>
        </p:nvGraphicFramePr>
        <p:xfrm>
          <a:off x="1506538" y="5351463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4" imgW="507960" imgH="203040" progId="Equation.3">
                  <p:embed/>
                </p:oleObj>
              </mc:Choice>
              <mc:Fallback>
                <p:oleObj name="Equation" r:id="rId34" imgW="50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351463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04784"/>
              </p:ext>
            </p:extLst>
          </p:nvPr>
        </p:nvGraphicFramePr>
        <p:xfrm>
          <a:off x="2789238" y="5367338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6" imgW="507960" imgH="203040" progId="Equation.3">
                  <p:embed/>
                </p:oleObj>
              </mc:Choice>
              <mc:Fallback>
                <p:oleObj name="Equation" r:id="rId36" imgW="50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5367338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4114800" y="52720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当</a:t>
            </a:r>
          </a:p>
        </p:txBody>
      </p:sp>
      <p:graphicFrame>
        <p:nvGraphicFramePr>
          <p:cNvPr id="1644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36196"/>
              </p:ext>
            </p:extLst>
          </p:nvPr>
        </p:nvGraphicFramePr>
        <p:xfrm>
          <a:off x="4648200" y="5257800"/>
          <a:ext cx="2728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8" imgW="1091880" imgH="253800" progId="Equation.3">
                  <p:embed/>
                </p:oleObj>
              </mc:Choice>
              <mc:Fallback>
                <p:oleObj name="Equation" r:id="rId38" imgW="1091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2728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7467600" y="5287963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有</a:t>
            </a:r>
          </a:p>
        </p:txBody>
      </p:sp>
      <p:graphicFrame>
        <p:nvGraphicFramePr>
          <p:cNvPr id="1645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3835"/>
              </p:ext>
            </p:extLst>
          </p:nvPr>
        </p:nvGraphicFramePr>
        <p:xfrm>
          <a:off x="2073275" y="5867400"/>
          <a:ext cx="37766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0" imgW="1511280" imgH="253800" progId="Equation.3">
                  <p:embed/>
                </p:oleObj>
              </mc:Choice>
              <mc:Fallback>
                <p:oleObj name="Equation" r:id="rId40" imgW="1511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5867400"/>
                        <a:ext cx="37766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57200" y="1524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函数</a:t>
            </a:r>
          </a:p>
        </p:txBody>
      </p:sp>
      <p:graphicFrame>
        <p:nvGraphicFramePr>
          <p:cNvPr id="1646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49003"/>
              </p:ext>
            </p:extLst>
          </p:nvPr>
        </p:nvGraphicFramePr>
        <p:xfrm>
          <a:off x="2930525" y="1606550"/>
          <a:ext cx="346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2" imgW="342720" imgH="444240" progId="Equation.3">
                  <p:embed/>
                </p:oleObj>
              </mc:Choice>
              <mc:Fallback>
                <p:oleObj name="Equation" r:id="rId42" imgW="342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606550"/>
                        <a:ext cx="346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5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86348"/>
              </p:ext>
            </p:extLst>
          </p:nvPr>
        </p:nvGraphicFramePr>
        <p:xfrm>
          <a:off x="1276350" y="15748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4" imgW="342720" imgH="203040" progId="Equation.3">
                  <p:embed/>
                </p:oleObj>
              </mc:Choice>
              <mc:Fallback>
                <p:oleObj name="Equation" r:id="rId44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5748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2057400" y="15303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在点</a:t>
            </a:r>
          </a:p>
        </p:txBody>
      </p: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3298825" y="1524000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连续有下列</a:t>
            </a:r>
            <a:r>
              <a:rPr kumimoji="1" lang="zh-CN" altLang="en-US" sz="2800" b="1">
                <a:solidFill>
                  <a:schemeClr val="tx2"/>
                </a:solidFill>
              </a:rPr>
              <a:t>等价命题</a:t>
            </a:r>
            <a:r>
              <a:rPr kumimoji="1" lang="en-US" altLang="zh-CN" sz="2800" b="1"/>
              <a:t>:</a:t>
            </a:r>
          </a:p>
        </p:txBody>
      </p:sp>
      <p:sp>
        <p:nvSpPr>
          <p:cNvPr id="60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3162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utoUpdateAnimBg="0"/>
      <p:bldP spid="16452" grpId="0" animBg="1"/>
      <p:bldP spid="16411" grpId="0" animBg="1"/>
      <p:bldP spid="16442" grpId="0" animBg="1"/>
      <p:bldP spid="16443" grpId="0" autoUpdateAnimBg="0"/>
      <p:bldP spid="16444" grpId="0" animBg="1"/>
      <p:bldP spid="16445" grpId="0" autoUpdateAnimBg="0"/>
      <p:bldP spid="16448" grpId="0" autoUpdateAnimBg="0"/>
      <p:bldP spid="16450" grpId="0" autoUpdateAnimBg="0"/>
      <p:bldP spid="16401" grpId="0" build="p" autoUpdateAnimBg="0"/>
      <p:bldP spid="16467" grpId="0" build="p" autoUpdateAnimBg="0" advAuto="0"/>
      <p:bldP spid="16468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016750" y="5211763"/>
            <a:ext cx="1828800" cy="52322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Continue</a:t>
            </a:r>
          </a:p>
        </p:txBody>
      </p:sp>
      <p:graphicFrame>
        <p:nvGraphicFramePr>
          <p:cNvPr id="2055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03513"/>
              </p:ext>
            </p:extLst>
          </p:nvPr>
        </p:nvGraphicFramePr>
        <p:xfrm>
          <a:off x="1530350" y="5287963"/>
          <a:ext cx="525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5238843" imgH="657337" progId="Equation.3">
                  <p:embed/>
                </p:oleObj>
              </mc:Choice>
              <mc:Fallback>
                <p:oleObj name="Equation" r:id="rId3" imgW="5238843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287963"/>
                        <a:ext cx="5257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1411288" y="5146675"/>
            <a:ext cx="7488237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245" name="Text Box 39"/>
          <p:cNvSpPr txBox="1">
            <a:spLocks noChangeArrowheads="1"/>
          </p:cNvSpPr>
          <p:nvPr/>
        </p:nvSpPr>
        <p:spPr bwMode="auto">
          <a:xfrm>
            <a:off x="533400" y="26035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1024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647528"/>
              </p:ext>
            </p:extLst>
          </p:nvPr>
        </p:nvGraphicFramePr>
        <p:xfrm>
          <a:off x="1033463" y="33337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714236" imgH="390451" progId="Equation.3">
                  <p:embed/>
                </p:oleObj>
              </mc:Choice>
              <mc:Fallback>
                <p:oleObj name="Equation" r:id="rId5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3337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41"/>
          <p:cNvSpPr txBox="1">
            <a:spLocks noChangeArrowheads="1"/>
          </p:cNvSpPr>
          <p:nvPr/>
        </p:nvSpPr>
        <p:spPr bwMode="auto">
          <a:xfrm>
            <a:off x="1719263" y="242888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在某区间上每一点都连续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, </a:t>
            </a: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5811838" y="22860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则称它在该区间上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152400" y="855663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连续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1116013" y="855663"/>
            <a:ext cx="579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或称它为该区间上的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连续函数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052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097006"/>
              </p:ext>
            </p:extLst>
          </p:nvPr>
        </p:nvGraphicFramePr>
        <p:xfrm>
          <a:off x="7105650" y="1504950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1200317" imgH="371363" progId="Equation.DSMT4">
                  <p:embed/>
                </p:oleObj>
              </mc:Choice>
              <mc:Fallback>
                <p:oleObj name="Equation" r:id="rId7" imgW="1200317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1504950"/>
                        <a:ext cx="121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533400" y="2619375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052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33278"/>
              </p:ext>
            </p:extLst>
          </p:nvPr>
        </p:nvGraphicFramePr>
        <p:xfrm>
          <a:off x="1612900" y="2617788"/>
          <a:ext cx="3948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9" imgW="3933816" imgH="504974" progId="Equation.3">
                  <p:embed/>
                </p:oleObj>
              </mc:Choice>
              <mc:Fallback>
                <p:oleObj name="Equation" r:id="rId9" imgW="393381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617788"/>
                        <a:ext cx="3948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2549525" y="3214688"/>
            <a:ext cx="765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2053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2124"/>
              </p:ext>
            </p:extLst>
          </p:nvPr>
        </p:nvGraphicFramePr>
        <p:xfrm>
          <a:off x="3098800" y="3341688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1" imgW="1457241" imgH="390451" progId="Equation.3">
                  <p:embed/>
                </p:oleObj>
              </mc:Choice>
              <mc:Fallback>
                <p:oleObj name="Equation" r:id="rId11" imgW="145724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341688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4572000" y="324485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6172200" y="262255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zh-CN" altLang="en-US" b="1">
                <a:latin typeface="+mn-lt"/>
                <a:ea typeface="+mn-ea"/>
              </a:rPr>
              <a:t>有理整函数 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533400" y="3951288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又如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  </a:t>
            </a:r>
            <a:r>
              <a:rPr kumimoji="1" lang="zh-CN" altLang="en-US" b="1" dirty="0">
                <a:latin typeface="+mn-lt"/>
                <a:ea typeface="+mn-ea"/>
              </a:rPr>
              <a:t>有理分式函数</a:t>
            </a:r>
          </a:p>
        </p:txBody>
      </p:sp>
      <p:graphicFrame>
        <p:nvGraphicFramePr>
          <p:cNvPr id="2053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288411"/>
              </p:ext>
            </p:extLst>
          </p:nvPr>
        </p:nvGraphicFramePr>
        <p:xfrm>
          <a:off x="3886200" y="3824288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3" imgW="1819210" imgH="904801" progId="Equation.3">
                  <p:embed/>
                </p:oleObj>
              </mc:Choice>
              <mc:Fallback>
                <p:oleObj name="Equation" r:id="rId13" imgW="1819210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24288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7" name="Text Box 67"/>
          <p:cNvSpPr txBox="1">
            <a:spLocks noChangeArrowheads="1"/>
          </p:cNvSpPr>
          <p:nvPr/>
        </p:nvSpPr>
        <p:spPr bwMode="auto">
          <a:xfrm>
            <a:off x="5819775" y="3960813"/>
            <a:ext cx="332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在其定义域内连续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533400" y="1427163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在闭区间</a:t>
            </a:r>
          </a:p>
        </p:txBody>
      </p:sp>
      <p:graphicFrame>
        <p:nvGraphicFramePr>
          <p:cNvPr id="2055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35829"/>
              </p:ext>
            </p:extLst>
          </p:nvPr>
        </p:nvGraphicFramePr>
        <p:xfrm>
          <a:off x="2133600" y="14986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5" imgW="847716" imgH="390451" progId="Equation.3">
                  <p:embed/>
                </p:oleObj>
              </mc:Choice>
              <mc:Fallback>
                <p:oleObj name="Equation" r:id="rId15" imgW="84771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986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7" name="Text Box 77"/>
          <p:cNvSpPr txBox="1">
            <a:spLocks noChangeArrowheads="1"/>
          </p:cNvSpPr>
          <p:nvPr/>
        </p:nvSpPr>
        <p:spPr bwMode="auto">
          <a:xfrm>
            <a:off x="2971800" y="1412875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上的连续函数的集合记作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1466850" y="5146675"/>
            <a:ext cx="10668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只要</a:t>
            </a:r>
          </a:p>
        </p:txBody>
      </p:sp>
      <p:graphicFrame>
        <p:nvGraphicFramePr>
          <p:cNvPr id="2054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74229"/>
              </p:ext>
            </p:extLst>
          </p:nvPr>
        </p:nvGraphicFramePr>
        <p:xfrm>
          <a:off x="2400300" y="52070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7" imgW="1476310" imgH="409538" progId="Equation.DSMT4">
                  <p:embed/>
                </p:oleObj>
              </mc:Choice>
              <mc:Fallback>
                <p:oleObj name="Equation" r:id="rId17" imgW="1476310" imgH="409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207000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3857625" y="5151438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都有</a:t>
            </a:r>
          </a:p>
        </p:txBody>
      </p:sp>
      <p:graphicFrame>
        <p:nvGraphicFramePr>
          <p:cNvPr id="2054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79803"/>
              </p:ext>
            </p:extLst>
          </p:nvPr>
        </p:nvGraphicFramePr>
        <p:xfrm>
          <a:off x="4683125" y="5213350"/>
          <a:ext cx="2678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9" imgW="2657559" imgH="657337" progId="Equation.3">
                  <p:embed/>
                </p:oleObj>
              </mc:Choice>
              <mc:Fallback>
                <p:oleObj name="Equation" r:id="rId19" imgW="2657559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213350"/>
                        <a:ext cx="2678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9" name="Line 89"/>
          <p:cNvSpPr>
            <a:spLocks noChangeShapeType="1"/>
          </p:cNvSpPr>
          <p:nvPr/>
        </p:nvSpPr>
        <p:spPr bwMode="auto">
          <a:xfrm>
            <a:off x="757238" y="4930775"/>
            <a:ext cx="807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0579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93009"/>
              </p:ext>
            </p:extLst>
          </p:nvPr>
        </p:nvGraphicFramePr>
        <p:xfrm>
          <a:off x="1476375" y="2136775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21" imgW="2238384" imgH="371363" progId="Equation.DSMT4">
                  <p:embed/>
                </p:oleObj>
              </mc:Choice>
              <mc:Fallback>
                <p:oleObj name="Equation" r:id="rId21" imgW="2238384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36775"/>
                        <a:ext cx="226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0" name="Rectangle 100"/>
          <p:cNvSpPr>
            <a:spLocks noChangeArrowheads="1"/>
          </p:cNvSpPr>
          <p:nvPr/>
        </p:nvSpPr>
        <p:spPr bwMode="auto">
          <a:xfrm>
            <a:off x="633413" y="2119313"/>
            <a:ext cx="914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</a:rPr>
              <a:t>思考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20581" name="Rectangle 101"/>
          <p:cNvSpPr>
            <a:spLocks noChangeArrowheads="1"/>
          </p:cNvSpPr>
          <p:nvPr/>
        </p:nvSpPr>
        <p:spPr bwMode="auto">
          <a:xfrm>
            <a:off x="3754438" y="2130425"/>
            <a:ext cx="31940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表示什么意思</a:t>
            </a:r>
            <a:r>
              <a:rPr kumimoji="1" lang="en-US" altLang="zh-CN" sz="2800" b="1"/>
              <a:t>?</a:t>
            </a:r>
          </a:p>
        </p:txBody>
      </p:sp>
      <p:sp>
        <p:nvSpPr>
          <p:cNvPr id="33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367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7" grpId="0" animBg="1" autoUpdateAnimBg="0"/>
      <p:bldP spid="20541" grpId="0" animBg="1"/>
      <p:bldP spid="20522" grpId="0" autoUpdateAnimBg="0"/>
      <p:bldP spid="20523" grpId="0" autoUpdateAnimBg="0"/>
      <p:bldP spid="20524" grpId="0" autoUpdateAnimBg="0"/>
      <p:bldP spid="20528" grpId="0" autoUpdateAnimBg="0"/>
      <p:bldP spid="20530" grpId="0" autoUpdateAnimBg="0"/>
      <p:bldP spid="20532" grpId="0" autoUpdateAnimBg="0"/>
      <p:bldP spid="20536" grpId="0" autoUpdateAnimBg="0"/>
      <p:bldP spid="20538" grpId="0" autoUpdateAnimBg="0"/>
      <p:bldP spid="20547" grpId="0" autoUpdateAnimBg="0"/>
      <p:bldP spid="20525" grpId="0" autoUpdateAnimBg="0"/>
      <p:bldP spid="20557" grpId="0" build="p" autoUpdateAnimBg="0" advAuto="0"/>
      <p:bldP spid="20542" grpId="0" animBg="1" autoUpdateAnimBg="0"/>
      <p:bldP spid="20545" grpId="0" build="p" autoUpdateAnimBg="0"/>
      <p:bldP spid="20569" grpId="0" animBg="1"/>
      <p:bldP spid="20580" grpId="0"/>
      <p:bldP spid="205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5613"/>
            <a:ext cx="3124200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lang="en-US" altLang="zh-CN" sz="2800" b="1" dirty="0" smtClean="0">
                <a:latin typeface="+mn-lt"/>
                <a:ea typeface="+mn-ea"/>
              </a:rPr>
              <a:t>,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证明函数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94845"/>
              </p:ext>
            </p:extLst>
          </p:nvPr>
        </p:nvGraphicFramePr>
        <p:xfrm>
          <a:off x="3132138" y="517525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3" imgW="1266890" imgH="390451" progId="Equation.3">
                  <p:embed/>
                </p:oleObj>
              </mc:Choice>
              <mc:Fallback>
                <p:oleObj name="Equation" r:id="rId3" imgW="126689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17525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51338" y="41275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01082"/>
              </p:ext>
            </p:extLst>
          </p:nvPr>
        </p:nvGraphicFramePr>
        <p:xfrm>
          <a:off x="4791075" y="523875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5" imgW="1533516" imgH="390451" progId="Equation.3">
                  <p:embed/>
                </p:oleObj>
              </mc:Choice>
              <mc:Fallback>
                <p:oleObj name="Equation" r:id="rId5" imgW="153351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523875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256338" y="42703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内连续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33400" y="1090613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61199"/>
              </p:ext>
            </p:extLst>
          </p:nvPr>
        </p:nvGraphicFramePr>
        <p:xfrm>
          <a:off x="1270000" y="1203325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7" imgW="2295590" imgH="390451" progId="Equation.3">
                  <p:embed/>
                </p:oleObj>
              </mc:Choice>
              <mc:Fallback>
                <p:oleObj name="Equation" r:id="rId7" imgW="229559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203325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43648"/>
              </p:ext>
            </p:extLst>
          </p:nvPr>
        </p:nvGraphicFramePr>
        <p:xfrm>
          <a:off x="1714500" y="1762125"/>
          <a:ext cx="346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9" imgW="3448069" imgH="390451" progId="Equation.3">
                  <p:embed/>
                </p:oleObj>
              </mc:Choice>
              <mc:Fallback>
                <p:oleObj name="Equation" r:id="rId9" imgW="344806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762125"/>
                        <a:ext cx="346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34473"/>
              </p:ext>
            </p:extLst>
          </p:nvPr>
        </p:nvGraphicFramePr>
        <p:xfrm>
          <a:off x="5224463" y="1609725"/>
          <a:ext cx="322421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11" imgW="1346040" imgH="253800" progId="Equation.DSMT4">
                  <p:embed/>
                </p:oleObj>
              </mc:Choice>
              <mc:Fallback>
                <p:oleObj name="Equation" r:id="rId11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1609725"/>
                        <a:ext cx="322421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20327"/>
              </p:ext>
            </p:extLst>
          </p:nvPr>
        </p:nvGraphicFramePr>
        <p:xfrm>
          <a:off x="1697038" y="2270125"/>
          <a:ext cx="4108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13" imgW="4095731" imgH="695176" progId="Equation.3">
                  <p:embed/>
                </p:oleObj>
              </mc:Choice>
              <mc:Fallback>
                <p:oleObj name="Equation" r:id="rId13" imgW="4095731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270125"/>
                        <a:ext cx="41084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46710"/>
              </p:ext>
            </p:extLst>
          </p:nvPr>
        </p:nvGraphicFramePr>
        <p:xfrm>
          <a:off x="2482850" y="3148013"/>
          <a:ext cx="1384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15" imgW="1362233" imgH="695176" progId="Equation.3">
                  <p:embed/>
                </p:oleObj>
              </mc:Choice>
              <mc:Fallback>
                <p:oleObj name="Equation" r:id="rId15" imgW="1362233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148013"/>
                        <a:ext cx="1384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236299"/>
              </p:ext>
            </p:extLst>
          </p:nvPr>
        </p:nvGraphicFramePr>
        <p:xfrm>
          <a:off x="3962400" y="3273425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17" imgW="933357" imgH="447712" progId="Equation.3">
                  <p:embed/>
                </p:oleObj>
              </mc:Choice>
              <mc:Fallback>
                <p:oleObj name="Equation" r:id="rId17" imgW="933357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3425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029200" y="3514725"/>
            <a:ext cx="1828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81602"/>
              </p:ext>
            </p:extLst>
          </p:nvPr>
        </p:nvGraphicFramePr>
        <p:xfrm>
          <a:off x="5334000" y="31337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19" imgW="1124043" imgH="371363" progId="Equation.3">
                  <p:embed/>
                </p:oleObj>
              </mc:Choice>
              <mc:Fallback>
                <p:oleObj name="Equation" r:id="rId19" imgW="112404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337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33400" y="4060825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71520"/>
              </p:ext>
            </p:extLst>
          </p:nvPr>
        </p:nvGraphicFramePr>
        <p:xfrm>
          <a:off x="1676400" y="4048125"/>
          <a:ext cx="177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21" imgW="1762004" imgH="638249" progId="Equation.3">
                  <p:embed/>
                </p:oleObj>
              </mc:Choice>
              <mc:Fallback>
                <p:oleObj name="Equation" r:id="rId21" imgW="1762004" imgH="638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48125"/>
                        <a:ext cx="177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533400" y="4808538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这说明</a:t>
            </a: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931329"/>
              </p:ext>
            </p:extLst>
          </p:nvPr>
        </p:nvGraphicFramePr>
        <p:xfrm>
          <a:off x="1828800" y="4916488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23" imgW="1266890" imgH="390451" progId="Equation.3">
                  <p:embed/>
                </p:oleObj>
              </mc:Choice>
              <mc:Fallback>
                <p:oleObj name="Equation" r:id="rId23" imgW="126689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16488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048000" y="4808538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35021"/>
              </p:ext>
            </p:extLst>
          </p:nvPr>
        </p:nvGraphicFramePr>
        <p:xfrm>
          <a:off x="3581400" y="4916488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25" imgW="1533516" imgH="390451" progId="Equation.3">
                  <p:embed/>
                </p:oleObj>
              </mc:Choice>
              <mc:Fallback>
                <p:oleObj name="Equation" r:id="rId25" imgW="153351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16488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5029200" y="481488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内连续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533400" y="5564188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同样可证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函数</a:t>
            </a:r>
          </a:p>
        </p:txBody>
      </p:sp>
      <p:graphicFrame>
        <p:nvGraphicFramePr>
          <p:cNvPr id="30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60347"/>
              </p:ext>
            </p:extLst>
          </p:nvPr>
        </p:nvGraphicFramePr>
        <p:xfrm>
          <a:off x="3033713" y="5730875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27" imgW="1314394" imgH="295349" progId="Equation.3">
                  <p:embed/>
                </p:oleObj>
              </mc:Choice>
              <mc:Fallback>
                <p:oleObj name="Equation" r:id="rId27" imgW="1314394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730875"/>
                        <a:ext cx="1333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343400" y="55626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31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16300"/>
              </p:ext>
            </p:extLst>
          </p:nvPr>
        </p:nvGraphicFramePr>
        <p:xfrm>
          <a:off x="4800600" y="5656263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29" imgW="1533516" imgH="390451" progId="Equation.3">
                  <p:embed/>
                </p:oleObj>
              </mc:Choice>
              <mc:Fallback>
                <p:oleObj name="Equation" r:id="rId29" imgW="153351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56263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248400" y="5562600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内连续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1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26707"/>
              </p:ext>
            </p:extLst>
          </p:nvPr>
        </p:nvGraphicFramePr>
        <p:xfrm>
          <a:off x="6948488" y="336232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1" imgW="200053" imgH="295349" progId="Equation.3">
                  <p:embed/>
                </p:oleObj>
              </mc:Choice>
              <mc:Fallback>
                <p:oleObj name="Equation" r:id="rId31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36232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092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utoUpdateAnimBg="0"/>
      <p:bldP spid="3087" grpId="0" animBg="1"/>
      <p:bldP spid="3090" grpId="0" autoUpdateAnimBg="0"/>
      <p:bldP spid="3092" grpId="0" build="p" autoUpdateAnimBg="0"/>
      <p:bldP spid="3094" grpId="0" build="p" autoUpdateAnimBg="0" advAuto="0"/>
      <p:bldP spid="3096" grpId="0" build="p" autoUpdateAnimBg="0" advAuto="0"/>
      <p:bldP spid="3098" grpId="0" autoUpdateAnimBg="0"/>
      <p:bldP spid="3100" grpId="0" build="p" autoUpdateAnimBg="0" advAuto="0"/>
      <p:bldP spid="3102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Text Box 55"/>
          <p:cNvSpPr txBox="1">
            <a:spLocks noChangeArrowheads="1"/>
          </p:cNvSpPr>
          <p:nvPr/>
        </p:nvSpPr>
        <p:spPr bwMode="auto">
          <a:xfrm>
            <a:off x="2719388" y="2971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2614613" y="39322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87325"/>
            <a:ext cx="3886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二、函数的间断点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27063" y="22336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函数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79060"/>
              </p:ext>
            </p:extLst>
          </p:nvPr>
        </p:nvGraphicFramePr>
        <p:xfrm>
          <a:off x="1905000" y="2271713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323831" imgH="180826" progId="Equation.3">
                  <p:embed/>
                </p:oleObj>
              </mc:Choice>
              <mc:Fallback>
                <p:oleObj name="Equation" r:id="rId3" imgW="323831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71713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23949"/>
              </p:ext>
            </p:extLst>
          </p:nvPr>
        </p:nvGraphicFramePr>
        <p:xfrm>
          <a:off x="3100388" y="22098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5" imgW="142847" imgH="209624" progId="Equation.3">
                  <p:embed/>
                </p:oleObj>
              </mc:Choice>
              <mc:Fallback>
                <p:oleObj name="Equation" r:id="rId5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20980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09600" y="2971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函数</a:t>
            </a: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901578"/>
              </p:ext>
            </p:extLst>
          </p:nvPr>
        </p:nvGraphicFramePr>
        <p:xfrm>
          <a:off x="1905000" y="3027561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7" imgW="323831" imgH="180826" progId="Equation.3">
                  <p:embed/>
                </p:oleObj>
              </mc:Choice>
              <mc:Fallback>
                <p:oleObj name="Equation" r:id="rId7" imgW="323831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27561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976366"/>
              </p:ext>
            </p:extLst>
          </p:nvPr>
        </p:nvGraphicFramePr>
        <p:xfrm>
          <a:off x="3200400" y="2986088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9" imgW="142847" imgH="209624" progId="Equation.3">
                  <p:embed/>
                </p:oleObj>
              </mc:Choice>
              <mc:Fallback>
                <p:oleObj name="Equation" r:id="rId9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86088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12560"/>
              </p:ext>
            </p:extLst>
          </p:nvPr>
        </p:nvGraphicFramePr>
        <p:xfrm>
          <a:off x="5521796" y="2996952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11" imgW="666731" imgH="323813" progId="Equation.3">
                  <p:embed/>
                </p:oleObj>
              </mc:Choice>
              <mc:Fallback>
                <p:oleObj name="Equation" r:id="rId11" imgW="666731" imgH="323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796" y="2996952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239000" y="3022005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不存在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609600" y="39179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(3) </a:t>
            </a:r>
            <a:r>
              <a:rPr kumimoji="1" lang="zh-CN" altLang="en-US" b="1">
                <a:latin typeface="+mn-lt"/>
                <a:ea typeface="+mn-ea"/>
              </a:rPr>
              <a:t>函数</a:t>
            </a: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452374"/>
              </p:ext>
            </p:extLst>
          </p:nvPr>
        </p:nvGraphicFramePr>
        <p:xfrm>
          <a:off x="1905000" y="3978275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13" imgW="323831" imgH="180826" progId="Equation.3">
                  <p:embed/>
                </p:oleObj>
              </mc:Choice>
              <mc:Fallback>
                <p:oleObj name="Equation" r:id="rId13" imgW="323831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78275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39037"/>
              </p:ext>
            </p:extLst>
          </p:nvPr>
        </p:nvGraphicFramePr>
        <p:xfrm>
          <a:off x="3095625" y="391795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15" imgW="142847" imgH="209624" progId="Equation.3">
                  <p:embed/>
                </p:oleObj>
              </mc:Choice>
              <mc:Fallback>
                <p:oleObj name="Equation" r:id="rId15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91795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25740"/>
              </p:ext>
            </p:extLst>
          </p:nvPr>
        </p:nvGraphicFramePr>
        <p:xfrm>
          <a:off x="5562600" y="397351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17" imgW="666731" imgH="323813" progId="Equation.3">
                  <p:embed/>
                </p:oleObj>
              </mc:Choice>
              <mc:Fallback>
                <p:oleObj name="Equation" r:id="rId17" imgW="666731" imgH="323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7351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7239000" y="3954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172450" y="39544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但</a:t>
            </a:r>
          </a:p>
        </p:txBody>
      </p:sp>
      <p:graphicFrame>
        <p:nvGraphicFramePr>
          <p:cNvPr id="41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23957"/>
              </p:ext>
            </p:extLst>
          </p:nvPr>
        </p:nvGraphicFramePr>
        <p:xfrm>
          <a:off x="3033713" y="4869160"/>
          <a:ext cx="2651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19" imgW="2628720" imgH="596880" progId="Equation.DSMT4">
                  <p:embed/>
                </p:oleObj>
              </mc:Choice>
              <mc:Fallback>
                <p:oleObj name="Equation" r:id="rId19" imgW="26287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4869160"/>
                        <a:ext cx="26511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3898900" y="15128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不连续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1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95308"/>
              </p:ext>
            </p:extLst>
          </p:nvPr>
        </p:nvGraphicFramePr>
        <p:xfrm>
          <a:off x="3582988" y="14859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21" imgW="142847" imgH="209624" progId="Equation.3">
                  <p:embed/>
                </p:oleObj>
              </mc:Choice>
              <mc:Fallback>
                <p:oleObj name="Equation" r:id="rId21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148590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679450" y="8620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413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73590"/>
              </p:ext>
            </p:extLst>
          </p:nvPr>
        </p:nvGraphicFramePr>
        <p:xfrm>
          <a:off x="2743200" y="85725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23" imgW="142847" imgH="209624" progId="Equation.3">
                  <p:embed/>
                </p:oleObj>
              </mc:Choice>
              <mc:Fallback>
                <p:oleObj name="Equation" r:id="rId23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85725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1905000" y="844550"/>
            <a:ext cx="106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</a:p>
        </p:txBody>
      </p:sp>
      <p:graphicFrame>
        <p:nvGraphicFramePr>
          <p:cNvPr id="41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01520"/>
              </p:ext>
            </p:extLst>
          </p:nvPr>
        </p:nvGraphicFramePr>
        <p:xfrm>
          <a:off x="1136650" y="936625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25" imgW="323831" imgH="180826" progId="Equation.3">
                  <p:embed/>
                </p:oleObj>
              </mc:Choice>
              <mc:Fallback>
                <p:oleObj name="Equation" r:id="rId25" imgW="323831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936625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3111500" y="844550"/>
            <a:ext cx="419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的某去心邻域内有定义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6831013" y="8255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则下列情形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152400" y="5592763"/>
            <a:ext cx="168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这样的点</a:t>
            </a:r>
          </a:p>
        </p:txBody>
      </p:sp>
      <p:graphicFrame>
        <p:nvGraphicFramePr>
          <p:cNvPr id="41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00103"/>
              </p:ext>
            </p:extLst>
          </p:nvPr>
        </p:nvGraphicFramePr>
        <p:xfrm>
          <a:off x="1727200" y="5589588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27" imgW="142847" imgH="209624" progId="Equation.3">
                  <p:embed/>
                </p:oleObj>
              </mc:Choice>
              <mc:Fallback>
                <p:oleObj name="Equation" r:id="rId27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589588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228600" y="1512888"/>
            <a:ext cx="3767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之一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函数  </a:t>
            </a:r>
            <a:r>
              <a:rPr kumimoji="1" lang="en-US" altLang="zh-CN" b="1" i="1">
                <a:latin typeface="+mn-lt"/>
                <a:ea typeface="+mn-ea"/>
              </a:rPr>
              <a:t>f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在点</a:t>
            </a:r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29013" y="302200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虽有定义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但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3476625" y="39544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虽有定义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且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2057400" y="55927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008000"/>
                </a:solidFill>
                <a:latin typeface="+mn-lt"/>
                <a:ea typeface="+mn-ea"/>
              </a:rPr>
              <a:t>间断点</a:t>
            </a:r>
            <a:r>
              <a:rPr kumimoji="1" lang="en-US" altLang="zh-CN" b="1" dirty="0">
                <a:latin typeface="+mn-lt"/>
                <a:ea typeface="+mn-ea"/>
              </a:rPr>
              <a:t>. 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2649538" y="22336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sp>
        <p:nvSpPr>
          <p:cNvPr id="4157" name="Text Box 61"/>
          <p:cNvSpPr txBox="1">
            <a:spLocks noChangeArrowheads="1"/>
          </p:cNvSpPr>
          <p:nvPr/>
        </p:nvSpPr>
        <p:spPr bwMode="auto">
          <a:xfrm>
            <a:off x="3429000" y="22336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无定义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37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9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1" grpId="0" autoUpdateAnimBg="0"/>
      <p:bldP spid="4153" grpId="0" autoUpdateAnimBg="0"/>
      <p:bldP spid="4099" grpId="0" autoUpdateAnimBg="0"/>
      <p:bldP spid="4107" grpId="0" autoUpdateAnimBg="0"/>
      <p:bldP spid="4111" grpId="0" autoUpdateAnimBg="0"/>
      <p:bldP spid="4116" grpId="0" autoUpdateAnimBg="0"/>
      <p:bldP spid="4121" grpId="0" autoUpdateAnimBg="0"/>
      <p:bldP spid="4114" grpId="0" autoUpdateAnimBg="0"/>
      <p:bldP spid="4128" grpId="0" autoUpdateAnimBg="0"/>
      <p:bldP spid="4133" grpId="0" autoUpdateAnimBg="0"/>
      <p:bldP spid="4135" grpId="0" autoUpdateAnimBg="0"/>
      <p:bldP spid="4137" grpId="0" autoUpdateAnimBg="0"/>
      <p:bldP spid="4140" grpId="0" autoUpdateAnimBg="0"/>
      <p:bldP spid="4132" grpId="0" autoUpdateAnimBg="0"/>
      <p:bldP spid="4150" grpId="0" autoUpdateAnimBg="0"/>
      <p:bldP spid="4152" grpId="0" autoUpdateAnimBg="0"/>
      <p:bldP spid="4154" grpId="0" autoUpdateAnimBg="0"/>
      <p:bldP spid="4155" grpId="0" autoUpdateAnimBg="0"/>
      <p:bldP spid="4156" grpId="0" autoUpdateAnimBg="0"/>
      <p:bldP spid="415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358775" y="4318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第一类间断点</a:t>
            </a:r>
            <a:r>
              <a:rPr kumimoji="1" lang="en-US" altLang="zh-CN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983165"/>
              </p:ext>
            </p:extLst>
          </p:nvPr>
        </p:nvGraphicFramePr>
        <p:xfrm>
          <a:off x="762000" y="993775"/>
          <a:ext cx="12049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3" imgW="466679" imgH="247799" progId="Equation.3">
                  <p:embed/>
                </p:oleObj>
              </mc:Choice>
              <mc:Fallback>
                <p:oleObj name="Equation" r:id="rId3" imgW="466679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3775"/>
                        <a:ext cx="12049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81200" y="1041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及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741585"/>
              </p:ext>
            </p:extLst>
          </p:nvPr>
        </p:nvGraphicFramePr>
        <p:xfrm>
          <a:off x="2514600" y="965200"/>
          <a:ext cx="1174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5" imgW="447610" imgH="247799" progId="Equation.3">
                  <p:embed/>
                </p:oleObj>
              </mc:Choice>
              <mc:Fallback>
                <p:oleObj name="Equation" r:id="rId5" imgW="447610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65200"/>
                        <a:ext cx="1174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595688" y="1041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均存在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733745"/>
              </p:ext>
            </p:extLst>
          </p:nvPr>
        </p:nvGraphicFramePr>
        <p:xfrm>
          <a:off x="1689100" y="1635125"/>
          <a:ext cx="2730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7" imgW="1076204" imgH="247799" progId="Equation.3">
                  <p:embed/>
                </p:oleObj>
              </mc:Choice>
              <mc:Fallback>
                <p:oleObj name="Equation" r:id="rId7" imgW="1076204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635125"/>
                        <a:ext cx="2730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219200" y="16938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427538" y="172243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称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31687"/>
              </p:ext>
            </p:extLst>
          </p:nvPr>
        </p:nvGraphicFramePr>
        <p:xfrm>
          <a:off x="4903788" y="1689100"/>
          <a:ext cx="4619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9" imgW="142847" imgH="209624" progId="Equation.3">
                  <p:embed/>
                </p:oleObj>
              </mc:Choice>
              <mc:Fallback>
                <p:oleObj name="Equation" r:id="rId9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689100"/>
                        <a:ext cx="4619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03687"/>
              </p:ext>
            </p:extLst>
          </p:nvPr>
        </p:nvGraphicFramePr>
        <p:xfrm>
          <a:off x="1673225" y="2374900"/>
          <a:ext cx="28225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1" imgW="1114341" imgH="247799" progId="Equation.3">
                  <p:embed/>
                </p:oleObj>
              </mc:Choice>
              <mc:Fallback>
                <p:oleObj name="Equation" r:id="rId11" imgW="1114341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374900"/>
                        <a:ext cx="28225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219200" y="24558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427538" y="2489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称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3763"/>
              </p:ext>
            </p:extLst>
          </p:nvPr>
        </p:nvGraphicFramePr>
        <p:xfrm>
          <a:off x="4884738" y="2468563"/>
          <a:ext cx="4619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3" imgW="142847" imgH="209624" progId="Equation.3">
                  <p:embed/>
                </p:oleObj>
              </mc:Choice>
              <mc:Fallback>
                <p:oleObj name="Equation" r:id="rId13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2468563"/>
                        <a:ext cx="4619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58775" y="308133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第二类间断点</a:t>
            </a:r>
            <a:r>
              <a:rPr kumimoji="1" lang="en-US" altLang="zh-CN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20322"/>
              </p:ext>
            </p:extLst>
          </p:nvPr>
        </p:nvGraphicFramePr>
        <p:xfrm>
          <a:off x="728663" y="3671888"/>
          <a:ext cx="11731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15" imgW="447610" imgH="247799" progId="Equation.3">
                  <p:embed/>
                </p:oleObj>
              </mc:Choice>
              <mc:Fallback>
                <p:oleObj name="Equation" r:id="rId15" imgW="447610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671888"/>
                        <a:ext cx="11731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1843088" y="37941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及</a:t>
            </a:r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35996"/>
              </p:ext>
            </p:extLst>
          </p:nvPr>
        </p:nvGraphicFramePr>
        <p:xfrm>
          <a:off x="2376488" y="3671888"/>
          <a:ext cx="11731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17" imgW="447610" imgH="247799" progId="Equation.3">
                  <p:embed/>
                </p:oleObj>
              </mc:Choice>
              <mc:Fallback>
                <p:oleObj name="Equation" r:id="rId17" imgW="447610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671888"/>
                        <a:ext cx="11731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519488" y="3794125"/>
            <a:ext cx="333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中至少一个不存在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4343400" y="4470400"/>
            <a:ext cx="820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称</a:t>
            </a:r>
          </a:p>
        </p:txBody>
      </p:sp>
      <p:graphicFrame>
        <p:nvGraphicFramePr>
          <p:cNvPr id="51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34875"/>
              </p:ext>
            </p:extLst>
          </p:nvPr>
        </p:nvGraphicFramePr>
        <p:xfrm>
          <a:off x="4800600" y="4437063"/>
          <a:ext cx="4619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19" imgW="142847" imgH="209624" progId="Equation.3">
                  <p:embed/>
                </p:oleObj>
              </mc:Choice>
              <mc:Fallback>
                <p:oleObj name="Equation" r:id="rId19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37063"/>
                        <a:ext cx="46196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219200" y="51958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若其中有一个为振荡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4572000" y="51943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称</a:t>
            </a:r>
          </a:p>
        </p:txBody>
      </p:sp>
      <p:graphicFrame>
        <p:nvGraphicFramePr>
          <p:cNvPr id="51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01202"/>
              </p:ext>
            </p:extLst>
          </p:nvPr>
        </p:nvGraphicFramePr>
        <p:xfrm>
          <a:off x="5029200" y="5165725"/>
          <a:ext cx="4619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21" imgW="142847" imgH="209624" progId="Equation.3">
                  <p:embed/>
                </p:oleObj>
              </mc:Choice>
              <mc:Fallback>
                <p:oleObj name="Equation" r:id="rId21" imgW="1428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65725"/>
                        <a:ext cx="46196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1236663" y="4479925"/>
            <a:ext cx="2954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若其中有一个为</a:t>
            </a:r>
          </a:p>
        </p:txBody>
      </p:sp>
      <p:graphicFrame>
        <p:nvGraphicFramePr>
          <p:cNvPr id="516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297217"/>
              </p:ext>
            </p:extLst>
          </p:nvPr>
        </p:nvGraphicFramePr>
        <p:xfrm>
          <a:off x="3851275" y="4649788"/>
          <a:ext cx="4492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23" imgW="390404" imgH="295349" progId="Equation.DSMT4">
                  <p:embed/>
                </p:oleObj>
              </mc:Choice>
              <mc:Fallback>
                <p:oleObj name="Equation" r:id="rId23" imgW="390404" imgH="2953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649788"/>
                        <a:ext cx="4492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5265738" y="1760538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可去间断点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5265738" y="2498725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跳跃间断点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5148263" y="4451350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无穷间断点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  <a:endParaRPr kumimoji="1" lang="en-US" altLang="zh-CN" sz="3200" b="1" dirty="0">
              <a:latin typeface="+mn-lt"/>
              <a:ea typeface="+mn-ea"/>
            </a:endParaRPr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5376863" y="5194300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振荡间断点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32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112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 advAuto="0"/>
      <p:bldP spid="5127" grpId="0" build="p" autoUpdateAnimBg="0" advAuto="0"/>
      <p:bldP spid="5128" grpId="0" build="p" autoUpdateAnimBg="0"/>
      <p:bldP spid="5131" grpId="0" build="p" autoUpdateAnimBg="0"/>
      <p:bldP spid="5133" grpId="0" build="p" autoUpdateAnimBg="0"/>
      <p:bldP spid="5136" grpId="0" build="p" autoUpdateAnimBg="0"/>
      <p:bldP spid="5145" grpId="0" autoUpdateAnimBg="0"/>
      <p:bldP spid="5148" grpId="0" build="p" autoUpdateAnimBg="0" advAuto="0"/>
      <p:bldP spid="5150" grpId="0" build="p" autoUpdateAnimBg="0" advAuto="0"/>
      <p:bldP spid="5156" grpId="0" build="p" autoUpdateAnimBg="0"/>
      <p:bldP spid="5160" grpId="0" build="p" autoUpdateAnimBg="0"/>
      <p:bldP spid="5163" grpId="0" build="p" autoUpdateAnimBg="0"/>
      <p:bldP spid="5153" grpId="0" build="p" autoUpdateAnimBg="0"/>
      <p:bldP spid="5191" grpId="0" build="p" autoUpdateAnimBg="0" advAuto="0"/>
      <p:bldP spid="5192" grpId="0" build="p" autoUpdateAnimBg="0" advAuto="0"/>
      <p:bldP spid="5193" grpId="0" build="p" autoUpdateAnimBg="0" advAuto="0"/>
      <p:bldP spid="5194" grpId="0" build="p" autoUpdateAnimBg="0" advAuto="0"/>
    </p:bldLst>
  </p:timing>
</p:sld>
</file>

<file path=ppt/theme/theme1.xml><?xml version="1.0" encoding="utf-8"?>
<a:theme xmlns:a="http://schemas.openxmlformats.org/drawingml/2006/main" name="高数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32</TotalTime>
  <Words>833</Words>
  <Application>Microsoft Office PowerPoint</Application>
  <PresentationFormat>全屏显示(4:3)</PresentationFormat>
  <Paragraphs>191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高数A模板</vt:lpstr>
      <vt:lpstr>Equation</vt:lpstr>
      <vt:lpstr>公式</vt:lpstr>
      <vt:lpstr>Microsoft 公式 3.0</vt:lpstr>
      <vt:lpstr>第八节</vt:lpstr>
      <vt:lpstr>PowerPoint 演示文稿</vt:lpstr>
      <vt:lpstr>一、函数连续性的定义</vt:lpstr>
      <vt:lpstr>函数的连续性</vt:lpstr>
      <vt:lpstr>对自变量的增量</vt:lpstr>
      <vt:lpstr>PowerPoint 演示文稿</vt:lpstr>
      <vt:lpstr>例如,  证明函数</vt:lpstr>
      <vt:lpstr>二、函数的间断点</vt:lpstr>
      <vt:lpstr>PowerPoint 演示文稿</vt:lpstr>
      <vt:lpstr>例如,</vt:lpstr>
      <vt:lpstr>PowerPoint 演示文稿</vt:lpstr>
      <vt:lpstr>内容小结</vt:lpstr>
      <vt:lpstr>思考与练习</vt:lpstr>
      <vt:lpstr>P65 题*8  提示: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</dc:title>
  <dc:creator>ss</dc:creator>
  <cp:lastModifiedBy>微软用户</cp:lastModifiedBy>
  <cp:revision>6</cp:revision>
  <dcterms:created xsi:type="dcterms:W3CDTF">2015-10-22T07:15:46Z</dcterms:created>
  <dcterms:modified xsi:type="dcterms:W3CDTF">2015-10-22T11:38:25Z</dcterms:modified>
</cp:coreProperties>
</file>