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w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emf"/><Relationship Id="rId13" Type="http://schemas.openxmlformats.org/officeDocument/2006/relationships/image" Target="../media/image142.emf"/><Relationship Id="rId3" Type="http://schemas.openxmlformats.org/officeDocument/2006/relationships/image" Target="../media/image132.emf"/><Relationship Id="rId7" Type="http://schemas.openxmlformats.org/officeDocument/2006/relationships/image" Target="../media/image136.emf"/><Relationship Id="rId12" Type="http://schemas.openxmlformats.org/officeDocument/2006/relationships/image" Target="../media/image141.emf"/><Relationship Id="rId17" Type="http://schemas.openxmlformats.org/officeDocument/2006/relationships/image" Target="../media/image146.wmf"/><Relationship Id="rId2" Type="http://schemas.openxmlformats.org/officeDocument/2006/relationships/image" Target="../media/image131.emf"/><Relationship Id="rId16" Type="http://schemas.openxmlformats.org/officeDocument/2006/relationships/image" Target="../media/image145.emf"/><Relationship Id="rId1" Type="http://schemas.openxmlformats.org/officeDocument/2006/relationships/image" Target="../media/image130.emf"/><Relationship Id="rId6" Type="http://schemas.openxmlformats.org/officeDocument/2006/relationships/image" Target="../media/image135.emf"/><Relationship Id="rId11" Type="http://schemas.openxmlformats.org/officeDocument/2006/relationships/image" Target="../media/image140.emf"/><Relationship Id="rId5" Type="http://schemas.openxmlformats.org/officeDocument/2006/relationships/image" Target="../media/image134.emf"/><Relationship Id="rId15" Type="http://schemas.openxmlformats.org/officeDocument/2006/relationships/image" Target="../media/image144.emf"/><Relationship Id="rId10" Type="http://schemas.openxmlformats.org/officeDocument/2006/relationships/image" Target="../media/image139.emf"/><Relationship Id="rId4" Type="http://schemas.openxmlformats.org/officeDocument/2006/relationships/image" Target="../media/image133.emf"/><Relationship Id="rId9" Type="http://schemas.openxmlformats.org/officeDocument/2006/relationships/image" Target="../media/image138.emf"/><Relationship Id="rId14" Type="http://schemas.openxmlformats.org/officeDocument/2006/relationships/image" Target="../media/image14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e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5" Type="http://schemas.openxmlformats.org/officeDocument/2006/relationships/image" Target="../media/image151.emf"/><Relationship Id="rId4" Type="http://schemas.openxmlformats.org/officeDocument/2006/relationships/image" Target="../media/image150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7.emf"/><Relationship Id="rId18" Type="http://schemas.openxmlformats.org/officeDocument/2006/relationships/image" Target="../media/image32.emf"/><Relationship Id="rId3" Type="http://schemas.openxmlformats.org/officeDocument/2006/relationships/image" Target="../media/image17.emf"/><Relationship Id="rId21" Type="http://schemas.openxmlformats.org/officeDocument/2006/relationships/image" Target="../media/image35.emf"/><Relationship Id="rId7" Type="http://schemas.openxmlformats.org/officeDocument/2006/relationships/image" Target="../media/image21.emf"/><Relationship Id="rId12" Type="http://schemas.openxmlformats.org/officeDocument/2006/relationships/image" Target="../media/image26.emf"/><Relationship Id="rId17" Type="http://schemas.openxmlformats.org/officeDocument/2006/relationships/image" Target="../media/image31.emf"/><Relationship Id="rId2" Type="http://schemas.openxmlformats.org/officeDocument/2006/relationships/image" Target="../media/image16.emf"/><Relationship Id="rId16" Type="http://schemas.openxmlformats.org/officeDocument/2006/relationships/image" Target="../media/image30.emf"/><Relationship Id="rId20" Type="http://schemas.openxmlformats.org/officeDocument/2006/relationships/image" Target="../media/image34.emf"/><Relationship Id="rId1" Type="http://schemas.openxmlformats.org/officeDocument/2006/relationships/image" Target="../media/image15.emf"/><Relationship Id="rId6" Type="http://schemas.openxmlformats.org/officeDocument/2006/relationships/image" Target="../media/image20.wmf"/><Relationship Id="rId11" Type="http://schemas.openxmlformats.org/officeDocument/2006/relationships/image" Target="../media/image25.emf"/><Relationship Id="rId5" Type="http://schemas.openxmlformats.org/officeDocument/2006/relationships/image" Target="../media/image19.wmf"/><Relationship Id="rId15" Type="http://schemas.openxmlformats.org/officeDocument/2006/relationships/image" Target="../media/image29.wmf"/><Relationship Id="rId10" Type="http://schemas.openxmlformats.org/officeDocument/2006/relationships/image" Target="../media/image24.emf"/><Relationship Id="rId19" Type="http://schemas.openxmlformats.org/officeDocument/2006/relationships/image" Target="../media/image33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Relationship Id="rId14" Type="http://schemas.openxmlformats.org/officeDocument/2006/relationships/image" Target="../media/image28.emf"/><Relationship Id="rId22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image" Target="../media/image49.emf"/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12" Type="http://schemas.openxmlformats.org/officeDocument/2006/relationships/image" Target="../media/image48.emf"/><Relationship Id="rId17" Type="http://schemas.openxmlformats.org/officeDocument/2006/relationships/image" Target="../media/image53.emf"/><Relationship Id="rId2" Type="http://schemas.openxmlformats.org/officeDocument/2006/relationships/image" Target="../media/image38.wmf"/><Relationship Id="rId16" Type="http://schemas.openxmlformats.org/officeDocument/2006/relationships/image" Target="../media/image52.emf"/><Relationship Id="rId1" Type="http://schemas.openxmlformats.org/officeDocument/2006/relationships/image" Target="../media/image37.emf"/><Relationship Id="rId6" Type="http://schemas.openxmlformats.org/officeDocument/2006/relationships/image" Target="../media/image42.emf"/><Relationship Id="rId11" Type="http://schemas.openxmlformats.org/officeDocument/2006/relationships/image" Target="../media/image47.wmf"/><Relationship Id="rId5" Type="http://schemas.openxmlformats.org/officeDocument/2006/relationships/image" Target="../media/image41.emf"/><Relationship Id="rId15" Type="http://schemas.openxmlformats.org/officeDocument/2006/relationships/image" Target="../media/image51.emf"/><Relationship Id="rId10" Type="http://schemas.openxmlformats.org/officeDocument/2006/relationships/image" Target="../media/image46.emf"/><Relationship Id="rId4" Type="http://schemas.openxmlformats.org/officeDocument/2006/relationships/image" Target="../media/image40.wmf"/><Relationship Id="rId9" Type="http://schemas.openxmlformats.org/officeDocument/2006/relationships/image" Target="../media/image45.emf"/><Relationship Id="rId14" Type="http://schemas.openxmlformats.org/officeDocument/2006/relationships/image" Target="../media/image50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image" Target="../media/image56.emf"/><Relationship Id="rId7" Type="http://schemas.openxmlformats.org/officeDocument/2006/relationships/image" Target="../media/image60.emf"/><Relationship Id="rId12" Type="http://schemas.openxmlformats.org/officeDocument/2006/relationships/image" Target="../media/image65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6" Type="http://schemas.openxmlformats.org/officeDocument/2006/relationships/image" Target="../media/image59.emf"/><Relationship Id="rId11" Type="http://schemas.openxmlformats.org/officeDocument/2006/relationships/image" Target="../media/image64.emf"/><Relationship Id="rId5" Type="http://schemas.openxmlformats.org/officeDocument/2006/relationships/image" Target="../media/image58.emf"/><Relationship Id="rId10" Type="http://schemas.openxmlformats.org/officeDocument/2006/relationships/image" Target="../media/image63.emf"/><Relationship Id="rId4" Type="http://schemas.openxmlformats.org/officeDocument/2006/relationships/image" Target="../media/image57.emf"/><Relationship Id="rId9" Type="http://schemas.openxmlformats.org/officeDocument/2006/relationships/image" Target="../media/image62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13" Type="http://schemas.openxmlformats.org/officeDocument/2006/relationships/image" Target="../media/image79.wmf"/><Relationship Id="rId3" Type="http://schemas.openxmlformats.org/officeDocument/2006/relationships/image" Target="../media/image69.emf"/><Relationship Id="rId7" Type="http://schemas.openxmlformats.org/officeDocument/2006/relationships/image" Target="../media/image73.emf"/><Relationship Id="rId12" Type="http://schemas.openxmlformats.org/officeDocument/2006/relationships/image" Target="../media/image78.wmf"/><Relationship Id="rId2" Type="http://schemas.openxmlformats.org/officeDocument/2006/relationships/image" Target="../media/image68.emf"/><Relationship Id="rId1" Type="http://schemas.openxmlformats.org/officeDocument/2006/relationships/image" Target="../media/image67.emf"/><Relationship Id="rId6" Type="http://schemas.openxmlformats.org/officeDocument/2006/relationships/image" Target="../media/image72.emf"/><Relationship Id="rId11" Type="http://schemas.openxmlformats.org/officeDocument/2006/relationships/image" Target="../media/image77.emf"/><Relationship Id="rId5" Type="http://schemas.openxmlformats.org/officeDocument/2006/relationships/image" Target="../media/image71.emf"/><Relationship Id="rId10" Type="http://schemas.openxmlformats.org/officeDocument/2006/relationships/image" Target="../media/image76.emf"/><Relationship Id="rId4" Type="http://schemas.openxmlformats.org/officeDocument/2006/relationships/image" Target="../media/image70.emf"/><Relationship Id="rId9" Type="http://schemas.openxmlformats.org/officeDocument/2006/relationships/image" Target="../media/image7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Relationship Id="rId6" Type="http://schemas.openxmlformats.org/officeDocument/2006/relationships/image" Target="../media/image85.emf"/><Relationship Id="rId5" Type="http://schemas.openxmlformats.org/officeDocument/2006/relationships/image" Target="../media/image84.emf"/><Relationship Id="rId4" Type="http://schemas.openxmlformats.org/officeDocument/2006/relationships/image" Target="../media/image83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13" Type="http://schemas.openxmlformats.org/officeDocument/2006/relationships/image" Target="../media/image98.emf"/><Relationship Id="rId3" Type="http://schemas.openxmlformats.org/officeDocument/2006/relationships/image" Target="../media/image88.emf"/><Relationship Id="rId7" Type="http://schemas.openxmlformats.org/officeDocument/2006/relationships/image" Target="../media/image92.emf"/><Relationship Id="rId12" Type="http://schemas.openxmlformats.org/officeDocument/2006/relationships/image" Target="../media/image97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Relationship Id="rId6" Type="http://schemas.openxmlformats.org/officeDocument/2006/relationships/image" Target="../media/image91.emf"/><Relationship Id="rId11" Type="http://schemas.openxmlformats.org/officeDocument/2006/relationships/image" Target="../media/image96.emf"/><Relationship Id="rId5" Type="http://schemas.openxmlformats.org/officeDocument/2006/relationships/image" Target="../media/image90.emf"/><Relationship Id="rId10" Type="http://schemas.openxmlformats.org/officeDocument/2006/relationships/image" Target="../media/image95.emf"/><Relationship Id="rId4" Type="http://schemas.openxmlformats.org/officeDocument/2006/relationships/image" Target="../media/image89.emf"/><Relationship Id="rId9" Type="http://schemas.openxmlformats.org/officeDocument/2006/relationships/image" Target="../media/image94.emf"/><Relationship Id="rId14" Type="http://schemas.openxmlformats.org/officeDocument/2006/relationships/image" Target="../media/image99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13" Type="http://schemas.openxmlformats.org/officeDocument/2006/relationships/image" Target="../media/image112.emf"/><Relationship Id="rId3" Type="http://schemas.openxmlformats.org/officeDocument/2006/relationships/image" Target="../media/image102.emf"/><Relationship Id="rId7" Type="http://schemas.openxmlformats.org/officeDocument/2006/relationships/image" Target="../media/image106.emf"/><Relationship Id="rId12" Type="http://schemas.openxmlformats.org/officeDocument/2006/relationships/image" Target="../media/image111.e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Relationship Id="rId6" Type="http://schemas.openxmlformats.org/officeDocument/2006/relationships/image" Target="../media/image105.emf"/><Relationship Id="rId11" Type="http://schemas.openxmlformats.org/officeDocument/2006/relationships/image" Target="../media/image110.emf"/><Relationship Id="rId5" Type="http://schemas.openxmlformats.org/officeDocument/2006/relationships/image" Target="../media/image104.emf"/><Relationship Id="rId15" Type="http://schemas.openxmlformats.org/officeDocument/2006/relationships/image" Target="../media/image114.emf"/><Relationship Id="rId10" Type="http://schemas.openxmlformats.org/officeDocument/2006/relationships/image" Target="../media/image109.emf"/><Relationship Id="rId4" Type="http://schemas.openxmlformats.org/officeDocument/2006/relationships/image" Target="../media/image103.emf"/><Relationship Id="rId9" Type="http://schemas.openxmlformats.org/officeDocument/2006/relationships/image" Target="../media/image108.emf"/><Relationship Id="rId14" Type="http://schemas.openxmlformats.org/officeDocument/2006/relationships/image" Target="../media/image113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image" Target="../media/image127.emf"/><Relationship Id="rId3" Type="http://schemas.openxmlformats.org/officeDocument/2006/relationships/image" Target="../media/image117.emf"/><Relationship Id="rId7" Type="http://schemas.openxmlformats.org/officeDocument/2006/relationships/image" Target="../media/image121.wmf"/><Relationship Id="rId12" Type="http://schemas.openxmlformats.org/officeDocument/2006/relationships/image" Target="../media/image126.emf"/><Relationship Id="rId2" Type="http://schemas.openxmlformats.org/officeDocument/2006/relationships/image" Target="../media/image116.emf"/><Relationship Id="rId1" Type="http://schemas.openxmlformats.org/officeDocument/2006/relationships/image" Target="../media/image115.emf"/><Relationship Id="rId6" Type="http://schemas.openxmlformats.org/officeDocument/2006/relationships/image" Target="../media/image120.emf"/><Relationship Id="rId11" Type="http://schemas.openxmlformats.org/officeDocument/2006/relationships/image" Target="../media/image125.emf"/><Relationship Id="rId5" Type="http://schemas.openxmlformats.org/officeDocument/2006/relationships/image" Target="../media/image119.emf"/><Relationship Id="rId15" Type="http://schemas.openxmlformats.org/officeDocument/2006/relationships/image" Target="../media/image129.emf"/><Relationship Id="rId10" Type="http://schemas.openxmlformats.org/officeDocument/2006/relationships/image" Target="../media/image124.wmf"/><Relationship Id="rId4" Type="http://schemas.openxmlformats.org/officeDocument/2006/relationships/image" Target="../media/image118.emf"/><Relationship Id="rId9" Type="http://schemas.openxmlformats.org/officeDocument/2006/relationships/image" Target="../media/image123.wmf"/><Relationship Id="rId14" Type="http://schemas.openxmlformats.org/officeDocument/2006/relationships/image" Target="../media/image12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442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74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45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548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56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86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199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89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7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71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44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6570662"/>
            <a:ext cx="9144000" cy="287338"/>
          </a:xfrm>
          <a:prstGeom prst="rect">
            <a:avLst/>
          </a:prstGeom>
          <a:gradFill rotWithShape="1">
            <a:gsLst>
              <a:gs pos="0">
                <a:srgbClr val="008A8A">
                  <a:shade val="51000"/>
                  <a:satMod val="130000"/>
                </a:srgbClr>
              </a:gs>
              <a:gs pos="80000">
                <a:srgbClr val="008A8A">
                  <a:shade val="93000"/>
                  <a:satMod val="130000"/>
                </a:srgbClr>
              </a:gs>
              <a:gs pos="100000">
                <a:srgbClr val="008A8A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8A8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spcBef>
                <a:spcPct val="50000"/>
              </a:spcBef>
              <a:defRPr/>
            </a:pP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《</a:t>
            </a:r>
            <a:r>
              <a:rPr kumimoji="1"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/>
              </a:rPr>
              <a:t>高等数学</a:t>
            </a: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》</a:t>
            </a:r>
          </a:p>
        </p:txBody>
      </p:sp>
      <p:sp>
        <p:nvSpPr>
          <p:cNvPr id="12" name="AutoShape 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下页</a:t>
            </a:r>
          </a:p>
        </p:txBody>
      </p:sp>
      <p:sp>
        <p:nvSpPr>
          <p:cNvPr id="13" name="AutoShape 4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5938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结束</a:t>
            </a:r>
          </a:p>
        </p:txBody>
      </p:sp>
      <p:sp>
        <p:nvSpPr>
          <p:cNvPr id="14" name="AutoShape 5">
            <a:hlinkClick r:id="" action="ppaction://hlinkshowjump?jump=lastslideviewed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59923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 dirty="0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412639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22.wmf"/><Relationship Id="rId26" Type="http://schemas.openxmlformats.org/officeDocument/2006/relationships/image" Target="../media/image126.emf"/><Relationship Id="rId3" Type="http://schemas.openxmlformats.org/officeDocument/2006/relationships/oleObject" Target="../embeddings/oleObject114.bin"/><Relationship Id="rId21" Type="http://schemas.openxmlformats.org/officeDocument/2006/relationships/oleObject" Target="../embeddings/oleObject123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19.emf"/><Relationship Id="rId17" Type="http://schemas.openxmlformats.org/officeDocument/2006/relationships/oleObject" Target="../embeddings/oleObject121.bin"/><Relationship Id="rId25" Type="http://schemas.openxmlformats.org/officeDocument/2006/relationships/oleObject" Target="../embeddings/oleObject12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1.wmf"/><Relationship Id="rId20" Type="http://schemas.openxmlformats.org/officeDocument/2006/relationships/image" Target="../media/image123.wmf"/><Relationship Id="rId29" Type="http://schemas.openxmlformats.org/officeDocument/2006/relationships/oleObject" Target="../embeddings/oleObject127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6.emf"/><Relationship Id="rId11" Type="http://schemas.openxmlformats.org/officeDocument/2006/relationships/oleObject" Target="../embeddings/oleObject118.bin"/><Relationship Id="rId24" Type="http://schemas.openxmlformats.org/officeDocument/2006/relationships/image" Target="../media/image125.emf"/><Relationship Id="rId32" Type="http://schemas.openxmlformats.org/officeDocument/2006/relationships/image" Target="../media/image129.emf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23" Type="http://schemas.openxmlformats.org/officeDocument/2006/relationships/oleObject" Target="../embeddings/oleObject124.bin"/><Relationship Id="rId28" Type="http://schemas.openxmlformats.org/officeDocument/2006/relationships/image" Target="../media/image127.emf"/><Relationship Id="rId10" Type="http://schemas.openxmlformats.org/officeDocument/2006/relationships/image" Target="../media/image118.emf"/><Relationship Id="rId19" Type="http://schemas.openxmlformats.org/officeDocument/2006/relationships/oleObject" Target="../embeddings/oleObject122.bin"/><Relationship Id="rId31" Type="http://schemas.openxmlformats.org/officeDocument/2006/relationships/oleObject" Target="../embeddings/oleObject128.bin"/><Relationship Id="rId4" Type="http://schemas.openxmlformats.org/officeDocument/2006/relationships/image" Target="../media/image115.e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20.emf"/><Relationship Id="rId22" Type="http://schemas.openxmlformats.org/officeDocument/2006/relationships/image" Target="../media/image124.wmf"/><Relationship Id="rId27" Type="http://schemas.openxmlformats.org/officeDocument/2006/relationships/oleObject" Target="../embeddings/oleObject126.bin"/><Relationship Id="rId30" Type="http://schemas.openxmlformats.org/officeDocument/2006/relationships/image" Target="../media/image12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13" Type="http://schemas.openxmlformats.org/officeDocument/2006/relationships/oleObject" Target="../embeddings/oleObject134.bin"/><Relationship Id="rId18" Type="http://schemas.openxmlformats.org/officeDocument/2006/relationships/image" Target="../media/image137.emf"/><Relationship Id="rId26" Type="http://schemas.openxmlformats.org/officeDocument/2006/relationships/image" Target="../media/image141.emf"/><Relationship Id="rId3" Type="http://schemas.openxmlformats.org/officeDocument/2006/relationships/oleObject" Target="../embeddings/oleObject129.bin"/><Relationship Id="rId21" Type="http://schemas.openxmlformats.org/officeDocument/2006/relationships/oleObject" Target="../embeddings/oleObject138.bin"/><Relationship Id="rId34" Type="http://schemas.openxmlformats.org/officeDocument/2006/relationships/image" Target="../media/image145.emf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34.emf"/><Relationship Id="rId17" Type="http://schemas.openxmlformats.org/officeDocument/2006/relationships/oleObject" Target="../embeddings/oleObject136.bin"/><Relationship Id="rId25" Type="http://schemas.openxmlformats.org/officeDocument/2006/relationships/oleObject" Target="../embeddings/oleObject140.bin"/><Relationship Id="rId33" Type="http://schemas.openxmlformats.org/officeDocument/2006/relationships/oleObject" Target="../embeddings/oleObject14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6.emf"/><Relationship Id="rId20" Type="http://schemas.openxmlformats.org/officeDocument/2006/relationships/image" Target="../media/image138.emf"/><Relationship Id="rId29" Type="http://schemas.openxmlformats.org/officeDocument/2006/relationships/oleObject" Target="../embeddings/oleObject142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1.emf"/><Relationship Id="rId11" Type="http://schemas.openxmlformats.org/officeDocument/2006/relationships/oleObject" Target="../embeddings/oleObject133.bin"/><Relationship Id="rId24" Type="http://schemas.openxmlformats.org/officeDocument/2006/relationships/image" Target="../media/image140.emf"/><Relationship Id="rId32" Type="http://schemas.openxmlformats.org/officeDocument/2006/relationships/image" Target="../media/image144.emf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23" Type="http://schemas.openxmlformats.org/officeDocument/2006/relationships/oleObject" Target="../embeddings/oleObject139.bin"/><Relationship Id="rId28" Type="http://schemas.openxmlformats.org/officeDocument/2006/relationships/image" Target="../media/image142.emf"/><Relationship Id="rId36" Type="http://schemas.openxmlformats.org/officeDocument/2006/relationships/image" Target="../media/image146.wmf"/><Relationship Id="rId10" Type="http://schemas.openxmlformats.org/officeDocument/2006/relationships/image" Target="../media/image133.emf"/><Relationship Id="rId19" Type="http://schemas.openxmlformats.org/officeDocument/2006/relationships/oleObject" Target="../embeddings/oleObject137.bin"/><Relationship Id="rId31" Type="http://schemas.openxmlformats.org/officeDocument/2006/relationships/oleObject" Target="../embeddings/oleObject143.bin"/><Relationship Id="rId4" Type="http://schemas.openxmlformats.org/officeDocument/2006/relationships/image" Target="../media/image130.e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35.emf"/><Relationship Id="rId22" Type="http://schemas.openxmlformats.org/officeDocument/2006/relationships/image" Target="../media/image139.emf"/><Relationship Id="rId27" Type="http://schemas.openxmlformats.org/officeDocument/2006/relationships/oleObject" Target="../embeddings/oleObject141.bin"/><Relationship Id="rId30" Type="http://schemas.openxmlformats.org/officeDocument/2006/relationships/image" Target="../media/image143.emf"/><Relationship Id="rId35" Type="http://schemas.openxmlformats.org/officeDocument/2006/relationships/oleObject" Target="../embeddings/oleObject145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e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51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0" Type="http://schemas.openxmlformats.org/officeDocument/2006/relationships/image" Target="../media/image150.emf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4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emf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e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2.wmf"/><Relationship Id="rId26" Type="http://schemas.openxmlformats.org/officeDocument/2006/relationships/image" Target="../media/image26.emf"/><Relationship Id="rId39" Type="http://schemas.openxmlformats.org/officeDocument/2006/relationships/oleObject" Target="../embeddings/oleObject33.bin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34" Type="http://schemas.openxmlformats.org/officeDocument/2006/relationships/image" Target="../media/image30.emf"/><Relationship Id="rId42" Type="http://schemas.openxmlformats.org/officeDocument/2006/relationships/image" Target="../media/image34.emf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33" Type="http://schemas.openxmlformats.org/officeDocument/2006/relationships/oleObject" Target="../embeddings/oleObject30.bin"/><Relationship Id="rId38" Type="http://schemas.openxmlformats.org/officeDocument/2006/relationships/image" Target="../media/image32.emf"/><Relationship Id="rId46" Type="http://schemas.openxmlformats.org/officeDocument/2006/relationships/image" Target="../media/image36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.emf"/><Relationship Id="rId20" Type="http://schemas.openxmlformats.org/officeDocument/2006/relationships/image" Target="../media/image23.emf"/><Relationship Id="rId29" Type="http://schemas.openxmlformats.org/officeDocument/2006/relationships/oleObject" Target="../embeddings/oleObject28.bin"/><Relationship Id="rId41" Type="http://schemas.openxmlformats.org/officeDocument/2006/relationships/oleObject" Target="../embeddings/oleObject34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25.emf"/><Relationship Id="rId32" Type="http://schemas.openxmlformats.org/officeDocument/2006/relationships/image" Target="../media/image29.wmf"/><Relationship Id="rId37" Type="http://schemas.openxmlformats.org/officeDocument/2006/relationships/oleObject" Target="../embeddings/oleObject32.bin"/><Relationship Id="rId40" Type="http://schemas.openxmlformats.org/officeDocument/2006/relationships/image" Target="../media/image33.emf"/><Relationship Id="rId45" Type="http://schemas.openxmlformats.org/officeDocument/2006/relationships/oleObject" Target="../embeddings/oleObject36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28" Type="http://schemas.openxmlformats.org/officeDocument/2006/relationships/image" Target="../media/image27.emf"/><Relationship Id="rId36" Type="http://schemas.openxmlformats.org/officeDocument/2006/relationships/image" Target="../media/image31.emf"/><Relationship Id="rId10" Type="http://schemas.openxmlformats.org/officeDocument/2006/relationships/image" Target="../media/image18.emf"/><Relationship Id="rId19" Type="http://schemas.openxmlformats.org/officeDocument/2006/relationships/oleObject" Target="../embeddings/oleObject23.bin"/><Relationship Id="rId31" Type="http://schemas.openxmlformats.org/officeDocument/2006/relationships/oleObject" Target="../embeddings/oleObject29.bin"/><Relationship Id="rId44" Type="http://schemas.openxmlformats.org/officeDocument/2006/relationships/image" Target="../media/image35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0.wmf"/><Relationship Id="rId22" Type="http://schemas.openxmlformats.org/officeDocument/2006/relationships/image" Target="../media/image24.emf"/><Relationship Id="rId27" Type="http://schemas.openxmlformats.org/officeDocument/2006/relationships/oleObject" Target="../embeddings/oleObject27.bin"/><Relationship Id="rId30" Type="http://schemas.openxmlformats.org/officeDocument/2006/relationships/image" Target="../media/image28.emf"/><Relationship Id="rId35" Type="http://schemas.openxmlformats.org/officeDocument/2006/relationships/oleObject" Target="../embeddings/oleObject31.bin"/><Relationship Id="rId43" Type="http://schemas.openxmlformats.org/officeDocument/2006/relationships/oleObject" Target="../embeddings/oleObject3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4.emf"/><Relationship Id="rId26" Type="http://schemas.openxmlformats.org/officeDocument/2006/relationships/image" Target="../media/image48.emf"/><Relationship Id="rId3" Type="http://schemas.openxmlformats.org/officeDocument/2006/relationships/oleObject" Target="../embeddings/oleObject37.bin"/><Relationship Id="rId21" Type="http://schemas.openxmlformats.org/officeDocument/2006/relationships/oleObject" Target="../embeddings/oleObject46.bin"/><Relationship Id="rId34" Type="http://schemas.openxmlformats.org/officeDocument/2006/relationships/image" Target="../media/image52.emf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1.emf"/><Relationship Id="rId17" Type="http://schemas.openxmlformats.org/officeDocument/2006/relationships/oleObject" Target="../embeddings/oleObject44.bin"/><Relationship Id="rId25" Type="http://schemas.openxmlformats.org/officeDocument/2006/relationships/oleObject" Target="../embeddings/oleObject48.bin"/><Relationship Id="rId33" Type="http://schemas.openxmlformats.org/officeDocument/2006/relationships/oleObject" Target="../embeddings/oleObject5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3.emf"/><Relationship Id="rId20" Type="http://schemas.openxmlformats.org/officeDocument/2006/relationships/image" Target="../media/image45.emf"/><Relationship Id="rId29" Type="http://schemas.openxmlformats.org/officeDocument/2006/relationships/oleObject" Target="../embeddings/oleObject50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1.bin"/><Relationship Id="rId24" Type="http://schemas.openxmlformats.org/officeDocument/2006/relationships/image" Target="../media/image47.wmf"/><Relationship Id="rId32" Type="http://schemas.openxmlformats.org/officeDocument/2006/relationships/image" Target="../media/image51.emf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7.bin"/><Relationship Id="rId28" Type="http://schemas.openxmlformats.org/officeDocument/2006/relationships/image" Target="../media/image49.emf"/><Relationship Id="rId36" Type="http://schemas.openxmlformats.org/officeDocument/2006/relationships/image" Target="../media/image53.emf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45.bin"/><Relationship Id="rId31" Type="http://schemas.openxmlformats.org/officeDocument/2006/relationships/oleObject" Target="../embeddings/oleObject51.bin"/><Relationship Id="rId4" Type="http://schemas.openxmlformats.org/officeDocument/2006/relationships/image" Target="../media/image37.e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2.emf"/><Relationship Id="rId22" Type="http://schemas.openxmlformats.org/officeDocument/2006/relationships/image" Target="../media/image46.emf"/><Relationship Id="rId27" Type="http://schemas.openxmlformats.org/officeDocument/2006/relationships/oleObject" Target="../embeddings/oleObject49.bin"/><Relationship Id="rId30" Type="http://schemas.openxmlformats.org/officeDocument/2006/relationships/image" Target="../media/image50.emf"/><Relationship Id="rId35" Type="http://schemas.openxmlformats.org/officeDocument/2006/relationships/oleObject" Target="../embeddings/oleObject5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61.emf"/><Relationship Id="rId26" Type="http://schemas.openxmlformats.org/officeDocument/2006/relationships/oleObject" Target="../embeddings/oleObject65.bin"/><Relationship Id="rId3" Type="http://schemas.openxmlformats.org/officeDocument/2006/relationships/oleObject" Target="../embeddings/oleObject54.bin"/><Relationship Id="rId21" Type="http://schemas.openxmlformats.org/officeDocument/2006/relationships/image" Target="../media/image66.emf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8.emf"/><Relationship Id="rId17" Type="http://schemas.openxmlformats.org/officeDocument/2006/relationships/oleObject" Target="../embeddings/oleObject61.bin"/><Relationship Id="rId25" Type="http://schemas.openxmlformats.org/officeDocument/2006/relationships/image" Target="../media/image64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0.emf"/><Relationship Id="rId20" Type="http://schemas.openxmlformats.org/officeDocument/2006/relationships/image" Target="../media/image62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55.emf"/><Relationship Id="rId11" Type="http://schemas.openxmlformats.org/officeDocument/2006/relationships/oleObject" Target="../embeddings/oleObject58.bin"/><Relationship Id="rId24" Type="http://schemas.openxmlformats.org/officeDocument/2006/relationships/oleObject" Target="../embeddings/oleObject64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23" Type="http://schemas.openxmlformats.org/officeDocument/2006/relationships/image" Target="../media/image63.emf"/><Relationship Id="rId10" Type="http://schemas.openxmlformats.org/officeDocument/2006/relationships/image" Target="../media/image57.e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54.e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9.emf"/><Relationship Id="rId22" Type="http://schemas.openxmlformats.org/officeDocument/2006/relationships/oleObject" Target="../embeddings/oleObject63.bin"/><Relationship Id="rId27" Type="http://schemas.openxmlformats.org/officeDocument/2006/relationships/image" Target="../media/image6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74.emf"/><Relationship Id="rId26" Type="http://schemas.openxmlformats.org/officeDocument/2006/relationships/image" Target="../media/image78.wmf"/><Relationship Id="rId3" Type="http://schemas.openxmlformats.org/officeDocument/2006/relationships/oleObject" Target="../embeddings/oleObject66.bin"/><Relationship Id="rId21" Type="http://schemas.openxmlformats.org/officeDocument/2006/relationships/oleObject" Target="../embeddings/oleObject75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1.emf"/><Relationship Id="rId17" Type="http://schemas.openxmlformats.org/officeDocument/2006/relationships/oleObject" Target="../embeddings/oleObject73.bin"/><Relationship Id="rId25" Type="http://schemas.openxmlformats.org/officeDocument/2006/relationships/oleObject" Target="../embeddings/oleObject7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3.emf"/><Relationship Id="rId20" Type="http://schemas.openxmlformats.org/officeDocument/2006/relationships/image" Target="../media/image75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68.emf"/><Relationship Id="rId11" Type="http://schemas.openxmlformats.org/officeDocument/2006/relationships/oleObject" Target="../embeddings/oleObject70.bin"/><Relationship Id="rId24" Type="http://schemas.openxmlformats.org/officeDocument/2006/relationships/image" Target="../media/image77.emf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23" Type="http://schemas.openxmlformats.org/officeDocument/2006/relationships/oleObject" Target="../embeddings/oleObject76.bin"/><Relationship Id="rId28" Type="http://schemas.openxmlformats.org/officeDocument/2006/relationships/image" Target="../media/image79.wmf"/><Relationship Id="rId10" Type="http://schemas.openxmlformats.org/officeDocument/2006/relationships/image" Target="../media/image70.emf"/><Relationship Id="rId19" Type="http://schemas.openxmlformats.org/officeDocument/2006/relationships/oleObject" Target="../embeddings/oleObject74.bin"/><Relationship Id="rId4" Type="http://schemas.openxmlformats.org/officeDocument/2006/relationships/image" Target="../media/image67.e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2.emf"/><Relationship Id="rId22" Type="http://schemas.openxmlformats.org/officeDocument/2006/relationships/image" Target="../media/image76.emf"/><Relationship Id="rId27" Type="http://schemas.openxmlformats.org/officeDocument/2006/relationships/oleObject" Target="../embeddings/oleObject7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13" Type="http://schemas.openxmlformats.org/officeDocument/2006/relationships/oleObject" Target="../embeddings/oleObject84.bin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1.e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83.emf"/><Relationship Id="rId4" Type="http://schemas.openxmlformats.org/officeDocument/2006/relationships/image" Target="../media/image80.e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93.emf"/><Relationship Id="rId26" Type="http://schemas.openxmlformats.org/officeDocument/2006/relationships/image" Target="../media/image97.emf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4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0.emf"/><Relationship Id="rId17" Type="http://schemas.openxmlformats.org/officeDocument/2006/relationships/oleObject" Target="../embeddings/oleObject92.bin"/><Relationship Id="rId25" Type="http://schemas.openxmlformats.org/officeDocument/2006/relationships/oleObject" Target="../embeddings/oleObject9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2.emf"/><Relationship Id="rId20" Type="http://schemas.openxmlformats.org/officeDocument/2006/relationships/image" Target="../media/image94.emf"/><Relationship Id="rId29" Type="http://schemas.openxmlformats.org/officeDocument/2006/relationships/oleObject" Target="../embeddings/oleObject98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87.emf"/><Relationship Id="rId11" Type="http://schemas.openxmlformats.org/officeDocument/2006/relationships/oleObject" Target="../embeddings/oleObject89.bin"/><Relationship Id="rId24" Type="http://schemas.openxmlformats.org/officeDocument/2006/relationships/image" Target="../media/image96.emf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5.bin"/><Relationship Id="rId28" Type="http://schemas.openxmlformats.org/officeDocument/2006/relationships/image" Target="../media/image98.emf"/><Relationship Id="rId10" Type="http://schemas.openxmlformats.org/officeDocument/2006/relationships/image" Target="../media/image89.emf"/><Relationship Id="rId19" Type="http://schemas.openxmlformats.org/officeDocument/2006/relationships/oleObject" Target="../embeddings/oleObject93.bin"/><Relationship Id="rId4" Type="http://schemas.openxmlformats.org/officeDocument/2006/relationships/image" Target="../media/image86.e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1.emf"/><Relationship Id="rId22" Type="http://schemas.openxmlformats.org/officeDocument/2006/relationships/image" Target="../media/image95.emf"/><Relationship Id="rId27" Type="http://schemas.openxmlformats.org/officeDocument/2006/relationships/oleObject" Target="../embeddings/oleObject97.bin"/><Relationship Id="rId30" Type="http://schemas.openxmlformats.org/officeDocument/2006/relationships/image" Target="../media/image9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107.emf"/><Relationship Id="rId26" Type="http://schemas.openxmlformats.org/officeDocument/2006/relationships/image" Target="../media/image111.emf"/><Relationship Id="rId3" Type="http://schemas.openxmlformats.org/officeDocument/2006/relationships/oleObject" Target="../embeddings/oleObject99.bin"/><Relationship Id="rId21" Type="http://schemas.openxmlformats.org/officeDocument/2006/relationships/oleObject" Target="../embeddings/oleObject108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4.emf"/><Relationship Id="rId17" Type="http://schemas.openxmlformats.org/officeDocument/2006/relationships/oleObject" Target="../embeddings/oleObject106.bin"/><Relationship Id="rId25" Type="http://schemas.openxmlformats.org/officeDocument/2006/relationships/oleObject" Target="../embeddings/oleObject11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6.emf"/><Relationship Id="rId20" Type="http://schemas.openxmlformats.org/officeDocument/2006/relationships/image" Target="../media/image108.emf"/><Relationship Id="rId29" Type="http://schemas.openxmlformats.org/officeDocument/2006/relationships/oleObject" Target="../embeddings/oleObject112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1.emf"/><Relationship Id="rId11" Type="http://schemas.openxmlformats.org/officeDocument/2006/relationships/oleObject" Target="../embeddings/oleObject103.bin"/><Relationship Id="rId24" Type="http://schemas.openxmlformats.org/officeDocument/2006/relationships/image" Target="../media/image110.emf"/><Relationship Id="rId32" Type="http://schemas.openxmlformats.org/officeDocument/2006/relationships/image" Target="../media/image114.emf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23" Type="http://schemas.openxmlformats.org/officeDocument/2006/relationships/oleObject" Target="../embeddings/oleObject109.bin"/><Relationship Id="rId28" Type="http://schemas.openxmlformats.org/officeDocument/2006/relationships/image" Target="../media/image112.emf"/><Relationship Id="rId10" Type="http://schemas.openxmlformats.org/officeDocument/2006/relationships/image" Target="../media/image103.emf"/><Relationship Id="rId19" Type="http://schemas.openxmlformats.org/officeDocument/2006/relationships/oleObject" Target="../embeddings/oleObject107.bin"/><Relationship Id="rId31" Type="http://schemas.openxmlformats.org/officeDocument/2006/relationships/oleObject" Target="../embeddings/oleObject113.bin"/><Relationship Id="rId4" Type="http://schemas.openxmlformats.org/officeDocument/2006/relationships/image" Target="../media/image100.e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5.emf"/><Relationship Id="rId22" Type="http://schemas.openxmlformats.org/officeDocument/2006/relationships/image" Target="../media/image109.emf"/><Relationship Id="rId27" Type="http://schemas.openxmlformats.org/officeDocument/2006/relationships/oleObject" Target="../embeddings/oleObject111.bin"/><Relationship Id="rId30" Type="http://schemas.openxmlformats.org/officeDocument/2006/relationships/image" Target="../media/image1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31"/>
          <p:cNvSpPr txBox="1">
            <a:spLocks noChangeArrowheads="1"/>
          </p:cNvSpPr>
          <p:nvPr/>
        </p:nvSpPr>
        <p:spPr bwMode="auto">
          <a:xfrm>
            <a:off x="2292350" y="3429000"/>
            <a:ext cx="4791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3200" b="1"/>
              <a:t>一、连续函数的运算法则 </a:t>
            </a:r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28600"/>
            <a:ext cx="25908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66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4800" smtClean="0">
                <a:latin typeface="华文行楷" pitchFamily="2" charset="-122"/>
                <a:ea typeface="华文行楷" pitchFamily="2" charset="-122"/>
              </a:rPr>
              <a:t>第九节</a:t>
            </a:r>
          </a:p>
        </p:txBody>
      </p:sp>
      <p:sp>
        <p:nvSpPr>
          <p:cNvPr id="2052" name="Text Box 3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301875" y="4395788"/>
            <a:ext cx="4467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3200" b="1"/>
              <a:t>二、初等函数的连续性  </a:t>
            </a:r>
          </a:p>
        </p:txBody>
      </p:sp>
      <p:sp>
        <p:nvSpPr>
          <p:cNvPr id="2053" name="Text Box 41"/>
          <p:cNvSpPr txBox="1">
            <a:spLocks noChangeArrowheads="1"/>
          </p:cNvSpPr>
          <p:nvPr/>
        </p:nvSpPr>
        <p:spPr bwMode="auto">
          <a:xfrm>
            <a:off x="1828800" y="1100138"/>
            <a:ext cx="506095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48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连续函数的运算与</a:t>
            </a:r>
          </a:p>
        </p:txBody>
      </p:sp>
      <p:sp>
        <p:nvSpPr>
          <p:cNvPr id="2054" name="Text Box 42"/>
          <p:cNvSpPr txBox="1">
            <a:spLocks noChangeArrowheads="1"/>
          </p:cNvSpPr>
          <p:nvPr/>
        </p:nvSpPr>
        <p:spPr bwMode="auto">
          <a:xfrm>
            <a:off x="3638550" y="1938338"/>
            <a:ext cx="506095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48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初等函数的连续性</a:t>
            </a:r>
          </a:p>
        </p:txBody>
      </p:sp>
      <p:sp>
        <p:nvSpPr>
          <p:cNvPr id="2055" name="Text Box 53"/>
          <p:cNvSpPr txBox="1">
            <a:spLocks noChangeArrowheads="1"/>
          </p:cNvSpPr>
          <p:nvPr/>
        </p:nvSpPr>
        <p:spPr bwMode="auto">
          <a:xfrm>
            <a:off x="7467600" y="157163"/>
            <a:ext cx="1438275" cy="5286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第一章 </a:t>
            </a:r>
          </a:p>
        </p:txBody>
      </p:sp>
      <p:sp>
        <p:nvSpPr>
          <p:cNvPr id="9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66739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04800"/>
            <a:ext cx="13716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4. 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求</a:t>
            </a:r>
          </a:p>
        </p:txBody>
      </p:sp>
      <p:graphicFrame>
        <p:nvGraphicFramePr>
          <p:cNvPr id="1126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457116"/>
              </p:ext>
            </p:extLst>
          </p:nvPr>
        </p:nvGraphicFramePr>
        <p:xfrm>
          <a:off x="1908175" y="222250"/>
          <a:ext cx="21240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3" name="Equation" r:id="rId3" imgW="2104904" imgH="819076" progId="Equation.DSMT4">
                  <p:embed/>
                </p:oleObj>
              </mc:Choice>
              <mc:Fallback>
                <p:oleObj name="Equation" r:id="rId3" imgW="2104904" imgH="8190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22250"/>
                        <a:ext cx="21240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536600"/>
              </p:ext>
            </p:extLst>
          </p:nvPr>
        </p:nvGraphicFramePr>
        <p:xfrm>
          <a:off x="4140200" y="333375"/>
          <a:ext cx="63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4" name="Equation" r:id="rId5" imgW="609526" imgH="419249" progId="Equation.3">
                  <p:embed/>
                </p:oleObj>
              </mc:Choice>
              <mc:Fallback>
                <p:oleObj name="Equation" r:id="rId5" imgW="609526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33375"/>
                        <a:ext cx="635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429285"/>
              </p:ext>
            </p:extLst>
          </p:nvPr>
        </p:nvGraphicFramePr>
        <p:xfrm>
          <a:off x="1238250" y="1519238"/>
          <a:ext cx="36004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" name="Equation" r:id="rId7" imgW="3505274" imgH="628538" progId="Equation.DSMT4">
                  <p:embed/>
                </p:oleObj>
              </mc:Choice>
              <mc:Fallback>
                <p:oleObj name="Equation" r:id="rId7" imgW="3505274" imgH="62853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1519238"/>
                        <a:ext cx="360045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5386388" y="1603375"/>
            <a:ext cx="15023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b="1">
                <a:latin typeface="+mn-lt"/>
                <a:ea typeface="+mn-ea"/>
              </a:rPr>
              <a:t>(91</a:t>
            </a:r>
            <a:r>
              <a:rPr kumimoji="1" lang="zh-CN" altLang="en-US" b="1">
                <a:latin typeface="+mn-lt"/>
                <a:ea typeface="+mn-ea"/>
              </a:rPr>
              <a:t>考研</a:t>
            </a:r>
            <a:r>
              <a:rPr kumimoji="1" lang="en-US" altLang="zh-CN" b="1">
                <a:latin typeface="+mn-lt"/>
                <a:ea typeface="+mn-ea"/>
              </a:rPr>
              <a:t>)</a:t>
            </a:r>
          </a:p>
        </p:txBody>
      </p:sp>
      <p:graphicFrame>
        <p:nvGraphicFramePr>
          <p:cNvPr id="2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80671"/>
              </p:ext>
            </p:extLst>
          </p:nvPr>
        </p:nvGraphicFramePr>
        <p:xfrm>
          <a:off x="1270000" y="2330450"/>
          <a:ext cx="41195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6" name="Equation" r:id="rId9" imgW="4086364" imgH="552524" progId="Equation.DSMT4">
                  <p:embed/>
                </p:oleObj>
              </mc:Choice>
              <mc:Fallback>
                <p:oleObj name="Equation" r:id="rId9" imgW="4086364" imgH="5525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2330450"/>
                        <a:ext cx="41195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042125"/>
              </p:ext>
            </p:extLst>
          </p:nvPr>
        </p:nvGraphicFramePr>
        <p:xfrm>
          <a:off x="1308100" y="2906713"/>
          <a:ext cx="35718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7" name="Equation" r:id="rId11" imgW="3543412" imgH="799988" progId="Equation.DSMT4">
                  <p:embed/>
                </p:oleObj>
              </mc:Choice>
              <mc:Fallback>
                <p:oleObj name="Equation" r:id="rId11" imgW="3543412" imgH="79998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2906713"/>
                        <a:ext cx="357187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5386388" y="2324100"/>
            <a:ext cx="15023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b="1">
                <a:latin typeface="+mn-lt"/>
                <a:ea typeface="+mn-ea"/>
              </a:rPr>
              <a:t>(93</a:t>
            </a:r>
            <a:r>
              <a:rPr kumimoji="1" lang="zh-CN" altLang="en-US" b="1">
                <a:latin typeface="+mn-lt"/>
                <a:ea typeface="+mn-ea"/>
              </a:rPr>
              <a:t>考研</a:t>
            </a:r>
            <a:r>
              <a:rPr kumimoji="1" lang="en-US" altLang="zh-CN" b="1">
                <a:latin typeface="+mn-lt"/>
                <a:ea typeface="+mn-ea"/>
              </a:rPr>
              <a:t>)</a:t>
            </a: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5386388" y="3116263"/>
            <a:ext cx="15023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b="1">
                <a:latin typeface="+mn-lt"/>
                <a:ea typeface="+mn-ea"/>
              </a:rPr>
              <a:t>(95</a:t>
            </a:r>
            <a:r>
              <a:rPr kumimoji="1" lang="zh-CN" altLang="en-US" b="1">
                <a:latin typeface="+mn-lt"/>
                <a:ea typeface="+mn-ea"/>
              </a:rPr>
              <a:t>考研</a:t>
            </a:r>
            <a:r>
              <a:rPr kumimoji="1" lang="en-US" altLang="zh-CN" b="1">
                <a:latin typeface="+mn-lt"/>
                <a:ea typeface="+mn-ea"/>
              </a:rPr>
              <a:t>)</a:t>
            </a:r>
          </a:p>
        </p:txBody>
      </p:sp>
      <p:graphicFrame>
        <p:nvGraphicFramePr>
          <p:cNvPr id="2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35608"/>
              </p:ext>
            </p:extLst>
          </p:nvPr>
        </p:nvGraphicFramePr>
        <p:xfrm>
          <a:off x="1323975" y="3522663"/>
          <a:ext cx="38242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" name="Equation" r:id="rId13" imgW="3790969" imgH="857250" progId="Equation.DSMT4">
                  <p:embed/>
                </p:oleObj>
              </mc:Choice>
              <mc:Fallback>
                <p:oleObj name="Equation" r:id="rId13" imgW="3790969" imgH="8572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3522663"/>
                        <a:ext cx="382428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5435600" y="3763963"/>
            <a:ext cx="15023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b="1">
                <a:latin typeface="+mn-lt"/>
                <a:ea typeface="+mn-ea"/>
              </a:rPr>
              <a:t>(03</a:t>
            </a:r>
            <a:r>
              <a:rPr kumimoji="1" lang="zh-CN" altLang="en-US" b="1">
                <a:latin typeface="+mn-lt"/>
                <a:ea typeface="+mn-ea"/>
              </a:rPr>
              <a:t>考研</a:t>
            </a:r>
            <a:r>
              <a:rPr kumimoji="1" lang="en-US" altLang="zh-CN" b="1">
                <a:latin typeface="+mn-lt"/>
                <a:ea typeface="+mn-ea"/>
              </a:rPr>
              <a:t>)</a:t>
            </a: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395288" y="1084263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类似地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891585"/>
              </p:ext>
            </p:extLst>
          </p:nvPr>
        </p:nvGraphicFramePr>
        <p:xfrm>
          <a:off x="3897313" y="1450975"/>
          <a:ext cx="6508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9" name="Equation" r:id="rId15" imgW="457200" imgH="444240" progId="Equation.DSMT4">
                  <p:embed/>
                </p:oleObj>
              </mc:Choice>
              <mc:Fallback>
                <p:oleObj name="Equation" r:id="rId15" imgW="4572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13" y="1450975"/>
                        <a:ext cx="65087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625950"/>
              </p:ext>
            </p:extLst>
          </p:nvPr>
        </p:nvGraphicFramePr>
        <p:xfrm>
          <a:off x="4549775" y="2090738"/>
          <a:ext cx="5619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0" name="Equation" r:id="rId17" imgW="304560" imgH="380880" progId="Equation.DSMT4">
                  <p:embed/>
                </p:oleObj>
              </mc:Choice>
              <mc:Fallback>
                <p:oleObj name="Equation" r:id="rId17" imgW="3045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9775" y="2090738"/>
                        <a:ext cx="5619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221639"/>
              </p:ext>
            </p:extLst>
          </p:nvPr>
        </p:nvGraphicFramePr>
        <p:xfrm>
          <a:off x="3902075" y="2954338"/>
          <a:ext cx="5635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1" name="Equation" r:id="rId19" imgW="304560" imgH="380880" progId="Equation.DSMT4">
                  <p:embed/>
                </p:oleObj>
              </mc:Choice>
              <mc:Fallback>
                <p:oleObj name="Equation" r:id="rId19" imgW="3045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075" y="2954338"/>
                        <a:ext cx="5635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446925"/>
              </p:ext>
            </p:extLst>
          </p:nvPr>
        </p:nvGraphicFramePr>
        <p:xfrm>
          <a:off x="4200525" y="3683000"/>
          <a:ext cx="6286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2" name="Equation" r:id="rId21" imgW="444240" imgH="444240" progId="Equation.DSMT4">
                  <p:embed/>
                </p:oleObj>
              </mc:Choice>
              <mc:Fallback>
                <p:oleObj name="Equation" r:id="rId21" imgW="444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525" y="3683000"/>
                        <a:ext cx="62865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3" name="Text Box 2"/>
          <p:cNvSpPr txBox="1">
            <a:spLocks noChangeArrowheads="1"/>
          </p:cNvSpPr>
          <p:nvPr/>
        </p:nvSpPr>
        <p:spPr bwMode="auto">
          <a:xfrm>
            <a:off x="395288" y="466883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若</a:t>
            </a:r>
          </a:p>
        </p:txBody>
      </p:sp>
      <p:graphicFrame>
        <p:nvGraphicFramePr>
          <p:cNvPr id="1128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567884"/>
              </p:ext>
            </p:extLst>
          </p:nvPr>
        </p:nvGraphicFramePr>
        <p:xfrm>
          <a:off x="1081088" y="4745038"/>
          <a:ext cx="1739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" name="Equation" r:id="rId23" imgW="1733569" imgH="533437" progId="Equation.DSMT4">
                  <p:embed/>
                </p:oleObj>
              </mc:Choice>
              <mc:Fallback>
                <p:oleObj name="Equation" r:id="rId23" imgW="1733569" imgH="5334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4745038"/>
                        <a:ext cx="1739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5" name="Text Box 4"/>
          <p:cNvSpPr txBox="1">
            <a:spLocks noChangeArrowheads="1"/>
          </p:cNvSpPr>
          <p:nvPr/>
        </p:nvSpPr>
        <p:spPr bwMode="auto">
          <a:xfrm>
            <a:off x="471488" y="532765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则有</a:t>
            </a:r>
          </a:p>
        </p:txBody>
      </p:sp>
      <p:graphicFrame>
        <p:nvGraphicFramePr>
          <p:cNvPr id="1128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746453"/>
              </p:ext>
            </p:extLst>
          </p:nvPr>
        </p:nvGraphicFramePr>
        <p:xfrm>
          <a:off x="1398588" y="5310188"/>
          <a:ext cx="2324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" name="Equation" r:id="rId25" imgW="2314659" imgH="638249" progId="Equation.DSMT4">
                  <p:embed/>
                </p:oleObj>
              </mc:Choice>
              <mc:Fallback>
                <p:oleObj name="Equation" r:id="rId25" imgW="2314659" imgH="6382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5310188"/>
                        <a:ext cx="23241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341309"/>
              </p:ext>
            </p:extLst>
          </p:nvPr>
        </p:nvGraphicFramePr>
        <p:xfrm>
          <a:off x="2890838" y="4725988"/>
          <a:ext cx="1866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5" name="Equation" r:id="rId27" imgW="1857347" imgH="533437" progId="Equation.DSMT4">
                  <p:embed/>
                </p:oleObj>
              </mc:Choice>
              <mc:Fallback>
                <p:oleObj name="Equation" r:id="rId27" imgW="1857347" imgH="5334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4725988"/>
                        <a:ext cx="1866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407672"/>
              </p:ext>
            </p:extLst>
          </p:nvPr>
        </p:nvGraphicFramePr>
        <p:xfrm>
          <a:off x="5326063" y="4716463"/>
          <a:ext cx="33051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6" name="Equation" r:id="rId29" imgW="3076733" imgH="533437" progId="Equation.DSMT4">
                  <p:embed/>
                </p:oleObj>
              </mc:Choice>
              <mc:Fallback>
                <p:oleObj name="Equation" r:id="rId29" imgW="3076733" imgH="5334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6063" y="4716463"/>
                        <a:ext cx="330517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9" name="Text Box 8"/>
          <p:cNvSpPr txBox="1">
            <a:spLocks noChangeArrowheads="1"/>
          </p:cNvSpPr>
          <p:nvPr/>
        </p:nvSpPr>
        <p:spPr bwMode="auto">
          <a:xfrm>
            <a:off x="5030788" y="260350"/>
            <a:ext cx="40751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sz="3200" b="1" dirty="0">
                <a:solidFill>
                  <a:srgbClr val="C00000"/>
                </a:solidFill>
                <a:latin typeface="+mn-lt"/>
                <a:ea typeface="+mn-ea"/>
              </a:rPr>
              <a:t>“1</a:t>
            </a:r>
            <a:r>
              <a:rPr kumimoji="1" lang="en-US" altLang="zh-CN" sz="3200" b="1" baseline="30000" dirty="0">
                <a:solidFill>
                  <a:srgbClr val="C00000"/>
                </a:solidFill>
                <a:latin typeface="+mn-lt"/>
                <a:ea typeface="+mn-ea"/>
              </a:rPr>
              <a:t>∞”</a:t>
            </a:r>
            <a:r>
              <a:rPr kumimoji="1" lang="zh-CN" altLang="en-US" sz="3200" b="1" dirty="0">
                <a:solidFill>
                  <a:srgbClr val="C00000"/>
                </a:solidFill>
                <a:latin typeface="+mn-lt"/>
                <a:ea typeface="+mn-ea"/>
              </a:rPr>
              <a:t>型的快速计算</a:t>
            </a:r>
          </a:p>
        </p:txBody>
      </p:sp>
      <p:graphicFrame>
        <p:nvGraphicFramePr>
          <p:cNvPr id="1129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992915"/>
              </p:ext>
            </p:extLst>
          </p:nvPr>
        </p:nvGraphicFramePr>
        <p:xfrm>
          <a:off x="3827463" y="5237163"/>
          <a:ext cx="508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7" name="Equation" r:id="rId31" imgW="304763" imgH="371363" progId="Equation.DSMT4">
                  <p:embed/>
                </p:oleObj>
              </mc:Choice>
              <mc:Fallback>
                <p:oleObj name="Equation" r:id="rId31" imgW="304763" imgH="3713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7463" y="5237163"/>
                        <a:ext cx="508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1" name="Text Box 10"/>
          <p:cNvSpPr txBox="1">
            <a:spLocks noChangeArrowheads="1"/>
          </p:cNvSpPr>
          <p:nvPr/>
        </p:nvSpPr>
        <p:spPr bwMode="auto">
          <a:xfrm>
            <a:off x="4786313" y="46529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lang="zh-CN" altLang="en-US" b="1">
                <a:latin typeface="+mn-lt"/>
                <a:ea typeface="+mn-ea"/>
              </a:rPr>
              <a:t>且</a:t>
            </a:r>
          </a:p>
        </p:txBody>
      </p:sp>
      <p:cxnSp>
        <p:nvCxnSpPr>
          <p:cNvPr id="11292" name="直接连接符 6"/>
          <p:cNvCxnSpPr>
            <a:cxnSpLocks noChangeShapeType="1"/>
          </p:cNvCxnSpPr>
          <p:nvPr/>
        </p:nvCxnSpPr>
        <p:spPr bwMode="auto">
          <a:xfrm>
            <a:off x="0" y="4508500"/>
            <a:ext cx="9105900" cy="0"/>
          </a:xfrm>
          <a:prstGeom prst="line">
            <a:avLst/>
          </a:prstGeom>
          <a:noFill/>
          <a:ln w="9525" algn="ctr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66547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8" grpId="0"/>
      <p:bldP spid="30" grpId="0"/>
      <p:bldP spid="31" grpId="0" autoUpdateAnimBg="0"/>
      <p:bldP spid="32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038254"/>
              </p:ext>
            </p:extLst>
          </p:nvPr>
        </p:nvGraphicFramePr>
        <p:xfrm>
          <a:off x="5426075" y="309563"/>
          <a:ext cx="3124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7" name="Equation" r:id="rId3" imgW="3095467" imgH="857250" progId="Equation.3">
                  <p:embed/>
                </p:oleObj>
              </mc:Choice>
              <mc:Fallback>
                <p:oleObj name="Equation" r:id="rId3" imgW="3095467" imgH="8572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075" y="309563"/>
                        <a:ext cx="3124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90538"/>
            <a:ext cx="1743075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*</a:t>
            </a:r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5.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设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graphicFrame>
        <p:nvGraphicFramePr>
          <p:cNvPr id="1229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56861"/>
              </p:ext>
            </p:extLst>
          </p:nvPr>
        </p:nvGraphicFramePr>
        <p:xfrm>
          <a:off x="1908175" y="260350"/>
          <a:ext cx="3365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8" name="Equation" r:id="rId5" imgW="3333657" imgH="933599" progId="Equation.3">
                  <p:embed/>
                </p:oleObj>
              </mc:Choice>
              <mc:Fallback>
                <p:oleObj name="Equation" r:id="rId5" imgW="3333657" imgH="9335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60350"/>
                        <a:ext cx="3365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533400" y="19192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B050"/>
                </a:solidFill>
                <a:latin typeface="+mn-lt"/>
                <a:ea typeface="+mn-ea"/>
              </a:rPr>
              <a:t>解</a:t>
            </a:r>
            <a:r>
              <a:rPr kumimoji="1" lang="en-US" altLang="zh-CN" b="1" dirty="0">
                <a:solidFill>
                  <a:srgbClr val="00B050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52400" y="1268413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讨论复合函数</a:t>
            </a:r>
          </a:p>
        </p:txBody>
      </p:sp>
      <p:graphicFrame>
        <p:nvGraphicFramePr>
          <p:cNvPr id="256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041985"/>
              </p:ext>
            </p:extLst>
          </p:nvPr>
        </p:nvGraphicFramePr>
        <p:xfrm>
          <a:off x="2438400" y="1385888"/>
          <a:ext cx="11811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9" name="Equation" r:id="rId7" imgW="1152479" imgH="381074" progId="Equation.3">
                  <p:embed/>
                </p:oleObj>
              </mc:Choice>
              <mc:Fallback>
                <p:oleObj name="Equation" r:id="rId7" imgW="1152479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385888"/>
                        <a:ext cx="11811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3581400" y="1268413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的连续性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256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142106"/>
              </p:ext>
            </p:extLst>
          </p:nvPr>
        </p:nvGraphicFramePr>
        <p:xfrm>
          <a:off x="838200" y="2641600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0" name="Equation" r:id="rId9" imgW="1457241" imgH="381074" progId="Equation.3">
                  <p:embed/>
                </p:oleObj>
              </mc:Choice>
              <mc:Fallback>
                <p:oleObj name="Equation" r:id="rId9" imgW="1457241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41600"/>
                        <a:ext cx="1485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248723"/>
              </p:ext>
            </p:extLst>
          </p:nvPr>
        </p:nvGraphicFramePr>
        <p:xfrm>
          <a:off x="5715000" y="2784475"/>
          <a:ext cx="241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1" name="Equation" r:id="rId11" imgW="209420" imgH="114188" progId="Equation.3">
                  <p:embed/>
                </p:oleObj>
              </mc:Choice>
              <mc:Fallback>
                <p:oleObj name="Equation" r:id="rId11" imgW="209420" imgH="114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784475"/>
                        <a:ext cx="2413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640060"/>
              </p:ext>
            </p:extLst>
          </p:nvPr>
        </p:nvGraphicFramePr>
        <p:xfrm>
          <a:off x="6451600" y="2209800"/>
          <a:ext cx="1930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2" name="Equation" r:id="rId13" imgW="1904851" imgH="476176" progId="Equation.3">
                  <p:embed/>
                </p:oleObj>
              </mc:Choice>
              <mc:Fallback>
                <p:oleObj name="Equation" r:id="rId13" imgW="1904851" imgH="476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1600" y="2209800"/>
                        <a:ext cx="1930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745994"/>
              </p:ext>
            </p:extLst>
          </p:nvPr>
        </p:nvGraphicFramePr>
        <p:xfrm>
          <a:off x="6324600" y="2971800"/>
          <a:ext cx="2133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3" name="Equation" r:id="rId15" imgW="2104904" imgH="361987" progId="Equation.3">
                  <p:embed/>
                </p:oleObj>
              </mc:Choice>
              <mc:Fallback>
                <p:oleObj name="Equation" r:id="rId15" imgW="2104904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971800"/>
                        <a:ext cx="2133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4876800" y="3515519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故此时连续</a:t>
            </a:r>
            <a:r>
              <a:rPr kumimoji="1" lang="en-US" altLang="zh-CN" b="1" dirty="0">
                <a:latin typeface="+mn-lt"/>
                <a:ea typeface="+mn-ea"/>
              </a:rPr>
              <a:t>;</a:t>
            </a:r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6858000" y="3515519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而</a:t>
            </a:r>
          </a:p>
        </p:txBody>
      </p:sp>
      <p:graphicFrame>
        <p:nvGraphicFramePr>
          <p:cNvPr id="256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002243"/>
              </p:ext>
            </p:extLst>
          </p:nvPr>
        </p:nvGraphicFramePr>
        <p:xfrm>
          <a:off x="1727200" y="4248150"/>
          <a:ext cx="1879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4" name="Equation" r:id="rId17" imgW="1847980" imgH="628538" progId="Equation.3">
                  <p:embed/>
                </p:oleObj>
              </mc:Choice>
              <mc:Fallback>
                <p:oleObj name="Equation" r:id="rId17" imgW="1847980" imgH="6285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4248150"/>
                        <a:ext cx="1879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565150"/>
              </p:ext>
            </p:extLst>
          </p:nvPr>
        </p:nvGraphicFramePr>
        <p:xfrm>
          <a:off x="3670300" y="4191000"/>
          <a:ext cx="1358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5" name="Equation" r:id="rId19" imgW="1333463" imgH="704887" progId="Equation.3">
                  <p:embed/>
                </p:oleObj>
              </mc:Choice>
              <mc:Fallback>
                <p:oleObj name="Equation" r:id="rId19" imgW="1333463" imgH="7048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4191000"/>
                        <a:ext cx="13589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719707"/>
              </p:ext>
            </p:extLst>
          </p:nvPr>
        </p:nvGraphicFramePr>
        <p:xfrm>
          <a:off x="5081588" y="4281488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6" name="Equation" r:id="rId21" imgW="400106" imgH="276262" progId="Equation.3">
                  <p:embed/>
                </p:oleObj>
              </mc:Choice>
              <mc:Fallback>
                <p:oleObj name="Equation" r:id="rId21" imgW="400106" imgH="2762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88" y="4281488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227849"/>
              </p:ext>
            </p:extLst>
          </p:nvPr>
        </p:nvGraphicFramePr>
        <p:xfrm>
          <a:off x="1689100" y="5043488"/>
          <a:ext cx="1892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7" name="Equation" r:id="rId23" imgW="1867049" imgH="628538" progId="Equation.3">
                  <p:embed/>
                </p:oleObj>
              </mc:Choice>
              <mc:Fallback>
                <p:oleObj name="Equation" r:id="rId23" imgW="1867049" imgH="6285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5043488"/>
                        <a:ext cx="1892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820823"/>
              </p:ext>
            </p:extLst>
          </p:nvPr>
        </p:nvGraphicFramePr>
        <p:xfrm>
          <a:off x="3644900" y="5043488"/>
          <a:ext cx="2146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8" name="Equation" r:id="rId25" imgW="2114606" imgH="628538" progId="Equation.3">
                  <p:embed/>
                </p:oleObj>
              </mc:Choice>
              <mc:Fallback>
                <p:oleObj name="Equation" r:id="rId25" imgW="2114606" imgH="6285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5043488"/>
                        <a:ext cx="2146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703252"/>
              </p:ext>
            </p:extLst>
          </p:nvPr>
        </p:nvGraphicFramePr>
        <p:xfrm>
          <a:off x="5842000" y="5106988"/>
          <a:ext cx="698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9" name="Equation" r:id="rId27" imgW="666731" imgH="285638" progId="Equation.3">
                  <p:embed/>
                </p:oleObj>
              </mc:Choice>
              <mc:Fallback>
                <p:oleObj name="Equation" r:id="rId27" imgW="666731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106988"/>
                        <a:ext cx="698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1" name="Text Box 41"/>
          <p:cNvSpPr txBox="1">
            <a:spLocks noChangeArrowheads="1"/>
          </p:cNvSpPr>
          <p:nvPr/>
        </p:nvSpPr>
        <p:spPr bwMode="auto">
          <a:xfrm>
            <a:off x="234950" y="5797550"/>
            <a:ext cx="755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故</a:t>
            </a:r>
          </a:p>
        </p:txBody>
      </p:sp>
      <p:graphicFrame>
        <p:nvGraphicFramePr>
          <p:cNvPr id="2564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489032"/>
              </p:ext>
            </p:extLst>
          </p:nvPr>
        </p:nvGraphicFramePr>
        <p:xfrm>
          <a:off x="762000" y="5897563"/>
          <a:ext cx="1193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0" name="Equation" r:id="rId29" imgW="1162180" imgH="381074" progId="Equation.3">
                  <p:embed/>
                </p:oleObj>
              </mc:Choice>
              <mc:Fallback>
                <p:oleObj name="Equation" r:id="rId29" imgW="1162180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897563"/>
                        <a:ext cx="1193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6" name="Text Box 46"/>
          <p:cNvSpPr txBox="1">
            <a:spLocks noChangeArrowheads="1"/>
          </p:cNvSpPr>
          <p:nvPr/>
        </p:nvSpPr>
        <p:spPr bwMode="auto">
          <a:xfrm>
            <a:off x="4932363" y="5791200"/>
            <a:ext cx="373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i="1">
                <a:solidFill>
                  <a:schemeClr val="tx2"/>
                </a:solidFill>
                <a:latin typeface="+mn-lt"/>
                <a:ea typeface="+mn-ea"/>
              </a:rPr>
              <a:t>x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 = 1</a:t>
            </a:r>
            <a:r>
              <a:rPr kumimoji="1" lang="zh-CN" altLang="en-US" b="1">
                <a:latin typeface="+mn-lt"/>
                <a:ea typeface="+mn-ea"/>
              </a:rPr>
              <a:t>为第一类间断点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2564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538071"/>
              </p:ext>
            </p:extLst>
          </p:nvPr>
        </p:nvGraphicFramePr>
        <p:xfrm>
          <a:off x="2667000" y="2209800"/>
          <a:ext cx="2806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1" name="Equation" r:id="rId31" imgW="2781337" imgH="476176" progId="Equation.3">
                  <p:embed/>
                </p:oleObj>
              </mc:Choice>
              <mc:Fallback>
                <p:oleObj name="Equation" r:id="rId31" imgW="2781337" imgH="476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209800"/>
                        <a:ext cx="2806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824485"/>
              </p:ext>
            </p:extLst>
          </p:nvPr>
        </p:nvGraphicFramePr>
        <p:xfrm>
          <a:off x="2667000" y="2971800"/>
          <a:ext cx="287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" name="Equation" r:id="rId33" imgW="2838543" imgH="381074" progId="Equation.3">
                  <p:embed/>
                </p:oleObj>
              </mc:Choice>
              <mc:Fallback>
                <p:oleObj name="Equation" r:id="rId33" imgW="2838543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971800"/>
                        <a:ext cx="2870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51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828377"/>
              </p:ext>
            </p:extLst>
          </p:nvPr>
        </p:nvGraphicFramePr>
        <p:xfrm>
          <a:off x="674798" y="3530632"/>
          <a:ext cx="4268365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" name="Equation" r:id="rId35" imgW="1917360" imgH="215640" progId="Equation.DSMT4">
                  <p:embed/>
                </p:oleObj>
              </mc:Choice>
              <mc:Fallback>
                <p:oleObj name="Equation" r:id="rId35" imgW="1917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798" y="3530632"/>
                        <a:ext cx="4268365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5" name="Text Box 45"/>
          <p:cNvSpPr txBox="1">
            <a:spLocks noChangeArrowheads="1"/>
          </p:cNvSpPr>
          <p:nvPr/>
        </p:nvSpPr>
        <p:spPr bwMode="auto">
          <a:xfrm>
            <a:off x="1905000" y="5805488"/>
            <a:ext cx="3048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在点 </a:t>
            </a:r>
            <a:r>
              <a:rPr kumimoji="1" lang="en-US" altLang="zh-CN" b="1" i="1">
                <a:latin typeface="+mn-lt"/>
                <a:ea typeface="+mn-ea"/>
              </a:rPr>
              <a:t>x</a:t>
            </a:r>
            <a:r>
              <a:rPr kumimoji="1" lang="en-US" altLang="zh-CN" b="1">
                <a:latin typeface="+mn-lt"/>
                <a:ea typeface="+mn-ea"/>
              </a:rPr>
              <a:t> = 1</a:t>
            </a:r>
            <a:r>
              <a:rPr kumimoji="1" lang="en-US" altLang="zh-CN" b="1" i="1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不连续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</a:p>
        </p:txBody>
      </p:sp>
      <p:sp>
        <p:nvSpPr>
          <p:cNvPr id="25655" name="AutoShape 55"/>
          <p:cNvSpPr>
            <a:spLocks/>
          </p:cNvSpPr>
          <p:nvPr/>
        </p:nvSpPr>
        <p:spPr bwMode="auto">
          <a:xfrm>
            <a:off x="2438400" y="2362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5662" name="AutoShape 62"/>
          <p:cNvSpPr>
            <a:spLocks/>
          </p:cNvSpPr>
          <p:nvPr/>
        </p:nvSpPr>
        <p:spPr bwMode="auto">
          <a:xfrm>
            <a:off x="6096000" y="2362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31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15170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utoUpdateAnimBg="0"/>
      <p:bldP spid="25606" grpId="0" autoUpdateAnimBg="0"/>
      <p:bldP spid="25613" grpId="0" autoUpdateAnimBg="0"/>
      <p:bldP spid="25627" grpId="0" autoUpdateAnimBg="0"/>
      <p:bldP spid="25628" grpId="0" autoUpdateAnimBg="0"/>
      <p:bldP spid="25641" grpId="0" autoUpdateAnimBg="0"/>
      <p:bldP spid="25646" grpId="0" autoUpdateAnimBg="0"/>
      <p:bldP spid="25645" grpId="0" autoUpdateAnimBg="0"/>
      <p:bldP spid="25655" grpId="0" animBg="1"/>
      <p:bldP spid="25662" grpId="0" animBg="1"/>
      <p:bldP spid="31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360363"/>
            <a:ext cx="2447925" cy="620712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b="1" smtClean="0">
                <a:solidFill>
                  <a:srgbClr val="FFFFFF"/>
                </a:solidFill>
                <a:latin typeface="+mn-lt"/>
                <a:ea typeface="+mn-ea"/>
              </a:rPr>
              <a:t> </a:t>
            </a:r>
            <a:r>
              <a:rPr lang="zh-CN" altLang="en-US" sz="3200" b="1" smtClean="0">
                <a:latin typeface="+mn-lt"/>
                <a:ea typeface="+mn-ea"/>
              </a:rPr>
              <a:t>内容小结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57200" y="1292225"/>
            <a:ext cx="533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基本初等函数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在定义区间内</a:t>
            </a:r>
            <a:r>
              <a:rPr kumimoji="1" lang="zh-CN" altLang="en-US" b="1" dirty="0">
                <a:latin typeface="+mn-lt"/>
                <a:ea typeface="+mn-ea"/>
              </a:rPr>
              <a:t>连续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457200" y="2054225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连续函数的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四则运算</a:t>
            </a:r>
            <a:r>
              <a:rPr kumimoji="1" lang="zh-CN" altLang="en-US" b="1" dirty="0">
                <a:latin typeface="+mn-lt"/>
                <a:ea typeface="+mn-ea"/>
              </a:rPr>
              <a:t>结果仍连续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457200" y="2816225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连续函数的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反函数</a:t>
            </a:r>
            <a:r>
              <a:rPr kumimoji="1" lang="zh-CN" altLang="en-US" b="1" dirty="0">
                <a:latin typeface="+mn-lt"/>
                <a:ea typeface="+mn-ea"/>
              </a:rPr>
              <a:t>连续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57200" y="360838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连续函数的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复合函数</a:t>
            </a:r>
            <a:r>
              <a:rPr kumimoji="1" lang="zh-CN" altLang="en-US" b="1" dirty="0">
                <a:latin typeface="+mn-lt"/>
                <a:ea typeface="+mn-ea"/>
              </a:rPr>
              <a:t>连续</a:t>
            </a:r>
          </a:p>
        </p:txBody>
      </p:sp>
      <p:sp>
        <p:nvSpPr>
          <p:cNvPr id="27655" name="AutoShape 7"/>
          <p:cNvSpPr>
            <a:spLocks/>
          </p:cNvSpPr>
          <p:nvPr/>
        </p:nvSpPr>
        <p:spPr bwMode="auto">
          <a:xfrm>
            <a:off x="5715000" y="1444625"/>
            <a:ext cx="179388" cy="2667000"/>
          </a:xfrm>
          <a:prstGeom prst="rightBrace">
            <a:avLst>
              <a:gd name="adj1" fmla="val 123893"/>
              <a:gd name="adj2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00000"/>
              </a:lnSpc>
            </a:pPr>
            <a:r>
              <a:rPr kumimoji="1" lang="en-US" altLang="zh-CN" sz="2800" b="1"/>
              <a:t> 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6019800" y="2052638"/>
            <a:ext cx="20574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初等函数在定义区间内连续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57200" y="4645025"/>
            <a:ext cx="83058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说明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 </a:t>
            </a:r>
            <a:r>
              <a:rPr kumimoji="1" lang="zh-CN" altLang="en-US" b="1" dirty="0">
                <a:latin typeface="+mn-lt"/>
                <a:ea typeface="+mn-ea"/>
              </a:rPr>
              <a:t>分段函数在界点处是否连续</a:t>
            </a:r>
            <a:r>
              <a:rPr kumimoji="1" lang="en-US" altLang="zh-CN" b="1" dirty="0">
                <a:latin typeface="+mn-lt"/>
                <a:ea typeface="+mn-ea"/>
              </a:rPr>
              <a:t>, </a:t>
            </a:r>
            <a:r>
              <a:rPr kumimoji="1" lang="zh-CN" altLang="en-US" b="1" dirty="0">
                <a:latin typeface="+mn-lt"/>
                <a:ea typeface="+mn-ea"/>
              </a:rPr>
              <a:t>需讨论其左右</a:t>
            </a:r>
          </a:p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          连续性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sp>
        <p:nvSpPr>
          <p:cNvPr id="11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20046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6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/>
      <p:bldP spid="27652" grpId="0" autoUpdateAnimBg="0"/>
      <p:bldP spid="27653" grpId="0" autoUpdateAnimBg="0"/>
      <p:bldP spid="27654" grpId="0" autoUpdateAnimBg="0"/>
      <p:bldP spid="27655" grpId="0" animBg="1" autoUpdateAnimBg="0"/>
      <p:bldP spid="27656" grpId="0" autoUpdateAnimBg="0"/>
      <p:bldP spid="27657" grpId="0" build="p" autoUpdateAnimBg="0"/>
      <p:bldP spid="11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287338"/>
            <a:ext cx="2447925" cy="620712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latin typeface="+mn-lt"/>
                <a:ea typeface="+mn-ea"/>
              </a:rPr>
              <a:t>思考与练习</a:t>
            </a: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165184"/>
              </p:ext>
            </p:extLst>
          </p:nvPr>
        </p:nvGraphicFramePr>
        <p:xfrm>
          <a:off x="959931" y="1110488"/>
          <a:ext cx="2991478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3" imgW="1447560" imgH="228600" progId="Equation.DSMT4">
                  <p:embed/>
                </p:oleObj>
              </mc:Choice>
              <mc:Fallback>
                <p:oleObj name="Equation" r:id="rId3" imgW="1447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931" y="1110488"/>
                        <a:ext cx="2991478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462393"/>
              </p:ext>
            </p:extLst>
          </p:nvPr>
        </p:nvGraphicFramePr>
        <p:xfrm>
          <a:off x="3958312" y="1074488"/>
          <a:ext cx="390366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5" imgW="1968480" imgH="241200" progId="Equation.DSMT4">
                  <p:embed/>
                </p:oleObj>
              </mc:Choice>
              <mc:Fallback>
                <p:oleObj name="Equation" r:id="rId5" imgW="1968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8312" y="1074488"/>
                        <a:ext cx="3903660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268288" y="1614488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续</a:t>
            </a:r>
            <a:r>
              <a:rPr kumimoji="1" lang="en-US" altLang="zh-CN" b="1">
                <a:latin typeface="+mn-lt"/>
                <a:ea typeface="+mn-ea"/>
              </a:rPr>
              <a:t>? 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4464343" y="2133600"/>
            <a:ext cx="1368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反例</a:t>
            </a:r>
            <a:r>
              <a:rPr kumimoji="1" lang="en-US" altLang="zh-CN" b="1" dirty="0">
                <a:latin typeface="+mn-lt"/>
                <a:ea typeface="+mn-ea"/>
              </a:rPr>
              <a:t>:</a:t>
            </a:r>
          </a:p>
        </p:txBody>
      </p:sp>
      <p:grpSp>
        <p:nvGrpSpPr>
          <p:cNvPr id="29739" name="Group 43"/>
          <p:cNvGrpSpPr>
            <a:grpSpLocks/>
          </p:cNvGrpSpPr>
          <p:nvPr/>
        </p:nvGrpSpPr>
        <p:grpSpPr bwMode="auto">
          <a:xfrm>
            <a:off x="2286000" y="2667000"/>
            <a:ext cx="4470400" cy="1000125"/>
            <a:chOff x="1264" y="1737"/>
            <a:chExt cx="2816" cy="630"/>
          </a:xfrm>
        </p:grpSpPr>
        <p:graphicFrame>
          <p:nvGraphicFramePr>
            <p:cNvPr id="14353" name="Object 11"/>
            <p:cNvGraphicFramePr>
              <a:graphicFrameLocks noChangeAspect="1"/>
            </p:cNvGraphicFramePr>
            <p:nvPr/>
          </p:nvGraphicFramePr>
          <p:xfrm>
            <a:off x="1264" y="1792"/>
            <a:ext cx="1136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3" name="Equation" r:id="rId7" imgW="1771706" imgH="857250" progId="Equation.3">
                    <p:embed/>
                  </p:oleObj>
                </mc:Choice>
                <mc:Fallback>
                  <p:oleObj name="Equation" r:id="rId7" imgW="1771706" imgH="85725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4" y="1792"/>
                          <a:ext cx="1136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4" name="Text Box 12"/>
            <p:cNvSpPr txBox="1">
              <a:spLocks noChangeArrowheads="1"/>
            </p:cNvSpPr>
            <p:nvPr/>
          </p:nvSpPr>
          <p:spPr bwMode="auto">
            <a:xfrm>
              <a:off x="2496" y="1737"/>
              <a:ext cx="15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b="1">
                  <a:latin typeface="+mn-lt"/>
                  <a:ea typeface="+mn-ea"/>
                </a:rPr>
                <a:t> </a:t>
              </a:r>
              <a:r>
                <a:rPr kumimoji="1" lang="en-US" altLang="zh-CN" b="1" i="1">
                  <a:latin typeface="+mn-lt"/>
                  <a:ea typeface="+mn-ea"/>
                </a:rPr>
                <a:t>x</a:t>
              </a:r>
              <a:r>
                <a:rPr kumimoji="1" lang="en-US" altLang="zh-CN" b="1">
                  <a:latin typeface="+mn-lt"/>
                  <a:ea typeface="+mn-ea"/>
                </a:rPr>
                <a:t> </a:t>
              </a:r>
              <a:r>
                <a:rPr kumimoji="1" lang="zh-CN" altLang="en-US" b="1">
                  <a:latin typeface="+mn-lt"/>
                  <a:ea typeface="+mn-ea"/>
                </a:rPr>
                <a:t>为有理数</a:t>
              </a:r>
            </a:p>
          </p:txBody>
        </p:sp>
        <p:sp>
          <p:nvSpPr>
            <p:cNvPr id="14355" name="Text Box 13"/>
            <p:cNvSpPr txBox="1">
              <a:spLocks noChangeArrowheads="1"/>
            </p:cNvSpPr>
            <p:nvPr/>
          </p:nvSpPr>
          <p:spPr bwMode="auto">
            <a:xfrm>
              <a:off x="2496" y="2040"/>
              <a:ext cx="15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b="1">
                  <a:latin typeface="+mn-lt"/>
                  <a:ea typeface="+mn-ea"/>
                </a:rPr>
                <a:t> </a:t>
              </a:r>
              <a:r>
                <a:rPr kumimoji="1" lang="en-US" altLang="zh-CN" b="1" i="1">
                  <a:latin typeface="+mn-lt"/>
                  <a:ea typeface="+mn-ea"/>
                </a:rPr>
                <a:t>x</a:t>
              </a:r>
              <a:r>
                <a:rPr kumimoji="1" lang="en-US" altLang="zh-CN" b="1">
                  <a:latin typeface="+mn-lt"/>
                  <a:ea typeface="+mn-ea"/>
                </a:rPr>
                <a:t> </a:t>
              </a:r>
              <a:r>
                <a:rPr kumimoji="1" lang="zh-CN" altLang="en-US" b="1">
                  <a:latin typeface="+mn-lt"/>
                  <a:ea typeface="+mn-ea"/>
                </a:rPr>
                <a:t>为无理数</a:t>
              </a:r>
            </a:p>
          </p:txBody>
        </p:sp>
      </p:grpSp>
      <p:graphicFrame>
        <p:nvGraphicFramePr>
          <p:cNvPr id="297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951661"/>
              </p:ext>
            </p:extLst>
          </p:nvPr>
        </p:nvGraphicFramePr>
        <p:xfrm>
          <a:off x="1066800" y="37846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9" imgW="704869" imgH="381074" progId="Equation.3">
                  <p:embed/>
                </p:oleObj>
              </mc:Choice>
              <mc:Fallback>
                <p:oleObj name="Equation" r:id="rId9" imgW="704869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84600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1803400" y="3744913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处处间断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297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52585"/>
              </p:ext>
            </p:extLst>
          </p:nvPr>
        </p:nvGraphicFramePr>
        <p:xfrm>
          <a:off x="3479800" y="3733800"/>
          <a:ext cx="2057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tion" r:id="rId11" imgW="2028964" imgH="504974" progId="Equation.3">
                  <p:embed/>
                </p:oleObj>
              </mc:Choice>
              <mc:Fallback>
                <p:oleObj name="Equation" r:id="rId11" imgW="2028964" imgH="5049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3733800"/>
                        <a:ext cx="2057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5613400" y="3775075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处处连续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954088" y="1614488"/>
            <a:ext cx="25282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反之是否成立</a:t>
            </a:r>
            <a:r>
              <a:rPr kumimoji="1" lang="en-US" altLang="zh-CN" b="1">
                <a:latin typeface="+mn-lt"/>
                <a:ea typeface="+mn-ea"/>
              </a:rPr>
              <a:t>?</a:t>
            </a:r>
          </a:p>
        </p:txBody>
      </p:sp>
      <p:sp>
        <p:nvSpPr>
          <p:cNvPr id="29729" name="Text Box 33"/>
          <p:cNvSpPr txBox="1">
            <a:spLocks noChangeArrowheads="1"/>
          </p:cNvSpPr>
          <p:nvPr/>
        </p:nvSpPr>
        <p:spPr bwMode="auto">
          <a:xfrm>
            <a:off x="517525" y="2147888"/>
            <a:ext cx="1020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提示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29732" name="Text Box 36"/>
          <p:cNvSpPr txBox="1">
            <a:spLocks noChangeArrowheads="1"/>
          </p:cNvSpPr>
          <p:nvPr/>
        </p:nvSpPr>
        <p:spPr bwMode="auto">
          <a:xfrm>
            <a:off x="1676400" y="2138363"/>
            <a:ext cx="27879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b="1">
                <a:latin typeface="+mn-lt"/>
                <a:ea typeface="+mn-ea"/>
              </a:rPr>
              <a:t>“</a:t>
            </a:r>
            <a:r>
              <a:rPr kumimoji="1" lang="zh-CN" altLang="en-US" b="1">
                <a:latin typeface="+mn-lt"/>
                <a:ea typeface="+mn-ea"/>
              </a:rPr>
              <a:t>反之”  不成立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20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5144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176313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5" grpId="0" build="p" autoUpdateAnimBg="0" advAuto="0"/>
      <p:bldP spid="29706" grpId="0" autoUpdateAnimBg="0"/>
      <p:bldP spid="29712" grpId="0" autoUpdateAnimBg="0"/>
      <p:bldP spid="29714" grpId="0" autoUpdateAnimBg="0"/>
      <p:bldP spid="29726" grpId="0" build="p" autoUpdateAnimBg="0" advAuto="0"/>
      <p:bldP spid="29729" grpId="0" build="p" autoUpdateAnimBg="0"/>
      <p:bldP spid="29732" grpId="0" build="p" autoUpdateAnimBg="0" advAuto="0"/>
      <p:bldP spid="2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539750" y="3381375"/>
            <a:ext cx="85250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定理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2.  </a:t>
            </a:r>
            <a:r>
              <a:rPr kumimoji="1" lang="zh-CN" altLang="en-US" b="1" dirty="0">
                <a:latin typeface="+mn-lt"/>
                <a:ea typeface="+mn-ea"/>
              </a:rPr>
              <a:t>连续单调递增函数的反函数也连续单调递增</a:t>
            </a:r>
            <a:r>
              <a:rPr kumimoji="1" lang="en-US" altLang="zh-CN" b="1" dirty="0">
                <a:latin typeface="+mn-lt"/>
                <a:ea typeface="+mn-ea"/>
              </a:rPr>
              <a:t>. </a:t>
            </a:r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154051"/>
              </p:ext>
            </p:extLst>
          </p:nvPr>
        </p:nvGraphicFramePr>
        <p:xfrm>
          <a:off x="3657600" y="2971800"/>
          <a:ext cx="163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Equation" r:id="rId3" imgW="1609790" imgH="361987" progId="Equation.DSMT4">
                  <p:embed/>
                </p:oleObj>
              </mc:Choice>
              <mc:Fallback>
                <p:oleObj name="Equation" r:id="rId3" imgW="1609790" imgH="3619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971800"/>
                        <a:ext cx="1638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5294313" y="2830513"/>
            <a:ext cx="3094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在其定义域内连续</a:t>
            </a:r>
          </a:p>
        </p:txBody>
      </p:sp>
      <p:sp>
        <p:nvSpPr>
          <p:cNvPr id="59397" name="AutoShape 5"/>
          <p:cNvSpPr>
            <a:spLocks noChangeArrowheads="1"/>
          </p:cNvSpPr>
          <p:nvPr/>
        </p:nvSpPr>
        <p:spPr bwMode="auto">
          <a:xfrm>
            <a:off x="2743200" y="3048000"/>
            <a:ext cx="838200" cy="179388"/>
          </a:xfrm>
          <a:prstGeom prst="rightArrow">
            <a:avLst>
              <a:gd name="adj1" fmla="val 50000"/>
              <a:gd name="adj2" fmla="val 116814"/>
            </a:avLst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28600"/>
            <a:ext cx="5022850" cy="709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66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一、连续函数的运算法则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539750" y="914400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定理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1. </a:t>
            </a:r>
            <a:r>
              <a:rPr kumimoji="1" lang="zh-CN" altLang="en-US" b="1" dirty="0">
                <a:latin typeface="+mn-lt"/>
                <a:ea typeface="+mn-ea"/>
              </a:rPr>
              <a:t>在某点连续的</a:t>
            </a: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有限个</a:t>
            </a:r>
            <a:r>
              <a:rPr kumimoji="1" lang="zh-CN" altLang="en-US" b="1" dirty="0">
                <a:latin typeface="+mn-lt"/>
                <a:ea typeface="+mn-ea"/>
              </a:rPr>
              <a:t>函数经</a:t>
            </a: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有限次</a:t>
            </a:r>
            <a:r>
              <a:rPr kumimoji="1" lang="zh-CN" altLang="en-US" b="1" dirty="0">
                <a:latin typeface="+mn-lt"/>
                <a:ea typeface="+mn-ea"/>
              </a:rPr>
              <a:t>和</a:t>
            </a:r>
            <a:r>
              <a:rPr kumimoji="1" lang="en-US" altLang="zh-CN" b="1" dirty="0">
                <a:latin typeface="+mn-lt"/>
                <a:ea typeface="+mn-ea"/>
              </a:rPr>
              <a:t>, </a:t>
            </a:r>
            <a:r>
              <a:rPr kumimoji="1" lang="zh-CN" altLang="en-US" b="1" dirty="0">
                <a:latin typeface="+mn-lt"/>
                <a:ea typeface="+mn-ea"/>
              </a:rPr>
              <a:t>差</a:t>
            </a:r>
            <a:r>
              <a:rPr kumimoji="1" lang="en-US" altLang="zh-CN" b="1" dirty="0">
                <a:latin typeface="+mn-lt"/>
                <a:ea typeface="+mn-ea"/>
              </a:rPr>
              <a:t>, </a:t>
            </a:r>
            <a:r>
              <a:rPr kumimoji="1" lang="zh-CN" altLang="en-US" b="1" dirty="0">
                <a:latin typeface="+mn-lt"/>
                <a:ea typeface="+mn-ea"/>
              </a:rPr>
              <a:t>积</a:t>
            </a:r>
            <a:r>
              <a:rPr kumimoji="1" lang="en-US" altLang="zh-CN" b="1" dirty="0">
                <a:latin typeface="+mn-lt"/>
                <a:ea typeface="+mn-ea"/>
              </a:rPr>
              <a:t>,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1676400" y="198120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C00000"/>
                </a:solidFill>
                <a:latin typeface="+mn-lt"/>
                <a:ea typeface="+mn-ea"/>
              </a:rPr>
              <a:t>( </a:t>
            </a:r>
            <a:r>
              <a:rPr kumimoji="1" lang="zh-CN" altLang="en-US" sz="2400" b="1" dirty="0">
                <a:solidFill>
                  <a:srgbClr val="C00000"/>
                </a:solidFill>
                <a:latin typeface="+mn-lt"/>
                <a:ea typeface="+mn-ea"/>
              </a:rPr>
              <a:t>利用极限的四则运算法则证明</a:t>
            </a:r>
            <a:r>
              <a:rPr kumimoji="1" lang="en-US" altLang="zh-CN" sz="2400" b="1" dirty="0">
                <a:solidFill>
                  <a:srgbClr val="C00000"/>
                </a:solidFill>
                <a:latin typeface="+mn-lt"/>
                <a:ea typeface="+mn-ea"/>
              </a:rPr>
              <a:t>)</a:t>
            </a:r>
          </a:p>
        </p:txBody>
      </p:sp>
      <p:graphicFrame>
        <p:nvGraphicFramePr>
          <p:cNvPr id="594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39332"/>
              </p:ext>
            </p:extLst>
          </p:nvPr>
        </p:nvGraphicFramePr>
        <p:xfrm>
          <a:off x="1523450" y="2500703"/>
          <a:ext cx="2439499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5" imgW="1091880" imgH="215640" progId="Equation.DSMT4">
                  <p:embed/>
                </p:oleObj>
              </mc:Choice>
              <mc:Fallback>
                <p:oleObj name="Equation" r:id="rId5" imgW="1091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450" y="2500703"/>
                        <a:ext cx="2439499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152400" y="1473200"/>
            <a:ext cx="3698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商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(</a:t>
            </a: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分母不为 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0)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运算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3419475" y="1473200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结果仍是一个在该点连续的函数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517525" y="2438400"/>
            <a:ext cx="10182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例如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,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539750" y="46624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例如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594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666521"/>
              </p:ext>
            </p:extLst>
          </p:nvPr>
        </p:nvGraphicFramePr>
        <p:xfrm>
          <a:off x="1524000" y="4737100"/>
          <a:ext cx="128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7" imgW="1257188" imgH="381074" progId="Equation.3">
                  <p:embed/>
                </p:oleObj>
              </mc:Choice>
              <mc:Fallback>
                <p:oleObj name="Equation" r:id="rId7" imgW="1257188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737100"/>
                        <a:ext cx="1282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2743200" y="46482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</a:t>
            </a:r>
          </a:p>
        </p:txBody>
      </p:sp>
      <p:graphicFrame>
        <p:nvGraphicFramePr>
          <p:cNvPr id="5940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868603"/>
              </p:ext>
            </p:extLst>
          </p:nvPr>
        </p:nvGraphicFramePr>
        <p:xfrm>
          <a:off x="3236913" y="4633913"/>
          <a:ext cx="1092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9" imgW="1066837" imgH="514350" progId="Equation.3">
                  <p:embed/>
                </p:oleObj>
              </mc:Choice>
              <mc:Fallback>
                <p:oleObj name="Equation" r:id="rId9" imgW="1066837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913" y="4633913"/>
                        <a:ext cx="1092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9" name="Text Box 17"/>
          <p:cNvSpPr txBox="1">
            <a:spLocks noChangeArrowheads="1"/>
          </p:cNvSpPr>
          <p:nvPr/>
        </p:nvSpPr>
        <p:spPr bwMode="auto">
          <a:xfrm>
            <a:off x="4267200" y="4633913"/>
            <a:ext cx="3184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上连续单调递增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152400" y="5195888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其反函数</a:t>
            </a:r>
          </a:p>
        </p:txBody>
      </p:sp>
      <p:graphicFrame>
        <p:nvGraphicFramePr>
          <p:cNvPr id="5941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068954"/>
              </p:ext>
            </p:extLst>
          </p:nvPr>
        </p:nvGraphicFramePr>
        <p:xfrm>
          <a:off x="1676400" y="5329238"/>
          <a:ext cx="1739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11" imgW="1714500" imgH="381074" progId="Equation.3">
                  <p:embed/>
                </p:oleObj>
              </mc:Choice>
              <mc:Fallback>
                <p:oleObj name="Equation" r:id="rId11" imgW="1714500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329238"/>
                        <a:ext cx="1739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7651750" y="37338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(</a:t>
            </a: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递减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)</a:t>
            </a:r>
          </a:p>
        </p:txBody>
      </p:sp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1828800" y="4125913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C00000"/>
                </a:solidFill>
                <a:latin typeface="+mn-lt"/>
                <a:ea typeface="+mn-ea"/>
              </a:rPr>
              <a:t>(</a:t>
            </a:r>
            <a:r>
              <a:rPr kumimoji="1" lang="zh-CN" altLang="en-US" sz="2400" b="1">
                <a:solidFill>
                  <a:srgbClr val="C00000"/>
                </a:solidFill>
                <a:latin typeface="+mn-lt"/>
                <a:ea typeface="+mn-ea"/>
              </a:rPr>
              <a:t>证明略</a:t>
            </a:r>
            <a:r>
              <a:rPr kumimoji="1" lang="en-US" altLang="zh-CN" sz="2400" b="1">
                <a:solidFill>
                  <a:srgbClr val="C00000"/>
                </a:solidFill>
                <a:latin typeface="+mn-lt"/>
                <a:ea typeface="+mn-ea"/>
              </a:rPr>
              <a:t>)</a:t>
            </a:r>
          </a:p>
        </p:txBody>
      </p:sp>
      <p:sp>
        <p:nvSpPr>
          <p:cNvPr id="59414" name="Text Box 22"/>
          <p:cNvSpPr txBox="1">
            <a:spLocks noChangeArrowheads="1"/>
          </p:cNvSpPr>
          <p:nvPr/>
        </p:nvSpPr>
        <p:spPr bwMode="auto">
          <a:xfrm>
            <a:off x="3352800" y="5257800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</a:t>
            </a:r>
            <a:r>
              <a:rPr kumimoji="1" lang="en-US" altLang="zh-CN" b="1">
                <a:latin typeface="+mn-lt"/>
                <a:ea typeface="+mn-ea"/>
              </a:rPr>
              <a:t>[</a:t>
            </a:r>
            <a:r>
              <a:rPr kumimoji="1" lang="en-US" altLang="zh-CN" b="1">
                <a:latin typeface="+mn-lt"/>
                <a:ea typeface="+mn-ea"/>
                <a:sym typeface="Symbol" pitchFamily="18" charset="2"/>
              </a:rPr>
              <a:t></a:t>
            </a:r>
            <a:r>
              <a:rPr kumimoji="1" lang="en-US" altLang="zh-CN" b="1">
                <a:latin typeface="+mn-lt"/>
                <a:ea typeface="+mn-ea"/>
              </a:rPr>
              <a:t>1, 1]</a:t>
            </a:r>
            <a:r>
              <a:rPr kumimoji="1" lang="zh-CN" altLang="en-US" b="1">
                <a:latin typeface="+mn-lt"/>
                <a:ea typeface="+mn-ea"/>
              </a:rPr>
              <a:t>上也连续单调</a:t>
            </a:r>
          </a:p>
        </p:txBody>
      </p:sp>
      <p:sp>
        <p:nvSpPr>
          <p:cNvPr id="59415" name="Text Box 23"/>
          <p:cNvSpPr txBox="1">
            <a:spLocks noChangeArrowheads="1"/>
          </p:cNvSpPr>
          <p:nvPr/>
        </p:nvSpPr>
        <p:spPr bwMode="auto">
          <a:xfrm>
            <a:off x="3005138" y="37480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(</a:t>
            </a: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递减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)</a:t>
            </a:r>
          </a:p>
        </p:txBody>
      </p:sp>
      <p:sp>
        <p:nvSpPr>
          <p:cNvPr id="59417" name="Freeform 25"/>
          <p:cNvSpPr>
            <a:spLocks/>
          </p:cNvSpPr>
          <p:nvPr/>
        </p:nvSpPr>
        <p:spPr bwMode="auto">
          <a:xfrm>
            <a:off x="7235825" y="4903788"/>
            <a:ext cx="1584325" cy="1006475"/>
          </a:xfrm>
          <a:custGeom>
            <a:avLst/>
            <a:gdLst>
              <a:gd name="T0" fmla="*/ 0 w 1995"/>
              <a:gd name="T1" fmla="*/ 2147483647 h 1269"/>
              <a:gd name="T2" fmla="*/ 2147483647 w 1995"/>
              <a:gd name="T3" fmla="*/ 2147483647 h 1269"/>
              <a:gd name="T4" fmla="*/ 2147483647 w 1995"/>
              <a:gd name="T5" fmla="*/ 2147483647 h 1269"/>
              <a:gd name="T6" fmla="*/ 2147483647 w 1995"/>
              <a:gd name="T7" fmla="*/ 2147483647 h 1269"/>
              <a:gd name="T8" fmla="*/ 2147483647 w 1995"/>
              <a:gd name="T9" fmla="*/ 2147483647 h 1269"/>
              <a:gd name="T10" fmla="*/ 2147483647 w 1995"/>
              <a:gd name="T11" fmla="*/ 2147483647 h 1269"/>
              <a:gd name="T12" fmla="*/ 2147483647 w 1995"/>
              <a:gd name="T13" fmla="*/ 2147483647 h 1269"/>
              <a:gd name="T14" fmla="*/ 2147483647 w 1995"/>
              <a:gd name="T15" fmla="*/ 2147483647 h 1269"/>
              <a:gd name="T16" fmla="*/ 2147483647 w 1995"/>
              <a:gd name="T17" fmla="*/ 2147483647 h 1269"/>
              <a:gd name="T18" fmla="*/ 2147483647 w 1995"/>
              <a:gd name="T19" fmla="*/ 2147483647 h 1269"/>
              <a:gd name="T20" fmla="*/ 2147483647 w 1995"/>
              <a:gd name="T21" fmla="*/ 2147483647 h 1269"/>
              <a:gd name="T22" fmla="*/ 2147483647 w 1995"/>
              <a:gd name="T23" fmla="*/ 2147483647 h 1269"/>
              <a:gd name="T24" fmla="*/ 2147483647 w 1995"/>
              <a:gd name="T25" fmla="*/ 2147483647 h 1269"/>
              <a:gd name="T26" fmla="*/ 2147483647 w 1995"/>
              <a:gd name="T27" fmla="*/ 2147483647 h 1269"/>
              <a:gd name="T28" fmla="*/ 2147483647 w 1995"/>
              <a:gd name="T29" fmla="*/ 2147483647 h 1269"/>
              <a:gd name="T30" fmla="*/ 2147483647 w 1995"/>
              <a:gd name="T31" fmla="*/ 2147483647 h 1269"/>
              <a:gd name="T32" fmla="*/ 2147483647 w 1995"/>
              <a:gd name="T33" fmla="*/ 2147483647 h 1269"/>
              <a:gd name="T34" fmla="*/ 2147483647 w 1995"/>
              <a:gd name="T35" fmla="*/ 2147483647 h 1269"/>
              <a:gd name="T36" fmla="*/ 2147483647 w 1995"/>
              <a:gd name="T37" fmla="*/ 2147483647 h 1269"/>
              <a:gd name="T38" fmla="*/ 2147483647 w 1995"/>
              <a:gd name="T39" fmla="*/ 2147483647 h 1269"/>
              <a:gd name="T40" fmla="*/ 2147483647 w 1995"/>
              <a:gd name="T41" fmla="*/ 2147483647 h 1269"/>
              <a:gd name="T42" fmla="*/ 2147483647 w 1995"/>
              <a:gd name="T43" fmla="*/ 2147483647 h 1269"/>
              <a:gd name="T44" fmla="*/ 2147483647 w 1995"/>
              <a:gd name="T45" fmla="*/ 2147483647 h 1269"/>
              <a:gd name="T46" fmla="*/ 2147483647 w 1995"/>
              <a:gd name="T47" fmla="*/ 2147483647 h 1269"/>
              <a:gd name="T48" fmla="*/ 2147483647 w 1995"/>
              <a:gd name="T49" fmla="*/ 2147483647 h 1269"/>
              <a:gd name="T50" fmla="*/ 2147483647 w 1995"/>
              <a:gd name="T51" fmla="*/ 2147483647 h 1269"/>
              <a:gd name="T52" fmla="*/ 2147483647 w 1995"/>
              <a:gd name="T53" fmla="*/ 2147483647 h 1269"/>
              <a:gd name="T54" fmla="*/ 2147483647 w 1995"/>
              <a:gd name="T55" fmla="*/ 2147483647 h 1269"/>
              <a:gd name="T56" fmla="*/ 2147483647 w 1995"/>
              <a:gd name="T57" fmla="*/ 2147483647 h 1269"/>
              <a:gd name="T58" fmla="*/ 2147483647 w 1995"/>
              <a:gd name="T59" fmla="*/ 2147483647 h 1269"/>
              <a:gd name="T60" fmla="*/ 2147483647 w 1995"/>
              <a:gd name="T61" fmla="*/ 2147483647 h 1269"/>
              <a:gd name="T62" fmla="*/ 2147483647 w 1995"/>
              <a:gd name="T63" fmla="*/ 2147483647 h 1269"/>
              <a:gd name="T64" fmla="*/ 2147483647 w 1995"/>
              <a:gd name="T65" fmla="*/ 2147483647 h 1269"/>
              <a:gd name="T66" fmla="*/ 2147483647 w 1995"/>
              <a:gd name="T67" fmla="*/ 2147483647 h 1269"/>
              <a:gd name="T68" fmla="*/ 2147483647 w 1995"/>
              <a:gd name="T69" fmla="*/ 2147483647 h 1269"/>
              <a:gd name="T70" fmla="*/ 2147483647 w 1995"/>
              <a:gd name="T71" fmla="*/ 2147483647 h 1269"/>
              <a:gd name="T72" fmla="*/ 2147483647 w 1995"/>
              <a:gd name="T73" fmla="*/ 2147483647 h 1269"/>
              <a:gd name="T74" fmla="*/ 2147483647 w 1995"/>
              <a:gd name="T75" fmla="*/ 2147483647 h 1269"/>
              <a:gd name="T76" fmla="*/ 2147483647 w 1995"/>
              <a:gd name="T77" fmla="*/ 2147483647 h 1269"/>
              <a:gd name="T78" fmla="*/ 2147483647 w 1995"/>
              <a:gd name="T79" fmla="*/ 2147483647 h 1269"/>
              <a:gd name="T80" fmla="*/ 2147483647 w 1995"/>
              <a:gd name="T81" fmla="*/ 2147483647 h 1269"/>
              <a:gd name="T82" fmla="*/ 2147483647 w 1995"/>
              <a:gd name="T83" fmla="*/ 0 h 1269"/>
              <a:gd name="T84" fmla="*/ 2147483647 w 1995"/>
              <a:gd name="T85" fmla="*/ 0 h 1269"/>
              <a:gd name="T86" fmla="*/ 2147483647 w 1995"/>
              <a:gd name="T87" fmla="*/ 0 h 1269"/>
              <a:gd name="T88" fmla="*/ 2147483647 w 1995"/>
              <a:gd name="T89" fmla="*/ 0 h 1269"/>
              <a:gd name="T90" fmla="*/ 2147483647 w 1995"/>
              <a:gd name="T91" fmla="*/ 0 h 1269"/>
              <a:gd name="T92" fmla="*/ 2147483647 w 1995"/>
              <a:gd name="T93" fmla="*/ 0 h 1269"/>
              <a:gd name="T94" fmla="*/ 2147483647 w 1995"/>
              <a:gd name="T95" fmla="*/ 0 h 1269"/>
              <a:gd name="T96" fmla="*/ 2147483647 w 1995"/>
              <a:gd name="T97" fmla="*/ 0 h 1269"/>
              <a:gd name="T98" fmla="*/ 2147483647 w 1995"/>
              <a:gd name="T99" fmla="*/ 0 h 126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995" h="1269">
                <a:moveTo>
                  <a:pt x="0" y="1269"/>
                </a:moveTo>
                <a:lnTo>
                  <a:pt x="7" y="1269"/>
                </a:lnTo>
                <a:lnTo>
                  <a:pt x="14" y="1269"/>
                </a:lnTo>
                <a:lnTo>
                  <a:pt x="22" y="1269"/>
                </a:lnTo>
                <a:lnTo>
                  <a:pt x="29" y="1269"/>
                </a:lnTo>
                <a:lnTo>
                  <a:pt x="44" y="1269"/>
                </a:lnTo>
                <a:lnTo>
                  <a:pt x="51" y="1269"/>
                </a:lnTo>
                <a:lnTo>
                  <a:pt x="58" y="1269"/>
                </a:lnTo>
                <a:lnTo>
                  <a:pt x="80" y="1262"/>
                </a:lnTo>
                <a:lnTo>
                  <a:pt x="102" y="1262"/>
                </a:lnTo>
                <a:lnTo>
                  <a:pt x="124" y="1254"/>
                </a:lnTo>
                <a:lnTo>
                  <a:pt x="175" y="1247"/>
                </a:lnTo>
                <a:lnTo>
                  <a:pt x="212" y="1232"/>
                </a:lnTo>
                <a:lnTo>
                  <a:pt x="256" y="1218"/>
                </a:lnTo>
                <a:lnTo>
                  <a:pt x="343" y="1181"/>
                </a:lnTo>
                <a:lnTo>
                  <a:pt x="424" y="1138"/>
                </a:lnTo>
                <a:lnTo>
                  <a:pt x="511" y="1079"/>
                </a:lnTo>
                <a:lnTo>
                  <a:pt x="592" y="1014"/>
                </a:lnTo>
                <a:lnTo>
                  <a:pt x="672" y="948"/>
                </a:lnTo>
                <a:lnTo>
                  <a:pt x="760" y="868"/>
                </a:lnTo>
                <a:lnTo>
                  <a:pt x="840" y="787"/>
                </a:lnTo>
                <a:lnTo>
                  <a:pt x="921" y="714"/>
                </a:lnTo>
                <a:lnTo>
                  <a:pt x="1009" y="627"/>
                </a:lnTo>
                <a:lnTo>
                  <a:pt x="1089" y="547"/>
                </a:lnTo>
                <a:lnTo>
                  <a:pt x="1177" y="459"/>
                </a:lnTo>
                <a:lnTo>
                  <a:pt x="1257" y="386"/>
                </a:lnTo>
                <a:lnTo>
                  <a:pt x="1337" y="313"/>
                </a:lnTo>
                <a:lnTo>
                  <a:pt x="1425" y="240"/>
                </a:lnTo>
                <a:lnTo>
                  <a:pt x="1506" y="182"/>
                </a:lnTo>
                <a:lnTo>
                  <a:pt x="1586" y="131"/>
                </a:lnTo>
                <a:lnTo>
                  <a:pt x="1674" y="80"/>
                </a:lnTo>
                <a:lnTo>
                  <a:pt x="1754" y="43"/>
                </a:lnTo>
                <a:lnTo>
                  <a:pt x="1791" y="36"/>
                </a:lnTo>
                <a:lnTo>
                  <a:pt x="1842" y="21"/>
                </a:lnTo>
                <a:lnTo>
                  <a:pt x="1886" y="7"/>
                </a:lnTo>
                <a:lnTo>
                  <a:pt x="1900" y="7"/>
                </a:lnTo>
                <a:lnTo>
                  <a:pt x="1922" y="7"/>
                </a:lnTo>
                <a:lnTo>
                  <a:pt x="1937" y="0"/>
                </a:lnTo>
                <a:lnTo>
                  <a:pt x="1944" y="0"/>
                </a:lnTo>
                <a:lnTo>
                  <a:pt x="1951" y="0"/>
                </a:lnTo>
                <a:lnTo>
                  <a:pt x="1966" y="0"/>
                </a:lnTo>
                <a:lnTo>
                  <a:pt x="1973" y="0"/>
                </a:lnTo>
                <a:lnTo>
                  <a:pt x="1981" y="0"/>
                </a:lnTo>
                <a:lnTo>
                  <a:pt x="1988" y="0"/>
                </a:lnTo>
                <a:lnTo>
                  <a:pt x="1995" y="0"/>
                </a:lnTo>
              </a:path>
            </a:pathLst>
          </a:custGeom>
          <a:noFill/>
          <a:ln w="19050" cmpd="sng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097" name="Freeform 26"/>
          <p:cNvSpPr>
            <a:spLocks/>
          </p:cNvSpPr>
          <p:nvPr/>
        </p:nvSpPr>
        <p:spPr bwMode="auto">
          <a:xfrm>
            <a:off x="8820150" y="4903788"/>
            <a:ext cx="6350" cy="0"/>
          </a:xfrm>
          <a:custGeom>
            <a:avLst/>
            <a:gdLst>
              <a:gd name="T0" fmla="*/ 0 w 8"/>
              <a:gd name="T1" fmla="*/ 0 w 8"/>
              <a:gd name="T2" fmla="*/ 0 w 8"/>
              <a:gd name="T3" fmla="*/ 2147483647 w 8"/>
              <a:gd name="T4" fmla="*/ 0 60000 65536"/>
              <a:gd name="T5" fmla="*/ 0 60000 65536"/>
              <a:gd name="T6" fmla="*/ 0 60000 65536"/>
              <a:gd name="T7" fmla="*/ 0 60000 65536"/>
            </a:gdLst>
            <a:ahLst/>
            <a:cxnLst>
              <a:cxn ang="T4">
                <a:pos x="T0" y="0"/>
              </a:cxn>
              <a:cxn ang="T5">
                <a:pos x="T1" y="0"/>
              </a:cxn>
              <a:cxn ang="T6">
                <a:pos x="T2" y="0"/>
              </a:cxn>
              <a:cxn ang="T7">
                <a:pos x="T3" y="0"/>
              </a:cxn>
            </a:cxnLst>
            <a:rect l="0" t="0" r="r" b="b"/>
            <a:pathLst>
              <a:path w="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59419" name="Freeform 27"/>
          <p:cNvSpPr>
            <a:spLocks/>
          </p:cNvSpPr>
          <p:nvPr/>
        </p:nvSpPr>
        <p:spPr bwMode="auto">
          <a:xfrm>
            <a:off x="7526338" y="4613275"/>
            <a:ext cx="1009650" cy="1587500"/>
          </a:xfrm>
          <a:custGeom>
            <a:avLst/>
            <a:gdLst>
              <a:gd name="T0" fmla="*/ 0 w 1272"/>
              <a:gd name="T1" fmla="*/ 2147483647 h 1999"/>
              <a:gd name="T2" fmla="*/ 0 w 1272"/>
              <a:gd name="T3" fmla="*/ 2147483647 h 1999"/>
              <a:gd name="T4" fmla="*/ 0 w 1272"/>
              <a:gd name="T5" fmla="*/ 2147483647 h 1999"/>
              <a:gd name="T6" fmla="*/ 2147483647 w 1272"/>
              <a:gd name="T7" fmla="*/ 2147483647 h 1999"/>
              <a:gd name="T8" fmla="*/ 2147483647 w 1272"/>
              <a:gd name="T9" fmla="*/ 2147483647 h 1999"/>
              <a:gd name="T10" fmla="*/ 2147483647 w 1272"/>
              <a:gd name="T11" fmla="*/ 2147483647 h 1999"/>
              <a:gd name="T12" fmla="*/ 2147483647 w 1272"/>
              <a:gd name="T13" fmla="*/ 2147483647 h 1999"/>
              <a:gd name="T14" fmla="*/ 2147483647 w 1272"/>
              <a:gd name="T15" fmla="*/ 2147483647 h 1999"/>
              <a:gd name="T16" fmla="*/ 2147483647 w 1272"/>
              <a:gd name="T17" fmla="*/ 2147483647 h 1999"/>
              <a:gd name="T18" fmla="*/ 2147483647 w 1272"/>
              <a:gd name="T19" fmla="*/ 2147483647 h 1999"/>
              <a:gd name="T20" fmla="*/ 2147483647 w 1272"/>
              <a:gd name="T21" fmla="*/ 2147483647 h 1999"/>
              <a:gd name="T22" fmla="*/ 2147483647 w 1272"/>
              <a:gd name="T23" fmla="*/ 2147483647 h 1999"/>
              <a:gd name="T24" fmla="*/ 2147483647 w 1272"/>
              <a:gd name="T25" fmla="*/ 2147483647 h 1999"/>
              <a:gd name="T26" fmla="*/ 2147483647 w 1272"/>
              <a:gd name="T27" fmla="*/ 2147483647 h 1999"/>
              <a:gd name="T28" fmla="*/ 2147483647 w 1272"/>
              <a:gd name="T29" fmla="*/ 2147483647 h 1999"/>
              <a:gd name="T30" fmla="*/ 2147483647 w 1272"/>
              <a:gd name="T31" fmla="*/ 2147483647 h 1999"/>
              <a:gd name="T32" fmla="*/ 2147483647 w 1272"/>
              <a:gd name="T33" fmla="*/ 2147483647 h 1999"/>
              <a:gd name="T34" fmla="*/ 2147483647 w 1272"/>
              <a:gd name="T35" fmla="*/ 2147483647 h 1999"/>
              <a:gd name="T36" fmla="*/ 2147483647 w 1272"/>
              <a:gd name="T37" fmla="*/ 2147483647 h 1999"/>
              <a:gd name="T38" fmla="*/ 2147483647 w 1272"/>
              <a:gd name="T39" fmla="*/ 2147483647 h 1999"/>
              <a:gd name="T40" fmla="*/ 2147483647 w 1272"/>
              <a:gd name="T41" fmla="*/ 2147483647 h 1999"/>
              <a:gd name="T42" fmla="*/ 2147483647 w 1272"/>
              <a:gd name="T43" fmla="*/ 2147483647 h 1999"/>
              <a:gd name="T44" fmla="*/ 2147483647 w 1272"/>
              <a:gd name="T45" fmla="*/ 2147483647 h 1999"/>
              <a:gd name="T46" fmla="*/ 2147483647 w 1272"/>
              <a:gd name="T47" fmla="*/ 2147483647 h 1999"/>
              <a:gd name="T48" fmla="*/ 2147483647 w 1272"/>
              <a:gd name="T49" fmla="*/ 2147483647 h 1999"/>
              <a:gd name="T50" fmla="*/ 2147483647 w 1272"/>
              <a:gd name="T51" fmla="*/ 2147483647 h 1999"/>
              <a:gd name="T52" fmla="*/ 2147483647 w 1272"/>
              <a:gd name="T53" fmla="*/ 2147483647 h 1999"/>
              <a:gd name="T54" fmla="*/ 2147483647 w 1272"/>
              <a:gd name="T55" fmla="*/ 2147483647 h 1999"/>
              <a:gd name="T56" fmla="*/ 2147483647 w 1272"/>
              <a:gd name="T57" fmla="*/ 2147483647 h 1999"/>
              <a:gd name="T58" fmla="*/ 2147483647 w 1272"/>
              <a:gd name="T59" fmla="*/ 2147483647 h 1999"/>
              <a:gd name="T60" fmla="*/ 2147483647 w 1272"/>
              <a:gd name="T61" fmla="*/ 2147483647 h 1999"/>
              <a:gd name="T62" fmla="*/ 2147483647 w 1272"/>
              <a:gd name="T63" fmla="*/ 2147483647 h 1999"/>
              <a:gd name="T64" fmla="*/ 2147483647 w 1272"/>
              <a:gd name="T65" fmla="*/ 2147483647 h 1999"/>
              <a:gd name="T66" fmla="*/ 2147483647 w 1272"/>
              <a:gd name="T67" fmla="*/ 2147483647 h 1999"/>
              <a:gd name="T68" fmla="*/ 2147483647 w 1272"/>
              <a:gd name="T69" fmla="*/ 2147483647 h 1999"/>
              <a:gd name="T70" fmla="*/ 2147483647 w 1272"/>
              <a:gd name="T71" fmla="*/ 2147483647 h 1999"/>
              <a:gd name="T72" fmla="*/ 2147483647 w 1272"/>
              <a:gd name="T73" fmla="*/ 2147483647 h 1999"/>
              <a:gd name="T74" fmla="*/ 2147483647 w 1272"/>
              <a:gd name="T75" fmla="*/ 2147483647 h 1999"/>
              <a:gd name="T76" fmla="*/ 2147483647 w 1272"/>
              <a:gd name="T77" fmla="*/ 0 h 199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272" h="1999">
                <a:moveTo>
                  <a:pt x="0" y="1999"/>
                </a:moveTo>
                <a:lnTo>
                  <a:pt x="0" y="1955"/>
                </a:lnTo>
                <a:lnTo>
                  <a:pt x="0" y="1933"/>
                </a:lnTo>
                <a:lnTo>
                  <a:pt x="8" y="1911"/>
                </a:lnTo>
                <a:lnTo>
                  <a:pt x="15" y="1875"/>
                </a:lnTo>
                <a:lnTo>
                  <a:pt x="22" y="1816"/>
                </a:lnTo>
                <a:lnTo>
                  <a:pt x="37" y="1772"/>
                </a:lnTo>
                <a:lnTo>
                  <a:pt x="51" y="1736"/>
                </a:lnTo>
                <a:lnTo>
                  <a:pt x="110" y="1619"/>
                </a:lnTo>
                <a:lnTo>
                  <a:pt x="161" y="1539"/>
                </a:lnTo>
                <a:lnTo>
                  <a:pt x="212" y="1459"/>
                </a:lnTo>
                <a:lnTo>
                  <a:pt x="263" y="1393"/>
                </a:lnTo>
                <a:lnTo>
                  <a:pt x="315" y="1335"/>
                </a:lnTo>
                <a:lnTo>
                  <a:pt x="373" y="1269"/>
                </a:lnTo>
                <a:lnTo>
                  <a:pt x="424" y="1218"/>
                </a:lnTo>
                <a:lnTo>
                  <a:pt x="475" y="1160"/>
                </a:lnTo>
                <a:lnTo>
                  <a:pt x="534" y="1101"/>
                </a:lnTo>
                <a:lnTo>
                  <a:pt x="585" y="1050"/>
                </a:lnTo>
                <a:lnTo>
                  <a:pt x="636" y="999"/>
                </a:lnTo>
                <a:lnTo>
                  <a:pt x="687" y="948"/>
                </a:lnTo>
                <a:lnTo>
                  <a:pt x="746" y="890"/>
                </a:lnTo>
                <a:lnTo>
                  <a:pt x="797" y="839"/>
                </a:lnTo>
                <a:lnTo>
                  <a:pt x="848" y="780"/>
                </a:lnTo>
                <a:lnTo>
                  <a:pt x="907" y="722"/>
                </a:lnTo>
                <a:lnTo>
                  <a:pt x="958" y="664"/>
                </a:lnTo>
                <a:lnTo>
                  <a:pt x="1009" y="605"/>
                </a:lnTo>
                <a:lnTo>
                  <a:pt x="1060" y="532"/>
                </a:lnTo>
                <a:lnTo>
                  <a:pt x="1111" y="459"/>
                </a:lnTo>
                <a:lnTo>
                  <a:pt x="1170" y="372"/>
                </a:lnTo>
                <a:lnTo>
                  <a:pt x="1199" y="313"/>
                </a:lnTo>
                <a:lnTo>
                  <a:pt x="1221" y="255"/>
                </a:lnTo>
                <a:lnTo>
                  <a:pt x="1243" y="182"/>
                </a:lnTo>
                <a:lnTo>
                  <a:pt x="1257" y="131"/>
                </a:lnTo>
                <a:lnTo>
                  <a:pt x="1265" y="116"/>
                </a:lnTo>
                <a:lnTo>
                  <a:pt x="1265" y="95"/>
                </a:lnTo>
                <a:lnTo>
                  <a:pt x="1265" y="80"/>
                </a:lnTo>
                <a:lnTo>
                  <a:pt x="1272" y="65"/>
                </a:lnTo>
                <a:lnTo>
                  <a:pt x="1272" y="51"/>
                </a:lnTo>
                <a:lnTo>
                  <a:pt x="1272" y="0"/>
                </a:lnTo>
              </a:path>
            </a:pathLst>
          </a:custGeom>
          <a:noFill/>
          <a:ln w="19050" cmpd="sng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grpSp>
        <p:nvGrpSpPr>
          <p:cNvPr id="59441" name="Group 49"/>
          <p:cNvGrpSpPr>
            <a:grpSpLocks/>
          </p:cNvGrpSpPr>
          <p:nvPr/>
        </p:nvGrpSpPr>
        <p:grpSpPr bwMode="auto">
          <a:xfrm>
            <a:off x="8502650" y="4637088"/>
            <a:ext cx="98425" cy="1011237"/>
            <a:chOff x="5356" y="2921"/>
            <a:chExt cx="62" cy="637"/>
          </a:xfrm>
        </p:grpSpPr>
        <p:sp>
          <p:nvSpPr>
            <p:cNvPr id="3119" name="Line 29"/>
            <p:cNvSpPr>
              <a:spLocks noChangeShapeType="1"/>
            </p:cNvSpPr>
            <p:nvPr/>
          </p:nvSpPr>
          <p:spPr bwMode="auto">
            <a:xfrm flipV="1">
              <a:off x="5377" y="2921"/>
              <a:ext cx="0" cy="4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aphicFrame>
          <p:nvGraphicFramePr>
            <p:cNvPr id="3120" name="Object 30"/>
            <p:cNvGraphicFramePr>
              <a:graphicFrameLocks noChangeAspect="1"/>
            </p:cNvGraphicFramePr>
            <p:nvPr/>
          </p:nvGraphicFramePr>
          <p:xfrm>
            <a:off x="5356" y="3424"/>
            <a:ext cx="62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" name="Equation" r:id="rId13" imgW="114412" imgH="276262" progId="Equation.3">
                    <p:embed/>
                  </p:oleObj>
                </mc:Choice>
                <mc:Fallback>
                  <p:oleObj name="Equation" r:id="rId13" imgW="114412" imgH="2762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6" y="3424"/>
                          <a:ext cx="62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40" name="Group 48"/>
          <p:cNvGrpSpPr>
            <a:grpSpLocks/>
          </p:cNvGrpSpPr>
          <p:nvPr/>
        </p:nvGrpSpPr>
        <p:grpSpPr bwMode="auto">
          <a:xfrm>
            <a:off x="7419975" y="5105400"/>
            <a:ext cx="284163" cy="1068388"/>
            <a:chOff x="4674" y="3216"/>
            <a:chExt cx="179" cy="673"/>
          </a:xfrm>
        </p:grpSpPr>
        <p:sp>
          <p:nvSpPr>
            <p:cNvPr id="3117" name="Line 32"/>
            <p:cNvSpPr>
              <a:spLocks noChangeShapeType="1"/>
            </p:cNvSpPr>
            <p:nvPr/>
          </p:nvSpPr>
          <p:spPr bwMode="auto">
            <a:xfrm flipV="1">
              <a:off x="4737" y="3408"/>
              <a:ext cx="0" cy="4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aphicFrame>
          <p:nvGraphicFramePr>
            <p:cNvPr id="3118" name="Object 33"/>
            <p:cNvGraphicFramePr>
              <a:graphicFrameLocks noChangeAspect="1"/>
            </p:cNvGraphicFramePr>
            <p:nvPr/>
          </p:nvGraphicFramePr>
          <p:xfrm>
            <a:off x="4674" y="3216"/>
            <a:ext cx="179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2" name="Equation" r:id="rId15" imgW="381037" imgH="276262" progId="Equation.3">
                    <p:embed/>
                  </p:oleObj>
                </mc:Choice>
                <mc:Fallback>
                  <p:oleObj name="Equation" r:id="rId15" imgW="381037" imgH="2762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4" y="3216"/>
                          <a:ext cx="179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43" name="Group 51"/>
          <p:cNvGrpSpPr>
            <a:grpSpLocks/>
          </p:cNvGrpSpPr>
          <p:nvPr/>
        </p:nvGrpSpPr>
        <p:grpSpPr bwMode="auto">
          <a:xfrm>
            <a:off x="7088188" y="4419600"/>
            <a:ext cx="2033587" cy="1835150"/>
            <a:chOff x="4465" y="2784"/>
            <a:chExt cx="1281" cy="1156"/>
          </a:xfrm>
        </p:grpSpPr>
        <p:sp>
          <p:nvSpPr>
            <p:cNvPr id="3112" name="Line 35"/>
            <p:cNvSpPr>
              <a:spLocks noChangeShapeType="1"/>
            </p:cNvSpPr>
            <p:nvPr/>
          </p:nvSpPr>
          <p:spPr bwMode="auto">
            <a:xfrm flipV="1">
              <a:off x="5062" y="2784"/>
              <a:ext cx="0" cy="11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113" name="Line 36"/>
            <p:cNvSpPr>
              <a:spLocks noChangeShapeType="1"/>
            </p:cNvSpPr>
            <p:nvPr/>
          </p:nvSpPr>
          <p:spPr bwMode="auto">
            <a:xfrm>
              <a:off x="4465" y="3405"/>
              <a:ext cx="12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aphicFrame>
          <p:nvGraphicFramePr>
            <p:cNvPr id="3114" name="Object 37"/>
            <p:cNvGraphicFramePr>
              <a:graphicFrameLocks noChangeAspect="1"/>
            </p:cNvGraphicFramePr>
            <p:nvPr/>
          </p:nvGraphicFramePr>
          <p:xfrm>
            <a:off x="5644" y="3456"/>
            <a:ext cx="95" cy="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3" name="Equation" r:id="rId17" imgW="190351" imgH="199913" progId="Equation.3">
                    <p:embed/>
                  </p:oleObj>
                </mc:Choice>
                <mc:Fallback>
                  <p:oleObj name="Equation" r:id="rId17" imgW="190351" imgH="1999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4" y="3456"/>
                          <a:ext cx="95" cy="1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15" name="Object 38"/>
            <p:cNvGraphicFramePr>
              <a:graphicFrameLocks noChangeAspect="1"/>
            </p:cNvGraphicFramePr>
            <p:nvPr/>
          </p:nvGraphicFramePr>
          <p:xfrm>
            <a:off x="5092" y="3408"/>
            <a:ext cx="129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4" name="Equation" r:id="rId19" imgW="266626" imgH="285638" progId="Equation.3">
                    <p:embed/>
                  </p:oleObj>
                </mc:Choice>
                <mc:Fallback>
                  <p:oleObj name="Equation" r:id="rId19" imgW="266626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2" y="3408"/>
                          <a:ext cx="129" cy="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16" name="Object 39"/>
            <p:cNvGraphicFramePr>
              <a:graphicFrameLocks noChangeAspect="1"/>
            </p:cNvGraphicFramePr>
            <p:nvPr/>
          </p:nvGraphicFramePr>
          <p:xfrm>
            <a:off x="4896" y="2793"/>
            <a:ext cx="106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5" name="Equation" r:id="rId21" imgW="209420" imgH="276262" progId="Equation.3">
                    <p:embed/>
                  </p:oleObj>
                </mc:Choice>
                <mc:Fallback>
                  <p:oleObj name="Equation" r:id="rId21" imgW="209420" imgH="2762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2793"/>
                          <a:ext cx="106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48" name="Group 56"/>
          <p:cNvGrpSpPr>
            <a:grpSpLocks/>
          </p:cNvGrpSpPr>
          <p:nvPr/>
        </p:nvGrpSpPr>
        <p:grpSpPr bwMode="auto">
          <a:xfrm>
            <a:off x="8661400" y="4916488"/>
            <a:ext cx="287338" cy="1060450"/>
            <a:chOff x="5456" y="3097"/>
            <a:chExt cx="181" cy="668"/>
          </a:xfrm>
        </p:grpSpPr>
        <p:graphicFrame>
          <p:nvGraphicFramePr>
            <p:cNvPr id="3110" name="Object 41"/>
            <p:cNvGraphicFramePr>
              <a:graphicFrameLocks noChangeAspect="1"/>
            </p:cNvGraphicFramePr>
            <p:nvPr/>
          </p:nvGraphicFramePr>
          <p:xfrm>
            <a:off x="5456" y="3404"/>
            <a:ext cx="181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" name="Equation" r:id="rId23" imgW="95343" imgH="228712" progId="Equation.DSMT4">
                    <p:embed/>
                  </p:oleObj>
                </mc:Choice>
                <mc:Fallback>
                  <p:oleObj name="Equation" r:id="rId23" imgW="95343" imgH="2287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6" y="3404"/>
                          <a:ext cx="181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1" name="Line 42"/>
            <p:cNvSpPr>
              <a:spLocks noChangeShapeType="1"/>
            </p:cNvSpPr>
            <p:nvPr/>
          </p:nvSpPr>
          <p:spPr bwMode="auto">
            <a:xfrm>
              <a:off x="5551" y="3097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59446" name="Group 54"/>
          <p:cNvGrpSpPr>
            <a:grpSpLocks/>
          </p:cNvGrpSpPr>
          <p:nvPr/>
        </p:nvGrpSpPr>
        <p:grpSpPr bwMode="auto">
          <a:xfrm>
            <a:off x="7040563" y="4816475"/>
            <a:ext cx="411162" cy="1095375"/>
            <a:chOff x="4435" y="3034"/>
            <a:chExt cx="259" cy="690"/>
          </a:xfrm>
        </p:grpSpPr>
        <p:graphicFrame>
          <p:nvGraphicFramePr>
            <p:cNvPr id="3108" name="Object 44"/>
            <p:cNvGraphicFramePr>
              <a:graphicFrameLocks noChangeAspect="1"/>
            </p:cNvGraphicFramePr>
            <p:nvPr/>
          </p:nvGraphicFramePr>
          <p:xfrm>
            <a:off x="4435" y="3034"/>
            <a:ext cx="259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" name="Equation" r:id="rId25" imgW="152549" imgH="228712" progId="Equation.DSMT4">
                    <p:embed/>
                  </p:oleObj>
                </mc:Choice>
                <mc:Fallback>
                  <p:oleObj name="Equation" r:id="rId25" imgW="152549" imgH="2287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5" y="3034"/>
                          <a:ext cx="259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9" name="Line 45"/>
            <p:cNvSpPr>
              <a:spLocks noChangeShapeType="1"/>
            </p:cNvSpPr>
            <p:nvPr/>
          </p:nvSpPr>
          <p:spPr bwMode="auto">
            <a:xfrm>
              <a:off x="4560" y="3412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59438" name="Text Box 46"/>
          <p:cNvSpPr txBox="1">
            <a:spLocks noChangeArrowheads="1"/>
          </p:cNvSpPr>
          <p:nvPr/>
        </p:nvSpPr>
        <p:spPr bwMode="auto">
          <a:xfrm>
            <a:off x="152400" y="57912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递增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59444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268798"/>
              </p:ext>
            </p:extLst>
          </p:nvPr>
        </p:nvGraphicFramePr>
        <p:xfrm>
          <a:off x="8610600" y="4572000"/>
          <a:ext cx="471488" cy="22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27" imgW="647663" imgH="285638" progId="Equation.3">
                  <p:embed/>
                </p:oleObj>
              </mc:Choice>
              <mc:Fallback>
                <p:oleObj name="Equation" r:id="rId27" imgW="647663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4572000"/>
                        <a:ext cx="471488" cy="22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45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315571"/>
              </p:ext>
            </p:extLst>
          </p:nvPr>
        </p:nvGraphicFramePr>
        <p:xfrm>
          <a:off x="7608888" y="4729163"/>
          <a:ext cx="773112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quation" r:id="rId29" imgW="1076204" imgH="285638" progId="Equation.3">
                  <p:embed/>
                </p:oleObj>
              </mc:Choice>
              <mc:Fallback>
                <p:oleObj name="Equation" r:id="rId29" imgW="1076204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888" y="4729163"/>
                        <a:ext cx="773112" cy="2238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85587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5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build="p" autoUpdateAnimBg="0"/>
      <p:bldP spid="59396" grpId="0" build="p" autoUpdateAnimBg="0" advAuto="0"/>
      <p:bldP spid="59397" grpId="0" animBg="1"/>
      <p:bldP spid="59399" grpId="0" autoUpdateAnimBg="0"/>
      <p:bldP spid="59400" grpId="0" autoUpdateAnimBg="0"/>
      <p:bldP spid="59402" grpId="0" autoUpdateAnimBg="0"/>
      <p:bldP spid="59403" grpId="0" autoUpdateAnimBg="0"/>
      <p:bldP spid="59404" grpId="0" build="p" autoUpdateAnimBg="0"/>
      <p:bldP spid="59405" grpId="0" autoUpdateAnimBg="0"/>
      <p:bldP spid="59407" grpId="0" autoUpdateAnimBg="0"/>
      <p:bldP spid="59409" grpId="0" autoUpdateAnimBg="0"/>
      <p:bldP spid="59410" grpId="0" autoUpdateAnimBg="0"/>
      <p:bldP spid="59412" grpId="0" autoUpdateAnimBg="0"/>
      <p:bldP spid="59413" grpId="0" autoUpdateAnimBg="0"/>
      <p:bldP spid="59414" grpId="0" autoUpdateAnimBg="0"/>
      <p:bldP spid="59415" grpId="0" autoUpdateAnimBg="0"/>
      <p:bldP spid="59417" grpId="0" animBg="1"/>
      <p:bldP spid="59419" grpId="0" animBg="1"/>
      <p:bldP spid="59438" grpId="0" autoUpdateAnimBg="0"/>
      <p:bldP spid="4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241550"/>
            <a:ext cx="6477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0000FF"/>
                </a:solidFill>
                <a:latin typeface="+mn-lt"/>
                <a:ea typeface="+mn-ea"/>
              </a:rPr>
              <a:t>定理</a:t>
            </a:r>
            <a:r>
              <a:rPr lang="en-US" altLang="zh-CN" sz="2800" b="1" dirty="0" smtClean="0">
                <a:solidFill>
                  <a:srgbClr val="0000FF"/>
                </a:solidFill>
                <a:latin typeface="+mn-lt"/>
                <a:ea typeface="+mn-ea"/>
              </a:rPr>
              <a:t>3. 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连续函数的复合函数是连续的</a:t>
            </a: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409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00078"/>
              </p:ext>
            </p:extLst>
          </p:nvPr>
        </p:nvGraphicFramePr>
        <p:xfrm>
          <a:off x="1647825" y="336550"/>
          <a:ext cx="9429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name="Equation" r:id="rId3" imgW="914288" imgH="495263" progId="Equation.3">
                  <p:embed/>
                </p:oleObj>
              </mc:Choice>
              <mc:Fallback>
                <p:oleObj name="Equation" r:id="rId3" imgW="914288" imgH="4952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336550"/>
                        <a:ext cx="94297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514600" y="35083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</a:t>
            </a: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591860"/>
              </p:ext>
            </p:extLst>
          </p:nvPr>
        </p:nvGraphicFramePr>
        <p:xfrm>
          <a:off x="2971800" y="400050"/>
          <a:ext cx="1714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Equation" r:id="rId5" imgW="657364" imgH="171450" progId="Equation.3">
                  <p:embed/>
                </p:oleObj>
              </mc:Choice>
              <mc:Fallback>
                <p:oleObj name="Equation" r:id="rId5" imgW="657364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00050"/>
                        <a:ext cx="1714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4572000" y="35083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上连续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763713" y="94615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其反函数</a:t>
            </a:r>
          </a:p>
        </p:txBody>
      </p:sp>
      <p:graphicFrame>
        <p:nvGraphicFramePr>
          <p:cNvPr id="82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115392"/>
              </p:ext>
            </p:extLst>
          </p:nvPr>
        </p:nvGraphicFramePr>
        <p:xfrm>
          <a:off x="3357563" y="971550"/>
          <a:ext cx="1301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Equation" r:id="rId7" imgW="495449" imgH="171450" progId="Equation.DSMT4">
                  <p:embed/>
                </p:oleObj>
              </mc:Choice>
              <mc:Fallback>
                <p:oleObj name="Equation" r:id="rId7" imgW="495449" imgH="1714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971550"/>
                        <a:ext cx="1301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4659313" y="94615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</a:t>
            </a:r>
          </a:p>
        </p:txBody>
      </p:sp>
      <p:graphicFrame>
        <p:nvGraphicFramePr>
          <p:cNvPr id="82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395409"/>
              </p:ext>
            </p:extLst>
          </p:nvPr>
        </p:nvGraphicFramePr>
        <p:xfrm>
          <a:off x="152400" y="1555750"/>
          <a:ext cx="14271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Equation" r:id="rId9" imgW="542953" imgH="171450" progId="Equation.3">
                  <p:embed/>
                </p:oleObj>
              </mc:Choice>
              <mc:Fallback>
                <p:oleObj name="Equation" r:id="rId9" imgW="542953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555750"/>
                        <a:ext cx="14271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1524000" y="1555750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上也连续单调递增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533400" y="285115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B050"/>
                </a:solidFill>
                <a:latin typeface="+mn-lt"/>
                <a:ea typeface="+mn-ea"/>
              </a:rPr>
              <a:t>证</a:t>
            </a:r>
            <a:r>
              <a:rPr kumimoji="1" lang="en-US" altLang="zh-CN" b="1" dirty="0">
                <a:solidFill>
                  <a:srgbClr val="00B050"/>
                </a:solidFill>
                <a:latin typeface="+mn-lt"/>
                <a:ea typeface="+mn-ea"/>
              </a:rPr>
              <a:t>:  </a:t>
            </a:r>
            <a:r>
              <a:rPr kumimoji="1" lang="zh-CN" altLang="en-US" b="1" dirty="0">
                <a:latin typeface="+mn-lt"/>
                <a:ea typeface="+mn-ea"/>
              </a:rPr>
              <a:t>设函数</a:t>
            </a:r>
          </a:p>
        </p:txBody>
      </p:sp>
      <p:graphicFrame>
        <p:nvGraphicFramePr>
          <p:cNvPr id="82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370931"/>
              </p:ext>
            </p:extLst>
          </p:nvPr>
        </p:nvGraphicFramePr>
        <p:xfrm>
          <a:off x="2469995" y="2908788"/>
          <a:ext cx="1265963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Equation" r:id="rId11" imgW="583920" imgH="203040" progId="Equation.DSMT4">
                  <p:embed/>
                </p:oleObj>
              </mc:Choice>
              <mc:Fallback>
                <p:oleObj name="Equation" r:id="rId11" imgW="583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9995" y="2908788"/>
                        <a:ext cx="1265963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885552"/>
              </p:ext>
            </p:extLst>
          </p:nvPr>
        </p:nvGraphicFramePr>
        <p:xfrm>
          <a:off x="3771263" y="2889000"/>
          <a:ext cx="2096881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Equation" r:id="rId13" imgW="939600" imgH="228600" progId="Equation.DSMT4">
                  <p:embed/>
                </p:oleObj>
              </mc:Choice>
              <mc:Fallback>
                <p:oleObj name="Equation" r:id="rId13" imgW="939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263" y="2889000"/>
                        <a:ext cx="2096881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792748"/>
              </p:ext>
            </p:extLst>
          </p:nvPr>
        </p:nvGraphicFramePr>
        <p:xfrm>
          <a:off x="6372225" y="2898775"/>
          <a:ext cx="158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name="Equation" r:id="rId15" imgW="1561951" imgH="400162" progId="Equation.DSMT4">
                  <p:embed/>
                </p:oleObj>
              </mc:Choice>
              <mc:Fallback>
                <p:oleObj name="Equation" r:id="rId15" imgW="1561951" imgH="4001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898775"/>
                        <a:ext cx="1587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94765"/>
              </p:ext>
            </p:extLst>
          </p:nvPr>
        </p:nvGraphicFramePr>
        <p:xfrm>
          <a:off x="1362075" y="3602980"/>
          <a:ext cx="39306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name="Equation" r:id="rId17" imgW="1866600" imgH="228600" progId="Equation.DSMT4">
                  <p:embed/>
                </p:oleObj>
              </mc:Choice>
              <mc:Fallback>
                <p:oleObj name="Equation" r:id="rId17" imgW="1866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3602980"/>
                        <a:ext cx="393065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761961"/>
              </p:ext>
            </p:extLst>
          </p:nvPr>
        </p:nvGraphicFramePr>
        <p:xfrm>
          <a:off x="5813425" y="3565525"/>
          <a:ext cx="2730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Equation" r:id="rId19" imgW="2705063" imgH="657337" progId="Equation.DSMT4">
                  <p:embed/>
                </p:oleObj>
              </mc:Choice>
              <mc:Fallback>
                <p:oleObj name="Equation" r:id="rId19" imgW="2705063" imgH="6573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425" y="3565525"/>
                        <a:ext cx="2730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533400" y="4244975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于是</a:t>
            </a:r>
          </a:p>
        </p:txBody>
      </p:sp>
      <p:graphicFrame>
        <p:nvGraphicFramePr>
          <p:cNvPr id="822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25265"/>
              </p:ext>
            </p:extLst>
          </p:nvPr>
        </p:nvGraphicFramePr>
        <p:xfrm>
          <a:off x="1887538" y="4298950"/>
          <a:ext cx="2171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" name="Equation" r:id="rId21" imgW="2143041" imgH="628538" progId="Equation.3">
                  <p:embed/>
                </p:oleObj>
              </mc:Choice>
              <mc:Fallback>
                <p:oleObj name="Equation" r:id="rId21" imgW="2143041" imgH="6285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538" y="4298950"/>
                        <a:ext cx="2171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567968"/>
              </p:ext>
            </p:extLst>
          </p:nvPr>
        </p:nvGraphicFramePr>
        <p:xfrm>
          <a:off x="4084638" y="4292600"/>
          <a:ext cx="1460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" name="Equation" r:id="rId23" imgW="1428806" imgH="647626" progId="Equation.3">
                  <p:embed/>
                </p:oleObj>
              </mc:Choice>
              <mc:Fallback>
                <p:oleObj name="Equation" r:id="rId23" imgW="1428806" imgH="6476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4638" y="4292600"/>
                        <a:ext cx="14605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866265"/>
              </p:ext>
            </p:extLst>
          </p:nvPr>
        </p:nvGraphicFramePr>
        <p:xfrm>
          <a:off x="5654675" y="4294188"/>
          <a:ext cx="1193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name="Equation" r:id="rId25" imgW="1162180" imgH="419249" progId="Equation.3">
                  <p:embed/>
                </p:oleObj>
              </mc:Choice>
              <mc:Fallback>
                <p:oleObj name="Equation" r:id="rId25" imgW="1162180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4675" y="4294188"/>
                        <a:ext cx="1193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150375"/>
              </p:ext>
            </p:extLst>
          </p:nvPr>
        </p:nvGraphicFramePr>
        <p:xfrm>
          <a:off x="6934200" y="4278313"/>
          <a:ext cx="160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Equation" r:id="rId27" imgW="1571653" imgH="400162" progId="Equation.3">
                  <p:embed/>
                </p:oleObj>
              </mc:Choice>
              <mc:Fallback>
                <p:oleObj name="Equation" r:id="rId27" imgW="1571653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278313"/>
                        <a:ext cx="1600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514350" y="5002213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故复合函数</a:t>
            </a:r>
          </a:p>
        </p:txBody>
      </p:sp>
      <p:graphicFrame>
        <p:nvGraphicFramePr>
          <p:cNvPr id="822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218349"/>
              </p:ext>
            </p:extLst>
          </p:nvPr>
        </p:nvGraphicFramePr>
        <p:xfrm>
          <a:off x="2328863" y="5076825"/>
          <a:ext cx="1181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Equation" r:id="rId29" imgW="1152479" imgH="361987" progId="Equation.3">
                  <p:embed/>
                </p:oleObj>
              </mc:Choice>
              <mc:Fallback>
                <p:oleObj name="Equation" r:id="rId29" imgW="1152479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5076825"/>
                        <a:ext cx="1181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2492"/>
              </p:ext>
            </p:extLst>
          </p:nvPr>
        </p:nvGraphicFramePr>
        <p:xfrm>
          <a:off x="3536795" y="5033995"/>
          <a:ext cx="2090322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name="Equation" r:id="rId31" imgW="939600" imgH="228600" progId="Equation.DSMT4">
                  <p:embed/>
                </p:oleObj>
              </mc:Choice>
              <mc:Fallback>
                <p:oleObj name="Equation" r:id="rId31" imgW="939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795" y="5033995"/>
                        <a:ext cx="2090322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2" name="Text Box 46"/>
          <p:cNvSpPr txBox="1">
            <a:spLocks noChangeArrowheads="1"/>
          </p:cNvSpPr>
          <p:nvPr/>
        </p:nvSpPr>
        <p:spPr bwMode="auto">
          <a:xfrm>
            <a:off x="539750" y="350838"/>
            <a:ext cx="10823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又如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, </a:t>
            </a:r>
          </a:p>
        </p:txBody>
      </p:sp>
      <p:sp>
        <p:nvSpPr>
          <p:cNvPr id="8240" name="Text Box 48"/>
          <p:cNvSpPr txBox="1">
            <a:spLocks noChangeArrowheads="1"/>
          </p:cNvSpPr>
          <p:nvPr/>
        </p:nvSpPr>
        <p:spPr bwMode="auto">
          <a:xfrm>
            <a:off x="5867400" y="28511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且</a:t>
            </a:r>
          </a:p>
        </p:txBody>
      </p:sp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5292725" y="358933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即</a:t>
            </a:r>
          </a:p>
        </p:txBody>
      </p:sp>
      <p:grpSp>
        <p:nvGrpSpPr>
          <p:cNvPr id="8260" name="Group 68"/>
          <p:cNvGrpSpPr>
            <a:grpSpLocks/>
          </p:cNvGrpSpPr>
          <p:nvPr/>
        </p:nvGrpSpPr>
        <p:grpSpPr bwMode="auto">
          <a:xfrm>
            <a:off x="6291263" y="260350"/>
            <a:ext cx="2351087" cy="2238375"/>
            <a:chOff x="3614" y="664"/>
            <a:chExt cx="1645" cy="1567"/>
          </a:xfrm>
        </p:grpSpPr>
        <p:sp>
          <p:nvSpPr>
            <p:cNvPr id="4140" name="Line 69"/>
            <p:cNvSpPr>
              <a:spLocks noChangeShapeType="1"/>
            </p:cNvSpPr>
            <p:nvPr/>
          </p:nvSpPr>
          <p:spPr bwMode="auto">
            <a:xfrm>
              <a:off x="3614" y="1836"/>
              <a:ext cx="163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141" name="Line 70"/>
            <p:cNvSpPr>
              <a:spLocks noChangeShapeType="1"/>
            </p:cNvSpPr>
            <p:nvPr/>
          </p:nvSpPr>
          <p:spPr bwMode="auto">
            <a:xfrm>
              <a:off x="3969" y="678"/>
              <a:ext cx="1" cy="15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aphicFrame>
          <p:nvGraphicFramePr>
            <p:cNvPr id="4142" name="Object 71"/>
            <p:cNvGraphicFramePr>
              <a:graphicFrameLocks noChangeAspect="1"/>
            </p:cNvGraphicFramePr>
            <p:nvPr/>
          </p:nvGraphicFramePr>
          <p:xfrm>
            <a:off x="5123" y="1900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5" name="Equation" r:id="rId33" imgW="190351" imgH="199913" progId="Equation.3">
                    <p:embed/>
                  </p:oleObj>
                </mc:Choice>
                <mc:Fallback>
                  <p:oleObj name="Equation" r:id="rId33" imgW="190351" imgH="1999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3" y="1900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3" name="Object 72"/>
            <p:cNvGraphicFramePr>
              <a:graphicFrameLocks noChangeAspect="1"/>
            </p:cNvGraphicFramePr>
            <p:nvPr/>
          </p:nvGraphicFramePr>
          <p:xfrm>
            <a:off x="3784" y="664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6" name="Equation" r:id="rId35" imgW="209420" imgH="276262" progId="Equation.3">
                    <p:embed/>
                  </p:oleObj>
                </mc:Choice>
                <mc:Fallback>
                  <p:oleObj name="Equation" r:id="rId35" imgW="209420" imgH="2762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4" y="664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4" name="Object 73"/>
            <p:cNvGraphicFramePr>
              <a:graphicFrameLocks noChangeAspect="1"/>
            </p:cNvGraphicFramePr>
            <p:nvPr/>
          </p:nvGraphicFramePr>
          <p:xfrm>
            <a:off x="3785" y="1849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7" name="Equation" r:id="rId37" imgW="276327" imgH="285638" progId="Equation.3">
                    <p:embed/>
                  </p:oleObj>
                </mc:Choice>
                <mc:Fallback>
                  <p:oleObj name="Equation" r:id="rId37" imgW="276327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5" y="1849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66" name="Group 74"/>
          <p:cNvGrpSpPr>
            <a:grpSpLocks/>
          </p:cNvGrpSpPr>
          <p:nvPr/>
        </p:nvGrpSpPr>
        <p:grpSpPr bwMode="auto">
          <a:xfrm>
            <a:off x="6280150" y="449263"/>
            <a:ext cx="1103313" cy="1293812"/>
            <a:chOff x="3446" y="1251"/>
            <a:chExt cx="964" cy="1133"/>
          </a:xfrm>
        </p:grpSpPr>
        <p:sp>
          <p:nvSpPr>
            <p:cNvPr id="4137" name="Freeform 75"/>
            <p:cNvSpPr>
              <a:spLocks/>
            </p:cNvSpPr>
            <p:nvPr/>
          </p:nvSpPr>
          <p:spPr bwMode="auto">
            <a:xfrm>
              <a:off x="3912" y="1333"/>
              <a:ext cx="467" cy="774"/>
            </a:xfrm>
            <a:custGeom>
              <a:avLst/>
              <a:gdLst>
                <a:gd name="T0" fmla="*/ 6 w 444"/>
                <a:gd name="T1" fmla="*/ 844 h 738"/>
                <a:gd name="T2" fmla="*/ 21 w 444"/>
                <a:gd name="T3" fmla="*/ 831 h 738"/>
                <a:gd name="T4" fmla="*/ 27 w 444"/>
                <a:gd name="T5" fmla="*/ 824 h 738"/>
                <a:gd name="T6" fmla="*/ 42 w 444"/>
                <a:gd name="T7" fmla="*/ 810 h 738"/>
                <a:gd name="T8" fmla="*/ 48 w 444"/>
                <a:gd name="T9" fmla="*/ 803 h 738"/>
                <a:gd name="T10" fmla="*/ 63 w 444"/>
                <a:gd name="T11" fmla="*/ 789 h 738"/>
                <a:gd name="T12" fmla="*/ 69 w 444"/>
                <a:gd name="T13" fmla="*/ 782 h 738"/>
                <a:gd name="T14" fmla="*/ 84 w 444"/>
                <a:gd name="T15" fmla="*/ 768 h 738"/>
                <a:gd name="T16" fmla="*/ 90 w 444"/>
                <a:gd name="T17" fmla="*/ 754 h 738"/>
                <a:gd name="T18" fmla="*/ 98 w 444"/>
                <a:gd name="T19" fmla="*/ 748 h 738"/>
                <a:gd name="T20" fmla="*/ 111 w 444"/>
                <a:gd name="T21" fmla="*/ 734 h 738"/>
                <a:gd name="T22" fmla="*/ 119 w 444"/>
                <a:gd name="T23" fmla="*/ 719 h 738"/>
                <a:gd name="T24" fmla="*/ 133 w 444"/>
                <a:gd name="T25" fmla="*/ 706 h 738"/>
                <a:gd name="T26" fmla="*/ 140 w 444"/>
                <a:gd name="T27" fmla="*/ 700 h 738"/>
                <a:gd name="T28" fmla="*/ 154 w 444"/>
                <a:gd name="T29" fmla="*/ 685 h 738"/>
                <a:gd name="T30" fmla="*/ 161 w 444"/>
                <a:gd name="T31" fmla="*/ 671 h 738"/>
                <a:gd name="T32" fmla="*/ 175 w 444"/>
                <a:gd name="T33" fmla="*/ 658 h 738"/>
                <a:gd name="T34" fmla="*/ 181 w 444"/>
                <a:gd name="T35" fmla="*/ 644 h 738"/>
                <a:gd name="T36" fmla="*/ 196 w 444"/>
                <a:gd name="T37" fmla="*/ 630 h 738"/>
                <a:gd name="T38" fmla="*/ 202 w 444"/>
                <a:gd name="T39" fmla="*/ 616 h 738"/>
                <a:gd name="T40" fmla="*/ 209 w 444"/>
                <a:gd name="T41" fmla="*/ 602 h 738"/>
                <a:gd name="T42" fmla="*/ 223 w 444"/>
                <a:gd name="T43" fmla="*/ 588 h 738"/>
                <a:gd name="T44" fmla="*/ 230 w 444"/>
                <a:gd name="T45" fmla="*/ 574 h 738"/>
                <a:gd name="T46" fmla="*/ 244 w 444"/>
                <a:gd name="T47" fmla="*/ 554 h 738"/>
                <a:gd name="T48" fmla="*/ 251 w 444"/>
                <a:gd name="T49" fmla="*/ 540 h 738"/>
                <a:gd name="T50" fmla="*/ 265 w 444"/>
                <a:gd name="T51" fmla="*/ 525 h 738"/>
                <a:gd name="T52" fmla="*/ 272 w 444"/>
                <a:gd name="T53" fmla="*/ 504 h 738"/>
                <a:gd name="T54" fmla="*/ 286 w 444"/>
                <a:gd name="T55" fmla="*/ 492 h 738"/>
                <a:gd name="T56" fmla="*/ 293 w 444"/>
                <a:gd name="T57" fmla="*/ 477 h 738"/>
                <a:gd name="T58" fmla="*/ 307 w 444"/>
                <a:gd name="T59" fmla="*/ 456 h 738"/>
                <a:gd name="T60" fmla="*/ 314 w 444"/>
                <a:gd name="T61" fmla="*/ 444 h 738"/>
                <a:gd name="T62" fmla="*/ 321 w 444"/>
                <a:gd name="T63" fmla="*/ 423 h 738"/>
                <a:gd name="T64" fmla="*/ 336 w 444"/>
                <a:gd name="T65" fmla="*/ 402 h 738"/>
                <a:gd name="T66" fmla="*/ 342 w 444"/>
                <a:gd name="T67" fmla="*/ 387 h 738"/>
                <a:gd name="T68" fmla="*/ 357 w 444"/>
                <a:gd name="T69" fmla="*/ 367 h 738"/>
                <a:gd name="T70" fmla="*/ 363 w 444"/>
                <a:gd name="T71" fmla="*/ 346 h 738"/>
                <a:gd name="T72" fmla="*/ 378 w 444"/>
                <a:gd name="T73" fmla="*/ 325 h 738"/>
                <a:gd name="T74" fmla="*/ 384 w 444"/>
                <a:gd name="T75" fmla="*/ 305 h 738"/>
                <a:gd name="T76" fmla="*/ 399 w 444"/>
                <a:gd name="T77" fmla="*/ 284 h 738"/>
                <a:gd name="T78" fmla="*/ 405 w 444"/>
                <a:gd name="T79" fmla="*/ 263 h 738"/>
                <a:gd name="T80" fmla="*/ 420 w 444"/>
                <a:gd name="T81" fmla="*/ 242 h 738"/>
                <a:gd name="T82" fmla="*/ 426 w 444"/>
                <a:gd name="T83" fmla="*/ 221 h 738"/>
                <a:gd name="T84" fmla="*/ 432 w 444"/>
                <a:gd name="T85" fmla="*/ 200 h 738"/>
                <a:gd name="T86" fmla="*/ 447 w 444"/>
                <a:gd name="T87" fmla="*/ 173 h 738"/>
                <a:gd name="T88" fmla="*/ 453 w 444"/>
                <a:gd name="T89" fmla="*/ 152 h 738"/>
                <a:gd name="T90" fmla="*/ 468 w 444"/>
                <a:gd name="T91" fmla="*/ 132 h 738"/>
                <a:gd name="T92" fmla="*/ 474 w 444"/>
                <a:gd name="T93" fmla="*/ 104 h 738"/>
                <a:gd name="T94" fmla="*/ 489 w 444"/>
                <a:gd name="T95" fmla="*/ 84 h 738"/>
                <a:gd name="T96" fmla="*/ 495 w 444"/>
                <a:gd name="T97" fmla="*/ 55 h 738"/>
                <a:gd name="T98" fmla="*/ 510 w 444"/>
                <a:gd name="T99" fmla="*/ 27 h 738"/>
                <a:gd name="T100" fmla="*/ 516 w 444"/>
                <a:gd name="T101" fmla="*/ 0 h 7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44" h="738">
                  <a:moveTo>
                    <a:pt x="0" y="738"/>
                  </a:moveTo>
                  <a:lnTo>
                    <a:pt x="0" y="732"/>
                  </a:lnTo>
                  <a:lnTo>
                    <a:pt x="6" y="732"/>
                  </a:lnTo>
                  <a:lnTo>
                    <a:pt x="12" y="726"/>
                  </a:lnTo>
                  <a:lnTo>
                    <a:pt x="18" y="720"/>
                  </a:lnTo>
                  <a:lnTo>
                    <a:pt x="24" y="714"/>
                  </a:lnTo>
                  <a:lnTo>
                    <a:pt x="30" y="708"/>
                  </a:lnTo>
                  <a:lnTo>
                    <a:pt x="30" y="702"/>
                  </a:lnTo>
                  <a:lnTo>
                    <a:pt x="36" y="702"/>
                  </a:lnTo>
                  <a:lnTo>
                    <a:pt x="42" y="696"/>
                  </a:lnTo>
                  <a:lnTo>
                    <a:pt x="42" y="690"/>
                  </a:lnTo>
                  <a:lnTo>
                    <a:pt x="48" y="690"/>
                  </a:lnTo>
                  <a:lnTo>
                    <a:pt x="48" y="684"/>
                  </a:lnTo>
                  <a:lnTo>
                    <a:pt x="54" y="684"/>
                  </a:lnTo>
                  <a:lnTo>
                    <a:pt x="54" y="678"/>
                  </a:lnTo>
                  <a:lnTo>
                    <a:pt x="60" y="678"/>
                  </a:lnTo>
                  <a:lnTo>
                    <a:pt x="60" y="672"/>
                  </a:lnTo>
                  <a:lnTo>
                    <a:pt x="66" y="672"/>
                  </a:lnTo>
                  <a:lnTo>
                    <a:pt x="66" y="666"/>
                  </a:lnTo>
                  <a:lnTo>
                    <a:pt x="72" y="666"/>
                  </a:lnTo>
                  <a:lnTo>
                    <a:pt x="72" y="660"/>
                  </a:lnTo>
                  <a:lnTo>
                    <a:pt x="78" y="660"/>
                  </a:lnTo>
                  <a:lnTo>
                    <a:pt x="78" y="654"/>
                  </a:lnTo>
                  <a:lnTo>
                    <a:pt x="84" y="654"/>
                  </a:lnTo>
                  <a:lnTo>
                    <a:pt x="84" y="648"/>
                  </a:lnTo>
                  <a:lnTo>
                    <a:pt x="90" y="642"/>
                  </a:lnTo>
                  <a:lnTo>
                    <a:pt x="96" y="636"/>
                  </a:lnTo>
                  <a:lnTo>
                    <a:pt x="102" y="630"/>
                  </a:lnTo>
                  <a:lnTo>
                    <a:pt x="102" y="624"/>
                  </a:lnTo>
                  <a:lnTo>
                    <a:pt x="108" y="624"/>
                  </a:lnTo>
                  <a:lnTo>
                    <a:pt x="108" y="618"/>
                  </a:lnTo>
                  <a:lnTo>
                    <a:pt x="114" y="618"/>
                  </a:lnTo>
                  <a:lnTo>
                    <a:pt x="114" y="612"/>
                  </a:lnTo>
                  <a:lnTo>
                    <a:pt x="120" y="606"/>
                  </a:lnTo>
                  <a:lnTo>
                    <a:pt x="126" y="600"/>
                  </a:lnTo>
                  <a:lnTo>
                    <a:pt x="126" y="594"/>
                  </a:lnTo>
                  <a:lnTo>
                    <a:pt x="132" y="594"/>
                  </a:lnTo>
                  <a:lnTo>
                    <a:pt x="132" y="588"/>
                  </a:lnTo>
                  <a:lnTo>
                    <a:pt x="138" y="588"/>
                  </a:lnTo>
                  <a:lnTo>
                    <a:pt x="138" y="582"/>
                  </a:lnTo>
                  <a:lnTo>
                    <a:pt x="138" y="576"/>
                  </a:lnTo>
                  <a:lnTo>
                    <a:pt x="144" y="576"/>
                  </a:lnTo>
                  <a:lnTo>
                    <a:pt x="144" y="570"/>
                  </a:lnTo>
                  <a:lnTo>
                    <a:pt x="150" y="570"/>
                  </a:lnTo>
                  <a:lnTo>
                    <a:pt x="150" y="564"/>
                  </a:lnTo>
                  <a:lnTo>
                    <a:pt x="156" y="564"/>
                  </a:lnTo>
                  <a:lnTo>
                    <a:pt x="156" y="558"/>
                  </a:lnTo>
                  <a:lnTo>
                    <a:pt x="162" y="552"/>
                  </a:lnTo>
                  <a:lnTo>
                    <a:pt x="162" y="546"/>
                  </a:lnTo>
                  <a:lnTo>
                    <a:pt x="168" y="546"/>
                  </a:lnTo>
                  <a:lnTo>
                    <a:pt x="168" y="540"/>
                  </a:lnTo>
                  <a:lnTo>
                    <a:pt x="174" y="534"/>
                  </a:lnTo>
                  <a:lnTo>
                    <a:pt x="180" y="528"/>
                  </a:lnTo>
                  <a:lnTo>
                    <a:pt x="180" y="522"/>
                  </a:lnTo>
                  <a:lnTo>
                    <a:pt x="186" y="516"/>
                  </a:lnTo>
                  <a:lnTo>
                    <a:pt x="192" y="510"/>
                  </a:lnTo>
                  <a:lnTo>
                    <a:pt x="192" y="504"/>
                  </a:lnTo>
                  <a:lnTo>
                    <a:pt x="198" y="504"/>
                  </a:lnTo>
                  <a:lnTo>
                    <a:pt x="198" y="498"/>
                  </a:lnTo>
                  <a:lnTo>
                    <a:pt x="204" y="492"/>
                  </a:lnTo>
                  <a:lnTo>
                    <a:pt x="204" y="486"/>
                  </a:lnTo>
                  <a:lnTo>
                    <a:pt x="210" y="486"/>
                  </a:lnTo>
                  <a:lnTo>
                    <a:pt x="210" y="480"/>
                  </a:lnTo>
                  <a:lnTo>
                    <a:pt x="210" y="474"/>
                  </a:lnTo>
                  <a:lnTo>
                    <a:pt x="216" y="474"/>
                  </a:lnTo>
                  <a:lnTo>
                    <a:pt x="216" y="468"/>
                  </a:lnTo>
                  <a:lnTo>
                    <a:pt x="222" y="468"/>
                  </a:lnTo>
                  <a:lnTo>
                    <a:pt x="222" y="462"/>
                  </a:lnTo>
                  <a:lnTo>
                    <a:pt x="222" y="456"/>
                  </a:lnTo>
                  <a:lnTo>
                    <a:pt x="228" y="456"/>
                  </a:lnTo>
                  <a:lnTo>
                    <a:pt x="228" y="450"/>
                  </a:lnTo>
                  <a:lnTo>
                    <a:pt x="234" y="444"/>
                  </a:lnTo>
                  <a:lnTo>
                    <a:pt x="234" y="438"/>
                  </a:lnTo>
                  <a:lnTo>
                    <a:pt x="240" y="432"/>
                  </a:lnTo>
                  <a:lnTo>
                    <a:pt x="246" y="426"/>
                  </a:lnTo>
                  <a:lnTo>
                    <a:pt x="246" y="420"/>
                  </a:lnTo>
                  <a:lnTo>
                    <a:pt x="252" y="420"/>
                  </a:lnTo>
                  <a:lnTo>
                    <a:pt x="252" y="414"/>
                  </a:lnTo>
                  <a:lnTo>
                    <a:pt x="252" y="408"/>
                  </a:lnTo>
                  <a:lnTo>
                    <a:pt x="258" y="408"/>
                  </a:lnTo>
                  <a:lnTo>
                    <a:pt x="258" y="402"/>
                  </a:lnTo>
                  <a:lnTo>
                    <a:pt x="264" y="396"/>
                  </a:lnTo>
                  <a:lnTo>
                    <a:pt x="264" y="390"/>
                  </a:lnTo>
                  <a:lnTo>
                    <a:pt x="270" y="384"/>
                  </a:lnTo>
                  <a:lnTo>
                    <a:pt x="270" y="378"/>
                  </a:lnTo>
                  <a:lnTo>
                    <a:pt x="276" y="378"/>
                  </a:lnTo>
                  <a:lnTo>
                    <a:pt x="276" y="372"/>
                  </a:lnTo>
                  <a:lnTo>
                    <a:pt x="276" y="366"/>
                  </a:lnTo>
                  <a:lnTo>
                    <a:pt x="282" y="360"/>
                  </a:lnTo>
                  <a:lnTo>
                    <a:pt x="282" y="354"/>
                  </a:lnTo>
                  <a:lnTo>
                    <a:pt x="288" y="354"/>
                  </a:lnTo>
                  <a:lnTo>
                    <a:pt x="288" y="348"/>
                  </a:lnTo>
                  <a:lnTo>
                    <a:pt x="294" y="342"/>
                  </a:lnTo>
                  <a:lnTo>
                    <a:pt x="294" y="336"/>
                  </a:lnTo>
                  <a:lnTo>
                    <a:pt x="300" y="330"/>
                  </a:lnTo>
                  <a:lnTo>
                    <a:pt x="300" y="324"/>
                  </a:lnTo>
                  <a:lnTo>
                    <a:pt x="306" y="318"/>
                  </a:lnTo>
                  <a:lnTo>
                    <a:pt x="306" y="312"/>
                  </a:lnTo>
                  <a:lnTo>
                    <a:pt x="312" y="306"/>
                  </a:lnTo>
                  <a:lnTo>
                    <a:pt x="312" y="300"/>
                  </a:lnTo>
                  <a:lnTo>
                    <a:pt x="318" y="294"/>
                  </a:lnTo>
                  <a:lnTo>
                    <a:pt x="318" y="288"/>
                  </a:lnTo>
                  <a:lnTo>
                    <a:pt x="324" y="282"/>
                  </a:lnTo>
                  <a:lnTo>
                    <a:pt x="324" y="276"/>
                  </a:lnTo>
                  <a:lnTo>
                    <a:pt x="330" y="270"/>
                  </a:lnTo>
                  <a:lnTo>
                    <a:pt x="330" y="264"/>
                  </a:lnTo>
                  <a:lnTo>
                    <a:pt x="336" y="258"/>
                  </a:lnTo>
                  <a:lnTo>
                    <a:pt x="336" y="252"/>
                  </a:lnTo>
                  <a:lnTo>
                    <a:pt x="342" y="246"/>
                  </a:lnTo>
                  <a:lnTo>
                    <a:pt x="342" y="240"/>
                  </a:lnTo>
                  <a:lnTo>
                    <a:pt x="348" y="234"/>
                  </a:lnTo>
                  <a:lnTo>
                    <a:pt x="348" y="228"/>
                  </a:lnTo>
                  <a:lnTo>
                    <a:pt x="354" y="222"/>
                  </a:lnTo>
                  <a:lnTo>
                    <a:pt x="354" y="216"/>
                  </a:lnTo>
                  <a:lnTo>
                    <a:pt x="360" y="210"/>
                  </a:lnTo>
                  <a:lnTo>
                    <a:pt x="360" y="204"/>
                  </a:lnTo>
                  <a:lnTo>
                    <a:pt x="360" y="198"/>
                  </a:lnTo>
                  <a:lnTo>
                    <a:pt x="366" y="198"/>
                  </a:lnTo>
                  <a:lnTo>
                    <a:pt x="366" y="192"/>
                  </a:lnTo>
                  <a:lnTo>
                    <a:pt x="366" y="186"/>
                  </a:lnTo>
                  <a:lnTo>
                    <a:pt x="372" y="186"/>
                  </a:lnTo>
                  <a:lnTo>
                    <a:pt x="372" y="180"/>
                  </a:lnTo>
                  <a:lnTo>
                    <a:pt x="372" y="174"/>
                  </a:lnTo>
                  <a:lnTo>
                    <a:pt x="378" y="168"/>
                  </a:lnTo>
                  <a:lnTo>
                    <a:pt x="378" y="162"/>
                  </a:lnTo>
                  <a:lnTo>
                    <a:pt x="384" y="156"/>
                  </a:lnTo>
                  <a:lnTo>
                    <a:pt x="384" y="150"/>
                  </a:lnTo>
                  <a:lnTo>
                    <a:pt x="390" y="144"/>
                  </a:lnTo>
                  <a:lnTo>
                    <a:pt x="390" y="138"/>
                  </a:lnTo>
                  <a:lnTo>
                    <a:pt x="390" y="132"/>
                  </a:lnTo>
                  <a:lnTo>
                    <a:pt x="396" y="126"/>
                  </a:lnTo>
                  <a:lnTo>
                    <a:pt x="396" y="120"/>
                  </a:lnTo>
                  <a:lnTo>
                    <a:pt x="402" y="114"/>
                  </a:lnTo>
                  <a:lnTo>
                    <a:pt x="402" y="108"/>
                  </a:lnTo>
                  <a:lnTo>
                    <a:pt x="402" y="102"/>
                  </a:lnTo>
                  <a:lnTo>
                    <a:pt x="408" y="102"/>
                  </a:lnTo>
                  <a:lnTo>
                    <a:pt x="408" y="96"/>
                  </a:lnTo>
                  <a:lnTo>
                    <a:pt x="408" y="90"/>
                  </a:lnTo>
                  <a:lnTo>
                    <a:pt x="414" y="84"/>
                  </a:lnTo>
                  <a:lnTo>
                    <a:pt x="414" y="78"/>
                  </a:lnTo>
                  <a:lnTo>
                    <a:pt x="414" y="72"/>
                  </a:lnTo>
                  <a:lnTo>
                    <a:pt x="420" y="72"/>
                  </a:lnTo>
                  <a:lnTo>
                    <a:pt x="420" y="66"/>
                  </a:lnTo>
                  <a:lnTo>
                    <a:pt x="420" y="60"/>
                  </a:lnTo>
                  <a:lnTo>
                    <a:pt x="426" y="54"/>
                  </a:lnTo>
                  <a:lnTo>
                    <a:pt x="426" y="48"/>
                  </a:lnTo>
                  <a:lnTo>
                    <a:pt x="432" y="42"/>
                  </a:lnTo>
                  <a:lnTo>
                    <a:pt x="432" y="36"/>
                  </a:lnTo>
                  <a:lnTo>
                    <a:pt x="432" y="30"/>
                  </a:lnTo>
                  <a:lnTo>
                    <a:pt x="438" y="24"/>
                  </a:lnTo>
                  <a:lnTo>
                    <a:pt x="438" y="18"/>
                  </a:lnTo>
                  <a:lnTo>
                    <a:pt x="444" y="12"/>
                  </a:lnTo>
                  <a:lnTo>
                    <a:pt x="444" y="6"/>
                  </a:lnTo>
                  <a:lnTo>
                    <a:pt x="444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138" name="Freeform 76"/>
            <p:cNvSpPr>
              <a:spLocks/>
            </p:cNvSpPr>
            <p:nvPr/>
          </p:nvSpPr>
          <p:spPr bwMode="auto">
            <a:xfrm>
              <a:off x="3446" y="2107"/>
              <a:ext cx="466" cy="277"/>
            </a:xfrm>
            <a:custGeom>
              <a:avLst/>
              <a:gdLst>
                <a:gd name="T0" fmla="*/ 6 w 444"/>
                <a:gd name="T1" fmla="*/ 305 h 264"/>
                <a:gd name="T2" fmla="*/ 21 w 444"/>
                <a:gd name="T3" fmla="*/ 298 h 264"/>
                <a:gd name="T4" fmla="*/ 27 w 444"/>
                <a:gd name="T5" fmla="*/ 298 h 264"/>
                <a:gd name="T6" fmla="*/ 42 w 444"/>
                <a:gd name="T7" fmla="*/ 291 h 264"/>
                <a:gd name="T8" fmla="*/ 48 w 444"/>
                <a:gd name="T9" fmla="*/ 284 h 264"/>
                <a:gd name="T10" fmla="*/ 55 w 444"/>
                <a:gd name="T11" fmla="*/ 284 h 264"/>
                <a:gd name="T12" fmla="*/ 69 w 444"/>
                <a:gd name="T13" fmla="*/ 277 h 264"/>
                <a:gd name="T14" fmla="*/ 76 w 444"/>
                <a:gd name="T15" fmla="*/ 277 h 264"/>
                <a:gd name="T16" fmla="*/ 90 w 444"/>
                <a:gd name="T17" fmla="*/ 271 h 264"/>
                <a:gd name="T18" fmla="*/ 97 w 444"/>
                <a:gd name="T19" fmla="*/ 271 h 264"/>
                <a:gd name="T20" fmla="*/ 111 w 444"/>
                <a:gd name="T21" fmla="*/ 263 h 264"/>
                <a:gd name="T22" fmla="*/ 118 w 444"/>
                <a:gd name="T23" fmla="*/ 256 h 264"/>
                <a:gd name="T24" fmla="*/ 132 w 444"/>
                <a:gd name="T25" fmla="*/ 256 h 264"/>
                <a:gd name="T26" fmla="*/ 139 w 444"/>
                <a:gd name="T27" fmla="*/ 250 h 264"/>
                <a:gd name="T28" fmla="*/ 153 w 444"/>
                <a:gd name="T29" fmla="*/ 242 h 264"/>
                <a:gd name="T30" fmla="*/ 160 w 444"/>
                <a:gd name="T31" fmla="*/ 242 h 264"/>
                <a:gd name="T32" fmla="*/ 166 w 444"/>
                <a:gd name="T33" fmla="*/ 236 h 264"/>
                <a:gd name="T34" fmla="*/ 181 w 444"/>
                <a:gd name="T35" fmla="*/ 229 h 264"/>
                <a:gd name="T36" fmla="*/ 187 w 444"/>
                <a:gd name="T37" fmla="*/ 229 h 264"/>
                <a:gd name="T38" fmla="*/ 202 w 444"/>
                <a:gd name="T39" fmla="*/ 221 h 264"/>
                <a:gd name="T40" fmla="*/ 208 w 444"/>
                <a:gd name="T41" fmla="*/ 215 h 264"/>
                <a:gd name="T42" fmla="*/ 223 w 444"/>
                <a:gd name="T43" fmla="*/ 208 h 264"/>
                <a:gd name="T44" fmla="*/ 229 w 444"/>
                <a:gd name="T45" fmla="*/ 208 h 264"/>
                <a:gd name="T46" fmla="*/ 242 w 444"/>
                <a:gd name="T47" fmla="*/ 201 h 264"/>
                <a:gd name="T48" fmla="*/ 250 w 444"/>
                <a:gd name="T49" fmla="*/ 194 h 264"/>
                <a:gd name="T50" fmla="*/ 263 w 444"/>
                <a:gd name="T51" fmla="*/ 187 h 264"/>
                <a:gd name="T52" fmla="*/ 271 w 444"/>
                <a:gd name="T53" fmla="*/ 180 h 264"/>
                <a:gd name="T54" fmla="*/ 277 w 444"/>
                <a:gd name="T55" fmla="*/ 173 h 264"/>
                <a:gd name="T56" fmla="*/ 291 w 444"/>
                <a:gd name="T57" fmla="*/ 166 h 264"/>
                <a:gd name="T58" fmla="*/ 298 w 444"/>
                <a:gd name="T59" fmla="*/ 166 h 264"/>
                <a:gd name="T60" fmla="*/ 312 w 444"/>
                <a:gd name="T61" fmla="*/ 159 h 264"/>
                <a:gd name="T62" fmla="*/ 319 w 444"/>
                <a:gd name="T63" fmla="*/ 153 h 264"/>
                <a:gd name="T64" fmla="*/ 333 w 444"/>
                <a:gd name="T65" fmla="*/ 146 h 264"/>
                <a:gd name="T66" fmla="*/ 340 w 444"/>
                <a:gd name="T67" fmla="*/ 139 h 264"/>
                <a:gd name="T68" fmla="*/ 354 w 444"/>
                <a:gd name="T69" fmla="*/ 132 h 264"/>
                <a:gd name="T70" fmla="*/ 360 w 444"/>
                <a:gd name="T71" fmla="*/ 125 h 264"/>
                <a:gd name="T72" fmla="*/ 375 w 444"/>
                <a:gd name="T73" fmla="*/ 118 h 264"/>
                <a:gd name="T74" fmla="*/ 381 w 444"/>
                <a:gd name="T75" fmla="*/ 111 h 264"/>
                <a:gd name="T76" fmla="*/ 388 w 444"/>
                <a:gd name="T77" fmla="*/ 104 h 264"/>
                <a:gd name="T78" fmla="*/ 402 w 444"/>
                <a:gd name="T79" fmla="*/ 97 h 264"/>
                <a:gd name="T80" fmla="*/ 409 w 444"/>
                <a:gd name="T81" fmla="*/ 84 h 264"/>
                <a:gd name="T82" fmla="*/ 423 w 444"/>
                <a:gd name="T83" fmla="*/ 76 h 264"/>
                <a:gd name="T84" fmla="*/ 429 w 444"/>
                <a:gd name="T85" fmla="*/ 69 h 264"/>
                <a:gd name="T86" fmla="*/ 444 w 444"/>
                <a:gd name="T87" fmla="*/ 63 h 264"/>
                <a:gd name="T88" fmla="*/ 450 w 444"/>
                <a:gd name="T89" fmla="*/ 55 h 264"/>
                <a:gd name="T90" fmla="*/ 465 w 444"/>
                <a:gd name="T91" fmla="*/ 42 h 264"/>
                <a:gd name="T92" fmla="*/ 471 w 444"/>
                <a:gd name="T93" fmla="*/ 35 h 264"/>
                <a:gd name="T94" fmla="*/ 486 w 444"/>
                <a:gd name="T95" fmla="*/ 27 h 264"/>
                <a:gd name="T96" fmla="*/ 492 w 444"/>
                <a:gd name="T97" fmla="*/ 21 h 264"/>
                <a:gd name="T98" fmla="*/ 499 w 444"/>
                <a:gd name="T99" fmla="*/ 6 h 264"/>
                <a:gd name="T100" fmla="*/ 513 w 444"/>
                <a:gd name="T101" fmla="*/ 0 h 26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44" h="264">
                  <a:moveTo>
                    <a:pt x="0" y="264"/>
                  </a:moveTo>
                  <a:lnTo>
                    <a:pt x="0" y="264"/>
                  </a:lnTo>
                  <a:lnTo>
                    <a:pt x="6" y="264"/>
                  </a:lnTo>
                  <a:lnTo>
                    <a:pt x="6" y="258"/>
                  </a:lnTo>
                  <a:lnTo>
                    <a:pt x="12" y="258"/>
                  </a:lnTo>
                  <a:lnTo>
                    <a:pt x="18" y="258"/>
                  </a:lnTo>
                  <a:lnTo>
                    <a:pt x="24" y="258"/>
                  </a:lnTo>
                  <a:lnTo>
                    <a:pt x="24" y="252"/>
                  </a:lnTo>
                  <a:lnTo>
                    <a:pt x="30" y="252"/>
                  </a:lnTo>
                  <a:lnTo>
                    <a:pt x="36" y="252"/>
                  </a:lnTo>
                  <a:lnTo>
                    <a:pt x="42" y="252"/>
                  </a:lnTo>
                  <a:lnTo>
                    <a:pt x="42" y="246"/>
                  </a:lnTo>
                  <a:lnTo>
                    <a:pt x="48" y="246"/>
                  </a:lnTo>
                  <a:lnTo>
                    <a:pt x="54" y="246"/>
                  </a:lnTo>
                  <a:lnTo>
                    <a:pt x="60" y="240"/>
                  </a:lnTo>
                  <a:lnTo>
                    <a:pt x="66" y="240"/>
                  </a:lnTo>
                  <a:lnTo>
                    <a:pt x="72" y="240"/>
                  </a:lnTo>
                  <a:lnTo>
                    <a:pt x="72" y="234"/>
                  </a:lnTo>
                  <a:lnTo>
                    <a:pt x="78" y="234"/>
                  </a:lnTo>
                  <a:lnTo>
                    <a:pt x="84" y="234"/>
                  </a:lnTo>
                  <a:lnTo>
                    <a:pt x="90" y="228"/>
                  </a:lnTo>
                  <a:lnTo>
                    <a:pt x="96" y="228"/>
                  </a:lnTo>
                  <a:lnTo>
                    <a:pt x="102" y="228"/>
                  </a:lnTo>
                  <a:lnTo>
                    <a:pt x="102" y="222"/>
                  </a:lnTo>
                  <a:lnTo>
                    <a:pt x="108" y="222"/>
                  </a:lnTo>
                  <a:lnTo>
                    <a:pt x="114" y="222"/>
                  </a:lnTo>
                  <a:lnTo>
                    <a:pt x="114" y="216"/>
                  </a:lnTo>
                  <a:lnTo>
                    <a:pt x="120" y="216"/>
                  </a:lnTo>
                  <a:lnTo>
                    <a:pt x="126" y="216"/>
                  </a:lnTo>
                  <a:lnTo>
                    <a:pt x="132" y="210"/>
                  </a:lnTo>
                  <a:lnTo>
                    <a:pt x="138" y="210"/>
                  </a:lnTo>
                  <a:lnTo>
                    <a:pt x="144" y="204"/>
                  </a:lnTo>
                  <a:lnTo>
                    <a:pt x="150" y="204"/>
                  </a:lnTo>
                  <a:lnTo>
                    <a:pt x="156" y="198"/>
                  </a:lnTo>
                  <a:lnTo>
                    <a:pt x="162" y="198"/>
                  </a:lnTo>
                  <a:lnTo>
                    <a:pt x="168" y="192"/>
                  </a:lnTo>
                  <a:lnTo>
                    <a:pt x="174" y="192"/>
                  </a:lnTo>
                  <a:lnTo>
                    <a:pt x="180" y="186"/>
                  </a:lnTo>
                  <a:lnTo>
                    <a:pt x="186" y="186"/>
                  </a:lnTo>
                  <a:lnTo>
                    <a:pt x="186" y="180"/>
                  </a:lnTo>
                  <a:lnTo>
                    <a:pt x="192" y="180"/>
                  </a:lnTo>
                  <a:lnTo>
                    <a:pt x="198" y="180"/>
                  </a:lnTo>
                  <a:lnTo>
                    <a:pt x="198" y="174"/>
                  </a:lnTo>
                  <a:lnTo>
                    <a:pt x="204" y="174"/>
                  </a:lnTo>
                  <a:lnTo>
                    <a:pt x="210" y="174"/>
                  </a:lnTo>
                  <a:lnTo>
                    <a:pt x="210" y="168"/>
                  </a:lnTo>
                  <a:lnTo>
                    <a:pt x="216" y="168"/>
                  </a:lnTo>
                  <a:lnTo>
                    <a:pt x="222" y="168"/>
                  </a:lnTo>
                  <a:lnTo>
                    <a:pt x="222" y="162"/>
                  </a:lnTo>
                  <a:lnTo>
                    <a:pt x="228" y="162"/>
                  </a:lnTo>
                  <a:lnTo>
                    <a:pt x="234" y="156"/>
                  </a:lnTo>
                  <a:lnTo>
                    <a:pt x="240" y="156"/>
                  </a:lnTo>
                  <a:lnTo>
                    <a:pt x="240" y="150"/>
                  </a:lnTo>
                  <a:lnTo>
                    <a:pt x="246" y="150"/>
                  </a:lnTo>
                  <a:lnTo>
                    <a:pt x="252" y="150"/>
                  </a:lnTo>
                  <a:lnTo>
                    <a:pt x="252" y="144"/>
                  </a:lnTo>
                  <a:lnTo>
                    <a:pt x="258" y="144"/>
                  </a:lnTo>
                  <a:lnTo>
                    <a:pt x="264" y="138"/>
                  </a:lnTo>
                  <a:lnTo>
                    <a:pt x="270" y="138"/>
                  </a:lnTo>
                  <a:lnTo>
                    <a:pt x="270" y="132"/>
                  </a:lnTo>
                  <a:lnTo>
                    <a:pt x="276" y="132"/>
                  </a:lnTo>
                  <a:lnTo>
                    <a:pt x="282" y="132"/>
                  </a:lnTo>
                  <a:lnTo>
                    <a:pt x="282" y="126"/>
                  </a:lnTo>
                  <a:lnTo>
                    <a:pt x="288" y="126"/>
                  </a:lnTo>
                  <a:lnTo>
                    <a:pt x="288" y="120"/>
                  </a:lnTo>
                  <a:lnTo>
                    <a:pt x="294" y="120"/>
                  </a:lnTo>
                  <a:lnTo>
                    <a:pt x="300" y="114"/>
                  </a:lnTo>
                  <a:lnTo>
                    <a:pt x="306" y="114"/>
                  </a:lnTo>
                  <a:lnTo>
                    <a:pt x="306" y="108"/>
                  </a:lnTo>
                  <a:lnTo>
                    <a:pt x="312" y="108"/>
                  </a:lnTo>
                  <a:lnTo>
                    <a:pt x="318" y="102"/>
                  </a:lnTo>
                  <a:lnTo>
                    <a:pt x="324" y="102"/>
                  </a:lnTo>
                  <a:lnTo>
                    <a:pt x="324" y="96"/>
                  </a:lnTo>
                  <a:lnTo>
                    <a:pt x="330" y="96"/>
                  </a:lnTo>
                  <a:lnTo>
                    <a:pt x="336" y="90"/>
                  </a:lnTo>
                  <a:lnTo>
                    <a:pt x="342" y="84"/>
                  </a:lnTo>
                  <a:lnTo>
                    <a:pt x="348" y="84"/>
                  </a:lnTo>
                  <a:lnTo>
                    <a:pt x="348" y="78"/>
                  </a:lnTo>
                  <a:lnTo>
                    <a:pt x="354" y="78"/>
                  </a:lnTo>
                  <a:lnTo>
                    <a:pt x="354" y="72"/>
                  </a:lnTo>
                  <a:lnTo>
                    <a:pt x="360" y="72"/>
                  </a:lnTo>
                  <a:lnTo>
                    <a:pt x="366" y="72"/>
                  </a:lnTo>
                  <a:lnTo>
                    <a:pt x="366" y="66"/>
                  </a:lnTo>
                  <a:lnTo>
                    <a:pt x="372" y="66"/>
                  </a:lnTo>
                  <a:lnTo>
                    <a:pt x="372" y="60"/>
                  </a:lnTo>
                  <a:lnTo>
                    <a:pt x="378" y="60"/>
                  </a:lnTo>
                  <a:lnTo>
                    <a:pt x="378" y="54"/>
                  </a:lnTo>
                  <a:lnTo>
                    <a:pt x="384" y="54"/>
                  </a:lnTo>
                  <a:lnTo>
                    <a:pt x="384" y="48"/>
                  </a:lnTo>
                  <a:lnTo>
                    <a:pt x="390" y="48"/>
                  </a:lnTo>
                  <a:lnTo>
                    <a:pt x="390" y="42"/>
                  </a:lnTo>
                  <a:lnTo>
                    <a:pt x="396" y="42"/>
                  </a:lnTo>
                  <a:lnTo>
                    <a:pt x="402" y="36"/>
                  </a:lnTo>
                  <a:lnTo>
                    <a:pt x="408" y="36"/>
                  </a:lnTo>
                  <a:lnTo>
                    <a:pt x="408" y="30"/>
                  </a:lnTo>
                  <a:lnTo>
                    <a:pt x="414" y="30"/>
                  </a:lnTo>
                  <a:lnTo>
                    <a:pt x="414" y="24"/>
                  </a:lnTo>
                  <a:lnTo>
                    <a:pt x="420" y="24"/>
                  </a:lnTo>
                  <a:lnTo>
                    <a:pt x="420" y="18"/>
                  </a:lnTo>
                  <a:lnTo>
                    <a:pt x="426" y="18"/>
                  </a:lnTo>
                  <a:lnTo>
                    <a:pt x="426" y="12"/>
                  </a:lnTo>
                  <a:lnTo>
                    <a:pt x="432" y="12"/>
                  </a:lnTo>
                  <a:lnTo>
                    <a:pt x="432" y="6"/>
                  </a:lnTo>
                  <a:lnTo>
                    <a:pt x="438" y="6"/>
                  </a:lnTo>
                  <a:lnTo>
                    <a:pt x="438" y="0"/>
                  </a:lnTo>
                  <a:lnTo>
                    <a:pt x="444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139" name="Freeform 77"/>
            <p:cNvSpPr>
              <a:spLocks/>
            </p:cNvSpPr>
            <p:nvPr/>
          </p:nvSpPr>
          <p:spPr bwMode="auto">
            <a:xfrm>
              <a:off x="4379" y="1251"/>
              <a:ext cx="31" cy="82"/>
            </a:xfrm>
            <a:custGeom>
              <a:avLst/>
              <a:gdLst>
                <a:gd name="T0" fmla="*/ 0 w 30"/>
                <a:gd name="T1" fmla="*/ 90 h 78"/>
                <a:gd name="T2" fmla="*/ 6 w 30"/>
                <a:gd name="T3" fmla="*/ 84 h 78"/>
                <a:gd name="T4" fmla="*/ 6 w 30"/>
                <a:gd name="T5" fmla="*/ 77 h 78"/>
                <a:gd name="T6" fmla="*/ 6 w 30"/>
                <a:gd name="T7" fmla="*/ 69 h 78"/>
                <a:gd name="T8" fmla="*/ 12 w 30"/>
                <a:gd name="T9" fmla="*/ 69 h 78"/>
                <a:gd name="T10" fmla="*/ 12 w 30"/>
                <a:gd name="T11" fmla="*/ 63 h 78"/>
                <a:gd name="T12" fmla="*/ 12 w 30"/>
                <a:gd name="T13" fmla="*/ 56 h 78"/>
                <a:gd name="T14" fmla="*/ 12 w 30"/>
                <a:gd name="T15" fmla="*/ 48 h 78"/>
                <a:gd name="T16" fmla="*/ 21 w 30"/>
                <a:gd name="T17" fmla="*/ 42 h 78"/>
                <a:gd name="T18" fmla="*/ 21 w 30"/>
                <a:gd name="T19" fmla="*/ 42 h 78"/>
                <a:gd name="T20" fmla="*/ 21 w 30"/>
                <a:gd name="T21" fmla="*/ 36 h 78"/>
                <a:gd name="T22" fmla="*/ 27 w 30"/>
                <a:gd name="T23" fmla="*/ 27 h 78"/>
                <a:gd name="T24" fmla="*/ 27 w 30"/>
                <a:gd name="T25" fmla="*/ 21 h 78"/>
                <a:gd name="T26" fmla="*/ 27 w 30"/>
                <a:gd name="T27" fmla="*/ 15 h 78"/>
                <a:gd name="T28" fmla="*/ 27 w 30"/>
                <a:gd name="T29" fmla="*/ 15 h 78"/>
                <a:gd name="T30" fmla="*/ 33 w 30"/>
                <a:gd name="T31" fmla="*/ 6 h 78"/>
                <a:gd name="T32" fmla="*/ 33 w 30"/>
                <a:gd name="T33" fmla="*/ 0 h 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0" h="78">
                  <a:moveTo>
                    <a:pt x="0" y="78"/>
                  </a:moveTo>
                  <a:lnTo>
                    <a:pt x="6" y="72"/>
                  </a:lnTo>
                  <a:lnTo>
                    <a:pt x="6" y="66"/>
                  </a:lnTo>
                  <a:lnTo>
                    <a:pt x="6" y="60"/>
                  </a:lnTo>
                  <a:lnTo>
                    <a:pt x="12" y="60"/>
                  </a:lnTo>
                  <a:lnTo>
                    <a:pt x="12" y="54"/>
                  </a:lnTo>
                  <a:lnTo>
                    <a:pt x="12" y="48"/>
                  </a:lnTo>
                  <a:lnTo>
                    <a:pt x="12" y="42"/>
                  </a:lnTo>
                  <a:lnTo>
                    <a:pt x="18" y="36"/>
                  </a:lnTo>
                  <a:lnTo>
                    <a:pt x="18" y="30"/>
                  </a:lnTo>
                  <a:lnTo>
                    <a:pt x="24" y="24"/>
                  </a:lnTo>
                  <a:lnTo>
                    <a:pt x="24" y="18"/>
                  </a:lnTo>
                  <a:lnTo>
                    <a:pt x="24" y="12"/>
                  </a:lnTo>
                  <a:lnTo>
                    <a:pt x="30" y="6"/>
                  </a:lnTo>
                  <a:lnTo>
                    <a:pt x="30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aphicFrame>
        <p:nvGraphicFramePr>
          <p:cNvPr id="8271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16276"/>
              </p:ext>
            </p:extLst>
          </p:nvPr>
        </p:nvGraphicFramePr>
        <p:xfrm>
          <a:off x="7780338" y="1049338"/>
          <a:ext cx="982662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Equation" r:id="rId39" imgW="1066837" imgH="361987" progId="Equation.3">
                  <p:embed/>
                </p:oleObj>
              </mc:Choice>
              <mc:Fallback>
                <p:oleObj name="Equation" r:id="rId39" imgW="1066837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0338" y="1049338"/>
                        <a:ext cx="982662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2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779814"/>
              </p:ext>
            </p:extLst>
          </p:nvPr>
        </p:nvGraphicFramePr>
        <p:xfrm>
          <a:off x="7380288" y="350838"/>
          <a:ext cx="8651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" name="Equation" r:id="rId41" imgW="381037" imgH="199913" progId="Equation.DSMT4">
                  <p:embed/>
                </p:oleObj>
              </mc:Choice>
              <mc:Fallback>
                <p:oleObj name="Equation" r:id="rId41" imgW="381037" imgH="1999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350838"/>
                        <a:ext cx="86518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82" name="Group 90"/>
          <p:cNvGrpSpPr>
            <a:grpSpLocks/>
          </p:cNvGrpSpPr>
          <p:nvPr/>
        </p:nvGrpSpPr>
        <p:grpSpPr bwMode="auto">
          <a:xfrm>
            <a:off x="6994525" y="1382713"/>
            <a:ext cx="1382713" cy="1038225"/>
            <a:chOff x="4070" y="2069"/>
            <a:chExt cx="1210" cy="907"/>
          </a:xfrm>
        </p:grpSpPr>
        <p:sp>
          <p:nvSpPr>
            <p:cNvPr id="4134" name="Freeform 91"/>
            <p:cNvSpPr>
              <a:spLocks/>
            </p:cNvSpPr>
            <p:nvPr/>
          </p:nvSpPr>
          <p:spPr bwMode="auto">
            <a:xfrm>
              <a:off x="4070" y="2403"/>
              <a:ext cx="466" cy="573"/>
            </a:xfrm>
            <a:custGeom>
              <a:avLst/>
              <a:gdLst>
                <a:gd name="T0" fmla="*/ 6 w 444"/>
                <a:gd name="T1" fmla="*/ 617 h 546"/>
                <a:gd name="T2" fmla="*/ 15 w 444"/>
                <a:gd name="T3" fmla="*/ 597 h 546"/>
                <a:gd name="T4" fmla="*/ 27 w 444"/>
                <a:gd name="T5" fmla="*/ 569 h 546"/>
                <a:gd name="T6" fmla="*/ 35 w 444"/>
                <a:gd name="T7" fmla="*/ 548 h 546"/>
                <a:gd name="T8" fmla="*/ 48 w 444"/>
                <a:gd name="T9" fmla="*/ 528 h 546"/>
                <a:gd name="T10" fmla="*/ 55 w 444"/>
                <a:gd name="T11" fmla="*/ 507 h 546"/>
                <a:gd name="T12" fmla="*/ 69 w 444"/>
                <a:gd name="T13" fmla="*/ 486 h 546"/>
                <a:gd name="T14" fmla="*/ 76 w 444"/>
                <a:gd name="T15" fmla="*/ 471 h 546"/>
                <a:gd name="T16" fmla="*/ 84 w 444"/>
                <a:gd name="T17" fmla="*/ 450 h 546"/>
                <a:gd name="T18" fmla="*/ 97 w 444"/>
                <a:gd name="T19" fmla="*/ 429 h 546"/>
                <a:gd name="T20" fmla="*/ 104 w 444"/>
                <a:gd name="T21" fmla="*/ 417 h 546"/>
                <a:gd name="T22" fmla="*/ 118 w 444"/>
                <a:gd name="T23" fmla="*/ 402 h 546"/>
                <a:gd name="T24" fmla="*/ 125 w 444"/>
                <a:gd name="T25" fmla="*/ 381 h 546"/>
                <a:gd name="T26" fmla="*/ 139 w 444"/>
                <a:gd name="T27" fmla="*/ 368 h 546"/>
                <a:gd name="T28" fmla="*/ 146 w 444"/>
                <a:gd name="T29" fmla="*/ 354 h 546"/>
                <a:gd name="T30" fmla="*/ 160 w 444"/>
                <a:gd name="T31" fmla="*/ 340 h 546"/>
                <a:gd name="T32" fmla="*/ 166 w 444"/>
                <a:gd name="T33" fmla="*/ 326 h 546"/>
                <a:gd name="T34" fmla="*/ 181 w 444"/>
                <a:gd name="T35" fmla="*/ 312 h 546"/>
                <a:gd name="T36" fmla="*/ 187 w 444"/>
                <a:gd name="T37" fmla="*/ 298 h 546"/>
                <a:gd name="T38" fmla="*/ 194 w 444"/>
                <a:gd name="T39" fmla="*/ 284 h 546"/>
                <a:gd name="T40" fmla="*/ 208 w 444"/>
                <a:gd name="T41" fmla="*/ 277 h 546"/>
                <a:gd name="T42" fmla="*/ 215 w 444"/>
                <a:gd name="T43" fmla="*/ 263 h 546"/>
                <a:gd name="T44" fmla="*/ 229 w 444"/>
                <a:gd name="T45" fmla="*/ 250 h 546"/>
                <a:gd name="T46" fmla="*/ 236 w 444"/>
                <a:gd name="T47" fmla="*/ 242 h 546"/>
                <a:gd name="T48" fmla="*/ 250 w 444"/>
                <a:gd name="T49" fmla="*/ 229 h 546"/>
                <a:gd name="T50" fmla="*/ 257 w 444"/>
                <a:gd name="T51" fmla="*/ 215 h 546"/>
                <a:gd name="T52" fmla="*/ 271 w 444"/>
                <a:gd name="T53" fmla="*/ 208 h 546"/>
                <a:gd name="T54" fmla="*/ 277 w 444"/>
                <a:gd name="T55" fmla="*/ 194 h 546"/>
                <a:gd name="T56" fmla="*/ 291 w 444"/>
                <a:gd name="T57" fmla="*/ 187 h 546"/>
                <a:gd name="T58" fmla="*/ 298 w 444"/>
                <a:gd name="T59" fmla="*/ 173 h 546"/>
                <a:gd name="T60" fmla="*/ 305 w 444"/>
                <a:gd name="T61" fmla="*/ 166 h 546"/>
                <a:gd name="T62" fmla="*/ 319 w 444"/>
                <a:gd name="T63" fmla="*/ 160 h 546"/>
                <a:gd name="T64" fmla="*/ 326 w 444"/>
                <a:gd name="T65" fmla="*/ 146 h 546"/>
                <a:gd name="T66" fmla="*/ 340 w 444"/>
                <a:gd name="T67" fmla="*/ 139 h 546"/>
                <a:gd name="T68" fmla="*/ 347 w 444"/>
                <a:gd name="T69" fmla="*/ 132 h 546"/>
                <a:gd name="T70" fmla="*/ 360 w 444"/>
                <a:gd name="T71" fmla="*/ 118 h 546"/>
                <a:gd name="T72" fmla="*/ 368 w 444"/>
                <a:gd name="T73" fmla="*/ 111 h 546"/>
                <a:gd name="T74" fmla="*/ 381 w 444"/>
                <a:gd name="T75" fmla="*/ 104 h 546"/>
                <a:gd name="T76" fmla="*/ 388 w 444"/>
                <a:gd name="T77" fmla="*/ 97 h 546"/>
                <a:gd name="T78" fmla="*/ 402 w 444"/>
                <a:gd name="T79" fmla="*/ 84 h 546"/>
                <a:gd name="T80" fmla="*/ 409 w 444"/>
                <a:gd name="T81" fmla="*/ 76 h 546"/>
                <a:gd name="T82" fmla="*/ 417 w 444"/>
                <a:gd name="T83" fmla="*/ 69 h 546"/>
                <a:gd name="T84" fmla="*/ 429 w 444"/>
                <a:gd name="T85" fmla="*/ 63 h 546"/>
                <a:gd name="T86" fmla="*/ 438 w 444"/>
                <a:gd name="T87" fmla="*/ 55 h 546"/>
                <a:gd name="T88" fmla="*/ 450 w 444"/>
                <a:gd name="T89" fmla="*/ 48 h 546"/>
                <a:gd name="T90" fmla="*/ 459 w 444"/>
                <a:gd name="T91" fmla="*/ 42 h 546"/>
                <a:gd name="T92" fmla="*/ 471 w 444"/>
                <a:gd name="T93" fmla="*/ 35 h 546"/>
                <a:gd name="T94" fmla="*/ 480 w 444"/>
                <a:gd name="T95" fmla="*/ 27 h 546"/>
                <a:gd name="T96" fmla="*/ 492 w 444"/>
                <a:gd name="T97" fmla="*/ 21 h 546"/>
                <a:gd name="T98" fmla="*/ 499 w 444"/>
                <a:gd name="T99" fmla="*/ 6 h 546"/>
                <a:gd name="T100" fmla="*/ 513 w 444"/>
                <a:gd name="T101" fmla="*/ 0 h 54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44" h="546">
                  <a:moveTo>
                    <a:pt x="0" y="546"/>
                  </a:moveTo>
                  <a:lnTo>
                    <a:pt x="0" y="540"/>
                  </a:lnTo>
                  <a:lnTo>
                    <a:pt x="6" y="540"/>
                  </a:lnTo>
                  <a:lnTo>
                    <a:pt x="6" y="534"/>
                  </a:lnTo>
                  <a:lnTo>
                    <a:pt x="6" y="528"/>
                  </a:lnTo>
                  <a:lnTo>
                    <a:pt x="12" y="522"/>
                  </a:lnTo>
                  <a:lnTo>
                    <a:pt x="12" y="516"/>
                  </a:lnTo>
                  <a:lnTo>
                    <a:pt x="18" y="510"/>
                  </a:lnTo>
                  <a:lnTo>
                    <a:pt x="18" y="504"/>
                  </a:lnTo>
                  <a:lnTo>
                    <a:pt x="18" y="498"/>
                  </a:lnTo>
                  <a:lnTo>
                    <a:pt x="24" y="492"/>
                  </a:lnTo>
                  <a:lnTo>
                    <a:pt x="24" y="486"/>
                  </a:lnTo>
                  <a:lnTo>
                    <a:pt x="30" y="480"/>
                  </a:lnTo>
                  <a:lnTo>
                    <a:pt x="30" y="474"/>
                  </a:lnTo>
                  <a:lnTo>
                    <a:pt x="30" y="468"/>
                  </a:lnTo>
                  <a:lnTo>
                    <a:pt x="36" y="468"/>
                  </a:lnTo>
                  <a:lnTo>
                    <a:pt x="36" y="462"/>
                  </a:lnTo>
                  <a:lnTo>
                    <a:pt x="42" y="456"/>
                  </a:lnTo>
                  <a:lnTo>
                    <a:pt x="42" y="450"/>
                  </a:lnTo>
                  <a:lnTo>
                    <a:pt x="48" y="444"/>
                  </a:lnTo>
                  <a:lnTo>
                    <a:pt x="48" y="438"/>
                  </a:lnTo>
                  <a:lnTo>
                    <a:pt x="48" y="432"/>
                  </a:lnTo>
                  <a:lnTo>
                    <a:pt x="54" y="432"/>
                  </a:lnTo>
                  <a:lnTo>
                    <a:pt x="54" y="426"/>
                  </a:lnTo>
                  <a:lnTo>
                    <a:pt x="60" y="420"/>
                  </a:lnTo>
                  <a:lnTo>
                    <a:pt x="60" y="414"/>
                  </a:lnTo>
                  <a:lnTo>
                    <a:pt x="66" y="408"/>
                  </a:lnTo>
                  <a:lnTo>
                    <a:pt x="66" y="402"/>
                  </a:lnTo>
                  <a:lnTo>
                    <a:pt x="72" y="396"/>
                  </a:lnTo>
                  <a:lnTo>
                    <a:pt x="72" y="390"/>
                  </a:lnTo>
                  <a:lnTo>
                    <a:pt x="78" y="384"/>
                  </a:lnTo>
                  <a:lnTo>
                    <a:pt x="78" y="378"/>
                  </a:lnTo>
                  <a:lnTo>
                    <a:pt x="84" y="378"/>
                  </a:lnTo>
                  <a:lnTo>
                    <a:pt x="84" y="372"/>
                  </a:lnTo>
                  <a:lnTo>
                    <a:pt x="84" y="366"/>
                  </a:lnTo>
                  <a:lnTo>
                    <a:pt x="90" y="366"/>
                  </a:lnTo>
                  <a:lnTo>
                    <a:pt x="90" y="360"/>
                  </a:lnTo>
                  <a:lnTo>
                    <a:pt x="96" y="360"/>
                  </a:lnTo>
                  <a:lnTo>
                    <a:pt x="96" y="354"/>
                  </a:lnTo>
                  <a:lnTo>
                    <a:pt x="102" y="348"/>
                  </a:lnTo>
                  <a:lnTo>
                    <a:pt x="102" y="342"/>
                  </a:lnTo>
                  <a:lnTo>
                    <a:pt x="108" y="336"/>
                  </a:lnTo>
                  <a:lnTo>
                    <a:pt x="108" y="330"/>
                  </a:lnTo>
                  <a:lnTo>
                    <a:pt x="114" y="330"/>
                  </a:lnTo>
                  <a:lnTo>
                    <a:pt x="114" y="324"/>
                  </a:lnTo>
                  <a:lnTo>
                    <a:pt x="120" y="318"/>
                  </a:lnTo>
                  <a:lnTo>
                    <a:pt x="120" y="312"/>
                  </a:lnTo>
                  <a:lnTo>
                    <a:pt x="126" y="312"/>
                  </a:lnTo>
                  <a:lnTo>
                    <a:pt x="126" y="306"/>
                  </a:lnTo>
                  <a:lnTo>
                    <a:pt x="132" y="300"/>
                  </a:lnTo>
                  <a:lnTo>
                    <a:pt x="132" y="294"/>
                  </a:lnTo>
                  <a:lnTo>
                    <a:pt x="138" y="294"/>
                  </a:lnTo>
                  <a:lnTo>
                    <a:pt x="138" y="288"/>
                  </a:lnTo>
                  <a:lnTo>
                    <a:pt x="144" y="288"/>
                  </a:lnTo>
                  <a:lnTo>
                    <a:pt x="144" y="282"/>
                  </a:lnTo>
                  <a:lnTo>
                    <a:pt x="150" y="276"/>
                  </a:lnTo>
                  <a:lnTo>
                    <a:pt x="150" y="270"/>
                  </a:lnTo>
                  <a:lnTo>
                    <a:pt x="156" y="270"/>
                  </a:lnTo>
                  <a:lnTo>
                    <a:pt x="156" y="264"/>
                  </a:lnTo>
                  <a:lnTo>
                    <a:pt x="162" y="264"/>
                  </a:lnTo>
                  <a:lnTo>
                    <a:pt x="162" y="258"/>
                  </a:lnTo>
                  <a:lnTo>
                    <a:pt x="168" y="252"/>
                  </a:lnTo>
                  <a:lnTo>
                    <a:pt x="168" y="246"/>
                  </a:lnTo>
                  <a:lnTo>
                    <a:pt x="174" y="246"/>
                  </a:lnTo>
                  <a:lnTo>
                    <a:pt x="174" y="240"/>
                  </a:lnTo>
                  <a:lnTo>
                    <a:pt x="180" y="240"/>
                  </a:lnTo>
                  <a:lnTo>
                    <a:pt x="180" y="234"/>
                  </a:lnTo>
                  <a:lnTo>
                    <a:pt x="186" y="234"/>
                  </a:lnTo>
                  <a:lnTo>
                    <a:pt x="186" y="228"/>
                  </a:lnTo>
                  <a:lnTo>
                    <a:pt x="192" y="228"/>
                  </a:lnTo>
                  <a:lnTo>
                    <a:pt x="192" y="222"/>
                  </a:lnTo>
                  <a:lnTo>
                    <a:pt x="198" y="216"/>
                  </a:lnTo>
                  <a:lnTo>
                    <a:pt x="198" y="210"/>
                  </a:lnTo>
                  <a:lnTo>
                    <a:pt x="204" y="210"/>
                  </a:lnTo>
                  <a:lnTo>
                    <a:pt x="210" y="204"/>
                  </a:lnTo>
                  <a:lnTo>
                    <a:pt x="210" y="198"/>
                  </a:lnTo>
                  <a:lnTo>
                    <a:pt x="216" y="198"/>
                  </a:lnTo>
                  <a:lnTo>
                    <a:pt x="216" y="192"/>
                  </a:lnTo>
                  <a:lnTo>
                    <a:pt x="222" y="192"/>
                  </a:lnTo>
                  <a:lnTo>
                    <a:pt x="222" y="186"/>
                  </a:lnTo>
                  <a:lnTo>
                    <a:pt x="228" y="186"/>
                  </a:lnTo>
                  <a:lnTo>
                    <a:pt x="228" y="180"/>
                  </a:lnTo>
                  <a:lnTo>
                    <a:pt x="234" y="180"/>
                  </a:lnTo>
                  <a:lnTo>
                    <a:pt x="234" y="174"/>
                  </a:lnTo>
                  <a:lnTo>
                    <a:pt x="240" y="174"/>
                  </a:lnTo>
                  <a:lnTo>
                    <a:pt x="240" y="168"/>
                  </a:lnTo>
                  <a:lnTo>
                    <a:pt x="246" y="168"/>
                  </a:lnTo>
                  <a:lnTo>
                    <a:pt x="246" y="162"/>
                  </a:lnTo>
                  <a:lnTo>
                    <a:pt x="252" y="162"/>
                  </a:lnTo>
                  <a:lnTo>
                    <a:pt x="252" y="156"/>
                  </a:lnTo>
                  <a:lnTo>
                    <a:pt x="258" y="156"/>
                  </a:lnTo>
                  <a:lnTo>
                    <a:pt x="258" y="150"/>
                  </a:lnTo>
                  <a:lnTo>
                    <a:pt x="264" y="150"/>
                  </a:lnTo>
                  <a:lnTo>
                    <a:pt x="264" y="144"/>
                  </a:lnTo>
                  <a:lnTo>
                    <a:pt x="270" y="144"/>
                  </a:lnTo>
                  <a:lnTo>
                    <a:pt x="270" y="138"/>
                  </a:lnTo>
                  <a:lnTo>
                    <a:pt x="276" y="138"/>
                  </a:lnTo>
                  <a:lnTo>
                    <a:pt x="276" y="132"/>
                  </a:lnTo>
                  <a:lnTo>
                    <a:pt x="282" y="132"/>
                  </a:lnTo>
                  <a:lnTo>
                    <a:pt x="282" y="126"/>
                  </a:lnTo>
                  <a:lnTo>
                    <a:pt x="288" y="126"/>
                  </a:lnTo>
                  <a:lnTo>
                    <a:pt x="288" y="120"/>
                  </a:lnTo>
                  <a:lnTo>
                    <a:pt x="294" y="120"/>
                  </a:lnTo>
                  <a:lnTo>
                    <a:pt x="294" y="114"/>
                  </a:lnTo>
                  <a:lnTo>
                    <a:pt x="300" y="114"/>
                  </a:lnTo>
                  <a:lnTo>
                    <a:pt x="306" y="108"/>
                  </a:lnTo>
                  <a:lnTo>
                    <a:pt x="312" y="102"/>
                  </a:lnTo>
                  <a:lnTo>
                    <a:pt x="318" y="102"/>
                  </a:lnTo>
                  <a:lnTo>
                    <a:pt x="318" y="96"/>
                  </a:lnTo>
                  <a:lnTo>
                    <a:pt x="324" y="96"/>
                  </a:lnTo>
                  <a:lnTo>
                    <a:pt x="324" y="90"/>
                  </a:lnTo>
                  <a:lnTo>
                    <a:pt x="330" y="90"/>
                  </a:lnTo>
                  <a:lnTo>
                    <a:pt x="330" y="84"/>
                  </a:lnTo>
                  <a:lnTo>
                    <a:pt x="336" y="84"/>
                  </a:lnTo>
                  <a:lnTo>
                    <a:pt x="336" y="78"/>
                  </a:lnTo>
                  <a:lnTo>
                    <a:pt x="342" y="78"/>
                  </a:lnTo>
                  <a:lnTo>
                    <a:pt x="348" y="72"/>
                  </a:lnTo>
                  <a:lnTo>
                    <a:pt x="354" y="66"/>
                  </a:lnTo>
                  <a:lnTo>
                    <a:pt x="360" y="66"/>
                  </a:lnTo>
                  <a:lnTo>
                    <a:pt x="360" y="60"/>
                  </a:lnTo>
                  <a:lnTo>
                    <a:pt x="366" y="60"/>
                  </a:lnTo>
                  <a:lnTo>
                    <a:pt x="366" y="54"/>
                  </a:lnTo>
                  <a:lnTo>
                    <a:pt x="372" y="54"/>
                  </a:lnTo>
                  <a:lnTo>
                    <a:pt x="378" y="48"/>
                  </a:lnTo>
                  <a:lnTo>
                    <a:pt x="384" y="48"/>
                  </a:lnTo>
                  <a:lnTo>
                    <a:pt x="384" y="42"/>
                  </a:lnTo>
                  <a:lnTo>
                    <a:pt x="390" y="42"/>
                  </a:lnTo>
                  <a:lnTo>
                    <a:pt x="390" y="36"/>
                  </a:lnTo>
                  <a:lnTo>
                    <a:pt x="396" y="36"/>
                  </a:lnTo>
                  <a:lnTo>
                    <a:pt x="402" y="30"/>
                  </a:lnTo>
                  <a:lnTo>
                    <a:pt x="408" y="30"/>
                  </a:lnTo>
                  <a:lnTo>
                    <a:pt x="408" y="24"/>
                  </a:lnTo>
                  <a:lnTo>
                    <a:pt x="414" y="24"/>
                  </a:lnTo>
                  <a:lnTo>
                    <a:pt x="414" y="18"/>
                  </a:lnTo>
                  <a:lnTo>
                    <a:pt x="420" y="18"/>
                  </a:lnTo>
                  <a:lnTo>
                    <a:pt x="426" y="18"/>
                  </a:lnTo>
                  <a:lnTo>
                    <a:pt x="426" y="12"/>
                  </a:lnTo>
                  <a:lnTo>
                    <a:pt x="432" y="12"/>
                  </a:lnTo>
                  <a:lnTo>
                    <a:pt x="432" y="6"/>
                  </a:lnTo>
                  <a:lnTo>
                    <a:pt x="438" y="6"/>
                  </a:lnTo>
                  <a:lnTo>
                    <a:pt x="444" y="0"/>
                  </a:lnTo>
                </a:path>
              </a:pathLst>
            </a:custGeom>
            <a:noFill/>
            <a:ln w="38100" cmpd="sng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135" name="Freeform 92"/>
            <p:cNvSpPr>
              <a:spLocks/>
            </p:cNvSpPr>
            <p:nvPr/>
          </p:nvSpPr>
          <p:spPr bwMode="auto">
            <a:xfrm>
              <a:off x="4536" y="2170"/>
              <a:ext cx="467" cy="233"/>
            </a:xfrm>
            <a:custGeom>
              <a:avLst/>
              <a:gdLst>
                <a:gd name="T0" fmla="*/ 6 w 444"/>
                <a:gd name="T1" fmla="*/ 257 h 222"/>
                <a:gd name="T2" fmla="*/ 15 w 444"/>
                <a:gd name="T3" fmla="*/ 250 h 222"/>
                <a:gd name="T4" fmla="*/ 27 w 444"/>
                <a:gd name="T5" fmla="*/ 242 h 222"/>
                <a:gd name="T6" fmla="*/ 36 w 444"/>
                <a:gd name="T7" fmla="*/ 236 h 222"/>
                <a:gd name="T8" fmla="*/ 48 w 444"/>
                <a:gd name="T9" fmla="*/ 229 h 222"/>
                <a:gd name="T10" fmla="*/ 56 w 444"/>
                <a:gd name="T11" fmla="*/ 223 h 222"/>
                <a:gd name="T12" fmla="*/ 69 w 444"/>
                <a:gd name="T13" fmla="*/ 215 h 222"/>
                <a:gd name="T14" fmla="*/ 77 w 444"/>
                <a:gd name="T15" fmla="*/ 208 h 222"/>
                <a:gd name="T16" fmla="*/ 90 w 444"/>
                <a:gd name="T17" fmla="*/ 202 h 222"/>
                <a:gd name="T18" fmla="*/ 98 w 444"/>
                <a:gd name="T19" fmla="*/ 194 h 222"/>
                <a:gd name="T20" fmla="*/ 111 w 444"/>
                <a:gd name="T21" fmla="*/ 187 h 222"/>
                <a:gd name="T22" fmla="*/ 119 w 444"/>
                <a:gd name="T23" fmla="*/ 187 h 222"/>
                <a:gd name="T24" fmla="*/ 126 w 444"/>
                <a:gd name="T25" fmla="*/ 181 h 222"/>
                <a:gd name="T26" fmla="*/ 140 w 444"/>
                <a:gd name="T27" fmla="*/ 173 h 222"/>
                <a:gd name="T28" fmla="*/ 147 w 444"/>
                <a:gd name="T29" fmla="*/ 166 h 222"/>
                <a:gd name="T30" fmla="*/ 161 w 444"/>
                <a:gd name="T31" fmla="*/ 160 h 222"/>
                <a:gd name="T32" fmla="*/ 167 w 444"/>
                <a:gd name="T33" fmla="*/ 153 h 222"/>
                <a:gd name="T34" fmla="*/ 181 w 444"/>
                <a:gd name="T35" fmla="*/ 153 h 222"/>
                <a:gd name="T36" fmla="*/ 188 w 444"/>
                <a:gd name="T37" fmla="*/ 146 h 222"/>
                <a:gd name="T38" fmla="*/ 202 w 444"/>
                <a:gd name="T39" fmla="*/ 139 h 222"/>
                <a:gd name="T40" fmla="*/ 209 w 444"/>
                <a:gd name="T41" fmla="*/ 132 h 222"/>
                <a:gd name="T42" fmla="*/ 223 w 444"/>
                <a:gd name="T43" fmla="*/ 132 h 222"/>
                <a:gd name="T44" fmla="*/ 230 w 444"/>
                <a:gd name="T45" fmla="*/ 125 h 222"/>
                <a:gd name="T46" fmla="*/ 238 w 444"/>
                <a:gd name="T47" fmla="*/ 118 h 222"/>
                <a:gd name="T48" fmla="*/ 251 w 444"/>
                <a:gd name="T49" fmla="*/ 111 h 222"/>
                <a:gd name="T50" fmla="*/ 259 w 444"/>
                <a:gd name="T51" fmla="*/ 111 h 222"/>
                <a:gd name="T52" fmla="*/ 272 w 444"/>
                <a:gd name="T53" fmla="*/ 104 h 222"/>
                <a:gd name="T54" fmla="*/ 279 w 444"/>
                <a:gd name="T55" fmla="*/ 97 h 222"/>
                <a:gd name="T56" fmla="*/ 293 w 444"/>
                <a:gd name="T57" fmla="*/ 97 h 222"/>
                <a:gd name="T58" fmla="*/ 300 w 444"/>
                <a:gd name="T59" fmla="*/ 90 h 222"/>
                <a:gd name="T60" fmla="*/ 314 w 444"/>
                <a:gd name="T61" fmla="*/ 84 h 222"/>
                <a:gd name="T62" fmla="*/ 321 w 444"/>
                <a:gd name="T63" fmla="*/ 76 h 222"/>
                <a:gd name="T64" fmla="*/ 336 w 444"/>
                <a:gd name="T65" fmla="*/ 76 h 222"/>
                <a:gd name="T66" fmla="*/ 342 w 444"/>
                <a:gd name="T67" fmla="*/ 69 h 222"/>
                <a:gd name="T68" fmla="*/ 349 w 444"/>
                <a:gd name="T69" fmla="*/ 63 h 222"/>
                <a:gd name="T70" fmla="*/ 363 w 444"/>
                <a:gd name="T71" fmla="*/ 63 h 222"/>
                <a:gd name="T72" fmla="*/ 369 w 444"/>
                <a:gd name="T73" fmla="*/ 55 h 222"/>
                <a:gd name="T74" fmla="*/ 384 w 444"/>
                <a:gd name="T75" fmla="*/ 55 h 222"/>
                <a:gd name="T76" fmla="*/ 390 w 444"/>
                <a:gd name="T77" fmla="*/ 48 h 222"/>
                <a:gd name="T78" fmla="*/ 405 w 444"/>
                <a:gd name="T79" fmla="*/ 42 h 222"/>
                <a:gd name="T80" fmla="*/ 411 w 444"/>
                <a:gd name="T81" fmla="*/ 42 h 222"/>
                <a:gd name="T82" fmla="*/ 426 w 444"/>
                <a:gd name="T83" fmla="*/ 35 h 222"/>
                <a:gd name="T84" fmla="*/ 432 w 444"/>
                <a:gd name="T85" fmla="*/ 27 h 222"/>
                <a:gd name="T86" fmla="*/ 447 w 444"/>
                <a:gd name="T87" fmla="*/ 27 h 222"/>
                <a:gd name="T88" fmla="*/ 453 w 444"/>
                <a:gd name="T89" fmla="*/ 21 h 222"/>
                <a:gd name="T90" fmla="*/ 462 w 444"/>
                <a:gd name="T91" fmla="*/ 21 h 222"/>
                <a:gd name="T92" fmla="*/ 474 w 444"/>
                <a:gd name="T93" fmla="*/ 15 h 222"/>
                <a:gd name="T94" fmla="*/ 482 w 444"/>
                <a:gd name="T95" fmla="*/ 6 h 222"/>
                <a:gd name="T96" fmla="*/ 495 w 444"/>
                <a:gd name="T97" fmla="*/ 6 h 222"/>
                <a:gd name="T98" fmla="*/ 503 w 444"/>
                <a:gd name="T99" fmla="*/ 0 h 222"/>
                <a:gd name="T100" fmla="*/ 516 w 444"/>
                <a:gd name="T101" fmla="*/ 0 h 22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44" h="222">
                  <a:moveTo>
                    <a:pt x="0" y="222"/>
                  </a:moveTo>
                  <a:lnTo>
                    <a:pt x="0" y="222"/>
                  </a:lnTo>
                  <a:lnTo>
                    <a:pt x="6" y="222"/>
                  </a:lnTo>
                  <a:lnTo>
                    <a:pt x="6" y="216"/>
                  </a:lnTo>
                  <a:lnTo>
                    <a:pt x="12" y="216"/>
                  </a:lnTo>
                  <a:lnTo>
                    <a:pt x="18" y="210"/>
                  </a:lnTo>
                  <a:lnTo>
                    <a:pt x="24" y="210"/>
                  </a:lnTo>
                  <a:lnTo>
                    <a:pt x="24" y="204"/>
                  </a:lnTo>
                  <a:lnTo>
                    <a:pt x="30" y="204"/>
                  </a:lnTo>
                  <a:lnTo>
                    <a:pt x="36" y="198"/>
                  </a:lnTo>
                  <a:lnTo>
                    <a:pt x="42" y="198"/>
                  </a:lnTo>
                  <a:lnTo>
                    <a:pt x="42" y="192"/>
                  </a:lnTo>
                  <a:lnTo>
                    <a:pt x="48" y="192"/>
                  </a:lnTo>
                  <a:lnTo>
                    <a:pt x="54" y="192"/>
                  </a:lnTo>
                  <a:lnTo>
                    <a:pt x="54" y="186"/>
                  </a:lnTo>
                  <a:lnTo>
                    <a:pt x="60" y="186"/>
                  </a:lnTo>
                  <a:lnTo>
                    <a:pt x="66" y="180"/>
                  </a:lnTo>
                  <a:lnTo>
                    <a:pt x="72" y="180"/>
                  </a:lnTo>
                  <a:lnTo>
                    <a:pt x="72" y="174"/>
                  </a:lnTo>
                  <a:lnTo>
                    <a:pt x="78" y="174"/>
                  </a:lnTo>
                  <a:lnTo>
                    <a:pt x="84" y="174"/>
                  </a:lnTo>
                  <a:lnTo>
                    <a:pt x="84" y="168"/>
                  </a:lnTo>
                  <a:lnTo>
                    <a:pt x="90" y="168"/>
                  </a:lnTo>
                  <a:lnTo>
                    <a:pt x="96" y="162"/>
                  </a:lnTo>
                  <a:lnTo>
                    <a:pt x="102" y="162"/>
                  </a:lnTo>
                  <a:lnTo>
                    <a:pt x="102" y="156"/>
                  </a:lnTo>
                  <a:lnTo>
                    <a:pt x="108" y="156"/>
                  </a:lnTo>
                  <a:lnTo>
                    <a:pt x="114" y="156"/>
                  </a:lnTo>
                  <a:lnTo>
                    <a:pt x="114" y="150"/>
                  </a:lnTo>
                  <a:lnTo>
                    <a:pt x="120" y="150"/>
                  </a:lnTo>
                  <a:lnTo>
                    <a:pt x="126" y="150"/>
                  </a:lnTo>
                  <a:lnTo>
                    <a:pt x="126" y="144"/>
                  </a:lnTo>
                  <a:lnTo>
                    <a:pt x="132" y="144"/>
                  </a:lnTo>
                  <a:lnTo>
                    <a:pt x="138" y="138"/>
                  </a:lnTo>
                  <a:lnTo>
                    <a:pt x="144" y="138"/>
                  </a:lnTo>
                  <a:lnTo>
                    <a:pt x="144" y="132"/>
                  </a:lnTo>
                  <a:lnTo>
                    <a:pt x="150" y="132"/>
                  </a:lnTo>
                  <a:lnTo>
                    <a:pt x="156" y="132"/>
                  </a:lnTo>
                  <a:lnTo>
                    <a:pt x="156" y="126"/>
                  </a:lnTo>
                  <a:lnTo>
                    <a:pt x="162" y="126"/>
                  </a:lnTo>
                  <a:lnTo>
                    <a:pt x="168" y="126"/>
                  </a:lnTo>
                  <a:lnTo>
                    <a:pt x="168" y="120"/>
                  </a:lnTo>
                  <a:lnTo>
                    <a:pt x="174" y="120"/>
                  </a:lnTo>
                  <a:lnTo>
                    <a:pt x="180" y="120"/>
                  </a:lnTo>
                  <a:lnTo>
                    <a:pt x="180" y="114"/>
                  </a:lnTo>
                  <a:lnTo>
                    <a:pt x="186" y="114"/>
                  </a:lnTo>
                  <a:lnTo>
                    <a:pt x="192" y="114"/>
                  </a:lnTo>
                  <a:lnTo>
                    <a:pt x="192" y="108"/>
                  </a:lnTo>
                  <a:lnTo>
                    <a:pt x="198" y="108"/>
                  </a:lnTo>
                  <a:lnTo>
                    <a:pt x="204" y="108"/>
                  </a:lnTo>
                  <a:lnTo>
                    <a:pt x="204" y="102"/>
                  </a:lnTo>
                  <a:lnTo>
                    <a:pt x="210" y="102"/>
                  </a:lnTo>
                  <a:lnTo>
                    <a:pt x="216" y="102"/>
                  </a:lnTo>
                  <a:lnTo>
                    <a:pt x="216" y="96"/>
                  </a:lnTo>
                  <a:lnTo>
                    <a:pt x="222" y="96"/>
                  </a:lnTo>
                  <a:lnTo>
                    <a:pt x="228" y="90"/>
                  </a:lnTo>
                  <a:lnTo>
                    <a:pt x="234" y="90"/>
                  </a:lnTo>
                  <a:lnTo>
                    <a:pt x="240" y="90"/>
                  </a:lnTo>
                  <a:lnTo>
                    <a:pt x="240" y="84"/>
                  </a:lnTo>
                  <a:lnTo>
                    <a:pt x="246" y="84"/>
                  </a:lnTo>
                  <a:lnTo>
                    <a:pt x="252" y="84"/>
                  </a:lnTo>
                  <a:lnTo>
                    <a:pt x="252" y="78"/>
                  </a:lnTo>
                  <a:lnTo>
                    <a:pt x="258" y="78"/>
                  </a:lnTo>
                  <a:lnTo>
                    <a:pt x="264" y="78"/>
                  </a:lnTo>
                  <a:lnTo>
                    <a:pt x="264" y="72"/>
                  </a:lnTo>
                  <a:lnTo>
                    <a:pt x="270" y="72"/>
                  </a:lnTo>
                  <a:lnTo>
                    <a:pt x="276" y="72"/>
                  </a:lnTo>
                  <a:lnTo>
                    <a:pt x="276" y="66"/>
                  </a:lnTo>
                  <a:lnTo>
                    <a:pt x="282" y="66"/>
                  </a:lnTo>
                  <a:lnTo>
                    <a:pt x="288" y="66"/>
                  </a:lnTo>
                  <a:lnTo>
                    <a:pt x="288" y="60"/>
                  </a:lnTo>
                  <a:lnTo>
                    <a:pt x="294" y="60"/>
                  </a:lnTo>
                  <a:lnTo>
                    <a:pt x="300" y="60"/>
                  </a:lnTo>
                  <a:lnTo>
                    <a:pt x="300" y="54"/>
                  </a:lnTo>
                  <a:lnTo>
                    <a:pt x="306" y="54"/>
                  </a:lnTo>
                  <a:lnTo>
                    <a:pt x="312" y="54"/>
                  </a:lnTo>
                  <a:lnTo>
                    <a:pt x="318" y="54"/>
                  </a:lnTo>
                  <a:lnTo>
                    <a:pt x="318" y="48"/>
                  </a:lnTo>
                  <a:lnTo>
                    <a:pt x="324" y="48"/>
                  </a:lnTo>
                  <a:lnTo>
                    <a:pt x="330" y="48"/>
                  </a:lnTo>
                  <a:lnTo>
                    <a:pt x="330" y="42"/>
                  </a:lnTo>
                  <a:lnTo>
                    <a:pt x="336" y="42"/>
                  </a:lnTo>
                  <a:lnTo>
                    <a:pt x="342" y="42"/>
                  </a:lnTo>
                  <a:lnTo>
                    <a:pt x="342" y="36"/>
                  </a:lnTo>
                  <a:lnTo>
                    <a:pt x="348" y="36"/>
                  </a:lnTo>
                  <a:lnTo>
                    <a:pt x="354" y="36"/>
                  </a:lnTo>
                  <a:lnTo>
                    <a:pt x="360" y="36"/>
                  </a:lnTo>
                  <a:lnTo>
                    <a:pt x="360" y="30"/>
                  </a:lnTo>
                  <a:lnTo>
                    <a:pt x="366" y="30"/>
                  </a:lnTo>
                  <a:lnTo>
                    <a:pt x="372" y="30"/>
                  </a:lnTo>
                  <a:lnTo>
                    <a:pt x="372" y="24"/>
                  </a:lnTo>
                  <a:lnTo>
                    <a:pt x="378" y="24"/>
                  </a:lnTo>
                  <a:lnTo>
                    <a:pt x="384" y="24"/>
                  </a:lnTo>
                  <a:lnTo>
                    <a:pt x="384" y="18"/>
                  </a:lnTo>
                  <a:lnTo>
                    <a:pt x="390" y="18"/>
                  </a:lnTo>
                  <a:lnTo>
                    <a:pt x="396" y="18"/>
                  </a:lnTo>
                  <a:lnTo>
                    <a:pt x="402" y="12"/>
                  </a:lnTo>
                  <a:lnTo>
                    <a:pt x="408" y="12"/>
                  </a:lnTo>
                  <a:lnTo>
                    <a:pt x="414" y="12"/>
                  </a:lnTo>
                  <a:lnTo>
                    <a:pt x="414" y="6"/>
                  </a:lnTo>
                  <a:lnTo>
                    <a:pt x="420" y="6"/>
                  </a:lnTo>
                  <a:lnTo>
                    <a:pt x="426" y="6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</a:path>
              </a:pathLst>
            </a:custGeom>
            <a:noFill/>
            <a:ln w="38100" cmpd="sng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136" name="Freeform 93"/>
            <p:cNvSpPr>
              <a:spLocks/>
            </p:cNvSpPr>
            <p:nvPr/>
          </p:nvSpPr>
          <p:spPr bwMode="auto">
            <a:xfrm>
              <a:off x="5003" y="2069"/>
              <a:ext cx="277" cy="101"/>
            </a:xfrm>
            <a:custGeom>
              <a:avLst/>
              <a:gdLst>
                <a:gd name="T0" fmla="*/ 6 w 264"/>
                <a:gd name="T1" fmla="*/ 105 h 96"/>
                <a:gd name="T2" fmla="*/ 15 w 264"/>
                <a:gd name="T3" fmla="*/ 105 h 96"/>
                <a:gd name="T4" fmla="*/ 15 w 264"/>
                <a:gd name="T5" fmla="*/ 105 h 96"/>
                <a:gd name="T6" fmla="*/ 21 w 264"/>
                <a:gd name="T7" fmla="*/ 98 h 96"/>
                <a:gd name="T8" fmla="*/ 27 w 264"/>
                <a:gd name="T9" fmla="*/ 98 h 96"/>
                <a:gd name="T10" fmla="*/ 35 w 264"/>
                <a:gd name="T11" fmla="*/ 98 h 96"/>
                <a:gd name="T12" fmla="*/ 42 w 264"/>
                <a:gd name="T13" fmla="*/ 90 h 96"/>
                <a:gd name="T14" fmla="*/ 48 w 264"/>
                <a:gd name="T15" fmla="*/ 90 h 96"/>
                <a:gd name="T16" fmla="*/ 55 w 264"/>
                <a:gd name="T17" fmla="*/ 90 h 96"/>
                <a:gd name="T18" fmla="*/ 55 w 264"/>
                <a:gd name="T19" fmla="*/ 84 h 96"/>
                <a:gd name="T20" fmla="*/ 63 w 264"/>
                <a:gd name="T21" fmla="*/ 84 h 96"/>
                <a:gd name="T22" fmla="*/ 69 w 264"/>
                <a:gd name="T23" fmla="*/ 84 h 96"/>
                <a:gd name="T24" fmla="*/ 76 w 264"/>
                <a:gd name="T25" fmla="*/ 77 h 96"/>
                <a:gd name="T26" fmla="*/ 84 w 264"/>
                <a:gd name="T27" fmla="*/ 77 h 96"/>
                <a:gd name="T28" fmla="*/ 90 w 264"/>
                <a:gd name="T29" fmla="*/ 77 h 96"/>
                <a:gd name="T30" fmla="*/ 97 w 264"/>
                <a:gd name="T31" fmla="*/ 69 h 96"/>
                <a:gd name="T32" fmla="*/ 104 w 264"/>
                <a:gd name="T33" fmla="*/ 69 h 96"/>
                <a:gd name="T34" fmla="*/ 104 w 264"/>
                <a:gd name="T35" fmla="*/ 69 h 96"/>
                <a:gd name="T36" fmla="*/ 111 w 264"/>
                <a:gd name="T37" fmla="*/ 69 h 96"/>
                <a:gd name="T38" fmla="*/ 118 w 264"/>
                <a:gd name="T39" fmla="*/ 63 h 96"/>
                <a:gd name="T40" fmla="*/ 125 w 264"/>
                <a:gd name="T41" fmla="*/ 63 h 96"/>
                <a:gd name="T42" fmla="*/ 132 w 264"/>
                <a:gd name="T43" fmla="*/ 63 h 96"/>
                <a:gd name="T44" fmla="*/ 139 w 264"/>
                <a:gd name="T45" fmla="*/ 57 h 96"/>
                <a:gd name="T46" fmla="*/ 146 w 264"/>
                <a:gd name="T47" fmla="*/ 57 h 96"/>
                <a:gd name="T48" fmla="*/ 153 w 264"/>
                <a:gd name="T49" fmla="*/ 57 h 96"/>
                <a:gd name="T50" fmla="*/ 153 w 264"/>
                <a:gd name="T51" fmla="*/ 48 h 96"/>
                <a:gd name="T52" fmla="*/ 159 w 264"/>
                <a:gd name="T53" fmla="*/ 48 h 96"/>
                <a:gd name="T54" fmla="*/ 166 w 264"/>
                <a:gd name="T55" fmla="*/ 48 h 96"/>
                <a:gd name="T56" fmla="*/ 173 w 264"/>
                <a:gd name="T57" fmla="*/ 42 h 96"/>
                <a:gd name="T58" fmla="*/ 180 w 264"/>
                <a:gd name="T59" fmla="*/ 42 h 96"/>
                <a:gd name="T60" fmla="*/ 187 w 264"/>
                <a:gd name="T61" fmla="*/ 42 h 96"/>
                <a:gd name="T62" fmla="*/ 194 w 264"/>
                <a:gd name="T63" fmla="*/ 42 h 96"/>
                <a:gd name="T64" fmla="*/ 201 w 264"/>
                <a:gd name="T65" fmla="*/ 36 h 96"/>
                <a:gd name="T66" fmla="*/ 201 w 264"/>
                <a:gd name="T67" fmla="*/ 36 h 96"/>
                <a:gd name="T68" fmla="*/ 208 w 264"/>
                <a:gd name="T69" fmla="*/ 36 h 96"/>
                <a:gd name="T70" fmla="*/ 215 w 264"/>
                <a:gd name="T71" fmla="*/ 27 h 96"/>
                <a:gd name="T72" fmla="*/ 221 w 264"/>
                <a:gd name="T73" fmla="*/ 27 h 96"/>
                <a:gd name="T74" fmla="*/ 229 w 264"/>
                <a:gd name="T75" fmla="*/ 27 h 96"/>
                <a:gd name="T76" fmla="*/ 236 w 264"/>
                <a:gd name="T77" fmla="*/ 27 h 96"/>
                <a:gd name="T78" fmla="*/ 242 w 264"/>
                <a:gd name="T79" fmla="*/ 21 h 96"/>
                <a:gd name="T80" fmla="*/ 250 w 264"/>
                <a:gd name="T81" fmla="*/ 21 h 96"/>
                <a:gd name="T82" fmla="*/ 250 w 264"/>
                <a:gd name="T83" fmla="*/ 21 h 96"/>
                <a:gd name="T84" fmla="*/ 256 w 264"/>
                <a:gd name="T85" fmla="*/ 15 h 96"/>
                <a:gd name="T86" fmla="*/ 263 w 264"/>
                <a:gd name="T87" fmla="*/ 15 h 96"/>
                <a:gd name="T88" fmla="*/ 271 w 264"/>
                <a:gd name="T89" fmla="*/ 15 h 96"/>
                <a:gd name="T90" fmla="*/ 277 w 264"/>
                <a:gd name="T91" fmla="*/ 15 h 96"/>
                <a:gd name="T92" fmla="*/ 284 w 264"/>
                <a:gd name="T93" fmla="*/ 6 h 96"/>
                <a:gd name="T94" fmla="*/ 291 w 264"/>
                <a:gd name="T95" fmla="*/ 6 h 96"/>
                <a:gd name="T96" fmla="*/ 298 w 264"/>
                <a:gd name="T97" fmla="*/ 6 h 96"/>
                <a:gd name="T98" fmla="*/ 298 w 264"/>
                <a:gd name="T99" fmla="*/ 0 h 9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64" h="96">
                  <a:moveTo>
                    <a:pt x="0" y="96"/>
                  </a:moveTo>
                  <a:lnTo>
                    <a:pt x="0" y="90"/>
                  </a:lnTo>
                  <a:lnTo>
                    <a:pt x="6" y="90"/>
                  </a:lnTo>
                  <a:lnTo>
                    <a:pt x="12" y="90"/>
                  </a:lnTo>
                  <a:lnTo>
                    <a:pt x="18" y="90"/>
                  </a:lnTo>
                  <a:lnTo>
                    <a:pt x="18" y="84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36" y="78"/>
                  </a:lnTo>
                  <a:lnTo>
                    <a:pt x="42" y="78"/>
                  </a:lnTo>
                  <a:lnTo>
                    <a:pt x="48" y="78"/>
                  </a:lnTo>
                  <a:lnTo>
                    <a:pt x="48" y="72"/>
                  </a:lnTo>
                  <a:lnTo>
                    <a:pt x="54" y="72"/>
                  </a:lnTo>
                  <a:lnTo>
                    <a:pt x="60" y="72"/>
                  </a:lnTo>
                  <a:lnTo>
                    <a:pt x="66" y="72"/>
                  </a:lnTo>
                  <a:lnTo>
                    <a:pt x="66" y="66"/>
                  </a:lnTo>
                  <a:lnTo>
                    <a:pt x="72" y="66"/>
                  </a:lnTo>
                  <a:lnTo>
                    <a:pt x="78" y="66"/>
                  </a:lnTo>
                  <a:lnTo>
                    <a:pt x="84" y="60"/>
                  </a:lnTo>
                  <a:lnTo>
                    <a:pt x="90" y="60"/>
                  </a:lnTo>
                  <a:lnTo>
                    <a:pt x="96" y="60"/>
                  </a:lnTo>
                  <a:lnTo>
                    <a:pt x="102" y="54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14" y="48"/>
                  </a:lnTo>
                  <a:lnTo>
                    <a:pt x="120" y="48"/>
                  </a:lnTo>
                  <a:lnTo>
                    <a:pt x="126" y="48"/>
                  </a:lnTo>
                  <a:lnTo>
                    <a:pt x="132" y="48"/>
                  </a:lnTo>
                  <a:lnTo>
                    <a:pt x="132" y="42"/>
                  </a:lnTo>
                  <a:lnTo>
                    <a:pt x="138" y="42"/>
                  </a:lnTo>
                  <a:lnTo>
                    <a:pt x="144" y="42"/>
                  </a:lnTo>
                  <a:lnTo>
                    <a:pt x="150" y="42"/>
                  </a:lnTo>
                  <a:lnTo>
                    <a:pt x="150" y="36"/>
                  </a:lnTo>
                  <a:lnTo>
                    <a:pt x="156" y="36"/>
                  </a:lnTo>
                  <a:lnTo>
                    <a:pt x="162" y="36"/>
                  </a:lnTo>
                  <a:lnTo>
                    <a:pt x="168" y="36"/>
                  </a:lnTo>
                  <a:lnTo>
                    <a:pt x="168" y="30"/>
                  </a:lnTo>
                  <a:lnTo>
                    <a:pt x="174" y="30"/>
                  </a:lnTo>
                  <a:lnTo>
                    <a:pt x="180" y="30"/>
                  </a:lnTo>
                  <a:lnTo>
                    <a:pt x="186" y="30"/>
                  </a:lnTo>
                  <a:lnTo>
                    <a:pt x="186" y="24"/>
                  </a:lnTo>
                  <a:lnTo>
                    <a:pt x="192" y="24"/>
                  </a:lnTo>
                  <a:lnTo>
                    <a:pt x="198" y="24"/>
                  </a:lnTo>
                  <a:lnTo>
                    <a:pt x="204" y="24"/>
                  </a:lnTo>
                  <a:lnTo>
                    <a:pt x="204" y="18"/>
                  </a:lnTo>
                  <a:lnTo>
                    <a:pt x="210" y="18"/>
                  </a:lnTo>
                  <a:lnTo>
                    <a:pt x="216" y="18"/>
                  </a:lnTo>
                  <a:lnTo>
                    <a:pt x="222" y="18"/>
                  </a:lnTo>
                  <a:lnTo>
                    <a:pt x="222" y="12"/>
                  </a:lnTo>
                  <a:lnTo>
                    <a:pt x="228" y="12"/>
                  </a:lnTo>
                  <a:lnTo>
                    <a:pt x="234" y="12"/>
                  </a:lnTo>
                  <a:lnTo>
                    <a:pt x="240" y="12"/>
                  </a:lnTo>
                  <a:lnTo>
                    <a:pt x="240" y="6"/>
                  </a:lnTo>
                  <a:lnTo>
                    <a:pt x="246" y="6"/>
                  </a:lnTo>
                  <a:lnTo>
                    <a:pt x="252" y="6"/>
                  </a:lnTo>
                  <a:lnTo>
                    <a:pt x="258" y="6"/>
                  </a:lnTo>
                  <a:lnTo>
                    <a:pt x="258" y="0"/>
                  </a:lnTo>
                  <a:lnTo>
                    <a:pt x="264" y="0"/>
                  </a:lnTo>
                </a:path>
              </a:pathLst>
            </a:custGeom>
            <a:noFill/>
            <a:ln w="38100" cmpd="sng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aphicFrame>
        <p:nvGraphicFramePr>
          <p:cNvPr id="8289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634713"/>
              </p:ext>
            </p:extLst>
          </p:nvPr>
        </p:nvGraphicFramePr>
        <p:xfrm>
          <a:off x="6629400" y="1203325"/>
          <a:ext cx="125413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" name="Equation" r:id="rId43" imgW="114412" imgH="276262" progId="Equation.3">
                  <p:embed/>
                </p:oleObj>
              </mc:Choice>
              <mc:Fallback>
                <p:oleObj name="Equation" r:id="rId43" imgW="114412" imgH="2762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203325"/>
                        <a:ext cx="125413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0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183074"/>
              </p:ext>
            </p:extLst>
          </p:nvPr>
        </p:nvGraphicFramePr>
        <p:xfrm>
          <a:off x="7342188" y="1965325"/>
          <a:ext cx="125412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" name="Equation" r:id="rId45" imgW="114412" imgH="276262" progId="Equation.3">
                  <p:embed/>
                </p:oleObj>
              </mc:Choice>
              <mc:Fallback>
                <p:oleObj name="Equation" r:id="rId45" imgW="114412" imgH="2762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2188" y="1965325"/>
                        <a:ext cx="125412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2" name="Text Box 100"/>
          <p:cNvSpPr txBox="1">
            <a:spLocks noChangeArrowheads="1"/>
          </p:cNvSpPr>
          <p:nvPr/>
        </p:nvSpPr>
        <p:spPr bwMode="auto">
          <a:xfrm>
            <a:off x="152400" y="960438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单调递增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49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14362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7" grpId="0" autoUpdateAnimBg="0"/>
      <p:bldP spid="8199" grpId="0" autoUpdateAnimBg="0"/>
      <p:bldP spid="8200" grpId="0" autoUpdateAnimBg="0"/>
      <p:bldP spid="8202" grpId="0" autoUpdateAnimBg="0"/>
      <p:bldP spid="8204" grpId="0" autoUpdateAnimBg="0"/>
      <p:bldP spid="8205" grpId="0" autoUpdateAnimBg="0"/>
      <p:bldP spid="8219" grpId="0" autoUpdateAnimBg="0"/>
      <p:bldP spid="8224" grpId="0" autoUpdateAnimBg="0"/>
      <p:bldP spid="8240" grpId="0" build="p" autoUpdateAnimBg="0"/>
      <p:bldP spid="8242" grpId="0" build="p" autoUpdateAnimBg="0"/>
      <p:bldP spid="8292" grpId="0" autoUpdateAnimBg="0"/>
      <p:bldP spid="4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44450"/>
            <a:ext cx="6477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0000FF"/>
                </a:solidFill>
                <a:latin typeface="+mn-lt"/>
                <a:ea typeface="+mn-ea"/>
              </a:rPr>
              <a:t>定理</a:t>
            </a:r>
            <a:r>
              <a:rPr lang="en-US" altLang="zh-CN" sz="2800" b="1" dirty="0" smtClean="0">
                <a:solidFill>
                  <a:srgbClr val="0000FF"/>
                </a:solidFill>
                <a:latin typeface="+mn-lt"/>
                <a:ea typeface="+mn-ea"/>
              </a:rPr>
              <a:t>3. 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连续函数的复合函数是连续的</a:t>
            </a: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+mn-ea"/>
              </a:rPr>
              <a:t>.</a:t>
            </a:r>
          </a:p>
        </p:txBody>
      </p:sp>
      <p:sp>
        <p:nvSpPr>
          <p:cNvPr id="5123" name="Text Box 13"/>
          <p:cNvSpPr txBox="1">
            <a:spLocks noChangeArrowheads="1"/>
          </p:cNvSpPr>
          <p:nvPr/>
        </p:nvSpPr>
        <p:spPr bwMode="auto">
          <a:xfrm>
            <a:off x="533400" y="65405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B050"/>
                </a:solidFill>
                <a:latin typeface="+mn-lt"/>
                <a:ea typeface="+mn-ea"/>
              </a:rPr>
              <a:t>证</a:t>
            </a:r>
            <a:r>
              <a:rPr kumimoji="1" lang="en-US" altLang="zh-CN" b="1" dirty="0">
                <a:solidFill>
                  <a:srgbClr val="00B050"/>
                </a:solidFill>
                <a:latin typeface="+mn-lt"/>
                <a:ea typeface="+mn-ea"/>
              </a:rPr>
              <a:t>:  </a:t>
            </a:r>
            <a:r>
              <a:rPr kumimoji="1" lang="zh-CN" altLang="en-US" b="1" dirty="0">
                <a:latin typeface="+mn-lt"/>
                <a:ea typeface="+mn-ea"/>
              </a:rPr>
              <a:t>设函数</a:t>
            </a:r>
          </a:p>
        </p:txBody>
      </p:sp>
      <p:graphicFrame>
        <p:nvGraphicFramePr>
          <p:cNvPr id="512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68135"/>
              </p:ext>
            </p:extLst>
          </p:nvPr>
        </p:nvGraphicFramePr>
        <p:xfrm>
          <a:off x="2481263" y="779463"/>
          <a:ext cx="1244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Equation" r:id="rId3" imgW="1219051" imgH="361987" progId="Equation.3">
                  <p:embed/>
                </p:oleObj>
              </mc:Choice>
              <mc:Fallback>
                <p:oleObj name="Equation" r:id="rId3" imgW="1219051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779463"/>
                        <a:ext cx="1244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423466"/>
              </p:ext>
            </p:extLst>
          </p:nvPr>
        </p:nvGraphicFramePr>
        <p:xfrm>
          <a:off x="3911055" y="727204"/>
          <a:ext cx="1957089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Equation" r:id="rId5" imgW="939600" imgH="228600" progId="Equation.DSMT4">
                  <p:embed/>
                </p:oleObj>
              </mc:Choice>
              <mc:Fallback>
                <p:oleObj name="Equation" r:id="rId5" imgW="939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055" y="727204"/>
                        <a:ext cx="1957089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059209"/>
              </p:ext>
            </p:extLst>
          </p:nvPr>
        </p:nvGraphicFramePr>
        <p:xfrm>
          <a:off x="6372225" y="701675"/>
          <a:ext cx="158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Equation" r:id="rId7" imgW="1561951" imgH="400162" progId="Equation.DSMT4">
                  <p:embed/>
                </p:oleObj>
              </mc:Choice>
              <mc:Fallback>
                <p:oleObj name="Equation" r:id="rId7" imgW="1561951" imgH="4001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701675"/>
                        <a:ext cx="1587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706842"/>
              </p:ext>
            </p:extLst>
          </p:nvPr>
        </p:nvGraphicFramePr>
        <p:xfrm>
          <a:off x="1395456" y="1392238"/>
          <a:ext cx="3897269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Equation" r:id="rId9" imgW="1866600" imgH="228600" progId="Equation.DSMT4">
                  <p:embed/>
                </p:oleObj>
              </mc:Choice>
              <mc:Fallback>
                <p:oleObj name="Equation" r:id="rId9" imgW="1866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56" y="1392238"/>
                        <a:ext cx="3897269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767870"/>
              </p:ext>
            </p:extLst>
          </p:nvPr>
        </p:nvGraphicFramePr>
        <p:xfrm>
          <a:off x="5813425" y="1368425"/>
          <a:ext cx="2730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Equation" r:id="rId11" imgW="2705063" imgH="657337" progId="Equation.DSMT4">
                  <p:embed/>
                </p:oleObj>
              </mc:Choice>
              <mc:Fallback>
                <p:oleObj name="Equation" r:id="rId11" imgW="2705063" imgH="6573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425" y="1368425"/>
                        <a:ext cx="2730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27"/>
          <p:cNvSpPr txBox="1">
            <a:spLocks noChangeArrowheads="1"/>
          </p:cNvSpPr>
          <p:nvPr/>
        </p:nvSpPr>
        <p:spPr bwMode="auto">
          <a:xfrm>
            <a:off x="533400" y="2047875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于是</a:t>
            </a:r>
          </a:p>
        </p:txBody>
      </p:sp>
      <p:graphicFrame>
        <p:nvGraphicFramePr>
          <p:cNvPr id="513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950105"/>
              </p:ext>
            </p:extLst>
          </p:nvPr>
        </p:nvGraphicFramePr>
        <p:xfrm>
          <a:off x="1887538" y="2101850"/>
          <a:ext cx="2171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Equation" r:id="rId13" imgW="2143041" imgH="628538" progId="Equation.3">
                  <p:embed/>
                </p:oleObj>
              </mc:Choice>
              <mc:Fallback>
                <p:oleObj name="Equation" r:id="rId13" imgW="2143041" imgH="6285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538" y="2101850"/>
                        <a:ext cx="2171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49713"/>
              </p:ext>
            </p:extLst>
          </p:nvPr>
        </p:nvGraphicFramePr>
        <p:xfrm>
          <a:off x="4084638" y="2095500"/>
          <a:ext cx="1460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Equation" r:id="rId15" imgW="1428806" imgH="647626" progId="Equation.3">
                  <p:embed/>
                </p:oleObj>
              </mc:Choice>
              <mc:Fallback>
                <p:oleObj name="Equation" r:id="rId15" imgW="1428806" imgH="6476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4638" y="2095500"/>
                        <a:ext cx="14605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605985"/>
              </p:ext>
            </p:extLst>
          </p:nvPr>
        </p:nvGraphicFramePr>
        <p:xfrm>
          <a:off x="5654675" y="2097088"/>
          <a:ext cx="1193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Equation" r:id="rId17" imgW="1162180" imgH="419249" progId="Equation.3">
                  <p:embed/>
                </p:oleObj>
              </mc:Choice>
              <mc:Fallback>
                <p:oleObj name="Equation" r:id="rId17" imgW="1162180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4675" y="2097088"/>
                        <a:ext cx="1193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524888"/>
              </p:ext>
            </p:extLst>
          </p:nvPr>
        </p:nvGraphicFramePr>
        <p:xfrm>
          <a:off x="6934200" y="2081213"/>
          <a:ext cx="160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Equation" r:id="rId19" imgW="1571653" imgH="400162" progId="Equation.3">
                  <p:embed/>
                </p:oleObj>
              </mc:Choice>
              <mc:Fallback>
                <p:oleObj name="Equation" r:id="rId19" imgW="1571653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081213"/>
                        <a:ext cx="1600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4" name="Text Box 32"/>
          <p:cNvSpPr txBox="1">
            <a:spLocks noChangeArrowheads="1"/>
          </p:cNvSpPr>
          <p:nvPr/>
        </p:nvSpPr>
        <p:spPr bwMode="auto">
          <a:xfrm>
            <a:off x="514350" y="2805113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故复合函数</a:t>
            </a:r>
          </a:p>
        </p:txBody>
      </p:sp>
      <p:graphicFrame>
        <p:nvGraphicFramePr>
          <p:cNvPr id="513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631453"/>
              </p:ext>
            </p:extLst>
          </p:nvPr>
        </p:nvGraphicFramePr>
        <p:xfrm>
          <a:off x="2328863" y="2879725"/>
          <a:ext cx="1181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Equation" r:id="rId21" imgW="1152479" imgH="361987" progId="Equation.3">
                  <p:embed/>
                </p:oleObj>
              </mc:Choice>
              <mc:Fallback>
                <p:oleObj name="Equation" r:id="rId21" imgW="1152479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2879725"/>
                        <a:ext cx="1181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6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685361"/>
              </p:ext>
            </p:extLst>
          </p:nvPr>
        </p:nvGraphicFramePr>
        <p:xfrm>
          <a:off x="3611633" y="2843952"/>
          <a:ext cx="1950967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Equation" r:id="rId23" imgW="939600" imgH="228600" progId="Equation.DSMT4">
                  <p:embed/>
                </p:oleObj>
              </mc:Choice>
              <mc:Fallback>
                <p:oleObj name="Equation" r:id="rId23" imgW="939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633" y="2843952"/>
                        <a:ext cx="1950967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7" name="Text Box 48"/>
          <p:cNvSpPr txBox="1">
            <a:spLocks noChangeArrowheads="1"/>
          </p:cNvSpPr>
          <p:nvPr/>
        </p:nvSpPr>
        <p:spPr bwMode="auto">
          <a:xfrm>
            <a:off x="5867400" y="6540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且</a:t>
            </a:r>
          </a:p>
        </p:txBody>
      </p:sp>
      <p:sp>
        <p:nvSpPr>
          <p:cNvPr id="5138" name="Text Box 50"/>
          <p:cNvSpPr txBox="1">
            <a:spLocks noChangeArrowheads="1"/>
          </p:cNvSpPr>
          <p:nvPr/>
        </p:nvSpPr>
        <p:spPr bwMode="auto">
          <a:xfrm>
            <a:off x="5292725" y="139223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即</a:t>
            </a:r>
          </a:p>
        </p:txBody>
      </p:sp>
      <p:sp>
        <p:nvSpPr>
          <p:cNvPr id="49" name="Text Box 19"/>
          <p:cNvSpPr txBox="1">
            <a:spLocks noChangeArrowheads="1"/>
          </p:cNvSpPr>
          <p:nvPr/>
        </p:nvSpPr>
        <p:spPr bwMode="auto">
          <a:xfrm>
            <a:off x="395288" y="3609975"/>
            <a:ext cx="230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推论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 </a:t>
            </a:r>
            <a:r>
              <a:rPr kumimoji="1" lang="zh-CN" altLang="en-US" b="1" dirty="0">
                <a:latin typeface="+mn-lt"/>
                <a:ea typeface="+mn-ea"/>
              </a:rPr>
              <a:t>设</a:t>
            </a:r>
          </a:p>
        </p:txBody>
      </p:sp>
      <p:graphicFrame>
        <p:nvGraphicFramePr>
          <p:cNvPr id="5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463896"/>
              </p:ext>
            </p:extLst>
          </p:nvPr>
        </p:nvGraphicFramePr>
        <p:xfrm>
          <a:off x="1941513" y="3656013"/>
          <a:ext cx="1981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Equation" r:id="rId25" imgW="1962057" imgH="580988" progId="Equation.DSMT4">
                  <p:embed/>
                </p:oleObj>
              </mc:Choice>
              <mc:Fallback>
                <p:oleObj name="Equation" r:id="rId25" imgW="1962057" imgH="58098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3656013"/>
                        <a:ext cx="19812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73030"/>
              </p:ext>
            </p:extLst>
          </p:nvPr>
        </p:nvGraphicFramePr>
        <p:xfrm>
          <a:off x="4140200" y="3681413"/>
          <a:ext cx="469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Equation" r:id="rId27" imgW="4667120" imgH="400162" progId="Equation.DSMT4">
                  <p:embed/>
                </p:oleObj>
              </mc:Choice>
              <mc:Fallback>
                <p:oleObj name="Equation" r:id="rId27" imgW="4667120" imgH="4001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681413"/>
                        <a:ext cx="4699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381000" y="420528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</a:t>
            </a:r>
          </a:p>
        </p:txBody>
      </p:sp>
      <p:graphicFrame>
        <p:nvGraphicFramePr>
          <p:cNvPr id="5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062779"/>
              </p:ext>
            </p:extLst>
          </p:nvPr>
        </p:nvGraphicFramePr>
        <p:xfrm>
          <a:off x="876300" y="4305300"/>
          <a:ext cx="2006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Equation" r:id="rId29" imgW="1990827" imgH="580988" progId="Equation.DSMT4">
                  <p:embed/>
                </p:oleObj>
              </mc:Choice>
              <mc:Fallback>
                <p:oleObj name="Equation" r:id="rId29" imgW="1990827" imgH="58098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4305300"/>
                        <a:ext cx="2006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702509"/>
              </p:ext>
            </p:extLst>
          </p:nvPr>
        </p:nvGraphicFramePr>
        <p:xfrm>
          <a:off x="4102100" y="4343400"/>
          <a:ext cx="111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Equation" r:id="rId31" imgW="1085906" imgH="400162" progId="Equation.DSMT4">
                  <p:embed/>
                </p:oleObj>
              </mc:Choice>
              <mc:Fallback>
                <p:oleObj name="Equation" r:id="rId31" imgW="1085906" imgH="4001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4343400"/>
                        <a:ext cx="1117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261949"/>
              </p:ext>
            </p:extLst>
          </p:nvPr>
        </p:nvGraphicFramePr>
        <p:xfrm>
          <a:off x="5195888" y="4318000"/>
          <a:ext cx="2006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Equation" r:id="rId33" imgW="1990827" imgH="580988" progId="Equation.DSMT4">
                  <p:embed/>
                </p:oleObj>
              </mc:Choice>
              <mc:Fallback>
                <p:oleObj name="Equation" r:id="rId33" imgW="1990827" imgH="58098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888" y="4318000"/>
                        <a:ext cx="2006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844791"/>
              </p:ext>
            </p:extLst>
          </p:nvPr>
        </p:nvGraphicFramePr>
        <p:xfrm>
          <a:off x="2819400" y="4343400"/>
          <a:ext cx="12827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Equation" r:id="rId35" imgW="1257188" imgH="571612" progId="Equation.DSMT4">
                  <p:embed/>
                </p:oleObj>
              </mc:Choice>
              <mc:Fallback>
                <p:oleObj name="Equation" r:id="rId35" imgW="1257188" imgH="5716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343400"/>
                        <a:ext cx="12827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26"/>
          <p:cNvSpPr txBox="1">
            <a:spLocks noChangeArrowheads="1"/>
          </p:cNvSpPr>
          <p:nvPr/>
        </p:nvSpPr>
        <p:spPr bwMode="auto">
          <a:xfrm>
            <a:off x="1524000" y="5084763"/>
            <a:ext cx="61452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  <a:defRPr/>
            </a:pPr>
            <a:r>
              <a:rPr kumimoji="1" lang="en-US" altLang="zh-CN" sz="2800" b="1" dirty="0">
                <a:solidFill>
                  <a:srgbClr val="C00000"/>
                </a:solidFill>
              </a:rPr>
              <a:t>(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连续函数符号与极限符号可交换次序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9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91667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utoUpdateAnimBg="0"/>
      <p:bldP spid="52" grpId="0" autoUpdateAnimBg="0"/>
      <p:bldP spid="57" grpId="0"/>
      <p:bldP spid="2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105150"/>
            <a:ext cx="12954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例如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935466"/>
              </p:ext>
            </p:extLst>
          </p:nvPr>
        </p:nvGraphicFramePr>
        <p:xfrm>
          <a:off x="1587500" y="2965450"/>
          <a:ext cx="1308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Equation" r:id="rId3" imgW="1276257" imgH="819076" progId="Equation.3">
                  <p:embed/>
                </p:oleObj>
              </mc:Choice>
              <mc:Fallback>
                <p:oleObj name="Equation" r:id="rId3" imgW="1276257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2965450"/>
                        <a:ext cx="1308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2971800" y="3119438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是由连续函数链</a:t>
            </a:r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181202"/>
              </p:ext>
            </p:extLst>
          </p:nvPr>
        </p:nvGraphicFramePr>
        <p:xfrm>
          <a:off x="1341438" y="3978275"/>
          <a:ext cx="38830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Equation" r:id="rId5" imgW="3857541" imgH="381074" progId="Equation.3">
                  <p:embed/>
                </p:oleObj>
              </mc:Choice>
              <mc:Fallback>
                <p:oleObj name="Equation" r:id="rId5" imgW="3857541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3978275"/>
                        <a:ext cx="38830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23275"/>
              </p:ext>
            </p:extLst>
          </p:nvPr>
        </p:nvGraphicFramePr>
        <p:xfrm>
          <a:off x="1401763" y="4660900"/>
          <a:ext cx="10033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Equation" r:id="rId7" imgW="971494" imgH="819076" progId="Equation.3">
                  <p:embed/>
                </p:oleObj>
              </mc:Choice>
              <mc:Fallback>
                <p:oleObj name="Equation" r:id="rId7" imgW="971494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4660900"/>
                        <a:ext cx="1003300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129233"/>
              </p:ext>
            </p:extLst>
          </p:nvPr>
        </p:nvGraphicFramePr>
        <p:xfrm>
          <a:off x="3154363" y="4835525"/>
          <a:ext cx="990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Equation" r:id="rId9" imgW="962127" imgH="419249" progId="Equation.3">
                  <p:embed/>
                </p:oleObj>
              </mc:Choice>
              <mc:Fallback>
                <p:oleObj name="Equation" r:id="rId9" imgW="962127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4835525"/>
                        <a:ext cx="9906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1979613" y="577215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因此</a:t>
            </a:r>
          </a:p>
        </p:txBody>
      </p:sp>
      <p:graphicFrame>
        <p:nvGraphicFramePr>
          <p:cNvPr id="55305" name="Object 9"/>
          <p:cNvGraphicFramePr>
            <a:graphicFrameLocks noChangeAspect="1"/>
          </p:cNvGraphicFramePr>
          <p:nvPr/>
        </p:nvGraphicFramePr>
        <p:xfrm>
          <a:off x="2868613" y="5602288"/>
          <a:ext cx="1308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Equation" r:id="rId11" imgW="1276257" imgH="819076" progId="Equation.3">
                  <p:embed/>
                </p:oleObj>
              </mc:Choice>
              <mc:Fallback>
                <p:oleObj name="Equation" r:id="rId11" imgW="1276257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5602288"/>
                        <a:ext cx="1308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4189413" y="5757863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</a:t>
            </a:r>
          </a:p>
        </p:txBody>
      </p:sp>
      <p:graphicFrame>
        <p:nvGraphicFramePr>
          <p:cNvPr id="553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222996"/>
              </p:ext>
            </p:extLst>
          </p:nvPr>
        </p:nvGraphicFramePr>
        <p:xfrm>
          <a:off x="4710113" y="5715000"/>
          <a:ext cx="99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Equation" r:id="rId13" imgW="962127" imgH="419249" progId="Equation.3">
                  <p:embed/>
                </p:oleObj>
              </mc:Choice>
              <mc:Fallback>
                <p:oleObj name="Equation" r:id="rId13" imgW="962127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0113" y="5715000"/>
                        <a:ext cx="990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5713413" y="5710238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上连续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323850" y="5772150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复合而成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grpSp>
        <p:nvGrpSpPr>
          <p:cNvPr id="55310" name="Group 14"/>
          <p:cNvGrpSpPr>
            <a:grpSpLocks/>
          </p:cNvGrpSpPr>
          <p:nvPr/>
        </p:nvGrpSpPr>
        <p:grpSpPr bwMode="auto">
          <a:xfrm>
            <a:off x="4686300" y="4102100"/>
            <a:ext cx="4048125" cy="1162050"/>
            <a:chOff x="1674" y="1773"/>
            <a:chExt cx="2550" cy="732"/>
          </a:xfrm>
        </p:grpSpPr>
        <p:sp>
          <p:nvSpPr>
            <p:cNvPr id="6175" name="Freeform 15"/>
            <p:cNvSpPr>
              <a:spLocks/>
            </p:cNvSpPr>
            <p:nvPr/>
          </p:nvSpPr>
          <p:spPr bwMode="auto">
            <a:xfrm>
              <a:off x="1674" y="2211"/>
              <a:ext cx="648" cy="72"/>
            </a:xfrm>
            <a:custGeom>
              <a:avLst/>
              <a:gdLst>
                <a:gd name="T0" fmla="*/ 12 w 648"/>
                <a:gd name="T1" fmla="*/ 0 h 72"/>
                <a:gd name="T2" fmla="*/ 24 w 648"/>
                <a:gd name="T3" fmla="*/ 0 h 72"/>
                <a:gd name="T4" fmla="*/ 36 w 648"/>
                <a:gd name="T5" fmla="*/ 6 h 72"/>
                <a:gd name="T6" fmla="*/ 48 w 648"/>
                <a:gd name="T7" fmla="*/ 6 h 72"/>
                <a:gd name="T8" fmla="*/ 60 w 648"/>
                <a:gd name="T9" fmla="*/ 6 h 72"/>
                <a:gd name="T10" fmla="*/ 72 w 648"/>
                <a:gd name="T11" fmla="*/ 6 h 72"/>
                <a:gd name="T12" fmla="*/ 84 w 648"/>
                <a:gd name="T13" fmla="*/ 6 h 72"/>
                <a:gd name="T14" fmla="*/ 102 w 648"/>
                <a:gd name="T15" fmla="*/ 6 h 72"/>
                <a:gd name="T16" fmla="*/ 114 w 648"/>
                <a:gd name="T17" fmla="*/ 6 h 72"/>
                <a:gd name="T18" fmla="*/ 126 w 648"/>
                <a:gd name="T19" fmla="*/ 6 h 72"/>
                <a:gd name="T20" fmla="*/ 138 w 648"/>
                <a:gd name="T21" fmla="*/ 12 h 72"/>
                <a:gd name="T22" fmla="*/ 150 w 648"/>
                <a:gd name="T23" fmla="*/ 12 h 72"/>
                <a:gd name="T24" fmla="*/ 162 w 648"/>
                <a:gd name="T25" fmla="*/ 12 h 72"/>
                <a:gd name="T26" fmla="*/ 174 w 648"/>
                <a:gd name="T27" fmla="*/ 12 h 72"/>
                <a:gd name="T28" fmla="*/ 186 w 648"/>
                <a:gd name="T29" fmla="*/ 12 h 72"/>
                <a:gd name="T30" fmla="*/ 204 w 648"/>
                <a:gd name="T31" fmla="*/ 12 h 72"/>
                <a:gd name="T32" fmla="*/ 216 w 648"/>
                <a:gd name="T33" fmla="*/ 18 h 72"/>
                <a:gd name="T34" fmla="*/ 228 w 648"/>
                <a:gd name="T35" fmla="*/ 18 h 72"/>
                <a:gd name="T36" fmla="*/ 240 w 648"/>
                <a:gd name="T37" fmla="*/ 18 h 72"/>
                <a:gd name="T38" fmla="*/ 252 w 648"/>
                <a:gd name="T39" fmla="*/ 18 h 72"/>
                <a:gd name="T40" fmla="*/ 264 w 648"/>
                <a:gd name="T41" fmla="*/ 18 h 72"/>
                <a:gd name="T42" fmla="*/ 276 w 648"/>
                <a:gd name="T43" fmla="*/ 24 h 72"/>
                <a:gd name="T44" fmla="*/ 288 w 648"/>
                <a:gd name="T45" fmla="*/ 24 h 72"/>
                <a:gd name="T46" fmla="*/ 306 w 648"/>
                <a:gd name="T47" fmla="*/ 24 h 72"/>
                <a:gd name="T48" fmla="*/ 318 w 648"/>
                <a:gd name="T49" fmla="*/ 24 h 72"/>
                <a:gd name="T50" fmla="*/ 330 w 648"/>
                <a:gd name="T51" fmla="*/ 24 h 72"/>
                <a:gd name="T52" fmla="*/ 342 w 648"/>
                <a:gd name="T53" fmla="*/ 30 h 72"/>
                <a:gd name="T54" fmla="*/ 354 w 648"/>
                <a:gd name="T55" fmla="*/ 30 h 72"/>
                <a:gd name="T56" fmla="*/ 366 w 648"/>
                <a:gd name="T57" fmla="*/ 30 h 72"/>
                <a:gd name="T58" fmla="*/ 378 w 648"/>
                <a:gd name="T59" fmla="*/ 30 h 72"/>
                <a:gd name="T60" fmla="*/ 390 w 648"/>
                <a:gd name="T61" fmla="*/ 30 h 72"/>
                <a:gd name="T62" fmla="*/ 408 w 648"/>
                <a:gd name="T63" fmla="*/ 36 h 72"/>
                <a:gd name="T64" fmla="*/ 420 w 648"/>
                <a:gd name="T65" fmla="*/ 36 h 72"/>
                <a:gd name="T66" fmla="*/ 432 w 648"/>
                <a:gd name="T67" fmla="*/ 36 h 72"/>
                <a:gd name="T68" fmla="*/ 444 w 648"/>
                <a:gd name="T69" fmla="*/ 42 h 72"/>
                <a:gd name="T70" fmla="*/ 456 w 648"/>
                <a:gd name="T71" fmla="*/ 42 h 72"/>
                <a:gd name="T72" fmla="*/ 468 w 648"/>
                <a:gd name="T73" fmla="*/ 42 h 72"/>
                <a:gd name="T74" fmla="*/ 480 w 648"/>
                <a:gd name="T75" fmla="*/ 42 h 72"/>
                <a:gd name="T76" fmla="*/ 492 w 648"/>
                <a:gd name="T77" fmla="*/ 48 h 72"/>
                <a:gd name="T78" fmla="*/ 510 w 648"/>
                <a:gd name="T79" fmla="*/ 48 h 72"/>
                <a:gd name="T80" fmla="*/ 522 w 648"/>
                <a:gd name="T81" fmla="*/ 48 h 72"/>
                <a:gd name="T82" fmla="*/ 534 w 648"/>
                <a:gd name="T83" fmla="*/ 54 h 72"/>
                <a:gd name="T84" fmla="*/ 546 w 648"/>
                <a:gd name="T85" fmla="*/ 54 h 72"/>
                <a:gd name="T86" fmla="*/ 558 w 648"/>
                <a:gd name="T87" fmla="*/ 54 h 72"/>
                <a:gd name="T88" fmla="*/ 570 w 648"/>
                <a:gd name="T89" fmla="*/ 60 h 72"/>
                <a:gd name="T90" fmla="*/ 582 w 648"/>
                <a:gd name="T91" fmla="*/ 60 h 72"/>
                <a:gd name="T92" fmla="*/ 594 w 648"/>
                <a:gd name="T93" fmla="*/ 66 h 72"/>
                <a:gd name="T94" fmla="*/ 612 w 648"/>
                <a:gd name="T95" fmla="*/ 66 h 72"/>
                <a:gd name="T96" fmla="*/ 624 w 648"/>
                <a:gd name="T97" fmla="*/ 66 h 72"/>
                <a:gd name="T98" fmla="*/ 636 w 648"/>
                <a:gd name="T99" fmla="*/ 72 h 72"/>
                <a:gd name="T100" fmla="*/ 648 w 648"/>
                <a:gd name="T101" fmla="*/ 72 h 7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648" h="72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6"/>
                  </a:lnTo>
                  <a:lnTo>
                    <a:pt x="42" y="6"/>
                  </a:lnTo>
                  <a:lnTo>
                    <a:pt x="48" y="6"/>
                  </a:lnTo>
                  <a:lnTo>
                    <a:pt x="54" y="6"/>
                  </a:lnTo>
                  <a:lnTo>
                    <a:pt x="60" y="6"/>
                  </a:lnTo>
                  <a:lnTo>
                    <a:pt x="66" y="6"/>
                  </a:lnTo>
                  <a:lnTo>
                    <a:pt x="72" y="6"/>
                  </a:lnTo>
                  <a:lnTo>
                    <a:pt x="78" y="6"/>
                  </a:lnTo>
                  <a:lnTo>
                    <a:pt x="84" y="6"/>
                  </a:lnTo>
                  <a:lnTo>
                    <a:pt x="90" y="6"/>
                  </a:lnTo>
                  <a:lnTo>
                    <a:pt x="96" y="6"/>
                  </a:lnTo>
                  <a:lnTo>
                    <a:pt x="102" y="6"/>
                  </a:lnTo>
                  <a:lnTo>
                    <a:pt x="108" y="6"/>
                  </a:lnTo>
                  <a:lnTo>
                    <a:pt x="114" y="6"/>
                  </a:lnTo>
                  <a:lnTo>
                    <a:pt x="120" y="6"/>
                  </a:lnTo>
                  <a:lnTo>
                    <a:pt x="126" y="6"/>
                  </a:lnTo>
                  <a:lnTo>
                    <a:pt x="126" y="12"/>
                  </a:lnTo>
                  <a:lnTo>
                    <a:pt x="132" y="12"/>
                  </a:lnTo>
                  <a:lnTo>
                    <a:pt x="138" y="12"/>
                  </a:lnTo>
                  <a:lnTo>
                    <a:pt x="144" y="12"/>
                  </a:lnTo>
                  <a:lnTo>
                    <a:pt x="150" y="12"/>
                  </a:lnTo>
                  <a:lnTo>
                    <a:pt x="156" y="12"/>
                  </a:lnTo>
                  <a:lnTo>
                    <a:pt x="162" y="12"/>
                  </a:lnTo>
                  <a:lnTo>
                    <a:pt x="168" y="12"/>
                  </a:lnTo>
                  <a:lnTo>
                    <a:pt x="174" y="12"/>
                  </a:lnTo>
                  <a:lnTo>
                    <a:pt x="180" y="12"/>
                  </a:lnTo>
                  <a:lnTo>
                    <a:pt x="186" y="12"/>
                  </a:lnTo>
                  <a:lnTo>
                    <a:pt x="192" y="12"/>
                  </a:lnTo>
                  <a:lnTo>
                    <a:pt x="198" y="12"/>
                  </a:lnTo>
                  <a:lnTo>
                    <a:pt x="204" y="12"/>
                  </a:lnTo>
                  <a:lnTo>
                    <a:pt x="210" y="18"/>
                  </a:lnTo>
                  <a:lnTo>
                    <a:pt x="216" y="18"/>
                  </a:lnTo>
                  <a:lnTo>
                    <a:pt x="222" y="18"/>
                  </a:lnTo>
                  <a:lnTo>
                    <a:pt x="228" y="18"/>
                  </a:lnTo>
                  <a:lnTo>
                    <a:pt x="234" y="18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52" y="18"/>
                  </a:lnTo>
                  <a:lnTo>
                    <a:pt x="258" y="18"/>
                  </a:lnTo>
                  <a:lnTo>
                    <a:pt x="264" y="18"/>
                  </a:lnTo>
                  <a:lnTo>
                    <a:pt x="270" y="18"/>
                  </a:lnTo>
                  <a:lnTo>
                    <a:pt x="276" y="18"/>
                  </a:lnTo>
                  <a:lnTo>
                    <a:pt x="276" y="24"/>
                  </a:lnTo>
                  <a:lnTo>
                    <a:pt x="282" y="24"/>
                  </a:lnTo>
                  <a:lnTo>
                    <a:pt x="288" y="24"/>
                  </a:lnTo>
                  <a:lnTo>
                    <a:pt x="294" y="24"/>
                  </a:lnTo>
                  <a:lnTo>
                    <a:pt x="300" y="24"/>
                  </a:lnTo>
                  <a:lnTo>
                    <a:pt x="306" y="24"/>
                  </a:lnTo>
                  <a:lnTo>
                    <a:pt x="312" y="24"/>
                  </a:lnTo>
                  <a:lnTo>
                    <a:pt x="318" y="24"/>
                  </a:lnTo>
                  <a:lnTo>
                    <a:pt x="324" y="24"/>
                  </a:lnTo>
                  <a:lnTo>
                    <a:pt x="330" y="24"/>
                  </a:lnTo>
                  <a:lnTo>
                    <a:pt x="336" y="24"/>
                  </a:lnTo>
                  <a:lnTo>
                    <a:pt x="342" y="30"/>
                  </a:lnTo>
                  <a:lnTo>
                    <a:pt x="348" y="30"/>
                  </a:lnTo>
                  <a:lnTo>
                    <a:pt x="354" y="30"/>
                  </a:lnTo>
                  <a:lnTo>
                    <a:pt x="360" y="30"/>
                  </a:lnTo>
                  <a:lnTo>
                    <a:pt x="366" y="30"/>
                  </a:lnTo>
                  <a:lnTo>
                    <a:pt x="372" y="30"/>
                  </a:lnTo>
                  <a:lnTo>
                    <a:pt x="378" y="30"/>
                  </a:lnTo>
                  <a:lnTo>
                    <a:pt x="384" y="30"/>
                  </a:lnTo>
                  <a:lnTo>
                    <a:pt x="390" y="30"/>
                  </a:lnTo>
                  <a:lnTo>
                    <a:pt x="396" y="36"/>
                  </a:lnTo>
                  <a:lnTo>
                    <a:pt x="402" y="36"/>
                  </a:lnTo>
                  <a:lnTo>
                    <a:pt x="408" y="36"/>
                  </a:lnTo>
                  <a:lnTo>
                    <a:pt x="414" y="36"/>
                  </a:lnTo>
                  <a:lnTo>
                    <a:pt x="420" y="36"/>
                  </a:lnTo>
                  <a:lnTo>
                    <a:pt x="426" y="36"/>
                  </a:lnTo>
                  <a:lnTo>
                    <a:pt x="432" y="36"/>
                  </a:lnTo>
                  <a:lnTo>
                    <a:pt x="438" y="36"/>
                  </a:lnTo>
                  <a:lnTo>
                    <a:pt x="444" y="36"/>
                  </a:lnTo>
                  <a:lnTo>
                    <a:pt x="444" y="42"/>
                  </a:lnTo>
                  <a:lnTo>
                    <a:pt x="450" y="42"/>
                  </a:lnTo>
                  <a:lnTo>
                    <a:pt x="456" y="42"/>
                  </a:lnTo>
                  <a:lnTo>
                    <a:pt x="462" y="42"/>
                  </a:lnTo>
                  <a:lnTo>
                    <a:pt x="468" y="42"/>
                  </a:lnTo>
                  <a:lnTo>
                    <a:pt x="474" y="42"/>
                  </a:lnTo>
                  <a:lnTo>
                    <a:pt x="480" y="42"/>
                  </a:lnTo>
                  <a:lnTo>
                    <a:pt x="486" y="42"/>
                  </a:lnTo>
                  <a:lnTo>
                    <a:pt x="486" y="48"/>
                  </a:lnTo>
                  <a:lnTo>
                    <a:pt x="492" y="48"/>
                  </a:lnTo>
                  <a:lnTo>
                    <a:pt x="498" y="48"/>
                  </a:lnTo>
                  <a:lnTo>
                    <a:pt x="504" y="48"/>
                  </a:lnTo>
                  <a:lnTo>
                    <a:pt x="510" y="48"/>
                  </a:lnTo>
                  <a:lnTo>
                    <a:pt x="516" y="48"/>
                  </a:lnTo>
                  <a:lnTo>
                    <a:pt x="522" y="48"/>
                  </a:lnTo>
                  <a:lnTo>
                    <a:pt x="528" y="48"/>
                  </a:lnTo>
                  <a:lnTo>
                    <a:pt x="528" y="54"/>
                  </a:lnTo>
                  <a:lnTo>
                    <a:pt x="534" y="54"/>
                  </a:lnTo>
                  <a:lnTo>
                    <a:pt x="540" y="54"/>
                  </a:lnTo>
                  <a:lnTo>
                    <a:pt x="546" y="54"/>
                  </a:lnTo>
                  <a:lnTo>
                    <a:pt x="552" y="54"/>
                  </a:lnTo>
                  <a:lnTo>
                    <a:pt x="558" y="54"/>
                  </a:lnTo>
                  <a:lnTo>
                    <a:pt x="564" y="54"/>
                  </a:lnTo>
                  <a:lnTo>
                    <a:pt x="564" y="60"/>
                  </a:lnTo>
                  <a:lnTo>
                    <a:pt x="570" y="60"/>
                  </a:lnTo>
                  <a:lnTo>
                    <a:pt x="576" y="60"/>
                  </a:lnTo>
                  <a:lnTo>
                    <a:pt x="582" y="60"/>
                  </a:lnTo>
                  <a:lnTo>
                    <a:pt x="588" y="60"/>
                  </a:lnTo>
                  <a:lnTo>
                    <a:pt x="594" y="60"/>
                  </a:lnTo>
                  <a:lnTo>
                    <a:pt x="594" y="66"/>
                  </a:lnTo>
                  <a:lnTo>
                    <a:pt x="600" y="66"/>
                  </a:lnTo>
                  <a:lnTo>
                    <a:pt x="606" y="66"/>
                  </a:lnTo>
                  <a:lnTo>
                    <a:pt x="612" y="66"/>
                  </a:lnTo>
                  <a:lnTo>
                    <a:pt x="618" y="66"/>
                  </a:lnTo>
                  <a:lnTo>
                    <a:pt x="624" y="66"/>
                  </a:lnTo>
                  <a:lnTo>
                    <a:pt x="630" y="72"/>
                  </a:lnTo>
                  <a:lnTo>
                    <a:pt x="636" y="72"/>
                  </a:lnTo>
                  <a:lnTo>
                    <a:pt x="642" y="72"/>
                  </a:lnTo>
                  <a:lnTo>
                    <a:pt x="648" y="72"/>
                  </a:lnTo>
                </a:path>
              </a:pathLst>
            </a:custGeom>
            <a:noFill/>
            <a:ln w="28575" cmpd="sng">
              <a:solidFill>
                <a:srgbClr val="00C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6176" name="Freeform 16"/>
            <p:cNvSpPr>
              <a:spLocks/>
            </p:cNvSpPr>
            <p:nvPr/>
          </p:nvSpPr>
          <p:spPr bwMode="auto">
            <a:xfrm>
              <a:off x="2322" y="1773"/>
              <a:ext cx="624" cy="732"/>
            </a:xfrm>
            <a:custGeom>
              <a:avLst/>
              <a:gdLst>
                <a:gd name="T0" fmla="*/ 12 w 624"/>
                <a:gd name="T1" fmla="*/ 516 h 732"/>
                <a:gd name="T2" fmla="*/ 18 w 624"/>
                <a:gd name="T3" fmla="*/ 516 h 732"/>
                <a:gd name="T4" fmla="*/ 30 w 624"/>
                <a:gd name="T5" fmla="*/ 516 h 732"/>
                <a:gd name="T6" fmla="*/ 42 w 624"/>
                <a:gd name="T7" fmla="*/ 522 h 732"/>
                <a:gd name="T8" fmla="*/ 48 w 624"/>
                <a:gd name="T9" fmla="*/ 522 h 732"/>
                <a:gd name="T10" fmla="*/ 60 w 624"/>
                <a:gd name="T11" fmla="*/ 528 h 732"/>
                <a:gd name="T12" fmla="*/ 72 w 624"/>
                <a:gd name="T13" fmla="*/ 528 h 732"/>
                <a:gd name="T14" fmla="*/ 84 w 624"/>
                <a:gd name="T15" fmla="*/ 534 h 732"/>
                <a:gd name="T16" fmla="*/ 90 w 624"/>
                <a:gd name="T17" fmla="*/ 534 h 732"/>
                <a:gd name="T18" fmla="*/ 102 w 624"/>
                <a:gd name="T19" fmla="*/ 540 h 732"/>
                <a:gd name="T20" fmla="*/ 114 w 624"/>
                <a:gd name="T21" fmla="*/ 540 h 732"/>
                <a:gd name="T22" fmla="*/ 120 w 624"/>
                <a:gd name="T23" fmla="*/ 546 h 732"/>
                <a:gd name="T24" fmla="*/ 132 w 624"/>
                <a:gd name="T25" fmla="*/ 546 h 732"/>
                <a:gd name="T26" fmla="*/ 144 w 624"/>
                <a:gd name="T27" fmla="*/ 552 h 732"/>
                <a:gd name="T28" fmla="*/ 150 w 624"/>
                <a:gd name="T29" fmla="*/ 552 h 732"/>
                <a:gd name="T30" fmla="*/ 162 w 624"/>
                <a:gd name="T31" fmla="*/ 558 h 732"/>
                <a:gd name="T32" fmla="*/ 174 w 624"/>
                <a:gd name="T33" fmla="*/ 564 h 732"/>
                <a:gd name="T34" fmla="*/ 186 w 624"/>
                <a:gd name="T35" fmla="*/ 564 h 732"/>
                <a:gd name="T36" fmla="*/ 192 w 624"/>
                <a:gd name="T37" fmla="*/ 570 h 732"/>
                <a:gd name="T38" fmla="*/ 204 w 624"/>
                <a:gd name="T39" fmla="*/ 576 h 732"/>
                <a:gd name="T40" fmla="*/ 216 w 624"/>
                <a:gd name="T41" fmla="*/ 582 h 732"/>
                <a:gd name="T42" fmla="*/ 222 w 624"/>
                <a:gd name="T43" fmla="*/ 582 h 732"/>
                <a:gd name="T44" fmla="*/ 234 w 624"/>
                <a:gd name="T45" fmla="*/ 588 h 732"/>
                <a:gd name="T46" fmla="*/ 246 w 624"/>
                <a:gd name="T47" fmla="*/ 594 h 732"/>
                <a:gd name="T48" fmla="*/ 252 w 624"/>
                <a:gd name="T49" fmla="*/ 600 h 732"/>
                <a:gd name="T50" fmla="*/ 264 w 624"/>
                <a:gd name="T51" fmla="*/ 606 h 732"/>
                <a:gd name="T52" fmla="*/ 276 w 624"/>
                <a:gd name="T53" fmla="*/ 612 h 732"/>
                <a:gd name="T54" fmla="*/ 288 w 624"/>
                <a:gd name="T55" fmla="*/ 618 h 732"/>
                <a:gd name="T56" fmla="*/ 294 w 624"/>
                <a:gd name="T57" fmla="*/ 624 h 732"/>
                <a:gd name="T58" fmla="*/ 306 w 624"/>
                <a:gd name="T59" fmla="*/ 630 h 732"/>
                <a:gd name="T60" fmla="*/ 318 w 624"/>
                <a:gd name="T61" fmla="*/ 636 h 732"/>
                <a:gd name="T62" fmla="*/ 324 w 624"/>
                <a:gd name="T63" fmla="*/ 642 h 732"/>
                <a:gd name="T64" fmla="*/ 336 w 624"/>
                <a:gd name="T65" fmla="*/ 648 h 732"/>
                <a:gd name="T66" fmla="*/ 348 w 624"/>
                <a:gd name="T67" fmla="*/ 654 h 732"/>
                <a:gd name="T68" fmla="*/ 354 w 624"/>
                <a:gd name="T69" fmla="*/ 666 h 732"/>
                <a:gd name="T70" fmla="*/ 366 w 624"/>
                <a:gd name="T71" fmla="*/ 672 h 732"/>
                <a:gd name="T72" fmla="*/ 378 w 624"/>
                <a:gd name="T73" fmla="*/ 678 h 732"/>
                <a:gd name="T74" fmla="*/ 390 w 624"/>
                <a:gd name="T75" fmla="*/ 690 h 732"/>
                <a:gd name="T76" fmla="*/ 396 w 624"/>
                <a:gd name="T77" fmla="*/ 696 h 732"/>
                <a:gd name="T78" fmla="*/ 408 w 624"/>
                <a:gd name="T79" fmla="*/ 702 h 732"/>
                <a:gd name="T80" fmla="*/ 420 w 624"/>
                <a:gd name="T81" fmla="*/ 714 h 732"/>
                <a:gd name="T82" fmla="*/ 426 w 624"/>
                <a:gd name="T83" fmla="*/ 720 h 732"/>
                <a:gd name="T84" fmla="*/ 438 w 624"/>
                <a:gd name="T85" fmla="*/ 726 h 732"/>
                <a:gd name="T86" fmla="*/ 450 w 624"/>
                <a:gd name="T87" fmla="*/ 732 h 732"/>
                <a:gd name="T88" fmla="*/ 456 w 624"/>
                <a:gd name="T89" fmla="*/ 732 h 732"/>
                <a:gd name="T90" fmla="*/ 468 w 624"/>
                <a:gd name="T91" fmla="*/ 732 h 732"/>
                <a:gd name="T92" fmla="*/ 480 w 624"/>
                <a:gd name="T93" fmla="*/ 732 h 732"/>
                <a:gd name="T94" fmla="*/ 492 w 624"/>
                <a:gd name="T95" fmla="*/ 720 h 732"/>
                <a:gd name="T96" fmla="*/ 498 w 624"/>
                <a:gd name="T97" fmla="*/ 702 h 732"/>
                <a:gd name="T98" fmla="*/ 510 w 624"/>
                <a:gd name="T99" fmla="*/ 672 h 732"/>
                <a:gd name="T100" fmla="*/ 522 w 624"/>
                <a:gd name="T101" fmla="*/ 618 h 732"/>
                <a:gd name="T102" fmla="*/ 528 w 624"/>
                <a:gd name="T103" fmla="*/ 546 h 732"/>
                <a:gd name="T104" fmla="*/ 540 w 624"/>
                <a:gd name="T105" fmla="*/ 438 h 732"/>
                <a:gd name="T106" fmla="*/ 552 w 624"/>
                <a:gd name="T107" fmla="*/ 294 h 732"/>
                <a:gd name="T108" fmla="*/ 558 w 624"/>
                <a:gd name="T109" fmla="*/ 126 h 732"/>
                <a:gd name="T110" fmla="*/ 570 w 624"/>
                <a:gd name="T111" fmla="*/ 6 h 732"/>
                <a:gd name="T112" fmla="*/ 582 w 624"/>
                <a:gd name="T113" fmla="*/ 120 h 732"/>
                <a:gd name="T114" fmla="*/ 594 w 624"/>
                <a:gd name="T115" fmla="*/ 642 h 732"/>
                <a:gd name="T116" fmla="*/ 600 w 624"/>
                <a:gd name="T117" fmla="*/ 168 h 732"/>
                <a:gd name="T118" fmla="*/ 612 w 624"/>
                <a:gd name="T119" fmla="*/ 66 h 732"/>
                <a:gd name="T120" fmla="*/ 624 w 624"/>
                <a:gd name="T121" fmla="*/ 270 h 7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24" h="732">
                  <a:moveTo>
                    <a:pt x="0" y="510"/>
                  </a:moveTo>
                  <a:lnTo>
                    <a:pt x="6" y="510"/>
                  </a:lnTo>
                  <a:lnTo>
                    <a:pt x="6" y="516"/>
                  </a:lnTo>
                  <a:lnTo>
                    <a:pt x="12" y="516"/>
                  </a:lnTo>
                  <a:lnTo>
                    <a:pt x="18" y="516"/>
                  </a:lnTo>
                  <a:lnTo>
                    <a:pt x="24" y="516"/>
                  </a:lnTo>
                  <a:lnTo>
                    <a:pt x="30" y="516"/>
                  </a:lnTo>
                  <a:lnTo>
                    <a:pt x="30" y="522"/>
                  </a:lnTo>
                  <a:lnTo>
                    <a:pt x="36" y="522"/>
                  </a:lnTo>
                  <a:lnTo>
                    <a:pt x="42" y="522"/>
                  </a:lnTo>
                  <a:lnTo>
                    <a:pt x="48" y="522"/>
                  </a:lnTo>
                  <a:lnTo>
                    <a:pt x="54" y="522"/>
                  </a:lnTo>
                  <a:lnTo>
                    <a:pt x="60" y="528"/>
                  </a:lnTo>
                  <a:lnTo>
                    <a:pt x="66" y="528"/>
                  </a:lnTo>
                  <a:lnTo>
                    <a:pt x="72" y="528"/>
                  </a:lnTo>
                  <a:lnTo>
                    <a:pt x="78" y="528"/>
                  </a:lnTo>
                  <a:lnTo>
                    <a:pt x="78" y="534"/>
                  </a:lnTo>
                  <a:lnTo>
                    <a:pt x="84" y="534"/>
                  </a:lnTo>
                  <a:lnTo>
                    <a:pt x="90" y="534"/>
                  </a:lnTo>
                  <a:lnTo>
                    <a:pt x="96" y="534"/>
                  </a:lnTo>
                  <a:lnTo>
                    <a:pt x="102" y="534"/>
                  </a:lnTo>
                  <a:lnTo>
                    <a:pt x="102" y="540"/>
                  </a:lnTo>
                  <a:lnTo>
                    <a:pt x="108" y="540"/>
                  </a:lnTo>
                  <a:lnTo>
                    <a:pt x="114" y="540"/>
                  </a:lnTo>
                  <a:lnTo>
                    <a:pt x="120" y="540"/>
                  </a:lnTo>
                  <a:lnTo>
                    <a:pt x="120" y="546"/>
                  </a:lnTo>
                  <a:lnTo>
                    <a:pt x="126" y="546"/>
                  </a:lnTo>
                  <a:lnTo>
                    <a:pt x="132" y="546"/>
                  </a:lnTo>
                  <a:lnTo>
                    <a:pt x="138" y="552"/>
                  </a:lnTo>
                  <a:lnTo>
                    <a:pt x="144" y="552"/>
                  </a:lnTo>
                  <a:lnTo>
                    <a:pt x="150" y="552"/>
                  </a:lnTo>
                  <a:lnTo>
                    <a:pt x="156" y="558"/>
                  </a:lnTo>
                  <a:lnTo>
                    <a:pt x="162" y="558"/>
                  </a:lnTo>
                  <a:lnTo>
                    <a:pt x="168" y="558"/>
                  </a:lnTo>
                  <a:lnTo>
                    <a:pt x="168" y="564"/>
                  </a:lnTo>
                  <a:lnTo>
                    <a:pt x="174" y="564"/>
                  </a:lnTo>
                  <a:lnTo>
                    <a:pt x="180" y="564"/>
                  </a:lnTo>
                  <a:lnTo>
                    <a:pt x="186" y="564"/>
                  </a:lnTo>
                  <a:lnTo>
                    <a:pt x="186" y="570"/>
                  </a:lnTo>
                  <a:lnTo>
                    <a:pt x="192" y="570"/>
                  </a:lnTo>
                  <a:lnTo>
                    <a:pt x="198" y="570"/>
                  </a:lnTo>
                  <a:lnTo>
                    <a:pt x="204" y="576"/>
                  </a:lnTo>
                  <a:lnTo>
                    <a:pt x="210" y="576"/>
                  </a:lnTo>
                  <a:lnTo>
                    <a:pt x="216" y="582"/>
                  </a:lnTo>
                  <a:lnTo>
                    <a:pt x="222" y="582"/>
                  </a:lnTo>
                  <a:lnTo>
                    <a:pt x="228" y="582"/>
                  </a:lnTo>
                  <a:lnTo>
                    <a:pt x="228" y="588"/>
                  </a:lnTo>
                  <a:lnTo>
                    <a:pt x="234" y="588"/>
                  </a:lnTo>
                  <a:lnTo>
                    <a:pt x="240" y="594"/>
                  </a:lnTo>
                  <a:lnTo>
                    <a:pt x="246" y="594"/>
                  </a:lnTo>
                  <a:lnTo>
                    <a:pt x="252" y="594"/>
                  </a:lnTo>
                  <a:lnTo>
                    <a:pt x="252" y="600"/>
                  </a:lnTo>
                  <a:lnTo>
                    <a:pt x="258" y="600"/>
                  </a:lnTo>
                  <a:lnTo>
                    <a:pt x="264" y="600"/>
                  </a:lnTo>
                  <a:lnTo>
                    <a:pt x="264" y="606"/>
                  </a:lnTo>
                  <a:lnTo>
                    <a:pt x="270" y="606"/>
                  </a:lnTo>
                  <a:lnTo>
                    <a:pt x="276" y="612"/>
                  </a:lnTo>
                  <a:lnTo>
                    <a:pt x="282" y="612"/>
                  </a:lnTo>
                  <a:lnTo>
                    <a:pt x="288" y="618"/>
                  </a:lnTo>
                  <a:lnTo>
                    <a:pt x="294" y="618"/>
                  </a:lnTo>
                  <a:lnTo>
                    <a:pt x="294" y="624"/>
                  </a:lnTo>
                  <a:lnTo>
                    <a:pt x="300" y="624"/>
                  </a:lnTo>
                  <a:lnTo>
                    <a:pt x="306" y="624"/>
                  </a:lnTo>
                  <a:lnTo>
                    <a:pt x="306" y="630"/>
                  </a:lnTo>
                  <a:lnTo>
                    <a:pt x="312" y="630"/>
                  </a:lnTo>
                  <a:lnTo>
                    <a:pt x="312" y="636"/>
                  </a:lnTo>
                  <a:lnTo>
                    <a:pt x="318" y="636"/>
                  </a:lnTo>
                  <a:lnTo>
                    <a:pt x="324" y="636"/>
                  </a:lnTo>
                  <a:lnTo>
                    <a:pt x="324" y="642"/>
                  </a:lnTo>
                  <a:lnTo>
                    <a:pt x="330" y="642"/>
                  </a:lnTo>
                  <a:lnTo>
                    <a:pt x="330" y="648"/>
                  </a:lnTo>
                  <a:lnTo>
                    <a:pt x="336" y="648"/>
                  </a:lnTo>
                  <a:lnTo>
                    <a:pt x="342" y="654"/>
                  </a:lnTo>
                  <a:lnTo>
                    <a:pt x="348" y="654"/>
                  </a:lnTo>
                  <a:lnTo>
                    <a:pt x="348" y="660"/>
                  </a:lnTo>
                  <a:lnTo>
                    <a:pt x="354" y="660"/>
                  </a:lnTo>
                  <a:lnTo>
                    <a:pt x="354" y="666"/>
                  </a:lnTo>
                  <a:lnTo>
                    <a:pt x="360" y="666"/>
                  </a:lnTo>
                  <a:lnTo>
                    <a:pt x="366" y="672"/>
                  </a:lnTo>
                  <a:lnTo>
                    <a:pt x="372" y="672"/>
                  </a:lnTo>
                  <a:lnTo>
                    <a:pt x="372" y="678"/>
                  </a:lnTo>
                  <a:lnTo>
                    <a:pt x="378" y="678"/>
                  </a:lnTo>
                  <a:lnTo>
                    <a:pt x="378" y="684"/>
                  </a:lnTo>
                  <a:lnTo>
                    <a:pt x="384" y="684"/>
                  </a:lnTo>
                  <a:lnTo>
                    <a:pt x="390" y="690"/>
                  </a:lnTo>
                  <a:lnTo>
                    <a:pt x="396" y="696"/>
                  </a:lnTo>
                  <a:lnTo>
                    <a:pt x="402" y="696"/>
                  </a:lnTo>
                  <a:lnTo>
                    <a:pt x="402" y="702"/>
                  </a:lnTo>
                  <a:lnTo>
                    <a:pt x="408" y="702"/>
                  </a:lnTo>
                  <a:lnTo>
                    <a:pt x="408" y="708"/>
                  </a:lnTo>
                  <a:lnTo>
                    <a:pt x="414" y="708"/>
                  </a:lnTo>
                  <a:lnTo>
                    <a:pt x="420" y="714"/>
                  </a:lnTo>
                  <a:lnTo>
                    <a:pt x="426" y="714"/>
                  </a:lnTo>
                  <a:lnTo>
                    <a:pt x="426" y="720"/>
                  </a:lnTo>
                  <a:lnTo>
                    <a:pt x="432" y="720"/>
                  </a:lnTo>
                  <a:lnTo>
                    <a:pt x="438" y="726"/>
                  </a:lnTo>
                  <a:lnTo>
                    <a:pt x="444" y="726"/>
                  </a:lnTo>
                  <a:lnTo>
                    <a:pt x="444" y="732"/>
                  </a:lnTo>
                  <a:lnTo>
                    <a:pt x="450" y="732"/>
                  </a:lnTo>
                  <a:lnTo>
                    <a:pt x="456" y="732"/>
                  </a:lnTo>
                  <a:lnTo>
                    <a:pt x="462" y="732"/>
                  </a:lnTo>
                  <a:lnTo>
                    <a:pt x="468" y="732"/>
                  </a:lnTo>
                  <a:lnTo>
                    <a:pt x="474" y="732"/>
                  </a:lnTo>
                  <a:lnTo>
                    <a:pt x="480" y="732"/>
                  </a:lnTo>
                  <a:lnTo>
                    <a:pt x="480" y="726"/>
                  </a:lnTo>
                  <a:lnTo>
                    <a:pt x="486" y="726"/>
                  </a:lnTo>
                  <a:lnTo>
                    <a:pt x="486" y="720"/>
                  </a:lnTo>
                  <a:lnTo>
                    <a:pt x="492" y="720"/>
                  </a:lnTo>
                  <a:lnTo>
                    <a:pt x="492" y="714"/>
                  </a:lnTo>
                  <a:lnTo>
                    <a:pt x="498" y="708"/>
                  </a:lnTo>
                  <a:lnTo>
                    <a:pt x="498" y="702"/>
                  </a:lnTo>
                  <a:lnTo>
                    <a:pt x="504" y="696"/>
                  </a:lnTo>
                  <a:lnTo>
                    <a:pt x="504" y="684"/>
                  </a:lnTo>
                  <a:lnTo>
                    <a:pt x="510" y="678"/>
                  </a:lnTo>
                  <a:lnTo>
                    <a:pt x="510" y="672"/>
                  </a:lnTo>
                  <a:lnTo>
                    <a:pt x="510" y="660"/>
                  </a:lnTo>
                  <a:lnTo>
                    <a:pt x="516" y="648"/>
                  </a:lnTo>
                  <a:lnTo>
                    <a:pt x="516" y="636"/>
                  </a:lnTo>
                  <a:lnTo>
                    <a:pt x="522" y="618"/>
                  </a:lnTo>
                  <a:lnTo>
                    <a:pt x="522" y="606"/>
                  </a:lnTo>
                  <a:lnTo>
                    <a:pt x="528" y="588"/>
                  </a:lnTo>
                  <a:lnTo>
                    <a:pt x="528" y="564"/>
                  </a:lnTo>
                  <a:lnTo>
                    <a:pt x="528" y="546"/>
                  </a:lnTo>
                  <a:lnTo>
                    <a:pt x="534" y="522"/>
                  </a:lnTo>
                  <a:lnTo>
                    <a:pt x="534" y="498"/>
                  </a:lnTo>
                  <a:lnTo>
                    <a:pt x="540" y="468"/>
                  </a:lnTo>
                  <a:lnTo>
                    <a:pt x="540" y="438"/>
                  </a:lnTo>
                  <a:lnTo>
                    <a:pt x="540" y="408"/>
                  </a:lnTo>
                  <a:lnTo>
                    <a:pt x="546" y="372"/>
                  </a:lnTo>
                  <a:lnTo>
                    <a:pt x="546" y="336"/>
                  </a:lnTo>
                  <a:lnTo>
                    <a:pt x="552" y="294"/>
                  </a:lnTo>
                  <a:lnTo>
                    <a:pt x="552" y="252"/>
                  </a:lnTo>
                  <a:lnTo>
                    <a:pt x="558" y="210"/>
                  </a:lnTo>
                  <a:lnTo>
                    <a:pt x="558" y="168"/>
                  </a:lnTo>
                  <a:lnTo>
                    <a:pt x="558" y="126"/>
                  </a:lnTo>
                  <a:lnTo>
                    <a:pt x="564" y="90"/>
                  </a:lnTo>
                  <a:lnTo>
                    <a:pt x="564" y="54"/>
                  </a:lnTo>
                  <a:lnTo>
                    <a:pt x="570" y="24"/>
                  </a:lnTo>
                  <a:lnTo>
                    <a:pt x="570" y="6"/>
                  </a:lnTo>
                  <a:lnTo>
                    <a:pt x="576" y="0"/>
                  </a:lnTo>
                  <a:lnTo>
                    <a:pt x="576" y="12"/>
                  </a:lnTo>
                  <a:lnTo>
                    <a:pt x="576" y="54"/>
                  </a:lnTo>
                  <a:lnTo>
                    <a:pt x="582" y="120"/>
                  </a:lnTo>
                  <a:lnTo>
                    <a:pt x="582" y="222"/>
                  </a:lnTo>
                  <a:lnTo>
                    <a:pt x="588" y="354"/>
                  </a:lnTo>
                  <a:lnTo>
                    <a:pt x="588" y="504"/>
                  </a:lnTo>
                  <a:lnTo>
                    <a:pt x="594" y="642"/>
                  </a:lnTo>
                  <a:lnTo>
                    <a:pt x="594" y="732"/>
                  </a:lnTo>
                  <a:lnTo>
                    <a:pt x="594" y="690"/>
                  </a:lnTo>
                  <a:lnTo>
                    <a:pt x="600" y="486"/>
                  </a:lnTo>
                  <a:lnTo>
                    <a:pt x="600" y="168"/>
                  </a:lnTo>
                  <a:lnTo>
                    <a:pt x="606" y="0"/>
                  </a:lnTo>
                  <a:lnTo>
                    <a:pt x="606" y="342"/>
                  </a:lnTo>
                  <a:lnTo>
                    <a:pt x="612" y="732"/>
                  </a:lnTo>
                  <a:lnTo>
                    <a:pt x="612" y="66"/>
                  </a:lnTo>
                  <a:lnTo>
                    <a:pt x="612" y="702"/>
                  </a:lnTo>
                  <a:lnTo>
                    <a:pt x="618" y="318"/>
                  </a:lnTo>
                  <a:lnTo>
                    <a:pt x="618" y="714"/>
                  </a:lnTo>
                  <a:lnTo>
                    <a:pt x="624" y="270"/>
                  </a:lnTo>
                  <a:lnTo>
                    <a:pt x="624" y="180"/>
                  </a:lnTo>
                </a:path>
              </a:pathLst>
            </a:custGeom>
            <a:noFill/>
            <a:ln w="28575" cmpd="sng">
              <a:solidFill>
                <a:srgbClr val="00C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6177" name="Freeform 17"/>
            <p:cNvSpPr>
              <a:spLocks/>
            </p:cNvSpPr>
            <p:nvPr/>
          </p:nvSpPr>
          <p:spPr bwMode="auto">
            <a:xfrm>
              <a:off x="2952" y="1773"/>
              <a:ext cx="648" cy="732"/>
            </a:xfrm>
            <a:custGeom>
              <a:avLst/>
              <a:gdLst>
                <a:gd name="T0" fmla="*/ 12 w 648"/>
                <a:gd name="T1" fmla="*/ 30 h 732"/>
                <a:gd name="T2" fmla="*/ 24 w 648"/>
                <a:gd name="T3" fmla="*/ 564 h 732"/>
                <a:gd name="T4" fmla="*/ 36 w 648"/>
                <a:gd name="T5" fmla="*/ 228 h 732"/>
                <a:gd name="T6" fmla="*/ 48 w 648"/>
                <a:gd name="T7" fmla="*/ 720 h 732"/>
                <a:gd name="T8" fmla="*/ 60 w 648"/>
                <a:gd name="T9" fmla="*/ 642 h 732"/>
                <a:gd name="T10" fmla="*/ 72 w 648"/>
                <a:gd name="T11" fmla="*/ 438 h 732"/>
                <a:gd name="T12" fmla="*/ 84 w 648"/>
                <a:gd name="T13" fmla="*/ 264 h 732"/>
                <a:gd name="T14" fmla="*/ 102 w 648"/>
                <a:gd name="T15" fmla="*/ 144 h 732"/>
                <a:gd name="T16" fmla="*/ 114 w 648"/>
                <a:gd name="T17" fmla="*/ 72 h 732"/>
                <a:gd name="T18" fmla="*/ 126 w 648"/>
                <a:gd name="T19" fmla="*/ 30 h 732"/>
                <a:gd name="T20" fmla="*/ 138 w 648"/>
                <a:gd name="T21" fmla="*/ 12 h 732"/>
                <a:gd name="T22" fmla="*/ 150 w 648"/>
                <a:gd name="T23" fmla="*/ 0 h 732"/>
                <a:gd name="T24" fmla="*/ 162 w 648"/>
                <a:gd name="T25" fmla="*/ 0 h 732"/>
                <a:gd name="T26" fmla="*/ 174 w 648"/>
                <a:gd name="T27" fmla="*/ 0 h 732"/>
                <a:gd name="T28" fmla="*/ 186 w 648"/>
                <a:gd name="T29" fmla="*/ 6 h 732"/>
                <a:gd name="T30" fmla="*/ 204 w 648"/>
                <a:gd name="T31" fmla="*/ 18 h 732"/>
                <a:gd name="T32" fmla="*/ 216 w 648"/>
                <a:gd name="T33" fmla="*/ 24 h 732"/>
                <a:gd name="T34" fmla="*/ 228 w 648"/>
                <a:gd name="T35" fmla="*/ 36 h 732"/>
                <a:gd name="T36" fmla="*/ 240 w 648"/>
                <a:gd name="T37" fmla="*/ 48 h 732"/>
                <a:gd name="T38" fmla="*/ 252 w 648"/>
                <a:gd name="T39" fmla="*/ 54 h 732"/>
                <a:gd name="T40" fmla="*/ 264 w 648"/>
                <a:gd name="T41" fmla="*/ 66 h 732"/>
                <a:gd name="T42" fmla="*/ 276 w 648"/>
                <a:gd name="T43" fmla="*/ 78 h 732"/>
                <a:gd name="T44" fmla="*/ 288 w 648"/>
                <a:gd name="T45" fmla="*/ 84 h 732"/>
                <a:gd name="T46" fmla="*/ 306 w 648"/>
                <a:gd name="T47" fmla="*/ 96 h 732"/>
                <a:gd name="T48" fmla="*/ 318 w 648"/>
                <a:gd name="T49" fmla="*/ 102 h 732"/>
                <a:gd name="T50" fmla="*/ 330 w 648"/>
                <a:gd name="T51" fmla="*/ 108 h 732"/>
                <a:gd name="T52" fmla="*/ 342 w 648"/>
                <a:gd name="T53" fmla="*/ 120 h 732"/>
                <a:gd name="T54" fmla="*/ 354 w 648"/>
                <a:gd name="T55" fmla="*/ 126 h 732"/>
                <a:gd name="T56" fmla="*/ 366 w 648"/>
                <a:gd name="T57" fmla="*/ 132 h 732"/>
                <a:gd name="T58" fmla="*/ 378 w 648"/>
                <a:gd name="T59" fmla="*/ 138 h 732"/>
                <a:gd name="T60" fmla="*/ 390 w 648"/>
                <a:gd name="T61" fmla="*/ 144 h 732"/>
                <a:gd name="T62" fmla="*/ 408 w 648"/>
                <a:gd name="T63" fmla="*/ 150 h 732"/>
                <a:gd name="T64" fmla="*/ 420 w 648"/>
                <a:gd name="T65" fmla="*/ 156 h 732"/>
                <a:gd name="T66" fmla="*/ 432 w 648"/>
                <a:gd name="T67" fmla="*/ 162 h 732"/>
                <a:gd name="T68" fmla="*/ 444 w 648"/>
                <a:gd name="T69" fmla="*/ 168 h 732"/>
                <a:gd name="T70" fmla="*/ 456 w 648"/>
                <a:gd name="T71" fmla="*/ 174 h 732"/>
                <a:gd name="T72" fmla="*/ 468 w 648"/>
                <a:gd name="T73" fmla="*/ 174 h 732"/>
                <a:gd name="T74" fmla="*/ 480 w 648"/>
                <a:gd name="T75" fmla="*/ 180 h 732"/>
                <a:gd name="T76" fmla="*/ 492 w 648"/>
                <a:gd name="T77" fmla="*/ 186 h 732"/>
                <a:gd name="T78" fmla="*/ 510 w 648"/>
                <a:gd name="T79" fmla="*/ 192 h 732"/>
                <a:gd name="T80" fmla="*/ 522 w 648"/>
                <a:gd name="T81" fmla="*/ 192 h 732"/>
                <a:gd name="T82" fmla="*/ 534 w 648"/>
                <a:gd name="T83" fmla="*/ 198 h 732"/>
                <a:gd name="T84" fmla="*/ 546 w 648"/>
                <a:gd name="T85" fmla="*/ 198 h 732"/>
                <a:gd name="T86" fmla="*/ 558 w 648"/>
                <a:gd name="T87" fmla="*/ 204 h 732"/>
                <a:gd name="T88" fmla="*/ 570 w 648"/>
                <a:gd name="T89" fmla="*/ 210 h 732"/>
                <a:gd name="T90" fmla="*/ 582 w 648"/>
                <a:gd name="T91" fmla="*/ 210 h 732"/>
                <a:gd name="T92" fmla="*/ 594 w 648"/>
                <a:gd name="T93" fmla="*/ 216 h 732"/>
                <a:gd name="T94" fmla="*/ 612 w 648"/>
                <a:gd name="T95" fmla="*/ 216 h 732"/>
                <a:gd name="T96" fmla="*/ 624 w 648"/>
                <a:gd name="T97" fmla="*/ 222 h 732"/>
                <a:gd name="T98" fmla="*/ 636 w 648"/>
                <a:gd name="T99" fmla="*/ 222 h 732"/>
                <a:gd name="T100" fmla="*/ 648 w 648"/>
                <a:gd name="T101" fmla="*/ 228 h 73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648" h="732">
                  <a:moveTo>
                    <a:pt x="0" y="552"/>
                  </a:moveTo>
                  <a:lnTo>
                    <a:pt x="0" y="462"/>
                  </a:lnTo>
                  <a:lnTo>
                    <a:pt x="6" y="18"/>
                  </a:lnTo>
                  <a:lnTo>
                    <a:pt x="6" y="414"/>
                  </a:lnTo>
                  <a:lnTo>
                    <a:pt x="12" y="30"/>
                  </a:lnTo>
                  <a:lnTo>
                    <a:pt x="12" y="666"/>
                  </a:lnTo>
                  <a:lnTo>
                    <a:pt x="12" y="0"/>
                  </a:lnTo>
                  <a:lnTo>
                    <a:pt x="18" y="390"/>
                  </a:lnTo>
                  <a:lnTo>
                    <a:pt x="18" y="732"/>
                  </a:lnTo>
                  <a:lnTo>
                    <a:pt x="24" y="564"/>
                  </a:lnTo>
                  <a:lnTo>
                    <a:pt x="24" y="246"/>
                  </a:lnTo>
                  <a:lnTo>
                    <a:pt x="30" y="42"/>
                  </a:lnTo>
                  <a:lnTo>
                    <a:pt x="30" y="0"/>
                  </a:lnTo>
                  <a:lnTo>
                    <a:pt x="30" y="90"/>
                  </a:lnTo>
                  <a:lnTo>
                    <a:pt x="36" y="228"/>
                  </a:lnTo>
                  <a:lnTo>
                    <a:pt x="36" y="378"/>
                  </a:lnTo>
                  <a:lnTo>
                    <a:pt x="42" y="510"/>
                  </a:lnTo>
                  <a:lnTo>
                    <a:pt x="42" y="612"/>
                  </a:lnTo>
                  <a:lnTo>
                    <a:pt x="48" y="678"/>
                  </a:lnTo>
                  <a:lnTo>
                    <a:pt x="48" y="720"/>
                  </a:lnTo>
                  <a:lnTo>
                    <a:pt x="48" y="732"/>
                  </a:lnTo>
                  <a:lnTo>
                    <a:pt x="54" y="726"/>
                  </a:lnTo>
                  <a:lnTo>
                    <a:pt x="54" y="708"/>
                  </a:lnTo>
                  <a:lnTo>
                    <a:pt x="60" y="678"/>
                  </a:lnTo>
                  <a:lnTo>
                    <a:pt x="60" y="642"/>
                  </a:lnTo>
                  <a:lnTo>
                    <a:pt x="66" y="606"/>
                  </a:lnTo>
                  <a:lnTo>
                    <a:pt x="66" y="564"/>
                  </a:lnTo>
                  <a:lnTo>
                    <a:pt x="66" y="522"/>
                  </a:lnTo>
                  <a:lnTo>
                    <a:pt x="72" y="480"/>
                  </a:lnTo>
                  <a:lnTo>
                    <a:pt x="72" y="438"/>
                  </a:lnTo>
                  <a:lnTo>
                    <a:pt x="78" y="396"/>
                  </a:lnTo>
                  <a:lnTo>
                    <a:pt x="78" y="360"/>
                  </a:lnTo>
                  <a:lnTo>
                    <a:pt x="84" y="324"/>
                  </a:lnTo>
                  <a:lnTo>
                    <a:pt x="84" y="294"/>
                  </a:lnTo>
                  <a:lnTo>
                    <a:pt x="84" y="264"/>
                  </a:lnTo>
                  <a:lnTo>
                    <a:pt x="90" y="234"/>
                  </a:lnTo>
                  <a:lnTo>
                    <a:pt x="90" y="210"/>
                  </a:lnTo>
                  <a:lnTo>
                    <a:pt x="96" y="186"/>
                  </a:lnTo>
                  <a:lnTo>
                    <a:pt x="96" y="168"/>
                  </a:lnTo>
                  <a:lnTo>
                    <a:pt x="102" y="144"/>
                  </a:lnTo>
                  <a:lnTo>
                    <a:pt x="102" y="126"/>
                  </a:lnTo>
                  <a:lnTo>
                    <a:pt x="102" y="114"/>
                  </a:lnTo>
                  <a:lnTo>
                    <a:pt x="108" y="96"/>
                  </a:lnTo>
                  <a:lnTo>
                    <a:pt x="108" y="84"/>
                  </a:lnTo>
                  <a:lnTo>
                    <a:pt x="114" y="72"/>
                  </a:lnTo>
                  <a:lnTo>
                    <a:pt x="114" y="60"/>
                  </a:lnTo>
                  <a:lnTo>
                    <a:pt x="114" y="54"/>
                  </a:lnTo>
                  <a:lnTo>
                    <a:pt x="120" y="48"/>
                  </a:lnTo>
                  <a:lnTo>
                    <a:pt x="120" y="36"/>
                  </a:lnTo>
                  <a:lnTo>
                    <a:pt x="126" y="30"/>
                  </a:lnTo>
                  <a:lnTo>
                    <a:pt x="126" y="24"/>
                  </a:lnTo>
                  <a:lnTo>
                    <a:pt x="132" y="18"/>
                  </a:lnTo>
                  <a:lnTo>
                    <a:pt x="132" y="12"/>
                  </a:lnTo>
                  <a:lnTo>
                    <a:pt x="138" y="12"/>
                  </a:lnTo>
                  <a:lnTo>
                    <a:pt x="138" y="6"/>
                  </a:lnTo>
                  <a:lnTo>
                    <a:pt x="144" y="6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0" y="6"/>
                  </a:lnTo>
                  <a:lnTo>
                    <a:pt x="186" y="6"/>
                  </a:lnTo>
                  <a:lnTo>
                    <a:pt x="192" y="12"/>
                  </a:lnTo>
                  <a:lnTo>
                    <a:pt x="198" y="12"/>
                  </a:lnTo>
                  <a:lnTo>
                    <a:pt x="204" y="18"/>
                  </a:lnTo>
                  <a:lnTo>
                    <a:pt x="210" y="24"/>
                  </a:lnTo>
                  <a:lnTo>
                    <a:pt x="216" y="24"/>
                  </a:lnTo>
                  <a:lnTo>
                    <a:pt x="216" y="30"/>
                  </a:lnTo>
                  <a:lnTo>
                    <a:pt x="222" y="30"/>
                  </a:lnTo>
                  <a:lnTo>
                    <a:pt x="222" y="36"/>
                  </a:lnTo>
                  <a:lnTo>
                    <a:pt x="228" y="36"/>
                  </a:lnTo>
                  <a:lnTo>
                    <a:pt x="234" y="42"/>
                  </a:lnTo>
                  <a:lnTo>
                    <a:pt x="240" y="48"/>
                  </a:lnTo>
                  <a:lnTo>
                    <a:pt x="246" y="48"/>
                  </a:lnTo>
                  <a:lnTo>
                    <a:pt x="246" y="54"/>
                  </a:lnTo>
                  <a:lnTo>
                    <a:pt x="252" y="54"/>
                  </a:lnTo>
                  <a:lnTo>
                    <a:pt x="252" y="60"/>
                  </a:lnTo>
                  <a:lnTo>
                    <a:pt x="258" y="60"/>
                  </a:lnTo>
                  <a:lnTo>
                    <a:pt x="264" y="66"/>
                  </a:lnTo>
                  <a:lnTo>
                    <a:pt x="270" y="66"/>
                  </a:lnTo>
                  <a:lnTo>
                    <a:pt x="270" y="72"/>
                  </a:lnTo>
                  <a:lnTo>
                    <a:pt x="276" y="72"/>
                  </a:lnTo>
                  <a:lnTo>
                    <a:pt x="276" y="78"/>
                  </a:lnTo>
                  <a:lnTo>
                    <a:pt x="282" y="78"/>
                  </a:lnTo>
                  <a:lnTo>
                    <a:pt x="288" y="84"/>
                  </a:lnTo>
                  <a:lnTo>
                    <a:pt x="294" y="84"/>
                  </a:lnTo>
                  <a:lnTo>
                    <a:pt x="294" y="90"/>
                  </a:lnTo>
                  <a:lnTo>
                    <a:pt x="300" y="90"/>
                  </a:lnTo>
                  <a:lnTo>
                    <a:pt x="306" y="96"/>
                  </a:lnTo>
                  <a:lnTo>
                    <a:pt x="312" y="96"/>
                  </a:lnTo>
                  <a:lnTo>
                    <a:pt x="312" y="102"/>
                  </a:lnTo>
                  <a:lnTo>
                    <a:pt x="318" y="102"/>
                  </a:lnTo>
                  <a:lnTo>
                    <a:pt x="318" y="108"/>
                  </a:lnTo>
                  <a:lnTo>
                    <a:pt x="324" y="108"/>
                  </a:lnTo>
                  <a:lnTo>
                    <a:pt x="330" y="108"/>
                  </a:lnTo>
                  <a:lnTo>
                    <a:pt x="330" y="114"/>
                  </a:lnTo>
                  <a:lnTo>
                    <a:pt x="336" y="114"/>
                  </a:lnTo>
                  <a:lnTo>
                    <a:pt x="342" y="120"/>
                  </a:lnTo>
                  <a:lnTo>
                    <a:pt x="348" y="120"/>
                  </a:lnTo>
                  <a:lnTo>
                    <a:pt x="354" y="126"/>
                  </a:lnTo>
                  <a:lnTo>
                    <a:pt x="360" y="126"/>
                  </a:lnTo>
                  <a:lnTo>
                    <a:pt x="360" y="132"/>
                  </a:lnTo>
                  <a:lnTo>
                    <a:pt x="366" y="132"/>
                  </a:lnTo>
                  <a:lnTo>
                    <a:pt x="372" y="132"/>
                  </a:lnTo>
                  <a:lnTo>
                    <a:pt x="372" y="138"/>
                  </a:lnTo>
                  <a:lnTo>
                    <a:pt x="378" y="138"/>
                  </a:lnTo>
                  <a:lnTo>
                    <a:pt x="384" y="138"/>
                  </a:lnTo>
                  <a:lnTo>
                    <a:pt x="390" y="144"/>
                  </a:lnTo>
                  <a:lnTo>
                    <a:pt x="396" y="144"/>
                  </a:lnTo>
                  <a:lnTo>
                    <a:pt x="396" y="150"/>
                  </a:lnTo>
                  <a:lnTo>
                    <a:pt x="402" y="150"/>
                  </a:lnTo>
                  <a:lnTo>
                    <a:pt x="408" y="150"/>
                  </a:lnTo>
                  <a:lnTo>
                    <a:pt x="414" y="156"/>
                  </a:lnTo>
                  <a:lnTo>
                    <a:pt x="420" y="156"/>
                  </a:lnTo>
                  <a:lnTo>
                    <a:pt x="426" y="162"/>
                  </a:lnTo>
                  <a:lnTo>
                    <a:pt x="432" y="162"/>
                  </a:lnTo>
                  <a:lnTo>
                    <a:pt x="438" y="162"/>
                  </a:lnTo>
                  <a:lnTo>
                    <a:pt x="438" y="168"/>
                  </a:lnTo>
                  <a:lnTo>
                    <a:pt x="444" y="168"/>
                  </a:lnTo>
                  <a:lnTo>
                    <a:pt x="450" y="168"/>
                  </a:lnTo>
                  <a:lnTo>
                    <a:pt x="456" y="168"/>
                  </a:lnTo>
                  <a:lnTo>
                    <a:pt x="456" y="174"/>
                  </a:lnTo>
                  <a:lnTo>
                    <a:pt x="462" y="174"/>
                  </a:lnTo>
                  <a:lnTo>
                    <a:pt x="468" y="174"/>
                  </a:lnTo>
                  <a:lnTo>
                    <a:pt x="474" y="180"/>
                  </a:lnTo>
                  <a:lnTo>
                    <a:pt x="480" y="180"/>
                  </a:lnTo>
                  <a:lnTo>
                    <a:pt x="486" y="180"/>
                  </a:lnTo>
                  <a:lnTo>
                    <a:pt x="492" y="186"/>
                  </a:lnTo>
                  <a:lnTo>
                    <a:pt x="498" y="186"/>
                  </a:lnTo>
                  <a:lnTo>
                    <a:pt x="504" y="186"/>
                  </a:lnTo>
                  <a:lnTo>
                    <a:pt x="510" y="192"/>
                  </a:lnTo>
                  <a:lnTo>
                    <a:pt x="516" y="192"/>
                  </a:lnTo>
                  <a:lnTo>
                    <a:pt x="522" y="192"/>
                  </a:lnTo>
                  <a:lnTo>
                    <a:pt x="522" y="198"/>
                  </a:lnTo>
                  <a:lnTo>
                    <a:pt x="528" y="198"/>
                  </a:lnTo>
                  <a:lnTo>
                    <a:pt x="534" y="198"/>
                  </a:lnTo>
                  <a:lnTo>
                    <a:pt x="540" y="198"/>
                  </a:lnTo>
                  <a:lnTo>
                    <a:pt x="546" y="198"/>
                  </a:lnTo>
                  <a:lnTo>
                    <a:pt x="546" y="204"/>
                  </a:lnTo>
                  <a:lnTo>
                    <a:pt x="552" y="204"/>
                  </a:lnTo>
                  <a:lnTo>
                    <a:pt x="558" y="204"/>
                  </a:lnTo>
                  <a:lnTo>
                    <a:pt x="564" y="204"/>
                  </a:lnTo>
                  <a:lnTo>
                    <a:pt x="570" y="210"/>
                  </a:lnTo>
                  <a:lnTo>
                    <a:pt x="576" y="210"/>
                  </a:lnTo>
                  <a:lnTo>
                    <a:pt x="582" y="210"/>
                  </a:lnTo>
                  <a:lnTo>
                    <a:pt x="588" y="210"/>
                  </a:lnTo>
                  <a:lnTo>
                    <a:pt x="594" y="210"/>
                  </a:lnTo>
                  <a:lnTo>
                    <a:pt x="594" y="216"/>
                  </a:lnTo>
                  <a:lnTo>
                    <a:pt x="600" y="216"/>
                  </a:lnTo>
                  <a:lnTo>
                    <a:pt x="606" y="216"/>
                  </a:lnTo>
                  <a:lnTo>
                    <a:pt x="612" y="216"/>
                  </a:lnTo>
                  <a:lnTo>
                    <a:pt x="618" y="216"/>
                  </a:lnTo>
                  <a:lnTo>
                    <a:pt x="618" y="222"/>
                  </a:lnTo>
                  <a:lnTo>
                    <a:pt x="624" y="222"/>
                  </a:lnTo>
                  <a:lnTo>
                    <a:pt x="630" y="222"/>
                  </a:lnTo>
                  <a:lnTo>
                    <a:pt x="636" y="222"/>
                  </a:lnTo>
                  <a:lnTo>
                    <a:pt x="642" y="222"/>
                  </a:lnTo>
                  <a:lnTo>
                    <a:pt x="648" y="228"/>
                  </a:lnTo>
                </a:path>
              </a:pathLst>
            </a:custGeom>
            <a:noFill/>
            <a:ln w="28575" cmpd="sng">
              <a:solidFill>
                <a:srgbClr val="00C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6178" name="Freeform 18"/>
            <p:cNvSpPr>
              <a:spLocks/>
            </p:cNvSpPr>
            <p:nvPr/>
          </p:nvSpPr>
          <p:spPr bwMode="auto">
            <a:xfrm>
              <a:off x="3600" y="2001"/>
              <a:ext cx="624" cy="66"/>
            </a:xfrm>
            <a:custGeom>
              <a:avLst/>
              <a:gdLst>
                <a:gd name="T0" fmla="*/ 12 w 624"/>
                <a:gd name="T1" fmla="*/ 0 h 66"/>
                <a:gd name="T2" fmla="*/ 18 w 624"/>
                <a:gd name="T3" fmla="*/ 0 h 66"/>
                <a:gd name="T4" fmla="*/ 30 w 624"/>
                <a:gd name="T5" fmla="*/ 6 h 66"/>
                <a:gd name="T6" fmla="*/ 42 w 624"/>
                <a:gd name="T7" fmla="*/ 6 h 66"/>
                <a:gd name="T8" fmla="*/ 48 w 624"/>
                <a:gd name="T9" fmla="*/ 6 h 66"/>
                <a:gd name="T10" fmla="*/ 60 w 624"/>
                <a:gd name="T11" fmla="*/ 6 h 66"/>
                <a:gd name="T12" fmla="*/ 72 w 624"/>
                <a:gd name="T13" fmla="*/ 12 h 66"/>
                <a:gd name="T14" fmla="*/ 78 w 624"/>
                <a:gd name="T15" fmla="*/ 12 h 66"/>
                <a:gd name="T16" fmla="*/ 90 w 624"/>
                <a:gd name="T17" fmla="*/ 12 h 66"/>
                <a:gd name="T18" fmla="*/ 102 w 624"/>
                <a:gd name="T19" fmla="*/ 18 h 66"/>
                <a:gd name="T20" fmla="*/ 114 w 624"/>
                <a:gd name="T21" fmla="*/ 18 h 66"/>
                <a:gd name="T22" fmla="*/ 120 w 624"/>
                <a:gd name="T23" fmla="*/ 18 h 66"/>
                <a:gd name="T24" fmla="*/ 132 w 624"/>
                <a:gd name="T25" fmla="*/ 18 h 66"/>
                <a:gd name="T26" fmla="*/ 144 w 624"/>
                <a:gd name="T27" fmla="*/ 24 h 66"/>
                <a:gd name="T28" fmla="*/ 150 w 624"/>
                <a:gd name="T29" fmla="*/ 24 h 66"/>
                <a:gd name="T30" fmla="*/ 162 w 624"/>
                <a:gd name="T31" fmla="*/ 24 h 66"/>
                <a:gd name="T32" fmla="*/ 174 w 624"/>
                <a:gd name="T33" fmla="*/ 24 h 66"/>
                <a:gd name="T34" fmla="*/ 180 w 624"/>
                <a:gd name="T35" fmla="*/ 30 h 66"/>
                <a:gd name="T36" fmla="*/ 192 w 624"/>
                <a:gd name="T37" fmla="*/ 30 h 66"/>
                <a:gd name="T38" fmla="*/ 204 w 624"/>
                <a:gd name="T39" fmla="*/ 30 h 66"/>
                <a:gd name="T40" fmla="*/ 216 w 624"/>
                <a:gd name="T41" fmla="*/ 30 h 66"/>
                <a:gd name="T42" fmla="*/ 222 w 624"/>
                <a:gd name="T43" fmla="*/ 30 h 66"/>
                <a:gd name="T44" fmla="*/ 234 w 624"/>
                <a:gd name="T45" fmla="*/ 36 h 66"/>
                <a:gd name="T46" fmla="*/ 246 w 624"/>
                <a:gd name="T47" fmla="*/ 36 h 66"/>
                <a:gd name="T48" fmla="*/ 252 w 624"/>
                <a:gd name="T49" fmla="*/ 36 h 66"/>
                <a:gd name="T50" fmla="*/ 264 w 624"/>
                <a:gd name="T51" fmla="*/ 36 h 66"/>
                <a:gd name="T52" fmla="*/ 276 w 624"/>
                <a:gd name="T53" fmla="*/ 36 h 66"/>
                <a:gd name="T54" fmla="*/ 282 w 624"/>
                <a:gd name="T55" fmla="*/ 36 h 66"/>
                <a:gd name="T56" fmla="*/ 294 w 624"/>
                <a:gd name="T57" fmla="*/ 42 h 66"/>
                <a:gd name="T58" fmla="*/ 306 w 624"/>
                <a:gd name="T59" fmla="*/ 42 h 66"/>
                <a:gd name="T60" fmla="*/ 318 w 624"/>
                <a:gd name="T61" fmla="*/ 42 h 66"/>
                <a:gd name="T62" fmla="*/ 324 w 624"/>
                <a:gd name="T63" fmla="*/ 42 h 66"/>
                <a:gd name="T64" fmla="*/ 336 w 624"/>
                <a:gd name="T65" fmla="*/ 42 h 66"/>
                <a:gd name="T66" fmla="*/ 348 w 624"/>
                <a:gd name="T67" fmla="*/ 42 h 66"/>
                <a:gd name="T68" fmla="*/ 354 w 624"/>
                <a:gd name="T69" fmla="*/ 48 h 66"/>
                <a:gd name="T70" fmla="*/ 366 w 624"/>
                <a:gd name="T71" fmla="*/ 48 h 66"/>
                <a:gd name="T72" fmla="*/ 378 w 624"/>
                <a:gd name="T73" fmla="*/ 48 h 66"/>
                <a:gd name="T74" fmla="*/ 384 w 624"/>
                <a:gd name="T75" fmla="*/ 48 h 66"/>
                <a:gd name="T76" fmla="*/ 396 w 624"/>
                <a:gd name="T77" fmla="*/ 48 h 66"/>
                <a:gd name="T78" fmla="*/ 408 w 624"/>
                <a:gd name="T79" fmla="*/ 48 h 66"/>
                <a:gd name="T80" fmla="*/ 420 w 624"/>
                <a:gd name="T81" fmla="*/ 54 h 66"/>
                <a:gd name="T82" fmla="*/ 426 w 624"/>
                <a:gd name="T83" fmla="*/ 54 h 66"/>
                <a:gd name="T84" fmla="*/ 438 w 624"/>
                <a:gd name="T85" fmla="*/ 54 h 66"/>
                <a:gd name="T86" fmla="*/ 450 w 624"/>
                <a:gd name="T87" fmla="*/ 54 h 66"/>
                <a:gd name="T88" fmla="*/ 456 w 624"/>
                <a:gd name="T89" fmla="*/ 54 h 66"/>
                <a:gd name="T90" fmla="*/ 468 w 624"/>
                <a:gd name="T91" fmla="*/ 54 h 66"/>
                <a:gd name="T92" fmla="*/ 480 w 624"/>
                <a:gd name="T93" fmla="*/ 54 h 66"/>
                <a:gd name="T94" fmla="*/ 486 w 624"/>
                <a:gd name="T95" fmla="*/ 54 h 66"/>
                <a:gd name="T96" fmla="*/ 498 w 624"/>
                <a:gd name="T97" fmla="*/ 60 h 66"/>
                <a:gd name="T98" fmla="*/ 510 w 624"/>
                <a:gd name="T99" fmla="*/ 60 h 66"/>
                <a:gd name="T100" fmla="*/ 522 w 624"/>
                <a:gd name="T101" fmla="*/ 60 h 66"/>
                <a:gd name="T102" fmla="*/ 528 w 624"/>
                <a:gd name="T103" fmla="*/ 60 h 66"/>
                <a:gd name="T104" fmla="*/ 540 w 624"/>
                <a:gd name="T105" fmla="*/ 60 h 66"/>
                <a:gd name="T106" fmla="*/ 552 w 624"/>
                <a:gd name="T107" fmla="*/ 60 h 66"/>
                <a:gd name="T108" fmla="*/ 558 w 624"/>
                <a:gd name="T109" fmla="*/ 60 h 66"/>
                <a:gd name="T110" fmla="*/ 570 w 624"/>
                <a:gd name="T111" fmla="*/ 60 h 66"/>
                <a:gd name="T112" fmla="*/ 582 w 624"/>
                <a:gd name="T113" fmla="*/ 60 h 66"/>
                <a:gd name="T114" fmla="*/ 588 w 624"/>
                <a:gd name="T115" fmla="*/ 60 h 66"/>
                <a:gd name="T116" fmla="*/ 600 w 624"/>
                <a:gd name="T117" fmla="*/ 66 h 66"/>
                <a:gd name="T118" fmla="*/ 612 w 624"/>
                <a:gd name="T119" fmla="*/ 66 h 66"/>
                <a:gd name="T120" fmla="*/ 624 w 624"/>
                <a:gd name="T121" fmla="*/ 66 h 6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24" h="66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0" y="6"/>
                  </a:lnTo>
                  <a:lnTo>
                    <a:pt x="36" y="6"/>
                  </a:lnTo>
                  <a:lnTo>
                    <a:pt x="42" y="6"/>
                  </a:lnTo>
                  <a:lnTo>
                    <a:pt x="48" y="6"/>
                  </a:lnTo>
                  <a:lnTo>
                    <a:pt x="54" y="6"/>
                  </a:lnTo>
                  <a:lnTo>
                    <a:pt x="60" y="6"/>
                  </a:lnTo>
                  <a:lnTo>
                    <a:pt x="66" y="12"/>
                  </a:lnTo>
                  <a:lnTo>
                    <a:pt x="72" y="12"/>
                  </a:lnTo>
                  <a:lnTo>
                    <a:pt x="78" y="12"/>
                  </a:lnTo>
                  <a:lnTo>
                    <a:pt x="84" y="12"/>
                  </a:lnTo>
                  <a:lnTo>
                    <a:pt x="90" y="12"/>
                  </a:lnTo>
                  <a:lnTo>
                    <a:pt x="96" y="12"/>
                  </a:lnTo>
                  <a:lnTo>
                    <a:pt x="96" y="18"/>
                  </a:lnTo>
                  <a:lnTo>
                    <a:pt x="102" y="18"/>
                  </a:lnTo>
                  <a:lnTo>
                    <a:pt x="108" y="18"/>
                  </a:lnTo>
                  <a:lnTo>
                    <a:pt x="114" y="18"/>
                  </a:lnTo>
                  <a:lnTo>
                    <a:pt x="120" y="18"/>
                  </a:lnTo>
                  <a:lnTo>
                    <a:pt x="126" y="18"/>
                  </a:lnTo>
                  <a:lnTo>
                    <a:pt x="132" y="18"/>
                  </a:lnTo>
                  <a:lnTo>
                    <a:pt x="138" y="18"/>
                  </a:lnTo>
                  <a:lnTo>
                    <a:pt x="138" y="24"/>
                  </a:lnTo>
                  <a:lnTo>
                    <a:pt x="144" y="24"/>
                  </a:lnTo>
                  <a:lnTo>
                    <a:pt x="150" y="24"/>
                  </a:lnTo>
                  <a:lnTo>
                    <a:pt x="156" y="24"/>
                  </a:lnTo>
                  <a:lnTo>
                    <a:pt x="162" y="24"/>
                  </a:lnTo>
                  <a:lnTo>
                    <a:pt x="168" y="24"/>
                  </a:lnTo>
                  <a:lnTo>
                    <a:pt x="174" y="24"/>
                  </a:lnTo>
                  <a:lnTo>
                    <a:pt x="180" y="24"/>
                  </a:lnTo>
                  <a:lnTo>
                    <a:pt x="180" y="30"/>
                  </a:lnTo>
                  <a:lnTo>
                    <a:pt x="186" y="30"/>
                  </a:lnTo>
                  <a:lnTo>
                    <a:pt x="192" y="30"/>
                  </a:lnTo>
                  <a:lnTo>
                    <a:pt x="198" y="30"/>
                  </a:lnTo>
                  <a:lnTo>
                    <a:pt x="204" y="30"/>
                  </a:lnTo>
                  <a:lnTo>
                    <a:pt x="210" y="30"/>
                  </a:lnTo>
                  <a:lnTo>
                    <a:pt x="216" y="30"/>
                  </a:lnTo>
                  <a:lnTo>
                    <a:pt x="222" y="30"/>
                  </a:lnTo>
                  <a:lnTo>
                    <a:pt x="228" y="30"/>
                  </a:lnTo>
                  <a:lnTo>
                    <a:pt x="234" y="36"/>
                  </a:lnTo>
                  <a:lnTo>
                    <a:pt x="240" y="36"/>
                  </a:lnTo>
                  <a:lnTo>
                    <a:pt x="246" y="36"/>
                  </a:lnTo>
                  <a:lnTo>
                    <a:pt x="252" y="36"/>
                  </a:lnTo>
                  <a:lnTo>
                    <a:pt x="258" y="36"/>
                  </a:lnTo>
                  <a:lnTo>
                    <a:pt x="264" y="36"/>
                  </a:lnTo>
                  <a:lnTo>
                    <a:pt x="270" y="36"/>
                  </a:lnTo>
                  <a:lnTo>
                    <a:pt x="276" y="36"/>
                  </a:lnTo>
                  <a:lnTo>
                    <a:pt x="282" y="36"/>
                  </a:lnTo>
                  <a:lnTo>
                    <a:pt x="288" y="42"/>
                  </a:lnTo>
                  <a:lnTo>
                    <a:pt x="294" y="42"/>
                  </a:lnTo>
                  <a:lnTo>
                    <a:pt x="300" y="42"/>
                  </a:lnTo>
                  <a:lnTo>
                    <a:pt x="306" y="42"/>
                  </a:lnTo>
                  <a:lnTo>
                    <a:pt x="312" y="42"/>
                  </a:lnTo>
                  <a:lnTo>
                    <a:pt x="318" y="42"/>
                  </a:lnTo>
                  <a:lnTo>
                    <a:pt x="324" y="42"/>
                  </a:lnTo>
                  <a:lnTo>
                    <a:pt x="330" y="42"/>
                  </a:lnTo>
                  <a:lnTo>
                    <a:pt x="336" y="42"/>
                  </a:lnTo>
                  <a:lnTo>
                    <a:pt x="342" y="42"/>
                  </a:lnTo>
                  <a:lnTo>
                    <a:pt x="348" y="42"/>
                  </a:lnTo>
                  <a:lnTo>
                    <a:pt x="348" y="48"/>
                  </a:lnTo>
                  <a:lnTo>
                    <a:pt x="354" y="48"/>
                  </a:lnTo>
                  <a:lnTo>
                    <a:pt x="360" y="48"/>
                  </a:lnTo>
                  <a:lnTo>
                    <a:pt x="366" y="48"/>
                  </a:lnTo>
                  <a:lnTo>
                    <a:pt x="372" y="48"/>
                  </a:lnTo>
                  <a:lnTo>
                    <a:pt x="378" y="48"/>
                  </a:lnTo>
                  <a:lnTo>
                    <a:pt x="384" y="48"/>
                  </a:lnTo>
                  <a:lnTo>
                    <a:pt x="390" y="48"/>
                  </a:lnTo>
                  <a:lnTo>
                    <a:pt x="396" y="48"/>
                  </a:lnTo>
                  <a:lnTo>
                    <a:pt x="402" y="48"/>
                  </a:lnTo>
                  <a:lnTo>
                    <a:pt x="408" y="48"/>
                  </a:lnTo>
                  <a:lnTo>
                    <a:pt x="414" y="48"/>
                  </a:lnTo>
                  <a:lnTo>
                    <a:pt x="420" y="54"/>
                  </a:lnTo>
                  <a:lnTo>
                    <a:pt x="426" y="54"/>
                  </a:lnTo>
                  <a:lnTo>
                    <a:pt x="432" y="54"/>
                  </a:lnTo>
                  <a:lnTo>
                    <a:pt x="438" y="54"/>
                  </a:lnTo>
                  <a:lnTo>
                    <a:pt x="444" y="54"/>
                  </a:lnTo>
                  <a:lnTo>
                    <a:pt x="450" y="54"/>
                  </a:lnTo>
                  <a:lnTo>
                    <a:pt x="456" y="54"/>
                  </a:lnTo>
                  <a:lnTo>
                    <a:pt x="462" y="54"/>
                  </a:lnTo>
                  <a:lnTo>
                    <a:pt x="468" y="54"/>
                  </a:lnTo>
                  <a:lnTo>
                    <a:pt x="474" y="54"/>
                  </a:lnTo>
                  <a:lnTo>
                    <a:pt x="480" y="54"/>
                  </a:lnTo>
                  <a:lnTo>
                    <a:pt x="486" y="54"/>
                  </a:lnTo>
                  <a:lnTo>
                    <a:pt x="492" y="54"/>
                  </a:lnTo>
                  <a:lnTo>
                    <a:pt x="498" y="54"/>
                  </a:lnTo>
                  <a:lnTo>
                    <a:pt x="498" y="60"/>
                  </a:lnTo>
                  <a:lnTo>
                    <a:pt x="504" y="60"/>
                  </a:lnTo>
                  <a:lnTo>
                    <a:pt x="510" y="60"/>
                  </a:lnTo>
                  <a:lnTo>
                    <a:pt x="516" y="60"/>
                  </a:lnTo>
                  <a:lnTo>
                    <a:pt x="522" y="60"/>
                  </a:lnTo>
                  <a:lnTo>
                    <a:pt x="528" y="60"/>
                  </a:lnTo>
                  <a:lnTo>
                    <a:pt x="534" y="60"/>
                  </a:lnTo>
                  <a:lnTo>
                    <a:pt x="540" y="60"/>
                  </a:lnTo>
                  <a:lnTo>
                    <a:pt x="546" y="60"/>
                  </a:lnTo>
                  <a:lnTo>
                    <a:pt x="552" y="60"/>
                  </a:lnTo>
                  <a:lnTo>
                    <a:pt x="558" y="60"/>
                  </a:lnTo>
                  <a:lnTo>
                    <a:pt x="564" y="60"/>
                  </a:lnTo>
                  <a:lnTo>
                    <a:pt x="570" y="60"/>
                  </a:lnTo>
                  <a:lnTo>
                    <a:pt x="576" y="60"/>
                  </a:lnTo>
                  <a:lnTo>
                    <a:pt x="582" y="60"/>
                  </a:lnTo>
                  <a:lnTo>
                    <a:pt x="588" y="60"/>
                  </a:lnTo>
                  <a:lnTo>
                    <a:pt x="594" y="66"/>
                  </a:lnTo>
                  <a:lnTo>
                    <a:pt x="600" y="66"/>
                  </a:lnTo>
                  <a:lnTo>
                    <a:pt x="606" y="66"/>
                  </a:lnTo>
                  <a:lnTo>
                    <a:pt x="612" y="66"/>
                  </a:lnTo>
                  <a:lnTo>
                    <a:pt x="618" y="66"/>
                  </a:lnTo>
                  <a:lnTo>
                    <a:pt x="624" y="66"/>
                  </a:lnTo>
                </a:path>
              </a:pathLst>
            </a:custGeom>
            <a:noFill/>
            <a:ln w="28575" cmpd="sng">
              <a:solidFill>
                <a:srgbClr val="00C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</p:grpSp>
      <p:graphicFrame>
        <p:nvGraphicFramePr>
          <p:cNvPr id="553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618313"/>
              </p:ext>
            </p:extLst>
          </p:nvPr>
        </p:nvGraphicFramePr>
        <p:xfrm>
          <a:off x="7418388" y="3654425"/>
          <a:ext cx="13065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Equation" r:id="rId15" imgW="1276257" imgH="819076" progId="Equation.3">
                  <p:embed/>
                </p:oleObj>
              </mc:Choice>
              <mc:Fallback>
                <p:oleObj name="Equation" r:id="rId15" imgW="1276257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8388" y="3654425"/>
                        <a:ext cx="13065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16" name="Group 20"/>
          <p:cNvGrpSpPr>
            <a:grpSpLocks/>
          </p:cNvGrpSpPr>
          <p:nvPr/>
        </p:nvGrpSpPr>
        <p:grpSpPr bwMode="auto">
          <a:xfrm>
            <a:off x="4686300" y="3730625"/>
            <a:ext cx="4343400" cy="1752600"/>
            <a:chOff x="1056" y="2592"/>
            <a:chExt cx="2736" cy="1104"/>
          </a:xfrm>
        </p:grpSpPr>
        <p:grpSp>
          <p:nvGrpSpPr>
            <p:cNvPr id="6169" name="Group 21"/>
            <p:cNvGrpSpPr>
              <a:grpSpLocks/>
            </p:cNvGrpSpPr>
            <p:nvPr/>
          </p:nvGrpSpPr>
          <p:grpSpPr bwMode="auto">
            <a:xfrm>
              <a:off x="1056" y="2592"/>
              <a:ext cx="2736" cy="1104"/>
              <a:chOff x="1056" y="2592"/>
              <a:chExt cx="2736" cy="1104"/>
            </a:xfrm>
          </p:grpSpPr>
          <p:sp>
            <p:nvSpPr>
              <p:cNvPr id="6171" name="Line 22"/>
              <p:cNvSpPr>
                <a:spLocks noChangeShapeType="1"/>
              </p:cNvSpPr>
              <p:nvPr/>
            </p:nvSpPr>
            <p:spPr bwMode="auto">
              <a:xfrm>
                <a:off x="1056" y="3192"/>
                <a:ext cx="2720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6172" name="Line 23"/>
              <p:cNvSpPr>
                <a:spLocks noChangeShapeType="1"/>
              </p:cNvSpPr>
              <p:nvPr/>
            </p:nvSpPr>
            <p:spPr bwMode="auto">
              <a:xfrm flipV="1">
                <a:off x="2334" y="2592"/>
                <a:ext cx="1" cy="11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graphicFrame>
            <p:nvGraphicFramePr>
              <p:cNvPr id="6173" name="Object 24"/>
              <p:cNvGraphicFramePr>
                <a:graphicFrameLocks noChangeAspect="1"/>
              </p:cNvGraphicFramePr>
              <p:nvPr/>
            </p:nvGraphicFramePr>
            <p:xfrm>
              <a:off x="3648" y="325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65" name="Equation" r:id="rId17" imgW="200053" imgH="209624" progId="Equation.3">
                      <p:embed/>
                    </p:oleObj>
                  </mc:Choice>
                  <mc:Fallback>
                    <p:oleObj name="Equation" r:id="rId17" imgW="200053" imgH="2096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325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74" name="Object 25"/>
              <p:cNvGraphicFramePr>
                <a:graphicFrameLocks noChangeAspect="1"/>
              </p:cNvGraphicFramePr>
              <p:nvPr/>
            </p:nvGraphicFramePr>
            <p:xfrm>
              <a:off x="2152" y="2592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66" name="Equation" r:id="rId19" imgW="209420" imgH="285638" progId="Equation.3">
                      <p:embed/>
                    </p:oleObj>
                  </mc:Choice>
                  <mc:Fallback>
                    <p:oleObj name="Equation" r:id="rId19" imgW="209420" imgH="28563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52" y="2592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6170" name="Picture 26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6" y="3212"/>
              <a:ext cx="192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692377"/>
              </p:ext>
            </p:extLst>
          </p:nvPr>
        </p:nvGraphicFramePr>
        <p:xfrm>
          <a:off x="1435100" y="692150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Equation" r:id="rId22" imgW="1380967" imgH="428625" progId="Equation.DSMT4">
                  <p:embed/>
                </p:oleObj>
              </mc:Choice>
              <mc:Fallback>
                <p:oleObj name="Equation" r:id="rId22" imgW="1380967" imgH="4286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692150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419918"/>
              </p:ext>
            </p:extLst>
          </p:nvPr>
        </p:nvGraphicFramePr>
        <p:xfrm>
          <a:off x="2959100" y="692150"/>
          <a:ext cx="927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Equation" r:id="rId24" imgW="895220" imgH="352276" progId="Equation.DSMT4">
                  <p:embed/>
                </p:oleObj>
              </mc:Choice>
              <mc:Fallback>
                <p:oleObj name="Equation" r:id="rId24" imgW="895220" imgH="3522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692150"/>
                        <a:ext cx="927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4025900" y="630238"/>
            <a:ext cx="337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lang="en-US" altLang="zh-CN" b="1">
                <a:latin typeface="+mn-lt"/>
                <a:ea typeface="+mn-ea"/>
              </a:rPr>
              <a:t>(</a:t>
            </a:r>
            <a:r>
              <a:rPr lang="zh-CN" altLang="en-US" b="1">
                <a:latin typeface="+mn-lt"/>
                <a:ea typeface="+mn-ea"/>
              </a:rPr>
              <a:t>当</a:t>
            </a:r>
            <a:r>
              <a:rPr lang="en-US" altLang="zh-CN" b="1" i="1">
                <a:latin typeface="+mn-lt"/>
                <a:ea typeface="+mn-ea"/>
              </a:rPr>
              <a:t>x</a:t>
            </a:r>
            <a:r>
              <a:rPr lang="en-US" altLang="zh-CN" b="1">
                <a:latin typeface="+mn-lt"/>
                <a:ea typeface="+mn-ea"/>
              </a:rPr>
              <a:t>&gt;0</a:t>
            </a:r>
            <a:r>
              <a:rPr lang="zh-CN" altLang="en-US" b="1">
                <a:latin typeface="+mn-lt"/>
                <a:ea typeface="+mn-ea"/>
              </a:rPr>
              <a:t>时连续</a:t>
            </a:r>
            <a:r>
              <a:rPr lang="en-US" altLang="zh-CN" b="1">
                <a:latin typeface="+mn-lt"/>
                <a:ea typeface="+mn-ea"/>
              </a:rPr>
              <a:t>)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314450" y="2276475"/>
            <a:ext cx="579278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/>
              <a:t>至此</a:t>
            </a:r>
            <a:r>
              <a:rPr kumimoji="1" lang="en-US" altLang="zh-CN" sz="2800" b="1"/>
              <a:t>,</a:t>
            </a:r>
            <a:r>
              <a:rPr kumimoji="1" lang="zh-CN" altLang="en-US" sz="2800" b="1"/>
              <a:t>基本初等函数在</a:t>
            </a:r>
            <a:r>
              <a:rPr kumimoji="1" lang="zh-CN" altLang="en-US" sz="2800" b="1">
                <a:solidFill>
                  <a:schemeClr val="tx2"/>
                </a:solidFill>
              </a:rPr>
              <a:t>定义域内</a:t>
            </a:r>
            <a:r>
              <a:rPr kumimoji="1" lang="zh-CN" altLang="en-US" sz="2800" b="1"/>
              <a:t>连续</a:t>
            </a:r>
            <a:r>
              <a:rPr kumimoji="1" lang="en-US" altLang="zh-CN" sz="2800" b="1"/>
              <a:t>.</a:t>
            </a:r>
          </a:p>
        </p:txBody>
      </p:sp>
      <p:graphicFrame>
        <p:nvGraphicFramePr>
          <p:cNvPr id="3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399224"/>
              </p:ext>
            </p:extLst>
          </p:nvPr>
        </p:nvGraphicFramePr>
        <p:xfrm>
          <a:off x="1509713" y="1301750"/>
          <a:ext cx="436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Equation" r:id="rId26" imgW="4343288" imgH="428625" progId="Equation.DSMT4">
                  <p:embed/>
                </p:oleObj>
              </mc:Choice>
              <mc:Fallback>
                <p:oleObj name="Equation" r:id="rId26" imgW="4343288" imgH="4286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1301750"/>
                        <a:ext cx="4368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4081463" y="1758950"/>
            <a:ext cx="4811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defRPr/>
            </a:pPr>
            <a:r>
              <a:rPr lang="en-US" altLang="zh-CN" sz="2800" b="1" dirty="0"/>
              <a:t>(</a:t>
            </a:r>
            <a:r>
              <a:rPr lang="zh-CN" altLang="en-US" sz="2800" b="1" dirty="0"/>
              <a:t>若</a:t>
            </a:r>
            <a:r>
              <a:rPr lang="en-US" altLang="zh-CN" sz="2800" b="1" i="1" dirty="0"/>
              <a:t>μ</a:t>
            </a:r>
            <a:r>
              <a:rPr lang="zh-CN" altLang="en-US" sz="2800" b="1" dirty="0"/>
              <a:t>允许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&lt;0</a:t>
            </a:r>
            <a:r>
              <a:rPr lang="zh-CN" altLang="en-US" sz="2800" b="1" dirty="0"/>
              <a:t>，此时也连续</a:t>
            </a:r>
            <a:r>
              <a:rPr lang="en-US" altLang="zh-CN" sz="2800" b="1" dirty="0"/>
              <a:t>)</a:t>
            </a:r>
          </a:p>
        </p:txBody>
      </p:sp>
      <p:sp>
        <p:nvSpPr>
          <p:cNvPr id="6168" name="Rectangle 2"/>
          <p:cNvSpPr txBox="1">
            <a:spLocks noChangeArrowheads="1"/>
          </p:cNvSpPr>
          <p:nvPr/>
        </p:nvSpPr>
        <p:spPr bwMode="auto">
          <a:xfrm>
            <a:off x="323850" y="631825"/>
            <a:ext cx="129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/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例如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,</a:t>
            </a:r>
          </a:p>
        </p:txBody>
      </p:sp>
      <p:sp>
        <p:nvSpPr>
          <p:cNvPr id="35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01487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  <p:bldP spid="55300" grpId="0" autoUpdateAnimBg="0"/>
      <p:bldP spid="55304" grpId="0" autoUpdateAnimBg="0"/>
      <p:bldP spid="55306" grpId="0" autoUpdateAnimBg="0"/>
      <p:bldP spid="55308" grpId="0" autoUpdateAnimBg="0"/>
      <p:bldP spid="55309" grpId="0" autoUpdateAnimBg="0"/>
      <p:bldP spid="30" grpId="0"/>
      <p:bldP spid="31" grpId="0"/>
      <p:bldP spid="33" grpId="0"/>
      <p:bldP spid="3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488950"/>
            <a:ext cx="10668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1 .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1447800" y="48895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设</a:t>
            </a:r>
          </a:p>
        </p:txBody>
      </p:sp>
      <p:sp>
        <p:nvSpPr>
          <p:cNvPr id="7172" name="Rectangle 8"/>
          <p:cNvSpPr>
            <a:spLocks noChangeArrowheads="1"/>
          </p:cNvSpPr>
          <p:nvPr/>
        </p:nvSpPr>
        <p:spPr bwMode="auto">
          <a:xfrm>
            <a:off x="0" y="4100513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 sz="2800" b="1"/>
          </a:p>
        </p:txBody>
      </p:sp>
      <p:graphicFrame>
        <p:nvGraphicFramePr>
          <p:cNvPr id="717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297389"/>
              </p:ext>
            </p:extLst>
          </p:nvPr>
        </p:nvGraphicFramePr>
        <p:xfrm>
          <a:off x="1955800" y="527050"/>
          <a:ext cx="185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Equation" r:id="rId3" imgW="1828912" imgH="419249" progId="Equation.3">
                  <p:embed/>
                </p:oleObj>
              </mc:Choice>
              <mc:Fallback>
                <p:oleObj name="Equation" r:id="rId3" imgW="1828912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527050"/>
                        <a:ext cx="1854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3810000" y="457200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均在</a:t>
            </a:r>
          </a:p>
        </p:txBody>
      </p:sp>
      <p:graphicFrame>
        <p:nvGraphicFramePr>
          <p:cNvPr id="717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774809"/>
              </p:ext>
            </p:extLst>
          </p:nvPr>
        </p:nvGraphicFramePr>
        <p:xfrm>
          <a:off x="4660900" y="539750"/>
          <a:ext cx="825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Equation" r:id="rId5" imgW="800212" imgH="381074" progId="Equation.3">
                  <p:embed/>
                </p:oleObj>
              </mc:Choice>
              <mc:Fallback>
                <p:oleObj name="Equation" r:id="rId5" imgW="800212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539750"/>
                        <a:ext cx="825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13"/>
          <p:cNvSpPr txBox="1">
            <a:spLocks noChangeArrowheads="1"/>
          </p:cNvSpPr>
          <p:nvPr/>
        </p:nvSpPr>
        <p:spPr bwMode="auto">
          <a:xfrm>
            <a:off x="5486400" y="488950"/>
            <a:ext cx="1377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上连续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6732588" y="461963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证明函数</a:t>
            </a:r>
          </a:p>
        </p:txBody>
      </p:sp>
      <p:graphicFrame>
        <p:nvGraphicFramePr>
          <p:cNvPr id="460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105784"/>
              </p:ext>
            </p:extLst>
          </p:nvPr>
        </p:nvGraphicFramePr>
        <p:xfrm>
          <a:off x="2071688" y="1117600"/>
          <a:ext cx="36814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Equation" r:id="rId7" imgW="3657488" imgH="457088" progId="Equation.DSMT4">
                  <p:embed/>
                </p:oleObj>
              </mc:Choice>
              <mc:Fallback>
                <p:oleObj name="Equation" r:id="rId7" imgW="3657488" imgH="45708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1117600"/>
                        <a:ext cx="36814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152400" y="2420938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也在</a:t>
            </a:r>
          </a:p>
        </p:txBody>
      </p:sp>
      <p:graphicFrame>
        <p:nvGraphicFramePr>
          <p:cNvPr id="4609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924986"/>
              </p:ext>
            </p:extLst>
          </p:nvPr>
        </p:nvGraphicFramePr>
        <p:xfrm>
          <a:off x="990600" y="2503488"/>
          <a:ext cx="825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Equation" r:id="rId9" imgW="800212" imgH="381074" progId="Equation.3">
                  <p:embed/>
                </p:oleObj>
              </mc:Choice>
              <mc:Fallback>
                <p:oleObj name="Equation" r:id="rId9" imgW="800212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03488"/>
                        <a:ext cx="825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1828800" y="2452688"/>
            <a:ext cx="1377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上连续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539750" y="3214688"/>
            <a:ext cx="661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solidFill>
                  <a:srgbClr val="00B050"/>
                </a:solidFill>
                <a:latin typeface="+mn-lt"/>
                <a:ea typeface="+mn-ea"/>
              </a:rPr>
              <a:t>证</a:t>
            </a:r>
            <a:r>
              <a:rPr kumimoji="1" lang="en-US" altLang="zh-CN" b="1">
                <a:solidFill>
                  <a:srgbClr val="00B050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4610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24843"/>
              </p:ext>
            </p:extLst>
          </p:nvPr>
        </p:nvGraphicFramePr>
        <p:xfrm>
          <a:off x="1346200" y="3168650"/>
          <a:ext cx="1854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Equation" r:id="rId11" imgW="1828912" imgH="495263" progId="Equation.3">
                  <p:embed/>
                </p:oleObj>
              </mc:Choice>
              <mc:Fallback>
                <p:oleObj name="Equation" r:id="rId11" imgW="1828912" imgH="4952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3168650"/>
                        <a:ext cx="1854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375232"/>
              </p:ext>
            </p:extLst>
          </p:nvPr>
        </p:nvGraphicFramePr>
        <p:xfrm>
          <a:off x="1752600" y="3962400"/>
          <a:ext cx="3213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Equation" r:id="rId13" imgW="3181443" imgH="495263" progId="Equation.3">
                  <p:embed/>
                </p:oleObj>
              </mc:Choice>
              <mc:Fallback>
                <p:oleObj name="Equation" r:id="rId13" imgW="3181443" imgH="4952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962400"/>
                        <a:ext cx="3213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621940"/>
              </p:ext>
            </p:extLst>
          </p:nvPr>
        </p:nvGraphicFramePr>
        <p:xfrm>
          <a:off x="5067300" y="3994150"/>
          <a:ext cx="2247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Equation" r:id="rId15" imgW="2219316" imgH="438001" progId="Equation.DSMT4">
                  <p:embed/>
                </p:oleObj>
              </mc:Choice>
              <mc:Fallback>
                <p:oleObj name="Equation" r:id="rId15" imgW="2219316" imgH="4380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3994150"/>
                        <a:ext cx="2247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00850"/>
              </p:ext>
            </p:extLst>
          </p:nvPr>
        </p:nvGraphicFramePr>
        <p:xfrm>
          <a:off x="7239000" y="3962400"/>
          <a:ext cx="3159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Equation" r:id="rId17" imgW="95343" imgH="190537" progId="Equation.3">
                  <p:embed/>
                </p:oleObj>
              </mc:Choice>
              <mc:Fallback>
                <p:oleObj name="Equation" r:id="rId17" imgW="95343" imgH="1905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962400"/>
                        <a:ext cx="31591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5" name="Text Box 35"/>
          <p:cNvSpPr txBox="1">
            <a:spLocks noChangeArrowheads="1"/>
          </p:cNvSpPr>
          <p:nvPr/>
        </p:nvSpPr>
        <p:spPr bwMode="auto">
          <a:xfrm>
            <a:off x="228600" y="4665663"/>
            <a:ext cx="38811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 b="1">
                <a:latin typeface="+mn-lt"/>
                <a:ea typeface="+mn-ea"/>
              </a:rPr>
              <a:t>根据连续函数运算法则</a:t>
            </a:r>
            <a:r>
              <a:rPr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4038600" y="4665663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 b="1">
                <a:latin typeface="+mn-lt"/>
                <a:ea typeface="+mn-ea"/>
              </a:rPr>
              <a:t>可知</a:t>
            </a:r>
          </a:p>
        </p:txBody>
      </p:sp>
      <p:graphicFrame>
        <p:nvGraphicFramePr>
          <p:cNvPr id="4611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392389"/>
              </p:ext>
            </p:extLst>
          </p:nvPr>
        </p:nvGraphicFramePr>
        <p:xfrm>
          <a:off x="4876800" y="4716463"/>
          <a:ext cx="162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Equation" r:id="rId19" imgW="1600088" imgH="381074" progId="Equation.3">
                  <p:embed/>
                </p:oleObj>
              </mc:Choice>
              <mc:Fallback>
                <p:oleObj name="Equation" r:id="rId19" imgW="1600088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716463"/>
                        <a:ext cx="1625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8" name="Text Box 38"/>
          <p:cNvSpPr txBox="1">
            <a:spLocks noChangeArrowheads="1"/>
          </p:cNvSpPr>
          <p:nvPr/>
        </p:nvSpPr>
        <p:spPr bwMode="auto">
          <a:xfrm>
            <a:off x="6477000" y="4648200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 b="1">
                <a:latin typeface="+mn-lt"/>
                <a:ea typeface="+mn-ea"/>
              </a:rPr>
              <a:t>也在</a:t>
            </a:r>
          </a:p>
        </p:txBody>
      </p:sp>
      <p:graphicFrame>
        <p:nvGraphicFramePr>
          <p:cNvPr id="4611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085078"/>
              </p:ext>
            </p:extLst>
          </p:nvPr>
        </p:nvGraphicFramePr>
        <p:xfrm>
          <a:off x="7327900" y="4730750"/>
          <a:ext cx="825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Equation" r:id="rId21" imgW="800212" imgH="381074" progId="Equation.3">
                  <p:embed/>
                </p:oleObj>
              </mc:Choice>
              <mc:Fallback>
                <p:oleObj name="Equation" r:id="rId21" imgW="800212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900" y="4730750"/>
                        <a:ext cx="825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20" name="Text Box 40"/>
          <p:cNvSpPr txBox="1">
            <a:spLocks noChangeArrowheads="1"/>
          </p:cNvSpPr>
          <p:nvPr/>
        </p:nvSpPr>
        <p:spPr bwMode="auto">
          <a:xfrm>
            <a:off x="8153400" y="464820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 b="1">
                <a:latin typeface="+mn-lt"/>
                <a:ea typeface="+mn-ea"/>
              </a:rPr>
              <a:t>上</a:t>
            </a:r>
          </a:p>
        </p:txBody>
      </p:sp>
      <p:sp>
        <p:nvSpPr>
          <p:cNvPr id="46121" name="Text Box 41"/>
          <p:cNvSpPr txBox="1">
            <a:spLocks noChangeArrowheads="1"/>
          </p:cNvSpPr>
          <p:nvPr/>
        </p:nvSpPr>
        <p:spPr bwMode="auto">
          <a:xfrm>
            <a:off x="228600" y="5257800"/>
            <a:ext cx="10182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 b="1">
                <a:latin typeface="+mn-lt"/>
                <a:ea typeface="+mn-ea"/>
              </a:rPr>
              <a:t>连续</a:t>
            </a:r>
            <a:r>
              <a:rPr lang="en-US" altLang="zh-CN" b="1"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4612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469347"/>
              </p:ext>
            </p:extLst>
          </p:nvPr>
        </p:nvGraphicFramePr>
        <p:xfrm>
          <a:off x="2105025" y="1803400"/>
          <a:ext cx="36687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Equation" r:id="rId23" imgW="3638420" imgH="457088" progId="Equation.DSMT4">
                  <p:embed/>
                </p:oleObj>
              </mc:Choice>
              <mc:Fallback>
                <p:oleObj name="Equation" r:id="rId23" imgW="3638420" imgH="45708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1803400"/>
                        <a:ext cx="36687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40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962861"/>
              </p:ext>
            </p:extLst>
          </p:nvPr>
        </p:nvGraphicFramePr>
        <p:xfrm>
          <a:off x="3159125" y="3163888"/>
          <a:ext cx="187166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Equation" r:id="rId25" imgW="761669" imgH="203112" progId="Equation.DSMT4">
                  <p:embed/>
                </p:oleObj>
              </mc:Choice>
              <mc:Fallback>
                <p:oleObj name="Equation" r:id="rId25" imgW="76166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25" y="3163888"/>
                        <a:ext cx="187166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43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876648"/>
              </p:ext>
            </p:extLst>
          </p:nvPr>
        </p:nvGraphicFramePr>
        <p:xfrm>
          <a:off x="5032375" y="3124200"/>
          <a:ext cx="25209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Equation" r:id="rId27" imgW="1104900" imgH="254000" progId="Equation.DSMT4">
                  <p:embed/>
                </p:oleObj>
              </mc:Choice>
              <mc:Fallback>
                <p:oleObj name="Equation" r:id="rId27" imgW="1104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5" y="3124200"/>
                        <a:ext cx="25209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3614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6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6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6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4" grpId="0" build="p" autoUpdateAnimBg="0"/>
      <p:bldP spid="46096" grpId="0" build="p" autoUpdateAnimBg="0" advAuto="1000"/>
      <p:bldP spid="46098" grpId="0" build="p" autoUpdateAnimBg="0" advAuto="0"/>
      <p:bldP spid="46099" grpId="0" build="p" autoUpdateAnimBg="0"/>
      <p:bldP spid="46115" grpId="0" build="p" autoUpdateAnimBg="0"/>
      <p:bldP spid="46116" grpId="0" build="p" autoUpdateAnimBg="0"/>
      <p:bldP spid="46118" grpId="0" build="p" autoUpdateAnimBg="0" advAuto="0"/>
      <p:bldP spid="46120" grpId="0" build="p" autoUpdateAnimBg="0" advAuto="0"/>
      <p:bldP spid="46121" grpId="0" build="p" autoUpdateAnimBg="0" advAuto="0"/>
      <p:bldP spid="3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77813"/>
            <a:ext cx="448945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latin typeface="+mn-lt"/>
                <a:ea typeface="+mn-ea"/>
              </a:rPr>
              <a:t>二、初等函数的连续性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914400" y="903288"/>
            <a:ext cx="594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3333FF"/>
                </a:solidFill>
                <a:latin typeface="+mn-lt"/>
                <a:ea typeface="+mn-ea"/>
              </a:rPr>
              <a:t>基本初等函数在定义区间内连续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914400" y="1589088"/>
            <a:ext cx="571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3333FF"/>
                </a:solidFill>
                <a:latin typeface="+mn-lt"/>
                <a:ea typeface="+mn-ea"/>
              </a:rPr>
              <a:t>连续函数经四则运算仍连续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914400" y="2300288"/>
            <a:ext cx="502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3333FF"/>
                </a:solidFill>
                <a:latin typeface="+mn-lt"/>
                <a:ea typeface="+mn-ea"/>
              </a:rPr>
              <a:t>连续函数的复合函数连续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6348413" y="1157288"/>
            <a:ext cx="2490787" cy="138271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一切初等函数在</a:t>
            </a: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定义区间内</a:t>
            </a:r>
            <a:r>
              <a:rPr kumimoji="1" lang="zh-CN" altLang="en-US" b="1">
                <a:latin typeface="+mn-lt"/>
                <a:ea typeface="+mn-ea"/>
              </a:rPr>
              <a:t>连续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539750" y="29718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FF0000"/>
                </a:solidFill>
                <a:latin typeface="+mn-lt"/>
                <a:ea typeface="+mn-ea"/>
              </a:rPr>
              <a:t>例如</a:t>
            </a:r>
            <a:r>
              <a:rPr kumimoji="1" lang="en-US" altLang="zh-CN" b="1">
                <a:solidFill>
                  <a:srgbClr val="FF0000"/>
                </a:solidFill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102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755530"/>
              </p:ext>
            </p:extLst>
          </p:nvPr>
        </p:nvGraphicFramePr>
        <p:xfrm>
          <a:off x="749300" y="3644900"/>
          <a:ext cx="1765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3" imgW="1733569" imgH="514350" progId="Equation.3">
                  <p:embed/>
                </p:oleObj>
              </mc:Choice>
              <mc:Fallback>
                <p:oleObj name="Equation" r:id="rId3" imgW="1733569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644900"/>
                        <a:ext cx="17653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2514600" y="3611563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的连续区间为</a:t>
            </a:r>
          </a:p>
        </p:txBody>
      </p:sp>
      <p:graphicFrame>
        <p:nvGraphicFramePr>
          <p:cNvPr id="102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307491"/>
              </p:ext>
            </p:extLst>
          </p:nvPr>
        </p:nvGraphicFramePr>
        <p:xfrm>
          <a:off x="4800600" y="3751263"/>
          <a:ext cx="96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5" imgW="933357" imgH="361987" progId="Equation.3">
                  <p:embed/>
                </p:oleObj>
              </mc:Choice>
              <mc:Fallback>
                <p:oleObj name="Equation" r:id="rId5" imgW="933357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751263"/>
                        <a:ext cx="965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5867400" y="361315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</a:t>
            </a:r>
            <a:r>
              <a:rPr kumimoji="1" lang="zh-CN" altLang="en-US" b="1">
                <a:latin typeface="+mn-lt"/>
                <a:ea typeface="+mn-ea"/>
              </a:rPr>
              <a:t>端点为单侧连续</a:t>
            </a:r>
            <a:r>
              <a:rPr kumimoji="1" lang="en-US" altLang="zh-CN" b="1">
                <a:latin typeface="+mn-lt"/>
                <a:ea typeface="+mn-ea"/>
              </a:rPr>
              <a:t>)</a:t>
            </a:r>
          </a:p>
        </p:txBody>
      </p:sp>
      <p:graphicFrame>
        <p:nvGraphicFramePr>
          <p:cNvPr id="1025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216263"/>
              </p:ext>
            </p:extLst>
          </p:nvPr>
        </p:nvGraphicFramePr>
        <p:xfrm>
          <a:off x="736600" y="4451350"/>
          <a:ext cx="162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7" imgW="1600088" imgH="381074" progId="Equation.3">
                  <p:embed/>
                </p:oleObj>
              </mc:Choice>
              <mc:Fallback>
                <p:oleObj name="Equation" r:id="rId7" imgW="1600088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4451350"/>
                        <a:ext cx="1625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2438400" y="434340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的连续区间为</a:t>
            </a:r>
          </a:p>
        </p:txBody>
      </p:sp>
      <p:graphicFrame>
        <p:nvGraphicFramePr>
          <p:cNvPr id="1025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215019"/>
              </p:ext>
            </p:extLst>
          </p:nvPr>
        </p:nvGraphicFramePr>
        <p:xfrm>
          <a:off x="4716463" y="4457700"/>
          <a:ext cx="327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9" imgW="3248016" imgH="361987" progId="Equation.DSMT4">
                  <p:embed/>
                </p:oleObj>
              </mc:Choice>
              <mc:Fallback>
                <p:oleObj name="Equation" r:id="rId9" imgW="3248016" imgH="3619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457700"/>
                        <a:ext cx="3276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851268"/>
              </p:ext>
            </p:extLst>
          </p:nvPr>
        </p:nvGraphicFramePr>
        <p:xfrm>
          <a:off x="1066800" y="5175250"/>
          <a:ext cx="2120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11" imgW="2095537" imgH="438001" progId="Equation.3">
                  <p:embed/>
                </p:oleObj>
              </mc:Choice>
              <mc:Fallback>
                <p:oleObj name="Equation" r:id="rId11" imgW="2095537" imgH="438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175250"/>
                        <a:ext cx="2120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3200400" y="5108575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的定义域为</a:t>
            </a:r>
          </a:p>
        </p:txBody>
      </p:sp>
      <p:graphicFrame>
        <p:nvGraphicFramePr>
          <p:cNvPr id="1026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614693"/>
              </p:ext>
            </p:extLst>
          </p:nvPr>
        </p:nvGraphicFramePr>
        <p:xfrm>
          <a:off x="5140325" y="5224463"/>
          <a:ext cx="207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13" imgW="2038331" imgH="361987" progId="Equation.DSMT4">
                  <p:embed/>
                </p:oleObj>
              </mc:Choice>
              <mc:Fallback>
                <p:oleObj name="Equation" r:id="rId13" imgW="2038331" imgH="3619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5224463"/>
                        <a:ext cx="2070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3200400" y="57150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因此它无连续</a:t>
            </a:r>
            <a:r>
              <a:rPr kumimoji="1" lang="zh-CN" altLang="en-US" b="1" dirty="0" smtClean="0">
                <a:latin typeface="+mn-lt"/>
                <a:ea typeface="+mn-ea"/>
              </a:rPr>
              <a:t>点</a:t>
            </a:r>
            <a:r>
              <a:rPr kumimoji="1" lang="en-US" altLang="zh-CN" b="1" dirty="0" smtClean="0">
                <a:latin typeface="+mn-lt"/>
                <a:ea typeface="+mn-ea"/>
              </a:rPr>
              <a:t>.</a:t>
            </a:r>
            <a:endParaRPr kumimoji="1" lang="zh-CN" altLang="en-US" b="1" dirty="0">
              <a:latin typeface="+mn-lt"/>
              <a:ea typeface="+mn-ea"/>
            </a:endParaRPr>
          </a:p>
        </p:txBody>
      </p:sp>
      <p:sp>
        <p:nvSpPr>
          <p:cNvPr id="10268" name="Text Box 28"/>
          <p:cNvSpPr txBox="1">
            <a:spLocks noChangeArrowheads="1"/>
          </p:cNvSpPr>
          <p:nvPr/>
        </p:nvSpPr>
        <p:spPr bwMode="auto">
          <a:xfrm>
            <a:off x="603250" y="51054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而</a:t>
            </a:r>
          </a:p>
        </p:txBody>
      </p:sp>
      <p:sp>
        <p:nvSpPr>
          <p:cNvPr id="10275" name="AutoShape 35"/>
          <p:cNvSpPr>
            <a:spLocks/>
          </p:cNvSpPr>
          <p:nvPr/>
        </p:nvSpPr>
        <p:spPr bwMode="auto">
          <a:xfrm>
            <a:off x="6019800" y="1081088"/>
            <a:ext cx="179388" cy="1676400"/>
          </a:xfrm>
          <a:prstGeom prst="rightBrace">
            <a:avLst>
              <a:gd name="adj1" fmla="val 7787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2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7963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utoUpdateAnimBg="0"/>
      <p:bldP spid="10245" grpId="0" autoUpdateAnimBg="0"/>
      <p:bldP spid="10246" grpId="0" autoUpdateAnimBg="0"/>
      <p:bldP spid="10250" grpId="0" animBg="1" autoUpdateAnimBg="0"/>
      <p:bldP spid="10251" grpId="0" autoUpdateAnimBg="0"/>
      <p:bldP spid="10253" grpId="0" autoUpdateAnimBg="0"/>
      <p:bldP spid="10255" grpId="0" autoUpdateAnimBg="0"/>
      <p:bldP spid="10257" grpId="0" autoUpdateAnimBg="0"/>
      <p:bldP spid="10261" grpId="0" autoUpdateAnimBg="0"/>
      <p:bldP spid="10263" grpId="0" autoUpdateAnimBg="0"/>
      <p:bldP spid="10268" grpId="0" build="p" autoUpdateAnimBg="0"/>
      <p:bldP spid="10275" grpId="0" animBg="1"/>
      <p:bldP spid="22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87586" y="358775"/>
            <a:ext cx="1600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2. 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求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038796"/>
              </p:ext>
            </p:extLst>
          </p:nvPr>
        </p:nvGraphicFramePr>
        <p:xfrm>
          <a:off x="2402036" y="250825"/>
          <a:ext cx="2336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Equation" r:id="rId3" imgW="2304957" imgH="838163" progId="Equation.3">
                  <p:embed/>
                </p:oleObj>
              </mc:Choice>
              <mc:Fallback>
                <p:oleObj name="Equation" r:id="rId3" imgW="2304957" imgH="8381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2036" y="250825"/>
                        <a:ext cx="23368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087586" y="1228725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B050"/>
                </a:solidFill>
                <a:latin typeface="+mn-lt"/>
                <a:ea typeface="+mn-ea"/>
              </a:rPr>
              <a:t>解</a:t>
            </a:r>
            <a:r>
              <a:rPr kumimoji="1" lang="en-US" altLang="zh-CN" b="1" dirty="0">
                <a:solidFill>
                  <a:srgbClr val="00B050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1767036" y="1228725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原式</a:t>
            </a: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429580"/>
              </p:ext>
            </p:extLst>
          </p:nvPr>
        </p:nvGraphicFramePr>
        <p:xfrm>
          <a:off x="2643336" y="1092200"/>
          <a:ext cx="26289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Equation" r:id="rId5" imgW="2600353" imgH="780901" progId="Equation.3">
                  <p:embed/>
                </p:oleObj>
              </mc:Choice>
              <mc:Fallback>
                <p:oleObj name="Equation" r:id="rId5" imgW="2600353" imgH="7809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336" y="1092200"/>
                        <a:ext cx="26289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331412"/>
              </p:ext>
            </p:extLst>
          </p:nvPr>
        </p:nvGraphicFramePr>
        <p:xfrm>
          <a:off x="5456386" y="1320800"/>
          <a:ext cx="113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Equation" r:id="rId7" imgW="1104974" imgH="419249" progId="Equation.3">
                  <p:embed/>
                </p:oleObj>
              </mc:Choice>
              <mc:Fallback>
                <p:oleObj name="Equation" r:id="rId7" imgW="1104974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6386" y="1320800"/>
                        <a:ext cx="1130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304714"/>
              </p:ext>
            </p:extLst>
          </p:nvPr>
        </p:nvGraphicFramePr>
        <p:xfrm>
          <a:off x="6720036" y="1079500"/>
          <a:ext cx="876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3" name="Equation" r:id="rId9" imgW="847716" imgH="819076" progId="Equation.3">
                  <p:embed/>
                </p:oleObj>
              </mc:Choice>
              <mc:Fallback>
                <p:oleObj name="Equation" r:id="rId9" imgW="847716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0036" y="1079500"/>
                        <a:ext cx="876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1087586" y="2422525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3.  </a:t>
            </a:r>
            <a:r>
              <a:rPr kumimoji="1" lang="zh-CN" altLang="en-US" b="1" dirty="0">
                <a:latin typeface="+mn-lt"/>
                <a:ea typeface="+mn-ea"/>
              </a:rPr>
              <a:t>求</a:t>
            </a:r>
          </a:p>
        </p:txBody>
      </p:sp>
      <p:graphicFrame>
        <p:nvGraphicFramePr>
          <p:cNvPr id="235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241929"/>
              </p:ext>
            </p:extLst>
          </p:nvPr>
        </p:nvGraphicFramePr>
        <p:xfrm>
          <a:off x="2414736" y="2209800"/>
          <a:ext cx="1562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Equation" r:id="rId11" imgW="1533516" imgH="914512" progId="Equation.3">
                  <p:embed/>
                </p:oleObj>
              </mc:Choice>
              <mc:Fallback>
                <p:oleObj name="Equation" r:id="rId11" imgW="1533516" imgH="914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736" y="2209800"/>
                        <a:ext cx="1562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1087586" y="338455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B050"/>
                </a:solidFill>
                <a:latin typeface="+mn-lt"/>
                <a:ea typeface="+mn-ea"/>
              </a:rPr>
              <a:t>解</a:t>
            </a:r>
            <a:r>
              <a:rPr kumimoji="1" lang="en-US" altLang="zh-CN" b="1" dirty="0">
                <a:solidFill>
                  <a:srgbClr val="00B050"/>
                </a:solidFill>
                <a:latin typeface="+mn-lt"/>
                <a:ea typeface="+mn-ea"/>
              </a:rPr>
              <a:t>:  </a:t>
            </a:r>
            <a:r>
              <a:rPr kumimoji="1" lang="zh-CN" altLang="en-US" b="1" dirty="0">
                <a:latin typeface="+mn-lt"/>
                <a:ea typeface="+mn-ea"/>
              </a:rPr>
              <a:t>令</a:t>
            </a:r>
          </a:p>
        </p:txBody>
      </p:sp>
      <p:graphicFrame>
        <p:nvGraphicFramePr>
          <p:cNvPr id="2356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631188"/>
              </p:ext>
            </p:extLst>
          </p:nvPr>
        </p:nvGraphicFramePr>
        <p:xfrm>
          <a:off x="2252811" y="3367088"/>
          <a:ext cx="1473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Equation" r:id="rId13" imgW="1447874" imgH="476176" progId="Equation.3">
                  <p:embed/>
                </p:oleObj>
              </mc:Choice>
              <mc:Fallback>
                <p:oleObj name="Equation" r:id="rId13" imgW="1447874" imgH="476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811" y="3367088"/>
                        <a:ext cx="1473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3748236" y="335915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</a:t>
            </a:r>
          </a:p>
        </p:txBody>
      </p:sp>
      <p:graphicFrame>
        <p:nvGraphicFramePr>
          <p:cNvPr id="2356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915476"/>
              </p:ext>
            </p:extLst>
          </p:nvPr>
        </p:nvGraphicFramePr>
        <p:xfrm>
          <a:off x="4361011" y="3441700"/>
          <a:ext cx="2209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Equation" r:id="rId15" imgW="2181179" imgH="419249" progId="Equation.3">
                  <p:embed/>
                </p:oleObj>
              </mc:Choice>
              <mc:Fallback>
                <p:oleObj name="Equation" r:id="rId15" imgW="2181179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1011" y="3441700"/>
                        <a:ext cx="2209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1767036" y="409575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原式</a:t>
            </a:r>
          </a:p>
        </p:txBody>
      </p:sp>
      <p:graphicFrame>
        <p:nvGraphicFramePr>
          <p:cNvPr id="2357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955059"/>
              </p:ext>
            </p:extLst>
          </p:nvPr>
        </p:nvGraphicFramePr>
        <p:xfrm>
          <a:off x="2605236" y="3962400"/>
          <a:ext cx="2438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name="Equation" r:id="rId17" imgW="2409667" imgH="914512" progId="Equation.3">
                  <p:embed/>
                </p:oleObj>
              </mc:Choice>
              <mc:Fallback>
                <p:oleObj name="Equation" r:id="rId17" imgW="2409667" imgH="914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236" y="3962400"/>
                        <a:ext cx="2438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501556"/>
              </p:ext>
            </p:extLst>
          </p:nvPr>
        </p:nvGraphicFramePr>
        <p:xfrm>
          <a:off x="5196036" y="4216400"/>
          <a:ext cx="850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8" name="Equation" r:id="rId19" imgW="819280" imgH="304726" progId="Equation.3">
                  <p:embed/>
                </p:oleObj>
              </mc:Choice>
              <mc:Fallback>
                <p:oleObj name="Equation" r:id="rId19" imgW="819280" imgH="3047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6036" y="4216400"/>
                        <a:ext cx="850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1087586" y="5068888"/>
            <a:ext cx="304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说明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  </a:t>
            </a:r>
            <a:r>
              <a:rPr kumimoji="1" lang="zh-CN" altLang="en-US" b="1" dirty="0">
                <a:latin typeface="+mn-lt"/>
                <a:ea typeface="+mn-ea"/>
              </a:rPr>
              <a:t>由此可见当</a:t>
            </a:r>
          </a:p>
        </p:txBody>
      </p:sp>
      <p:graphicFrame>
        <p:nvGraphicFramePr>
          <p:cNvPr id="2357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709457"/>
              </p:ext>
            </p:extLst>
          </p:nvPr>
        </p:nvGraphicFramePr>
        <p:xfrm>
          <a:off x="3976836" y="5181600"/>
          <a:ext cx="175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Equation" r:id="rId21" imgW="1723867" imgH="361987" progId="Equation.3">
                  <p:embed/>
                </p:oleObj>
              </mc:Choice>
              <mc:Fallback>
                <p:oleObj name="Equation" r:id="rId21" imgW="1723867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836" y="5181600"/>
                        <a:ext cx="1752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5653236" y="50546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时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有</a:t>
            </a:r>
          </a:p>
        </p:txBody>
      </p:sp>
      <p:graphicFrame>
        <p:nvGraphicFramePr>
          <p:cNvPr id="2357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982616"/>
              </p:ext>
            </p:extLst>
          </p:nvPr>
        </p:nvGraphicFramePr>
        <p:xfrm>
          <a:off x="2376636" y="5686425"/>
          <a:ext cx="160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" name="Equation" r:id="rId23" imgW="1571653" imgH="381074" progId="Equation.3">
                  <p:embed/>
                </p:oleObj>
              </mc:Choice>
              <mc:Fallback>
                <p:oleObj name="Equation" r:id="rId23" imgW="1571653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636" y="5686425"/>
                        <a:ext cx="1600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910460"/>
              </p:ext>
            </p:extLst>
          </p:nvPr>
        </p:nvGraphicFramePr>
        <p:xfrm>
          <a:off x="4615011" y="5581650"/>
          <a:ext cx="1104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" name="Equation" r:id="rId25" imgW="1076204" imgH="495263" progId="Equation.3">
                  <p:embed/>
                </p:oleObj>
              </mc:Choice>
              <mc:Fallback>
                <p:oleObj name="Equation" r:id="rId25" imgW="1076204" imgH="4952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5011" y="5581650"/>
                        <a:ext cx="1104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213522"/>
              </p:ext>
            </p:extLst>
          </p:nvPr>
        </p:nvGraphicFramePr>
        <p:xfrm>
          <a:off x="4046686" y="5788025"/>
          <a:ext cx="330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Equation" r:id="rId27" imgW="304763" imgH="276262" progId="Equation.DSMT4">
                  <p:embed/>
                </p:oleObj>
              </mc:Choice>
              <mc:Fallback>
                <p:oleObj name="Equation" r:id="rId27" imgW="304763" imgH="2762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686" y="5788025"/>
                        <a:ext cx="330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3742"/>
              </p:ext>
            </p:extLst>
          </p:nvPr>
        </p:nvGraphicFramePr>
        <p:xfrm>
          <a:off x="5808811" y="5780088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name="Equation" r:id="rId29" imgW="200053" imgH="209624" progId="Equation.3">
                  <p:embed/>
                </p:oleObj>
              </mc:Choice>
              <mc:Fallback>
                <p:oleObj name="Equation" r:id="rId29" imgW="200053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811" y="5780088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425245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utoUpdateAnimBg="0"/>
      <p:bldP spid="23558" grpId="0" autoUpdateAnimBg="0"/>
      <p:bldP spid="23563" grpId="0" autoUpdateAnimBg="0"/>
      <p:bldP spid="23566" grpId="0" autoUpdateAnimBg="0"/>
      <p:bldP spid="23568" grpId="0" autoUpdateAnimBg="0"/>
      <p:bldP spid="23570" grpId="0" autoUpdateAnimBg="0"/>
      <p:bldP spid="23574" grpId="0" autoUpdateAnimBg="0"/>
      <p:bldP spid="23577" grpId="0" autoUpdateAnimBg="0"/>
      <p:bldP spid="26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04800"/>
            <a:ext cx="13716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4.  </a:t>
            </a:r>
            <a:r>
              <a:rPr lang="zh-CN" altLang="en-US" sz="2800" b="1" dirty="0" smtClean="0">
                <a:latin typeface="+mn-lt"/>
                <a:ea typeface="+mn-ea"/>
              </a:rPr>
              <a:t>求</a:t>
            </a:r>
          </a:p>
        </p:txBody>
      </p:sp>
      <p:graphicFrame>
        <p:nvGraphicFramePr>
          <p:cNvPr id="1024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018690"/>
              </p:ext>
            </p:extLst>
          </p:nvPr>
        </p:nvGraphicFramePr>
        <p:xfrm>
          <a:off x="1905000" y="222250"/>
          <a:ext cx="22129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Equation" r:id="rId3" imgW="2181179" imgH="809699" progId="Equation.DSMT4">
                  <p:embed/>
                </p:oleObj>
              </mc:Choice>
              <mc:Fallback>
                <p:oleObj name="Equation" r:id="rId3" imgW="2181179" imgH="80969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2250"/>
                        <a:ext cx="22129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39750" y="1398588"/>
            <a:ext cx="661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solidFill>
                  <a:srgbClr val="00B050"/>
                </a:solidFill>
                <a:latin typeface="+mn-lt"/>
                <a:ea typeface="+mn-ea"/>
              </a:rPr>
              <a:t>解</a:t>
            </a:r>
            <a:r>
              <a:rPr kumimoji="1" lang="en-US" altLang="zh-CN" b="1" dirty="0">
                <a:solidFill>
                  <a:srgbClr val="00B050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1543050" y="138588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原式</a:t>
            </a:r>
          </a:p>
        </p:txBody>
      </p:sp>
      <p:graphicFrame>
        <p:nvGraphicFramePr>
          <p:cNvPr id="481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813369"/>
              </p:ext>
            </p:extLst>
          </p:nvPr>
        </p:nvGraphicFramePr>
        <p:xfrm>
          <a:off x="2406650" y="1441450"/>
          <a:ext cx="1079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0" name="Equation" r:id="rId5" imgW="1047769" imgH="590699" progId="Equation.3">
                  <p:embed/>
                </p:oleObj>
              </mc:Choice>
              <mc:Fallback>
                <p:oleObj name="Equation" r:id="rId5" imgW="1047769" imgH="590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1441450"/>
                        <a:ext cx="10795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678259"/>
              </p:ext>
            </p:extLst>
          </p:nvPr>
        </p:nvGraphicFramePr>
        <p:xfrm>
          <a:off x="3505200" y="1155700"/>
          <a:ext cx="16843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1" name="Equation" r:id="rId7" imgW="1505080" imgH="419249" progId="Equation.3">
                  <p:embed/>
                </p:oleObj>
              </mc:Choice>
              <mc:Fallback>
                <p:oleObj name="Equation" r:id="rId7" imgW="1505080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155700"/>
                        <a:ext cx="1684338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77417"/>
              </p:ext>
            </p:extLst>
          </p:nvPr>
        </p:nvGraphicFramePr>
        <p:xfrm>
          <a:off x="2406650" y="2366963"/>
          <a:ext cx="1079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Equation" r:id="rId9" imgW="1047769" imgH="590699" progId="Equation.3">
                  <p:embed/>
                </p:oleObj>
              </mc:Choice>
              <mc:Fallback>
                <p:oleObj name="Equation" r:id="rId9" imgW="1047769" imgH="590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2366963"/>
                        <a:ext cx="10795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632341"/>
              </p:ext>
            </p:extLst>
          </p:nvPr>
        </p:nvGraphicFramePr>
        <p:xfrm>
          <a:off x="3505200" y="2005013"/>
          <a:ext cx="2238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" name="Equation" r:id="rId11" imgW="171617" imgH="495263" progId="Equation.3">
                  <p:embed/>
                </p:oleObj>
              </mc:Choice>
              <mc:Fallback>
                <p:oleObj name="Equation" r:id="rId11" imgW="171617" imgH="4952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005013"/>
                        <a:ext cx="22383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250948"/>
              </p:ext>
            </p:extLst>
          </p:nvPr>
        </p:nvGraphicFramePr>
        <p:xfrm>
          <a:off x="4343400" y="2279650"/>
          <a:ext cx="63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" name="Equation" r:id="rId13" imgW="609526" imgH="419249" progId="Equation.3">
                  <p:embed/>
                </p:oleObj>
              </mc:Choice>
              <mc:Fallback>
                <p:oleObj name="Equation" r:id="rId13" imgW="609526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279650"/>
                        <a:ext cx="635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2" name="Text Box 24"/>
          <p:cNvSpPr txBox="1">
            <a:spLocks noChangeArrowheads="1"/>
          </p:cNvSpPr>
          <p:nvPr/>
        </p:nvSpPr>
        <p:spPr bwMode="auto">
          <a:xfrm>
            <a:off x="539750" y="3212976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说明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  </a:t>
            </a:r>
            <a:r>
              <a:rPr kumimoji="1" lang="zh-CN" altLang="en-US" b="1" dirty="0">
                <a:latin typeface="+mn-lt"/>
                <a:ea typeface="+mn-ea"/>
              </a:rPr>
              <a:t>若</a:t>
            </a:r>
          </a:p>
        </p:txBody>
      </p:sp>
      <p:graphicFrame>
        <p:nvGraphicFramePr>
          <p:cNvPr id="4815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439268"/>
              </p:ext>
            </p:extLst>
          </p:nvPr>
        </p:nvGraphicFramePr>
        <p:xfrm>
          <a:off x="2103438" y="3324225"/>
          <a:ext cx="1951037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Equation" r:id="rId15" imgW="1930320" imgH="685800" progId="Equation.DSMT4">
                  <p:embed/>
                </p:oleObj>
              </mc:Choice>
              <mc:Fallback>
                <p:oleObj name="Equation" r:id="rId15" imgW="193032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8" y="3324225"/>
                        <a:ext cx="1951037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6227763" y="32766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则有</a:t>
            </a:r>
          </a:p>
        </p:txBody>
      </p:sp>
      <p:graphicFrame>
        <p:nvGraphicFramePr>
          <p:cNvPr id="4815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940968"/>
              </p:ext>
            </p:extLst>
          </p:nvPr>
        </p:nvGraphicFramePr>
        <p:xfrm>
          <a:off x="1990725" y="4343400"/>
          <a:ext cx="24098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Equation" r:id="rId17" imgW="876240" imgH="304560" progId="Equation.DSMT4">
                  <p:embed/>
                </p:oleObj>
              </mc:Choice>
              <mc:Fallback>
                <p:oleObj name="Equation" r:id="rId17" imgW="8762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725" y="4343400"/>
                        <a:ext cx="240982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067352"/>
              </p:ext>
            </p:extLst>
          </p:nvPr>
        </p:nvGraphicFramePr>
        <p:xfrm>
          <a:off x="4140200" y="3340100"/>
          <a:ext cx="2133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Equation" r:id="rId19" imgW="2104904" imgH="647626" progId="Equation.3">
                  <p:embed/>
                </p:oleObj>
              </mc:Choice>
              <mc:Fallback>
                <p:oleObj name="Equation" r:id="rId19" imgW="2104904" imgH="6476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340100"/>
                        <a:ext cx="21336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015196"/>
              </p:ext>
            </p:extLst>
          </p:nvPr>
        </p:nvGraphicFramePr>
        <p:xfrm>
          <a:off x="4716463" y="4468813"/>
          <a:ext cx="36036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8" name="Equation" r:id="rId21" imgW="161916" imgH="209624" progId="Equation.3">
                  <p:embed/>
                </p:oleObj>
              </mc:Choice>
              <mc:Fallback>
                <p:oleObj name="Equation" r:id="rId21" imgW="161916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468813"/>
                        <a:ext cx="360362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342520"/>
              </p:ext>
            </p:extLst>
          </p:nvPr>
        </p:nvGraphicFramePr>
        <p:xfrm>
          <a:off x="5076825" y="4149725"/>
          <a:ext cx="34290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9" name="Equation" r:id="rId23" imgW="1549080" imgH="304560" progId="Equation.DSMT4">
                  <p:embed/>
                </p:oleObj>
              </mc:Choice>
              <mc:Fallback>
                <p:oleObj name="Equation" r:id="rId23" imgW="15490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149725"/>
                        <a:ext cx="34290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412885"/>
              </p:ext>
            </p:extLst>
          </p:nvPr>
        </p:nvGraphicFramePr>
        <p:xfrm>
          <a:off x="3975100" y="5589588"/>
          <a:ext cx="66516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Equation" r:id="rId25" imgW="457312" imgH="209624" progId="Equation.3">
                  <p:embed/>
                </p:oleObj>
              </mc:Choice>
              <mc:Fallback>
                <p:oleObj name="Equation" r:id="rId25" imgW="457312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5589588"/>
                        <a:ext cx="665163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719688"/>
              </p:ext>
            </p:extLst>
          </p:nvPr>
        </p:nvGraphicFramePr>
        <p:xfrm>
          <a:off x="4643438" y="5176838"/>
          <a:ext cx="2376487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1" name="Equation" r:id="rId27" imgW="1104840" imgH="291960" progId="Equation.DSMT4">
                  <p:embed/>
                </p:oleObj>
              </mc:Choice>
              <mc:Fallback>
                <p:oleObj name="Equation" r:id="rId27" imgW="11048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176838"/>
                        <a:ext cx="2376487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76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891486"/>
              </p:ext>
            </p:extLst>
          </p:nvPr>
        </p:nvGraphicFramePr>
        <p:xfrm>
          <a:off x="3810000" y="2133600"/>
          <a:ext cx="44132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2" name="Equation" r:id="rId29" imgW="514517" imgH="285638" progId="Equation.3">
                  <p:embed/>
                </p:oleObj>
              </mc:Choice>
              <mc:Fallback>
                <p:oleObj name="Equation" r:id="rId29" imgW="514517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133600"/>
                        <a:ext cx="441325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77" name="Freeform 49"/>
          <p:cNvSpPr>
            <a:spLocks/>
          </p:cNvSpPr>
          <p:nvPr/>
        </p:nvSpPr>
        <p:spPr bwMode="auto">
          <a:xfrm>
            <a:off x="1295400" y="4343400"/>
            <a:ext cx="6013450" cy="1752600"/>
          </a:xfrm>
          <a:custGeom>
            <a:avLst/>
            <a:gdLst>
              <a:gd name="T0" fmla="*/ 0 w 3360"/>
              <a:gd name="T1" fmla="*/ 0 h 1104"/>
              <a:gd name="T2" fmla="*/ 0 w 3360"/>
              <a:gd name="T3" fmla="*/ 2147483647 h 1104"/>
              <a:gd name="T4" fmla="*/ 2147483647 w 3360"/>
              <a:gd name="T5" fmla="*/ 2147483647 h 1104"/>
              <a:gd name="T6" fmla="*/ 2147483647 w 3360"/>
              <a:gd name="T7" fmla="*/ 2147483647 h 1104"/>
              <a:gd name="T8" fmla="*/ 2147483647 w 3360"/>
              <a:gd name="T9" fmla="*/ 2147483647 h 1104"/>
              <a:gd name="T10" fmla="*/ 2147483647 w 3360"/>
              <a:gd name="T11" fmla="*/ 0 h 1104"/>
              <a:gd name="T12" fmla="*/ 0 w 3360"/>
              <a:gd name="T13" fmla="*/ 0 h 11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360" h="1104">
                <a:moveTo>
                  <a:pt x="0" y="0"/>
                </a:moveTo>
                <a:lnTo>
                  <a:pt x="0" y="1104"/>
                </a:lnTo>
                <a:lnTo>
                  <a:pt x="3360" y="1104"/>
                </a:lnTo>
                <a:lnTo>
                  <a:pt x="3360" y="480"/>
                </a:lnTo>
                <a:lnTo>
                  <a:pt x="1776" y="480"/>
                </a:lnTo>
                <a:lnTo>
                  <a:pt x="1776" y="0"/>
                </a:lnTo>
                <a:lnTo>
                  <a:pt x="0" y="0"/>
                </a:lnTo>
                <a:close/>
              </a:path>
            </a:pathLst>
          </a:custGeom>
          <a:noFill/>
          <a:ln w="1905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165956"/>
              </p:ext>
            </p:extLst>
          </p:nvPr>
        </p:nvGraphicFramePr>
        <p:xfrm>
          <a:off x="7380288" y="5237163"/>
          <a:ext cx="941387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" name="Equation" r:id="rId31" imgW="317160" imgH="228600" progId="Equation.DSMT4">
                  <p:embed/>
                </p:oleObj>
              </mc:Choice>
              <mc:Fallback>
                <p:oleObj name="Equation" r:id="rId31" imgW="317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5237163"/>
                        <a:ext cx="941387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62826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8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8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8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build="p" autoUpdateAnimBg="0"/>
      <p:bldP spid="48134" grpId="0" build="p" autoUpdateAnimBg="0" advAuto="0"/>
      <p:bldP spid="48152" grpId="0" autoUpdateAnimBg="0"/>
      <p:bldP spid="48154" grpId="0" autoUpdateAnimBg="0"/>
      <p:bldP spid="48177" grpId="0" animBg="1"/>
      <p:bldP spid="24" grpId="0" animBg="1" autoUpdateAnimBg="0"/>
    </p:bldLst>
  </p:timing>
</p:sld>
</file>

<file path=ppt/theme/theme1.xml><?xml version="1.0" encoding="utf-8"?>
<a:theme xmlns:a="http://schemas.openxmlformats.org/drawingml/2006/main" name="高数A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高数A模板</Template>
  <TotalTime>21</TotalTime>
  <Words>538</Words>
  <Application>Microsoft Office PowerPoint</Application>
  <PresentationFormat>全屏显示(4:3)</PresentationFormat>
  <Paragraphs>145</Paragraphs>
  <Slides>13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高数A模板</vt:lpstr>
      <vt:lpstr>Equation</vt:lpstr>
      <vt:lpstr>MathType 6.0 Equation</vt:lpstr>
      <vt:lpstr>第九节</vt:lpstr>
      <vt:lpstr>一、连续函数的运算法则</vt:lpstr>
      <vt:lpstr>定理3.  连续函数的复合函数是连续的.</vt:lpstr>
      <vt:lpstr>定理3.  连续函数的复合函数是连续的.</vt:lpstr>
      <vt:lpstr>例如,</vt:lpstr>
      <vt:lpstr>例1 .</vt:lpstr>
      <vt:lpstr>二、初等函数的连续性</vt:lpstr>
      <vt:lpstr>例2.  求</vt:lpstr>
      <vt:lpstr>例4.  求</vt:lpstr>
      <vt:lpstr>例4.  求</vt:lpstr>
      <vt:lpstr>*例5. 设</vt:lpstr>
      <vt:lpstr> 内容小结</vt:lpstr>
      <vt:lpstr>思考与练习</vt:lpstr>
    </vt:vector>
  </TitlesOfParts>
  <Company>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</dc:creator>
  <cp:lastModifiedBy>ss</cp:lastModifiedBy>
  <cp:revision>6</cp:revision>
  <dcterms:created xsi:type="dcterms:W3CDTF">2015-10-23T08:25:09Z</dcterms:created>
  <dcterms:modified xsi:type="dcterms:W3CDTF">2015-10-23T09:44:52Z</dcterms:modified>
</cp:coreProperties>
</file>