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712" y="-1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2" Type="http://schemas.openxmlformats.org/officeDocument/2006/relationships/image" Target="../media/image129.emf"/><Relationship Id="rId16" Type="http://schemas.openxmlformats.org/officeDocument/2006/relationships/image" Target="../media/image143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5" Type="http://schemas.openxmlformats.org/officeDocument/2006/relationships/image" Target="../media/image14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10" Type="http://schemas.openxmlformats.org/officeDocument/2006/relationships/image" Target="../media/image153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emf"/><Relationship Id="rId7" Type="http://schemas.openxmlformats.org/officeDocument/2006/relationships/image" Target="../media/image160.w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image" Target="../media/image175.emf"/><Relationship Id="rId18" Type="http://schemas.openxmlformats.org/officeDocument/2006/relationships/image" Target="../media/image180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17" Type="http://schemas.openxmlformats.org/officeDocument/2006/relationships/image" Target="../media/image179.wmf"/><Relationship Id="rId2" Type="http://schemas.openxmlformats.org/officeDocument/2006/relationships/image" Target="../media/image164.emf"/><Relationship Id="rId16" Type="http://schemas.openxmlformats.org/officeDocument/2006/relationships/image" Target="../media/image178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5" Type="http://schemas.openxmlformats.org/officeDocument/2006/relationships/image" Target="../media/image177.e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Relationship Id="rId14" Type="http://schemas.openxmlformats.org/officeDocument/2006/relationships/image" Target="../media/image17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image" Target="../media/image193.emf"/><Relationship Id="rId3" Type="http://schemas.openxmlformats.org/officeDocument/2006/relationships/image" Target="../media/image183.emf"/><Relationship Id="rId7" Type="http://schemas.openxmlformats.org/officeDocument/2006/relationships/image" Target="../media/image187.emf"/><Relationship Id="rId12" Type="http://schemas.openxmlformats.org/officeDocument/2006/relationships/image" Target="../media/image192.emf"/><Relationship Id="rId17" Type="http://schemas.openxmlformats.org/officeDocument/2006/relationships/image" Target="../media/image197.emf"/><Relationship Id="rId2" Type="http://schemas.openxmlformats.org/officeDocument/2006/relationships/image" Target="../media/image182.emf"/><Relationship Id="rId16" Type="http://schemas.openxmlformats.org/officeDocument/2006/relationships/image" Target="../media/image196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11" Type="http://schemas.openxmlformats.org/officeDocument/2006/relationships/image" Target="../media/image191.emf"/><Relationship Id="rId5" Type="http://schemas.openxmlformats.org/officeDocument/2006/relationships/image" Target="../media/image185.emf"/><Relationship Id="rId15" Type="http://schemas.openxmlformats.org/officeDocument/2006/relationships/image" Target="../media/image195.emf"/><Relationship Id="rId10" Type="http://schemas.openxmlformats.org/officeDocument/2006/relationships/image" Target="../media/image190.emf"/><Relationship Id="rId4" Type="http://schemas.openxmlformats.org/officeDocument/2006/relationships/image" Target="../media/image184.emf"/><Relationship Id="rId9" Type="http://schemas.openxmlformats.org/officeDocument/2006/relationships/image" Target="../media/image189.emf"/><Relationship Id="rId14" Type="http://schemas.openxmlformats.org/officeDocument/2006/relationships/image" Target="../media/image19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3" Type="http://schemas.openxmlformats.org/officeDocument/2006/relationships/image" Target="../media/image210.emf"/><Relationship Id="rId7" Type="http://schemas.openxmlformats.org/officeDocument/2006/relationships/image" Target="../media/image214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5" Type="http://schemas.openxmlformats.org/officeDocument/2006/relationships/image" Target="../media/image212.emf"/><Relationship Id="rId10" Type="http://schemas.openxmlformats.org/officeDocument/2006/relationships/image" Target="../media/image217.emf"/><Relationship Id="rId4" Type="http://schemas.openxmlformats.org/officeDocument/2006/relationships/image" Target="../media/image211.emf"/><Relationship Id="rId9" Type="http://schemas.openxmlformats.org/officeDocument/2006/relationships/image" Target="../media/image21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5" Type="http://schemas.openxmlformats.org/officeDocument/2006/relationships/image" Target="../media/image222.emf"/><Relationship Id="rId4" Type="http://schemas.openxmlformats.org/officeDocument/2006/relationships/image" Target="../media/image22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wmf"/><Relationship Id="rId18" Type="http://schemas.openxmlformats.org/officeDocument/2006/relationships/image" Target="../media/image3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19" Type="http://schemas.openxmlformats.org/officeDocument/2006/relationships/image" Target="../media/image36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3" Type="http://schemas.openxmlformats.org/officeDocument/2006/relationships/image" Target="../media/image225.emf"/><Relationship Id="rId7" Type="http://schemas.openxmlformats.org/officeDocument/2006/relationships/image" Target="../media/image229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5" Type="http://schemas.openxmlformats.org/officeDocument/2006/relationships/image" Target="../media/image227.emf"/><Relationship Id="rId4" Type="http://schemas.openxmlformats.org/officeDocument/2006/relationships/image" Target="../media/image22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image" Target="../media/image233.emf"/><Relationship Id="rId7" Type="http://schemas.openxmlformats.org/officeDocument/2006/relationships/image" Target="../media/image237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6" Type="http://schemas.openxmlformats.org/officeDocument/2006/relationships/image" Target="../media/image236.emf"/><Relationship Id="rId11" Type="http://schemas.openxmlformats.org/officeDocument/2006/relationships/image" Target="../media/image241.emf"/><Relationship Id="rId5" Type="http://schemas.openxmlformats.org/officeDocument/2006/relationships/image" Target="../media/image235.emf"/><Relationship Id="rId10" Type="http://schemas.openxmlformats.org/officeDocument/2006/relationships/image" Target="../media/image240.emf"/><Relationship Id="rId4" Type="http://schemas.openxmlformats.org/officeDocument/2006/relationships/image" Target="../media/image234.emf"/><Relationship Id="rId9" Type="http://schemas.openxmlformats.org/officeDocument/2006/relationships/image" Target="../media/image2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13" Type="http://schemas.openxmlformats.org/officeDocument/2006/relationships/image" Target="../media/image255.emf"/><Relationship Id="rId3" Type="http://schemas.openxmlformats.org/officeDocument/2006/relationships/image" Target="../media/image245.emf"/><Relationship Id="rId7" Type="http://schemas.openxmlformats.org/officeDocument/2006/relationships/image" Target="../media/image249.emf"/><Relationship Id="rId12" Type="http://schemas.openxmlformats.org/officeDocument/2006/relationships/image" Target="../media/image254.emf"/><Relationship Id="rId2" Type="http://schemas.openxmlformats.org/officeDocument/2006/relationships/image" Target="../media/image244.emf"/><Relationship Id="rId1" Type="http://schemas.openxmlformats.org/officeDocument/2006/relationships/image" Target="../media/image243.emf"/><Relationship Id="rId6" Type="http://schemas.openxmlformats.org/officeDocument/2006/relationships/image" Target="../media/image248.emf"/><Relationship Id="rId11" Type="http://schemas.openxmlformats.org/officeDocument/2006/relationships/image" Target="../media/image253.emf"/><Relationship Id="rId5" Type="http://schemas.openxmlformats.org/officeDocument/2006/relationships/image" Target="../media/image247.emf"/><Relationship Id="rId15" Type="http://schemas.openxmlformats.org/officeDocument/2006/relationships/image" Target="../media/image257.emf"/><Relationship Id="rId10" Type="http://schemas.openxmlformats.org/officeDocument/2006/relationships/image" Target="../media/image252.emf"/><Relationship Id="rId4" Type="http://schemas.openxmlformats.org/officeDocument/2006/relationships/image" Target="../media/image246.emf"/><Relationship Id="rId9" Type="http://schemas.openxmlformats.org/officeDocument/2006/relationships/image" Target="../media/image251.emf"/><Relationship Id="rId14" Type="http://schemas.openxmlformats.org/officeDocument/2006/relationships/image" Target="../media/image256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3" Type="http://schemas.openxmlformats.org/officeDocument/2006/relationships/image" Target="../media/image260.emf"/><Relationship Id="rId7" Type="http://schemas.openxmlformats.org/officeDocument/2006/relationships/image" Target="../media/image264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6" Type="http://schemas.openxmlformats.org/officeDocument/2006/relationships/image" Target="../media/image263.emf"/><Relationship Id="rId5" Type="http://schemas.openxmlformats.org/officeDocument/2006/relationships/image" Target="../media/image262.emf"/><Relationship Id="rId4" Type="http://schemas.openxmlformats.org/officeDocument/2006/relationships/image" Target="../media/image261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image" Target="../media/image278.emf"/><Relationship Id="rId3" Type="http://schemas.openxmlformats.org/officeDocument/2006/relationships/image" Target="../media/image268.emf"/><Relationship Id="rId7" Type="http://schemas.openxmlformats.org/officeDocument/2006/relationships/image" Target="../media/image272.emf"/><Relationship Id="rId12" Type="http://schemas.openxmlformats.org/officeDocument/2006/relationships/image" Target="../media/image277.emf"/><Relationship Id="rId2" Type="http://schemas.openxmlformats.org/officeDocument/2006/relationships/image" Target="../media/image267.emf"/><Relationship Id="rId1" Type="http://schemas.openxmlformats.org/officeDocument/2006/relationships/image" Target="../media/image266.emf"/><Relationship Id="rId6" Type="http://schemas.openxmlformats.org/officeDocument/2006/relationships/image" Target="../media/image271.emf"/><Relationship Id="rId11" Type="http://schemas.openxmlformats.org/officeDocument/2006/relationships/image" Target="../media/image276.emf"/><Relationship Id="rId5" Type="http://schemas.openxmlformats.org/officeDocument/2006/relationships/image" Target="../media/image270.emf"/><Relationship Id="rId10" Type="http://schemas.openxmlformats.org/officeDocument/2006/relationships/image" Target="../media/image275.emf"/><Relationship Id="rId4" Type="http://schemas.openxmlformats.org/officeDocument/2006/relationships/image" Target="../media/image269.emf"/><Relationship Id="rId9" Type="http://schemas.openxmlformats.org/officeDocument/2006/relationships/image" Target="../media/image274.emf"/><Relationship Id="rId14" Type="http://schemas.openxmlformats.org/officeDocument/2006/relationships/image" Target="../media/image27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12" Type="http://schemas.openxmlformats.org/officeDocument/2006/relationships/image" Target="../media/image77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11" Type="http://schemas.openxmlformats.org/officeDocument/2006/relationships/image" Target="../media/image76.emf"/><Relationship Id="rId5" Type="http://schemas.openxmlformats.org/officeDocument/2006/relationships/image" Target="../media/image70.e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4.wmf"/><Relationship Id="rId1" Type="http://schemas.openxmlformats.org/officeDocument/2006/relationships/image" Target="../media/image8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10" Type="http://schemas.openxmlformats.org/officeDocument/2006/relationships/image" Target="../media/image102.emf"/><Relationship Id="rId4" Type="http://schemas.openxmlformats.org/officeDocument/2006/relationships/image" Target="../media/image96.emf"/><Relationship Id="rId9" Type="http://schemas.openxmlformats.org/officeDocument/2006/relationships/image" Target="../media/image10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12" Type="http://schemas.openxmlformats.org/officeDocument/2006/relationships/image" Target="../media/image114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7.emf"/><Relationship Id="rId10" Type="http://schemas.openxmlformats.org/officeDocument/2006/relationships/image" Target="../media/image112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Relationship Id="rId14" Type="http://schemas.openxmlformats.org/officeDocument/2006/relationships/image" Target="../media/image1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BBFFD-8CD6-4964-A196-433A8147B721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5DB0-8BFB-4309-B5B7-74888B8BA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7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BD2C0F7-2037-4DFF-9972-F27B72AB5CF0}" type="slidenum">
              <a:rPr lang="en-US" altLang="zh-CN" sz="1200" smtClean="0">
                <a:ea typeface="宋体" pitchFamily="2" charset="-122"/>
              </a:rPr>
              <a:pPr eaLnBrk="1" hangingPunct="1"/>
              <a:t>7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E2BF2D0-675D-44C8-B89E-A404AE64471B}" type="slidenum">
              <a:rPr lang="en-US" altLang="zh-CN" sz="1200" smtClean="0">
                <a:ea typeface="宋体" pitchFamily="2" charset="-122"/>
              </a:rPr>
              <a:pPr eaLnBrk="1" hangingPunct="1"/>
              <a:t>8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F473BCF-6995-4435-BF30-D50974356B44}" type="slidenum">
              <a:rPr lang="en-US" altLang="zh-CN" sz="1200" smtClean="0">
                <a:ea typeface="宋体" pitchFamily="2" charset="-122"/>
              </a:rPr>
              <a:pPr eaLnBrk="1" hangingPunct="1"/>
              <a:t>14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</a:t>
            </a:r>
            <a:r>
              <a:rPr lang="zh-CN" altLang="en-US" smtClean="0"/>
              <a:t>点击最后一行“注意</a:t>
            </a:r>
            <a:r>
              <a:rPr lang="en-US" altLang="zh-CN" smtClean="0"/>
              <a:t>----” </a:t>
            </a:r>
            <a:r>
              <a:rPr lang="zh-CN" altLang="en-US" smtClean="0"/>
              <a:t>或 “注意”按钮</a:t>
            </a:r>
            <a:r>
              <a:rPr lang="en-US" altLang="zh-CN" smtClean="0"/>
              <a:t>,</a:t>
            </a:r>
            <a:r>
              <a:rPr lang="zh-CN" altLang="en-US" smtClean="0"/>
              <a:t>可显示反问题的例</a:t>
            </a:r>
            <a:r>
              <a:rPr lang="en-US" altLang="zh-CN" smtClean="0"/>
              <a:t>, </a:t>
            </a:r>
            <a:r>
              <a:rPr lang="zh-CN" altLang="en-US" smtClean="0"/>
              <a:t>运行完后自动返回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4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0.emf"/><Relationship Id="rId26" Type="http://schemas.openxmlformats.org/officeDocument/2006/relationships/image" Target="../media/image114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7.e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9.emf"/><Relationship Id="rId20" Type="http://schemas.openxmlformats.org/officeDocument/2006/relationships/image" Target="../media/image111.e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13.e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15.emf"/><Relationship Id="rId10" Type="http://schemas.openxmlformats.org/officeDocument/2006/relationships/image" Target="../media/image106.e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8.emf"/><Relationship Id="rId22" Type="http://schemas.openxmlformats.org/officeDocument/2006/relationships/image" Target="../media/image112.e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6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2.emf"/><Relationship Id="rId18" Type="http://schemas.openxmlformats.org/officeDocument/2006/relationships/oleObject" Target="../embeddings/oleObject141.bin"/><Relationship Id="rId26" Type="http://schemas.openxmlformats.org/officeDocument/2006/relationships/oleObject" Target="../embeddings/oleObject145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36.emf"/><Relationship Id="rId34" Type="http://schemas.openxmlformats.org/officeDocument/2006/relationships/oleObject" Target="../embeddings/oleObject149.bin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34.emf"/><Relationship Id="rId25" Type="http://schemas.openxmlformats.org/officeDocument/2006/relationships/image" Target="../media/image138.emf"/><Relationship Id="rId33" Type="http://schemas.openxmlformats.org/officeDocument/2006/relationships/image" Target="../media/image14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29" Type="http://schemas.openxmlformats.org/officeDocument/2006/relationships/image" Target="../media/image140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1.emf"/><Relationship Id="rId24" Type="http://schemas.openxmlformats.org/officeDocument/2006/relationships/oleObject" Target="../embeddings/oleObject144.bin"/><Relationship Id="rId32" Type="http://schemas.openxmlformats.org/officeDocument/2006/relationships/oleObject" Target="../embeddings/oleObject148.bin"/><Relationship Id="rId5" Type="http://schemas.openxmlformats.org/officeDocument/2006/relationships/image" Target="../media/image128.emf"/><Relationship Id="rId15" Type="http://schemas.openxmlformats.org/officeDocument/2006/relationships/image" Target="../media/image133.emf"/><Relationship Id="rId23" Type="http://schemas.openxmlformats.org/officeDocument/2006/relationships/image" Target="../media/image137.emf"/><Relationship Id="rId28" Type="http://schemas.openxmlformats.org/officeDocument/2006/relationships/oleObject" Target="../embeddings/oleObject146.bin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35.emf"/><Relationship Id="rId31" Type="http://schemas.openxmlformats.org/officeDocument/2006/relationships/image" Target="../media/image141.e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0.e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Relationship Id="rId27" Type="http://schemas.openxmlformats.org/officeDocument/2006/relationships/image" Target="../media/image139.emf"/><Relationship Id="rId30" Type="http://schemas.openxmlformats.org/officeDocument/2006/relationships/oleObject" Target="../embeddings/oleObject147.bin"/><Relationship Id="rId35" Type="http://schemas.openxmlformats.org/officeDocument/2006/relationships/image" Target="../media/image1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1.e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0.emf"/><Relationship Id="rId20" Type="http://schemas.openxmlformats.org/officeDocument/2006/relationships/image" Target="../media/image15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47.e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9.emf"/><Relationship Id="rId22" Type="http://schemas.openxmlformats.org/officeDocument/2006/relationships/image" Target="../media/image15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0.wmf"/><Relationship Id="rId20" Type="http://schemas.openxmlformats.org/officeDocument/2006/relationships/image" Target="../media/image162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0.emf"/><Relationship Id="rId26" Type="http://schemas.openxmlformats.org/officeDocument/2006/relationships/image" Target="../media/image174.e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34" Type="http://schemas.openxmlformats.org/officeDocument/2006/relationships/image" Target="../media/image178.emf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33" Type="http://schemas.openxmlformats.org/officeDocument/2006/relationships/oleObject" Target="../embeddings/oleObject184.bin"/><Relationship Id="rId38" Type="http://schemas.openxmlformats.org/officeDocument/2006/relationships/image" Target="../media/image18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29" Type="http://schemas.openxmlformats.org/officeDocument/2006/relationships/oleObject" Target="../embeddings/oleObject18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73.emf"/><Relationship Id="rId32" Type="http://schemas.openxmlformats.org/officeDocument/2006/relationships/image" Target="../media/image177.emf"/><Relationship Id="rId37" Type="http://schemas.openxmlformats.org/officeDocument/2006/relationships/oleObject" Target="../embeddings/oleObject186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75.emf"/><Relationship Id="rId36" Type="http://schemas.openxmlformats.org/officeDocument/2006/relationships/image" Target="../media/image179.wmf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77.bin"/><Relationship Id="rId31" Type="http://schemas.openxmlformats.org/officeDocument/2006/relationships/oleObject" Target="../embeddings/oleObject183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Relationship Id="rId27" Type="http://schemas.openxmlformats.org/officeDocument/2006/relationships/oleObject" Target="../embeddings/oleObject181.bin"/><Relationship Id="rId30" Type="http://schemas.openxmlformats.org/officeDocument/2006/relationships/image" Target="../media/image176.emf"/><Relationship Id="rId35" Type="http://schemas.openxmlformats.org/officeDocument/2006/relationships/oleObject" Target="../embeddings/oleObject18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88.emf"/><Relationship Id="rId26" Type="http://schemas.openxmlformats.org/officeDocument/2006/relationships/image" Target="../media/image192.e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34" Type="http://schemas.openxmlformats.org/officeDocument/2006/relationships/image" Target="../media/image196.emf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85.e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33" Type="http://schemas.openxmlformats.org/officeDocument/2006/relationships/oleObject" Target="../embeddings/oleObject20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7.emf"/><Relationship Id="rId20" Type="http://schemas.openxmlformats.org/officeDocument/2006/relationships/image" Target="../media/image189.emf"/><Relationship Id="rId29" Type="http://schemas.openxmlformats.org/officeDocument/2006/relationships/oleObject" Target="../embeddings/oleObject20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91.emf"/><Relationship Id="rId32" Type="http://schemas.openxmlformats.org/officeDocument/2006/relationships/image" Target="../media/image195.e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193.emf"/><Relationship Id="rId36" Type="http://schemas.openxmlformats.org/officeDocument/2006/relationships/image" Target="../media/image197.emf"/><Relationship Id="rId10" Type="http://schemas.openxmlformats.org/officeDocument/2006/relationships/image" Target="../media/image184.emf"/><Relationship Id="rId19" Type="http://schemas.openxmlformats.org/officeDocument/2006/relationships/oleObject" Target="../embeddings/oleObject195.bin"/><Relationship Id="rId31" Type="http://schemas.openxmlformats.org/officeDocument/2006/relationships/oleObject" Target="../embeddings/oleObject201.bin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86.emf"/><Relationship Id="rId22" Type="http://schemas.openxmlformats.org/officeDocument/2006/relationships/image" Target="../media/image190.emf"/><Relationship Id="rId27" Type="http://schemas.openxmlformats.org/officeDocument/2006/relationships/oleObject" Target="../embeddings/oleObject199.bin"/><Relationship Id="rId30" Type="http://schemas.openxmlformats.org/officeDocument/2006/relationships/image" Target="../media/image194.emf"/><Relationship Id="rId35" Type="http://schemas.openxmlformats.org/officeDocument/2006/relationships/oleObject" Target="../embeddings/oleObject20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05.emf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3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4.emf"/><Relationship Id="rId20" Type="http://schemas.openxmlformats.org/officeDocument/2006/relationships/image" Target="../media/image206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201.e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03.emf"/><Relationship Id="rId22" Type="http://schemas.openxmlformats.org/officeDocument/2006/relationships/image" Target="../media/image20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15.emf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4.emf"/><Relationship Id="rId20" Type="http://schemas.openxmlformats.org/officeDocument/2006/relationships/image" Target="../media/image21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11.e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13.emf"/><Relationship Id="rId22" Type="http://schemas.openxmlformats.org/officeDocument/2006/relationships/image" Target="../media/image21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slide" Target="slide20.xml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21.emf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2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30.e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27.emf"/><Relationship Id="rId17" Type="http://schemas.openxmlformats.org/officeDocument/2006/relationships/oleObject" Target="../embeddings/oleObject2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9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4.e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10" Type="http://schemas.openxmlformats.org/officeDocument/2006/relationships/image" Target="../media/image226.emf"/><Relationship Id="rId4" Type="http://schemas.openxmlformats.org/officeDocument/2006/relationships/image" Target="../media/image223.e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2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38.e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35.emf"/><Relationship Id="rId17" Type="http://schemas.openxmlformats.org/officeDocument/2006/relationships/oleObject" Target="../embeddings/oleObject2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7.emf"/><Relationship Id="rId20" Type="http://schemas.openxmlformats.org/officeDocument/2006/relationships/image" Target="../media/image239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2.e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41.e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10" Type="http://schemas.openxmlformats.org/officeDocument/2006/relationships/image" Target="../media/image234.e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6.emf"/><Relationship Id="rId22" Type="http://schemas.openxmlformats.org/officeDocument/2006/relationships/image" Target="../media/image24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50.emf"/><Relationship Id="rId26" Type="http://schemas.openxmlformats.org/officeDocument/2006/relationships/image" Target="../media/image254.emf"/><Relationship Id="rId3" Type="http://schemas.openxmlformats.org/officeDocument/2006/relationships/oleObject" Target="../embeddings/oleObject249.bin"/><Relationship Id="rId21" Type="http://schemas.openxmlformats.org/officeDocument/2006/relationships/oleObject" Target="../embeddings/oleObject258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47.emf"/><Relationship Id="rId17" Type="http://schemas.openxmlformats.org/officeDocument/2006/relationships/oleObject" Target="../embeddings/oleObject256.bin"/><Relationship Id="rId25" Type="http://schemas.openxmlformats.org/officeDocument/2006/relationships/oleObject" Target="../embeddings/oleObject2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9.emf"/><Relationship Id="rId20" Type="http://schemas.openxmlformats.org/officeDocument/2006/relationships/image" Target="../media/image251.emf"/><Relationship Id="rId29" Type="http://schemas.openxmlformats.org/officeDocument/2006/relationships/oleObject" Target="../embeddings/oleObject26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4.e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253.emf"/><Relationship Id="rId32" Type="http://schemas.openxmlformats.org/officeDocument/2006/relationships/image" Target="../media/image257.emf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oleObject259.bin"/><Relationship Id="rId28" Type="http://schemas.openxmlformats.org/officeDocument/2006/relationships/image" Target="../media/image255.emf"/><Relationship Id="rId10" Type="http://schemas.openxmlformats.org/officeDocument/2006/relationships/image" Target="../media/image246.emf"/><Relationship Id="rId19" Type="http://schemas.openxmlformats.org/officeDocument/2006/relationships/oleObject" Target="../embeddings/oleObject257.bin"/><Relationship Id="rId31" Type="http://schemas.openxmlformats.org/officeDocument/2006/relationships/oleObject" Target="../embeddings/oleObject263.bin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48.emf"/><Relationship Id="rId22" Type="http://schemas.openxmlformats.org/officeDocument/2006/relationships/image" Target="../media/image252.emf"/><Relationship Id="rId27" Type="http://schemas.openxmlformats.org/officeDocument/2006/relationships/oleObject" Target="../embeddings/oleObject261.bin"/><Relationship Id="rId30" Type="http://schemas.openxmlformats.org/officeDocument/2006/relationships/image" Target="../media/image25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65.e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62.e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4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9.e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61.emf"/><Relationship Id="rId4" Type="http://schemas.openxmlformats.org/officeDocument/2006/relationships/image" Target="../media/image258.e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6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73.emf"/><Relationship Id="rId26" Type="http://schemas.openxmlformats.org/officeDocument/2006/relationships/image" Target="../media/image277.emf"/><Relationship Id="rId3" Type="http://schemas.openxmlformats.org/officeDocument/2006/relationships/oleObject" Target="../embeddings/oleObject272.bin"/><Relationship Id="rId21" Type="http://schemas.openxmlformats.org/officeDocument/2006/relationships/oleObject" Target="../embeddings/oleObject281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70.emf"/><Relationship Id="rId17" Type="http://schemas.openxmlformats.org/officeDocument/2006/relationships/oleObject" Target="../embeddings/oleObject279.bin"/><Relationship Id="rId25" Type="http://schemas.openxmlformats.org/officeDocument/2006/relationships/oleObject" Target="../embeddings/oleObject28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2.emf"/><Relationship Id="rId20" Type="http://schemas.openxmlformats.org/officeDocument/2006/relationships/image" Target="../media/image274.emf"/><Relationship Id="rId29" Type="http://schemas.openxmlformats.org/officeDocument/2006/relationships/oleObject" Target="../embeddings/oleObject28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7.emf"/><Relationship Id="rId11" Type="http://schemas.openxmlformats.org/officeDocument/2006/relationships/oleObject" Target="../embeddings/oleObject276.bin"/><Relationship Id="rId24" Type="http://schemas.openxmlformats.org/officeDocument/2006/relationships/image" Target="../media/image276.emf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23" Type="http://schemas.openxmlformats.org/officeDocument/2006/relationships/oleObject" Target="../embeddings/oleObject282.bin"/><Relationship Id="rId28" Type="http://schemas.openxmlformats.org/officeDocument/2006/relationships/image" Target="../media/image278.emf"/><Relationship Id="rId10" Type="http://schemas.openxmlformats.org/officeDocument/2006/relationships/image" Target="../media/image269.e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266.e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71.emf"/><Relationship Id="rId22" Type="http://schemas.openxmlformats.org/officeDocument/2006/relationships/image" Target="../media/image275.emf"/><Relationship Id="rId27" Type="http://schemas.openxmlformats.org/officeDocument/2006/relationships/oleObject" Target="../embeddings/oleObject284.bin"/><Relationship Id="rId30" Type="http://schemas.openxmlformats.org/officeDocument/2006/relationships/image" Target="../media/image27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9" Type="http://schemas.openxmlformats.org/officeDocument/2006/relationships/oleObject" Target="../embeddings/oleObject36.bin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33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3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8.emf"/><Relationship Id="rId32" Type="http://schemas.openxmlformats.org/officeDocument/2006/relationships/image" Target="../media/image32.emf"/><Relationship Id="rId37" Type="http://schemas.openxmlformats.org/officeDocument/2006/relationships/oleObject" Target="../embeddings/oleObject35.bin"/><Relationship Id="rId40" Type="http://schemas.openxmlformats.org/officeDocument/2006/relationships/image" Target="../media/image36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0.wmf"/><Relationship Id="rId36" Type="http://schemas.openxmlformats.org/officeDocument/2006/relationships/image" Target="../media/image34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emf"/><Relationship Id="rId32" Type="http://schemas.openxmlformats.org/officeDocument/2006/relationships/image" Target="../media/image51.e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2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4.e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29" Type="http://schemas.openxmlformats.org/officeDocument/2006/relationships/image" Target="../media/image79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6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8.emf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oleObject" Target="../embeddings/oleObject7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8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6.wmf"/><Relationship Id="rId25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9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89.bin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23" Type="http://schemas.openxmlformats.org/officeDocument/2006/relationships/image" Target="../media/image89.wmf"/><Relationship Id="rId28" Type="http://schemas.openxmlformats.org/officeDocument/2006/relationships/oleObject" Target="../embeddings/oleObject91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8.wmf"/><Relationship Id="rId5" Type="http://schemas.openxmlformats.org/officeDocument/2006/relationships/image" Target="../media/image81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9.emf"/><Relationship Id="rId20" Type="http://schemas.openxmlformats.org/officeDocument/2006/relationships/image" Target="../media/image10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6.e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8.emf"/><Relationship Id="rId22" Type="http://schemas.openxmlformats.org/officeDocument/2006/relationships/image" Target="../media/image10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3230563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latin typeface="+mn-lt"/>
                <a:ea typeface="+mn-ea"/>
              </a:rPr>
              <a:t>二、微分运算法则</a:t>
            </a:r>
          </a:p>
        </p:txBody>
      </p:sp>
      <p:sp>
        <p:nvSpPr>
          <p:cNvPr id="2051" name="Text Box 6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4068763"/>
            <a:ext cx="601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latin typeface="+mn-lt"/>
                <a:ea typeface="+mn-ea"/>
              </a:rPr>
              <a:t>三、微分在近似计算中的应用</a:t>
            </a:r>
          </a:p>
        </p:txBody>
      </p:sp>
      <p:sp>
        <p:nvSpPr>
          <p:cNvPr id="2052" name="Text Box 6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209800" y="4906963"/>
            <a:ext cx="601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b="1" baseline="30000">
                <a:latin typeface="+mn-lt"/>
                <a:ea typeface="+mn-ea"/>
              </a:rPr>
              <a:t>*</a:t>
            </a:r>
            <a:r>
              <a:rPr kumimoji="1" lang="zh-CN" altLang="en-US" sz="3200" b="1">
                <a:latin typeface="+mn-lt"/>
                <a:ea typeface="+mn-ea"/>
              </a:rPr>
              <a:t>四、微分在估计误差中的应用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3338" y="152400"/>
            <a:ext cx="21336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b="1" smtClean="0">
                <a:latin typeface="+mn-lt"/>
                <a:ea typeface="+mn-ea"/>
              </a:rPr>
              <a:t>第五节</a:t>
            </a:r>
          </a:p>
        </p:txBody>
      </p:sp>
      <p:sp>
        <p:nvSpPr>
          <p:cNvPr id="2054" name="Text Box 6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2392363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latin typeface="+mn-lt"/>
                <a:ea typeface="+mn-ea"/>
              </a:rPr>
              <a:t>一、微分的概念 </a:t>
            </a:r>
          </a:p>
        </p:txBody>
      </p:sp>
      <p:sp>
        <p:nvSpPr>
          <p:cNvPr id="7251" name="Text Box 83"/>
          <p:cNvSpPr txBox="1">
            <a:spLocks noChangeArrowheads="1"/>
          </p:cNvSpPr>
          <p:nvPr/>
        </p:nvSpPr>
        <p:spPr bwMode="auto">
          <a:xfrm>
            <a:off x="2559050" y="1004888"/>
            <a:ext cx="51816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函数的微分</a:t>
            </a:r>
            <a:endParaRPr kumimoji="1" lang="en-US" altLang="zh-CN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/*</a:t>
            </a:r>
            <a:r>
              <a:rPr kumimoji="1" lang="en-US" altLang="zh-CN" sz="28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Differential</a:t>
            </a:r>
            <a:r>
              <a:rPr kumimoji="1" lang="en-US" altLang="zh-CN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*/           </a:t>
            </a:r>
            <a:endParaRPr kumimoji="1"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056" name="Text Box 87"/>
          <p:cNvSpPr txBox="1">
            <a:spLocks noChangeArrowheads="1"/>
          </p:cNvSpPr>
          <p:nvPr/>
        </p:nvSpPr>
        <p:spPr bwMode="auto">
          <a:xfrm>
            <a:off x="7462604" y="250825"/>
            <a:ext cx="1492717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 b="1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chemeClr val="accent2"/>
                </a:solidFill>
                <a:latin typeface="+mn-lt"/>
                <a:ea typeface="+mn-ea"/>
              </a:rPr>
              <a:t>第二章 </a:t>
            </a:r>
          </a:p>
        </p:txBody>
      </p:sp>
      <p:sp>
        <p:nvSpPr>
          <p:cNvPr id="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39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2700338" y="1470581"/>
            <a:ext cx="1109662" cy="476726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FFFF"/>
                </a:solidFill>
              </a:rPr>
              <a:t>可导</a:t>
            </a: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5461000" y="1470581"/>
            <a:ext cx="1114425" cy="476726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FFFF"/>
                </a:solidFill>
              </a:rPr>
              <a:t>可微</a:t>
            </a: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090988" y="2771537"/>
            <a:ext cx="1116012" cy="476726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FFFF"/>
                </a:solidFill>
              </a:rPr>
              <a:t>连续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3917950" y="4008199"/>
            <a:ext cx="1627188" cy="476726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FFFF"/>
                </a:solidFill>
              </a:rPr>
              <a:t>有极限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4127500" y="1676400"/>
            <a:ext cx="1160463" cy="0"/>
          </a:xfrm>
          <a:prstGeom prst="straightConnector1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>
            <a:off x="4127500" y="1820863"/>
            <a:ext cx="1160463" cy="0"/>
          </a:xfrm>
          <a:prstGeom prst="straightConnector1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3551436" y="2108200"/>
            <a:ext cx="444500" cy="576263"/>
          </a:xfrm>
          <a:prstGeom prst="straightConnector1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H="1">
            <a:off x="5220072" y="2125663"/>
            <a:ext cx="460375" cy="501650"/>
          </a:xfrm>
          <a:prstGeom prst="straightConnector1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4559300" y="3397250"/>
            <a:ext cx="0" cy="514350"/>
          </a:xfrm>
          <a:prstGeom prst="straightConnector1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5459413" y="2197100"/>
            <a:ext cx="539750" cy="631825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乘号 12"/>
          <p:cNvSpPr/>
          <p:nvPr/>
        </p:nvSpPr>
        <p:spPr bwMode="auto">
          <a:xfrm flipH="1">
            <a:off x="5422985" y="2201724"/>
            <a:ext cx="822242" cy="822603"/>
          </a:xfrm>
          <a:prstGeom prst="mathMultiply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zh-CN" altLang="en-US" sz="2800" b="1"/>
          </a:p>
        </p:txBody>
      </p: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H="1" flipV="1">
            <a:off x="3262313" y="2125663"/>
            <a:ext cx="592137" cy="747712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乘号 14"/>
          <p:cNvSpPr/>
          <p:nvPr/>
        </p:nvSpPr>
        <p:spPr bwMode="auto">
          <a:xfrm flipH="1">
            <a:off x="2987758" y="2157413"/>
            <a:ext cx="822242" cy="822603"/>
          </a:xfrm>
          <a:prstGeom prst="mathMultiply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zh-CN" altLang="en-US" sz="2800" b="1"/>
          </a:p>
        </p:txBody>
      </p: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 flipV="1">
            <a:off x="4857750" y="3379788"/>
            <a:ext cx="0" cy="531812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乘号 16"/>
          <p:cNvSpPr/>
          <p:nvPr/>
        </p:nvSpPr>
        <p:spPr bwMode="auto">
          <a:xfrm flipH="1">
            <a:off x="4637171" y="3217778"/>
            <a:ext cx="822242" cy="822603"/>
          </a:xfrm>
          <a:prstGeom prst="mathMultiply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zh-CN" altLang="en-US" sz="2800" b="1"/>
          </a:p>
        </p:txBody>
      </p:sp>
      <p:sp>
        <p:nvSpPr>
          <p:cNvPr id="11281" name="矩形 17"/>
          <p:cNvSpPr>
            <a:spLocks noChangeArrowheads="1"/>
          </p:cNvSpPr>
          <p:nvPr/>
        </p:nvSpPr>
        <p:spPr bwMode="auto">
          <a:xfrm>
            <a:off x="1547987" y="360020"/>
            <a:ext cx="6048027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极限、连续、可导与可微之间的关系</a:t>
            </a:r>
          </a:p>
        </p:txBody>
      </p:sp>
      <p:sp>
        <p:nvSpPr>
          <p:cNvPr id="1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376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487140"/>
              </p:ext>
            </p:extLst>
          </p:nvPr>
        </p:nvGraphicFramePr>
        <p:xfrm>
          <a:off x="6521450" y="4814888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3" imgW="361969" imgH="381074" progId="Equation.DSMT4">
                  <p:embed/>
                </p:oleObj>
              </mc:Choice>
              <mc:Fallback>
                <p:oleObj name="Equation" r:id="rId3" imgW="361969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4814888"/>
                        <a:ext cx="393700" cy="406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4445000" y="4724400"/>
            <a:ext cx="1295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5740400" y="5029200"/>
            <a:ext cx="6858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36538"/>
            <a:ext cx="4114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lt"/>
                <a:ea typeface="+mn-ea"/>
              </a:rPr>
              <a:t>二、微分运算法则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1000" y="99853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 </a:t>
            </a:r>
            <a:r>
              <a:rPr kumimoji="1" lang="en-US" altLang="zh-CN" b="1" i="1">
                <a:latin typeface="+mn-lt"/>
                <a:ea typeface="+mn-ea"/>
              </a:rPr>
              <a:t>u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 , </a:t>
            </a:r>
            <a:r>
              <a:rPr kumimoji="1" lang="en-US" altLang="zh-CN" b="1" i="1">
                <a:latin typeface="+mn-lt"/>
                <a:ea typeface="+mn-ea"/>
              </a:rPr>
              <a:t>v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均可微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139928"/>
              </p:ext>
            </p:extLst>
          </p:nvPr>
        </p:nvGraphicFramePr>
        <p:xfrm>
          <a:off x="533400" y="1725613"/>
          <a:ext cx="14747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5" imgW="1428806" imgH="381074" progId="Equation.DSMT4">
                  <p:embed/>
                </p:oleObj>
              </mc:Choice>
              <mc:Fallback>
                <p:oleObj name="Equation" r:id="rId5" imgW="142880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25613"/>
                        <a:ext cx="14747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518670"/>
              </p:ext>
            </p:extLst>
          </p:nvPr>
        </p:nvGraphicFramePr>
        <p:xfrm>
          <a:off x="4306888" y="1676400"/>
          <a:ext cx="12557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7" imgW="1219051" imgH="381074" progId="Equation.DSMT4">
                  <p:embed/>
                </p:oleObj>
              </mc:Choice>
              <mc:Fallback>
                <p:oleObj name="Equation" r:id="rId7" imgW="121905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1676400"/>
                        <a:ext cx="12557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010400" y="16081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C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为常数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34316"/>
              </p:ext>
            </p:extLst>
          </p:nvPr>
        </p:nvGraphicFramePr>
        <p:xfrm>
          <a:off x="509588" y="2336800"/>
          <a:ext cx="1166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9" imgW="1124043" imgH="381074" progId="Equation.DSMT4">
                  <p:embed/>
                </p:oleObj>
              </mc:Choice>
              <mc:Fallback>
                <p:oleObj name="Equation" r:id="rId9" imgW="1124043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336800"/>
                        <a:ext cx="1166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318119"/>
              </p:ext>
            </p:extLst>
          </p:nvPr>
        </p:nvGraphicFramePr>
        <p:xfrm>
          <a:off x="4337050" y="2122488"/>
          <a:ext cx="41211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11" imgW="4086364" imgH="819076" progId="Equation.DSMT4">
                  <p:embed/>
                </p:oleObj>
              </mc:Choice>
              <mc:Fallback>
                <p:oleObj name="Equation" r:id="rId11" imgW="4086364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2122488"/>
                        <a:ext cx="41211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657600" y="3519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分别可微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024266"/>
              </p:ext>
            </p:extLst>
          </p:nvPr>
        </p:nvGraphicFramePr>
        <p:xfrm>
          <a:off x="914400" y="3595688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13" imgW="2714764" imgH="381074" progId="Equation.DSMT4">
                  <p:embed/>
                </p:oleObj>
              </mc:Choice>
              <mc:Fallback>
                <p:oleObj name="Equation" r:id="rId13" imgW="271476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95688"/>
                        <a:ext cx="274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97691"/>
              </p:ext>
            </p:extLst>
          </p:nvPr>
        </p:nvGraphicFramePr>
        <p:xfrm>
          <a:off x="2743200" y="419100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15" imgW="1771706" imgH="381074" progId="Equation.DSMT4">
                  <p:embed/>
                </p:oleObj>
              </mc:Choice>
              <mc:Fallback>
                <p:oleObj name="Equation" r:id="rId15" imgW="177170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543425" y="4114800"/>
            <a:ext cx="1857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的微分为</a:t>
            </a: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806260"/>
              </p:ext>
            </p:extLst>
          </p:nvPr>
        </p:nvGraphicFramePr>
        <p:xfrm>
          <a:off x="1703388" y="4783138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17" imgW="1543217" imgH="419249" progId="Equation.DSMT4">
                  <p:embed/>
                </p:oleObj>
              </mc:Choice>
              <mc:Fallback>
                <p:oleObj name="Equation" r:id="rId17" imgW="1543217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783138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41683"/>
              </p:ext>
            </p:extLst>
          </p:nvPr>
        </p:nvGraphicFramePr>
        <p:xfrm>
          <a:off x="3357563" y="4816475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19" imgW="2324026" imgH="390451" progId="Equation.DSMT4">
                  <p:embed/>
                </p:oleObj>
              </mc:Choice>
              <mc:Fallback>
                <p:oleObj name="Equation" r:id="rId19" imgW="2324026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816475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24311"/>
              </p:ext>
            </p:extLst>
          </p:nvPr>
        </p:nvGraphicFramePr>
        <p:xfrm>
          <a:off x="2673350" y="5538788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21" imgW="1952690" imgH="390451" progId="Equation.DSMT4">
                  <p:embed/>
                </p:oleObj>
              </mc:Choice>
              <mc:Fallback>
                <p:oleObj name="Equation" r:id="rId21" imgW="1952690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5538788"/>
                        <a:ext cx="198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5148263" y="5410200"/>
            <a:ext cx="3024187" cy="609600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800" b="1">
                <a:solidFill>
                  <a:srgbClr val="FFFFFF"/>
                </a:solidFill>
              </a:rPr>
              <a:t>微分形式不变性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431800" y="2971800"/>
            <a:ext cx="349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5. </a:t>
            </a:r>
            <a:r>
              <a:rPr kumimoji="1" lang="zh-CN" altLang="en-US" b="1">
                <a:latin typeface="+mn-lt"/>
                <a:ea typeface="+mn-ea"/>
              </a:rPr>
              <a:t>复合函数的微分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762000" y="41148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则复合函数</a:t>
            </a:r>
          </a:p>
        </p:txBody>
      </p:sp>
      <p:graphicFrame>
        <p:nvGraphicFramePr>
          <p:cNvPr id="409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886713"/>
              </p:ext>
            </p:extLst>
          </p:nvPr>
        </p:nvGraphicFramePr>
        <p:xfrm>
          <a:off x="2057400" y="1704975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Equation" r:id="rId23" imgW="1314394" imgH="381074" progId="Equation.DSMT4">
                  <p:embed/>
                </p:oleObj>
              </mc:Choice>
              <mc:Fallback>
                <p:oleObj name="Equation" r:id="rId23" imgW="131439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04975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219873"/>
              </p:ext>
            </p:extLst>
          </p:nvPr>
        </p:nvGraphicFramePr>
        <p:xfrm>
          <a:off x="5638800" y="1698625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25" imgW="895220" imgH="381074" progId="Equation.DSMT4">
                  <p:embed/>
                </p:oleObj>
              </mc:Choice>
              <mc:Fallback>
                <p:oleObj name="Equation" r:id="rId25" imgW="895220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98625"/>
                        <a:ext cx="92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327301"/>
              </p:ext>
            </p:extLst>
          </p:nvPr>
        </p:nvGraphicFramePr>
        <p:xfrm>
          <a:off x="1752600" y="2362200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Equation" r:id="rId27" imgW="1657294" imgH="381074" progId="Equation.DSMT4">
                  <p:embed/>
                </p:oleObj>
              </mc:Choice>
              <mc:Fallback>
                <p:oleObj name="Equation" r:id="rId27" imgW="165729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168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516618"/>
              </p:ext>
            </p:extLst>
          </p:nvPr>
        </p:nvGraphicFramePr>
        <p:xfrm>
          <a:off x="5456238" y="2159000"/>
          <a:ext cx="17065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29" imgW="1676363" imgH="857250" progId="Equation.DSMT4">
                  <p:embed/>
                </p:oleObj>
              </mc:Choice>
              <mc:Fallback>
                <p:oleObj name="Equation" r:id="rId29" imgW="1676363" imgH="857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2159000"/>
                        <a:ext cx="17065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758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  <p:bldP spid="40977" grpId="0" animBg="1"/>
      <p:bldP spid="40963" grpId="0" autoUpdateAnimBg="0"/>
      <p:bldP spid="40966" grpId="0" autoUpdateAnimBg="0"/>
      <p:bldP spid="40969" grpId="0" autoUpdateAnimBg="0"/>
      <p:bldP spid="40972" grpId="0" autoUpdateAnimBg="0"/>
      <p:bldP spid="40979" grpId="0" animBg="1" autoUpdateAnimBg="0"/>
      <p:bldP spid="40980" grpId="0" autoUpdateAnimBg="0"/>
      <p:bldP spid="40981" grpId="0" autoUpdateAnimBg="0"/>
      <p:bldP spid="2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6056" y="591679"/>
            <a:ext cx="1219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371834"/>
              </p:ext>
            </p:extLst>
          </p:nvPr>
        </p:nvGraphicFramePr>
        <p:xfrm>
          <a:off x="2556669" y="678992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3" imgW="2819474" imgH="400162" progId="Equation.DSMT4">
                  <p:embed/>
                </p:oleObj>
              </mc:Choice>
              <mc:Fallback>
                <p:oleObj name="Equation" r:id="rId3" imgW="2819474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69" y="678992"/>
                        <a:ext cx="284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422106" y="631367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 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681358"/>
              </p:ext>
            </p:extLst>
          </p:nvPr>
        </p:nvGraphicFramePr>
        <p:xfrm>
          <a:off x="5974556" y="667879"/>
          <a:ext cx="46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5" imgW="438243" imgH="381074" progId="Equation.DSMT4">
                  <p:embed/>
                </p:oleObj>
              </mc:Choice>
              <mc:Fallback>
                <p:oleObj name="Equation" r:id="rId5" imgW="438243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556" y="667879"/>
                        <a:ext cx="46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677194" y="142987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2917031" y="5000167"/>
            <a:ext cx="2376488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en-US" altLang="zh-CN" sz="2800" b="1">
                <a:sym typeface="Symbol" pitchFamily="18" charset="2"/>
              </a:rPr>
              <a:t></a:t>
            </a:r>
            <a:r>
              <a:rPr kumimoji="1" lang="en-US" altLang="zh-CN" sz="2800" b="1"/>
              <a:t>2cos(2</a:t>
            </a:r>
            <a:r>
              <a:rPr kumimoji="1" lang="en-US" altLang="zh-CN" sz="2800" b="1" i="1"/>
              <a:t>x</a:t>
            </a:r>
            <a:r>
              <a:rPr kumimoji="1" lang="en-US" altLang="zh-CN" sz="2800" b="1">
                <a:sym typeface="Symbol" pitchFamily="18" charset="2"/>
              </a:rPr>
              <a:t></a:t>
            </a:r>
            <a:r>
              <a:rPr kumimoji="1" lang="en-US" altLang="zh-CN" sz="2800" b="1"/>
              <a:t>1)d</a:t>
            </a:r>
            <a:r>
              <a:rPr kumimoji="1" lang="en-US" altLang="zh-CN" sz="2800" b="1" i="1"/>
              <a:t>x</a:t>
            </a:r>
            <a:endParaRPr kumimoji="1" lang="en-US" altLang="zh-CN" sz="2800" b="1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2917031" y="4208004"/>
            <a:ext cx="26479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en-US" altLang="zh-CN" sz="2800" b="1">
                <a:sym typeface="Symbol" pitchFamily="18" charset="2"/>
              </a:rPr>
              <a:t></a:t>
            </a:r>
            <a:r>
              <a:rPr kumimoji="1" lang="en-US" altLang="zh-CN" sz="2800" b="1"/>
              <a:t>cos(2</a:t>
            </a:r>
            <a:r>
              <a:rPr kumimoji="1" lang="en-US" altLang="zh-CN" sz="2800" b="1" i="1"/>
              <a:t>x</a:t>
            </a:r>
            <a:r>
              <a:rPr kumimoji="1" lang="en-US" altLang="zh-CN" sz="2800" b="1">
                <a:sym typeface="Symbol" pitchFamily="18" charset="2"/>
              </a:rPr>
              <a:t></a:t>
            </a:r>
            <a:r>
              <a:rPr kumimoji="1" lang="en-US" altLang="zh-CN" sz="2800" b="1"/>
              <a:t>1)</a:t>
            </a:r>
            <a:r>
              <a:rPr kumimoji="1" lang="en-US" altLang="zh-CN" sz="2800" b="1">
                <a:sym typeface="Symbol" pitchFamily="18" charset="2"/>
              </a:rPr>
              <a:t></a:t>
            </a:r>
            <a:r>
              <a:rPr kumimoji="1" lang="en-US" altLang="zh-CN" sz="2800" b="1"/>
              <a:t>2d</a:t>
            </a:r>
            <a:r>
              <a:rPr kumimoji="1" lang="en-US" altLang="zh-CN" sz="2800" b="1" i="1"/>
              <a:t>x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2917031" y="3479342"/>
            <a:ext cx="31686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en-US" altLang="zh-CN" sz="2800" b="1">
                <a:sym typeface="Symbol" pitchFamily="18" charset="2"/>
              </a:rPr>
              <a:t></a:t>
            </a:r>
            <a:r>
              <a:rPr kumimoji="1" lang="en-US" altLang="zh-CN" sz="2800" b="1"/>
              <a:t>cos(2</a:t>
            </a:r>
            <a:r>
              <a:rPr kumimoji="1" lang="en-US" altLang="zh-CN" sz="2800" b="1" i="1"/>
              <a:t>x</a:t>
            </a:r>
            <a:r>
              <a:rPr kumimoji="1" lang="en-US" altLang="zh-CN" sz="2800" b="1">
                <a:sym typeface="Symbol" pitchFamily="18" charset="2"/>
              </a:rPr>
              <a:t></a:t>
            </a:r>
            <a:r>
              <a:rPr kumimoji="1" lang="en-US" altLang="zh-CN" sz="2800" b="1"/>
              <a:t>1)d(2</a:t>
            </a:r>
            <a:r>
              <a:rPr kumimoji="1" lang="en-US" altLang="zh-CN" sz="2800" b="1" i="1"/>
              <a:t>x</a:t>
            </a:r>
            <a:r>
              <a:rPr kumimoji="1" lang="en-US" altLang="zh-CN" sz="2800" b="1">
                <a:sym typeface="Symbol" pitchFamily="18" charset="2"/>
              </a:rPr>
              <a:t></a:t>
            </a:r>
            <a:r>
              <a:rPr kumimoji="1" lang="en-US" altLang="zh-CN" sz="2800" b="1"/>
              <a:t>1)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2556669" y="2118854"/>
            <a:ext cx="18240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en-US" altLang="zh-CN" sz="2800" b="1"/>
              <a:t>d</a:t>
            </a:r>
            <a:r>
              <a:rPr kumimoji="1" lang="en-US" altLang="zh-CN" sz="2800" b="1" i="1"/>
              <a:t>y</a:t>
            </a:r>
            <a:r>
              <a:rPr kumimoji="1" lang="en-US" altLang="zh-CN" sz="2800" b="1">
                <a:sym typeface="Symbol" pitchFamily="18" charset="2"/>
              </a:rPr>
              <a:t></a:t>
            </a:r>
            <a:r>
              <a:rPr kumimoji="1" lang="en-US" altLang="zh-CN" sz="2800" b="1"/>
              <a:t>d(sin</a:t>
            </a:r>
            <a:r>
              <a:rPr kumimoji="1" lang="en-US" altLang="zh-CN" sz="2800" b="1" i="1"/>
              <a:t>u</a:t>
            </a:r>
            <a:r>
              <a:rPr kumimoji="1" lang="en-US" altLang="zh-CN" sz="2800" b="1"/>
              <a:t>)</a:t>
            </a:r>
            <a:endParaRPr kumimoji="1" lang="en-US" altLang="zh-CN" sz="2800" b="1" i="1"/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2917031" y="2766554"/>
            <a:ext cx="15113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en-US" altLang="zh-CN" sz="2800" b="1">
                <a:sym typeface="Symbol" pitchFamily="18" charset="2"/>
              </a:rPr>
              <a:t></a:t>
            </a:r>
            <a:r>
              <a:rPr kumimoji="1" lang="en-US" altLang="zh-CN" sz="2800" b="1"/>
              <a:t>cos</a:t>
            </a:r>
            <a:r>
              <a:rPr kumimoji="1" lang="en-US" altLang="zh-CN" sz="2800" b="1" i="1"/>
              <a:t>u</a:t>
            </a:r>
            <a:r>
              <a:rPr kumimoji="1" lang="en-US" altLang="zh-CN" sz="2800" b="1"/>
              <a:t>d</a:t>
            </a:r>
            <a:r>
              <a:rPr kumimoji="1" lang="en-US" altLang="zh-CN" sz="2800" b="1" i="1"/>
              <a:t>u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2485231" y="1390192"/>
            <a:ext cx="4175125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/>
              <a:t>把 </a:t>
            </a:r>
            <a:r>
              <a:rPr kumimoji="1" lang="en-US" altLang="zh-CN" sz="2800" b="1"/>
              <a:t>2</a:t>
            </a:r>
            <a:r>
              <a:rPr kumimoji="1" lang="en-US" altLang="zh-CN" sz="2800" b="1" i="1"/>
              <a:t>x</a:t>
            </a:r>
            <a:r>
              <a:rPr kumimoji="1" lang="en-US" altLang="zh-CN" sz="2800" b="1">
                <a:sym typeface="Symbol" pitchFamily="18" charset="2"/>
              </a:rPr>
              <a:t></a:t>
            </a:r>
            <a:r>
              <a:rPr kumimoji="1" lang="en-US" altLang="zh-CN" sz="2800" b="1"/>
              <a:t>1 </a:t>
            </a:r>
            <a:r>
              <a:rPr kumimoji="1" lang="zh-CN" altLang="en-US" sz="2800" b="1"/>
              <a:t>看成中间变量 </a:t>
            </a:r>
            <a:r>
              <a:rPr kumimoji="1" lang="en-US" altLang="zh-CN" sz="2800" b="1" i="1"/>
              <a:t>u</a:t>
            </a:r>
            <a:r>
              <a:rPr kumimoji="1" lang="en-US" altLang="zh-CN" sz="2800" b="1">
                <a:sym typeface="Symbol" pitchFamily="18" charset="2"/>
              </a:rPr>
              <a:t></a:t>
            </a:r>
            <a:endParaRPr kumimoji="1" lang="en-US" altLang="zh-CN" sz="2800" b="1"/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6373019" y="1394954"/>
            <a:ext cx="503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则</a:t>
            </a:r>
          </a:p>
        </p:txBody>
      </p:sp>
      <p:sp>
        <p:nvSpPr>
          <p:cNvPr id="1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68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utoUpdateAnimBg="0"/>
      <p:bldP spid="47120" grpId="0" build="p" autoUpdateAnimBg="0"/>
      <p:bldP spid="47121" grpId="0" build="p" autoUpdateAnimBg="0"/>
      <p:bldP spid="47122" grpId="0" build="p" autoUpdateAnimBg="0"/>
      <p:bldP spid="47123" grpId="0" build="p" autoUpdateAnimBg="0"/>
      <p:bldP spid="47124" grpId="0" build="p" autoUpdateAnimBg="0"/>
      <p:bldP spid="47125" grpId="0" build="p" autoUpdateAnimBg="0"/>
      <p:bldP spid="47126" grpId="0"/>
      <p:bldP spid="1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5656" y="621630"/>
            <a:ext cx="1219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6997"/>
              </p:ext>
            </p:extLst>
          </p:nvPr>
        </p:nvGraphicFramePr>
        <p:xfrm>
          <a:off x="2580556" y="493043"/>
          <a:ext cx="2832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3" imgW="2800406" imgH="619162" progId="Equation.DSMT4">
                  <p:embed/>
                </p:oleObj>
              </mc:Choice>
              <mc:Fallback>
                <p:oleObj name="Equation" r:id="rId3" imgW="2800406" imgH="619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556" y="493043"/>
                        <a:ext cx="2832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431706" y="66131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 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18742"/>
              </p:ext>
            </p:extLst>
          </p:nvPr>
        </p:nvGraphicFramePr>
        <p:xfrm>
          <a:off x="5984156" y="697830"/>
          <a:ext cx="46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5" imgW="438243" imgH="381074" progId="Equation.DSMT4">
                  <p:embed/>
                </p:oleObj>
              </mc:Choice>
              <mc:Fallback>
                <p:oleObj name="Equation" r:id="rId5" imgW="438243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156" y="697830"/>
                        <a:ext cx="46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686794" y="145983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79210"/>
              </p:ext>
            </p:extLst>
          </p:nvPr>
        </p:nvGraphicFramePr>
        <p:xfrm>
          <a:off x="2771056" y="1339180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Equation" r:id="rId7" imgW="1733569" imgH="933599" progId="Equation.DSMT4">
                  <p:embed/>
                </p:oleObj>
              </mc:Choice>
              <mc:Fallback>
                <p:oleObj name="Equation" r:id="rId7" imgW="1733569" imgH="9335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056" y="1339180"/>
                        <a:ext cx="1765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0227"/>
              </p:ext>
            </p:extLst>
          </p:nvPr>
        </p:nvGraphicFramePr>
        <p:xfrm>
          <a:off x="4618906" y="1389980"/>
          <a:ext cx="147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Equation" r:id="rId9" imgW="1447874" imgH="552524" progId="Equation.DSMT4">
                  <p:embed/>
                </p:oleObj>
              </mc:Choice>
              <mc:Fallback>
                <p:oleObj name="Equation" r:id="rId9" imgW="1447874" imgH="552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906" y="1389980"/>
                        <a:ext cx="1473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75831"/>
              </p:ext>
            </p:extLst>
          </p:nvPr>
        </p:nvGraphicFramePr>
        <p:xfrm>
          <a:off x="3298106" y="2588543"/>
          <a:ext cx="143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Equation" r:id="rId11" imgW="1409737" imgH="933599" progId="Equation.DSMT4">
                  <p:embed/>
                </p:oleObj>
              </mc:Choice>
              <mc:Fallback>
                <p:oleObj name="Equation" r:id="rId11" imgW="1409737" imgH="9335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06" y="2588543"/>
                        <a:ext cx="1435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87668"/>
              </p:ext>
            </p:extLst>
          </p:nvPr>
        </p:nvGraphicFramePr>
        <p:xfrm>
          <a:off x="5285656" y="2672680"/>
          <a:ext cx="90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13" imgW="876151" imgH="495263" progId="Equation.DSMT4">
                  <p:embed/>
                </p:oleObj>
              </mc:Choice>
              <mc:Fallback>
                <p:oleObj name="Equation" r:id="rId13" imgW="876151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656" y="2672680"/>
                        <a:ext cx="901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367594"/>
              </p:ext>
            </p:extLst>
          </p:nvPr>
        </p:nvGraphicFramePr>
        <p:xfrm>
          <a:off x="3342556" y="3783930"/>
          <a:ext cx="285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15" imgW="2828841" imgH="933599" progId="Equation.DSMT4">
                  <p:embed/>
                </p:oleObj>
              </mc:Choice>
              <mc:Fallback>
                <p:oleObj name="Equation" r:id="rId15" imgW="2828841" imgH="9335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556" y="3783930"/>
                        <a:ext cx="2857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33510"/>
              </p:ext>
            </p:extLst>
          </p:nvPr>
        </p:nvGraphicFramePr>
        <p:xfrm>
          <a:off x="3323506" y="4818980"/>
          <a:ext cx="1651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17" imgW="1619157" imgH="1105049" progId="Equation.DSMT4">
                  <p:embed/>
                </p:oleObj>
              </mc:Choice>
              <mc:Fallback>
                <p:oleObj name="Equation" r:id="rId17" imgW="1619157" imgH="11050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506" y="4818980"/>
                        <a:ext cx="1651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64405"/>
              </p:ext>
            </p:extLst>
          </p:nvPr>
        </p:nvGraphicFramePr>
        <p:xfrm>
          <a:off x="4841156" y="2609180"/>
          <a:ext cx="49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19" imgW="466679" imgH="476176" progId="Equation.DSMT4">
                  <p:embed/>
                </p:oleObj>
              </mc:Choice>
              <mc:Fallback>
                <p:oleObj name="Equation" r:id="rId19" imgW="466679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156" y="2609180"/>
                        <a:ext cx="49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4721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utoUpdateAnimBg="0"/>
      <p:bldP spid="1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28600"/>
            <a:ext cx="1524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686485"/>
              </p:ext>
            </p:extLst>
          </p:nvPr>
        </p:nvGraphicFramePr>
        <p:xfrm>
          <a:off x="1743075" y="307975"/>
          <a:ext cx="3438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Equation" r:id="rId4" imgW="3409931" imgH="381074" progId="Equation.DSMT4">
                  <p:embed/>
                </p:oleObj>
              </mc:Choice>
              <mc:Fallback>
                <p:oleObj name="Equation" r:id="rId4" imgW="340993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307975"/>
                        <a:ext cx="3438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181600" y="2047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 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075645"/>
              </p:ext>
            </p:extLst>
          </p:nvPr>
        </p:nvGraphicFramePr>
        <p:xfrm>
          <a:off x="5708650" y="304800"/>
          <a:ext cx="476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Equation" r:id="rId6" imgW="438243" imgH="381074" progId="Equation.DSMT4">
                  <p:embed/>
                </p:oleObj>
              </mc:Choice>
              <mc:Fallback>
                <p:oleObj name="Equation" r:id="rId6" imgW="438243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304800"/>
                        <a:ext cx="4762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9750" y="776288"/>
            <a:ext cx="589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 </a:t>
            </a:r>
            <a:r>
              <a:rPr kumimoji="1" lang="zh-CN" altLang="en-US" b="1">
                <a:latin typeface="+mn-lt"/>
                <a:ea typeface="+mn-ea"/>
              </a:rPr>
              <a:t>利用一阶微分形式不变性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有</a:t>
            </a:r>
            <a:endParaRPr kumimoji="1" lang="zh-CN" altLang="en-US" b="1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741594"/>
              </p:ext>
            </p:extLst>
          </p:nvPr>
        </p:nvGraphicFramePr>
        <p:xfrm>
          <a:off x="1854200" y="1371600"/>
          <a:ext cx="41608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8" imgW="4133869" imgH="381074" progId="Equation.DSMT4">
                  <p:embed/>
                </p:oleObj>
              </mc:Choice>
              <mc:Fallback>
                <p:oleObj name="Equation" r:id="rId8" imgW="4133869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371600"/>
                        <a:ext cx="41608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6147"/>
              </p:ext>
            </p:extLst>
          </p:nvPr>
        </p:nvGraphicFramePr>
        <p:xfrm>
          <a:off x="1022350" y="1905000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10" imgW="2838543" imgH="381074" progId="Equation.DSMT4">
                  <p:embed/>
                </p:oleObj>
              </mc:Choice>
              <mc:Fallback>
                <p:oleObj name="Equation" r:id="rId10" imgW="2838543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905000"/>
                        <a:ext cx="287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84503"/>
              </p:ext>
            </p:extLst>
          </p:nvPr>
        </p:nvGraphicFramePr>
        <p:xfrm>
          <a:off x="3924300" y="19050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Equation" r:id="rId12" imgW="1686064" imgH="381074" progId="Equation.DSMT4">
                  <p:embed/>
                </p:oleObj>
              </mc:Choice>
              <mc:Fallback>
                <p:oleObj name="Equation" r:id="rId12" imgW="168606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9050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45413"/>
              </p:ext>
            </p:extLst>
          </p:nvPr>
        </p:nvGraphicFramePr>
        <p:xfrm>
          <a:off x="5702300" y="190500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Equation" r:id="rId14" imgW="1876416" imgH="381074" progId="Equation.DSMT4">
                  <p:embed/>
                </p:oleObj>
              </mc:Choice>
              <mc:Fallback>
                <p:oleObj name="Equation" r:id="rId14" imgW="187641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190500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210973"/>
              </p:ext>
            </p:extLst>
          </p:nvPr>
        </p:nvGraphicFramePr>
        <p:xfrm>
          <a:off x="1905000" y="2362200"/>
          <a:ext cx="408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name="Equation" r:id="rId16" imgW="4057594" imgH="895424" progId="Equation.DSMT4">
                  <p:embed/>
                </p:oleObj>
              </mc:Choice>
              <mc:Fallback>
                <p:oleObj name="Equation" r:id="rId16" imgW="4057594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408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49801"/>
              </p:ext>
            </p:extLst>
          </p:nvPr>
        </p:nvGraphicFramePr>
        <p:xfrm>
          <a:off x="2743200" y="2386013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Equation" r:id="rId18" imgW="2714764" imgH="381074" progId="Equation.DSMT4">
                  <p:embed/>
                </p:oleObj>
              </mc:Choice>
              <mc:Fallback>
                <p:oleObj name="Equation" r:id="rId18" imgW="271476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86013"/>
                        <a:ext cx="274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411492"/>
              </p:ext>
            </p:extLst>
          </p:nvPr>
        </p:nvGraphicFramePr>
        <p:xfrm>
          <a:off x="2908300" y="2843213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" name="Equation" r:id="rId20" imgW="2400300" imgH="381074" progId="Equation.DSMT4">
                  <p:embed/>
                </p:oleObj>
              </mc:Choice>
              <mc:Fallback>
                <p:oleObj name="Equation" r:id="rId20" imgW="2400300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843213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39750" y="3367088"/>
            <a:ext cx="756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kumimoji="1" lang="zh-CN" altLang="en-US" b="1" dirty="0">
                <a:latin typeface="+mn-lt"/>
                <a:ea typeface="+mn-ea"/>
              </a:rPr>
              <a:t>在下列括号中填入适当的函数使等式成立</a:t>
            </a:r>
            <a:r>
              <a:rPr kumimoji="1" lang="en-US" altLang="zh-CN" b="1" dirty="0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03534"/>
              </p:ext>
            </p:extLst>
          </p:nvPr>
        </p:nvGraphicFramePr>
        <p:xfrm>
          <a:off x="1638300" y="4038600"/>
          <a:ext cx="344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Equation" r:id="rId22" imgW="3409931" imgH="381074" progId="Equation.DSMT4">
                  <p:embed/>
                </p:oleObj>
              </mc:Choice>
              <mc:Fallback>
                <p:oleObj name="Equation" r:id="rId22" imgW="340993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038600"/>
                        <a:ext cx="344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105492"/>
              </p:ext>
            </p:extLst>
          </p:nvPr>
        </p:nvGraphicFramePr>
        <p:xfrm>
          <a:off x="1600200" y="4657725"/>
          <a:ext cx="482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24" imgW="4800600" imgH="381074" progId="Equation.DSMT4">
                  <p:embed/>
                </p:oleObj>
              </mc:Choice>
              <mc:Fallback>
                <p:oleObj name="Equation" r:id="rId24" imgW="4800600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57725"/>
                        <a:ext cx="482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44344"/>
              </p:ext>
            </p:extLst>
          </p:nvPr>
        </p:nvGraphicFramePr>
        <p:xfrm>
          <a:off x="2743200" y="3962400"/>
          <a:ext cx="57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26" imgW="542953" imgH="533437" progId="Equation.DSMT4">
                  <p:embed/>
                </p:oleObj>
              </mc:Choice>
              <mc:Fallback>
                <p:oleObj name="Equation" r:id="rId26" imgW="542953" imgH="5334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2400"/>
                        <a:ext cx="57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72163"/>
              </p:ext>
            </p:extLst>
          </p:nvPr>
        </p:nvGraphicFramePr>
        <p:xfrm>
          <a:off x="2844800" y="4597400"/>
          <a:ext cx="111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28" imgW="1085906" imgH="476176" progId="Equation.DSMT4">
                  <p:embed/>
                </p:oleObj>
              </mc:Choice>
              <mc:Fallback>
                <p:oleObj name="Equation" r:id="rId28" imgW="1085906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597400"/>
                        <a:ext cx="111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539750" y="5181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上述微分的反问题是不定积分要研究的内容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353489"/>
              </p:ext>
            </p:extLst>
          </p:nvPr>
        </p:nvGraphicFramePr>
        <p:xfrm>
          <a:off x="3352800" y="40386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30" imgW="533251" imgH="285638" progId="Equation.DSMT4">
                  <p:embed/>
                </p:oleObj>
              </mc:Choice>
              <mc:Fallback>
                <p:oleObj name="Equation" r:id="rId30" imgW="533251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977435"/>
              </p:ext>
            </p:extLst>
          </p:nvPr>
        </p:nvGraphicFramePr>
        <p:xfrm>
          <a:off x="4064000" y="46736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32" imgW="533251" imgH="285638" progId="Equation.DSMT4">
                  <p:embed/>
                </p:oleObj>
              </mc:Choice>
              <mc:Fallback>
                <p:oleObj name="Equation" r:id="rId32" imgW="533251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46736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3" name="Text Box 4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524000" y="57292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数学中的反问题往往出现多值性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4203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47801"/>
              </p:ext>
            </p:extLst>
          </p:nvPr>
        </p:nvGraphicFramePr>
        <p:xfrm>
          <a:off x="5549900" y="3975100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34" imgW="2266820" imgH="419249" progId="Equation.DSMT4">
                  <p:embed/>
                </p:oleObj>
              </mc:Choice>
              <mc:Fallback>
                <p:oleObj name="Equation" r:id="rId34" imgW="2266820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3975100"/>
                        <a:ext cx="229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5" name="AutoShape 5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54038" y="5729288"/>
            <a:ext cx="914400" cy="4572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800" b="1">
                <a:solidFill>
                  <a:srgbClr val="FFFFFF"/>
                </a:solidFill>
              </a:rPr>
              <a:t>注意</a:t>
            </a:r>
            <a:r>
              <a:rPr kumimoji="1" lang="en-US" altLang="zh-CN" sz="2800" b="1">
                <a:solidFill>
                  <a:srgbClr val="FFFFFF"/>
                </a:solidFill>
              </a:rPr>
              <a:t>:</a:t>
            </a:r>
          </a:p>
        </p:txBody>
      </p:sp>
      <p:grpSp>
        <p:nvGrpSpPr>
          <p:cNvPr id="42038" name="Group 54"/>
          <p:cNvGrpSpPr>
            <a:grpSpLocks/>
          </p:cNvGrpSpPr>
          <p:nvPr/>
        </p:nvGrpSpPr>
        <p:grpSpPr bwMode="auto">
          <a:xfrm>
            <a:off x="3505200" y="2266950"/>
            <a:ext cx="2667000" cy="0"/>
            <a:chOff x="2208" y="1440"/>
            <a:chExt cx="1680" cy="0"/>
          </a:xfrm>
        </p:grpSpPr>
        <p:sp>
          <p:nvSpPr>
            <p:cNvPr id="15390" name="Line 52"/>
            <p:cNvSpPr>
              <a:spLocks noChangeShapeType="1"/>
            </p:cNvSpPr>
            <p:nvPr/>
          </p:nvSpPr>
          <p:spPr bwMode="auto">
            <a:xfrm>
              <a:off x="2208" y="1440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5391" name="Line 53"/>
            <p:cNvSpPr>
              <a:spLocks noChangeShapeType="1"/>
            </p:cNvSpPr>
            <p:nvPr/>
          </p:nvSpPr>
          <p:spPr bwMode="auto">
            <a:xfrm>
              <a:off x="3696" y="1440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42042" name="Group 58"/>
          <p:cNvGrpSpPr>
            <a:grpSpLocks/>
          </p:cNvGrpSpPr>
          <p:nvPr/>
        </p:nvGrpSpPr>
        <p:grpSpPr bwMode="auto">
          <a:xfrm>
            <a:off x="1752600" y="2286000"/>
            <a:ext cx="5148263" cy="0"/>
            <a:chOff x="1104" y="1440"/>
            <a:chExt cx="3243" cy="0"/>
          </a:xfrm>
        </p:grpSpPr>
        <p:sp>
          <p:nvSpPr>
            <p:cNvPr id="15388" name="Line 56"/>
            <p:cNvSpPr>
              <a:spLocks noChangeShapeType="1"/>
            </p:cNvSpPr>
            <p:nvPr/>
          </p:nvSpPr>
          <p:spPr bwMode="auto">
            <a:xfrm>
              <a:off x="1104" y="1440"/>
              <a:ext cx="24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5389" name="Line 57"/>
            <p:cNvSpPr>
              <a:spLocks noChangeShapeType="1"/>
            </p:cNvSpPr>
            <p:nvPr/>
          </p:nvSpPr>
          <p:spPr bwMode="auto">
            <a:xfrm>
              <a:off x="4107" y="1440"/>
              <a:ext cx="24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225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1998" grpId="0" autoUpdateAnimBg="0"/>
      <p:bldP spid="42003" grpId="0" autoUpdateAnimBg="0"/>
      <p:bldP spid="42033" grpId="0" build="p" autoUpdateAnimBg="0" advAuto="0"/>
      <p:bldP spid="42035" grpId="0" animBg="1" autoUpdateAnimBg="0"/>
      <p:bldP spid="3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88" y="447675"/>
            <a:ext cx="14795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+mn-lt"/>
                <a:ea typeface="+mn-ea"/>
              </a:rPr>
              <a:t>注意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90949"/>
              </p:ext>
            </p:extLst>
          </p:nvPr>
        </p:nvGraphicFramePr>
        <p:xfrm>
          <a:off x="2408238" y="2222500"/>
          <a:ext cx="137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Equation" r:id="rId3" imgW="1343164" imgH="495263" progId="Equation.DSMT4">
                  <p:embed/>
                </p:oleObj>
              </mc:Choice>
              <mc:Fallback>
                <p:oleObj name="Equation" r:id="rId3" imgW="1343164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222500"/>
                        <a:ext cx="137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98024"/>
              </p:ext>
            </p:extLst>
          </p:nvPr>
        </p:nvGraphicFramePr>
        <p:xfrm>
          <a:off x="3352800" y="23685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5" imgW="190351" imgH="276262" progId="Equation.DSMT4">
                  <p:embed/>
                </p:oleObj>
              </mc:Choice>
              <mc:Fallback>
                <p:oleObj name="Equation" r:id="rId5" imgW="190351" imgH="2762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855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17471"/>
              </p:ext>
            </p:extLst>
          </p:nvPr>
        </p:nvGraphicFramePr>
        <p:xfrm>
          <a:off x="5016500" y="2189163"/>
          <a:ext cx="173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7" imgW="1714500" imgH="495263" progId="Equation.DSMT4">
                  <p:embed/>
                </p:oleObj>
              </mc:Choice>
              <mc:Fallback>
                <p:oleObj name="Equation" r:id="rId7" imgW="1714500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189163"/>
                        <a:ext cx="173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95362"/>
              </p:ext>
            </p:extLst>
          </p:nvPr>
        </p:nvGraphicFramePr>
        <p:xfrm>
          <a:off x="5292725" y="2347913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9" imgW="466679" imgH="276262" progId="Equation.DSMT4">
                  <p:embed/>
                </p:oleObj>
              </mc:Choice>
              <mc:Fallback>
                <p:oleObj name="Equation" r:id="rId9" imgW="466679" imgH="2762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47913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971585"/>
              </p:ext>
            </p:extLst>
          </p:nvPr>
        </p:nvGraphicFramePr>
        <p:xfrm>
          <a:off x="2420938" y="3048000"/>
          <a:ext cx="191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11" imgW="1886117" imgH="819076" progId="Equation.DSMT4">
                  <p:embed/>
                </p:oleObj>
              </mc:Choice>
              <mc:Fallback>
                <p:oleObj name="Equation" r:id="rId11" imgW="1886117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048000"/>
                        <a:ext cx="191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307736"/>
              </p:ext>
            </p:extLst>
          </p:nvPr>
        </p:nvGraphicFramePr>
        <p:xfrm>
          <a:off x="3683000" y="3048000"/>
          <a:ext cx="50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Equation" r:id="rId13" imgW="476380" imgH="857250" progId="Equation.DSMT4">
                  <p:embed/>
                </p:oleObj>
              </mc:Choice>
              <mc:Fallback>
                <p:oleObj name="Equation" r:id="rId13" imgW="476380" imgH="857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048000"/>
                        <a:ext cx="50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27802"/>
              </p:ext>
            </p:extLst>
          </p:nvPr>
        </p:nvGraphicFramePr>
        <p:xfrm>
          <a:off x="5016500" y="3352800"/>
          <a:ext cx="245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Equation" r:id="rId15" imgW="2419369" imgH="381074" progId="Equation.DSMT4">
                  <p:embed/>
                </p:oleObj>
              </mc:Choice>
              <mc:Fallback>
                <p:oleObj name="Equation" r:id="rId15" imgW="2419369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352800"/>
                        <a:ext cx="245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086058"/>
              </p:ext>
            </p:extLst>
          </p:nvPr>
        </p:nvGraphicFramePr>
        <p:xfrm>
          <a:off x="6019800" y="3352800"/>
          <a:ext cx="9461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Equation" r:id="rId17" imgW="914288" imgH="304726" progId="Equation.DSMT4">
                  <p:embed/>
                </p:oleObj>
              </mc:Choice>
              <mc:Fallback>
                <p:oleObj name="Equation" r:id="rId17" imgW="914288" imgH="3047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94615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77701"/>
              </p:ext>
            </p:extLst>
          </p:nvPr>
        </p:nvGraphicFramePr>
        <p:xfrm>
          <a:off x="7620000" y="3048000"/>
          <a:ext cx="50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Equation" r:id="rId19" imgW="476380" imgH="857250" progId="Equation.DSMT4">
                  <p:embed/>
                </p:oleObj>
              </mc:Choice>
              <mc:Fallback>
                <p:oleObj name="Equation" r:id="rId19" imgW="476380" imgH="857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48000"/>
                        <a:ext cx="50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343741"/>
              </p:ext>
            </p:extLst>
          </p:nvPr>
        </p:nvGraphicFramePr>
        <p:xfrm>
          <a:off x="5664200" y="3111500"/>
          <a:ext cx="26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Equation" r:id="rId21" imgW="238190" imgH="819076" progId="Equation.DSMT4">
                  <p:embed/>
                </p:oleObj>
              </mc:Choice>
              <mc:Fallback>
                <p:oleObj name="Equation" r:id="rId21" imgW="238190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3111500"/>
                        <a:ext cx="26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066800" y="1447800"/>
            <a:ext cx="66223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数学中的反问题往往出现多值性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zh-CN" altLang="en-US" b="1" dirty="0">
                <a:latin typeface="+mn-lt"/>
                <a:ea typeface="+mn-ea"/>
              </a:rPr>
              <a:t>    </a:t>
            </a:r>
          </a:p>
        </p:txBody>
      </p:sp>
      <p:sp>
        <p:nvSpPr>
          <p:cNvPr id="1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169898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5867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三、微分在近似计算中的应用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763698"/>
              </p:ext>
            </p:extLst>
          </p:nvPr>
        </p:nvGraphicFramePr>
        <p:xfrm>
          <a:off x="1727200" y="990600"/>
          <a:ext cx="337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3" imgW="3352726" imgH="419249" progId="Equation.DSMT4">
                  <p:embed/>
                </p:oleObj>
              </mc:Choice>
              <mc:Fallback>
                <p:oleObj name="Equation" r:id="rId3" imgW="3352726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990600"/>
                        <a:ext cx="337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95288" y="1524000"/>
            <a:ext cx="671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83837"/>
              </p:ext>
            </p:extLst>
          </p:nvPr>
        </p:nvGraphicFramePr>
        <p:xfrm>
          <a:off x="873125" y="155575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5" imgW="619227" imgH="438001" progId="Equation.DSMT4">
                  <p:embed/>
                </p:oleObj>
              </mc:Choice>
              <mc:Fallback>
                <p:oleObj name="Equation" r:id="rId5" imgW="619227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55575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524000" y="1524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很小时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931382"/>
              </p:ext>
            </p:extLst>
          </p:nvPr>
        </p:nvGraphicFramePr>
        <p:xfrm>
          <a:off x="1717675" y="2235200"/>
          <a:ext cx="3616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7" imgW="3590916" imgH="419249" progId="Equation.DSMT4">
                  <p:embed/>
                </p:oleObj>
              </mc:Choice>
              <mc:Fallback>
                <p:oleObj name="Equation" r:id="rId7" imgW="3590916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2235200"/>
                        <a:ext cx="3616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043543"/>
              </p:ext>
            </p:extLst>
          </p:nvPr>
        </p:nvGraphicFramePr>
        <p:xfrm>
          <a:off x="5422900" y="22352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Equation" r:id="rId9" imgW="1638226" imgH="419249" progId="Equation.DSMT4">
                  <p:embed/>
                </p:oleObj>
              </mc:Choice>
              <mc:Fallback>
                <p:oleObj name="Equation" r:id="rId9" imgW="1638226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2352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19388"/>
              </p:ext>
            </p:extLst>
          </p:nvPr>
        </p:nvGraphicFramePr>
        <p:xfrm>
          <a:off x="1689100" y="2895600"/>
          <a:ext cx="455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Equation" r:id="rId11" imgW="4533974" imgH="419249" progId="Equation.DSMT4">
                  <p:embed/>
                </p:oleObj>
              </mc:Choice>
              <mc:Fallback>
                <p:oleObj name="Equation" r:id="rId11" imgW="453397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895600"/>
                        <a:ext cx="455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54495"/>
              </p:ext>
            </p:extLst>
          </p:nvPr>
        </p:nvGraphicFramePr>
        <p:xfrm>
          <a:off x="3581400" y="35814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Equation" r:id="rId13" imgW="2104904" imgH="428625" progId="Equation.DSMT4">
                  <p:embed/>
                </p:oleObj>
              </mc:Choice>
              <mc:Fallback>
                <p:oleObj name="Equation" r:id="rId13" imgW="2104904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3367088" y="3387725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71488" y="4953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使用原则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4153"/>
              </p:ext>
            </p:extLst>
          </p:nvPr>
        </p:nvGraphicFramePr>
        <p:xfrm>
          <a:off x="2123728" y="4977232"/>
          <a:ext cx="345389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15" imgW="1549080" imgH="228600" progId="Equation.DSMT4">
                  <p:embed/>
                </p:oleObj>
              </mc:Choice>
              <mc:Fallback>
                <p:oleObj name="Equation" r:id="rId15" imgW="1549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977232"/>
                        <a:ext cx="3453898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186082"/>
              </p:ext>
            </p:extLst>
          </p:nvPr>
        </p:nvGraphicFramePr>
        <p:xfrm>
          <a:off x="2123728" y="5625304"/>
          <a:ext cx="242478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17" imgW="1091880" imgH="228600" progId="Equation.DSMT4">
                  <p:embed/>
                </p:oleObj>
              </mc:Choice>
              <mc:Fallback>
                <p:oleObj name="Equation" r:id="rId17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625304"/>
                        <a:ext cx="242478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987932"/>
              </p:ext>
            </p:extLst>
          </p:nvPr>
        </p:nvGraphicFramePr>
        <p:xfrm>
          <a:off x="1701800" y="4267200"/>
          <a:ext cx="431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19" imgW="4286417" imgH="419249" progId="Equation.DSMT4">
                  <p:embed/>
                </p:oleObj>
              </mc:Choice>
              <mc:Fallback>
                <p:oleObj name="Equation" r:id="rId19" imgW="4286417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267200"/>
                        <a:ext cx="431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2819400" y="1524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得近似等式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993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  <p:bldP spid="14361" grpId="0" animBg="1"/>
      <p:bldP spid="14362" grpId="0" autoUpdateAnimBg="0"/>
      <p:bldP spid="14381" grpId="0" autoUpdateAnimBg="0"/>
      <p:bldP spid="1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5862" y="299120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特别当</a:t>
            </a:r>
          </a:p>
        </p:txBody>
      </p:sp>
      <p:graphicFrame>
        <p:nvGraphicFramePr>
          <p:cNvPr id="184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164380"/>
              </p:ext>
            </p:extLst>
          </p:nvPr>
        </p:nvGraphicFramePr>
        <p:xfrm>
          <a:off x="2198712" y="341313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Equation" r:id="rId3" imgW="1505080" imgH="438001" progId="Equation.DSMT4">
                  <p:embed/>
                </p:oleObj>
              </mc:Choice>
              <mc:Fallback>
                <p:oleObj name="Equation" r:id="rId3" imgW="1505080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712" y="341313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4"/>
          <p:cNvSpPr txBox="1">
            <a:spLocks noChangeArrowheads="1"/>
          </p:cNvSpPr>
          <p:nvPr/>
        </p:nvSpPr>
        <p:spPr bwMode="auto">
          <a:xfrm>
            <a:off x="3722712" y="316707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很小时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56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455344"/>
              </p:ext>
            </p:extLst>
          </p:nvPr>
        </p:nvGraphicFramePr>
        <p:xfrm>
          <a:off x="2160612" y="990600"/>
          <a:ext cx="308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Equation" r:id="rId5" imgW="3057664" imgH="390451" progId="Equation.DSMT4">
                  <p:embed/>
                </p:oleObj>
              </mc:Choice>
              <mc:Fallback>
                <p:oleObj name="Equation" r:id="rId5" imgW="3057664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612" y="990600"/>
                        <a:ext cx="308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985862" y="15668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常用近似公式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256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23680"/>
              </p:ext>
            </p:extLst>
          </p:nvPr>
        </p:nvGraphicFramePr>
        <p:xfrm>
          <a:off x="3563962" y="2349500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Equation" r:id="rId7" imgW="952426" imgH="361987" progId="Equation.DSMT4">
                  <p:embed/>
                </p:oleObj>
              </mc:Choice>
              <mc:Fallback>
                <p:oleObj name="Equation" r:id="rId7" imgW="952426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62" y="2349500"/>
                        <a:ext cx="97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806552"/>
              </p:ext>
            </p:extLst>
          </p:nvPr>
        </p:nvGraphicFramePr>
        <p:xfrm>
          <a:off x="1525612" y="2209800"/>
          <a:ext cx="1965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9" imgW="1942988" imgH="476176" progId="Equation.DSMT4">
                  <p:embed/>
                </p:oleObj>
              </mc:Choice>
              <mc:Fallback>
                <p:oleObj name="Equation" r:id="rId9" imgW="1942988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612" y="2209800"/>
                        <a:ext cx="1965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05" name="Group 105"/>
          <p:cNvGrpSpPr>
            <a:grpSpLocks/>
          </p:cNvGrpSpPr>
          <p:nvPr/>
        </p:nvGrpSpPr>
        <p:grpSpPr bwMode="auto">
          <a:xfrm>
            <a:off x="3494112" y="1538288"/>
            <a:ext cx="1901825" cy="519112"/>
            <a:chOff x="2018" y="969"/>
            <a:chExt cx="1198" cy="327"/>
          </a:xfrm>
        </p:grpSpPr>
        <p:sp>
          <p:nvSpPr>
            <p:cNvPr id="18459" name="Text Box 53"/>
            <p:cNvSpPr txBox="1">
              <a:spLocks noChangeArrowheads="1"/>
            </p:cNvSpPr>
            <p:nvPr/>
          </p:nvSpPr>
          <p:spPr bwMode="auto">
            <a:xfrm>
              <a:off x="2400" y="969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很小</a:t>
              </a:r>
              <a:r>
                <a:rPr kumimoji="1" lang="en-US" altLang="zh-CN" b="1">
                  <a:latin typeface="+mn-lt"/>
                  <a:ea typeface="+mn-ea"/>
                </a:rPr>
                <a:t>)</a:t>
              </a:r>
            </a:p>
          </p:txBody>
        </p:sp>
        <p:graphicFrame>
          <p:nvGraphicFramePr>
            <p:cNvPr id="18460" name="Object 52"/>
            <p:cNvGraphicFramePr>
              <a:graphicFrameLocks noChangeAspect="1"/>
            </p:cNvGraphicFramePr>
            <p:nvPr/>
          </p:nvGraphicFramePr>
          <p:xfrm>
            <a:off x="2018" y="994"/>
            <a:ext cx="3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8" name="Equation" r:id="rId11" imgW="590457" imgH="438001" progId="Equation.DSMT4">
                    <p:embed/>
                  </p:oleObj>
                </mc:Choice>
                <mc:Fallback>
                  <p:oleObj name="Equation" r:id="rId11" imgW="590457" imgH="4380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994"/>
                          <a:ext cx="3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40633"/>
              </p:ext>
            </p:extLst>
          </p:nvPr>
        </p:nvGraphicFramePr>
        <p:xfrm>
          <a:off x="7100912" y="5791200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Equation" r:id="rId13" imgW="247557" imgH="285638" progId="Equation.DSMT4">
                  <p:embed/>
                </p:oleObj>
              </mc:Choice>
              <mc:Fallback>
                <p:oleObj name="Equation" r:id="rId13" imgW="247557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912" y="5791200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50849"/>
              </p:ext>
            </p:extLst>
          </p:nvPr>
        </p:nvGraphicFramePr>
        <p:xfrm>
          <a:off x="3214712" y="50927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" name="Equation" r:id="rId15" imgW="266626" imgH="285638" progId="Equation.DSMT4">
                  <p:embed/>
                </p:oleObj>
              </mc:Choice>
              <mc:Fallback>
                <p:oleObj name="Equation" r:id="rId15" imgW="266626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712" y="50927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86830"/>
              </p:ext>
            </p:extLst>
          </p:nvPr>
        </p:nvGraphicFramePr>
        <p:xfrm>
          <a:off x="3214712" y="58547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" name="Equation" r:id="rId17" imgW="266626" imgH="285638" progId="Equation.DSMT4">
                  <p:embed/>
                </p:oleObj>
              </mc:Choice>
              <mc:Fallback>
                <p:oleObj name="Equation" r:id="rId17" imgW="266626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712" y="58547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379318"/>
              </p:ext>
            </p:extLst>
          </p:nvPr>
        </p:nvGraphicFramePr>
        <p:xfrm>
          <a:off x="6256362" y="50927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2" name="Equation" r:id="rId19" imgW="723937" imgH="361987" progId="Equation.DSMT4">
                  <p:embed/>
                </p:oleObj>
              </mc:Choice>
              <mc:Fallback>
                <p:oleObj name="Equation" r:id="rId19" imgW="723937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62" y="50927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303205"/>
              </p:ext>
            </p:extLst>
          </p:nvPr>
        </p:nvGraphicFramePr>
        <p:xfrm>
          <a:off x="1525612" y="5033963"/>
          <a:ext cx="1600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3" name="Equation" r:id="rId21" imgW="1571653" imgH="381074" progId="Equation.DSMT4">
                  <p:embed/>
                </p:oleObj>
              </mc:Choice>
              <mc:Fallback>
                <p:oleObj name="Equation" r:id="rId21" imgW="1571653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612" y="5033963"/>
                        <a:ext cx="1600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229941"/>
              </p:ext>
            </p:extLst>
          </p:nvPr>
        </p:nvGraphicFramePr>
        <p:xfrm>
          <a:off x="4873650" y="4943475"/>
          <a:ext cx="1368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4" name="Equation" r:id="rId23" imgW="514517" imgH="199913" progId="Equation.DSMT4">
                  <p:embed/>
                </p:oleObj>
              </mc:Choice>
              <mc:Fallback>
                <p:oleObj name="Equation" r:id="rId23" imgW="514517" imgH="1999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50" y="4943475"/>
                        <a:ext cx="1368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30593"/>
              </p:ext>
            </p:extLst>
          </p:nvPr>
        </p:nvGraphicFramePr>
        <p:xfrm>
          <a:off x="1525612" y="5753100"/>
          <a:ext cx="1638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5" name="Equation" r:id="rId25" imgW="1609790" imgH="381074" progId="Equation.DSMT4">
                  <p:embed/>
                </p:oleObj>
              </mc:Choice>
              <mc:Fallback>
                <p:oleObj name="Equation" r:id="rId25" imgW="1609790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612" y="5753100"/>
                        <a:ext cx="1638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642348"/>
              </p:ext>
            </p:extLst>
          </p:nvPr>
        </p:nvGraphicFramePr>
        <p:xfrm>
          <a:off x="4941912" y="57150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" name="Equation" r:id="rId27" imgW="2057400" imgH="381074" progId="Equation.DSMT4">
                  <p:embed/>
                </p:oleObj>
              </mc:Choice>
              <mc:Fallback>
                <p:oleObj name="Equation" r:id="rId27" imgW="2057400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912" y="5715000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6" name="Text Box 66"/>
          <p:cNvSpPr txBox="1">
            <a:spLocks noChangeArrowheads="1"/>
          </p:cNvSpPr>
          <p:nvPr/>
        </p:nvSpPr>
        <p:spPr bwMode="auto">
          <a:xfrm>
            <a:off x="1605657" y="2940051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证明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5667" name="Text Box 67"/>
          <p:cNvSpPr txBox="1">
            <a:spLocks noChangeArrowheads="1"/>
          </p:cNvSpPr>
          <p:nvPr/>
        </p:nvSpPr>
        <p:spPr bwMode="auto">
          <a:xfrm>
            <a:off x="2411437" y="29400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25668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1476"/>
              </p:ext>
            </p:extLst>
          </p:nvPr>
        </p:nvGraphicFramePr>
        <p:xfrm>
          <a:off x="3025800" y="2905125"/>
          <a:ext cx="217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7" name="Equation" r:id="rId29" imgW="2143041" imgH="476176" progId="Equation.DSMT4">
                  <p:embed/>
                </p:oleObj>
              </mc:Choice>
              <mc:Fallback>
                <p:oleObj name="Equation" r:id="rId29" imgW="2143041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800" y="2905125"/>
                        <a:ext cx="2171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9" name="Text Box 69"/>
          <p:cNvSpPr txBox="1">
            <a:spLocks noChangeArrowheads="1"/>
          </p:cNvSpPr>
          <p:nvPr/>
        </p:nvSpPr>
        <p:spPr bwMode="auto">
          <a:xfrm>
            <a:off x="2411437" y="35972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25670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72792"/>
              </p:ext>
            </p:extLst>
          </p:nvPr>
        </p:nvGraphicFramePr>
        <p:xfrm>
          <a:off x="3038500" y="37084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8" name="Equation" r:id="rId31" imgW="1295326" imgH="381074" progId="Equation.DSMT4">
                  <p:embed/>
                </p:oleObj>
              </mc:Choice>
              <mc:Fallback>
                <p:oleObj name="Equation" r:id="rId31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500" y="37084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18026"/>
              </p:ext>
            </p:extLst>
          </p:nvPr>
        </p:nvGraphicFramePr>
        <p:xfrm>
          <a:off x="4549800" y="36576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9" name="Equation" r:id="rId33" imgW="1380967" imgH="390451" progId="Equation.DSMT4">
                  <p:embed/>
                </p:oleObj>
              </mc:Choice>
              <mc:Fallback>
                <p:oleObj name="Equation" r:id="rId33" imgW="1380967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800" y="365760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26990"/>
              </p:ext>
            </p:extLst>
          </p:nvPr>
        </p:nvGraphicFramePr>
        <p:xfrm>
          <a:off x="2443832" y="4293096"/>
          <a:ext cx="236666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Equation" r:id="rId35" imgW="1117440" imgH="241200" progId="Equation.DSMT4">
                  <p:embed/>
                </p:oleObj>
              </mc:Choice>
              <mc:Fallback>
                <p:oleObj name="Equation" r:id="rId35" imgW="1117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832" y="4293096"/>
                        <a:ext cx="2366668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994876"/>
              </p:ext>
            </p:extLst>
          </p:nvPr>
        </p:nvGraphicFramePr>
        <p:xfrm>
          <a:off x="4778400" y="4267200"/>
          <a:ext cx="240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1" name="Equation" r:id="rId37" imgW="2371864" imgH="476176" progId="Equation.DSMT4">
                  <p:embed/>
                </p:oleObj>
              </mc:Choice>
              <mc:Fallback>
                <p:oleObj name="Equation" r:id="rId37" imgW="2371864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400" y="4267200"/>
                        <a:ext cx="240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205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3" grpId="0" autoUpdateAnimBg="0"/>
      <p:bldP spid="25666" grpId="0" build="p" autoUpdateAnimBg="0"/>
      <p:bldP spid="25667" grpId="0" autoUpdateAnimBg="0"/>
      <p:bldP spid="25669" grpId="0" autoUpdateAnimBg="0"/>
      <p:bldP spid="2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57185"/>
              </p:ext>
            </p:extLst>
          </p:nvPr>
        </p:nvGraphicFramePr>
        <p:xfrm>
          <a:off x="1684338" y="2292350"/>
          <a:ext cx="166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" name="Equation" r:id="rId3" imgW="1638226" imgH="857250" progId="Equation.DSMT4">
                  <p:embed/>
                </p:oleObj>
              </mc:Choice>
              <mc:Fallback>
                <p:oleObj name="Equation" r:id="rId3" imgW="1638226" imgH="857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292350"/>
                        <a:ext cx="166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93215"/>
              </p:ext>
            </p:extLst>
          </p:nvPr>
        </p:nvGraphicFramePr>
        <p:xfrm>
          <a:off x="1847850" y="419100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" name="Equation" r:id="rId5" imgW="962127" imgH="400162" progId="Equation.DSMT4">
                  <p:embed/>
                </p:oleObj>
              </mc:Choice>
              <mc:Fallback>
                <p:oleObj name="Equation" r:id="rId5" imgW="962127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19100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819400" y="3937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的近似值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33400" y="10620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</a:t>
            </a: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0723"/>
              </p:ext>
            </p:extLst>
          </p:nvPr>
        </p:nvGraphicFramePr>
        <p:xfrm>
          <a:off x="1727200" y="1155700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Equation" r:id="rId7" imgW="1904851" imgH="381074" progId="Equation.DSMT4">
                  <p:embed/>
                </p:oleObj>
              </mc:Choice>
              <mc:Fallback>
                <p:oleObj name="Equation" r:id="rId7" imgW="190485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155700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154113" y="1671638"/>
            <a:ext cx="903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取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81342"/>
              </p:ext>
            </p:extLst>
          </p:nvPr>
        </p:nvGraphicFramePr>
        <p:xfrm>
          <a:off x="1690688" y="1682750"/>
          <a:ext cx="120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Equation" r:id="rId9" imgW="1181249" imgH="495263" progId="Equation.DSMT4">
                  <p:embed/>
                </p:oleObj>
              </mc:Choice>
              <mc:Fallback>
                <p:oleObj name="Equation" r:id="rId9" imgW="1181249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682750"/>
                        <a:ext cx="1206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629255"/>
              </p:ext>
            </p:extLst>
          </p:nvPr>
        </p:nvGraphicFramePr>
        <p:xfrm>
          <a:off x="2984500" y="1544638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8" name="Equation" r:id="rId11" imgW="685800" imgH="819076" progId="Equation.DSMT4">
                  <p:embed/>
                </p:oleObj>
              </mc:Choice>
              <mc:Fallback>
                <p:oleObj name="Equation" r:id="rId11" imgW="685800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544638"/>
                        <a:ext cx="71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52670"/>
              </p:ext>
            </p:extLst>
          </p:nvPr>
        </p:nvGraphicFramePr>
        <p:xfrm>
          <a:off x="4038600" y="1698625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9" name="Equation" r:id="rId13" imgW="1038067" imgH="400162" progId="Equation.DSMT4">
                  <p:embed/>
                </p:oleObj>
              </mc:Choice>
              <mc:Fallback>
                <p:oleObj name="Equation" r:id="rId13" imgW="1038067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98625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1154113" y="2465388"/>
            <a:ext cx="65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66711"/>
              </p:ext>
            </p:extLst>
          </p:nvPr>
        </p:nvGraphicFramePr>
        <p:xfrm>
          <a:off x="5181600" y="1549400"/>
          <a:ext cx="120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0" name="Equation" r:id="rId15" imgW="1181249" imgH="819076" progId="Equation.DSMT4">
                  <p:embed/>
                </p:oleObj>
              </mc:Choice>
              <mc:Fallback>
                <p:oleObj name="Equation" r:id="rId15" imgW="1181249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49400"/>
                        <a:ext cx="120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37119"/>
              </p:ext>
            </p:extLst>
          </p:nvPr>
        </p:nvGraphicFramePr>
        <p:xfrm>
          <a:off x="2749550" y="3238500"/>
          <a:ext cx="158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" name="Equation" r:id="rId17" imgW="1561951" imgH="819076" progId="Equation.DSMT4">
                  <p:embed/>
                </p:oleObj>
              </mc:Choice>
              <mc:Fallback>
                <p:oleObj name="Equation" r:id="rId17" imgW="1561951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3238500"/>
                        <a:ext cx="158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835934"/>
              </p:ext>
            </p:extLst>
          </p:nvPr>
        </p:nvGraphicFramePr>
        <p:xfrm>
          <a:off x="4514850" y="3238500"/>
          <a:ext cx="102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2" name="Equation" r:id="rId19" imgW="1000264" imgH="819076" progId="Equation.DSMT4">
                  <p:embed/>
                </p:oleObj>
              </mc:Choice>
              <mc:Fallback>
                <p:oleObj name="Equation" r:id="rId19" imgW="1000264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238500"/>
                        <a:ext cx="102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88104"/>
              </p:ext>
            </p:extLst>
          </p:nvPr>
        </p:nvGraphicFramePr>
        <p:xfrm>
          <a:off x="5645150" y="3225800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3" name="Equation" r:id="rId21" imgW="1038067" imgH="819076" progId="Equation.DSMT4">
                  <p:embed/>
                </p:oleObj>
              </mc:Choice>
              <mc:Fallback>
                <p:oleObj name="Equation" r:id="rId21" imgW="1038067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3225800"/>
                        <a:ext cx="106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320969"/>
              </p:ext>
            </p:extLst>
          </p:nvPr>
        </p:nvGraphicFramePr>
        <p:xfrm>
          <a:off x="2781300" y="421163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4" name="Equation" r:id="rId23" imgW="504816" imgH="819076" progId="Equation.DSMT4">
                  <p:embed/>
                </p:oleObj>
              </mc:Choice>
              <mc:Fallback>
                <p:oleObj name="Equation" r:id="rId23" imgW="504816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21163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594337"/>
              </p:ext>
            </p:extLst>
          </p:nvPr>
        </p:nvGraphicFramePr>
        <p:xfrm>
          <a:off x="3429000" y="4178300"/>
          <a:ext cx="74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5" name="Equation" r:id="rId25" imgW="723937" imgH="857250" progId="Equation.DSMT4">
                  <p:embed/>
                </p:oleObj>
              </mc:Choice>
              <mc:Fallback>
                <p:oleObj name="Equation" r:id="rId25" imgW="723937" imgH="857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78300"/>
                        <a:ext cx="74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28925"/>
              </p:ext>
            </p:extLst>
          </p:nvPr>
        </p:nvGraphicFramePr>
        <p:xfrm>
          <a:off x="4184650" y="44577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6" name="Equation" r:id="rId27" imgW="1609790" imgH="381074" progId="Equation.DSMT4">
                  <p:embed/>
                </p:oleObj>
              </mc:Choice>
              <mc:Fallback>
                <p:oleObj name="Equation" r:id="rId27" imgW="1609790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45770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07638"/>
              </p:ext>
            </p:extLst>
          </p:nvPr>
        </p:nvGraphicFramePr>
        <p:xfrm>
          <a:off x="2800350" y="5429250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7" name="Equation" r:id="rId29" imgW="1104974" imgH="285638" progId="Equation.DSMT4">
                  <p:embed/>
                </p:oleObj>
              </mc:Choice>
              <mc:Fallback>
                <p:oleObj name="Equation" r:id="rId29" imgW="1104974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429250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76396"/>
              </p:ext>
            </p:extLst>
          </p:nvPr>
        </p:nvGraphicFramePr>
        <p:xfrm>
          <a:off x="6743700" y="3225800"/>
          <a:ext cx="120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8" name="Equation" r:id="rId31" imgW="1181249" imgH="819076" progId="Equation.DSMT4">
                  <p:embed/>
                </p:oleObj>
              </mc:Choice>
              <mc:Fallback>
                <p:oleObj name="Equation" r:id="rId31" imgW="1181249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225800"/>
                        <a:ext cx="120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381000"/>
            <a:ext cx="1600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4.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788000"/>
              </p:ext>
            </p:extLst>
          </p:nvPr>
        </p:nvGraphicFramePr>
        <p:xfrm>
          <a:off x="1695450" y="3387725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9" name="Equation" r:id="rId33" imgW="962127" imgH="400162" progId="Equation.DSMT4">
                  <p:embed/>
                </p:oleObj>
              </mc:Choice>
              <mc:Fallback>
                <p:oleObj name="Equation" r:id="rId33" imgW="962127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387725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535063"/>
              </p:ext>
            </p:extLst>
          </p:nvPr>
        </p:nvGraphicFramePr>
        <p:xfrm>
          <a:off x="4584700" y="5219700"/>
          <a:ext cx="290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" name="Equation" r:id="rId35" imgW="2876680" imgH="514350" progId="Equation.DSMT4">
                  <p:embed/>
                </p:oleObj>
              </mc:Choice>
              <mc:Fallback>
                <p:oleObj name="Equation" r:id="rId35" imgW="2876680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219700"/>
                        <a:ext cx="2908300" cy="546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919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07" grpId="0" autoUpdateAnimBg="0"/>
      <p:bldP spid="51211" grpId="0" autoUpdateAnimBg="0"/>
      <p:bldP spid="2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95780"/>
              </p:ext>
            </p:extLst>
          </p:nvPr>
        </p:nvGraphicFramePr>
        <p:xfrm>
          <a:off x="2209800" y="56515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3" imgW="809579" imgH="381074" progId="Equation.DSMT4">
                  <p:embed/>
                </p:oleObj>
              </mc:Choice>
              <mc:Fallback>
                <p:oleObj name="Equation" r:id="rId3" imgW="809579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515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971800" y="4762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的近似值</a:t>
            </a:r>
            <a:r>
              <a:rPr kumimoji="1" lang="en-US" altLang="zh-CN">
                <a:latin typeface="+mn-lt"/>
                <a:ea typeface="+mn-ea"/>
              </a:rPr>
              <a:t>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15049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624685"/>
              </p:ext>
            </p:extLst>
          </p:nvPr>
        </p:nvGraphicFramePr>
        <p:xfrm>
          <a:off x="6096000" y="920750"/>
          <a:ext cx="125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5" imgW="1228753" imgH="400162" progId="Equation.DSMT4">
                  <p:embed/>
                </p:oleObj>
              </mc:Choice>
              <mc:Fallback>
                <p:oleObj name="Equation" r:id="rId5" imgW="1228753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20750"/>
                        <a:ext cx="125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40137"/>
              </p:ext>
            </p:extLst>
          </p:nvPr>
        </p:nvGraphicFramePr>
        <p:xfrm>
          <a:off x="1600200" y="158115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7" imgW="809579" imgH="381074" progId="Equation.DSMT4">
                  <p:embed/>
                </p:oleObj>
              </mc:Choice>
              <mc:Fallback>
                <p:oleObj name="Equation" r:id="rId7" imgW="809579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115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45237"/>
              </p:ext>
            </p:extLst>
          </p:nvPr>
        </p:nvGraphicFramePr>
        <p:xfrm>
          <a:off x="2578100" y="1352550"/>
          <a:ext cx="1765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9" imgW="1733569" imgH="619162" progId="Equation.DSMT4">
                  <p:embed/>
                </p:oleObj>
              </mc:Choice>
              <mc:Fallback>
                <p:oleObj name="Equation" r:id="rId9" imgW="1733569" imgH="619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352550"/>
                        <a:ext cx="1765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114185"/>
              </p:ext>
            </p:extLst>
          </p:nvPr>
        </p:nvGraphicFramePr>
        <p:xfrm>
          <a:off x="2590800" y="2322513"/>
          <a:ext cx="200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11" imgW="1981126" imgH="819076" progId="Equation.DSMT4">
                  <p:embed/>
                </p:oleObj>
              </mc:Choice>
              <mc:Fallback>
                <p:oleObj name="Equation" r:id="rId11" imgW="1981126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22513"/>
                        <a:ext cx="200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5236"/>
              </p:ext>
            </p:extLst>
          </p:nvPr>
        </p:nvGraphicFramePr>
        <p:xfrm>
          <a:off x="2590800" y="3714750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13" imgW="466679" imgH="361987" progId="Equation.DSMT4">
                  <p:embed/>
                </p:oleObj>
              </mc:Choice>
              <mc:Fallback>
                <p:oleObj name="Equation" r:id="rId13" imgW="466679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14750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32285"/>
              </p:ext>
            </p:extLst>
          </p:nvPr>
        </p:nvGraphicFramePr>
        <p:xfrm>
          <a:off x="3124200" y="3473450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15" imgW="1714500" imgH="819076" progId="Equation.DSMT4">
                  <p:embed/>
                </p:oleObj>
              </mc:Choice>
              <mc:Fallback>
                <p:oleObj name="Equation" r:id="rId15" imgW="1714500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73450"/>
                        <a:ext cx="173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06548"/>
              </p:ext>
            </p:extLst>
          </p:nvPr>
        </p:nvGraphicFramePr>
        <p:xfrm>
          <a:off x="2590800" y="4629150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17" imgW="1600088" imgH="285638" progId="Equation.DSMT4">
                  <p:embed/>
                </p:oleObj>
              </mc:Choice>
              <mc:Fallback>
                <p:oleObj name="Equation" r:id="rId17" imgW="1600088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29150"/>
                        <a:ext cx="162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0"/>
            <a:ext cx="1981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5. 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计算</a:t>
            </a:r>
            <a:endParaRPr lang="zh-CN" altLang="en-US" sz="2800" dirty="0" smtClean="0">
              <a:latin typeface="+mn-lt"/>
              <a:ea typeface="+mn-ea"/>
            </a:endParaRPr>
          </a:p>
        </p:txBody>
      </p:sp>
      <p:graphicFrame>
        <p:nvGraphicFramePr>
          <p:cNvPr id="164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623879"/>
              </p:ext>
            </p:extLst>
          </p:nvPr>
        </p:nvGraphicFramePr>
        <p:xfrm>
          <a:off x="5076825" y="2522538"/>
          <a:ext cx="25193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19" imgW="2495643" imgH="476176" progId="Equation.DSMT4">
                  <p:embed/>
                </p:oleObj>
              </mc:Choice>
              <mc:Fallback>
                <p:oleObj name="Equation" r:id="rId19" imgW="2495643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22538"/>
                        <a:ext cx="2519363" cy="506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13442"/>
              </p:ext>
            </p:extLst>
          </p:nvPr>
        </p:nvGraphicFramePr>
        <p:xfrm>
          <a:off x="1663700" y="5162550"/>
          <a:ext cx="298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21" imgW="2952620" imgH="809699" progId="Equation.DSMT4">
                  <p:embed/>
                </p:oleObj>
              </mc:Choice>
              <mc:Fallback>
                <p:oleObj name="Equation" r:id="rId21" imgW="2952620" imgH="809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162550"/>
                        <a:ext cx="2984500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6637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027668"/>
              </p:ext>
            </p:extLst>
          </p:nvPr>
        </p:nvGraphicFramePr>
        <p:xfrm>
          <a:off x="1270000" y="5270500"/>
          <a:ext cx="1776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Equation" r:id="rId3" imgW="1752637" imgH="419249" progId="Equation.DSMT4">
                  <p:embed/>
                </p:oleObj>
              </mc:Choice>
              <mc:Fallback>
                <p:oleObj name="Equation" r:id="rId3" imgW="1752637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5270500"/>
                        <a:ext cx="1776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990321" y="1951533"/>
            <a:ext cx="4568187" cy="3703874"/>
            <a:chOff x="1876021" y="1969259"/>
            <a:chExt cx="4568187" cy="3703126"/>
          </a:xfrm>
        </p:grpSpPr>
        <p:sp>
          <p:nvSpPr>
            <p:cNvPr id="3110" name="椭圆 1"/>
            <p:cNvSpPr>
              <a:spLocks noChangeArrowheads="1"/>
            </p:cNvSpPr>
            <p:nvPr/>
          </p:nvSpPr>
          <p:spPr bwMode="auto">
            <a:xfrm>
              <a:off x="5121275" y="1969259"/>
              <a:ext cx="1322933" cy="53013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cxnSp>
          <p:nvCxnSpPr>
            <p:cNvPr id="3111" name="曲线连接符 4"/>
            <p:cNvCxnSpPr>
              <a:cxnSpLocks noChangeShapeType="1"/>
              <a:stCxn id="3110" idx="4"/>
              <a:endCxn id="3112" idx="0"/>
            </p:cNvCxnSpPr>
            <p:nvPr/>
          </p:nvCxnSpPr>
          <p:spPr bwMode="auto">
            <a:xfrm rot="5400000">
              <a:off x="2624574" y="2124782"/>
              <a:ext cx="2783561" cy="3532776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12" name="椭圆 5"/>
            <p:cNvSpPr>
              <a:spLocks noChangeArrowheads="1"/>
            </p:cNvSpPr>
            <p:nvPr/>
          </p:nvSpPr>
          <p:spPr bwMode="auto">
            <a:xfrm flipH="1">
              <a:off x="1876021" y="5282951"/>
              <a:ext cx="747891" cy="389434"/>
            </a:xfrm>
            <a:prstGeom prst="ellips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79388"/>
            <a:ext cx="3422650" cy="67945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2F00"/>
                    </a:gs>
                    <a:gs pos="50000">
                      <a:srgbClr val="006600"/>
                    </a:gs>
                    <a:gs pos="100000">
                      <a:srgbClr val="002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一、微分的概念   </a:t>
            </a:r>
            <a:r>
              <a:rPr lang="zh-CN" altLang="en-US" sz="3200" b="1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9750" y="852488"/>
            <a:ext cx="746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引例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.  </a:t>
            </a:r>
            <a:r>
              <a:rPr kumimoji="1" lang="zh-CN" altLang="en-US" b="1" dirty="0">
                <a:latin typeface="+mn-lt"/>
                <a:ea typeface="+mn-ea"/>
              </a:rPr>
              <a:t>一块正方形金属薄片受温度变化的影响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733800" y="1427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问此薄片面积改变了多少</a:t>
            </a:r>
            <a:r>
              <a:rPr kumimoji="1" lang="en-US" altLang="zh-CN" b="1">
                <a:latin typeface="+mn-lt"/>
                <a:ea typeface="+mn-ea"/>
              </a:rPr>
              <a:t>?  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22288" y="1995488"/>
            <a:ext cx="4964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设薄片边长为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x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面积为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668190"/>
              </p:ext>
            </p:extLst>
          </p:nvPr>
        </p:nvGraphicFramePr>
        <p:xfrm>
          <a:off x="5283200" y="2014538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Equation" r:id="rId5" imgW="1085906" imgH="457088" progId="Equation.DSMT4">
                  <p:embed/>
                </p:oleObj>
              </mc:Choice>
              <mc:Fallback>
                <p:oleObj name="Equation" r:id="rId5" imgW="1085906" imgH="4570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014538"/>
                        <a:ext cx="111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022975" y="2974975"/>
            <a:ext cx="2260600" cy="226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901156"/>
              </p:ext>
            </p:extLst>
          </p:nvPr>
        </p:nvGraphicFramePr>
        <p:xfrm>
          <a:off x="5638800" y="4268788"/>
          <a:ext cx="3095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7" imgW="314464" imgH="419249" progId="Equation.DSMT4">
                  <p:embed/>
                </p:oleObj>
              </mc:Choice>
              <mc:Fallback>
                <p:oleObj name="Equation" r:id="rId7" imgW="31446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68788"/>
                        <a:ext cx="3095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205234"/>
              </p:ext>
            </p:extLst>
          </p:nvPr>
        </p:nvGraphicFramePr>
        <p:xfrm>
          <a:off x="5562600" y="3160713"/>
          <a:ext cx="387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9" imgW="400106" imgH="285638" progId="Equation.DSMT4">
                  <p:embed/>
                </p:oleObj>
              </mc:Choice>
              <mc:Fallback>
                <p:oleObj name="Equation" r:id="rId9" imgW="400106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60713"/>
                        <a:ext cx="3873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286000" y="25288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面积的增量为</a:t>
            </a:r>
          </a:p>
        </p:txBody>
      </p:sp>
      <p:graphicFrame>
        <p:nvGraphicFramePr>
          <p:cNvPr id="327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307190"/>
              </p:ext>
            </p:extLst>
          </p:nvPr>
        </p:nvGraphicFramePr>
        <p:xfrm>
          <a:off x="1238250" y="3143250"/>
          <a:ext cx="3008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11" imgW="2981390" imgH="476176" progId="Equation.DSMT4">
                  <p:embed/>
                </p:oleObj>
              </mc:Choice>
              <mc:Fallback>
                <p:oleObj name="Equation" r:id="rId11" imgW="2981390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143250"/>
                        <a:ext cx="3008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199533"/>
              </p:ext>
            </p:extLst>
          </p:nvPr>
        </p:nvGraphicFramePr>
        <p:xfrm>
          <a:off x="1765300" y="3657600"/>
          <a:ext cx="2373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13" imgW="2343094" imgH="495263" progId="Equation.DSMT4">
                  <p:embed/>
                </p:oleObj>
              </mc:Choice>
              <mc:Fallback>
                <p:oleObj name="Equation" r:id="rId13" imgW="2343094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657600"/>
                        <a:ext cx="2373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52" name="Group 84"/>
          <p:cNvGrpSpPr>
            <a:grpSpLocks/>
          </p:cNvGrpSpPr>
          <p:nvPr/>
        </p:nvGrpSpPr>
        <p:grpSpPr bwMode="auto">
          <a:xfrm>
            <a:off x="6019800" y="2967038"/>
            <a:ext cx="1784350" cy="515937"/>
            <a:chOff x="3792" y="1869"/>
            <a:chExt cx="1124" cy="325"/>
          </a:xfrm>
        </p:grpSpPr>
        <p:sp>
          <p:nvSpPr>
            <p:cNvPr id="3127" name="Rectangle 13" descr="90%"/>
            <p:cNvSpPr>
              <a:spLocks noChangeArrowheads="1"/>
            </p:cNvSpPr>
            <p:nvPr/>
          </p:nvSpPr>
          <p:spPr bwMode="auto">
            <a:xfrm>
              <a:off x="3792" y="1872"/>
              <a:ext cx="1124" cy="302"/>
            </a:xfrm>
            <a:prstGeom prst="rect">
              <a:avLst/>
            </a:prstGeom>
            <a:pattFill prst="pct90">
              <a:fgClr>
                <a:srgbClr val="99C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128" name="Object 14"/>
            <p:cNvGraphicFramePr>
              <a:graphicFrameLocks noChangeAspect="1"/>
            </p:cNvGraphicFramePr>
            <p:nvPr/>
          </p:nvGraphicFramePr>
          <p:xfrm>
            <a:off x="4092" y="1869"/>
            <a:ext cx="48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" name="Equation" r:id="rId15" imgW="314464" imgH="199913" progId="Equation.DSMT4">
                    <p:embed/>
                  </p:oleObj>
                </mc:Choice>
                <mc:Fallback>
                  <p:oleObj name="Equation" r:id="rId15" imgW="314464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1869"/>
                          <a:ext cx="48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6019800" y="3451225"/>
            <a:ext cx="1784350" cy="1779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327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808370"/>
              </p:ext>
            </p:extLst>
          </p:nvPr>
        </p:nvGraphicFramePr>
        <p:xfrm>
          <a:off x="6400800" y="4068763"/>
          <a:ext cx="8905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17" imgW="962127" imgH="495263" progId="Equation.DSMT4">
                  <p:embed/>
                </p:oleObj>
              </mc:Choice>
              <mc:Fallback>
                <p:oleObj name="Equation" r:id="rId17" imgW="962127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68763"/>
                        <a:ext cx="8905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51" name="Group 83"/>
          <p:cNvGrpSpPr>
            <a:grpSpLocks/>
          </p:cNvGrpSpPr>
          <p:nvPr/>
        </p:nvGrpSpPr>
        <p:grpSpPr bwMode="auto">
          <a:xfrm>
            <a:off x="7812360" y="3451225"/>
            <a:ext cx="842963" cy="1782763"/>
            <a:chOff x="4916" y="2174"/>
            <a:chExt cx="531" cy="1123"/>
          </a:xfrm>
        </p:grpSpPr>
        <p:sp>
          <p:nvSpPr>
            <p:cNvPr id="3125" name="Rectangle 27" descr="90%"/>
            <p:cNvSpPr>
              <a:spLocks noChangeArrowheads="1"/>
            </p:cNvSpPr>
            <p:nvPr/>
          </p:nvSpPr>
          <p:spPr bwMode="auto">
            <a:xfrm>
              <a:off x="4916" y="2174"/>
              <a:ext cx="301" cy="1123"/>
            </a:xfrm>
            <a:prstGeom prst="rect">
              <a:avLst/>
            </a:prstGeom>
            <a:pattFill prst="pct90">
              <a:fgClr>
                <a:srgbClr val="99C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126" name="Object 28"/>
            <p:cNvGraphicFramePr>
              <a:graphicFrameLocks noChangeAspect="1"/>
            </p:cNvGraphicFramePr>
            <p:nvPr/>
          </p:nvGraphicFramePr>
          <p:xfrm>
            <a:off x="4959" y="2520"/>
            <a:ext cx="48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" name="Equation" r:id="rId19" imgW="314464" imgH="199913" progId="Equation.DSMT4">
                    <p:embed/>
                  </p:oleObj>
                </mc:Choice>
                <mc:Fallback>
                  <p:oleObj name="Equation" r:id="rId19" imgW="314464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" y="2520"/>
                          <a:ext cx="48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7804150" y="2971800"/>
            <a:ext cx="476250" cy="479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327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266701"/>
              </p:ext>
            </p:extLst>
          </p:nvPr>
        </p:nvGraphicFramePr>
        <p:xfrm>
          <a:off x="7796590" y="3068638"/>
          <a:ext cx="509587" cy="312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21" imgW="380880" imgH="228600" progId="Equation.DSMT4">
                  <p:embed/>
                </p:oleObj>
              </mc:Choice>
              <mc:Fallback>
                <p:oleObj name="Equation" r:id="rId21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590" y="3068638"/>
                        <a:ext cx="509587" cy="312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1524000" y="4267200"/>
            <a:ext cx="18288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33CC"/>
                </a:solidFill>
                <a:latin typeface="+mn-lt"/>
                <a:ea typeface="+mn-ea"/>
              </a:rPr>
              <a:t>关于△</a:t>
            </a:r>
            <a:r>
              <a:rPr kumimoji="1" lang="en-US" altLang="zh-CN" b="1" i="1" dirty="0">
                <a:solidFill>
                  <a:srgbClr val="0033CC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kumimoji="1" lang="zh-CN" altLang="zh-CN" sz="2400" b="1" dirty="0">
                <a:solidFill>
                  <a:srgbClr val="0033CC"/>
                </a:solidFill>
                <a:latin typeface="+mn-lt"/>
                <a:ea typeface="+mn-ea"/>
              </a:rPr>
              <a:t>的</a:t>
            </a:r>
            <a:r>
              <a:rPr kumimoji="1" lang="zh-CN" altLang="en-US" sz="2400" b="1" dirty="0">
                <a:solidFill>
                  <a:srgbClr val="0033CC"/>
                </a:solidFill>
                <a:latin typeface="+mn-lt"/>
                <a:ea typeface="+mn-ea"/>
              </a:rPr>
              <a:t>线性主部</a:t>
            </a:r>
          </a:p>
        </p:txBody>
      </p:sp>
      <p:grpSp>
        <p:nvGrpSpPr>
          <p:cNvPr id="32802" name="Group 34"/>
          <p:cNvGrpSpPr>
            <a:grpSpLocks/>
          </p:cNvGrpSpPr>
          <p:nvPr/>
        </p:nvGrpSpPr>
        <p:grpSpPr bwMode="auto">
          <a:xfrm>
            <a:off x="3200400" y="4267200"/>
            <a:ext cx="2209800" cy="823913"/>
            <a:chOff x="2064" y="2976"/>
            <a:chExt cx="1392" cy="519"/>
          </a:xfrm>
        </p:grpSpPr>
        <p:sp>
          <p:nvSpPr>
            <p:cNvPr id="3122" name="Text Box 35"/>
            <p:cNvSpPr txBox="1">
              <a:spLocks noChangeArrowheads="1"/>
            </p:cNvSpPr>
            <p:nvPr/>
          </p:nvSpPr>
          <p:spPr bwMode="auto">
            <a:xfrm>
              <a:off x="2064" y="3207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latin typeface="+mn-lt"/>
                  <a:ea typeface="+mn-ea"/>
                </a:rPr>
                <a:t>高阶无穷小</a:t>
              </a:r>
              <a:endParaRPr kumimoji="1" lang="zh-CN" altLang="en-US" b="1">
                <a:solidFill>
                  <a:srgbClr val="0033CC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3123" name="Object 36"/>
            <p:cNvGraphicFramePr>
              <a:graphicFrameLocks noChangeAspect="1"/>
            </p:cNvGraphicFramePr>
            <p:nvPr/>
          </p:nvGraphicFramePr>
          <p:xfrm>
            <a:off x="2112" y="2999"/>
            <a:ext cx="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" name="Equation" r:id="rId23" imgW="466679" imgH="152363" progId="Equation.DSMT4">
                    <p:embed/>
                  </p:oleObj>
                </mc:Choice>
                <mc:Fallback>
                  <p:oleObj name="Equation" r:id="rId23" imgW="466679" imgH="1523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99"/>
                          <a:ext cx="7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4" name="Text Box 37"/>
            <p:cNvSpPr txBox="1">
              <a:spLocks noChangeArrowheads="1"/>
            </p:cNvSpPr>
            <p:nvPr/>
          </p:nvSpPr>
          <p:spPr bwMode="auto">
            <a:xfrm>
              <a:off x="2784" y="297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latin typeface="+mn-lt"/>
                  <a:ea typeface="+mn-ea"/>
                </a:rPr>
                <a:t>时为</a:t>
              </a:r>
              <a:endParaRPr kumimoji="1" lang="zh-CN" altLang="en-US" b="1">
                <a:solidFill>
                  <a:srgbClr val="0033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04800" y="51958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pSp>
        <p:nvGrpSpPr>
          <p:cNvPr id="32842" name="Group 74"/>
          <p:cNvGrpSpPr>
            <a:grpSpLocks/>
          </p:cNvGrpSpPr>
          <p:nvPr/>
        </p:nvGrpSpPr>
        <p:grpSpPr bwMode="auto">
          <a:xfrm>
            <a:off x="2057400" y="5686430"/>
            <a:ext cx="4656138" cy="557213"/>
            <a:chOff x="1296" y="3582"/>
            <a:chExt cx="2933" cy="351"/>
          </a:xfrm>
        </p:grpSpPr>
        <p:grpSp>
          <p:nvGrpSpPr>
            <p:cNvPr id="3116" name="Group 42"/>
            <p:cNvGrpSpPr>
              <a:grpSpLocks/>
            </p:cNvGrpSpPr>
            <p:nvPr/>
          </p:nvGrpSpPr>
          <p:grpSpPr bwMode="auto">
            <a:xfrm>
              <a:off x="1296" y="3582"/>
              <a:ext cx="672" cy="192"/>
              <a:chOff x="1200" y="3984"/>
              <a:chExt cx="672" cy="192"/>
            </a:xfrm>
          </p:grpSpPr>
          <p:sp>
            <p:nvSpPr>
              <p:cNvPr id="3119" name="Line 43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20" name="Line 44"/>
              <p:cNvSpPr>
                <a:spLocks noChangeShapeType="1"/>
              </p:cNvSpPr>
              <p:nvPr/>
            </p:nvSpPr>
            <p:spPr bwMode="auto">
              <a:xfrm flipV="1">
                <a:off x="1488" y="39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21" name="Line 45"/>
              <p:cNvSpPr>
                <a:spLocks noChangeShapeType="1"/>
              </p:cNvSpPr>
              <p:nvPr/>
            </p:nvSpPr>
            <p:spPr bwMode="auto">
              <a:xfrm>
                <a:off x="1488" y="41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117" name="Text Box 47"/>
            <p:cNvSpPr txBox="1">
              <a:spLocks noChangeArrowheads="1"/>
            </p:cNvSpPr>
            <p:nvPr/>
          </p:nvSpPr>
          <p:spPr bwMode="auto">
            <a:xfrm>
              <a:off x="1973" y="3603"/>
              <a:ext cx="2256" cy="33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称为函数在     的微分</a:t>
              </a:r>
            </a:p>
          </p:txBody>
        </p:sp>
        <p:graphicFrame>
          <p:nvGraphicFramePr>
            <p:cNvPr id="3118" name="Object 48"/>
            <p:cNvGraphicFramePr>
              <a:graphicFrameLocks noChangeAspect="1"/>
            </p:cNvGraphicFramePr>
            <p:nvPr/>
          </p:nvGraphicFramePr>
          <p:xfrm>
            <a:off x="3264" y="3621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" name="Equation" r:id="rId25" imgW="314464" imgH="419249" progId="Equation.DSMT4">
                    <p:embed/>
                  </p:oleObj>
                </mc:Choice>
                <mc:Fallback>
                  <p:oleObj name="Equation" r:id="rId25" imgW="314464" imgH="41924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621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6400800" y="1995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当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3281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31945"/>
              </p:ext>
            </p:extLst>
          </p:nvPr>
        </p:nvGraphicFramePr>
        <p:xfrm>
          <a:off x="7620000" y="2043113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27" imgW="314464" imgH="419249" progId="Equation.DSMT4">
                  <p:embed/>
                </p:oleObj>
              </mc:Choice>
              <mc:Fallback>
                <p:oleObj name="Equation" r:id="rId27" imgW="31446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043113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7924800" y="19685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取</a:t>
            </a:r>
          </a:p>
        </p:txBody>
      </p:sp>
      <p:grpSp>
        <p:nvGrpSpPr>
          <p:cNvPr id="32843" name="Group 75"/>
          <p:cNvGrpSpPr>
            <a:grpSpLocks/>
          </p:cNvGrpSpPr>
          <p:nvPr/>
        </p:nvGrpSpPr>
        <p:grpSpPr bwMode="auto">
          <a:xfrm>
            <a:off x="152400" y="2514600"/>
            <a:ext cx="2438400" cy="554038"/>
            <a:chOff x="96" y="1632"/>
            <a:chExt cx="1536" cy="349"/>
          </a:xfrm>
        </p:grpSpPr>
        <p:sp>
          <p:nvSpPr>
            <p:cNvPr id="3113" name="Text Box 53"/>
            <p:cNvSpPr txBox="1">
              <a:spLocks noChangeArrowheads="1"/>
            </p:cNvSpPr>
            <p:nvPr/>
          </p:nvSpPr>
          <p:spPr bwMode="auto">
            <a:xfrm>
              <a:off x="96" y="1632"/>
              <a:ext cx="9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得增量</a:t>
              </a:r>
            </a:p>
          </p:txBody>
        </p:sp>
        <p:graphicFrame>
          <p:nvGraphicFramePr>
            <p:cNvPr id="3114" name="Object 54"/>
            <p:cNvGraphicFramePr>
              <a:graphicFrameLocks noChangeAspect="1"/>
            </p:cNvGraphicFramePr>
            <p:nvPr/>
          </p:nvGraphicFramePr>
          <p:xfrm>
            <a:off x="827" y="1722"/>
            <a:ext cx="2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" name="Equation" r:id="rId29" imgW="438243" imgH="361987" progId="Equation.DSMT4">
                    <p:embed/>
                  </p:oleObj>
                </mc:Choice>
                <mc:Fallback>
                  <p:oleObj name="Equation" r:id="rId29" imgW="438243" imgH="36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1722"/>
                          <a:ext cx="29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5" name="Text Box 55"/>
            <p:cNvSpPr txBox="1">
              <a:spLocks noChangeArrowheads="1"/>
            </p:cNvSpPr>
            <p:nvPr/>
          </p:nvSpPr>
          <p:spPr bwMode="auto">
            <a:xfrm>
              <a:off x="1104" y="165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时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</p:grp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7876"/>
              </p:ext>
            </p:extLst>
          </p:nvPr>
        </p:nvGraphicFramePr>
        <p:xfrm>
          <a:off x="1289050" y="14605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31" imgW="314464" imgH="419249" progId="Equation.DSMT4">
                  <p:embed/>
                </p:oleObj>
              </mc:Choice>
              <mc:Fallback>
                <p:oleObj name="Equation" r:id="rId31" imgW="31446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4605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600200" y="14065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变到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787917"/>
              </p:ext>
            </p:extLst>
          </p:nvPr>
        </p:nvGraphicFramePr>
        <p:xfrm>
          <a:off x="2425700" y="1477963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33" imgW="1276257" imgH="419249" progId="Equation.DSMT4">
                  <p:embed/>
                </p:oleObj>
              </mc:Choice>
              <mc:Fallback>
                <p:oleObj name="Equation" r:id="rId33" imgW="1276257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477963"/>
                        <a:ext cx="130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152400" y="13890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边长由</a:t>
            </a:r>
          </a:p>
        </p:txBody>
      </p:sp>
      <p:sp>
        <p:nvSpPr>
          <p:cNvPr id="32827" name="AutoShape 59"/>
          <p:cNvSpPr>
            <a:spLocks/>
          </p:cNvSpPr>
          <p:nvPr/>
        </p:nvSpPr>
        <p:spPr bwMode="auto">
          <a:xfrm rot="5400000">
            <a:off x="2438400" y="376555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2828" name="AutoShape 60"/>
          <p:cNvSpPr>
            <a:spLocks/>
          </p:cNvSpPr>
          <p:nvPr/>
        </p:nvSpPr>
        <p:spPr bwMode="auto">
          <a:xfrm rot="5400000">
            <a:off x="3636169" y="3861594"/>
            <a:ext cx="152400" cy="719138"/>
          </a:xfrm>
          <a:prstGeom prst="rightBrace">
            <a:avLst>
              <a:gd name="adj1" fmla="val 3932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2833" name="Text Box 65"/>
          <p:cNvSpPr txBox="1">
            <a:spLocks noChangeArrowheads="1"/>
          </p:cNvSpPr>
          <p:nvPr/>
        </p:nvSpPr>
        <p:spPr bwMode="auto">
          <a:xfrm>
            <a:off x="7772400" y="8334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其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99840"/>
              </p:ext>
            </p:extLst>
          </p:nvPr>
        </p:nvGraphicFramePr>
        <p:xfrm>
          <a:off x="1165225" y="5895975"/>
          <a:ext cx="11747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35" imgW="736560" imgH="304560" progId="Equation.DSMT4">
                  <p:embed/>
                </p:oleObj>
              </mc:Choice>
              <mc:Fallback>
                <p:oleObj name="Equation" r:id="rId35" imgW="736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5895975"/>
                        <a:ext cx="1174750" cy="50958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4032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6" grpId="0" autoUpdateAnimBg="0"/>
      <p:bldP spid="32777" grpId="0" autoUpdateAnimBg="0"/>
      <p:bldP spid="32779" grpId="0" animBg="1"/>
      <p:bldP spid="32791" grpId="0" autoUpdateAnimBg="0"/>
      <p:bldP spid="32783" grpId="0" animBg="1"/>
      <p:bldP spid="32798" grpId="0" animBg="1"/>
      <p:bldP spid="32800" grpId="0" autoUpdateAnimBg="0"/>
      <p:bldP spid="32806" grpId="0" autoUpdateAnimBg="0"/>
      <p:bldP spid="32818" grpId="0" autoUpdateAnimBg="0"/>
      <p:bldP spid="32820" grpId="0" autoUpdateAnimBg="0"/>
      <p:bldP spid="32774" grpId="0" build="p" autoUpdateAnimBg="0" advAuto="0"/>
      <p:bldP spid="32824" grpId="0" autoUpdateAnimBg="0"/>
      <p:bldP spid="32827" grpId="0" animBg="1"/>
      <p:bldP spid="32828" grpId="0" animBg="1"/>
      <p:bldP spid="32833" grpId="0" build="p" autoUpdateAnimBg="0"/>
      <p:bldP spid="5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6096" y="277813"/>
            <a:ext cx="5638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6.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有一批半径为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1cm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的球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endParaRPr lang="en-US" altLang="zh-CN" sz="2800" b="1" dirty="0" smtClean="0">
              <a:latin typeface="+mn-lt"/>
              <a:ea typeface="+mn-ea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150296" y="3190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为了提高球面的光洁度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56096" y="217011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已知球体体积为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682514"/>
              </p:ext>
            </p:extLst>
          </p:nvPr>
        </p:nvGraphicFramePr>
        <p:xfrm>
          <a:off x="4026346" y="2165350"/>
          <a:ext cx="1498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Equation" r:id="rId3" imgW="1466943" imgH="571612" progId="Equation.DSMT4">
                  <p:embed/>
                </p:oleObj>
              </mc:Choice>
              <mc:Fallback>
                <p:oleObj name="Equation" r:id="rId3" imgW="1466943" imgH="5716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346" y="2165350"/>
                        <a:ext cx="1498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36996" y="28194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镀铜体积为 </a:t>
            </a:r>
            <a:r>
              <a:rPr kumimoji="1" lang="en-US" altLang="zh-CN" b="1" i="1">
                <a:latin typeface="+mn-lt"/>
                <a:ea typeface="+mn-ea"/>
              </a:rPr>
              <a:t>V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558643"/>
              </p:ext>
            </p:extLst>
          </p:nvPr>
        </p:nvGraphicFramePr>
        <p:xfrm>
          <a:off x="3042096" y="2949575"/>
          <a:ext cx="251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5" imgW="2485941" imgH="361987" progId="Equation.DSMT4">
                  <p:embed/>
                </p:oleObj>
              </mc:Choice>
              <mc:Fallback>
                <p:oleObj name="Equation" r:id="rId5" imgW="2485941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096" y="2949575"/>
                        <a:ext cx="251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594796" y="2819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时体积的增量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12785"/>
              </p:ext>
            </p:extLst>
          </p:nvPr>
        </p:nvGraphicFramePr>
        <p:xfrm>
          <a:off x="7842696" y="2971800"/>
          <a:ext cx="62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7" imgW="590457" imgH="342900" progId="Equation.DSMT4">
                  <p:embed/>
                </p:oleObj>
              </mc:Choice>
              <mc:Fallback>
                <p:oleObj name="Equation" r:id="rId7" imgW="590457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696" y="2971800"/>
                        <a:ext cx="622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91708"/>
              </p:ext>
            </p:extLst>
          </p:nvPr>
        </p:nvGraphicFramePr>
        <p:xfrm>
          <a:off x="1606996" y="3676650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Equation" r:id="rId9" imgW="1314394" imgH="381074" progId="Equation.DSMT4">
                  <p:embed/>
                </p:oleObj>
              </mc:Choice>
              <mc:Fallback>
                <p:oleObj name="Equation" r:id="rId9" imgW="131439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996" y="3676650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062734" y="3484563"/>
            <a:ext cx="0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73261"/>
              </p:ext>
            </p:extLst>
          </p:nvPr>
        </p:nvGraphicFramePr>
        <p:xfrm>
          <a:off x="3194496" y="3797300"/>
          <a:ext cx="13287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Equation" r:id="rId11" imgW="1447874" imgH="743062" progId="Equation.DSMT4">
                  <p:embed/>
                </p:oleObj>
              </mc:Choice>
              <mc:Fallback>
                <p:oleObj name="Equation" r:id="rId11" imgW="1447874" imgH="7430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496" y="3797300"/>
                        <a:ext cx="13287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83227"/>
              </p:ext>
            </p:extLst>
          </p:nvPr>
        </p:nvGraphicFramePr>
        <p:xfrm>
          <a:off x="4547046" y="3524250"/>
          <a:ext cx="162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Equation" r:id="rId13" imgW="1600088" imgH="495263" progId="Equation.DSMT4">
                  <p:embed/>
                </p:oleObj>
              </mc:Choice>
              <mc:Fallback>
                <p:oleObj name="Equation" r:id="rId13" imgW="1600088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046" y="3524250"/>
                        <a:ext cx="1625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6242496" y="3484563"/>
            <a:ext cx="0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876136"/>
              </p:ext>
            </p:extLst>
          </p:nvPr>
        </p:nvGraphicFramePr>
        <p:xfrm>
          <a:off x="6361559" y="3792538"/>
          <a:ext cx="13287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Equation" r:id="rId15" imgW="1447874" imgH="743062" progId="Equation.DSMT4">
                  <p:embed/>
                </p:oleObj>
              </mc:Choice>
              <mc:Fallback>
                <p:oleObj name="Equation" r:id="rId15" imgW="1447874" imgH="7430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559" y="3792538"/>
                        <a:ext cx="132873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666161"/>
              </p:ext>
            </p:extLst>
          </p:nvPr>
        </p:nvGraphicFramePr>
        <p:xfrm>
          <a:off x="2189609" y="4616450"/>
          <a:ext cx="187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17" imgW="1847980" imgH="476176" progId="Equation.DSMT4">
                  <p:embed/>
                </p:oleObj>
              </mc:Choice>
              <mc:Fallback>
                <p:oleObj name="Equation" r:id="rId17" imgW="1847980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609" y="4616450"/>
                        <a:ext cx="187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451296" y="51816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因此每只球需用铜约为</a:t>
            </a:r>
          </a:p>
        </p:txBody>
      </p:sp>
      <p:graphicFrame>
        <p:nvGraphicFramePr>
          <p:cNvPr id="17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745502"/>
              </p:ext>
            </p:extLst>
          </p:nvPr>
        </p:nvGraphicFramePr>
        <p:xfrm>
          <a:off x="2280096" y="5791200"/>
          <a:ext cx="236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19" imgW="2333727" imgH="285638" progId="Equation.DSMT4">
                  <p:embed/>
                </p:oleObj>
              </mc:Choice>
              <mc:Fallback>
                <p:oleObj name="Equation" r:id="rId19" imgW="2333727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096" y="5791200"/>
                        <a:ext cx="236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718496" y="5638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 g )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375096" y="15001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用铜多少克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8654"/>
              </p:ext>
            </p:extLst>
          </p:nvPr>
        </p:nvGraphicFramePr>
        <p:xfrm>
          <a:off x="2508696" y="1473200"/>
          <a:ext cx="3489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21" imgW="3448069" imgH="476176" progId="Equation.DSMT4">
                  <p:embed/>
                </p:oleObj>
              </mc:Choice>
              <mc:Fallback>
                <p:oleObj name="Equation" r:id="rId21" imgW="3448069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696" y="1473200"/>
                        <a:ext cx="3489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655121" y="928688"/>
            <a:ext cx="3288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估计一下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每只球需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394146" y="935038"/>
            <a:ext cx="2454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要镀上一层铜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2773809" y="919163"/>
            <a:ext cx="30460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厚度定为 </a:t>
            </a:r>
            <a:r>
              <a:rPr kumimoji="1" lang="en-US" altLang="zh-CN" b="1">
                <a:latin typeface="+mn-lt"/>
                <a:ea typeface="+mn-ea"/>
              </a:rPr>
              <a:t>0.01cm , </a:t>
            </a:r>
          </a:p>
        </p:txBody>
      </p: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869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4" grpId="0" autoUpdateAnimBg="0"/>
      <p:bldP spid="17416" grpId="0" autoUpdateAnimBg="0"/>
      <p:bldP spid="17418" grpId="0" autoUpdateAnimBg="0"/>
      <p:bldP spid="17421" grpId="0" animBg="1"/>
      <p:bldP spid="17424" grpId="0" animBg="1"/>
      <p:bldP spid="17428" grpId="0" autoUpdateAnimBg="0"/>
      <p:bldP spid="17430" grpId="0" autoUpdateAnimBg="0"/>
      <p:bldP spid="17431" grpId="0" autoUpdateAnimBg="0"/>
      <p:bldP spid="17434" grpId="0" build="p" autoUpdateAnimBg="0"/>
      <p:bldP spid="17437" grpId="0" build="p" autoUpdateAnimBg="0" advAuto="0"/>
      <p:bldP spid="17438" grpId="0" build="p" autoUpdateAnimBg="0" advAuto="0"/>
      <p:bldP spid="2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5943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baseline="30000" smtClean="0">
                <a:latin typeface="+mn-lt"/>
                <a:ea typeface="+mn-ea"/>
              </a:rPr>
              <a:t>*</a:t>
            </a:r>
            <a:r>
              <a:rPr lang="zh-CN" altLang="en-US" sz="3200" b="1" smtClean="0">
                <a:latin typeface="+mn-lt"/>
                <a:ea typeface="+mn-ea"/>
              </a:rPr>
              <a:t>四、微分在估计误差中的应用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62000" y="1081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某量的精确值为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763963" y="10810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其近似值为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182126"/>
              </p:ext>
            </p:extLst>
          </p:nvPr>
        </p:nvGraphicFramePr>
        <p:xfrm>
          <a:off x="1816100" y="187325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3" imgW="971494" imgH="438001" progId="Equation.DSMT4">
                  <p:embed/>
                </p:oleObj>
              </mc:Choice>
              <mc:Fallback>
                <p:oleObj name="Equation" r:id="rId3" imgW="971494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873250"/>
                        <a:ext cx="100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819400" y="1797050"/>
            <a:ext cx="3330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绝对误差</a:t>
            </a:r>
            <a:endParaRPr kumimoji="1" lang="zh-CN" altLang="en-US" b="1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29321"/>
              </p:ext>
            </p:extLst>
          </p:nvPr>
        </p:nvGraphicFramePr>
        <p:xfrm>
          <a:off x="1995488" y="2590800"/>
          <a:ext cx="8239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5" imgW="657364" imgH="647626" progId="Equation.DSMT4">
                  <p:embed/>
                </p:oleObj>
              </mc:Choice>
              <mc:Fallback>
                <p:oleObj name="Equation" r:id="rId5" imgW="657364" imgH="6476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590800"/>
                        <a:ext cx="82391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819400" y="274002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相对误差</a:t>
            </a:r>
            <a:endParaRPr kumimoji="1" lang="zh-CN" altLang="en-US" b="1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915988" y="3649663"/>
            <a:ext cx="1141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91142"/>
              </p:ext>
            </p:extLst>
          </p:nvPr>
        </p:nvGraphicFramePr>
        <p:xfrm>
          <a:off x="1331913" y="3679825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7" imgW="1695431" imgH="438001" progId="Equation.DSMT4">
                  <p:embed/>
                </p:oleObj>
              </mc:Choice>
              <mc:Fallback>
                <p:oleObj name="Equation" r:id="rId7" imgW="1695431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79825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64324"/>
              </p:ext>
            </p:extLst>
          </p:nvPr>
        </p:nvGraphicFramePr>
        <p:xfrm>
          <a:off x="1676400" y="4457700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9" imgW="381037" imgH="419249" progId="Equation.DSMT4">
                  <p:embed/>
                </p:oleObj>
              </mc:Choice>
              <mc:Fallback>
                <p:oleObj name="Equation" r:id="rId9" imgW="381037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57700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057400" y="44132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称为测量</a:t>
            </a:r>
            <a:r>
              <a:rPr kumimoji="1" lang="zh-CN" altLang="en-US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绝对误差限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287182"/>
              </p:ext>
            </p:extLst>
          </p:nvPr>
        </p:nvGraphicFramePr>
        <p:xfrm>
          <a:off x="1651000" y="5029200"/>
          <a:ext cx="457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11" imgW="352267" imgH="619162" progId="Equation.DSMT4">
                  <p:embed/>
                </p:oleObj>
              </mc:Choice>
              <mc:Fallback>
                <p:oleObj name="Equation" r:id="rId11" imgW="352267" imgH="619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029200"/>
                        <a:ext cx="457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057400" y="51466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称为测量</a:t>
            </a:r>
            <a:r>
              <a:rPr kumimoji="1" lang="zh-CN" altLang="en-US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相对误差限</a:t>
            </a:r>
          </a:p>
        </p:txBody>
      </p:sp>
      <p:sp>
        <p:nvSpPr>
          <p:cNvPr id="22544" name="AutoShape 5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28988" y="3700125"/>
            <a:ext cx="1898650" cy="430887"/>
          </a:xfrm>
          <a:prstGeom prst="actionButtonBlank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内容小结→</a:t>
            </a:r>
          </a:p>
        </p:txBody>
      </p:sp>
      <p:sp>
        <p:nvSpPr>
          <p:cNvPr id="1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918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9" grpId="0" autoUpdateAnimBg="0"/>
      <p:bldP spid="18441" grpId="0" autoUpdateAnimBg="0"/>
      <p:bldP spid="18442" grpId="0" autoUpdateAnimBg="0"/>
      <p:bldP spid="18446" grpId="0" autoUpdateAnimBg="0"/>
      <p:bldP spid="18448" grpId="0" autoUpdateAnimBg="0"/>
      <p:bldP spid="1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1000"/>
            <a:ext cx="2819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误差传递公式</a:t>
            </a:r>
            <a:r>
              <a:rPr lang="en-US" altLang="zh-CN" sz="3200" b="1" smtClean="0">
                <a:latin typeface="+mn-lt"/>
                <a:ea typeface="+mn-ea"/>
              </a:rPr>
              <a:t>: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114800" y="113347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已知测量误差限为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70982"/>
              </p:ext>
            </p:extLst>
          </p:nvPr>
        </p:nvGraphicFramePr>
        <p:xfrm>
          <a:off x="7169150" y="1238250"/>
          <a:ext cx="54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Equation" r:id="rId3" imgW="514517" imgH="400162" progId="Equation.DSMT4">
                  <p:embed/>
                </p:oleObj>
              </mc:Choice>
              <mc:Fallback>
                <p:oleObj name="Equation" r:id="rId3" imgW="514517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1238250"/>
                        <a:ext cx="54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19100" y="1766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按公式</a:t>
            </a:r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81780"/>
              </p:ext>
            </p:extLst>
          </p:nvPr>
        </p:nvGraphicFramePr>
        <p:xfrm>
          <a:off x="1600200" y="18288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Equation" r:id="rId5" imgW="1295326" imgH="381074" progId="Equation.DSMT4">
                  <p:embed/>
                </p:oleObj>
              </mc:Choice>
              <mc:Fallback>
                <p:oleObj name="Equation" r:id="rId5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2895600" y="17668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计算</a:t>
            </a:r>
            <a:r>
              <a:rPr kumimoji="1" lang="zh-CN" altLang="en-US" b="1" i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y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值时的误差</a:t>
            </a:r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38774"/>
              </p:ext>
            </p:extLst>
          </p:nvPr>
        </p:nvGraphicFramePr>
        <p:xfrm>
          <a:off x="1844675" y="2638425"/>
          <a:ext cx="66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7" imgW="628594" imgH="438001" progId="Equation.DSMT4">
                  <p:embed/>
                </p:oleObj>
              </mc:Choice>
              <mc:Fallback>
                <p:oleObj name="Equation" r:id="rId7" imgW="628594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638425"/>
                        <a:ext cx="66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48215"/>
              </p:ext>
            </p:extLst>
          </p:nvPr>
        </p:nvGraphicFramePr>
        <p:xfrm>
          <a:off x="2603500" y="2638425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9" imgW="885853" imgH="438001" progId="Equation.DSMT4">
                  <p:embed/>
                </p:oleObj>
              </mc:Choice>
              <mc:Fallback>
                <p:oleObj name="Equation" r:id="rId9" imgW="885853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638425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146009"/>
              </p:ext>
            </p:extLst>
          </p:nvPr>
        </p:nvGraphicFramePr>
        <p:xfrm>
          <a:off x="3538538" y="2651125"/>
          <a:ext cx="209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11" imgW="2066767" imgH="438001" progId="Equation.DSMT4">
                  <p:embed/>
                </p:oleObj>
              </mc:Choice>
              <mc:Fallback>
                <p:oleObj name="Equation" r:id="rId11" imgW="2066767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2651125"/>
                        <a:ext cx="209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05525"/>
              </p:ext>
            </p:extLst>
          </p:nvPr>
        </p:nvGraphicFramePr>
        <p:xfrm>
          <a:off x="3581400" y="3384550"/>
          <a:ext cx="181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13" imgW="1790774" imgH="438001" progId="Equation.DSMT4">
                  <p:embed/>
                </p:oleObj>
              </mc:Choice>
              <mc:Fallback>
                <p:oleObj name="Equation" r:id="rId13" imgW="1790774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84550"/>
                        <a:ext cx="181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84188" y="4154488"/>
            <a:ext cx="375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y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的绝对误差限约为</a:t>
            </a:r>
          </a:p>
        </p:txBody>
      </p:sp>
      <p:graphicFrame>
        <p:nvGraphicFramePr>
          <p:cNvPr id="276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88669"/>
              </p:ext>
            </p:extLst>
          </p:nvPr>
        </p:nvGraphicFramePr>
        <p:xfrm>
          <a:off x="4191000" y="420370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15" imgW="2257453" imgH="476176" progId="Equation.DSMT4">
                  <p:embed/>
                </p:oleObj>
              </mc:Choice>
              <mc:Fallback>
                <p:oleObj name="Equation" r:id="rId15" imgW="2257453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03700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524000" y="50942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相对误差限约为</a:t>
            </a:r>
          </a:p>
        </p:txBody>
      </p:sp>
      <p:graphicFrame>
        <p:nvGraphicFramePr>
          <p:cNvPr id="27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94197"/>
              </p:ext>
            </p:extLst>
          </p:nvPr>
        </p:nvGraphicFramePr>
        <p:xfrm>
          <a:off x="4241800" y="4876800"/>
          <a:ext cx="223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17" imgW="2209949" imgH="990526" progId="Equation.DSMT4">
                  <p:embed/>
                </p:oleObj>
              </mc:Choice>
              <mc:Fallback>
                <p:oleObj name="Equation" r:id="rId17" imgW="2209949" imgH="9905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4876800"/>
                        <a:ext cx="2235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792163" y="1133475"/>
            <a:ext cx="3932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若直接测量某量得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40280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4" grpId="0" autoUpdateAnimBg="0"/>
      <p:bldP spid="27666" grpId="0" autoUpdateAnimBg="0"/>
      <p:bldP spid="27668" grpId="0" autoUpdateAnimBg="0"/>
      <p:bldP spid="27673" grpId="0" autoUpdateAnimBg="0"/>
      <p:bldP spid="27675" grpId="0" autoUpdateAnimBg="0"/>
      <p:bldP spid="27683" grpId="0" autoUpdateAnimBg="0"/>
      <p:bldP spid="1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60350"/>
            <a:ext cx="5257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7.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设测得圆钢截面的直径</a:t>
            </a:r>
            <a:r>
              <a:rPr lang="zh-CN" altLang="en-US" sz="2800" b="1" dirty="0" smtClean="0"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17409"/>
              </p:ext>
            </p:extLst>
          </p:nvPr>
        </p:nvGraphicFramePr>
        <p:xfrm>
          <a:off x="5048250" y="376238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Equation" r:id="rId3" imgW="2143041" imgH="361987" progId="Equation.DSMT4">
                  <p:embed/>
                </p:oleObj>
              </mc:Choice>
              <mc:Fallback>
                <p:oleObj name="Equation" r:id="rId3" imgW="2143041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76238"/>
                        <a:ext cx="217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239000" y="2428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测量</a:t>
            </a:r>
            <a:r>
              <a:rPr kumimoji="1" lang="en-US" altLang="zh-CN" b="1" i="1">
                <a:latin typeface="+mn-lt"/>
                <a:ea typeface="+mn-ea"/>
              </a:rPr>
              <a:t>D </a:t>
            </a:r>
            <a:r>
              <a:rPr kumimoji="1" lang="zh-CN" altLang="en-US" b="1">
                <a:latin typeface="+mn-lt"/>
                <a:ea typeface="+mn-ea"/>
              </a:rPr>
              <a:t>的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endParaRPr kumimoji="1" lang="zh-CN" altLang="en-US" b="1">
              <a:latin typeface="+mn-lt"/>
              <a:ea typeface="+mn-ea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04800" y="9318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绝对误差限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538287"/>
              </p:ext>
            </p:extLst>
          </p:nvPr>
        </p:nvGraphicFramePr>
        <p:xfrm>
          <a:off x="2298700" y="1042988"/>
          <a:ext cx="227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Equation" r:id="rId5" imgW="2247751" imgH="419249" progId="Equation.DSMT4">
                  <p:embed/>
                </p:oleObj>
              </mc:Choice>
              <mc:Fallback>
                <p:oleObj name="Equation" r:id="rId5" imgW="2247751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042988"/>
                        <a:ext cx="227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72000" y="9207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欲利用公式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232023"/>
              </p:ext>
            </p:extLst>
          </p:nvPr>
        </p:nvGraphicFramePr>
        <p:xfrm>
          <a:off x="6559550" y="825500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7" imgW="1333463" imgH="819076" progId="Equation.DSMT4">
                  <p:embed/>
                </p:oleObj>
              </mc:Choice>
              <mc:Fallback>
                <p:oleObj name="Equation" r:id="rId7" imgW="1333463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825500"/>
                        <a:ext cx="135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52413" y="1676400"/>
            <a:ext cx="2414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圆钢截面积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85800" y="22860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</a:t>
            </a:r>
            <a:r>
              <a:rPr kumimoji="1" lang="zh-CN" altLang="en-US" b="1" dirty="0">
                <a:latin typeface="+mn-lt"/>
                <a:ea typeface="+mn-ea"/>
              </a:rPr>
              <a:t>计算 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的绝对误差限约为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59405"/>
              </p:ext>
            </p:extLst>
          </p:nvPr>
        </p:nvGraphicFramePr>
        <p:xfrm>
          <a:off x="1676400" y="2971800"/>
          <a:ext cx="190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9" imgW="1876416" imgH="438001" progId="Equation.DSMT4">
                  <p:embed/>
                </p:oleObj>
              </mc:Choice>
              <mc:Fallback>
                <p:oleObj name="Equation" r:id="rId9" imgW="1876416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190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66312"/>
              </p:ext>
            </p:extLst>
          </p:nvPr>
        </p:nvGraphicFramePr>
        <p:xfrm>
          <a:off x="3733800" y="280670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11" imgW="1457241" imgH="819076" progId="Equation.DSMT4">
                  <p:embed/>
                </p:oleObj>
              </mc:Choice>
              <mc:Fallback>
                <p:oleObj name="Equation" r:id="rId11" imgW="1457241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06700"/>
                        <a:ext cx="148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053955"/>
              </p:ext>
            </p:extLst>
          </p:nvPr>
        </p:nvGraphicFramePr>
        <p:xfrm>
          <a:off x="5353050" y="2806700"/>
          <a:ext cx="241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5" name="Equation" r:id="rId13" imgW="2381231" imgH="819076" progId="Equation.DSMT4">
                  <p:embed/>
                </p:oleObj>
              </mc:Choice>
              <mc:Fallback>
                <p:oleObj name="Equation" r:id="rId13" imgW="2381231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2806700"/>
                        <a:ext cx="2413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890316"/>
              </p:ext>
            </p:extLst>
          </p:nvPr>
        </p:nvGraphicFramePr>
        <p:xfrm>
          <a:off x="2133600" y="3733800"/>
          <a:ext cx="114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Equation" r:id="rId15" imgW="1114341" imgH="285638" progId="Equation.DSMT4">
                  <p:embed/>
                </p:oleObj>
              </mc:Choice>
              <mc:Fallback>
                <p:oleObj name="Equation" r:id="rId15" imgW="1114341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1143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81000" y="41021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的相对误差限约为</a:t>
            </a:r>
          </a:p>
        </p:txBody>
      </p:sp>
      <p:graphicFrame>
        <p:nvGraphicFramePr>
          <p:cNvPr id="50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07630"/>
              </p:ext>
            </p:extLst>
          </p:nvPr>
        </p:nvGraphicFramePr>
        <p:xfrm>
          <a:off x="1587500" y="4679950"/>
          <a:ext cx="1879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Equation" r:id="rId17" imgW="1847980" imgH="1114425" progId="Equation.DSMT4">
                  <p:embed/>
                </p:oleObj>
              </mc:Choice>
              <mc:Fallback>
                <p:oleObj name="Equation" r:id="rId17" imgW="1847980" imgH="11144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679950"/>
                        <a:ext cx="1879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26894"/>
              </p:ext>
            </p:extLst>
          </p:nvPr>
        </p:nvGraphicFramePr>
        <p:xfrm>
          <a:off x="3492500" y="4787900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Equation" r:id="rId19" imgW="971494" imgH="895424" progId="Equation.DSMT4">
                  <p:embed/>
                </p:oleObj>
              </mc:Choice>
              <mc:Fallback>
                <p:oleObj name="Equation" r:id="rId19" imgW="971494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787900"/>
                        <a:ext cx="100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208118"/>
              </p:ext>
            </p:extLst>
          </p:nvPr>
        </p:nvGraphicFramePr>
        <p:xfrm>
          <a:off x="4572000" y="4787900"/>
          <a:ext cx="157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9" name="Equation" r:id="rId21" imgW="1543217" imgH="895424" progId="Equation.DSMT4">
                  <p:embed/>
                </p:oleObj>
              </mc:Choice>
              <mc:Fallback>
                <p:oleObj name="Equation" r:id="rId21" imgW="1543217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87900"/>
                        <a:ext cx="157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781708"/>
              </p:ext>
            </p:extLst>
          </p:nvPr>
        </p:nvGraphicFramePr>
        <p:xfrm>
          <a:off x="6248400" y="5080000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Equation" r:id="rId23" imgW="1343164" imgH="361987" progId="Equation.DSMT4">
                  <p:embed/>
                </p:oleObj>
              </mc:Choice>
              <mc:Fallback>
                <p:oleObj name="Equation" r:id="rId23" imgW="1343164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080000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286000" y="1676400"/>
            <a:ext cx="3288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试估计面积的误差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  <a:endParaRPr kumimoji="1" lang="en-US" altLang="zh-CN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8001000" y="9286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计算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3352800" y="3595688"/>
            <a:ext cx="11448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(mm</a:t>
            </a:r>
            <a:r>
              <a:rPr kumimoji="1" lang="en-US" altLang="zh-CN" b="1" baseline="30000">
                <a:latin typeface="+mn-lt"/>
                <a:ea typeface="+mn-ea"/>
              </a:rPr>
              <a:t>2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2750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utoUpdateAnimBg="0"/>
      <p:bldP spid="50183" grpId="0" autoUpdateAnimBg="0"/>
      <p:bldP spid="50185" grpId="0" autoUpdateAnimBg="0"/>
      <p:bldP spid="50186" grpId="0" autoUpdateAnimBg="0"/>
      <p:bldP spid="50192" grpId="0" autoUpdateAnimBg="0"/>
      <p:bldP spid="50197" grpId="0" build="p" autoUpdateAnimBg="0"/>
      <p:bldP spid="50198" grpId="0" build="p" autoUpdateAnimBg="0" advAuto="0"/>
      <p:bldP spid="50199" grpId="0" build="p" autoUpdateAnimBg="0" advAuto="0"/>
      <p:bldP spid="2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95288"/>
            <a:ext cx="20574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内容小结</a:t>
            </a:r>
          </a:p>
        </p:txBody>
      </p:sp>
      <p:sp>
        <p:nvSpPr>
          <p:cNvPr id="28675" name="Text Box 3075"/>
          <p:cNvSpPr txBox="1">
            <a:spLocks noChangeArrowheads="1"/>
          </p:cNvSpPr>
          <p:nvPr/>
        </p:nvSpPr>
        <p:spPr bwMode="auto">
          <a:xfrm>
            <a:off x="539750" y="12477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微分概念</a:t>
            </a:r>
          </a:p>
        </p:txBody>
      </p:sp>
      <p:sp>
        <p:nvSpPr>
          <p:cNvPr id="28676" name="Text Box 3076"/>
          <p:cNvSpPr txBox="1">
            <a:spLocks noChangeArrowheads="1"/>
          </p:cNvSpPr>
          <p:nvPr/>
        </p:nvSpPr>
        <p:spPr bwMode="auto">
          <a:xfrm>
            <a:off x="990600" y="180816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微分的定义及几何意义</a:t>
            </a:r>
          </a:p>
        </p:txBody>
      </p:sp>
      <p:sp>
        <p:nvSpPr>
          <p:cNvPr id="28677" name="Text Box 3077"/>
          <p:cNvSpPr txBox="1">
            <a:spLocks noChangeArrowheads="1"/>
          </p:cNvSpPr>
          <p:nvPr/>
        </p:nvSpPr>
        <p:spPr bwMode="auto">
          <a:xfrm>
            <a:off x="1090613" y="2452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可微</a:t>
            </a:r>
          </a:p>
        </p:txBody>
      </p:sp>
      <p:sp>
        <p:nvSpPr>
          <p:cNvPr id="28678" name="Line 3078"/>
          <p:cNvSpPr>
            <a:spLocks noChangeShapeType="1"/>
          </p:cNvSpPr>
          <p:nvPr/>
        </p:nvSpPr>
        <p:spPr bwMode="auto">
          <a:xfrm>
            <a:off x="2052638" y="2640013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679" name="Line 3079"/>
          <p:cNvSpPr>
            <a:spLocks noChangeShapeType="1"/>
          </p:cNvSpPr>
          <p:nvPr/>
        </p:nvSpPr>
        <p:spPr bwMode="auto">
          <a:xfrm>
            <a:off x="2052638" y="2755900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680" name="Text Box 3080"/>
          <p:cNvSpPr txBox="1">
            <a:spLocks noChangeArrowheads="1"/>
          </p:cNvSpPr>
          <p:nvPr/>
        </p:nvSpPr>
        <p:spPr bwMode="auto">
          <a:xfrm>
            <a:off x="3205163" y="24066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可导</a:t>
            </a:r>
          </a:p>
        </p:txBody>
      </p:sp>
      <p:sp>
        <p:nvSpPr>
          <p:cNvPr id="28681" name="Text Box 3081"/>
          <p:cNvSpPr txBox="1">
            <a:spLocks noChangeArrowheads="1"/>
          </p:cNvSpPr>
          <p:nvPr/>
        </p:nvSpPr>
        <p:spPr bwMode="auto">
          <a:xfrm>
            <a:off x="539750" y="3048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微分运算法则</a:t>
            </a:r>
          </a:p>
        </p:txBody>
      </p:sp>
      <p:sp>
        <p:nvSpPr>
          <p:cNvPr id="28682" name="Text Box 3082"/>
          <p:cNvSpPr txBox="1">
            <a:spLocks noChangeArrowheads="1"/>
          </p:cNvSpPr>
          <p:nvPr/>
        </p:nvSpPr>
        <p:spPr bwMode="auto">
          <a:xfrm>
            <a:off x="914400" y="36195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微分形式不变性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28683" name="Object 30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90284"/>
              </p:ext>
            </p:extLst>
          </p:nvPr>
        </p:nvGraphicFramePr>
        <p:xfrm>
          <a:off x="3779838" y="3644900"/>
          <a:ext cx="25638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2524079" imgH="390451" progId="Equation.DSMT4">
                  <p:embed/>
                </p:oleObj>
              </mc:Choice>
              <mc:Fallback>
                <p:oleObj name="Equation" r:id="rId3" imgW="2524079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644900"/>
                        <a:ext cx="25638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3084"/>
          <p:cNvSpPr txBox="1">
            <a:spLocks noChangeArrowheads="1"/>
          </p:cNvSpPr>
          <p:nvPr/>
        </p:nvSpPr>
        <p:spPr bwMode="auto">
          <a:xfrm>
            <a:off x="3505200" y="42052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u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是自变量或中间变量 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sp>
        <p:nvSpPr>
          <p:cNvPr id="28685" name="Text Box 3085"/>
          <p:cNvSpPr txBox="1">
            <a:spLocks noChangeArrowheads="1"/>
          </p:cNvSpPr>
          <p:nvPr/>
        </p:nvSpPr>
        <p:spPr bwMode="auto">
          <a:xfrm>
            <a:off x="539750" y="521176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3.  </a:t>
            </a:r>
            <a:r>
              <a:rPr kumimoji="1" lang="zh-CN" altLang="en-US" b="1">
                <a:latin typeface="+mn-lt"/>
                <a:ea typeface="+mn-ea"/>
              </a:rPr>
              <a:t>微分的应用</a:t>
            </a:r>
          </a:p>
        </p:txBody>
      </p:sp>
      <p:sp>
        <p:nvSpPr>
          <p:cNvPr id="28687" name="Text Box 3087"/>
          <p:cNvSpPr txBox="1">
            <a:spLocks noChangeArrowheads="1"/>
          </p:cNvSpPr>
          <p:nvPr/>
        </p:nvSpPr>
        <p:spPr bwMode="auto">
          <a:xfrm>
            <a:off x="3200400" y="4891088"/>
            <a:ext cx="1658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近似计算</a:t>
            </a:r>
          </a:p>
        </p:txBody>
      </p:sp>
      <p:sp>
        <p:nvSpPr>
          <p:cNvPr id="28688" name="Text Box 3088"/>
          <p:cNvSpPr txBox="1">
            <a:spLocks noChangeArrowheads="1"/>
          </p:cNvSpPr>
          <p:nvPr/>
        </p:nvSpPr>
        <p:spPr bwMode="auto">
          <a:xfrm>
            <a:off x="3200400" y="5486400"/>
            <a:ext cx="169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估计误差</a:t>
            </a:r>
          </a:p>
        </p:txBody>
      </p:sp>
      <p:sp>
        <p:nvSpPr>
          <p:cNvPr id="28689" name="AutoShape 3089"/>
          <p:cNvSpPr>
            <a:spLocks/>
          </p:cNvSpPr>
          <p:nvPr/>
        </p:nvSpPr>
        <p:spPr bwMode="auto">
          <a:xfrm>
            <a:off x="3048000" y="5029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9139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  <p:bldP spid="28677" grpId="0" autoUpdateAnimBg="0"/>
      <p:bldP spid="28678" grpId="0" animBg="1"/>
      <p:bldP spid="28679" grpId="0" animBg="1"/>
      <p:bldP spid="28680" grpId="0" autoUpdateAnimBg="0"/>
      <p:bldP spid="28681" grpId="0" autoUpdateAnimBg="0"/>
      <p:bldP spid="28682" grpId="0" autoUpdateAnimBg="0"/>
      <p:bldP spid="28684" grpId="0" autoUpdateAnimBg="0"/>
      <p:bldP spid="28685" grpId="0" autoUpdateAnimBg="0"/>
      <p:bldP spid="28687" grpId="0" autoUpdateAnimBg="0"/>
      <p:bldP spid="28688" grpId="0" autoUpdateAnimBg="0"/>
      <p:bldP spid="28689" grpId="0" animBg="1"/>
      <p:bldP spid="1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26670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思考与练习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latin typeface="+mn-lt"/>
                <a:ea typeface="+mn-ea"/>
              </a:rPr>
              <a:t>1. </a:t>
            </a:r>
            <a:r>
              <a:rPr kumimoji="1" lang="zh-CN" altLang="en-US">
                <a:latin typeface="+mn-lt"/>
                <a:ea typeface="+mn-ea"/>
              </a:rPr>
              <a:t>设函数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48475"/>
              </p:ext>
            </p:extLst>
          </p:nvPr>
        </p:nvGraphicFramePr>
        <p:xfrm>
          <a:off x="2413000" y="13716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Equation" r:id="rId3" imgW="1295326" imgH="381074" progId="Equation.DSMT4">
                  <p:embed/>
                </p:oleObj>
              </mc:Choice>
              <mc:Fallback>
                <p:oleObj name="Equation" r:id="rId3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3716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733800" y="13096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的图形如下</a:t>
            </a:r>
            <a:r>
              <a:rPr kumimoji="1" lang="en-US" altLang="zh-CN">
                <a:latin typeface="+mn-lt"/>
                <a:ea typeface="+mn-ea"/>
              </a:rPr>
              <a:t>, </a:t>
            </a:r>
            <a:r>
              <a:rPr kumimoji="1" lang="zh-CN" altLang="en-US">
                <a:latin typeface="+mn-lt"/>
                <a:ea typeface="+mn-ea"/>
              </a:rPr>
              <a:t>试在图中标出的点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189761"/>
              </p:ext>
            </p:extLst>
          </p:nvPr>
        </p:nvGraphicFramePr>
        <p:xfrm>
          <a:off x="457200" y="19812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Equation" r:id="rId5" imgW="314464" imgH="419249" progId="Equation.DSMT4">
                  <p:embed/>
                </p:oleObj>
              </mc:Choice>
              <mc:Fallback>
                <p:oleObj name="Equation" r:id="rId5" imgW="31446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62000" y="1919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处的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03641"/>
              </p:ext>
            </p:extLst>
          </p:nvPr>
        </p:nvGraphicFramePr>
        <p:xfrm>
          <a:off x="1651000" y="20574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" name="Equation" r:id="rId7" imgW="1009631" imgH="381074" progId="Equation.DSMT4">
                  <p:embed/>
                </p:oleObj>
              </mc:Choice>
              <mc:Fallback>
                <p:oleObj name="Equation" r:id="rId7" imgW="100963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057400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714625" y="19050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>
                <a:latin typeface="+mn-lt"/>
                <a:ea typeface="+mn-ea"/>
              </a:rPr>
              <a:t>及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173087"/>
              </p:ext>
            </p:extLst>
          </p:nvPr>
        </p:nvGraphicFramePr>
        <p:xfrm>
          <a:off x="3302000" y="2063750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" name="Equation" r:id="rId9" imgW="1219051" imgH="361987" progId="Equation.DSMT4">
                  <p:embed/>
                </p:oleObj>
              </mc:Choice>
              <mc:Fallback>
                <p:oleObj name="Equation" r:id="rId9" imgW="1219051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063750"/>
                        <a:ext cx="124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495800" y="1981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并说明其正负</a:t>
            </a:r>
            <a:r>
              <a:rPr kumimoji="1" lang="en-US" altLang="zh-CN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4535488" y="37846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" name="Equation" r:id="rId11" imgW="390404" imgH="381074" progId="Equation.DSMT4">
                  <p:embed/>
                </p:oleObj>
              </mc:Choice>
              <mc:Fallback>
                <p:oleObj name="Equation" r:id="rId11" imgW="39040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3784600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39"/>
          <p:cNvGraphicFramePr>
            <a:graphicFrameLocks noChangeAspect="1"/>
          </p:cNvGraphicFramePr>
          <p:nvPr/>
        </p:nvGraphicFramePr>
        <p:xfrm>
          <a:off x="4914900" y="3810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" name="Equation" r:id="rId13" imgW="466679" imgH="285638" progId="Equation.DSMT4">
                  <p:embed/>
                </p:oleObj>
              </mc:Choice>
              <mc:Fallback>
                <p:oleObj name="Equation" r:id="rId13" imgW="466679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8100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2697163" y="3246438"/>
            <a:ext cx="2468562" cy="1462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9" name="Group 79"/>
          <p:cNvGrpSpPr>
            <a:grpSpLocks/>
          </p:cNvGrpSpPr>
          <p:nvPr/>
        </p:nvGrpSpPr>
        <p:grpSpPr bwMode="auto">
          <a:xfrm>
            <a:off x="2087563" y="3246438"/>
            <a:ext cx="4313237" cy="2651125"/>
            <a:chOff x="1315" y="2045"/>
            <a:chExt cx="2717" cy="1670"/>
          </a:xfrm>
        </p:grpSpPr>
        <p:sp>
          <p:nvSpPr>
            <p:cNvPr id="26655" name="Line 19"/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6" name="Object 20"/>
            <p:cNvGraphicFramePr>
              <a:graphicFrameLocks noChangeAspect="1"/>
            </p:cNvGraphicFramePr>
            <p:nvPr/>
          </p:nvGraphicFramePr>
          <p:xfrm>
            <a:off x="2460" y="3435"/>
            <a:ext cx="7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0" name="Equation" r:id="rId15" imgW="1085906" imgH="419249" progId="Equation.DSMT4">
                    <p:embed/>
                  </p:oleObj>
                </mc:Choice>
                <mc:Fallback>
                  <p:oleObj name="Equation" r:id="rId15" imgW="1085906" imgH="41924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0" y="3435"/>
                          <a:ext cx="7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7" name="Line 13"/>
            <p:cNvSpPr>
              <a:spLocks noChangeShapeType="1"/>
            </p:cNvSpPr>
            <p:nvPr/>
          </p:nvSpPr>
          <p:spPr bwMode="auto">
            <a:xfrm>
              <a:off x="1526" y="3426"/>
              <a:ext cx="24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14"/>
            <p:cNvSpPr>
              <a:spLocks noChangeShapeType="1"/>
            </p:cNvSpPr>
            <p:nvPr/>
          </p:nvSpPr>
          <p:spPr bwMode="auto">
            <a:xfrm flipV="1">
              <a:off x="1526" y="2045"/>
              <a:ext cx="0" cy="1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Freeform 15"/>
            <p:cNvSpPr>
              <a:spLocks/>
            </p:cNvSpPr>
            <p:nvPr/>
          </p:nvSpPr>
          <p:spPr bwMode="auto">
            <a:xfrm>
              <a:off x="1757" y="2218"/>
              <a:ext cx="1151" cy="920"/>
            </a:xfrm>
            <a:custGeom>
              <a:avLst/>
              <a:gdLst>
                <a:gd name="T0" fmla="*/ 0 w 960"/>
                <a:gd name="T1" fmla="*/ 0 h 768"/>
                <a:gd name="T2" fmla="*/ 579 w 960"/>
                <a:gd name="T3" fmla="*/ 165 h 768"/>
                <a:gd name="T4" fmla="*/ 1324 w 960"/>
                <a:gd name="T5" fmla="*/ 825 h 768"/>
                <a:gd name="T6" fmla="*/ 1655 w 960"/>
                <a:gd name="T7" fmla="*/ 132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0" h="768">
                  <a:moveTo>
                    <a:pt x="0" y="0"/>
                  </a:moveTo>
                  <a:cubicBezTo>
                    <a:pt x="104" y="8"/>
                    <a:pt x="208" y="16"/>
                    <a:pt x="336" y="96"/>
                  </a:cubicBezTo>
                  <a:cubicBezTo>
                    <a:pt x="464" y="176"/>
                    <a:pt x="664" y="368"/>
                    <a:pt x="768" y="480"/>
                  </a:cubicBezTo>
                  <a:cubicBezTo>
                    <a:pt x="872" y="592"/>
                    <a:pt x="928" y="720"/>
                    <a:pt x="960" y="768"/>
                  </a:cubicBezTo>
                </a:path>
              </a:pathLst>
            </a:custGeom>
            <a:ln>
              <a:solidFill>
                <a:srgbClr val="0000FF"/>
              </a:solidFill>
              <a:headEnd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17"/>
            <p:cNvSpPr>
              <a:spLocks noChangeShapeType="1"/>
            </p:cNvSpPr>
            <p:nvPr/>
          </p:nvSpPr>
          <p:spPr bwMode="auto">
            <a:xfrm>
              <a:off x="2160" y="2333"/>
              <a:ext cx="0" cy="10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61" name="Object 18"/>
            <p:cNvGraphicFramePr>
              <a:graphicFrameLocks noChangeAspect="1"/>
            </p:cNvGraphicFramePr>
            <p:nvPr/>
          </p:nvGraphicFramePr>
          <p:xfrm>
            <a:off x="2081" y="3416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1" name="Equation" r:id="rId17" imgW="314464" imgH="419249" progId="Equation.DSMT4">
                    <p:embed/>
                  </p:oleObj>
                </mc:Choice>
                <mc:Fallback>
                  <p:oleObj name="Equation" r:id="rId17" imgW="314464" imgH="41924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3416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2" name="Object 23"/>
            <p:cNvGraphicFramePr>
              <a:graphicFrameLocks noChangeAspect="1"/>
            </p:cNvGraphicFramePr>
            <p:nvPr/>
          </p:nvGraphicFramePr>
          <p:xfrm>
            <a:off x="3888" y="3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2" name="Equation" r:id="rId19" imgW="200053" imgH="209624" progId="Equation.DSMT4">
                    <p:embed/>
                  </p:oleObj>
                </mc:Choice>
                <mc:Fallback>
                  <p:oleObj name="Equation" r:id="rId19" imgW="200053" imgH="2096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3" name="Object 24"/>
            <p:cNvGraphicFramePr>
              <a:graphicFrameLocks noChangeAspect="1"/>
            </p:cNvGraphicFramePr>
            <p:nvPr/>
          </p:nvGraphicFramePr>
          <p:xfrm>
            <a:off x="1315" y="205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3" name="Equation" r:id="rId21" imgW="209420" imgH="285638" progId="Equation.DSMT4">
                    <p:embed/>
                  </p:oleObj>
                </mc:Choice>
                <mc:Fallback>
                  <p:oleObj name="Equation" r:id="rId21" imgW="209420" imgH="28563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205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4" name="Object 25"/>
            <p:cNvGraphicFramePr>
              <a:graphicFrameLocks noChangeAspect="1"/>
            </p:cNvGraphicFramePr>
            <p:nvPr/>
          </p:nvGraphicFramePr>
          <p:xfrm>
            <a:off x="1392" y="3456"/>
            <a:ext cx="19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4" name="Equation" r:id="rId23" imgW="276327" imgH="285638" progId="Equation.DSMT4">
                    <p:embed/>
                  </p:oleObj>
                </mc:Choice>
                <mc:Fallback>
                  <p:oleObj name="Equation" r:id="rId23" imgW="276327" imgH="28563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56"/>
                          <a:ext cx="19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3429000" y="3703638"/>
            <a:ext cx="2468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4343400" y="4557713"/>
            <a:ext cx="15541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5776913" y="382587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" name="Equation" r:id="rId25" imgW="428541" imgH="361987" progId="Equation.DSMT4">
                  <p:embed/>
                </p:oleObj>
              </mc:Choice>
              <mc:Fallback>
                <p:oleObj name="Equation" r:id="rId25" imgW="428541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3825875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6210300" y="3810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" name="Equation" r:id="rId27" imgW="466679" imgH="285638" progId="Equation.DSMT4">
                  <p:embed/>
                </p:oleObj>
              </mc:Choice>
              <mc:Fallback>
                <p:oleObj name="Equation" r:id="rId27" imgW="466679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38100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715000" y="3703638"/>
            <a:ext cx="0" cy="8540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 flipV="1">
            <a:off x="4341813" y="3703638"/>
            <a:ext cx="0" cy="854075"/>
          </a:xfrm>
          <a:prstGeom prst="line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373563" y="4191000"/>
            <a:ext cx="10366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4495800" y="3703638"/>
            <a:ext cx="0" cy="4873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5165725" y="4191000"/>
            <a:ext cx="0" cy="3667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61" name="Group 65"/>
          <p:cNvGrpSpPr>
            <a:grpSpLocks/>
          </p:cNvGrpSpPr>
          <p:nvPr/>
        </p:nvGrpSpPr>
        <p:grpSpPr bwMode="auto">
          <a:xfrm>
            <a:off x="4129088" y="2728913"/>
            <a:ext cx="1951037" cy="1644650"/>
            <a:chOff x="2601" y="1719"/>
            <a:chExt cx="1229" cy="1036"/>
          </a:xfrm>
        </p:grpSpPr>
        <p:graphicFrame>
          <p:nvGraphicFramePr>
            <p:cNvPr id="26651" name="Object 42"/>
            <p:cNvGraphicFramePr>
              <a:graphicFrameLocks noChangeAspect="1"/>
            </p:cNvGraphicFramePr>
            <p:nvPr/>
          </p:nvGraphicFramePr>
          <p:xfrm>
            <a:off x="3440" y="1773"/>
            <a:ext cx="30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7" name="Equation" r:id="rId29" imgW="209420" imgH="152363" progId="Equation.DSMT4">
                    <p:embed/>
                  </p:oleObj>
                </mc:Choice>
                <mc:Fallback>
                  <p:oleObj name="Equation" r:id="rId29" imgW="209420" imgH="1523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" y="1773"/>
                          <a:ext cx="30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41"/>
            <p:cNvGraphicFramePr>
              <a:graphicFrameLocks noChangeAspect="1"/>
            </p:cNvGraphicFramePr>
            <p:nvPr/>
          </p:nvGraphicFramePr>
          <p:xfrm>
            <a:off x="2711" y="1760"/>
            <a:ext cx="73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8" name="Equation" r:id="rId31" imgW="1143112" imgH="381074" progId="Equation.DSMT4">
                    <p:embed/>
                  </p:oleObj>
                </mc:Choice>
                <mc:Fallback>
                  <p:oleObj name="Equation" r:id="rId31" imgW="1143112" imgH="38107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1760"/>
                          <a:ext cx="73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Oval 44"/>
            <p:cNvSpPr>
              <a:spLocks noChangeArrowheads="1"/>
            </p:cNvSpPr>
            <p:nvPr/>
          </p:nvSpPr>
          <p:spPr bwMode="auto">
            <a:xfrm>
              <a:off x="2601" y="1719"/>
              <a:ext cx="1229" cy="34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Freeform 45"/>
            <p:cNvSpPr>
              <a:spLocks/>
            </p:cNvSpPr>
            <p:nvPr/>
          </p:nvSpPr>
          <p:spPr bwMode="auto">
            <a:xfrm>
              <a:off x="3292" y="2064"/>
              <a:ext cx="229" cy="691"/>
            </a:xfrm>
            <a:custGeom>
              <a:avLst/>
              <a:gdLst>
                <a:gd name="T0" fmla="*/ 0 w 240"/>
                <a:gd name="T1" fmla="*/ 442 h 864"/>
                <a:gd name="T2" fmla="*/ 167 w 240"/>
                <a:gd name="T3" fmla="*/ 369 h 864"/>
                <a:gd name="T4" fmla="*/ 209 w 240"/>
                <a:gd name="T5" fmla="*/ 0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864">
                  <a:moveTo>
                    <a:pt x="0" y="864"/>
                  </a:moveTo>
                  <a:cubicBezTo>
                    <a:pt x="76" y="864"/>
                    <a:pt x="152" y="864"/>
                    <a:pt x="192" y="720"/>
                  </a:cubicBezTo>
                  <a:cubicBezTo>
                    <a:pt x="232" y="576"/>
                    <a:pt x="232" y="120"/>
                    <a:pt x="240" y="0"/>
                  </a:cubicBezTo>
                </a:path>
              </a:pathLst>
            </a:custGeom>
            <a:noFill/>
            <a:ln w="28575" cmpd="sng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927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5" grpId="0" animBg="1"/>
      <p:bldP spid="29726" grpId="0" animBg="1"/>
      <p:bldP spid="29730" grpId="0" animBg="1"/>
      <p:bldP spid="29731" grpId="0" animBg="1"/>
      <p:bldP spid="29732" grpId="0" animBg="1"/>
      <p:bldP spid="29733" grpId="0" animBg="1"/>
      <p:bldP spid="29736" grpId="0" animBg="1"/>
      <p:bldP spid="4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762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smtClean="0">
                <a:solidFill>
                  <a:schemeClr val="tx1"/>
                </a:solidFill>
                <a:latin typeface="+mn-lt"/>
                <a:ea typeface="+mn-ea"/>
              </a:rPr>
              <a:t>2.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22672"/>
              </p:ext>
            </p:extLst>
          </p:nvPr>
        </p:nvGraphicFramePr>
        <p:xfrm>
          <a:off x="1193800" y="520700"/>
          <a:ext cx="441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3" imgW="4391127" imgH="495263" progId="Equation.DSMT4">
                  <p:embed/>
                </p:oleObj>
              </mc:Choice>
              <mc:Fallback>
                <p:oleObj name="Equation" r:id="rId3" imgW="4391127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520700"/>
                        <a:ext cx="441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477309"/>
              </p:ext>
            </p:extLst>
          </p:nvPr>
        </p:nvGraphicFramePr>
        <p:xfrm>
          <a:off x="3467100" y="368300"/>
          <a:ext cx="137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5" imgW="1343164" imgH="952351" progId="Equation.DSMT4">
                  <p:embed/>
                </p:oleObj>
              </mc:Choice>
              <mc:Fallback>
                <p:oleObj name="Equation" r:id="rId5" imgW="1343164" imgH="9523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68300"/>
                        <a:ext cx="137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3505200" y="1295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276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52005"/>
              </p:ext>
            </p:extLst>
          </p:nvPr>
        </p:nvGraphicFramePr>
        <p:xfrm>
          <a:off x="3282950" y="2016125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7" imgW="2304957" imgH="381074" progId="Equation.DSMT4">
                  <p:embed/>
                </p:oleObj>
              </mc:Choice>
              <mc:Fallback>
                <p:oleObj name="Equation" r:id="rId7" imgW="2304957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016125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41259"/>
              </p:ext>
            </p:extLst>
          </p:nvPr>
        </p:nvGraphicFramePr>
        <p:xfrm>
          <a:off x="3695700" y="1657350"/>
          <a:ext cx="1371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9" imgW="1343164" imgH="1047787" progId="Equation.DSMT4">
                  <p:embed/>
                </p:oleObj>
              </mc:Choice>
              <mc:Fallback>
                <p:oleObj name="Equation" r:id="rId9" imgW="1343164" imgH="10477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657350"/>
                        <a:ext cx="1371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Line 12"/>
          <p:cNvSpPr>
            <a:spLocks noChangeShapeType="1"/>
          </p:cNvSpPr>
          <p:nvPr/>
        </p:nvSpPr>
        <p:spPr bwMode="auto">
          <a:xfrm>
            <a:off x="3581400" y="2667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787244"/>
              </p:ext>
            </p:extLst>
          </p:nvPr>
        </p:nvGraphicFramePr>
        <p:xfrm>
          <a:off x="685800" y="2806700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11" imgW="1695431" imgH="819076" progId="Equation.DSMT4">
                  <p:embed/>
                </p:oleObj>
              </mc:Choice>
              <mc:Fallback>
                <p:oleObj name="Equation" r:id="rId11" imgW="1695431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06700"/>
                        <a:ext cx="172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2489200" y="3505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03912"/>
              </p:ext>
            </p:extLst>
          </p:nvPr>
        </p:nvGraphicFramePr>
        <p:xfrm>
          <a:off x="2667000" y="292100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13" imgW="857417" imgH="400162" progId="Equation.DSMT4">
                  <p:embed/>
                </p:oleObj>
              </mc:Choice>
              <mc:Fallback>
                <p:oleObj name="Equation" r:id="rId13" imgW="857417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21000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313113"/>
              </p:ext>
            </p:extLst>
          </p:nvPr>
        </p:nvGraphicFramePr>
        <p:xfrm>
          <a:off x="638175" y="4648200"/>
          <a:ext cx="5051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15" imgW="5029088" imgH="381074" progId="Equation.DSMT4">
                  <p:embed/>
                </p:oleObj>
              </mc:Choice>
              <mc:Fallback>
                <p:oleObj name="Equation" r:id="rId15" imgW="5029088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4648200"/>
                        <a:ext cx="5051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7802"/>
              </p:ext>
            </p:extLst>
          </p:nvPr>
        </p:nvGraphicFramePr>
        <p:xfrm>
          <a:off x="1600200" y="440690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Equation" r:id="rId17" imgW="2038331" imgH="819076" progId="Equation.DSMT4">
                  <p:embed/>
                </p:oleObj>
              </mc:Choice>
              <mc:Fallback>
                <p:oleObj name="Equation" r:id="rId17" imgW="2038331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06900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866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 animBg="1"/>
      <p:bldP spid="1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81000"/>
            <a:ext cx="1295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5.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805855"/>
              </p:ext>
            </p:extLst>
          </p:nvPr>
        </p:nvGraphicFramePr>
        <p:xfrm>
          <a:off x="1473200" y="492125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Equation" r:id="rId3" imgW="1238120" imgH="381074" progId="Equation.DSMT4">
                  <p:embed/>
                </p:oleObj>
              </mc:Choice>
              <mc:Fallback>
                <p:oleObj name="Equation" r:id="rId3" imgW="1238120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92125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743200" y="3921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由方程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205334"/>
              </p:ext>
            </p:extLst>
          </p:nvPr>
        </p:nvGraphicFramePr>
        <p:xfrm>
          <a:off x="4038600" y="406400"/>
          <a:ext cx="350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9" name="Equation" r:id="rId5" imgW="3476504" imgH="476176" progId="Equation.DSMT4">
                  <p:embed/>
                </p:oleObj>
              </mc:Choice>
              <mc:Fallback>
                <p:oleObj name="Equation" r:id="rId5" imgW="3476504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6400"/>
                        <a:ext cx="350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0" y="3921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确定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735676"/>
              </p:ext>
            </p:extLst>
          </p:nvPr>
        </p:nvGraphicFramePr>
        <p:xfrm>
          <a:off x="636588" y="1155700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0" name="Equation" r:id="rId7" imgW="1190616" imgH="476176" progId="Equation.DSMT4">
                  <p:embed/>
                </p:oleObj>
              </mc:Choice>
              <mc:Fallback>
                <p:oleObj name="Equation" r:id="rId7" imgW="1190616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155700"/>
                        <a:ext cx="121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39750" y="17430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143000" y="1743075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方程两边求微分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0" y="17287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630591"/>
              </p:ext>
            </p:extLst>
          </p:nvPr>
        </p:nvGraphicFramePr>
        <p:xfrm>
          <a:off x="1600200" y="2413000"/>
          <a:ext cx="142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Equation" r:id="rId9" imgW="1390669" imgH="495263" progId="Equation.DSMT4">
                  <p:embed/>
                </p:oleObj>
              </mc:Choice>
              <mc:Fallback>
                <p:oleObj name="Equation" r:id="rId9" imgW="1390669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13000"/>
                        <a:ext cx="142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977900" y="317182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348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39369"/>
              </p:ext>
            </p:extLst>
          </p:nvPr>
        </p:nvGraphicFramePr>
        <p:xfrm>
          <a:off x="1435100" y="3305175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2" name="Equation" r:id="rId11" imgW="733304" imgH="285638" progId="Equation.DSMT4">
                  <p:embed/>
                </p:oleObj>
              </mc:Choice>
              <mc:Fallback>
                <p:oleObj name="Equation" r:id="rId11" imgW="733304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305175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154238" y="3181350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时</a:t>
            </a:r>
          </a:p>
        </p:txBody>
      </p:sp>
      <p:graphicFrame>
        <p:nvGraphicFramePr>
          <p:cNvPr id="348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623843"/>
              </p:ext>
            </p:extLst>
          </p:nvPr>
        </p:nvGraphicFramePr>
        <p:xfrm>
          <a:off x="2667000" y="3305175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3" name="Equation" r:id="rId13" imgW="876151" imgH="361987" progId="Equation.DSMT4">
                  <p:embed/>
                </p:oleObj>
              </mc:Choice>
              <mc:Fallback>
                <p:oleObj name="Equation" r:id="rId13" imgW="876151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05175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3492500" y="3171825"/>
            <a:ext cx="1973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由上式得</a:t>
            </a:r>
          </a:p>
        </p:txBody>
      </p:sp>
      <p:graphicFrame>
        <p:nvGraphicFramePr>
          <p:cNvPr id="348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654536"/>
              </p:ext>
            </p:extLst>
          </p:nvPr>
        </p:nvGraphicFramePr>
        <p:xfrm>
          <a:off x="5073650" y="3035300"/>
          <a:ext cx="233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Equation" r:id="rId15" imgW="2304957" imgH="819076" progId="Equation.DSMT4">
                  <p:embed/>
                </p:oleObj>
              </mc:Choice>
              <mc:Fallback>
                <p:oleObj name="Equation" r:id="rId15" imgW="2304957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035300"/>
                        <a:ext cx="233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Text Box 29"/>
          <p:cNvSpPr txBox="1">
            <a:spLocks noChangeArrowheads="1"/>
          </p:cNvSpPr>
          <p:nvPr/>
        </p:nvSpPr>
        <p:spPr bwMode="auto">
          <a:xfrm>
            <a:off x="152400" y="10842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348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0499"/>
              </p:ext>
            </p:extLst>
          </p:nvPr>
        </p:nvGraphicFramePr>
        <p:xfrm>
          <a:off x="3055938" y="241300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Equation" r:id="rId17" imgW="1162180" imgH="495263" progId="Equation.DSMT4">
                  <p:embed/>
                </p:oleObj>
              </mc:Choice>
              <mc:Fallback>
                <p:oleObj name="Equation" r:id="rId17" imgW="1162180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13000"/>
                        <a:ext cx="119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83699"/>
              </p:ext>
            </p:extLst>
          </p:nvPr>
        </p:nvGraphicFramePr>
        <p:xfrm>
          <a:off x="4343400" y="2519363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" name="Equation" r:id="rId19" imgW="1923920" imgH="381074" progId="Equation.DSMT4">
                  <p:embed/>
                </p:oleObj>
              </mc:Choice>
              <mc:Fallback>
                <p:oleObj name="Equation" r:id="rId19" imgW="1923920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9363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13218"/>
              </p:ext>
            </p:extLst>
          </p:nvPr>
        </p:nvGraphicFramePr>
        <p:xfrm>
          <a:off x="6375400" y="251460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" name="Equation" r:id="rId21" imgW="1600088" imgH="381074" progId="Equation.DSMT4">
                  <p:embed/>
                </p:oleObj>
              </mc:Choice>
              <mc:Fallback>
                <p:oleObj name="Equation" r:id="rId21" imgW="1600088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251460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539750" y="3949700"/>
            <a:ext cx="3695700" cy="571500"/>
            <a:chOff x="240" y="2632"/>
            <a:chExt cx="2328" cy="360"/>
          </a:xfrm>
        </p:grpSpPr>
        <p:sp>
          <p:nvSpPr>
            <p:cNvPr id="28700" name="Text Box 34"/>
            <p:cNvSpPr txBox="1">
              <a:spLocks noChangeArrowheads="1"/>
            </p:cNvSpPr>
            <p:nvPr/>
          </p:nvSpPr>
          <p:spPr bwMode="auto">
            <a:xfrm>
              <a:off x="240" y="2665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6. </a:t>
              </a:r>
              <a:r>
                <a:rPr kumimoji="1" lang="zh-CN" altLang="en-US" b="1">
                  <a:latin typeface="+mn-lt"/>
                  <a:ea typeface="+mn-ea"/>
                </a:rPr>
                <a:t>设 </a:t>
              </a:r>
            </a:p>
          </p:txBody>
        </p:sp>
        <p:graphicFrame>
          <p:nvGraphicFramePr>
            <p:cNvPr id="28701" name="Object 35"/>
            <p:cNvGraphicFramePr>
              <a:graphicFrameLocks noChangeAspect="1"/>
            </p:cNvGraphicFramePr>
            <p:nvPr/>
          </p:nvGraphicFramePr>
          <p:xfrm>
            <a:off x="816" y="2736"/>
            <a:ext cx="5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8" name="Equation" r:id="rId23" imgW="838349" imgH="361987" progId="Equation.DSMT4">
                    <p:embed/>
                  </p:oleObj>
                </mc:Choice>
                <mc:Fallback>
                  <p:oleObj name="Equation" r:id="rId23" imgW="838349" imgH="36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736"/>
                          <a:ext cx="5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2" name="Text Box 36"/>
            <p:cNvSpPr txBox="1">
              <a:spLocks noChangeArrowheads="1"/>
            </p:cNvSpPr>
            <p:nvPr/>
          </p:nvSpPr>
          <p:spPr bwMode="auto">
            <a:xfrm>
              <a:off x="1344" y="2649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且</a:t>
              </a:r>
            </a:p>
          </p:txBody>
        </p:sp>
        <p:graphicFrame>
          <p:nvGraphicFramePr>
            <p:cNvPr id="28703" name="Object 37"/>
            <p:cNvGraphicFramePr>
              <a:graphicFrameLocks noChangeAspect="1"/>
            </p:cNvGraphicFramePr>
            <p:nvPr/>
          </p:nvGraphicFramePr>
          <p:xfrm>
            <a:off x="1728" y="2632"/>
            <a:ext cx="84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" name="Equation" r:id="rId25" imgW="1305027" imgH="533437" progId="Equation.DSMT4">
                    <p:embed/>
                  </p:oleObj>
                </mc:Choice>
                <mc:Fallback>
                  <p:oleObj name="Equation" r:id="rId25" imgW="1305027" imgH="53343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632"/>
                          <a:ext cx="84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4267200" y="3962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3485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861096"/>
              </p:ext>
            </p:extLst>
          </p:nvPr>
        </p:nvGraphicFramePr>
        <p:xfrm>
          <a:off x="1606550" y="4940300"/>
          <a:ext cx="146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" name="Equation" r:id="rId27" imgW="1428806" imgH="438001" progId="Equation.DSMT4">
                  <p:embed/>
                </p:oleObj>
              </mc:Choice>
              <mc:Fallback>
                <p:oleObj name="Equation" r:id="rId27" imgW="1428806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940300"/>
                        <a:ext cx="146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31242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48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719234"/>
              </p:ext>
            </p:extLst>
          </p:nvPr>
        </p:nvGraphicFramePr>
        <p:xfrm>
          <a:off x="3273425" y="4762500"/>
          <a:ext cx="142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" name="Equation" r:id="rId29" imgW="1390669" imgH="923888" progId="Equation.DSMT4">
                  <p:embed/>
                </p:oleObj>
              </mc:Choice>
              <mc:Fallback>
                <p:oleObj name="Equation" r:id="rId29" imgW="1390669" imgH="9238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762500"/>
                        <a:ext cx="142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0580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5" grpId="0" autoUpdateAnimBg="0"/>
      <p:bldP spid="34828" grpId="0" autoUpdateAnimBg="0"/>
      <p:bldP spid="34836" grpId="0" autoUpdateAnimBg="0"/>
      <p:bldP spid="34838" grpId="0" autoUpdateAnimBg="0"/>
      <p:bldP spid="34841" grpId="0" autoUpdateAnimBg="0"/>
      <p:bldP spid="34854" grpId="0" build="p" autoUpdateAnimBg="0"/>
      <p:bldP spid="34856" grpId="0" animBg="1"/>
      <p:bldP spid="3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990600" y="22764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微分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8288"/>
            <a:ext cx="2667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定义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若函数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41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758135"/>
              </p:ext>
            </p:extLst>
          </p:nvPr>
        </p:nvGraphicFramePr>
        <p:xfrm>
          <a:off x="2794000" y="3429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3" imgW="1295326" imgH="381074" progId="Equation.DSMT4">
                  <p:embed/>
                </p:oleObj>
              </mc:Choice>
              <mc:Fallback>
                <p:oleObj name="Equation" r:id="rId3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429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65"/>
          <p:cNvGrpSpPr>
            <a:grpSpLocks/>
          </p:cNvGrpSpPr>
          <p:nvPr/>
        </p:nvGrpSpPr>
        <p:grpSpPr bwMode="auto">
          <a:xfrm>
            <a:off x="4114800" y="260350"/>
            <a:ext cx="4038600" cy="523875"/>
            <a:chOff x="2592" y="275"/>
            <a:chExt cx="2544" cy="330"/>
          </a:xfrm>
        </p:grpSpPr>
        <p:sp>
          <p:nvSpPr>
            <p:cNvPr id="4135" name="Text Box 4"/>
            <p:cNvSpPr txBox="1">
              <a:spLocks noChangeArrowheads="1"/>
            </p:cNvSpPr>
            <p:nvPr/>
          </p:nvSpPr>
          <p:spPr bwMode="auto">
            <a:xfrm>
              <a:off x="2592" y="275"/>
              <a:ext cx="25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在点      的增量可表示为</a:t>
              </a:r>
            </a:p>
          </p:txBody>
        </p:sp>
        <p:graphicFrame>
          <p:nvGraphicFramePr>
            <p:cNvPr id="4136" name="Object 5"/>
            <p:cNvGraphicFramePr>
              <a:graphicFrameLocks noChangeAspect="1"/>
            </p:cNvGraphicFramePr>
            <p:nvPr/>
          </p:nvGraphicFramePr>
          <p:xfrm>
            <a:off x="3144" y="296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" name="Equation" r:id="rId5" imgW="314464" imgH="419249" progId="Equation.DSMT4">
                    <p:embed/>
                  </p:oleObj>
                </mc:Choice>
                <mc:Fallback>
                  <p:oleObj name="Equation" r:id="rId5" imgW="314464" imgH="41924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96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028534"/>
              </p:ext>
            </p:extLst>
          </p:nvPr>
        </p:nvGraphicFramePr>
        <p:xfrm>
          <a:off x="1639888" y="836613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7" imgW="3676557" imgH="419249" progId="Equation.DSMT4">
                  <p:embed/>
                </p:oleObj>
              </mc:Choice>
              <mc:Fallback>
                <p:oleObj name="Equation" r:id="rId7" imgW="3676557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836613"/>
                        <a:ext cx="370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362200" y="12684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(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为不依赖于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△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x </a:t>
            </a:r>
            <a:r>
              <a:rPr kumimoji="1" lang="zh-CN" altLang="en-US" b="1" dirty="0">
                <a:latin typeface="+mn-lt"/>
                <a:ea typeface="+mn-ea"/>
              </a:rPr>
              <a:t>的常数</a:t>
            </a:r>
            <a:r>
              <a:rPr kumimoji="1" lang="en-US" altLang="zh-CN" b="1" dirty="0">
                <a:latin typeface="+mn-lt"/>
                <a:ea typeface="+mn-ea"/>
              </a:rPr>
              <a:t>)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28600" y="17573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则称函数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32143"/>
              </p:ext>
            </p:extLst>
          </p:nvPr>
        </p:nvGraphicFramePr>
        <p:xfrm>
          <a:off x="1879600" y="18446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Equation" r:id="rId9" imgW="1295326" imgH="381074" progId="Equation.DSMT4">
                  <p:embed/>
                </p:oleObj>
              </mc:Choice>
              <mc:Fallback>
                <p:oleObj name="Equation" r:id="rId9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8446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46" name="Group 54"/>
          <p:cNvGrpSpPr>
            <a:grpSpLocks/>
          </p:cNvGrpSpPr>
          <p:nvPr/>
        </p:nvGrpSpPr>
        <p:grpSpPr bwMode="auto">
          <a:xfrm>
            <a:off x="5257800" y="1797050"/>
            <a:ext cx="2470150" cy="549275"/>
            <a:chOff x="3648" y="1474"/>
            <a:chExt cx="1556" cy="346"/>
          </a:xfrm>
        </p:grpSpPr>
        <p:sp>
          <p:nvSpPr>
            <p:cNvPr id="4133" name="Text Box 16"/>
            <p:cNvSpPr txBox="1">
              <a:spLocks noChangeArrowheads="1"/>
            </p:cNvSpPr>
            <p:nvPr/>
          </p:nvSpPr>
          <p:spPr bwMode="auto">
            <a:xfrm>
              <a:off x="3648" y="1474"/>
              <a:ext cx="15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而          称为</a:t>
              </a:r>
            </a:p>
          </p:txBody>
        </p:sp>
        <p:graphicFrame>
          <p:nvGraphicFramePr>
            <p:cNvPr id="4134" name="Object 17"/>
            <p:cNvGraphicFramePr>
              <a:graphicFrameLocks noChangeAspect="1"/>
            </p:cNvGraphicFramePr>
            <p:nvPr/>
          </p:nvGraphicFramePr>
          <p:xfrm>
            <a:off x="3944" y="1500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" name="Equation" r:id="rId11" imgW="304763" imgH="171450" progId="Equation.DSMT4">
                    <p:embed/>
                  </p:oleObj>
                </mc:Choice>
                <mc:Fallback>
                  <p:oleObj name="Equation" r:id="rId11" imgW="304763" imgH="1714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500"/>
                          <a:ext cx="5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79507"/>
              </p:ext>
            </p:extLst>
          </p:nvPr>
        </p:nvGraphicFramePr>
        <p:xfrm>
          <a:off x="7315200" y="1812925"/>
          <a:ext cx="1141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13" imgW="1114341" imgH="428625" progId="Equation.DSMT4">
                  <p:embed/>
                </p:oleObj>
              </mc:Choice>
              <mc:Fallback>
                <p:oleObj name="Equation" r:id="rId13" imgW="1114341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812925"/>
                        <a:ext cx="1141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81895"/>
              </p:ext>
            </p:extLst>
          </p:nvPr>
        </p:nvGraphicFramePr>
        <p:xfrm>
          <a:off x="304800" y="2352675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15" imgW="685800" imgH="428625" progId="Equation.DSMT4">
                  <p:embed/>
                </p:oleObj>
              </mc:Choice>
              <mc:Fallback>
                <p:oleObj name="Equation" r:id="rId15" imgW="685800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52675"/>
                        <a:ext cx="71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2232025" y="22764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记作</a:t>
            </a: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631641"/>
              </p:ext>
            </p:extLst>
          </p:nvPr>
        </p:nvGraphicFramePr>
        <p:xfrm>
          <a:off x="3035300" y="2403475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17" imgW="390404" imgH="381074" progId="Equation.DSMT4">
                  <p:embed/>
                </p:oleObj>
              </mc:Choice>
              <mc:Fallback>
                <p:oleObj name="Equation" r:id="rId17" imgW="39040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403475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35410"/>
              </p:ext>
            </p:extLst>
          </p:nvPr>
        </p:nvGraphicFramePr>
        <p:xfrm>
          <a:off x="3546475" y="2373313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name="Equation" r:id="rId19" imgW="885853" imgH="419249" progId="Equation.DSMT4">
                  <p:embed/>
                </p:oleObj>
              </mc:Choice>
              <mc:Fallback>
                <p:oleObj name="Equation" r:id="rId19" imgW="885853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2373313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4518025" y="23225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82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61716"/>
              </p:ext>
            </p:extLst>
          </p:nvPr>
        </p:nvGraphicFramePr>
        <p:xfrm>
          <a:off x="5140325" y="2405063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Equation" r:id="rId21" imgW="1419104" imgH="381074" progId="Equation.DSMT4">
                  <p:embed/>
                </p:oleObj>
              </mc:Choice>
              <mc:Fallback>
                <p:oleObj name="Equation" r:id="rId21" imgW="141910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405063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665163" y="3330575"/>
            <a:ext cx="2279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  </a:t>
            </a:r>
            <a:r>
              <a:rPr kumimoji="1" lang="zh-CN" altLang="en-US" b="1" dirty="0">
                <a:latin typeface="+mn-lt"/>
                <a:ea typeface="+mn-ea"/>
              </a:rPr>
              <a:t>函数</a:t>
            </a:r>
          </a:p>
        </p:txBody>
      </p:sp>
      <p:graphicFrame>
        <p:nvGraphicFramePr>
          <p:cNvPr id="82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55195"/>
              </p:ext>
            </p:extLst>
          </p:nvPr>
        </p:nvGraphicFramePr>
        <p:xfrm>
          <a:off x="2538413" y="34099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Equation" r:id="rId23" imgW="1295326" imgH="381074" progId="Equation.DSMT4">
                  <p:embed/>
                </p:oleObj>
              </mc:Choice>
              <mc:Fallback>
                <p:oleObj name="Equation" r:id="rId23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34099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58" name="Group 66"/>
          <p:cNvGrpSpPr>
            <a:grpSpLocks/>
          </p:cNvGrpSpPr>
          <p:nvPr/>
        </p:nvGrpSpPr>
        <p:grpSpPr bwMode="auto">
          <a:xfrm>
            <a:off x="3859213" y="3348038"/>
            <a:ext cx="4343400" cy="519112"/>
            <a:chOff x="2400" y="2657"/>
            <a:chExt cx="2736" cy="327"/>
          </a:xfrm>
        </p:grpSpPr>
        <p:sp>
          <p:nvSpPr>
            <p:cNvPr id="4131" name="Text Box 33"/>
            <p:cNvSpPr txBox="1">
              <a:spLocks noChangeArrowheads="1"/>
            </p:cNvSpPr>
            <p:nvPr/>
          </p:nvSpPr>
          <p:spPr bwMode="auto">
            <a:xfrm>
              <a:off x="2400" y="2657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在点     可微的</a:t>
              </a:r>
              <a:r>
                <a:rPr kumimoji="1" lang="zh-CN" altLang="en-US" b="1" dirty="0">
                  <a:solidFill>
                    <a:srgbClr val="C00000"/>
                  </a:solidFill>
                  <a:latin typeface="+mn-lt"/>
                  <a:ea typeface="+mn-ea"/>
                </a:rPr>
                <a:t>充要条件</a:t>
              </a:r>
              <a:r>
                <a:rPr kumimoji="1" lang="zh-CN" altLang="en-US" b="1" dirty="0">
                  <a:latin typeface="+mn-lt"/>
                  <a:ea typeface="+mn-ea"/>
                </a:rPr>
                <a:t>是</a:t>
              </a:r>
            </a:p>
          </p:txBody>
        </p:sp>
        <p:graphicFrame>
          <p:nvGraphicFramePr>
            <p:cNvPr id="4132" name="Object 34"/>
            <p:cNvGraphicFramePr>
              <a:graphicFrameLocks noChangeAspect="1"/>
            </p:cNvGraphicFramePr>
            <p:nvPr/>
          </p:nvGraphicFramePr>
          <p:xfrm>
            <a:off x="2928" y="2688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" name="Equation" r:id="rId25" imgW="314464" imgH="419249" progId="Equation.DSMT4">
                    <p:embed/>
                  </p:oleObj>
                </mc:Choice>
                <mc:Fallback>
                  <p:oleObj name="Equation" r:id="rId25" imgW="314464" imgH="41924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43062"/>
              </p:ext>
            </p:extLst>
          </p:nvPr>
        </p:nvGraphicFramePr>
        <p:xfrm>
          <a:off x="873982" y="3849688"/>
          <a:ext cx="351163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Equation" r:id="rId27" imgW="1688760" imgH="228600" progId="Equation.DSMT4">
                  <p:embed/>
                </p:oleObj>
              </mc:Choice>
              <mc:Fallback>
                <p:oleObj name="Equation" r:id="rId27" imgW="1688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82" y="3849688"/>
                        <a:ext cx="3511636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161987"/>
              </p:ext>
            </p:extLst>
          </p:nvPr>
        </p:nvGraphicFramePr>
        <p:xfrm>
          <a:off x="4343400" y="3849782"/>
          <a:ext cx="207236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29" imgW="977760" imgH="228600" progId="Equation.DSMT4">
                  <p:embed/>
                </p:oleObj>
              </mc:Choice>
              <mc:Fallback>
                <p:oleObj name="Equation" r:id="rId29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49782"/>
                        <a:ext cx="207236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145523"/>
              </p:ext>
            </p:extLst>
          </p:nvPr>
        </p:nvGraphicFramePr>
        <p:xfrm>
          <a:off x="5424488" y="884238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Equation" r:id="rId31" imgW="2143041" imgH="381074" progId="Equation.DSMT4">
                  <p:embed/>
                </p:oleObj>
              </mc:Choice>
              <mc:Fallback>
                <p:oleObj name="Equation" r:id="rId31" imgW="214304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884238"/>
                        <a:ext cx="217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6515100" y="3860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823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749973"/>
              </p:ext>
            </p:extLst>
          </p:nvPr>
        </p:nvGraphicFramePr>
        <p:xfrm>
          <a:off x="1774825" y="4581525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33" imgW="2219316" imgH="419249" progId="Equation.DSMT4">
                  <p:embed/>
                </p:oleObj>
              </mc:Choice>
              <mc:Fallback>
                <p:oleObj name="Equation" r:id="rId33" imgW="2219316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581525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3200400" y="17510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</a:t>
            </a:r>
          </a:p>
        </p:txBody>
      </p:sp>
      <p:graphicFrame>
        <p:nvGraphicFramePr>
          <p:cNvPr id="823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94946"/>
              </p:ext>
            </p:extLst>
          </p:nvPr>
        </p:nvGraphicFramePr>
        <p:xfrm>
          <a:off x="4038600" y="19050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35" imgW="314464" imgH="419249" progId="Equation.DSMT4">
                  <p:embed/>
                </p:oleObj>
              </mc:Choice>
              <mc:Fallback>
                <p:oleObj name="Equation" r:id="rId35" imgW="31446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050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4343400" y="17637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可微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665163" y="2811463"/>
            <a:ext cx="5329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思考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自变量 </a:t>
            </a:r>
            <a:r>
              <a:rPr kumimoji="1" lang="en-US" altLang="zh-CN" b="1" i="1" dirty="0"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的微分是什么？</a:t>
            </a:r>
          </a:p>
        </p:txBody>
      </p:sp>
      <p:sp>
        <p:nvSpPr>
          <p:cNvPr id="8268" name="Rectangle 76"/>
          <p:cNvSpPr>
            <a:spLocks noChangeArrowheads="1"/>
          </p:cNvSpPr>
          <p:nvPr/>
        </p:nvSpPr>
        <p:spPr bwMode="auto">
          <a:xfrm>
            <a:off x="5638800" y="2852738"/>
            <a:ext cx="1219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答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 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d</a:t>
            </a:r>
            <a:r>
              <a:rPr kumimoji="1" lang="en-US" altLang="zh-CN" sz="2800" b="1" i="1" dirty="0">
                <a:solidFill>
                  <a:srgbClr val="0000FF"/>
                </a:solidFill>
              </a:rPr>
              <a:t>x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1581"/>
              </p:ext>
            </p:extLst>
          </p:nvPr>
        </p:nvGraphicFramePr>
        <p:xfrm>
          <a:off x="3997325" y="4559300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37" imgW="749160" imgH="228600" progId="Equation.DSMT4">
                  <p:embed/>
                </p:oleObj>
              </mc:Choice>
              <mc:Fallback>
                <p:oleObj name="Equation" r:id="rId37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4559300"/>
                        <a:ext cx="16414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601949"/>
              </p:ext>
            </p:extLst>
          </p:nvPr>
        </p:nvGraphicFramePr>
        <p:xfrm>
          <a:off x="2466975" y="5157788"/>
          <a:ext cx="3171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39" imgW="1447560" imgH="406080" progId="Equation.DSMT4">
                  <p:embed/>
                </p:oleObj>
              </mc:Choice>
              <mc:Fallback>
                <p:oleObj name="Equation" r:id="rId39" imgW="1447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5157788"/>
                        <a:ext cx="31718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5859463" y="5373688"/>
            <a:ext cx="3048000" cy="528637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导数也叫作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微商</a:t>
            </a:r>
          </a:p>
        </p:txBody>
      </p:sp>
      <p:sp>
        <p:nvSpPr>
          <p:cNvPr id="4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4211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autoUpdateAnimBg="0"/>
      <p:bldP spid="8200" grpId="0" build="p" autoUpdateAnimBg="0"/>
      <p:bldP spid="8203" grpId="0" autoUpdateAnimBg="0"/>
      <p:bldP spid="8214" grpId="0" autoUpdateAnimBg="0"/>
      <p:bldP spid="8220" grpId="0" autoUpdateAnimBg="0"/>
      <p:bldP spid="8222" grpId="0" autoUpdateAnimBg="0"/>
      <p:bldP spid="8236" grpId="0" autoUpdateAnimBg="0"/>
      <p:bldP spid="8238" grpId="0" autoUpdateAnimBg="0"/>
      <p:bldP spid="8240" grpId="0" autoUpdateAnimBg="0"/>
      <p:bldP spid="8267" grpId="0" autoUpdateAnimBg="0"/>
      <p:bldP spid="8268" grpId="0"/>
      <p:bldP spid="41" grpId="0" animBg="1" autoUpdateAnimBg="0"/>
      <p:bldP spid="4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2362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函数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9600" y="22240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</a:t>
            </a: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必要性</a:t>
            </a:r>
            <a:r>
              <a:rPr kumimoji="1" lang="zh-CN" altLang="en-US" b="1">
                <a:latin typeface="+mn-lt"/>
                <a:ea typeface="+mn-ea"/>
              </a:rPr>
              <a:t> 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563688" y="28051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已知</a:t>
            </a:r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84239"/>
              </p:ext>
            </p:extLst>
          </p:nvPr>
        </p:nvGraphicFramePr>
        <p:xfrm>
          <a:off x="2452688" y="285273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3" imgW="1295326" imgH="381074" progId="Equation.DSMT4">
                  <p:embed/>
                </p:oleObj>
              </mc:Choice>
              <mc:Fallback>
                <p:oleObj name="Equation" r:id="rId3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852738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98" name="Group 82"/>
          <p:cNvGrpSpPr>
            <a:grpSpLocks/>
          </p:cNvGrpSpPr>
          <p:nvPr/>
        </p:nvGrpSpPr>
        <p:grpSpPr bwMode="auto">
          <a:xfrm>
            <a:off x="3773488" y="2767013"/>
            <a:ext cx="2362200" cy="571500"/>
            <a:chOff x="3504" y="1272"/>
            <a:chExt cx="1488" cy="360"/>
          </a:xfrm>
        </p:grpSpPr>
        <p:sp>
          <p:nvSpPr>
            <p:cNvPr id="5152" name="Text Box 18"/>
            <p:cNvSpPr txBox="1">
              <a:spLocks noChangeArrowheads="1"/>
            </p:cNvSpPr>
            <p:nvPr/>
          </p:nvSpPr>
          <p:spPr bwMode="auto">
            <a:xfrm>
              <a:off x="3504" y="1296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在点     可微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5153" name="Object 19"/>
            <p:cNvGraphicFramePr>
              <a:graphicFrameLocks noChangeAspect="1"/>
            </p:cNvGraphicFramePr>
            <p:nvPr/>
          </p:nvGraphicFramePr>
          <p:xfrm>
            <a:off x="4032" y="1272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Equation" r:id="rId5" imgW="152549" imgH="199913" progId="Equation.DSMT4">
                    <p:embed/>
                  </p:oleObj>
                </mc:Choice>
                <mc:Fallback>
                  <p:oleObj name="Equation" r:id="rId5" imgW="152549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72"/>
                          <a:ext cx="27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762625" y="280511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90081"/>
              </p:ext>
            </p:extLst>
          </p:nvPr>
        </p:nvGraphicFramePr>
        <p:xfrm>
          <a:off x="1552575" y="3505200"/>
          <a:ext cx="3705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7" imgW="3676557" imgH="419249" progId="Equation.DSMT4">
                  <p:embed/>
                </p:oleObj>
              </mc:Choice>
              <mc:Fallback>
                <p:oleObj name="Equation" r:id="rId7" imgW="3676557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505200"/>
                        <a:ext cx="3705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99560"/>
              </p:ext>
            </p:extLst>
          </p:nvPr>
        </p:nvGraphicFramePr>
        <p:xfrm>
          <a:off x="825500" y="4102100"/>
          <a:ext cx="458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Equation" r:id="rId9" imgW="4553043" imgH="895424" progId="Equation.DSMT4">
                  <p:embed/>
                </p:oleObj>
              </mc:Choice>
              <mc:Fallback>
                <p:oleObj name="Equation" r:id="rId9" imgW="4553043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102100"/>
                        <a:ext cx="4584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1396"/>
              </p:ext>
            </p:extLst>
          </p:nvPr>
        </p:nvGraphicFramePr>
        <p:xfrm>
          <a:off x="5486400" y="4387850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Equation" r:id="rId11" imgW="542953" imgH="276262" progId="Equation.DSMT4">
                  <p:embed/>
                </p:oleObj>
              </mc:Choice>
              <mc:Fallback>
                <p:oleObj name="Equation" r:id="rId11" imgW="542953" imgH="2762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87850"/>
                        <a:ext cx="57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09600" y="518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92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79255"/>
              </p:ext>
            </p:extLst>
          </p:nvPr>
        </p:nvGraphicFramePr>
        <p:xfrm>
          <a:off x="5016500" y="5233988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Equation" r:id="rId13" imgW="1581020" imgH="419249" progId="Equation.DSMT4">
                  <p:embed/>
                </p:oleObj>
              </mc:Choice>
              <mc:Fallback>
                <p:oleObj name="Equation" r:id="rId13" imgW="1581020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5233988"/>
                        <a:ext cx="161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286242"/>
              </p:ext>
            </p:extLst>
          </p:nvPr>
        </p:nvGraphicFramePr>
        <p:xfrm>
          <a:off x="5378450" y="3536950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Equation" r:id="rId15" imgW="2143041" imgH="381074" progId="Equation.DSMT4">
                  <p:embed/>
                </p:oleObj>
              </mc:Choice>
              <mc:Fallback>
                <p:oleObj name="Equation" r:id="rId15" imgW="214304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536950"/>
                        <a:ext cx="217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77528"/>
              </p:ext>
            </p:extLst>
          </p:nvPr>
        </p:nvGraphicFramePr>
        <p:xfrm>
          <a:off x="1117600" y="525303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Equation" r:id="rId17" imgW="1295326" imgH="381074" progId="Equation.DSMT4">
                  <p:embed/>
                </p:oleObj>
              </mc:Choice>
              <mc:Fallback>
                <p:oleObj name="Equation" r:id="rId17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253038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0" name="Group 94"/>
          <p:cNvGrpSpPr>
            <a:grpSpLocks/>
          </p:cNvGrpSpPr>
          <p:nvPr/>
        </p:nvGrpSpPr>
        <p:grpSpPr bwMode="auto">
          <a:xfrm>
            <a:off x="2438400" y="5194300"/>
            <a:ext cx="2743200" cy="519113"/>
            <a:chOff x="1536" y="3431"/>
            <a:chExt cx="1728" cy="327"/>
          </a:xfrm>
        </p:grpSpPr>
        <p:sp>
          <p:nvSpPr>
            <p:cNvPr id="5150" name="Text Box 54"/>
            <p:cNvSpPr txBox="1">
              <a:spLocks noChangeArrowheads="1"/>
            </p:cNvSpPr>
            <p:nvPr/>
          </p:nvSpPr>
          <p:spPr bwMode="auto">
            <a:xfrm>
              <a:off x="1536" y="3431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在点     可导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5151" name="Object 55"/>
            <p:cNvGraphicFramePr>
              <a:graphicFrameLocks noChangeAspect="1"/>
            </p:cNvGraphicFramePr>
            <p:nvPr/>
          </p:nvGraphicFramePr>
          <p:xfrm>
            <a:off x="2089" y="3464"/>
            <a:ext cx="21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Equation" r:id="rId19" imgW="314464" imgH="419249" progId="Equation.DSMT4">
                    <p:embed/>
                  </p:oleObj>
                </mc:Choice>
                <mc:Fallback>
                  <p:oleObj name="Equation" r:id="rId19" imgW="314464" imgH="41924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3464"/>
                          <a:ext cx="21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495800" y="5181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513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750844"/>
              </p:ext>
            </p:extLst>
          </p:nvPr>
        </p:nvGraphicFramePr>
        <p:xfrm>
          <a:off x="2640013" y="3556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Equation" r:id="rId21" imgW="1295326" imgH="381074" progId="Equation.DSMT4">
                  <p:embed/>
                </p:oleObj>
              </mc:Choice>
              <mc:Fallback>
                <p:oleObj name="Equation" r:id="rId21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556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8" name="Group 95"/>
          <p:cNvGrpSpPr>
            <a:grpSpLocks/>
          </p:cNvGrpSpPr>
          <p:nvPr/>
        </p:nvGrpSpPr>
        <p:grpSpPr bwMode="auto">
          <a:xfrm>
            <a:off x="4038600" y="255588"/>
            <a:ext cx="4343400" cy="519112"/>
            <a:chOff x="2544" y="161"/>
            <a:chExt cx="2736" cy="327"/>
          </a:xfrm>
        </p:grpSpPr>
        <p:sp>
          <p:nvSpPr>
            <p:cNvPr id="5148" name="Text Box 71"/>
            <p:cNvSpPr txBox="1">
              <a:spLocks noChangeArrowheads="1"/>
            </p:cNvSpPr>
            <p:nvPr/>
          </p:nvSpPr>
          <p:spPr bwMode="auto">
            <a:xfrm>
              <a:off x="2544" y="161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在点     可微的</a:t>
              </a:r>
              <a:r>
                <a:rPr kumimoji="1" lang="zh-CN" altLang="en-US" b="1" dirty="0">
                  <a:solidFill>
                    <a:srgbClr val="0000FF"/>
                  </a:solidFill>
                  <a:latin typeface="+mn-lt"/>
                  <a:ea typeface="+mn-ea"/>
                </a:rPr>
                <a:t>充要条件</a:t>
              </a:r>
              <a:r>
                <a:rPr kumimoji="1" lang="zh-CN" altLang="en-US" b="1" dirty="0">
                  <a:latin typeface="+mn-lt"/>
                  <a:ea typeface="+mn-ea"/>
                </a:rPr>
                <a:t>是</a:t>
              </a:r>
            </a:p>
          </p:txBody>
        </p:sp>
        <p:graphicFrame>
          <p:nvGraphicFramePr>
            <p:cNvPr id="5149" name="Object 72"/>
            <p:cNvGraphicFramePr>
              <a:graphicFrameLocks noChangeAspect="1"/>
            </p:cNvGraphicFramePr>
            <p:nvPr/>
          </p:nvGraphicFramePr>
          <p:xfrm>
            <a:off x="3094" y="196"/>
            <a:ext cx="2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Equation" r:id="rId23" imgW="314464" imgH="419249" progId="Equation.DSMT4">
                    <p:embed/>
                  </p:oleObj>
                </mc:Choice>
                <mc:Fallback>
                  <p:oleObj name="Equation" r:id="rId23" imgW="314464" imgH="41924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196"/>
                          <a:ext cx="2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39443"/>
              </p:ext>
            </p:extLst>
          </p:nvPr>
        </p:nvGraphicFramePr>
        <p:xfrm>
          <a:off x="342900" y="9652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25" imgW="1295326" imgH="381074" progId="Equation.DSMT4">
                  <p:embed/>
                </p:oleObj>
              </mc:Choice>
              <mc:Fallback>
                <p:oleObj name="Equation" r:id="rId25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9652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75"/>
          <p:cNvSpPr txBox="1">
            <a:spLocks noChangeArrowheads="1"/>
          </p:cNvSpPr>
          <p:nvPr/>
        </p:nvSpPr>
        <p:spPr bwMode="auto">
          <a:xfrm>
            <a:off x="1735138" y="8747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     处可导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5141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41882"/>
              </p:ext>
            </p:extLst>
          </p:nvPr>
        </p:nvGraphicFramePr>
        <p:xfrm>
          <a:off x="2590800" y="9207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27" imgW="314464" imgH="419249" progId="Equation.DSMT4">
                  <p:embed/>
                </p:oleObj>
              </mc:Choice>
              <mc:Fallback>
                <p:oleObj name="Equation" r:id="rId27" imgW="31446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207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77"/>
          <p:cNvSpPr txBox="1">
            <a:spLocks noChangeArrowheads="1"/>
          </p:cNvSpPr>
          <p:nvPr/>
        </p:nvSpPr>
        <p:spPr bwMode="auto">
          <a:xfrm>
            <a:off x="4191000" y="838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5143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710747"/>
              </p:ext>
            </p:extLst>
          </p:nvPr>
        </p:nvGraphicFramePr>
        <p:xfrm>
          <a:off x="4711700" y="92710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29" imgW="1733569" imgH="419249" progId="Equation.DSMT4">
                  <p:embed/>
                </p:oleObj>
              </mc:Choice>
              <mc:Fallback>
                <p:oleObj name="Equation" r:id="rId29" imgW="1733569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927100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79"/>
          <p:cNvSpPr txBox="1">
            <a:spLocks noChangeArrowheads="1"/>
          </p:cNvSpPr>
          <p:nvPr/>
        </p:nvSpPr>
        <p:spPr bwMode="auto">
          <a:xfrm>
            <a:off x="6553200" y="852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5145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18323"/>
              </p:ext>
            </p:extLst>
          </p:nvPr>
        </p:nvGraphicFramePr>
        <p:xfrm>
          <a:off x="2220913" y="149225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31" imgW="2219316" imgH="419249" progId="Equation.DSMT4">
                  <p:embed/>
                </p:oleObj>
              </mc:Choice>
              <mc:Fallback>
                <p:oleObj name="Equation" r:id="rId31" imgW="2219316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492250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Line 85"/>
          <p:cNvSpPr>
            <a:spLocks noChangeShapeType="1"/>
          </p:cNvSpPr>
          <p:nvPr/>
        </p:nvSpPr>
        <p:spPr bwMode="auto">
          <a:xfrm>
            <a:off x="152400" y="2057400"/>
            <a:ext cx="883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085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utoUpdateAnimBg="0"/>
      <p:bldP spid="9231" grpId="0" autoUpdateAnimBg="0"/>
      <p:bldP spid="9237" grpId="0" autoUpdateAnimBg="0"/>
      <p:bldP spid="9249" grpId="0" autoUpdateAnimBg="0"/>
      <p:bldP spid="9272" grpId="0" build="p" autoUpdateAnimBg="0"/>
      <p:bldP spid="3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2362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函数</a:t>
            </a:r>
          </a:p>
        </p:txBody>
      </p:sp>
      <p:graphicFrame>
        <p:nvGraphicFramePr>
          <p:cNvPr id="614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26439"/>
              </p:ext>
            </p:extLst>
          </p:nvPr>
        </p:nvGraphicFramePr>
        <p:xfrm>
          <a:off x="2640013" y="3556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Equation" r:id="rId3" imgW="1295326" imgH="381074" progId="Equation.DSMT4">
                  <p:embed/>
                </p:oleObj>
              </mc:Choice>
              <mc:Fallback>
                <p:oleObj name="Equation" r:id="rId3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556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" name="Group 22"/>
          <p:cNvGrpSpPr>
            <a:grpSpLocks/>
          </p:cNvGrpSpPr>
          <p:nvPr/>
        </p:nvGrpSpPr>
        <p:grpSpPr bwMode="auto">
          <a:xfrm>
            <a:off x="4038600" y="255588"/>
            <a:ext cx="4343400" cy="519112"/>
            <a:chOff x="2544" y="161"/>
            <a:chExt cx="2736" cy="327"/>
          </a:xfrm>
        </p:grpSpPr>
        <p:sp>
          <p:nvSpPr>
            <p:cNvPr id="6174" name="Text Box 23"/>
            <p:cNvSpPr txBox="1">
              <a:spLocks noChangeArrowheads="1"/>
            </p:cNvSpPr>
            <p:nvPr/>
          </p:nvSpPr>
          <p:spPr bwMode="auto">
            <a:xfrm>
              <a:off x="2544" y="161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在点     可微的</a:t>
              </a:r>
              <a:r>
                <a:rPr kumimoji="1" lang="zh-CN" altLang="en-US" b="1" dirty="0">
                  <a:solidFill>
                    <a:srgbClr val="0000FF"/>
                  </a:solidFill>
                  <a:latin typeface="+mn-lt"/>
                  <a:ea typeface="+mn-ea"/>
                </a:rPr>
                <a:t>充要条件</a:t>
              </a:r>
              <a:r>
                <a:rPr kumimoji="1" lang="zh-CN" altLang="en-US" b="1" dirty="0">
                  <a:latin typeface="+mn-lt"/>
                  <a:ea typeface="+mn-ea"/>
                </a:rPr>
                <a:t>是</a:t>
              </a:r>
            </a:p>
          </p:txBody>
        </p:sp>
        <p:graphicFrame>
          <p:nvGraphicFramePr>
            <p:cNvPr id="6175" name="Object 24"/>
            <p:cNvGraphicFramePr>
              <a:graphicFrameLocks noChangeAspect="1"/>
            </p:cNvGraphicFramePr>
            <p:nvPr/>
          </p:nvGraphicFramePr>
          <p:xfrm>
            <a:off x="3094" y="196"/>
            <a:ext cx="2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" name="Equation" r:id="rId5" imgW="314464" imgH="419249" progId="Equation.DSMT4">
                    <p:embed/>
                  </p:oleObj>
                </mc:Choice>
                <mc:Fallback>
                  <p:oleObj name="Equation" r:id="rId5" imgW="314464" imgH="41924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196"/>
                          <a:ext cx="2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49855"/>
              </p:ext>
            </p:extLst>
          </p:nvPr>
        </p:nvGraphicFramePr>
        <p:xfrm>
          <a:off x="342900" y="9652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7" imgW="1295326" imgH="381074" progId="Equation.DSMT4">
                  <p:embed/>
                </p:oleObj>
              </mc:Choice>
              <mc:Fallback>
                <p:oleObj name="Equation" r:id="rId7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9652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26"/>
          <p:cNvSpPr txBox="1">
            <a:spLocks noChangeArrowheads="1"/>
          </p:cNvSpPr>
          <p:nvPr/>
        </p:nvSpPr>
        <p:spPr bwMode="auto">
          <a:xfrm>
            <a:off x="1735138" y="8747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     处可导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61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00437"/>
              </p:ext>
            </p:extLst>
          </p:nvPr>
        </p:nvGraphicFramePr>
        <p:xfrm>
          <a:off x="2590800" y="9207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9" imgW="314464" imgH="419249" progId="Equation.DSMT4">
                  <p:embed/>
                </p:oleObj>
              </mc:Choice>
              <mc:Fallback>
                <p:oleObj name="Equation" r:id="rId9" imgW="31446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207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28"/>
          <p:cNvSpPr txBox="1">
            <a:spLocks noChangeArrowheads="1"/>
          </p:cNvSpPr>
          <p:nvPr/>
        </p:nvSpPr>
        <p:spPr bwMode="auto">
          <a:xfrm>
            <a:off x="4191000" y="838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61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435547"/>
              </p:ext>
            </p:extLst>
          </p:nvPr>
        </p:nvGraphicFramePr>
        <p:xfrm>
          <a:off x="4711700" y="92710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11" imgW="1733569" imgH="419249" progId="Equation.DSMT4">
                  <p:embed/>
                </p:oleObj>
              </mc:Choice>
              <mc:Fallback>
                <p:oleObj name="Equation" r:id="rId11" imgW="1733569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927100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30"/>
          <p:cNvSpPr txBox="1">
            <a:spLocks noChangeArrowheads="1"/>
          </p:cNvSpPr>
          <p:nvPr/>
        </p:nvSpPr>
        <p:spPr bwMode="auto">
          <a:xfrm>
            <a:off x="6553200" y="852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61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483472"/>
              </p:ext>
            </p:extLst>
          </p:nvPr>
        </p:nvGraphicFramePr>
        <p:xfrm>
          <a:off x="2220913" y="149225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Equation" r:id="rId13" imgW="2219316" imgH="419249" progId="Equation.DSMT4">
                  <p:embed/>
                </p:oleObj>
              </mc:Choice>
              <mc:Fallback>
                <p:oleObj name="Equation" r:id="rId13" imgW="2219316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492250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Line 32"/>
          <p:cNvSpPr>
            <a:spLocks noChangeShapeType="1"/>
          </p:cNvSpPr>
          <p:nvPr/>
        </p:nvSpPr>
        <p:spPr bwMode="auto">
          <a:xfrm>
            <a:off x="152400" y="2057400"/>
            <a:ext cx="883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6157" name="Text Box 40"/>
          <p:cNvSpPr txBox="1">
            <a:spLocks noChangeArrowheads="1"/>
          </p:cNvSpPr>
          <p:nvPr/>
        </p:nvSpPr>
        <p:spPr bwMode="auto">
          <a:xfrm>
            <a:off x="533400" y="22558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充分性</a:t>
            </a:r>
            <a:endParaRPr kumimoji="1" lang="zh-CN" altLang="en-US" b="1">
              <a:latin typeface="+mn-lt"/>
              <a:ea typeface="+mn-ea"/>
            </a:endParaRP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2209800" y="2209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已知</a:t>
            </a:r>
          </a:p>
        </p:txBody>
      </p:sp>
      <p:graphicFrame>
        <p:nvGraphicFramePr>
          <p:cNvPr id="4305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174625"/>
              </p:ext>
            </p:extLst>
          </p:nvPr>
        </p:nvGraphicFramePr>
        <p:xfrm>
          <a:off x="2362200" y="2806700"/>
          <a:ext cx="254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Equation" r:id="rId15" imgW="2514712" imgH="895424" progId="Equation.DSMT4">
                  <p:embed/>
                </p:oleObj>
              </mc:Choice>
              <mc:Fallback>
                <p:oleObj name="Equation" r:id="rId15" imgW="2514712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06700"/>
                        <a:ext cx="254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99646"/>
              </p:ext>
            </p:extLst>
          </p:nvPr>
        </p:nvGraphicFramePr>
        <p:xfrm>
          <a:off x="3098800" y="230663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17" imgW="1295326" imgH="381074" progId="Equation.DSMT4">
                  <p:embed/>
                </p:oleObj>
              </mc:Choice>
              <mc:Fallback>
                <p:oleObj name="Equation" r:id="rId17" imgW="12953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306638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70327"/>
              </p:ext>
            </p:extLst>
          </p:nvPr>
        </p:nvGraphicFramePr>
        <p:xfrm>
          <a:off x="1841500" y="3721100"/>
          <a:ext cx="295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19" imgW="2933551" imgH="895424" progId="Equation.DSMT4">
                  <p:embed/>
                </p:oleObj>
              </mc:Choice>
              <mc:Fallback>
                <p:oleObj name="Equation" r:id="rId19" imgW="2933551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721100"/>
                        <a:ext cx="2959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489730"/>
              </p:ext>
            </p:extLst>
          </p:nvPr>
        </p:nvGraphicFramePr>
        <p:xfrm>
          <a:off x="5295900" y="3987800"/>
          <a:ext cx="1790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Equation" r:id="rId21" imgW="1762004" imgH="533437" progId="Equation.DSMT4">
                  <p:embed/>
                </p:oleObj>
              </mc:Choice>
              <mc:Fallback>
                <p:oleObj name="Equation" r:id="rId21" imgW="1762004" imgH="5334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87800"/>
                        <a:ext cx="1790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904970"/>
              </p:ext>
            </p:extLst>
          </p:nvPr>
        </p:nvGraphicFramePr>
        <p:xfrm>
          <a:off x="584200" y="4800600"/>
          <a:ext cx="391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23" imgW="3886312" imgH="419249" progId="Equation.DSMT4">
                  <p:embed/>
                </p:oleObj>
              </mc:Choice>
              <mc:Fallback>
                <p:oleObj name="Equation" r:id="rId23" imgW="3886312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800600"/>
                        <a:ext cx="391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10552"/>
              </p:ext>
            </p:extLst>
          </p:nvPr>
        </p:nvGraphicFramePr>
        <p:xfrm>
          <a:off x="4579938" y="4813300"/>
          <a:ext cx="288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Equation" r:id="rId25" imgW="2857612" imgH="419249" progId="Equation.DSMT4">
                  <p:embed/>
                </p:oleObj>
              </mc:Choice>
              <mc:Fallback>
                <p:oleObj name="Equation" r:id="rId25" imgW="2857612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4813300"/>
                        <a:ext cx="288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990600" y="5638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430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339796"/>
              </p:ext>
            </p:extLst>
          </p:nvPr>
        </p:nvGraphicFramePr>
        <p:xfrm>
          <a:off x="1625600" y="5727700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27" imgW="2143041" imgH="419249" progId="Equation.DSMT4">
                  <p:embed/>
                </p:oleObj>
              </mc:Choice>
              <mc:Fallback>
                <p:oleObj name="Equation" r:id="rId27" imgW="2143041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727700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59" name="Group 51"/>
          <p:cNvGrpSpPr>
            <a:grpSpLocks/>
          </p:cNvGrpSpPr>
          <p:nvPr/>
        </p:nvGrpSpPr>
        <p:grpSpPr bwMode="auto">
          <a:xfrm>
            <a:off x="4419600" y="2209800"/>
            <a:ext cx="2743200" cy="571500"/>
            <a:chOff x="3120" y="3240"/>
            <a:chExt cx="1728" cy="360"/>
          </a:xfrm>
        </p:grpSpPr>
        <p:sp>
          <p:nvSpPr>
            <p:cNvPr id="6172" name="Text Box 52"/>
            <p:cNvSpPr txBox="1">
              <a:spLocks noChangeArrowheads="1"/>
            </p:cNvSpPr>
            <p:nvPr/>
          </p:nvSpPr>
          <p:spPr bwMode="auto">
            <a:xfrm>
              <a:off x="3120" y="3264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在点     可导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6173" name="Object 53"/>
            <p:cNvGraphicFramePr>
              <a:graphicFrameLocks noChangeAspect="1"/>
            </p:cNvGraphicFramePr>
            <p:nvPr/>
          </p:nvGraphicFramePr>
          <p:xfrm>
            <a:off x="3648" y="3240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" name="Equation" r:id="rId29" imgW="152549" imgH="199913" progId="Equation.DSMT4">
                    <p:embed/>
                  </p:oleObj>
                </mc:Choice>
                <mc:Fallback>
                  <p:oleObj name="Equation" r:id="rId29" imgW="152549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40"/>
                          <a:ext cx="27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63" name="Text Box 55"/>
          <p:cNvSpPr txBox="1">
            <a:spLocks noChangeArrowheads="1"/>
          </p:cNvSpPr>
          <p:nvPr/>
        </p:nvSpPr>
        <p:spPr bwMode="auto">
          <a:xfrm>
            <a:off x="6516688" y="22113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sp>
        <p:nvSpPr>
          <p:cNvPr id="43079" name="AutoShape 71"/>
          <p:cNvSpPr>
            <a:spLocks/>
          </p:cNvSpPr>
          <p:nvPr/>
        </p:nvSpPr>
        <p:spPr bwMode="auto">
          <a:xfrm rot="-5400000">
            <a:off x="5486400" y="46482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083" name="Text Box 75"/>
          <p:cNvSpPr txBox="1">
            <a:spLocks noChangeArrowheads="1"/>
          </p:cNvSpPr>
          <p:nvPr/>
        </p:nvSpPr>
        <p:spPr bwMode="auto">
          <a:xfrm>
            <a:off x="4716463" y="5373688"/>
            <a:ext cx="18288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33CC"/>
                </a:solidFill>
                <a:latin typeface="+mn-lt"/>
                <a:ea typeface="+mn-ea"/>
              </a:rPr>
              <a:t>关于△</a:t>
            </a:r>
            <a:r>
              <a:rPr kumimoji="1" lang="en-US" altLang="zh-CN" b="1" i="1">
                <a:solidFill>
                  <a:srgbClr val="0033CC"/>
                </a:solidFill>
                <a:latin typeface="+mn-lt"/>
                <a:ea typeface="+mn-ea"/>
              </a:rPr>
              <a:t>x</a:t>
            </a:r>
            <a:r>
              <a:rPr kumimoji="1" lang="en-US" altLang="zh-CN" b="1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kumimoji="1" lang="zh-CN" altLang="zh-CN" sz="2400" b="1">
                <a:solidFill>
                  <a:srgbClr val="0033CC"/>
                </a:solidFill>
                <a:latin typeface="+mn-lt"/>
                <a:ea typeface="+mn-ea"/>
              </a:rPr>
              <a:t>的</a:t>
            </a:r>
            <a:r>
              <a:rPr kumimoji="1" lang="zh-CN" altLang="en-US" sz="2400" b="1">
                <a:solidFill>
                  <a:srgbClr val="0033CC"/>
                </a:solidFill>
                <a:latin typeface="+mn-lt"/>
                <a:ea typeface="+mn-ea"/>
              </a:rPr>
              <a:t>线性主部</a:t>
            </a:r>
          </a:p>
        </p:txBody>
      </p:sp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916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9" grpId="0" build="p" autoUpdateAnimBg="0"/>
      <p:bldP spid="43057" grpId="0" autoUpdateAnimBg="0"/>
      <p:bldP spid="43063" grpId="0" build="p" autoUpdateAnimBg="0"/>
      <p:bldP spid="43079" grpId="0" animBg="1"/>
      <p:bldP spid="43083" grpId="0" autoUpdateAnimBg="0"/>
      <p:bldP spid="3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31800"/>
            <a:ext cx="1295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005532"/>
              </p:ext>
            </p:extLst>
          </p:nvPr>
        </p:nvGraphicFramePr>
        <p:xfrm>
          <a:off x="1270000" y="1752600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3" imgW="1524149" imgH="419249" progId="Equation.DSMT4">
                  <p:embed/>
                </p:oleObj>
              </mc:Choice>
              <mc:Fallback>
                <p:oleObj name="Equation" r:id="rId3" imgW="1524149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752600"/>
                        <a:ext cx="154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819400" y="16843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63158"/>
              </p:ext>
            </p:extLst>
          </p:nvPr>
        </p:nvGraphicFramePr>
        <p:xfrm>
          <a:off x="1689100" y="1149350"/>
          <a:ext cx="214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5" imgW="2114606" imgH="419249" progId="Equation.DSMT4">
                  <p:embed/>
                </p:oleObj>
              </mc:Choice>
              <mc:Fallback>
                <p:oleObj name="Equation" r:id="rId5" imgW="2114606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149350"/>
                        <a:ext cx="214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99832"/>
              </p:ext>
            </p:extLst>
          </p:nvPr>
        </p:nvGraphicFramePr>
        <p:xfrm>
          <a:off x="1701800" y="533400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7" imgW="3371794" imgH="419249" progId="Equation.DSMT4">
                  <p:embed/>
                </p:oleObj>
              </mc:Choice>
              <mc:Fallback>
                <p:oleObj name="Equation" r:id="rId7" imgW="337179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33400"/>
                        <a:ext cx="340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8713"/>
              </p:ext>
            </p:extLst>
          </p:nvPr>
        </p:nvGraphicFramePr>
        <p:xfrm>
          <a:off x="1993900" y="2286000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9" imgW="1200317" imgH="895424" progId="Equation.DSMT4">
                  <p:embed/>
                </p:oleObj>
              </mc:Choice>
              <mc:Fallback>
                <p:oleObj name="Equation" r:id="rId9" imgW="1200317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286000"/>
                        <a:ext cx="123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76260"/>
              </p:ext>
            </p:extLst>
          </p:nvPr>
        </p:nvGraphicFramePr>
        <p:xfrm>
          <a:off x="3302000" y="2287588"/>
          <a:ext cx="242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11" imgW="2400300" imgH="914512" progId="Equation.DSMT4">
                  <p:embed/>
                </p:oleObj>
              </mc:Choice>
              <mc:Fallback>
                <p:oleObj name="Equation" r:id="rId11" imgW="2400300" imgH="914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287588"/>
                        <a:ext cx="2425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233"/>
              </p:ext>
            </p:extLst>
          </p:nvPr>
        </p:nvGraphicFramePr>
        <p:xfrm>
          <a:off x="3302000" y="3251200"/>
          <a:ext cx="251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13" imgW="2485941" imgH="914512" progId="Equation.DSMT4">
                  <p:embed/>
                </p:oleObj>
              </mc:Choice>
              <mc:Fallback>
                <p:oleObj name="Equation" r:id="rId13" imgW="2485941" imgH="914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251200"/>
                        <a:ext cx="251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5969000" y="3505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15" imgW="400106" imgH="276262" progId="Equation.DSMT4">
                  <p:embed/>
                </p:oleObj>
              </mc:Choice>
              <mc:Fallback>
                <p:oleObj name="Equation" r:id="rId15" imgW="400106" imgH="2762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35052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228600" y="4343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所以</a:t>
            </a:r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74047"/>
              </p:ext>
            </p:extLst>
          </p:nvPr>
        </p:nvGraphicFramePr>
        <p:xfrm>
          <a:off x="1066800" y="4454525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17" imgW="1104974" imgH="285638" progId="Equation.DSMT4">
                  <p:embed/>
                </p:oleObj>
              </mc:Choice>
              <mc:Fallback>
                <p:oleObj name="Equation" r:id="rId17" imgW="1104974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54525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209800" y="43195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0771"/>
              </p:ext>
            </p:extLst>
          </p:nvPr>
        </p:nvGraphicFramePr>
        <p:xfrm>
          <a:off x="2743200" y="44069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Equation" r:id="rId19" imgW="438243" imgH="361987" progId="Equation.DSMT4">
                  <p:embed/>
                </p:oleObj>
              </mc:Choice>
              <mc:Fallback>
                <p:oleObj name="Equation" r:id="rId19" imgW="438243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06900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20581"/>
              </p:ext>
            </p:extLst>
          </p:nvPr>
        </p:nvGraphicFramePr>
        <p:xfrm>
          <a:off x="3683000" y="44196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21" imgW="390404" imgH="381074" progId="Equation.DSMT4">
                  <p:embed/>
                </p:oleObj>
              </mc:Choice>
              <mc:Fallback>
                <p:oleObj name="Equation" r:id="rId21" imgW="39040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419600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8438" y="4953000"/>
            <a:ext cx="422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很小时</a:t>
            </a:r>
            <a:r>
              <a:rPr kumimoji="1" lang="en-US" altLang="zh-CN" b="1">
                <a:latin typeface="+mn-lt"/>
                <a:ea typeface="+mn-ea"/>
              </a:rPr>
              <a:t>,  </a:t>
            </a:r>
            <a:r>
              <a:rPr kumimoji="1" lang="zh-CN" altLang="en-US" b="1">
                <a:latin typeface="+mn-lt"/>
                <a:ea typeface="+mn-ea"/>
              </a:rPr>
              <a:t>有近似公式</a:t>
            </a:r>
          </a:p>
        </p:txBody>
      </p:sp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7391400" y="4343400"/>
          <a:ext cx="66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23" imgW="628594" imgH="438001" progId="Equation.DSMT4">
                  <p:embed/>
                </p:oleObj>
              </mc:Choice>
              <mc:Fallback>
                <p:oleObj name="Equation" r:id="rId23" imgW="628594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66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1517650" y="5541963"/>
          <a:ext cx="14700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25" imgW="1190616" imgH="381074" progId="Equation.DSMT4">
                  <p:embed/>
                </p:oleObj>
              </mc:Choice>
              <mc:Fallback>
                <p:oleObj name="Equation" r:id="rId25" imgW="119061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541963"/>
                        <a:ext cx="14700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200400" y="43084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与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4114800" y="43084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是等价无穷小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838200" y="1676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当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6496050" y="42814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故当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213100" y="5472113"/>
          <a:ext cx="49085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27" imgW="1917360" imgH="228600" progId="Equation.DSMT4">
                  <p:embed/>
                </p:oleObj>
              </mc:Choice>
              <mc:Fallback>
                <p:oleObj name="Equation" r:id="rId27" imgW="1917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472113"/>
                        <a:ext cx="49085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93" name="直接箭头连接符 22"/>
          <p:cNvCxnSpPr>
            <a:cxnSpLocks noChangeShapeType="1"/>
          </p:cNvCxnSpPr>
          <p:nvPr/>
        </p:nvCxnSpPr>
        <p:spPr bwMode="auto">
          <a:xfrm>
            <a:off x="6227763" y="1935163"/>
            <a:ext cx="27368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4" name="直接箭头连接符 30"/>
          <p:cNvCxnSpPr>
            <a:cxnSpLocks noChangeShapeType="1"/>
          </p:cNvCxnSpPr>
          <p:nvPr/>
        </p:nvCxnSpPr>
        <p:spPr bwMode="auto">
          <a:xfrm flipV="1">
            <a:off x="6726238" y="333375"/>
            <a:ext cx="0" cy="2232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5" name="任意多边形 7179"/>
          <p:cNvSpPr>
            <a:spLocks/>
          </p:cNvSpPr>
          <p:nvPr/>
        </p:nvSpPr>
        <p:spPr bwMode="auto">
          <a:xfrm rot="15075089" flipH="1">
            <a:off x="7236000" y="378000"/>
            <a:ext cx="864000" cy="1188000"/>
          </a:xfrm>
          <a:prstGeom prst="arc">
            <a:avLst>
              <a:gd name="adj1" fmla="val 16482917"/>
              <a:gd name="adj2" fmla="val 5029560"/>
            </a:avLst>
          </a:prstGeom>
          <a:ln>
            <a:solidFill>
              <a:srgbClr val="0000FF"/>
            </a:solidFill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cxnSp>
        <p:nvCxnSpPr>
          <p:cNvPr id="7196" name="直接连接符 7181"/>
          <p:cNvCxnSpPr>
            <a:cxnSpLocks noChangeShapeType="1"/>
          </p:cNvCxnSpPr>
          <p:nvPr/>
        </p:nvCxnSpPr>
        <p:spPr bwMode="auto">
          <a:xfrm flipV="1">
            <a:off x="7061200" y="1028700"/>
            <a:ext cx="1728788" cy="6477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97" name="流程图: 联系 7182"/>
          <p:cNvSpPr>
            <a:spLocks noChangeArrowheads="1"/>
          </p:cNvSpPr>
          <p:nvPr/>
        </p:nvSpPr>
        <p:spPr bwMode="auto">
          <a:xfrm>
            <a:off x="7523163" y="1108075"/>
            <a:ext cx="573087" cy="592138"/>
          </a:xfrm>
          <a:prstGeom prst="flowChartConnector">
            <a:avLst/>
          </a:prstGeom>
          <a:noFill/>
          <a:ln w="9525" algn="ctr">
            <a:solidFill>
              <a:srgbClr val="FF33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cxnSp>
        <p:nvCxnSpPr>
          <p:cNvPr id="7198" name="直接连接符 7184"/>
          <p:cNvCxnSpPr>
            <a:cxnSpLocks noChangeShapeType="1"/>
          </p:cNvCxnSpPr>
          <p:nvPr/>
        </p:nvCxnSpPr>
        <p:spPr bwMode="auto">
          <a:xfrm>
            <a:off x="7812088" y="1412875"/>
            <a:ext cx="1587" cy="5365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8" name="矩形 718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96336" y="1772816"/>
            <a:ext cx="499880" cy="430887"/>
          </a:xfrm>
          <a:prstGeom prst="rect">
            <a:avLst/>
          </a:prstGeom>
          <a:blipFill rotWithShape="1">
            <a:blip r:embed="rId29"/>
            <a:stretch>
              <a:fillRect b="-285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" name="组合 7193"/>
          <p:cNvGrpSpPr>
            <a:grpSpLocks/>
          </p:cNvGrpSpPr>
          <p:nvPr/>
        </p:nvGrpSpPr>
        <p:grpSpPr bwMode="auto">
          <a:xfrm>
            <a:off x="3886200" y="1352549"/>
            <a:ext cx="4210050" cy="4740277"/>
            <a:chOff x="3886200" y="1352144"/>
            <a:chExt cx="4210016" cy="4741152"/>
          </a:xfrm>
        </p:grpSpPr>
        <p:cxnSp>
          <p:nvCxnSpPr>
            <p:cNvPr id="7202" name="曲线连接符 7189"/>
            <p:cNvCxnSpPr>
              <a:cxnSpLocks noChangeShapeType="1"/>
              <a:stCxn id="7203" idx="0"/>
            </p:cNvCxnSpPr>
            <p:nvPr/>
          </p:nvCxnSpPr>
          <p:spPr bwMode="auto">
            <a:xfrm rot="5400000" flipH="1" flipV="1">
              <a:off x="4898400" y="2444951"/>
              <a:ext cx="4119970" cy="1934355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03" name="矩形 7191"/>
            <p:cNvSpPr>
              <a:spLocks noChangeArrowheads="1"/>
            </p:cNvSpPr>
            <p:nvPr/>
          </p:nvSpPr>
          <p:spPr bwMode="auto">
            <a:xfrm>
              <a:off x="3886200" y="5472113"/>
              <a:ext cx="4210016" cy="62118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矩形 7194"/>
          <p:cNvSpPr>
            <a:spLocks noChangeArrowheads="1"/>
          </p:cNvSpPr>
          <p:nvPr/>
        </p:nvSpPr>
        <p:spPr bwMode="auto">
          <a:xfrm>
            <a:off x="7648575" y="2914253"/>
            <a:ext cx="1364156" cy="1231106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000" b="1"/>
              <a:t>局部用切线</a:t>
            </a:r>
            <a:endParaRPr lang="en-US" altLang="zh-CN" sz="2000" b="1"/>
          </a:p>
          <a:p>
            <a:r>
              <a:rPr lang="zh-CN" altLang="en-US" sz="2000" b="1"/>
              <a:t>代替曲线</a:t>
            </a:r>
            <a:r>
              <a:rPr lang="en-US" altLang="zh-CN" sz="2000" b="1"/>
              <a:t>,</a:t>
            </a:r>
            <a:r>
              <a:rPr lang="zh-CN" altLang="en-US" sz="2000" b="1"/>
              <a:t>是</a:t>
            </a:r>
            <a:endParaRPr lang="en-US" altLang="zh-CN" sz="2000" b="1"/>
          </a:p>
          <a:p>
            <a:r>
              <a:rPr lang="zh-CN" altLang="en-US" sz="2000" b="1"/>
              <a:t>研究微分的</a:t>
            </a:r>
            <a:endParaRPr lang="en-US" altLang="zh-CN" sz="2000" b="1"/>
          </a:p>
          <a:p>
            <a:r>
              <a:rPr lang="zh-CN" altLang="en-US" sz="2000" b="1"/>
              <a:t>意义之一</a:t>
            </a:r>
          </a:p>
        </p:txBody>
      </p:sp>
      <p:sp>
        <p:nvSpPr>
          <p:cNvPr id="4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462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62" grpId="0" autoUpdateAnimBg="0"/>
      <p:bldP spid="10264" grpId="0" autoUpdateAnimBg="0"/>
      <p:bldP spid="10274" grpId="0" build="p" autoUpdateAnimBg="0" advAuto="0"/>
      <p:bldP spid="10282" grpId="0" autoUpdateAnimBg="0"/>
      <p:bldP spid="10284" grpId="0" autoUpdateAnimBg="0"/>
      <p:bldP spid="10286" grpId="0" build="p" autoUpdateAnimBg="0"/>
      <p:bldP spid="10287" grpId="0" build="p" autoUpdateAnimBg="0"/>
      <p:bldP spid="3" grpId="0" animBg="1"/>
      <p:bldP spid="4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786" name="Freeform 2"/>
          <p:cNvSpPr>
            <a:spLocks/>
          </p:cNvSpPr>
          <p:nvPr/>
        </p:nvSpPr>
        <p:spPr bwMode="auto">
          <a:xfrm>
            <a:off x="7789863" y="2198688"/>
            <a:ext cx="1587" cy="3144837"/>
          </a:xfrm>
          <a:custGeom>
            <a:avLst/>
            <a:gdLst>
              <a:gd name="T0" fmla="*/ 0 w 1"/>
              <a:gd name="T1" fmla="*/ 0 h 1981"/>
              <a:gd name="T2" fmla="*/ 1587 w 1"/>
              <a:gd name="T3" fmla="*/ 3144837 h 19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981">
                <a:moveTo>
                  <a:pt x="0" y="0"/>
                </a:moveTo>
                <a:lnTo>
                  <a:pt x="1" y="1981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782862" name="Group 78"/>
          <p:cNvGrpSpPr>
            <a:grpSpLocks/>
          </p:cNvGrpSpPr>
          <p:nvPr/>
        </p:nvGrpSpPr>
        <p:grpSpPr bwMode="auto">
          <a:xfrm>
            <a:off x="2971800" y="1620838"/>
            <a:ext cx="6400800" cy="4152900"/>
            <a:chOff x="1872" y="1021"/>
            <a:chExt cx="4032" cy="2616"/>
          </a:xfrm>
        </p:grpSpPr>
        <p:sp>
          <p:nvSpPr>
            <p:cNvPr id="8243" name="Line 5"/>
            <p:cNvSpPr>
              <a:spLocks noChangeShapeType="1"/>
            </p:cNvSpPr>
            <p:nvPr/>
          </p:nvSpPr>
          <p:spPr bwMode="auto">
            <a:xfrm flipV="1">
              <a:off x="2278" y="1121"/>
              <a:ext cx="0" cy="2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Line 6"/>
            <p:cNvSpPr>
              <a:spLocks noChangeShapeType="1"/>
            </p:cNvSpPr>
            <p:nvPr/>
          </p:nvSpPr>
          <p:spPr bwMode="auto">
            <a:xfrm>
              <a:off x="2271" y="3360"/>
              <a:ext cx="34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Text Box 7"/>
            <p:cNvSpPr txBox="1">
              <a:spLocks noChangeArrowheads="1"/>
            </p:cNvSpPr>
            <p:nvPr/>
          </p:nvSpPr>
          <p:spPr bwMode="auto">
            <a:xfrm>
              <a:off x="5385" y="3387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x</a:t>
              </a:r>
            </a:p>
          </p:txBody>
        </p:sp>
        <p:sp>
          <p:nvSpPr>
            <p:cNvPr id="8246" name="Text Box 8"/>
            <p:cNvSpPr txBox="1">
              <a:spLocks noChangeArrowheads="1"/>
            </p:cNvSpPr>
            <p:nvPr/>
          </p:nvSpPr>
          <p:spPr bwMode="auto">
            <a:xfrm>
              <a:off x="1872" y="1021"/>
              <a:ext cx="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y</a:t>
              </a:r>
              <a:endParaRPr lang="en-US" altLang="zh-CN" sz="2000"/>
            </a:p>
          </p:txBody>
        </p:sp>
        <p:sp>
          <p:nvSpPr>
            <p:cNvPr id="8247" name="Text Box 9"/>
            <p:cNvSpPr txBox="1">
              <a:spLocks noChangeArrowheads="1"/>
            </p:cNvSpPr>
            <p:nvPr/>
          </p:nvSpPr>
          <p:spPr bwMode="auto">
            <a:xfrm>
              <a:off x="1919" y="3199"/>
              <a:ext cx="4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o</a:t>
              </a:r>
              <a:endParaRPr lang="en-US" altLang="zh-CN" sz="1200"/>
            </a:p>
          </p:txBody>
        </p:sp>
      </p:grpSp>
      <p:sp>
        <p:nvSpPr>
          <p:cNvPr id="1782797" name="Freeform 13"/>
          <p:cNvSpPr>
            <a:spLocks/>
          </p:cNvSpPr>
          <p:nvPr/>
        </p:nvSpPr>
        <p:spPr bwMode="auto">
          <a:xfrm>
            <a:off x="5207000" y="4422775"/>
            <a:ext cx="1588" cy="898525"/>
          </a:xfrm>
          <a:custGeom>
            <a:avLst/>
            <a:gdLst>
              <a:gd name="T0" fmla="*/ 0 w 1"/>
              <a:gd name="T1" fmla="*/ 0 h 566"/>
              <a:gd name="T2" fmla="*/ 0 w 1"/>
              <a:gd name="T3" fmla="*/ 898525 h 5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66">
                <a:moveTo>
                  <a:pt x="0" y="0"/>
                </a:moveTo>
                <a:lnTo>
                  <a:pt x="0" y="566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798" name="Freeform 14"/>
          <p:cNvSpPr>
            <a:spLocks/>
          </p:cNvSpPr>
          <p:nvPr/>
        </p:nvSpPr>
        <p:spPr bwMode="auto">
          <a:xfrm>
            <a:off x="7785100" y="3308350"/>
            <a:ext cx="1588" cy="1111250"/>
          </a:xfrm>
          <a:custGeom>
            <a:avLst/>
            <a:gdLst>
              <a:gd name="T0" fmla="*/ 0 w 1"/>
              <a:gd name="T1" fmla="*/ 0 h 700"/>
              <a:gd name="T2" fmla="*/ 0 w 1"/>
              <a:gd name="T3" fmla="*/ 1111250 h 7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700">
                <a:moveTo>
                  <a:pt x="0" y="0"/>
                </a:moveTo>
                <a:lnTo>
                  <a:pt x="0" y="70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799" name="Text Box 15"/>
          <p:cNvSpPr txBox="1">
            <a:spLocks noChangeArrowheads="1"/>
          </p:cNvSpPr>
          <p:nvPr/>
        </p:nvSpPr>
        <p:spPr bwMode="auto">
          <a:xfrm>
            <a:off x="4953000" y="40528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i="1"/>
              <a:t>M</a:t>
            </a:r>
            <a:endParaRPr lang="en-US" altLang="zh-CN" sz="1600" i="1">
              <a:solidFill>
                <a:srgbClr val="FF00FF"/>
              </a:solidFill>
            </a:endParaRPr>
          </a:p>
        </p:txBody>
      </p:sp>
      <p:sp>
        <p:nvSpPr>
          <p:cNvPr id="1782801" name="Text Box 17"/>
          <p:cNvSpPr txBox="1">
            <a:spLocks noChangeArrowheads="1"/>
          </p:cNvSpPr>
          <p:nvPr/>
        </p:nvSpPr>
        <p:spPr bwMode="auto">
          <a:xfrm>
            <a:off x="7500938" y="1847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i="1"/>
              <a:t>N</a:t>
            </a:r>
            <a:endParaRPr lang="en-US" altLang="zh-CN" sz="1600" i="1">
              <a:solidFill>
                <a:srgbClr val="FF00FF"/>
              </a:solidFill>
            </a:endParaRPr>
          </a:p>
        </p:txBody>
      </p:sp>
      <p:sp>
        <p:nvSpPr>
          <p:cNvPr id="1782802" name="Text Box 18"/>
          <p:cNvSpPr txBox="1">
            <a:spLocks noChangeArrowheads="1"/>
          </p:cNvSpPr>
          <p:nvPr/>
        </p:nvSpPr>
        <p:spPr bwMode="auto">
          <a:xfrm>
            <a:off x="6535738" y="13906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782804" name="Text Box 20"/>
          <p:cNvSpPr txBox="1">
            <a:spLocks noChangeArrowheads="1"/>
          </p:cNvSpPr>
          <p:nvPr/>
        </p:nvSpPr>
        <p:spPr bwMode="auto">
          <a:xfrm>
            <a:off x="7472363" y="1085850"/>
            <a:ext cx="85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1782806" name="Text Box 22"/>
          <p:cNvSpPr txBox="1">
            <a:spLocks noChangeArrowheads="1"/>
          </p:cNvSpPr>
          <p:nvPr/>
        </p:nvSpPr>
        <p:spPr bwMode="auto">
          <a:xfrm>
            <a:off x="7810500" y="3533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782809" name="Rectangle 25"/>
          <p:cNvSpPr>
            <a:spLocks noChangeArrowheads="1"/>
          </p:cNvSpPr>
          <p:nvPr/>
        </p:nvSpPr>
        <p:spPr bwMode="auto">
          <a:xfrm>
            <a:off x="6286500" y="43434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x</a:t>
            </a:r>
          </a:p>
        </p:txBody>
      </p:sp>
      <p:sp>
        <p:nvSpPr>
          <p:cNvPr id="1782810" name="Text Box 26"/>
          <p:cNvSpPr txBox="1">
            <a:spLocks noChangeArrowheads="1"/>
          </p:cNvSpPr>
          <p:nvPr/>
        </p:nvSpPr>
        <p:spPr bwMode="auto">
          <a:xfrm>
            <a:off x="5656263" y="4081463"/>
            <a:ext cx="347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FF3399"/>
                </a:solidFill>
                <a:sym typeface="Symbol" pitchFamily="18" charset="2"/>
              </a:rPr>
              <a:t></a:t>
            </a:r>
            <a:endParaRPr lang="en-US" altLang="zh-CN" i="1"/>
          </a:p>
        </p:txBody>
      </p:sp>
      <p:graphicFrame>
        <p:nvGraphicFramePr>
          <p:cNvPr id="1782811" name="Object 27"/>
          <p:cNvGraphicFramePr>
            <a:graphicFrameLocks noChangeAspect="1"/>
          </p:cNvGraphicFramePr>
          <p:nvPr/>
        </p:nvGraphicFramePr>
        <p:xfrm>
          <a:off x="357188" y="1166813"/>
          <a:ext cx="9620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4" imgW="482391" imgH="228501" progId="Equation.DSMT4">
                  <p:embed/>
                </p:oleObj>
              </mc:Choice>
              <mc:Fallback>
                <p:oleObj name="Equation" r:id="rId4" imgW="482391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166813"/>
                        <a:ext cx="9620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3" name="Object 29"/>
          <p:cNvGraphicFramePr>
            <a:graphicFrameLocks noChangeAspect="1"/>
          </p:cNvGraphicFramePr>
          <p:nvPr/>
        </p:nvGraphicFramePr>
        <p:xfrm>
          <a:off x="454025" y="3683000"/>
          <a:ext cx="2057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6" imgW="1028254" imgH="203112" progId="Equation.DSMT4">
                  <p:embed/>
                </p:oleObj>
              </mc:Choice>
              <mc:Fallback>
                <p:oleObj name="Equation" r:id="rId6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683000"/>
                        <a:ext cx="2057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4" name="Object 30"/>
          <p:cNvGraphicFramePr>
            <a:graphicFrameLocks noChangeAspect="1"/>
          </p:cNvGraphicFramePr>
          <p:nvPr/>
        </p:nvGraphicFramePr>
        <p:xfrm>
          <a:off x="1276350" y="1041400"/>
          <a:ext cx="10795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8" imgW="647419" imgH="406224" progId="Equation.DSMT4">
                  <p:embed/>
                </p:oleObj>
              </mc:Choice>
              <mc:Fallback>
                <p:oleObj name="Equation" r:id="rId8" imgW="64741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041400"/>
                        <a:ext cx="10795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5" name="Object 31"/>
          <p:cNvGraphicFramePr>
            <a:graphicFrameLocks noChangeAspect="1"/>
          </p:cNvGraphicFramePr>
          <p:nvPr/>
        </p:nvGraphicFramePr>
        <p:xfrm>
          <a:off x="1128713" y="1847850"/>
          <a:ext cx="10890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10" imgW="507780" imgH="165028" progId="Equation.DSMT4">
                  <p:embed/>
                </p:oleObj>
              </mc:Choice>
              <mc:Fallback>
                <p:oleObj name="Equation" r:id="rId10" imgW="507780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847850"/>
                        <a:ext cx="10890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6" name="Object 32"/>
          <p:cNvGraphicFramePr>
            <a:graphicFrameLocks noChangeAspect="1"/>
          </p:cNvGraphicFramePr>
          <p:nvPr/>
        </p:nvGraphicFramePr>
        <p:xfrm>
          <a:off x="454025" y="4197350"/>
          <a:ext cx="15271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12" imgW="889000" imgH="190500" progId="Equation.DSMT4">
                  <p:embed/>
                </p:oleObj>
              </mc:Choice>
              <mc:Fallback>
                <p:oleObj name="Equation" r:id="rId12" imgW="889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197350"/>
                        <a:ext cx="15271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7" name="Object 33"/>
          <p:cNvGraphicFramePr>
            <a:graphicFrameLocks noChangeAspect="1"/>
          </p:cNvGraphicFramePr>
          <p:nvPr/>
        </p:nvGraphicFramePr>
        <p:xfrm>
          <a:off x="377825" y="5376863"/>
          <a:ext cx="29908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14" imgW="1257300" imgH="228600" progId="Equation.DSMT4">
                  <p:embed/>
                </p:oleObj>
              </mc:Choice>
              <mc:Fallback>
                <p:oleObj name="Equation" r:id="rId14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5376863"/>
                        <a:ext cx="29908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9" name="Object 35"/>
          <p:cNvGraphicFramePr>
            <a:graphicFrameLocks noChangeAspect="1"/>
          </p:cNvGraphicFramePr>
          <p:nvPr/>
        </p:nvGraphicFramePr>
        <p:xfrm>
          <a:off x="1049338" y="2292350"/>
          <a:ext cx="1138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16" imgW="660400" imgH="228600" progId="Equation.DSMT4">
                  <p:embed/>
                </p:oleObj>
              </mc:Choice>
              <mc:Fallback>
                <p:oleObj name="Equation" r:id="rId16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292350"/>
                        <a:ext cx="11382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21" name="Object 37"/>
          <p:cNvGraphicFramePr>
            <a:graphicFrameLocks noChangeAspect="1"/>
          </p:cNvGraphicFramePr>
          <p:nvPr/>
        </p:nvGraphicFramePr>
        <p:xfrm>
          <a:off x="5057775" y="5275263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18" imgW="177646" imgH="228402" progId="Equation.DSMT4">
                  <p:embed/>
                </p:oleObj>
              </mc:Choice>
              <mc:Fallback>
                <p:oleObj name="Equation" r:id="rId18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275263"/>
                        <a:ext cx="352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22" name="Object 38"/>
          <p:cNvGraphicFramePr>
            <a:graphicFrameLocks noChangeAspect="1"/>
          </p:cNvGraphicFramePr>
          <p:nvPr/>
        </p:nvGraphicFramePr>
        <p:xfrm>
          <a:off x="7485063" y="5316538"/>
          <a:ext cx="7191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20" imgW="533169" imgH="228501" progId="Equation.DSMT4">
                  <p:embed/>
                </p:oleObj>
              </mc:Choice>
              <mc:Fallback>
                <p:oleObj name="Equation" r:id="rId20" imgW="5331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5316538"/>
                        <a:ext cx="7191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823" name="Freeform 39"/>
          <p:cNvSpPr>
            <a:spLocks/>
          </p:cNvSpPr>
          <p:nvPr/>
        </p:nvSpPr>
        <p:spPr bwMode="auto">
          <a:xfrm>
            <a:off x="3605213" y="4433888"/>
            <a:ext cx="1590675" cy="4762"/>
          </a:xfrm>
          <a:custGeom>
            <a:avLst/>
            <a:gdLst>
              <a:gd name="T0" fmla="*/ 0 w 1002"/>
              <a:gd name="T1" fmla="*/ 4762 h 3"/>
              <a:gd name="T2" fmla="*/ 1590675 w 1002"/>
              <a:gd name="T3" fmla="*/ 0 h 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02" h="3">
                <a:moveTo>
                  <a:pt x="0" y="3"/>
                </a:moveTo>
                <a:lnTo>
                  <a:pt x="1002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82824" name="Object 40"/>
          <p:cNvGraphicFramePr>
            <a:graphicFrameLocks noChangeAspect="1"/>
          </p:cNvGraphicFramePr>
          <p:nvPr/>
        </p:nvGraphicFramePr>
        <p:xfrm>
          <a:off x="2971800" y="4267200"/>
          <a:ext cx="644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22" imgW="431613" imgH="228501" progId="Equation.DSMT4">
                  <p:embed/>
                </p:oleObj>
              </mc:Choice>
              <mc:Fallback>
                <p:oleObj name="Equation" r:id="rId22" imgW="43161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6445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25" name="Object 41"/>
          <p:cNvGraphicFramePr>
            <a:graphicFrameLocks noChangeAspect="1"/>
          </p:cNvGraphicFramePr>
          <p:nvPr/>
        </p:nvGraphicFramePr>
        <p:xfrm>
          <a:off x="7794625" y="2719388"/>
          <a:ext cx="5302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24" imgW="418918" imgH="203112" progId="Equation.DSMT4">
                  <p:embed/>
                </p:oleObj>
              </mc:Choice>
              <mc:Fallback>
                <p:oleObj name="Equation" r:id="rId24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5" y="2719388"/>
                        <a:ext cx="5302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826" name="Text Box 42"/>
          <p:cNvSpPr txBox="1">
            <a:spLocks noChangeArrowheads="1"/>
          </p:cNvSpPr>
          <p:nvPr/>
        </p:nvSpPr>
        <p:spPr bwMode="auto">
          <a:xfrm>
            <a:off x="3046413" y="2286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微分是函数的局部线性化</a:t>
            </a:r>
          </a:p>
        </p:txBody>
      </p:sp>
      <p:sp>
        <p:nvSpPr>
          <p:cNvPr id="1782831" name="Text Box 47"/>
          <p:cNvSpPr txBox="1">
            <a:spLocks noChangeArrowheads="1"/>
          </p:cNvSpPr>
          <p:nvPr/>
        </p:nvSpPr>
        <p:spPr bwMode="auto">
          <a:xfrm>
            <a:off x="7850188" y="45100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82832" name="Freeform 48"/>
          <p:cNvSpPr>
            <a:spLocks/>
          </p:cNvSpPr>
          <p:nvPr/>
        </p:nvSpPr>
        <p:spPr bwMode="auto">
          <a:xfrm>
            <a:off x="7788275" y="3302000"/>
            <a:ext cx="3175" cy="1117600"/>
          </a:xfrm>
          <a:custGeom>
            <a:avLst/>
            <a:gdLst>
              <a:gd name="T0" fmla="*/ 3175 w 2"/>
              <a:gd name="T1" fmla="*/ 0 h 704"/>
              <a:gd name="T2" fmla="*/ 0 w 2"/>
              <a:gd name="T3" fmla="*/ 1117600 h 70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704">
                <a:moveTo>
                  <a:pt x="2" y="0"/>
                </a:moveTo>
                <a:lnTo>
                  <a:pt x="0" y="704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33" name="Freeform 49"/>
          <p:cNvSpPr>
            <a:spLocks/>
          </p:cNvSpPr>
          <p:nvPr/>
        </p:nvSpPr>
        <p:spPr bwMode="auto">
          <a:xfrm>
            <a:off x="7788275" y="3302000"/>
            <a:ext cx="3175" cy="1130300"/>
          </a:xfrm>
          <a:custGeom>
            <a:avLst/>
            <a:gdLst>
              <a:gd name="T0" fmla="*/ 0 w 2"/>
              <a:gd name="T1" fmla="*/ 0 h 712"/>
              <a:gd name="T2" fmla="*/ 3175 w 2"/>
              <a:gd name="T3" fmla="*/ 1130300 h 7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712">
                <a:moveTo>
                  <a:pt x="0" y="0"/>
                </a:moveTo>
                <a:lnTo>
                  <a:pt x="2" y="712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34" name="Text Box 50"/>
          <p:cNvSpPr txBox="1">
            <a:spLocks noChangeArrowheads="1"/>
          </p:cNvSpPr>
          <p:nvPr/>
        </p:nvSpPr>
        <p:spPr bwMode="auto">
          <a:xfrm>
            <a:off x="2971800" y="2473325"/>
            <a:ext cx="4151313" cy="5651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用切线增量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近似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曲线增量</a:t>
            </a:r>
          </a:p>
        </p:txBody>
      </p:sp>
      <p:sp>
        <p:nvSpPr>
          <p:cNvPr id="1782835" name="Text Box 51"/>
          <p:cNvSpPr txBox="1">
            <a:spLocks noChangeArrowheads="1"/>
          </p:cNvSpPr>
          <p:nvPr/>
        </p:nvSpPr>
        <p:spPr bwMode="auto">
          <a:xfrm>
            <a:off x="1128713" y="4495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782837" name="Text Box 53"/>
          <p:cNvSpPr txBox="1">
            <a:spLocks noChangeArrowheads="1"/>
          </p:cNvSpPr>
          <p:nvPr/>
        </p:nvSpPr>
        <p:spPr bwMode="auto">
          <a:xfrm>
            <a:off x="311150" y="2228850"/>
            <a:ext cx="73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 =</a:t>
            </a:r>
            <a:endParaRPr lang="en-US" altLang="zh-CN" sz="2000"/>
          </a:p>
        </p:txBody>
      </p:sp>
      <p:sp>
        <p:nvSpPr>
          <p:cNvPr id="1782839" name="Text Box 55"/>
          <p:cNvSpPr txBox="1">
            <a:spLocks noChangeArrowheads="1"/>
          </p:cNvSpPr>
          <p:nvPr/>
        </p:nvSpPr>
        <p:spPr bwMode="auto">
          <a:xfrm>
            <a:off x="200025" y="3230563"/>
            <a:ext cx="33956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在图上是哪条线段？</a:t>
            </a:r>
          </a:p>
        </p:txBody>
      </p:sp>
      <p:sp>
        <p:nvSpPr>
          <p:cNvPr id="1782841" name="Text Box 57"/>
          <p:cNvSpPr txBox="1">
            <a:spLocks noChangeArrowheads="1"/>
          </p:cNvSpPr>
          <p:nvPr/>
        </p:nvSpPr>
        <p:spPr bwMode="auto">
          <a:xfrm>
            <a:off x="668338" y="2665413"/>
            <a:ext cx="18161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=</a:t>
            </a:r>
            <a:r>
              <a:rPr lang="en-US" altLang="zh-CN" b="1">
                <a:solidFill>
                  <a:srgbClr val="FF0000"/>
                </a:solidFill>
              </a:rPr>
              <a:t>tan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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782842" name="Freeform 58"/>
          <p:cNvSpPr>
            <a:spLocks/>
          </p:cNvSpPr>
          <p:nvPr/>
        </p:nvSpPr>
        <p:spPr bwMode="auto">
          <a:xfrm>
            <a:off x="5205413" y="5275263"/>
            <a:ext cx="1587" cy="68262"/>
          </a:xfrm>
          <a:custGeom>
            <a:avLst/>
            <a:gdLst>
              <a:gd name="T0" fmla="*/ 0 w 1"/>
              <a:gd name="T1" fmla="*/ 0 h 43"/>
              <a:gd name="T2" fmla="*/ 0 w 1"/>
              <a:gd name="T3" fmla="*/ 68262 h 4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3">
                <a:moveTo>
                  <a:pt x="0" y="0"/>
                </a:moveTo>
                <a:lnTo>
                  <a:pt x="0" y="4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2843" name="Arc 59"/>
          <p:cNvSpPr>
            <a:spLocks/>
          </p:cNvSpPr>
          <p:nvPr/>
        </p:nvSpPr>
        <p:spPr bwMode="auto">
          <a:xfrm rot="1499789">
            <a:off x="5567363" y="4079875"/>
            <a:ext cx="523875" cy="523875"/>
          </a:xfrm>
          <a:custGeom>
            <a:avLst/>
            <a:gdLst>
              <a:gd name="T0" fmla="*/ 279069 w 19020"/>
              <a:gd name="T1" fmla="*/ 0 h 19076"/>
              <a:gd name="T2" fmla="*/ 523875 w 19020"/>
              <a:gd name="T3" fmla="*/ 242741 h 19076"/>
              <a:gd name="T4" fmla="*/ 0 w 19020"/>
              <a:gd name="T5" fmla="*/ 523875 h 190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020" h="19076" fill="none" extrusionOk="0">
                <a:moveTo>
                  <a:pt x="10132" y="-1"/>
                </a:moveTo>
                <a:cubicBezTo>
                  <a:pt x="13903" y="2002"/>
                  <a:pt x="16996" y="5078"/>
                  <a:pt x="19020" y="8838"/>
                </a:cubicBezTo>
              </a:path>
              <a:path w="19020" h="19076" stroke="0" extrusionOk="0">
                <a:moveTo>
                  <a:pt x="10132" y="-1"/>
                </a:moveTo>
                <a:cubicBezTo>
                  <a:pt x="13903" y="2002"/>
                  <a:pt x="16996" y="5078"/>
                  <a:pt x="19020" y="8838"/>
                </a:cubicBezTo>
                <a:lnTo>
                  <a:pt x="0" y="19076"/>
                </a:lnTo>
                <a:lnTo>
                  <a:pt x="10132" y="-1"/>
                </a:lnTo>
                <a:close/>
              </a:path>
            </a:pathLst>
          </a:custGeom>
          <a:noFill/>
          <a:ln w="28575">
            <a:solidFill>
              <a:srgbClr val="CC00FF"/>
            </a:solidFill>
            <a:round/>
            <a:headEnd type="stealth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44" name="Freeform 60"/>
          <p:cNvSpPr>
            <a:spLocks/>
          </p:cNvSpPr>
          <p:nvPr/>
        </p:nvSpPr>
        <p:spPr bwMode="auto">
          <a:xfrm>
            <a:off x="7791450" y="5284788"/>
            <a:ext cx="1588" cy="47625"/>
          </a:xfrm>
          <a:custGeom>
            <a:avLst/>
            <a:gdLst>
              <a:gd name="T0" fmla="*/ 0 w 1"/>
              <a:gd name="T1" fmla="*/ 0 h 30"/>
              <a:gd name="T2" fmla="*/ 0 w 1"/>
              <a:gd name="T3" fmla="*/ 47625 h 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30">
                <a:moveTo>
                  <a:pt x="0" y="0"/>
                </a:moveTo>
                <a:lnTo>
                  <a:pt x="0" y="3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9" name="Rectangle 6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46075" y="200025"/>
            <a:ext cx="4238625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微分的几何意义</a:t>
            </a:r>
            <a:endParaRPr lang="zh-CN" altLang="en-US" sz="2800" smtClean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782846" name="Object 62"/>
          <p:cNvGraphicFramePr>
            <a:graphicFrameLocks noChangeAspect="1"/>
          </p:cNvGraphicFramePr>
          <p:nvPr/>
        </p:nvGraphicFramePr>
        <p:xfrm>
          <a:off x="454025" y="4572000"/>
          <a:ext cx="6746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26" imgW="342751" imgH="203112" progId="Equation.DSMT4">
                  <p:embed/>
                </p:oleObj>
              </mc:Choice>
              <mc:Fallback>
                <p:oleObj name="Equation" r:id="rId26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572000"/>
                        <a:ext cx="6746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847" name="Text Box 63"/>
          <p:cNvSpPr txBox="1">
            <a:spLocks noChangeArrowheads="1"/>
          </p:cNvSpPr>
          <p:nvPr/>
        </p:nvSpPr>
        <p:spPr bwMode="auto">
          <a:xfrm>
            <a:off x="377825" y="501967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即：</a:t>
            </a:r>
          </a:p>
        </p:txBody>
      </p:sp>
      <p:sp>
        <p:nvSpPr>
          <p:cNvPr id="1782848" name="Text Box 64"/>
          <p:cNvSpPr txBox="1">
            <a:spLocks noChangeArrowheads="1"/>
          </p:cNvSpPr>
          <p:nvPr/>
        </p:nvSpPr>
        <p:spPr bwMode="auto">
          <a:xfrm>
            <a:off x="8002588" y="46624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82796" name="Freeform 12"/>
          <p:cNvSpPr>
            <a:spLocks/>
          </p:cNvSpPr>
          <p:nvPr/>
        </p:nvSpPr>
        <p:spPr bwMode="auto">
          <a:xfrm>
            <a:off x="5207000" y="4433888"/>
            <a:ext cx="3332163" cy="1587"/>
          </a:xfrm>
          <a:custGeom>
            <a:avLst/>
            <a:gdLst>
              <a:gd name="T0" fmla="*/ 0 w 2099"/>
              <a:gd name="T1" fmla="*/ 0 h 1"/>
              <a:gd name="T2" fmla="*/ 3332163 w 209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99" h="1">
                <a:moveTo>
                  <a:pt x="0" y="0"/>
                </a:moveTo>
                <a:lnTo>
                  <a:pt x="2099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51" name="Line 67"/>
          <p:cNvSpPr>
            <a:spLocks noChangeShapeType="1"/>
          </p:cNvSpPr>
          <p:nvPr/>
        </p:nvSpPr>
        <p:spPr bwMode="auto">
          <a:xfrm>
            <a:off x="7785100" y="2198688"/>
            <a:ext cx="7493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54" name="Text Box 70"/>
          <p:cNvSpPr txBox="1">
            <a:spLocks noChangeArrowheads="1"/>
          </p:cNvSpPr>
          <p:nvPr/>
        </p:nvSpPr>
        <p:spPr bwMode="auto">
          <a:xfrm>
            <a:off x="8147050" y="3143250"/>
            <a:ext cx="401638" cy="519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82856" name="AutoShape 72"/>
          <p:cNvSpPr>
            <a:spLocks noChangeArrowheads="1"/>
          </p:cNvSpPr>
          <p:nvPr/>
        </p:nvSpPr>
        <p:spPr bwMode="auto">
          <a:xfrm>
            <a:off x="8224838" y="2227263"/>
            <a:ext cx="415925" cy="2192337"/>
          </a:xfrm>
          <a:prstGeom prst="upDownArrowCallout">
            <a:avLst>
              <a:gd name="adj1" fmla="val 0"/>
              <a:gd name="adj2" fmla="val 8333"/>
              <a:gd name="adj3" fmla="val 63179"/>
              <a:gd name="adj4" fmla="val 0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08" name="Rectangle 24"/>
          <p:cNvSpPr>
            <a:spLocks noChangeArrowheads="1"/>
          </p:cNvSpPr>
          <p:nvPr/>
        </p:nvSpPr>
        <p:spPr bwMode="auto">
          <a:xfrm>
            <a:off x="8096250" y="3073400"/>
            <a:ext cx="625475" cy="498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1782858" name="Text Box 74"/>
          <p:cNvSpPr txBox="1">
            <a:spLocks noChangeArrowheads="1"/>
          </p:cNvSpPr>
          <p:nvPr/>
        </p:nvSpPr>
        <p:spPr bwMode="auto">
          <a:xfrm>
            <a:off x="5251450" y="5895975"/>
            <a:ext cx="347027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问题</a:t>
            </a:r>
            <a:r>
              <a:rPr lang="zh-CN" altLang="en-US" b="1"/>
              <a:t>：何时</a:t>
            </a:r>
            <a:r>
              <a:rPr lang="en-US" altLang="zh-CN" b="1"/>
              <a:t>d</a:t>
            </a:r>
            <a:r>
              <a:rPr lang="en-US" altLang="zh-CN" b="1" i="1"/>
              <a:t>y </a:t>
            </a:r>
            <a:r>
              <a:rPr lang="en-US" altLang="zh-CN" b="1"/>
              <a:t>&gt; </a:t>
            </a:r>
            <a:r>
              <a:rPr lang="en-US" altLang="zh-CN" b="1">
                <a:sym typeface="Symbol" pitchFamily="18" charset="2"/>
              </a:rPr>
              <a:t></a:t>
            </a:r>
            <a:r>
              <a:rPr lang="en-US" altLang="zh-CN" b="1" i="1">
                <a:sym typeface="Symbol" pitchFamily="18" charset="2"/>
              </a:rPr>
              <a:t>y</a:t>
            </a:r>
            <a:r>
              <a:rPr lang="en-US" altLang="zh-CN" b="1">
                <a:sym typeface="Symbol" pitchFamily="18" charset="2"/>
              </a:rPr>
              <a:t> ?</a:t>
            </a:r>
            <a:endParaRPr lang="en-US" altLang="zh-CN" b="1"/>
          </a:p>
        </p:txBody>
      </p:sp>
      <p:graphicFrame>
        <p:nvGraphicFramePr>
          <p:cNvPr id="1782860" name="Object 76"/>
          <p:cNvGraphicFramePr>
            <a:graphicFrameLocks noChangeAspect="1"/>
          </p:cNvGraphicFramePr>
          <p:nvPr/>
        </p:nvGraphicFramePr>
        <p:xfrm>
          <a:off x="1374775" y="5895975"/>
          <a:ext cx="29654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28" imgW="1409700" imgH="228600" progId="Equation.DSMT4">
                  <p:embed/>
                </p:oleObj>
              </mc:Choice>
              <mc:Fallback>
                <p:oleObj name="Equation" r:id="rId28" imgW="140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895975"/>
                        <a:ext cx="29654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861" name="Freeform 77"/>
          <p:cNvSpPr>
            <a:spLocks/>
          </p:cNvSpPr>
          <p:nvPr/>
        </p:nvSpPr>
        <p:spPr bwMode="auto">
          <a:xfrm flipH="1" flipV="1">
            <a:off x="3849688" y="1717675"/>
            <a:ext cx="4152900" cy="3171825"/>
          </a:xfrm>
          <a:custGeom>
            <a:avLst/>
            <a:gdLst>
              <a:gd name="T0" fmla="*/ 4152900 w 2616"/>
              <a:gd name="T1" fmla="*/ 0 h 1998"/>
              <a:gd name="T2" fmla="*/ 2901950 w 2616"/>
              <a:gd name="T3" fmla="*/ 419100 h 1998"/>
              <a:gd name="T4" fmla="*/ 1609725 w 2616"/>
              <a:gd name="T5" fmla="*/ 1152525 h 1998"/>
              <a:gd name="T6" fmla="*/ 482600 w 2616"/>
              <a:gd name="T7" fmla="*/ 2295525 h 1998"/>
              <a:gd name="T8" fmla="*/ 0 w 2616"/>
              <a:gd name="T9" fmla="*/ 3171825 h 1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16" h="1998">
                <a:moveTo>
                  <a:pt x="2616" y="0"/>
                </a:moveTo>
                <a:cubicBezTo>
                  <a:pt x="2485" y="44"/>
                  <a:pt x="2095" y="143"/>
                  <a:pt x="1828" y="264"/>
                </a:cubicBezTo>
                <a:cubicBezTo>
                  <a:pt x="1561" y="385"/>
                  <a:pt x="1268" y="529"/>
                  <a:pt x="1014" y="726"/>
                </a:cubicBezTo>
                <a:cubicBezTo>
                  <a:pt x="760" y="923"/>
                  <a:pt x="473" y="1234"/>
                  <a:pt x="304" y="1446"/>
                </a:cubicBezTo>
                <a:cubicBezTo>
                  <a:pt x="135" y="1658"/>
                  <a:pt x="63" y="1883"/>
                  <a:pt x="0" y="1998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2794" name="Freeform 10"/>
          <p:cNvSpPr>
            <a:spLocks/>
          </p:cNvSpPr>
          <p:nvPr/>
        </p:nvSpPr>
        <p:spPr bwMode="auto">
          <a:xfrm>
            <a:off x="4400550" y="3162300"/>
            <a:ext cx="3695700" cy="1627188"/>
          </a:xfrm>
          <a:custGeom>
            <a:avLst/>
            <a:gdLst>
              <a:gd name="T0" fmla="*/ 0 w 2328"/>
              <a:gd name="T1" fmla="*/ 1627188 h 1025"/>
              <a:gd name="T2" fmla="*/ 2798763 w 2328"/>
              <a:gd name="T3" fmla="*/ 400050 h 1025"/>
              <a:gd name="T4" fmla="*/ 3695700 w 2328"/>
              <a:gd name="T5" fmla="*/ 0 h 10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8" h="1025">
                <a:moveTo>
                  <a:pt x="0" y="1025"/>
                </a:moveTo>
                <a:lnTo>
                  <a:pt x="1763" y="252"/>
                </a:lnTo>
                <a:lnTo>
                  <a:pt x="2328" y="0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4175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78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78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8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8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8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8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8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8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8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8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8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8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78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8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78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8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178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782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8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8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8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78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8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8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78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8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78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78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78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6"/>
                                            </p:cond>
                                          </p:stCondLst>
                                        </p:cTn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78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78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78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8" dur="500"/>
                                        <p:tgtEl>
                                          <p:spTgt spid="178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78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78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78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78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8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8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0" fill="hold"/>
                                        <p:tgtEl>
                                          <p:spTgt spid="178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0" fill="hold"/>
                                        <p:tgtEl>
                                          <p:spTgt spid="178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178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78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786" grpId="0" animBg="1"/>
      <p:bldP spid="1782797" grpId="0" animBg="1"/>
      <p:bldP spid="1782798" grpId="0" animBg="1"/>
      <p:bldP spid="1782799" grpId="0" autoUpdateAnimBg="0"/>
      <p:bldP spid="1782801" grpId="0" autoUpdateAnimBg="0"/>
      <p:bldP spid="1782802" grpId="0" autoUpdateAnimBg="0"/>
      <p:bldP spid="1782804" grpId="0" autoUpdateAnimBg="0"/>
      <p:bldP spid="1782806" grpId="0" autoUpdateAnimBg="0"/>
      <p:bldP spid="1782809" grpId="0" autoUpdateAnimBg="0"/>
      <p:bldP spid="1782810" grpId="0" autoUpdateAnimBg="0"/>
      <p:bldP spid="1782823" grpId="0" animBg="1"/>
      <p:bldP spid="1782826" grpId="0" autoUpdateAnimBg="0"/>
      <p:bldP spid="1782831" grpId="0" autoUpdateAnimBg="0"/>
      <p:bldP spid="1782832" grpId="0" animBg="1"/>
      <p:bldP spid="1782833" grpId="0" animBg="1"/>
      <p:bldP spid="1782834" grpId="0" animBg="1" autoUpdateAnimBg="0"/>
      <p:bldP spid="1782835" grpId="0" autoUpdateAnimBg="0"/>
      <p:bldP spid="1782837" grpId="0" autoUpdateAnimBg="0"/>
      <p:bldP spid="1782839" grpId="0" autoUpdateAnimBg="0"/>
      <p:bldP spid="1782841" grpId="0" autoUpdateAnimBg="0"/>
      <p:bldP spid="1782842" grpId="0" animBg="1"/>
      <p:bldP spid="1782843" grpId="0" animBg="1"/>
      <p:bldP spid="1782844" grpId="0" animBg="1"/>
      <p:bldP spid="1782847" grpId="0" autoUpdateAnimBg="0"/>
      <p:bldP spid="1782848" grpId="0" autoUpdateAnimBg="0"/>
      <p:bldP spid="1782796" grpId="0" animBg="1"/>
      <p:bldP spid="1782851" grpId="0" animBg="1"/>
      <p:bldP spid="1782854" grpId="0" animBg="1"/>
      <p:bldP spid="1782856" grpId="0" animBg="1"/>
      <p:bldP spid="1782808" grpId="0" animBg="1"/>
      <p:bldP spid="1782858" grpId="0" autoUpdateAnimBg="0"/>
      <p:bldP spid="1782861" grpId="0" animBg="1"/>
      <p:bldP spid="1782794" grpId="0" animBg="1"/>
      <p:bldP spid="5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754" name="Freeform 1026"/>
          <p:cNvSpPr>
            <a:spLocks/>
          </p:cNvSpPr>
          <p:nvPr/>
        </p:nvSpPr>
        <p:spPr bwMode="auto">
          <a:xfrm>
            <a:off x="7789863" y="2198688"/>
            <a:ext cx="1587" cy="3144837"/>
          </a:xfrm>
          <a:custGeom>
            <a:avLst/>
            <a:gdLst>
              <a:gd name="T0" fmla="*/ 0 w 1"/>
              <a:gd name="T1" fmla="*/ 0 h 1981"/>
              <a:gd name="T2" fmla="*/ 1587 w 1"/>
              <a:gd name="T3" fmla="*/ 3144837 h 19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981">
                <a:moveTo>
                  <a:pt x="0" y="0"/>
                </a:moveTo>
                <a:lnTo>
                  <a:pt x="1" y="1981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9" name="Line 1028"/>
          <p:cNvSpPr>
            <a:spLocks noChangeShapeType="1"/>
          </p:cNvSpPr>
          <p:nvPr/>
        </p:nvSpPr>
        <p:spPr bwMode="auto">
          <a:xfrm flipV="1">
            <a:off x="3616325" y="1779588"/>
            <a:ext cx="0" cy="3695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Line 1029"/>
          <p:cNvSpPr>
            <a:spLocks noChangeShapeType="1"/>
          </p:cNvSpPr>
          <p:nvPr/>
        </p:nvSpPr>
        <p:spPr bwMode="auto">
          <a:xfrm>
            <a:off x="3605213" y="5334000"/>
            <a:ext cx="542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1030"/>
          <p:cNvSpPr txBox="1">
            <a:spLocks noChangeArrowheads="1"/>
          </p:cNvSpPr>
          <p:nvPr/>
        </p:nvSpPr>
        <p:spPr bwMode="auto">
          <a:xfrm>
            <a:off x="8548688" y="5343525"/>
            <a:ext cx="823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i="1"/>
              <a:t>x</a:t>
            </a:r>
          </a:p>
        </p:txBody>
      </p:sp>
      <p:sp>
        <p:nvSpPr>
          <p:cNvPr id="9222" name="Text Box 1031"/>
          <p:cNvSpPr txBox="1">
            <a:spLocks noChangeArrowheads="1"/>
          </p:cNvSpPr>
          <p:nvPr/>
        </p:nvSpPr>
        <p:spPr bwMode="auto">
          <a:xfrm>
            <a:off x="2971800" y="1620838"/>
            <a:ext cx="92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i="1"/>
              <a:t>y</a:t>
            </a:r>
            <a:endParaRPr lang="en-US" altLang="zh-CN" sz="2000"/>
          </a:p>
        </p:txBody>
      </p:sp>
      <p:sp>
        <p:nvSpPr>
          <p:cNvPr id="9223" name="Text Box 1032"/>
          <p:cNvSpPr txBox="1">
            <a:spLocks noChangeArrowheads="1"/>
          </p:cNvSpPr>
          <p:nvPr/>
        </p:nvSpPr>
        <p:spPr bwMode="auto">
          <a:xfrm>
            <a:off x="3046413" y="5078413"/>
            <a:ext cx="72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i="1"/>
              <a:t>o</a:t>
            </a:r>
            <a:endParaRPr lang="en-US" altLang="zh-CN" sz="1200"/>
          </a:p>
        </p:txBody>
      </p:sp>
      <p:sp>
        <p:nvSpPr>
          <p:cNvPr id="2378761" name="Freeform 1033"/>
          <p:cNvSpPr>
            <a:spLocks/>
          </p:cNvSpPr>
          <p:nvPr/>
        </p:nvSpPr>
        <p:spPr bwMode="auto">
          <a:xfrm>
            <a:off x="3943350" y="2103438"/>
            <a:ext cx="4152900" cy="3171825"/>
          </a:xfrm>
          <a:custGeom>
            <a:avLst/>
            <a:gdLst>
              <a:gd name="T0" fmla="*/ 4152900 w 2616"/>
              <a:gd name="T1" fmla="*/ 0 h 1998"/>
              <a:gd name="T2" fmla="*/ 2901950 w 2616"/>
              <a:gd name="T3" fmla="*/ 419100 h 1998"/>
              <a:gd name="T4" fmla="*/ 1609725 w 2616"/>
              <a:gd name="T5" fmla="*/ 1152525 h 1998"/>
              <a:gd name="T6" fmla="*/ 482600 w 2616"/>
              <a:gd name="T7" fmla="*/ 2295525 h 1998"/>
              <a:gd name="T8" fmla="*/ 0 w 2616"/>
              <a:gd name="T9" fmla="*/ 3171825 h 1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16" h="1998">
                <a:moveTo>
                  <a:pt x="2616" y="0"/>
                </a:moveTo>
                <a:cubicBezTo>
                  <a:pt x="2485" y="44"/>
                  <a:pt x="2095" y="143"/>
                  <a:pt x="1828" y="264"/>
                </a:cubicBezTo>
                <a:cubicBezTo>
                  <a:pt x="1561" y="385"/>
                  <a:pt x="1268" y="529"/>
                  <a:pt x="1014" y="726"/>
                </a:cubicBezTo>
                <a:cubicBezTo>
                  <a:pt x="760" y="923"/>
                  <a:pt x="473" y="1234"/>
                  <a:pt x="304" y="1446"/>
                </a:cubicBezTo>
                <a:cubicBezTo>
                  <a:pt x="135" y="1658"/>
                  <a:pt x="63" y="1883"/>
                  <a:pt x="0" y="1998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8762" name="Freeform 1034"/>
          <p:cNvSpPr>
            <a:spLocks/>
          </p:cNvSpPr>
          <p:nvPr/>
        </p:nvSpPr>
        <p:spPr bwMode="auto">
          <a:xfrm>
            <a:off x="5203825" y="3527425"/>
            <a:ext cx="3175" cy="1793875"/>
          </a:xfrm>
          <a:custGeom>
            <a:avLst/>
            <a:gdLst>
              <a:gd name="T0" fmla="*/ 0 w 2"/>
              <a:gd name="T1" fmla="*/ 0 h 1130"/>
              <a:gd name="T2" fmla="*/ 3175 w 2"/>
              <a:gd name="T3" fmla="*/ 1793875 h 11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130">
                <a:moveTo>
                  <a:pt x="0" y="0"/>
                </a:moveTo>
                <a:lnTo>
                  <a:pt x="2" y="1130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768" name="Text Box 1040"/>
          <p:cNvSpPr txBox="1">
            <a:spLocks noChangeArrowheads="1"/>
          </p:cNvSpPr>
          <p:nvPr/>
        </p:nvSpPr>
        <p:spPr bwMode="auto">
          <a:xfrm>
            <a:off x="7242175" y="22621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378769" name="Rectangle 1041"/>
          <p:cNvSpPr>
            <a:spLocks noChangeArrowheads="1"/>
          </p:cNvSpPr>
          <p:nvPr/>
        </p:nvSpPr>
        <p:spPr bwMode="auto">
          <a:xfrm>
            <a:off x="6286500" y="34290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x</a:t>
            </a:r>
          </a:p>
        </p:txBody>
      </p:sp>
      <p:sp>
        <p:nvSpPr>
          <p:cNvPr id="2378770" name="Text Box 1042"/>
          <p:cNvSpPr txBox="1">
            <a:spLocks noChangeArrowheads="1"/>
          </p:cNvSpPr>
          <p:nvPr/>
        </p:nvSpPr>
        <p:spPr bwMode="auto">
          <a:xfrm>
            <a:off x="5522913" y="3073400"/>
            <a:ext cx="3794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3399"/>
                </a:solidFill>
                <a:sym typeface="Symbol" pitchFamily="18" charset="2"/>
              </a:rPr>
              <a:t></a:t>
            </a:r>
            <a:endParaRPr lang="en-US" altLang="zh-CN" sz="2400" i="1"/>
          </a:p>
        </p:txBody>
      </p:sp>
      <p:graphicFrame>
        <p:nvGraphicFramePr>
          <p:cNvPr id="9229" name="Object 1044"/>
          <p:cNvGraphicFramePr>
            <a:graphicFrameLocks noChangeAspect="1"/>
          </p:cNvGraphicFramePr>
          <p:nvPr/>
        </p:nvGraphicFramePr>
        <p:xfrm>
          <a:off x="533400" y="2489200"/>
          <a:ext cx="2057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4" imgW="1028254" imgH="203112" progId="Equation.DSMT4">
                  <p:embed/>
                </p:oleObj>
              </mc:Choice>
              <mc:Fallback>
                <p:oleObj name="Equation" r:id="rId4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89200"/>
                        <a:ext cx="2057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047"/>
          <p:cNvGraphicFramePr>
            <a:graphicFrameLocks noChangeAspect="1"/>
          </p:cNvGraphicFramePr>
          <p:nvPr/>
        </p:nvGraphicFramePr>
        <p:xfrm>
          <a:off x="533400" y="3032125"/>
          <a:ext cx="15271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6" imgW="889000" imgH="190500" progId="Equation.DSMT4">
                  <p:embed/>
                </p:oleObj>
              </mc:Choice>
              <mc:Fallback>
                <p:oleObj name="Equation" r:id="rId6" imgW="889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32125"/>
                        <a:ext cx="15271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78" name="Object 1050"/>
          <p:cNvGraphicFramePr>
            <a:graphicFrameLocks noChangeAspect="1"/>
          </p:cNvGraphicFramePr>
          <p:nvPr/>
        </p:nvGraphicFramePr>
        <p:xfrm>
          <a:off x="5057775" y="5275263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8" imgW="177646" imgH="228402" progId="Equation.DSMT4">
                  <p:embed/>
                </p:oleObj>
              </mc:Choice>
              <mc:Fallback>
                <p:oleObj name="Equation" r:id="rId8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275263"/>
                        <a:ext cx="352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79" name="Object 1051"/>
          <p:cNvGraphicFramePr>
            <a:graphicFrameLocks noChangeAspect="1"/>
          </p:cNvGraphicFramePr>
          <p:nvPr/>
        </p:nvGraphicFramePr>
        <p:xfrm>
          <a:off x="7485063" y="5316538"/>
          <a:ext cx="7191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10" imgW="533169" imgH="228501" progId="Equation.DSMT4">
                  <p:embed/>
                </p:oleObj>
              </mc:Choice>
              <mc:Fallback>
                <p:oleObj name="Equation" r:id="rId10" imgW="5331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5316538"/>
                        <a:ext cx="7191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780" name="Freeform 1052"/>
          <p:cNvSpPr>
            <a:spLocks/>
          </p:cNvSpPr>
          <p:nvPr/>
        </p:nvSpPr>
        <p:spPr bwMode="auto">
          <a:xfrm>
            <a:off x="3606800" y="3543300"/>
            <a:ext cx="1612900" cy="1588"/>
          </a:xfrm>
          <a:custGeom>
            <a:avLst/>
            <a:gdLst>
              <a:gd name="T0" fmla="*/ 0 w 1016"/>
              <a:gd name="T1" fmla="*/ 0 h 1"/>
              <a:gd name="T2" fmla="*/ 1612900 w 101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16" h="1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78781" name="Object 1053"/>
          <p:cNvGraphicFramePr>
            <a:graphicFrameLocks noChangeAspect="1"/>
          </p:cNvGraphicFramePr>
          <p:nvPr/>
        </p:nvGraphicFramePr>
        <p:xfrm>
          <a:off x="2960688" y="3340100"/>
          <a:ext cx="644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12" imgW="431613" imgH="228501" progId="Equation.DSMT4">
                  <p:embed/>
                </p:oleObj>
              </mc:Choice>
              <mc:Fallback>
                <p:oleObj name="Equation" r:id="rId12" imgW="43161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340100"/>
                        <a:ext cx="6445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82" name="Object 1054"/>
          <p:cNvGraphicFramePr>
            <a:graphicFrameLocks noChangeAspect="1"/>
          </p:cNvGraphicFramePr>
          <p:nvPr/>
        </p:nvGraphicFramePr>
        <p:xfrm>
          <a:off x="7850188" y="1504950"/>
          <a:ext cx="5302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14" imgW="418918" imgH="203112" progId="Equation.DSMT4">
                  <p:embed/>
                </p:oleObj>
              </mc:Choice>
              <mc:Fallback>
                <p:oleObj name="Equation" r:id="rId14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188" y="1504950"/>
                        <a:ext cx="5302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1061"/>
          <p:cNvSpPr txBox="1">
            <a:spLocks noChangeArrowheads="1"/>
          </p:cNvSpPr>
          <p:nvPr/>
        </p:nvSpPr>
        <p:spPr bwMode="auto">
          <a:xfrm>
            <a:off x="1235075" y="3429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378793" name="Freeform 1065"/>
          <p:cNvSpPr>
            <a:spLocks/>
          </p:cNvSpPr>
          <p:nvPr/>
        </p:nvSpPr>
        <p:spPr bwMode="auto">
          <a:xfrm>
            <a:off x="5205413" y="5275263"/>
            <a:ext cx="1587" cy="68262"/>
          </a:xfrm>
          <a:custGeom>
            <a:avLst/>
            <a:gdLst>
              <a:gd name="T0" fmla="*/ 0 w 1"/>
              <a:gd name="T1" fmla="*/ 0 h 43"/>
              <a:gd name="T2" fmla="*/ 0 w 1"/>
              <a:gd name="T3" fmla="*/ 68262 h 4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3">
                <a:moveTo>
                  <a:pt x="0" y="0"/>
                </a:moveTo>
                <a:lnTo>
                  <a:pt x="0" y="4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8795" name="Freeform 1067"/>
          <p:cNvSpPr>
            <a:spLocks/>
          </p:cNvSpPr>
          <p:nvPr/>
        </p:nvSpPr>
        <p:spPr bwMode="auto">
          <a:xfrm>
            <a:off x="7791450" y="5267325"/>
            <a:ext cx="1588" cy="65088"/>
          </a:xfrm>
          <a:custGeom>
            <a:avLst/>
            <a:gdLst>
              <a:gd name="T0" fmla="*/ 0 w 1"/>
              <a:gd name="T1" fmla="*/ 0 h 41"/>
              <a:gd name="T2" fmla="*/ 0 w 1"/>
              <a:gd name="T3" fmla="*/ 65088 h 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1">
                <a:moveTo>
                  <a:pt x="0" y="0"/>
                </a:moveTo>
                <a:lnTo>
                  <a:pt x="0" y="4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9" name="Object 1069"/>
          <p:cNvGraphicFramePr>
            <a:graphicFrameLocks noChangeAspect="1"/>
          </p:cNvGraphicFramePr>
          <p:nvPr/>
        </p:nvGraphicFramePr>
        <p:xfrm>
          <a:off x="560388" y="3505200"/>
          <a:ext cx="6746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16" imgW="342751" imgH="203112" progId="Equation.DSMT4">
                  <p:embed/>
                </p:oleObj>
              </mc:Choice>
              <mc:Fallback>
                <p:oleObj name="Equation" r:id="rId16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505200"/>
                        <a:ext cx="67468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802" name="Line 1074"/>
          <p:cNvSpPr>
            <a:spLocks noChangeShapeType="1"/>
          </p:cNvSpPr>
          <p:nvPr/>
        </p:nvSpPr>
        <p:spPr bwMode="auto">
          <a:xfrm>
            <a:off x="7785100" y="2198688"/>
            <a:ext cx="595313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801" name="Freeform 1073"/>
          <p:cNvSpPr>
            <a:spLocks/>
          </p:cNvSpPr>
          <p:nvPr/>
        </p:nvSpPr>
        <p:spPr bwMode="auto">
          <a:xfrm>
            <a:off x="3960813" y="923925"/>
            <a:ext cx="4090987" cy="3721100"/>
          </a:xfrm>
          <a:custGeom>
            <a:avLst/>
            <a:gdLst>
              <a:gd name="T0" fmla="*/ 0 w 2577"/>
              <a:gd name="T1" fmla="*/ 3721100 h 2344"/>
              <a:gd name="T2" fmla="*/ 3659187 w 2577"/>
              <a:gd name="T3" fmla="*/ 392113 h 2344"/>
              <a:gd name="T4" fmla="*/ 4090987 w 2577"/>
              <a:gd name="T5" fmla="*/ 0 h 2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77" h="2344">
                <a:moveTo>
                  <a:pt x="0" y="2344"/>
                </a:moveTo>
                <a:lnTo>
                  <a:pt x="2305" y="247"/>
                </a:lnTo>
                <a:lnTo>
                  <a:pt x="2577" y="0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787" name="Freeform 1059"/>
          <p:cNvSpPr>
            <a:spLocks/>
          </p:cNvSpPr>
          <p:nvPr/>
        </p:nvSpPr>
        <p:spPr bwMode="auto">
          <a:xfrm>
            <a:off x="7793038" y="1154113"/>
            <a:ext cx="1587" cy="2381250"/>
          </a:xfrm>
          <a:custGeom>
            <a:avLst/>
            <a:gdLst>
              <a:gd name="T0" fmla="*/ 0 w 1"/>
              <a:gd name="T1" fmla="*/ 0 h 1500"/>
              <a:gd name="T2" fmla="*/ 0 w 1"/>
              <a:gd name="T3" fmla="*/ 2381250 h 1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500">
                <a:moveTo>
                  <a:pt x="0" y="0"/>
                </a:moveTo>
                <a:lnTo>
                  <a:pt x="0" y="1500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809" name="AutoShape 1081"/>
          <p:cNvSpPr>
            <a:spLocks noChangeArrowheads="1"/>
          </p:cNvSpPr>
          <p:nvPr/>
        </p:nvSpPr>
        <p:spPr bwMode="auto">
          <a:xfrm>
            <a:off x="8023225" y="2198688"/>
            <a:ext cx="304800" cy="1322387"/>
          </a:xfrm>
          <a:prstGeom prst="upDownArrowCallout">
            <a:avLst>
              <a:gd name="adj1" fmla="val 6250"/>
              <a:gd name="adj2" fmla="val 12500"/>
              <a:gd name="adj3" fmla="val 90748"/>
              <a:gd name="adj4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805" name="Rectangle 1077"/>
          <p:cNvSpPr>
            <a:spLocks noChangeArrowheads="1"/>
          </p:cNvSpPr>
          <p:nvPr/>
        </p:nvSpPr>
        <p:spPr bwMode="auto">
          <a:xfrm>
            <a:off x="7850188" y="2665413"/>
            <a:ext cx="625475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 </a:t>
            </a:r>
            <a:r>
              <a:rPr lang="en-US" altLang="zh-CN" sz="1800" b="1" i="1">
                <a:solidFill>
                  <a:schemeClr val="accent2"/>
                </a:solidFill>
              </a:rPr>
              <a:t>y</a:t>
            </a:r>
            <a:endParaRPr lang="en-US" altLang="zh-CN" sz="1800" b="1">
              <a:solidFill>
                <a:schemeClr val="accent2"/>
              </a:solidFill>
            </a:endParaRPr>
          </a:p>
        </p:txBody>
      </p:sp>
      <p:sp>
        <p:nvSpPr>
          <p:cNvPr id="2378800" name="Freeform 1072"/>
          <p:cNvSpPr>
            <a:spLocks/>
          </p:cNvSpPr>
          <p:nvPr/>
        </p:nvSpPr>
        <p:spPr bwMode="auto">
          <a:xfrm>
            <a:off x="5219700" y="3543300"/>
            <a:ext cx="3016250" cy="1588"/>
          </a:xfrm>
          <a:custGeom>
            <a:avLst/>
            <a:gdLst>
              <a:gd name="T0" fmla="*/ 0 w 1900"/>
              <a:gd name="T1" fmla="*/ 0 h 1"/>
              <a:gd name="T2" fmla="*/ 3016250 w 19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00" h="1">
                <a:moveTo>
                  <a:pt x="0" y="0"/>
                </a:moveTo>
                <a:lnTo>
                  <a:pt x="190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46" name="Rectangle 108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697913" y="4537075"/>
            <a:ext cx="1682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800" smtClean="0"/>
              <a:t>.</a:t>
            </a:r>
            <a:endParaRPr lang="en-US" altLang="zh-CN" smtClean="0"/>
          </a:p>
        </p:txBody>
      </p:sp>
      <p:sp>
        <p:nvSpPr>
          <p:cNvPr id="2378815" name="Freeform 1087"/>
          <p:cNvSpPr>
            <a:spLocks/>
          </p:cNvSpPr>
          <p:nvPr/>
        </p:nvSpPr>
        <p:spPr bwMode="auto">
          <a:xfrm>
            <a:off x="7820025" y="1155700"/>
            <a:ext cx="1588" cy="1004888"/>
          </a:xfrm>
          <a:custGeom>
            <a:avLst/>
            <a:gdLst>
              <a:gd name="T0" fmla="*/ 0 w 1"/>
              <a:gd name="T1" fmla="*/ 0 h 633"/>
              <a:gd name="T2" fmla="*/ 0 w 1"/>
              <a:gd name="T3" fmla="*/ 1004888 h 6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633">
                <a:moveTo>
                  <a:pt x="0" y="0"/>
                </a:moveTo>
                <a:lnTo>
                  <a:pt x="0" y="633"/>
                </a:lnTo>
              </a:path>
            </a:pathLst>
          </a:custGeom>
          <a:noFill/>
          <a:ln w="12700" cap="flat" cmpd="sng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8816" name="Text Box 1088"/>
          <p:cNvSpPr txBox="1">
            <a:spLocks noChangeArrowheads="1"/>
          </p:cNvSpPr>
          <p:nvPr/>
        </p:nvSpPr>
        <p:spPr bwMode="auto">
          <a:xfrm>
            <a:off x="560388" y="1908175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d</a:t>
            </a:r>
            <a:r>
              <a:rPr lang="en-US" altLang="zh-CN" b="1" i="1">
                <a:solidFill>
                  <a:schemeClr val="accent2"/>
                </a:solidFill>
              </a:rPr>
              <a:t>y </a:t>
            </a:r>
            <a:r>
              <a:rPr lang="en-US" altLang="zh-CN" b="1">
                <a:solidFill>
                  <a:schemeClr val="accent2"/>
                </a:solidFill>
              </a:rPr>
              <a:t>&gt;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y</a:t>
            </a:r>
          </a:p>
        </p:txBody>
      </p:sp>
      <p:sp>
        <p:nvSpPr>
          <p:cNvPr id="2378817" name="Arc 1089"/>
          <p:cNvSpPr>
            <a:spLocks/>
          </p:cNvSpPr>
          <p:nvPr/>
        </p:nvSpPr>
        <p:spPr bwMode="auto">
          <a:xfrm>
            <a:off x="5203825" y="3000375"/>
            <a:ext cx="815975" cy="588963"/>
          </a:xfrm>
          <a:custGeom>
            <a:avLst/>
            <a:gdLst>
              <a:gd name="T0" fmla="*/ 565339 w 21575"/>
              <a:gd name="T1" fmla="*/ 0 h 15592"/>
              <a:gd name="T2" fmla="*/ 815975 w 21575"/>
              <a:gd name="T3" fmla="*/ 549339 h 15592"/>
              <a:gd name="T4" fmla="*/ 0 w 21575"/>
              <a:gd name="T5" fmla="*/ 588963 h 155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75" h="15592" fill="none" extrusionOk="0">
                <a:moveTo>
                  <a:pt x="14948" y="-1"/>
                </a:moveTo>
                <a:cubicBezTo>
                  <a:pt x="18935" y="3822"/>
                  <a:pt x="21306" y="9026"/>
                  <a:pt x="21574" y="14543"/>
                </a:cubicBezTo>
              </a:path>
              <a:path w="21575" h="15592" stroke="0" extrusionOk="0">
                <a:moveTo>
                  <a:pt x="14948" y="-1"/>
                </a:moveTo>
                <a:cubicBezTo>
                  <a:pt x="18935" y="3822"/>
                  <a:pt x="21306" y="9026"/>
                  <a:pt x="21574" y="14543"/>
                </a:cubicBezTo>
                <a:lnTo>
                  <a:pt x="0" y="15592"/>
                </a:lnTo>
                <a:lnTo>
                  <a:pt x="14948" y="-1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818" name="Text Box 1090"/>
          <p:cNvSpPr txBox="1">
            <a:spLocks noChangeArrowheads="1"/>
          </p:cNvSpPr>
          <p:nvPr/>
        </p:nvSpPr>
        <p:spPr bwMode="auto">
          <a:xfrm>
            <a:off x="263525" y="976313"/>
            <a:ext cx="3170238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哪条线段是</a:t>
            </a:r>
            <a:r>
              <a:rPr lang="en-US" altLang="zh-CN" sz="3200" b="1" dirty="0" err="1"/>
              <a:t>d</a:t>
            </a:r>
            <a:r>
              <a:rPr lang="en-US" altLang="zh-CN" sz="3200" b="1" i="1" dirty="0" err="1"/>
              <a:t>y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</p:txBody>
      </p:sp>
      <p:sp>
        <p:nvSpPr>
          <p:cNvPr id="2378821" name="Text Box 1093"/>
          <p:cNvSpPr txBox="1">
            <a:spLocks noChangeArrowheads="1"/>
          </p:cNvSpPr>
          <p:nvPr/>
        </p:nvSpPr>
        <p:spPr bwMode="auto">
          <a:xfrm>
            <a:off x="2941638" y="60642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3046413" y="2286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微分是函数的局部线性化</a:t>
            </a:r>
          </a:p>
        </p:txBody>
      </p:sp>
      <p:sp>
        <p:nvSpPr>
          <p:cNvPr id="9254" name="Rectangle 61"/>
          <p:cNvSpPr txBox="1">
            <a:spLocks noChangeArrowheads="1"/>
          </p:cNvSpPr>
          <p:nvPr/>
        </p:nvSpPr>
        <p:spPr bwMode="auto">
          <a:xfrm>
            <a:off x="346075" y="200025"/>
            <a:ext cx="4238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/>
            <a:r>
              <a:rPr kumimoji="1" lang="zh-CN" altLang="en-US" b="1" dirty="0">
                <a:latin typeface="华文中宋" pitchFamily="2" charset="-122"/>
                <a:ea typeface="华文中宋" pitchFamily="2" charset="-122"/>
              </a:rPr>
              <a:t>微分的几何意义</a:t>
            </a:r>
            <a:endParaRPr kumimoji="1"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138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7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7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78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7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237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7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237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37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37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7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7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37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7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7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37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7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37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37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37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7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37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7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237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37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7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7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87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8754" grpId="0" animBg="1"/>
      <p:bldP spid="2378761" grpId="0" animBg="1"/>
      <p:bldP spid="2378762" grpId="0" animBg="1"/>
      <p:bldP spid="2378768" grpId="0" autoUpdateAnimBg="0"/>
      <p:bldP spid="2378769" grpId="0" autoUpdateAnimBg="0"/>
      <p:bldP spid="2378770" grpId="0" autoUpdateAnimBg="0"/>
      <p:bldP spid="2378780" grpId="0" animBg="1"/>
      <p:bldP spid="2378793" grpId="0" animBg="1"/>
      <p:bldP spid="2378795" grpId="0" animBg="1"/>
      <p:bldP spid="2378802" grpId="0" animBg="1"/>
      <p:bldP spid="2378801" grpId="0" animBg="1"/>
      <p:bldP spid="2378787" grpId="0" animBg="1"/>
      <p:bldP spid="2378809" grpId="0" animBg="1"/>
      <p:bldP spid="2378805" grpId="0" animBg="1" autoUpdateAnimBg="0"/>
      <p:bldP spid="2378800" grpId="0" animBg="1"/>
      <p:bldP spid="2378815" grpId="0" animBg="1"/>
      <p:bldP spid="2378816" grpId="0" autoUpdateAnimBg="0"/>
      <p:bldP spid="2378817" grpId="0" animBg="1"/>
      <p:bldP spid="2378818" grpId="0" autoUpdateAnimBg="0"/>
      <p:bldP spid="2378821" grpId="0" autoUpdateAnimBg="0"/>
      <p:bldP spid="3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81000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360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45824"/>
              </p:ext>
            </p:extLst>
          </p:nvPr>
        </p:nvGraphicFramePr>
        <p:xfrm>
          <a:off x="1625600" y="431800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3" imgW="1009631" imgH="476176" progId="Equation.DSMT4">
                  <p:embed/>
                </p:oleObj>
              </mc:Choice>
              <mc:Fallback>
                <p:oleObj name="Equation" r:id="rId3" imgW="1009631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31800"/>
                        <a:ext cx="1041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628438"/>
              </p:ext>
            </p:extLst>
          </p:nvPr>
        </p:nvGraphicFramePr>
        <p:xfrm>
          <a:off x="1368425" y="1441450"/>
          <a:ext cx="6397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5" imgW="390404" imgH="381074" progId="Equation.DSMT4">
                  <p:embed/>
                </p:oleObj>
              </mc:Choice>
              <mc:Fallback>
                <p:oleObj name="Equation" r:id="rId5" imgW="39040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1441450"/>
                        <a:ext cx="6397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Line 52"/>
          <p:cNvSpPr>
            <a:spLocks noChangeShapeType="1"/>
          </p:cNvSpPr>
          <p:nvPr/>
        </p:nvSpPr>
        <p:spPr bwMode="auto">
          <a:xfrm>
            <a:off x="2133600" y="1217613"/>
            <a:ext cx="0" cy="1068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360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876284"/>
              </p:ext>
            </p:extLst>
          </p:nvPr>
        </p:nvGraphicFramePr>
        <p:xfrm>
          <a:off x="2247900" y="1844675"/>
          <a:ext cx="10699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7" imgW="1371600" imgH="743062" progId="Equation.DSMT4">
                  <p:embed/>
                </p:oleObj>
              </mc:Choice>
              <mc:Fallback>
                <p:oleObj name="Equation" r:id="rId7" imgW="1371600" imgH="7430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844675"/>
                        <a:ext cx="10699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42129"/>
              </p:ext>
            </p:extLst>
          </p:nvPr>
        </p:nvGraphicFramePr>
        <p:xfrm>
          <a:off x="3492500" y="1471613"/>
          <a:ext cx="10699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9" imgW="800212" imgH="400162" progId="Equation.DSMT4">
                  <p:embed/>
                </p:oleObj>
              </mc:Choice>
              <mc:Fallback>
                <p:oleObj name="Equation" r:id="rId9" imgW="800212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71613"/>
                        <a:ext cx="10699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071145"/>
              </p:ext>
            </p:extLst>
          </p:nvPr>
        </p:nvGraphicFramePr>
        <p:xfrm>
          <a:off x="4486275" y="1557338"/>
          <a:ext cx="723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1" imgW="504816" imgH="381074" progId="Equation.DSMT4">
                  <p:embed/>
                </p:oleObj>
              </mc:Choice>
              <mc:Fallback>
                <p:oleObj name="Equation" r:id="rId11" imgW="50481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1557338"/>
                        <a:ext cx="7239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9" name="Line 57"/>
          <p:cNvSpPr>
            <a:spLocks noChangeShapeType="1"/>
          </p:cNvSpPr>
          <p:nvPr/>
        </p:nvSpPr>
        <p:spPr bwMode="auto">
          <a:xfrm>
            <a:off x="5222875" y="1217613"/>
            <a:ext cx="0" cy="1068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361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65845"/>
              </p:ext>
            </p:extLst>
          </p:nvPr>
        </p:nvGraphicFramePr>
        <p:xfrm>
          <a:off x="5372100" y="1860550"/>
          <a:ext cx="9286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13" imgW="1371600" imgH="743062" progId="Equation.DSMT4">
                  <p:embed/>
                </p:oleObj>
              </mc:Choice>
              <mc:Fallback>
                <p:oleObj name="Equation" r:id="rId13" imgW="1371600" imgH="7430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860550"/>
                        <a:ext cx="9286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916103"/>
              </p:ext>
            </p:extLst>
          </p:nvPr>
        </p:nvGraphicFramePr>
        <p:xfrm>
          <a:off x="6443663" y="1549400"/>
          <a:ext cx="12160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15" imgW="923990" imgH="285638" progId="Equation.DSMT4">
                  <p:embed/>
                </p:oleObj>
              </mc:Choice>
              <mc:Fallback>
                <p:oleObj name="Equation" r:id="rId15" imgW="923990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549400"/>
                        <a:ext cx="12160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1892"/>
              </p:ext>
            </p:extLst>
          </p:nvPr>
        </p:nvGraphicFramePr>
        <p:xfrm>
          <a:off x="1612900" y="3048000"/>
          <a:ext cx="189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17" imgW="1867049" imgH="342900" progId="Equation.DSMT4">
                  <p:embed/>
                </p:oleObj>
              </mc:Choice>
              <mc:Fallback>
                <p:oleObj name="Equation" r:id="rId17" imgW="1867049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048000"/>
                        <a:ext cx="1892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87695"/>
              </p:ext>
            </p:extLst>
          </p:nvPr>
        </p:nvGraphicFramePr>
        <p:xfrm>
          <a:off x="1536700" y="37719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19" imgW="390404" imgH="381074" progId="Equation.DSMT4">
                  <p:embed/>
                </p:oleObj>
              </mc:Choice>
              <mc:Fallback>
                <p:oleObj name="Equation" r:id="rId19" imgW="39040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771900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991520"/>
              </p:ext>
            </p:extLst>
          </p:nvPr>
        </p:nvGraphicFramePr>
        <p:xfrm>
          <a:off x="2027238" y="3536950"/>
          <a:ext cx="1587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21" imgW="1561951" imgH="857250" progId="Equation.DSMT4">
                  <p:embed/>
                </p:oleObj>
              </mc:Choice>
              <mc:Fallback>
                <p:oleObj name="Equation" r:id="rId21" imgW="1561951" imgH="857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536950"/>
                        <a:ext cx="1587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1219200" y="4724400"/>
            <a:ext cx="6172200" cy="838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基本初等函数的微分公式 </a:t>
            </a:r>
            <a:r>
              <a:rPr kumimoji="1" lang="en-US" altLang="zh-CN" sz="2800" b="1">
                <a:solidFill>
                  <a:schemeClr val="accent2"/>
                </a:solidFill>
              </a:rPr>
              <a:t>(</a:t>
            </a:r>
            <a:r>
              <a:rPr kumimoji="1" lang="zh-CN" altLang="en-US" sz="2800" b="1">
                <a:solidFill>
                  <a:schemeClr val="accent2"/>
                </a:solidFill>
              </a:rPr>
              <a:t>见 </a:t>
            </a:r>
            <a:r>
              <a:rPr kumimoji="1" lang="en-US" altLang="zh-CN" sz="2800" b="1">
                <a:solidFill>
                  <a:schemeClr val="accent2"/>
                </a:solidFill>
              </a:rPr>
              <a:t>P116</a:t>
            </a:r>
            <a:r>
              <a:rPr kumimoji="1" lang="zh-CN" altLang="en-US" sz="2800" b="1">
                <a:solidFill>
                  <a:schemeClr val="accent2"/>
                </a:solidFill>
              </a:rPr>
              <a:t>表</a:t>
            </a:r>
            <a:r>
              <a:rPr kumimoji="1" lang="en-US" altLang="zh-CN" sz="2800" b="1">
                <a:solidFill>
                  <a:schemeClr val="accent2"/>
                </a:solidFill>
              </a:rPr>
              <a:t>)</a:t>
            </a:r>
            <a:endParaRPr kumimoji="1" lang="en-US" altLang="zh-CN" sz="2800" b="1"/>
          </a:p>
        </p:txBody>
      </p:sp>
      <p:sp>
        <p:nvSpPr>
          <p:cNvPr id="23630" name="Text Box 78"/>
          <p:cNvSpPr txBox="1">
            <a:spLocks noChangeArrowheads="1"/>
          </p:cNvSpPr>
          <p:nvPr/>
        </p:nvSpPr>
        <p:spPr bwMode="auto">
          <a:xfrm>
            <a:off x="533400" y="2924175"/>
            <a:ext cx="160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又如</a:t>
            </a: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1297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4" grpId="0" animBg="1"/>
      <p:bldP spid="23609" grpId="0" animBg="1"/>
      <p:bldP spid="23616" grpId="0" animBg="1" autoUpdateAnimBg="0"/>
      <p:bldP spid="23630" grpId="0" autoUpdateAnimBg="0"/>
      <p:bldP spid="18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159</TotalTime>
  <Words>974</Words>
  <Application>Microsoft Office PowerPoint</Application>
  <PresentationFormat>全屏显示(4:3)</PresentationFormat>
  <Paragraphs>271</Paragraphs>
  <Slides>27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高数A模板</vt:lpstr>
      <vt:lpstr>Equation</vt:lpstr>
      <vt:lpstr>MathType 6.0 Equation</vt:lpstr>
      <vt:lpstr>第五节</vt:lpstr>
      <vt:lpstr>一、微分的概念    </vt:lpstr>
      <vt:lpstr>定义.  若函数</vt:lpstr>
      <vt:lpstr>定理.  函数</vt:lpstr>
      <vt:lpstr>定理.  函数</vt:lpstr>
      <vt:lpstr>说明:</vt:lpstr>
      <vt:lpstr>微分的几何意义</vt:lpstr>
      <vt:lpstr>.</vt:lpstr>
      <vt:lpstr>例如,</vt:lpstr>
      <vt:lpstr>PowerPoint 演示文稿</vt:lpstr>
      <vt:lpstr>二、微分运算法则</vt:lpstr>
      <vt:lpstr>例1.</vt:lpstr>
      <vt:lpstr>例1.</vt:lpstr>
      <vt:lpstr>例2. 设</vt:lpstr>
      <vt:lpstr>注意:</vt:lpstr>
      <vt:lpstr>三、微分在近似计算中的应用</vt:lpstr>
      <vt:lpstr>特别当</vt:lpstr>
      <vt:lpstr>例4.  求</vt:lpstr>
      <vt:lpstr>例5.  计算</vt:lpstr>
      <vt:lpstr>例6. 有一批半径为1cm 的球, </vt:lpstr>
      <vt:lpstr>*四、微分在估计误差中的应用</vt:lpstr>
      <vt:lpstr>误差传递公式:</vt:lpstr>
      <vt:lpstr>例7. 设测得圆钢截面的直径 </vt:lpstr>
      <vt:lpstr>内容小结</vt:lpstr>
      <vt:lpstr>思考与练习</vt:lpstr>
      <vt:lpstr>2.</vt:lpstr>
      <vt:lpstr>5. 设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14</cp:revision>
  <dcterms:created xsi:type="dcterms:W3CDTF">2015-10-31T09:07:39Z</dcterms:created>
  <dcterms:modified xsi:type="dcterms:W3CDTF">2015-11-01T02:16:01Z</dcterms:modified>
</cp:coreProperties>
</file>