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577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image" Target="../media/image145.emf"/><Relationship Id="rId18" Type="http://schemas.openxmlformats.org/officeDocument/2006/relationships/image" Target="../media/image150.wmf"/><Relationship Id="rId3" Type="http://schemas.openxmlformats.org/officeDocument/2006/relationships/image" Target="../media/image135.emf"/><Relationship Id="rId7" Type="http://schemas.openxmlformats.org/officeDocument/2006/relationships/image" Target="../media/image139.emf"/><Relationship Id="rId12" Type="http://schemas.openxmlformats.org/officeDocument/2006/relationships/image" Target="../media/image144.emf"/><Relationship Id="rId17" Type="http://schemas.openxmlformats.org/officeDocument/2006/relationships/image" Target="../media/image149.wmf"/><Relationship Id="rId2" Type="http://schemas.openxmlformats.org/officeDocument/2006/relationships/image" Target="../media/image134.emf"/><Relationship Id="rId16" Type="http://schemas.openxmlformats.org/officeDocument/2006/relationships/image" Target="../media/image148.wmf"/><Relationship Id="rId1" Type="http://schemas.openxmlformats.org/officeDocument/2006/relationships/image" Target="../media/image133.emf"/><Relationship Id="rId6" Type="http://schemas.openxmlformats.org/officeDocument/2006/relationships/image" Target="../media/image138.wmf"/><Relationship Id="rId11" Type="http://schemas.openxmlformats.org/officeDocument/2006/relationships/image" Target="../media/image143.emf"/><Relationship Id="rId5" Type="http://schemas.openxmlformats.org/officeDocument/2006/relationships/image" Target="../media/image137.emf"/><Relationship Id="rId15" Type="http://schemas.openxmlformats.org/officeDocument/2006/relationships/image" Target="../media/image147.wmf"/><Relationship Id="rId10" Type="http://schemas.openxmlformats.org/officeDocument/2006/relationships/image" Target="../media/image142.emf"/><Relationship Id="rId4" Type="http://schemas.openxmlformats.org/officeDocument/2006/relationships/image" Target="../media/image136.emf"/><Relationship Id="rId9" Type="http://schemas.openxmlformats.org/officeDocument/2006/relationships/image" Target="../media/image141.emf"/><Relationship Id="rId14" Type="http://schemas.openxmlformats.org/officeDocument/2006/relationships/image" Target="../media/image14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emf"/><Relationship Id="rId11" Type="http://schemas.openxmlformats.org/officeDocument/2006/relationships/image" Target="../media/image161.emf"/><Relationship Id="rId5" Type="http://schemas.openxmlformats.org/officeDocument/2006/relationships/image" Target="../media/image155.emf"/><Relationship Id="rId10" Type="http://schemas.openxmlformats.org/officeDocument/2006/relationships/image" Target="../media/image160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png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image" Target="../media/image162.png"/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12" Type="http://schemas.openxmlformats.org/officeDocument/2006/relationships/image" Target="../media/image174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11" Type="http://schemas.openxmlformats.org/officeDocument/2006/relationships/image" Target="../media/image173.emf"/><Relationship Id="rId5" Type="http://schemas.openxmlformats.org/officeDocument/2006/relationships/image" Target="../media/image167.emf"/><Relationship Id="rId10" Type="http://schemas.openxmlformats.org/officeDocument/2006/relationships/image" Target="../media/image172.emf"/><Relationship Id="rId4" Type="http://schemas.openxmlformats.org/officeDocument/2006/relationships/image" Target="../media/image166.emf"/><Relationship Id="rId9" Type="http://schemas.openxmlformats.org/officeDocument/2006/relationships/image" Target="../media/image17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3" Type="http://schemas.openxmlformats.org/officeDocument/2006/relationships/image" Target="../media/image177.wmf"/><Relationship Id="rId7" Type="http://schemas.openxmlformats.org/officeDocument/2006/relationships/image" Target="../media/image181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3" Type="http://schemas.openxmlformats.org/officeDocument/2006/relationships/image" Target="../media/image185.emf"/><Relationship Id="rId7" Type="http://schemas.openxmlformats.org/officeDocument/2006/relationships/image" Target="../media/image189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6" Type="http://schemas.openxmlformats.org/officeDocument/2006/relationships/image" Target="../media/image188.emf"/><Relationship Id="rId11" Type="http://schemas.openxmlformats.org/officeDocument/2006/relationships/image" Target="../media/image193.emf"/><Relationship Id="rId5" Type="http://schemas.openxmlformats.org/officeDocument/2006/relationships/image" Target="../media/image187.emf"/><Relationship Id="rId10" Type="http://schemas.openxmlformats.org/officeDocument/2006/relationships/image" Target="../media/image192.wmf"/><Relationship Id="rId4" Type="http://schemas.openxmlformats.org/officeDocument/2006/relationships/image" Target="../media/image186.emf"/><Relationship Id="rId9" Type="http://schemas.openxmlformats.org/officeDocument/2006/relationships/image" Target="../media/image19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13" Type="http://schemas.openxmlformats.org/officeDocument/2006/relationships/image" Target="../media/image206.emf"/><Relationship Id="rId3" Type="http://schemas.openxmlformats.org/officeDocument/2006/relationships/image" Target="../media/image196.emf"/><Relationship Id="rId7" Type="http://schemas.openxmlformats.org/officeDocument/2006/relationships/image" Target="../media/image200.wmf"/><Relationship Id="rId12" Type="http://schemas.openxmlformats.org/officeDocument/2006/relationships/image" Target="../media/image205.e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Relationship Id="rId6" Type="http://schemas.openxmlformats.org/officeDocument/2006/relationships/image" Target="../media/image199.emf"/><Relationship Id="rId11" Type="http://schemas.openxmlformats.org/officeDocument/2006/relationships/image" Target="../media/image204.emf"/><Relationship Id="rId5" Type="http://schemas.openxmlformats.org/officeDocument/2006/relationships/image" Target="../media/image198.emf"/><Relationship Id="rId10" Type="http://schemas.openxmlformats.org/officeDocument/2006/relationships/image" Target="../media/image203.emf"/><Relationship Id="rId4" Type="http://schemas.openxmlformats.org/officeDocument/2006/relationships/image" Target="../media/image197.emf"/><Relationship Id="rId9" Type="http://schemas.openxmlformats.org/officeDocument/2006/relationships/image" Target="../media/image202.emf"/><Relationship Id="rId14" Type="http://schemas.openxmlformats.org/officeDocument/2006/relationships/image" Target="../media/image207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image" Target="../media/image210.emf"/><Relationship Id="rId7" Type="http://schemas.openxmlformats.org/officeDocument/2006/relationships/image" Target="../media/image214.emf"/><Relationship Id="rId2" Type="http://schemas.openxmlformats.org/officeDocument/2006/relationships/image" Target="../media/image209.emf"/><Relationship Id="rId1" Type="http://schemas.openxmlformats.org/officeDocument/2006/relationships/image" Target="../media/image208.emf"/><Relationship Id="rId6" Type="http://schemas.openxmlformats.org/officeDocument/2006/relationships/image" Target="../media/image213.wmf"/><Relationship Id="rId11" Type="http://schemas.openxmlformats.org/officeDocument/2006/relationships/image" Target="../media/image218.emf"/><Relationship Id="rId5" Type="http://schemas.openxmlformats.org/officeDocument/2006/relationships/image" Target="../media/image212.wmf"/><Relationship Id="rId10" Type="http://schemas.openxmlformats.org/officeDocument/2006/relationships/image" Target="../media/image217.emf"/><Relationship Id="rId4" Type="http://schemas.openxmlformats.org/officeDocument/2006/relationships/image" Target="../media/image211.emf"/><Relationship Id="rId9" Type="http://schemas.openxmlformats.org/officeDocument/2006/relationships/image" Target="../media/image216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3" Type="http://schemas.openxmlformats.org/officeDocument/2006/relationships/image" Target="../media/image221.emf"/><Relationship Id="rId7" Type="http://schemas.openxmlformats.org/officeDocument/2006/relationships/image" Target="../media/image225.emf"/><Relationship Id="rId12" Type="http://schemas.openxmlformats.org/officeDocument/2006/relationships/image" Target="../media/image213.w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Relationship Id="rId6" Type="http://schemas.openxmlformats.org/officeDocument/2006/relationships/image" Target="../media/image224.emf"/><Relationship Id="rId11" Type="http://schemas.openxmlformats.org/officeDocument/2006/relationships/image" Target="../media/image212.wmf"/><Relationship Id="rId5" Type="http://schemas.openxmlformats.org/officeDocument/2006/relationships/image" Target="../media/image223.emf"/><Relationship Id="rId10" Type="http://schemas.openxmlformats.org/officeDocument/2006/relationships/image" Target="../media/image228.emf"/><Relationship Id="rId4" Type="http://schemas.openxmlformats.org/officeDocument/2006/relationships/image" Target="../media/image222.emf"/><Relationship Id="rId9" Type="http://schemas.openxmlformats.org/officeDocument/2006/relationships/image" Target="../media/image22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e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Relationship Id="rId4" Type="http://schemas.openxmlformats.org/officeDocument/2006/relationships/image" Target="../media/image2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18" Type="http://schemas.openxmlformats.org/officeDocument/2006/relationships/image" Target="../media/image4.png"/><Relationship Id="rId3" Type="http://schemas.openxmlformats.org/officeDocument/2006/relationships/image" Target="../media/image7.emf"/><Relationship Id="rId21" Type="http://schemas.openxmlformats.org/officeDocument/2006/relationships/image" Target="../media/image24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17" Type="http://schemas.openxmlformats.org/officeDocument/2006/relationships/image" Target="../media/image21.emf"/><Relationship Id="rId2" Type="http://schemas.openxmlformats.org/officeDocument/2006/relationships/image" Target="../media/image6.emf"/><Relationship Id="rId16" Type="http://schemas.openxmlformats.org/officeDocument/2006/relationships/image" Target="../media/image20.emf"/><Relationship Id="rId20" Type="http://schemas.openxmlformats.org/officeDocument/2006/relationships/image" Target="../media/image23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19" Type="http://schemas.openxmlformats.org/officeDocument/2006/relationships/image" Target="../media/image22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Relationship Id="rId22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11" Type="http://schemas.openxmlformats.org/officeDocument/2006/relationships/image" Target="../media/image36.emf"/><Relationship Id="rId5" Type="http://schemas.openxmlformats.org/officeDocument/2006/relationships/image" Target="../media/image30.wmf"/><Relationship Id="rId10" Type="http://schemas.openxmlformats.org/officeDocument/2006/relationships/image" Target="../media/image35.emf"/><Relationship Id="rId4" Type="http://schemas.openxmlformats.org/officeDocument/2006/relationships/image" Target="../media/image29.wmf"/><Relationship Id="rId9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51.emf"/><Relationship Id="rId18" Type="http://schemas.openxmlformats.org/officeDocument/2006/relationships/image" Target="../media/image56.emf"/><Relationship Id="rId26" Type="http://schemas.openxmlformats.org/officeDocument/2006/relationships/image" Target="../media/image64.emf"/><Relationship Id="rId3" Type="http://schemas.openxmlformats.org/officeDocument/2006/relationships/image" Target="../media/image41.emf"/><Relationship Id="rId21" Type="http://schemas.openxmlformats.org/officeDocument/2006/relationships/image" Target="../media/image59.emf"/><Relationship Id="rId7" Type="http://schemas.openxmlformats.org/officeDocument/2006/relationships/image" Target="../media/image45.emf"/><Relationship Id="rId12" Type="http://schemas.openxmlformats.org/officeDocument/2006/relationships/image" Target="../media/image50.emf"/><Relationship Id="rId17" Type="http://schemas.openxmlformats.org/officeDocument/2006/relationships/image" Target="../media/image55.emf"/><Relationship Id="rId25" Type="http://schemas.openxmlformats.org/officeDocument/2006/relationships/image" Target="../media/image63.emf"/><Relationship Id="rId2" Type="http://schemas.openxmlformats.org/officeDocument/2006/relationships/image" Target="../media/image40.emf"/><Relationship Id="rId16" Type="http://schemas.openxmlformats.org/officeDocument/2006/relationships/image" Target="../media/image54.emf"/><Relationship Id="rId20" Type="http://schemas.openxmlformats.org/officeDocument/2006/relationships/image" Target="../media/image58.emf"/><Relationship Id="rId29" Type="http://schemas.openxmlformats.org/officeDocument/2006/relationships/image" Target="../media/image67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11" Type="http://schemas.openxmlformats.org/officeDocument/2006/relationships/image" Target="../media/image49.emf"/><Relationship Id="rId24" Type="http://schemas.openxmlformats.org/officeDocument/2006/relationships/image" Target="../media/image62.emf"/><Relationship Id="rId5" Type="http://schemas.openxmlformats.org/officeDocument/2006/relationships/image" Target="../media/image43.emf"/><Relationship Id="rId15" Type="http://schemas.openxmlformats.org/officeDocument/2006/relationships/image" Target="../media/image53.emf"/><Relationship Id="rId23" Type="http://schemas.openxmlformats.org/officeDocument/2006/relationships/image" Target="../media/image61.emf"/><Relationship Id="rId28" Type="http://schemas.openxmlformats.org/officeDocument/2006/relationships/image" Target="../media/image66.emf"/><Relationship Id="rId10" Type="http://schemas.openxmlformats.org/officeDocument/2006/relationships/image" Target="../media/image48.emf"/><Relationship Id="rId19" Type="http://schemas.openxmlformats.org/officeDocument/2006/relationships/image" Target="../media/image57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Relationship Id="rId14" Type="http://schemas.openxmlformats.org/officeDocument/2006/relationships/image" Target="../media/image52.emf"/><Relationship Id="rId22" Type="http://schemas.openxmlformats.org/officeDocument/2006/relationships/image" Target="../media/image60.emf"/><Relationship Id="rId27" Type="http://schemas.openxmlformats.org/officeDocument/2006/relationships/image" Target="../media/image65.emf"/><Relationship Id="rId30" Type="http://schemas.openxmlformats.org/officeDocument/2006/relationships/image" Target="../media/image6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90.wmf"/><Relationship Id="rId3" Type="http://schemas.openxmlformats.org/officeDocument/2006/relationships/image" Target="../media/image80.e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79.emf"/><Relationship Id="rId16" Type="http://schemas.openxmlformats.org/officeDocument/2006/relationships/image" Target="../media/image93.wmf"/><Relationship Id="rId1" Type="http://schemas.openxmlformats.org/officeDocument/2006/relationships/image" Target="../media/image78.e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5" Type="http://schemas.openxmlformats.org/officeDocument/2006/relationships/image" Target="../media/image92.wmf"/><Relationship Id="rId10" Type="http://schemas.openxmlformats.org/officeDocument/2006/relationships/image" Target="../media/image87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Relationship Id="rId14" Type="http://schemas.openxmlformats.org/officeDocument/2006/relationships/image" Target="../media/image9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emf"/><Relationship Id="rId18" Type="http://schemas.openxmlformats.org/officeDocument/2006/relationships/image" Target="../media/image112.emf"/><Relationship Id="rId3" Type="http://schemas.openxmlformats.org/officeDocument/2006/relationships/image" Target="../media/image97.emf"/><Relationship Id="rId21" Type="http://schemas.openxmlformats.org/officeDocument/2006/relationships/image" Target="../media/image115.emf"/><Relationship Id="rId7" Type="http://schemas.openxmlformats.org/officeDocument/2006/relationships/image" Target="../media/image101.emf"/><Relationship Id="rId12" Type="http://schemas.openxmlformats.org/officeDocument/2006/relationships/image" Target="../media/image106.emf"/><Relationship Id="rId17" Type="http://schemas.openxmlformats.org/officeDocument/2006/relationships/image" Target="../media/image111.emf"/><Relationship Id="rId2" Type="http://schemas.openxmlformats.org/officeDocument/2006/relationships/image" Target="../media/image96.emf"/><Relationship Id="rId16" Type="http://schemas.openxmlformats.org/officeDocument/2006/relationships/image" Target="../media/image110.emf"/><Relationship Id="rId20" Type="http://schemas.openxmlformats.org/officeDocument/2006/relationships/image" Target="../media/image114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5" Type="http://schemas.openxmlformats.org/officeDocument/2006/relationships/image" Target="../media/image109.emf"/><Relationship Id="rId10" Type="http://schemas.openxmlformats.org/officeDocument/2006/relationships/image" Target="../media/image104.emf"/><Relationship Id="rId19" Type="http://schemas.openxmlformats.org/officeDocument/2006/relationships/image" Target="../media/image113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Relationship Id="rId14" Type="http://schemas.openxmlformats.org/officeDocument/2006/relationships/image" Target="../media/image108.emf"/><Relationship Id="rId22" Type="http://schemas.openxmlformats.org/officeDocument/2006/relationships/image" Target="../media/image11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image" Target="../media/image129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12" Type="http://schemas.openxmlformats.org/officeDocument/2006/relationships/image" Target="../media/image128.emf"/><Relationship Id="rId2" Type="http://schemas.openxmlformats.org/officeDocument/2006/relationships/image" Target="../media/image118.emf"/><Relationship Id="rId16" Type="http://schemas.openxmlformats.org/officeDocument/2006/relationships/image" Target="../media/image132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21.emf"/><Relationship Id="rId15" Type="http://schemas.openxmlformats.org/officeDocument/2006/relationships/image" Target="../media/image131.emf"/><Relationship Id="rId10" Type="http://schemas.openxmlformats.org/officeDocument/2006/relationships/image" Target="../media/image126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Relationship Id="rId14" Type="http://schemas.openxmlformats.org/officeDocument/2006/relationships/image" Target="../media/image1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7FA95-0EC8-4414-9E94-18C415CC7ECD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DB79-7441-4C5F-80AF-F75715445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50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82DD016-1BBE-4D7F-BDBB-2D419ECBB155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84AF0AD-2121-4868-A99E-9648AAD64FDD}" type="slidenum">
              <a:rPr lang="en-US" altLang="zh-CN" sz="1200" smtClean="0">
                <a:ea typeface="宋体" pitchFamily="2" charset="-122"/>
              </a:rPr>
              <a:pPr eaLnBrk="1" hangingPunct="1"/>
              <a:t>3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AA09462-38CC-4AC4-9711-30999E924380}" type="slidenum">
              <a:rPr lang="en-US" altLang="zh-CN" sz="1200" smtClean="0">
                <a:ea typeface="宋体" pitchFamily="2" charset="-122"/>
              </a:rPr>
              <a:pPr eaLnBrk="1" hangingPunct="1"/>
              <a:t>4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 “费马引理” 或“费马”按钮</a:t>
            </a:r>
            <a:r>
              <a:rPr lang="en-US" altLang="zh-CN" smtClean="0"/>
              <a:t>, </a:t>
            </a:r>
            <a:r>
              <a:rPr lang="zh-CN" altLang="en-US" smtClean="0"/>
              <a:t>或相片</a:t>
            </a:r>
            <a:r>
              <a:rPr lang="en-US" altLang="zh-CN" smtClean="0"/>
              <a:t>, </a:t>
            </a:r>
            <a:r>
              <a:rPr lang="zh-CN" altLang="en-US" smtClean="0"/>
              <a:t>可显示费马简介</a:t>
            </a:r>
            <a:r>
              <a:rPr lang="en-US" altLang="zh-CN" smtClean="0"/>
              <a:t>, </a:t>
            </a:r>
            <a:r>
              <a:rPr lang="zh-CN" altLang="en-US" smtClean="0"/>
              <a:t>并自动返回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BA7D078-34DC-4777-B95D-D2E74E6AC2B9}" type="slidenum">
              <a:rPr lang="en-US" altLang="zh-CN" sz="1200" smtClean="0">
                <a:ea typeface="宋体" pitchFamily="2" charset="-122"/>
              </a:rPr>
              <a:pPr eaLnBrk="1" hangingPunct="1"/>
              <a:t>5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 “费马引理” 或“费马”按钮</a:t>
            </a:r>
            <a:r>
              <a:rPr lang="en-US" altLang="zh-CN" smtClean="0"/>
              <a:t>, </a:t>
            </a:r>
            <a:r>
              <a:rPr lang="zh-CN" altLang="en-US" smtClean="0"/>
              <a:t>或相片</a:t>
            </a:r>
            <a:r>
              <a:rPr lang="en-US" altLang="zh-CN" smtClean="0"/>
              <a:t>, </a:t>
            </a:r>
            <a:r>
              <a:rPr lang="zh-CN" altLang="en-US" smtClean="0"/>
              <a:t>可显示费马简介</a:t>
            </a:r>
            <a:r>
              <a:rPr lang="en-US" altLang="zh-CN" smtClean="0"/>
              <a:t>, </a:t>
            </a:r>
            <a:r>
              <a:rPr lang="zh-CN" altLang="en-US" smtClean="0"/>
              <a:t>并自动返回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7640B2E-FA88-4EB0-824F-9CE78BA4E4C3}" type="slidenum">
              <a:rPr lang="en-US" altLang="zh-CN" sz="1200" smtClean="0">
                <a:ea typeface="宋体" pitchFamily="2" charset="-122"/>
              </a:rPr>
              <a:pPr eaLnBrk="1" hangingPunct="1"/>
              <a:t>6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4EC773B-10E9-4778-A51B-096CBC4678F4}" type="slidenum">
              <a:rPr lang="en-US" altLang="zh-CN" sz="1200" smtClean="0">
                <a:ea typeface="宋体" pitchFamily="2" charset="-122"/>
              </a:rPr>
              <a:pPr eaLnBrk="1" hangingPunct="1"/>
              <a:t>7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652C81E-83E9-4E22-AA3F-21C1086EF2C1}" type="slidenum">
              <a:rPr lang="en-US" altLang="zh-CN" sz="1200" smtClean="0">
                <a:ea typeface="宋体" pitchFamily="2" charset="-122"/>
              </a:rPr>
              <a:pPr eaLnBrk="1" hangingPunct="1"/>
              <a:t>11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点击“二</a:t>
            </a:r>
            <a:r>
              <a:rPr lang="en-US" altLang="zh-CN" smtClean="0"/>
              <a:t>. </a:t>
            </a:r>
            <a:r>
              <a:rPr lang="zh-CN" altLang="en-US" smtClean="0"/>
              <a:t>拉格朗日中值定理”</a:t>
            </a:r>
            <a:r>
              <a:rPr lang="en-US" altLang="zh-CN" smtClean="0"/>
              <a:t>, </a:t>
            </a:r>
            <a:r>
              <a:rPr lang="zh-CN" altLang="en-US" smtClean="0"/>
              <a:t>或“拉氏”按钮，或相片可显示</a:t>
            </a:r>
            <a:r>
              <a:rPr lang="en-US" altLang="zh-CN" smtClean="0"/>
              <a:t>.</a:t>
            </a:r>
            <a:r>
              <a:rPr lang="zh-CN" altLang="en-US" smtClean="0"/>
              <a:t>拉格朗日的简介，运行结束可自行返回。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64F118F-8A5A-440E-BACC-D179A5AE7107}" type="slidenum">
              <a:rPr lang="en-US" altLang="zh-CN" sz="1200" smtClean="0">
                <a:ea typeface="宋体" pitchFamily="2" charset="-122"/>
              </a:rPr>
              <a:pPr eaLnBrk="1" hangingPunct="1"/>
              <a:t>12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点击“二</a:t>
            </a:r>
            <a:r>
              <a:rPr lang="en-US" altLang="zh-CN" smtClean="0"/>
              <a:t>. </a:t>
            </a:r>
            <a:r>
              <a:rPr lang="zh-CN" altLang="en-US" smtClean="0"/>
              <a:t>拉格朗日中值定理”</a:t>
            </a:r>
            <a:r>
              <a:rPr lang="en-US" altLang="zh-CN" smtClean="0"/>
              <a:t>, </a:t>
            </a:r>
            <a:r>
              <a:rPr lang="zh-CN" altLang="en-US" smtClean="0"/>
              <a:t>或“拉氏”按钮，或相片可显示</a:t>
            </a:r>
            <a:r>
              <a:rPr lang="en-US" altLang="zh-CN" smtClean="0"/>
              <a:t>.</a:t>
            </a:r>
            <a:r>
              <a:rPr lang="zh-CN" altLang="en-US" smtClean="0"/>
              <a:t>拉格朗日的简介，运行结束可自行返回。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2183D0C-878B-4FB8-9A0B-DEEF7AD6B6DE}" type="slidenum">
              <a:rPr lang="en-US" altLang="zh-CN" sz="1200" smtClean="0">
                <a:ea typeface="宋体" pitchFamily="2" charset="-122"/>
              </a:rPr>
              <a:pPr eaLnBrk="1" hangingPunct="1"/>
              <a:t>17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</a:t>
            </a:r>
            <a:r>
              <a:rPr lang="zh-CN" altLang="en-US" smtClean="0"/>
              <a:t>点击标题“三、柯西</a:t>
            </a:r>
            <a:r>
              <a:rPr lang="en-US" altLang="zh-CN" smtClean="0"/>
              <a:t>----” </a:t>
            </a:r>
            <a:r>
              <a:rPr lang="zh-CN" altLang="en-US" smtClean="0"/>
              <a:t>或 “柯西”按钮</a:t>
            </a:r>
            <a:r>
              <a:rPr lang="en-US" altLang="zh-CN" smtClean="0"/>
              <a:t>, </a:t>
            </a:r>
            <a:r>
              <a:rPr lang="zh-CN" altLang="en-US" smtClean="0"/>
              <a:t>或相片</a:t>
            </a:r>
            <a:r>
              <a:rPr lang="en-US" altLang="zh-CN" smtClean="0"/>
              <a:t>, </a:t>
            </a:r>
            <a:r>
              <a:rPr lang="zh-CN" altLang="en-US" smtClean="0"/>
              <a:t>可显示柯西简介</a:t>
            </a:r>
            <a:r>
              <a:rPr lang="en-US" altLang="zh-CN" smtClean="0"/>
              <a:t>, </a:t>
            </a:r>
            <a:r>
              <a:rPr lang="zh-CN" altLang="en-US" smtClean="0"/>
              <a:t>并自动返回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55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7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5523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54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3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1372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5.e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34" Type="http://schemas.openxmlformats.org/officeDocument/2006/relationships/image" Target="../media/image93.wmf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33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4.wmf"/><Relationship Id="rId20" Type="http://schemas.openxmlformats.org/officeDocument/2006/relationships/image" Target="../media/image86.emf"/><Relationship Id="rId29" Type="http://schemas.openxmlformats.org/officeDocument/2006/relationships/oleObject" Target="../embeddings/oleObject9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8.wmf"/><Relationship Id="rId32" Type="http://schemas.openxmlformats.org/officeDocument/2006/relationships/image" Target="../media/image92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90.wmf"/><Relationship Id="rId10" Type="http://schemas.openxmlformats.org/officeDocument/2006/relationships/image" Target="../media/image81.e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3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3.wmf"/><Relationship Id="rId22" Type="http://schemas.openxmlformats.org/officeDocument/2006/relationships/image" Target="../media/image87.emf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9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99.emf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06.bin"/><Relationship Id="rId39" Type="http://schemas.openxmlformats.org/officeDocument/2006/relationships/oleObject" Target="../embeddings/oleObject112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03.emf"/><Relationship Id="rId34" Type="http://schemas.openxmlformats.org/officeDocument/2006/relationships/image" Target="../media/image109.emf"/><Relationship Id="rId42" Type="http://schemas.openxmlformats.org/officeDocument/2006/relationships/image" Target="../media/image113.emf"/><Relationship Id="rId47" Type="http://schemas.openxmlformats.org/officeDocument/2006/relationships/oleObject" Target="../embeddings/oleObject116.bin"/><Relationship Id="rId7" Type="http://schemas.openxmlformats.org/officeDocument/2006/relationships/image" Target="../media/image96.e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01.emf"/><Relationship Id="rId25" Type="http://schemas.openxmlformats.org/officeDocument/2006/relationships/image" Target="../media/image105.emf"/><Relationship Id="rId33" Type="http://schemas.openxmlformats.org/officeDocument/2006/relationships/oleObject" Target="../embeddings/oleObject109.bin"/><Relationship Id="rId38" Type="http://schemas.openxmlformats.org/officeDocument/2006/relationships/image" Target="../media/image111.emf"/><Relationship Id="rId46" Type="http://schemas.openxmlformats.org/officeDocument/2006/relationships/image" Target="../media/image11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29" Type="http://schemas.openxmlformats.org/officeDocument/2006/relationships/image" Target="../media/image107.emf"/><Relationship Id="rId41" Type="http://schemas.openxmlformats.org/officeDocument/2006/relationships/oleObject" Target="../embeddings/oleObject113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8.emf"/><Relationship Id="rId24" Type="http://schemas.openxmlformats.org/officeDocument/2006/relationships/oleObject" Target="../embeddings/oleObject105.bin"/><Relationship Id="rId32" Type="http://schemas.openxmlformats.org/officeDocument/2006/relationships/image" Target="../media/image94.png"/><Relationship Id="rId37" Type="http://schemas.openxmlformats.org/officeDocument/2006/relationships/oleObject" Target="../embeddings/oleObject111.bin"/><Relationship Id="rId40" Type="http://schemas.openxmlformats.org/officeDocument/2006/relationships/image" Target="../media/image112.emf"/><Relationship Id="rId45" Type="http://schemas.openxmlformats.org/officeDocument/2006/relationships/oleObject" Target="../embeddings/oleObject115.bin"/><Relationship Id="rId5" Type="http://schemas.openxmlformats.org/officeDocument/2006/relationships/image" Target="../media/image95.emf"/><Relationship Id="rId15" Type="http://schemas.openxmlformats.org/officeDocument/2006/relationships/image" Target="../media/image100.emf"/><Relationship Id="rId23" Type="http://schemas.openxmlformats.org/officeDocument/2006/relationships/image" Target="../media/image104.emf"/><Relationship Id="rId28" Type="http://schemas.openxmlformats.org/officeDocument/2006/relationships/oleObject" Target="../embeddings/oleObject107.bin"/><Relationship Id="rId36" Type="http://schemas.openxmlformats.org/officeDocument/2006/relationships/image" Target="../media/image110.e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02.emf"/><Relationship Id="rId31" Type="http://schemas.openxmlformats.org/officeDocument/2006/relationships/image" Target="../media/image108.emf"/><Relationship Id="rId44" Type="http://schemas.openxmlformats.org/officeDocument/2006/relationships/image" Target="../media/image114.e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7.emf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4.bin"/><Relationship Id="rId27" Type="http://schemas.openxmlformats.org/officeDocument/2006/relationships/image" Target="../media/image106.emf"/><Relationship Id="rId30" Type="http://schemas.openxmlformats.org/officeDocument/2006/relationships/oleObject" Target="../embeddings/oleObject108.bin"/><Relationship Id="rId35" Type="http://schemas.openxmlformats.org/officeDocument/2006/relationships/oleObject" Target="../embeddings/oleObject110.bin"/><Relationship Id="rId43" Type="http://schemas.openxmlformats.org/officeDocument/2006/relationships/oleObject" Target="../embeddings/oleObject114.bin"/><Relationship Id="rId48" Type="http://schemas.openxmlformats.org/officeDocument/2006/relationships/image" Target="../media/image11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4.emf"/><Relationship Id="rId26" Type="http://schemas.openxmlformats.org/officeDocument/2006/relationships/image" Target="../media/image128.e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34" Type="http://schemas.openxmlformats.org/officeDocument/2006/relationships/image" Target="../media/image132.emf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33" Type="http://schemas.openxmlformats.org/officeDocument/2006/relationships/oleObject" Target="../embeddings/oleObject13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27.emf"/><Relationship Id="rId32" Type="http://schemas.openxmlformats.org/officeDocument/2006/relationships/image" Target="../media/image131.e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129.emf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25.bin"/><Relationship Id="rId31" Type="http://schemas.openxmlformats.org/officeDocument/2006/relationships/oleObject" Target="../embeddings/oleObject131.bin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2.emf"/><Relationship Id="rId22" Type="http://schemas.openxmlformats.org/officeDocument/2006/relationships/image" Target="../media/image126.e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3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0.wmf"/><Relationship Id="rId26" Type="http://schemas.openxmlformats.org/officeDocument/2006/relationships/image" Target="../media/image144.e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48.wmf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7.e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38" Type="http://schemas.openxmlformats.org/officeDocument/2006/relationships/image" Target="../media/image15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9.emf"/><Relationship Id="rId20" Type="http://schemas.openxmlformats.org/officeDocument/2006/relationships/image" Target="../media/image141.e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43.emf"/><Relationship Id="rId32" Type="http://schemas.openxmlformats.org/officeDocument/2006/relationships/image" Target="../media/image147.wmf"/><Relationship Id="rId37" Type="http://schemas.openxmlformats.org/officeDocument/2006/relationships/oleObject" Target="../embeddings/oleObject150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45.emf"/><Relationship Id="rId36" Type="http://schemas.openxmlformats.org/officeDocument/2006/relationships/image" Target="../media/image149.wmf"/><Relationship Id="rId10" Type="http://schemas.openxmlformats.org/officeDocument/2006/relationships/image" Target="../media/image136.e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8.wmf"/><Relationship Id="rId22" Type="http://schemas.openxmlformats.org/officeDocument/2006/relationships/image" Target="../media/image142.e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46.emf"/><Relationship Id="rId35" Type="http://schemas.openxmlformats.org/officeDocument/2006/relationships/oleObject" Target="../embeddings/oleObject14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58.e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61.e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10" Type="http://schemas.openxmlformats.org/officeDocument/2006/relationships/image" Target="../media/image154.e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67.emf"/><Relationship Id="rId18" Type="http://schemas.openxmlformats.org/officeDocument/2006/relationships/oleObject" Target="../embeddings/oleObject170.bin"/><Relationship Id="rId26" Type="http://schemas.openxmlformats.org/officeDocument/2006/relationships/oleObject" Target="../embeddings/oleObject174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71.emf"/><Relationship Id="rId7" Type="http://schemas.openxmlformats.org/officeDocument/2006/relationships/image" Target="../media/image164.e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69.emf"/><Relationship Id="rId25" Type="http://schemas.openxmlformats.org/officeDocument/2006/relationships/image" Target="../media/image17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1.bin"/><Relationship Id="rId29" Type="http://schemas.openxmlformats.org/officeDocument/2006/relationships/image" Target="../media/image162.png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66.emf"/><Relationship Id="rId24" Type="http://schemas.openxmlformats.org/officeDocument/2006/relationships/oleObject" Target="../embeddings/oleObject173.bin"/><Relationship Id="rId5" Type="http://schemas.openxmlformats.org/officeDocument/2006/relationships/image" Target="../media/image163.emf"/><Relationship Id="rId15" Type="http://schemas.openxmlformats.org/officeDocument/2006/relationships/image" Target="../media/image168.emf"/><Relationship Id="rId23" Type="http://schemas.openxmlformats.org/officeDocument/2006/relationships/image" Target="../media/image172.emf"/><Relationship Id="rId28" Type="http://schemas.openxmlformats.org/officeDocument/2006/relationships/oleObject" Target="../embeddings/oleObject175.bin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170.e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65.emf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2.bin"/><Relationship Id="rId27" Type="http://schemas.openxmlformats.org/officeDocument/2006/relationships/image" Target="../media/image17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82.e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79.e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1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78.emf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8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90.e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7.e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9.emf"/><Relationship Id="rId20" Type="http://schemas.openxmlformats.org/officeDocument/2006/relationships/image" Target="../media/image19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93.emf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10" Type="http://schemas.openxmlformats.org/officeDocument/2006/relationships/image" Target="../media/image186.e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88.emf"/><Relationship Id="rId22" Type="http://schemas.openxmlformats.org/officeDocument/2006/relationships/image" Target="../media/image19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201.emf"/><Relationship Id="rId26" Type="http://schemas.openxmlformats.org/officeDocument/2006/relationships/image" Target="../media/image205.e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8.emf"/><Relationship Id="rId17" Type="http://schemas.openxmlformats.org/officeDocument/2006/relationships/oleObject" Target="../embeddings/oleObject202.bin"/><Relationship Id="rId25" Type="http://schemas.openxmlformats.org/officeDocument/2006/relationships/oleObject" Target="../embeddings/oleObject20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0.wmf"/><Relationship Id="rId20" Type="http://schemas.openxmlformats.org/officeDocument/2006/relationships/image" Target="../media/image202.emf"/><Relationship Id="rId29" Type="http://schemas.openxmlformats.org/officeDocument/2006/relationships/oleObject" Target="../embeddings/oleObject208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5.e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204.e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5.bin"/><Relationship Id="rId28" Type="http://schemas.openxmlformats.org/officeDocument/2006/relationships/image" Target="../media/image206.emf"/><Relationship Id="rId10" Type="http://schemas.openxmlformats.org/officeDocument/2006/relationships/image" Target="../media/image197.e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94.e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99.emf"/><Relationship Id="rId22" Type="http://schemas.openxmlformats.org/officeDocument/2006/relationships/image" Target="../media/image203.emf"/><Relationship Id="rId27" Type="http://schemas.openxmlformats.org/officeDocument/2006/relationships/oleObject" Target="../embeddings/oleObject207.bin"/><Relationship Id="rId30" Type="http://schemas.openxmlformats.org/officeDocument/2006/relationships/image" Target="../media/image20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15.w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4.emf"/><Relationship Id="rId20" Type="http://schemas.openxmlformats.org/officeDocument/2006/relationships/image" Target="../media/image216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9.e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218.e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10" Type="http://schemas.openxmlformats.org/officeDocument/2006/relationships/image" Target="../media/image211.e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208.e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3.wmf"/><Relationship Id="rId22" Type="http://schemas.openxmlformats.org/officeDocument/2006/relationships/image" Target="../media/image21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26.emf"/><Relationship Id="rId26" Type="http://schemas.openxmlformats.org/officeDocument/2006/relationships/image" Target="../media/image213.wmf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23.emf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5.emf"/><Relationship Id="rId20" Type="http://schemas.openxmlformats.org/officeDocument/2006/relationships/image" Target="../media/image227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20.e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212.wmf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10" Type="http://schemas.openxmlformats.org/officeDocument/2006/relationships/image" Target="../media/image222.emf"/><Relationship Id="rId19" Type="http://schemas.openxmlformats.org/officeDocument/2006/relationships/oleObject" Target="../embeddings/oleObject228.bin"/><Relationship Id="rId4" Type="http://schemas.openxmlformats.org/officeDocument/2006/relationships/image" Target="../media/image219.e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24.emf"/><Relationship Id="rId22" Type="http://schemas.openxmlformats.org/officeDocument/2006/relationships/image" Target="../media/image22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0.emf"/><Relationship Id="rId5" Type="http://schemas.openxmlformats.org/officeDocument/2006/relationships/oleObject" Target="../embeddings/oleObject233.bin"/><Relationship Id="rId10" Type="http://schemas.openxmlformats.org/officeDocument/2006/relationships/image" Target="../media/image232.emf"/><Relationship Id="rId4" Type="http://schemas.openxmlformats.org/officeDocument/2006/relationships/image" Target="../media/image229.emf"/><Relationship Id="rId9" Type="http://schemas.openxmlformats.org/officeDocument/2006/relationships/oleObject" Target="../embeddings/oleObject23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e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9" Type="http://schemas.openxmlformats.org/officeDocument/2006/relationships/image" Target="../media/image4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3.emf"/><Relationship Id="rId34" Type="http://schemas.openxmlformats.org/officeDocument/2006/relationships/oleObject" Target="../embeddings/oleObject20.bin"/><Relationship Id="rId42" Type="http://schemas.openxmlformats.org/officeDocument/2006/relationships/oleObject" Target="../embeddings/oleObject24.bin"/><Relationship Id="rId47" Type="http://schemas.openxmlformats.org/officeDocument/2006/relationships/image" Target="../media/image25.emf"/><Relationship Id="rId7" Type="http://schemas.openxmlformats.org/officeDocument/2006/relationships/image" Target="../media/image6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oleObject" Target="../embeddings/oleObject22.bin"/><Relationship Id="rId46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17.emf"/><Relationship Id="rId41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19.bin"/><Relationship Id="rId37" Type="http://schemas.openxmlformats.org/officeDocument/2006/relationships/image" Target="../media/image21.emf"/><Relationship Id="rId40" Type="http://schemas.openxmlformats.org/officeDocument/2006/relationships/oleObject" Target="../embeddings/oleObject23.bin"/><Relationship Id="rId45" Type="http://schemas.openxmlformats.org/officeDocument/2006/relationships/image" Target="../media/image24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oleObject" Target="../embeddings/oleObject17.bin"/><Relationship Id="rId36" Type="http://schemas.openxmlformats.org/officeDocument/2006/relationships/oleObject" Target="../embeddings/oleObject21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4" Type="http://schemas.openxmlformats.org/officeDocument/2006/relationships/oleObject" Target="../embeddings/oleObject25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6.emf"/><Relationship Id="rId30" Type="http://schemas.openxmlformats.org/officeDocument/2006/relationships/oleObject" Target="../embeddings/oleObject18.bin"/><Relationship Id="rId35" Type="http://schemas.openxmlformats.org/officeDocument/2006/relationships/image" Target="../media/image20.emf"/><Relationship Id="rId43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34.bin"/><Relationship Id="rId26" Type="http://schemas.openxmlformats.org/officeDocument/2006/relationships/oleObject" Target="../embeddings/oleObject38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4.emf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2.emf"/><Relationship Id="rId25" Type="http://schemas.openxmlformats.org/officeDocument/2006/relationships/image" Target="../media/image3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29" Type="http://schemas.openxmlformats.org/officeDocument/2006/relationships/image" Target="../media/image38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37.bin"/><Relationship Id="rId5" Type="http://schemas.openxmlformats.org/officeDocument/2006/relationships/image" Target="../media/image26.emf"/><Relationship Id="rId15" Type="http://schemas.openxmlformats.org/officeDocument/2006/relationships/image" Target="../media/image31.wmf"/><Relationship Id="rId23" Type="http://schemas.openxmlformats.org/officeDocument/2006/relationships/image" Target="../media/image35.emf"/><Relationship Id="rId28" Type="http://schemas.openxmlformats.org/officeDocument/2006/relationships/oleObject" Target="../embeddings/oleObject39.bin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3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Relationship Id="rId27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6.emf"/><Relationship Id="rId26" Type="http://schemas.openxmlformats.org/officeDocument/2006/relationships/image" Target="../media/image50.emf"/><Relationship Id="rId39" Type="http://schemas.openxmlformats.org/officeDocument/2006/relationships/oleObject" Target="../embeddings/oleObject58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54.emf"/><Relationship Id="rId42" Type="http://schemas.openxmlformats.org/officeDocument/2006/relationships/image" Target="../media/image58.emf"/><Relationship Id="rId47" Type="http://schemas.openxmlformats.org/officeDocument/2006/relationships/oleObject" Target="../embeddings/oleObject62.bin"/><Relationship Id="rId50" Type="http://schemas.openxmlformats.org/officeDocument/2006/relationships/image" Target="../media/image62.emf"/><Relationship Id="rId55" Type="http://schemas.openxmlformats.org/officeDocument/2006/relationships/oleObject" Target="../embeddings/oleObject66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emf"/><Relationship Id="rId20" Type="http://schemas.openxmlformats.org/officeDocument/2006/relationships/image" Target="../media/image47.emf"/><Relationship Id="rId29" Type="http://schemas.openxmlformats.org/officeDocument/2006/relationships/oleObject" Target="../embeddings/oleObject53.bin"/><Relationship Id="rId41" Type="http://schemas.openxmlformats.org/officeDocument/2006/relationships/oleObject" Target="../embeddings/oleObject59.bin"/><Relationship Id="rId54" Type="http://schemas.openxmlformats.org/officeDocument/2006/relationships/image" Target="../media/image64.emf"/><Relationship Id="rId62" Type="http://schemas.openxmlformats.org/officeDocument/2006/relationships/image" Target="../media/image6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49.emf"/><Relationship Id="rId32" Type="http://schemas.openxmlformats.org/officeDocument/2006/relationships/image" Target="../media/image53.emf"/><Relationship Id="rId37" Type="http://schemas.openxmlformats.org/officeDocument/2006/relationships/oleObject" Target="../embeddings/oleObject57.bin"/><Relationship Id="rId40" Type="http://schemas.openxmlformats.org/officeDocument/2006/relationships/image" Target="../media/image57.emf"/><Relationship Id="rId45" Type="http://schemas.openxmlformats.org/officeDocument/2006/relationships/oleObject" Target="../embeddings/oleObject61.bin"/><Relationship Id="rId53" Type="http://schemas.openxmlformats.org/officeDocument/2006/relationships/oleObject" Target="../embeddings/oleObject65.bin"/><Relationship Id="rId58" Type="http://schemas.openxmlformats.org/officeDocument/2006/relationships/image" Target="../media/image66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1.emf"/><Relationship Id="rId36" Type="http://schemas.openxmlformats.org/officeDocument/2006/relationships/image" Target="../media/image55.emf"/><Relationship Id="rId49" Type="http://schemas.openxmlformats.org/officeDocument/2006/relationships/oleObject" Target="../embeddings/oleObject63.bin"/><Relationship Id="rId57" Type="http://schemas.openxmlformats.org/officeDocument/2006/relationships/oleObject" Target="../embeddings/oleObject67.bin"/><Relationship Id="rId61" Type="http://schemas.openxmlformats.org/officeDocument/2006/relationships/oleObject" Target="../embeddings/oleObject69.bin"/><Relationship Id="rId10" Type="http://schemas.openxmlformats.org/officeDocument/2006/relationships/image" Target="../media/image42.e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4" Type="http://schemas.openxmlformats.org/officeDocument/2006/relationships/image" Target="../media/image59.emf"/><Relationship Id="rId52" Type="http://schemas.openxmlformats.org/officeDocument/2006/relationships/image" Target="../media/image63.emf"/><Relationship Id="rId60" Type="http://schemas.openxmlformats.org/officeDocument/2006/relationships/image" Target="../media/image67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4.emf"/><Relationship Id="rId22" Type="http://schemas.openxmlformats.org/officeDocument/2006/relationships/image" Target="../media/image48.e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2.emf"/><Relationship Id="rId35" Type="http://schemas.openxmlformats.org/officeDocument/2006/relationships/oleObject" Target="../embeddings/oleObject56.bin"/><Relationship Id="rId43" Type="http://schemas.openxmlformats.org/officeDocument/2006/relationships/oleObject" Target="../embeddings/oleObject60.bin"/><Relationship Id="rId48" Type="http://schemas.openxmlformats.org/officeDocument/2006/relationships/image" Target="../media/image61.emf"/><Relationship Id="rId56" Type="http://schemas.openxmlformats.org/officeDocument/2006/relationships/image" Target="../media/image65.emf"/><Relationship Id="rId8" Type="http://schemas.openxmlformats.org/officeDocument/2006/relationships/image" Target="../media/image41.emf"/><Relationship Id="rId51" Type="http://schemas.openxmlformats.org/officeDocument/2006/relationships/oleObject" Target="../embeddings/oleObject64.bin"/><Relationship Id="rId3" Type="http://schemas.openxmlformats.org/officeDocument/2006/relationships/oleObject" Target="../embeddings/oleObject40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38" Type="http://schemas.openxmlformats.org/officeDocument/2006/relationships/image" Target="../media/image56.emf"/><Relationship Id="rId46" Type="http://schemas.openxmlformats.org/officeDocument/2006/relationships/image" Target="../media/image60.emf"/><Relationship Id="rId59" Type="http://schemas.openxmlformats.org/officeDocument/2006/relationships/oleObject" Target="../embeddings/oleObject6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6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813"/>
            <a:ext cx="2514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5400" smtClean="0">
                <a:ea typeface="华文行楷" pitchFamily="2" charset="-122"/>
              </a:rPr>
              <a:t>第三章</a:t>
            </a:r>
          </a:p>
        </p:txBody>
      </p:sp>
      <p:sp>
        <p:nvSpPr>
          <p:cNvPr id="2051" name="Text Box 17"/>
          <p:cNvSpPr txBox="1">
            <a:spLocks noChangeArrowheads="1"/>
          </p:cNvSpPr>
          <p:nvPr/>
        </p:nvSpPr>
        <p:spPr bwMode="auto">
          <a:xfrm>
            <a:off x="1763688" y="1389063"/>
            <a:ext cx="4465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54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微分中值定理 </a:t>
            </a:r>
          </a:p>
        </p:txBody>
      </p:sp>
      <p:sp>
        <p:nvSpPr>
          <p:cNvPr id="2052" name="Text Box 18"/>
          <p:cNvSpPr txBox="1">
            <a:spLocks noChangeArrowheads="1"/>
          </p:cNvSpPr>
          <p:nvPr/>
        </p:nvSpPr>
        <p:spPr bwMode="auto">
          <a:xfrm>
            <a:off x="3135288" y="2133601"/>
            <a:ext cx="4470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54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与</a:t>
            </a:r>
            <a:r>
              <a:rPr kumimoji="1" lang="zh-CN" altLang="en-US" sz="5400">
                <a:solidFill>
                  <a:srgbClr val="0000FF"/>
                </a:solidFill>
                <a:ea typeface="华文行楷" pitchFamily="2" charset="-122"/>
              </a:rPr>
              <a:t>导数的应用 </a:t>
            </a:r>
          </a:p>
        </p:txBody>
      </p:sp>
      <p:sp>
        <p:nvSpPr>
          <p:cNvPr id="2054" name="Text Box 6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50825" y="3284538"/>
            <a:ext cx="8713788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kumimoji="1" lang="zh-CN" altLang="en-US" sz="2400" b="1">
                <a:latin typeface="+mn-lt"/>
                <a:ea typeface="+mn-ea"/>
              </a:rPr>
              <a:t>      导数是研究可微函数的有力武器，但导数的直接应用是很有限的，它主要的应用是通过</a:t>
            </a:r>
            <a:r>
              <a:rPr kumimoji="1" lang="zh-CN" altLang="en-US" sz="2400" b="1">
                <a:solidFill>
                  <a:srgbClr val="C00000"/>
                </a:solidFill>
                <a:latin typeface="+mn-lt"/>
                <a:ea typeface="+mn-ea"/>
              </a:rPr>
              <a:t>中值定理</a:t>
            </a:r>
            <a:r>
              <a:rPr kumimoji="1" lang="zh-CN" altLang="en-US" sz="2400" b="1">
                <a:latin typeface="+mn-lt"/>
                <a:ea typeface="+mn-ea"/>
              </a:rPr>
              <a:t>来取得的</a:t>
            </a:r>
            <a:r>
              <a:rPr kumimoji="1" lang="en-US" altLang="zh-CN" sz="2400" b="1">
                <a:latin typeface="+mn-lt"/>
                <a:ea typeface="+mn-ea"/>
              </a:rPr>
              <a:t>.</a:t>
            </a:r>
            <a:r>
              <a:rPr kumimoji="1" lang="zh-CN" altLang="en-US" sz="2400" b="1">
                <a:latin typeface="+mn-lt"/>
                <a:ea typeface="+mn-ea"/>
              </a:rPr>
              <a:t>本章就中值定理为中心展开讨论，所得到</a:t>
            </a:r>
            <a:r>
              <a:rPr kumimoji="1" lang="en-US" altLang="zh-CN" sz="2400" b="1">
                <a:solidFill>
                  <a:srgbClr val="C00000"/>
                </a:solidFill>
                <a:latin typeface="+mn-lt"/>
                <a:ea typeface="+mn-ea"/>
              </a:rPr>
              <a:t>L’Hospital</a:t>
            </a:r>
            <a:r>
              <a:rPr kumimoji="1" lang="zh-CN" altLang="en-US" sz="2400" b="1">
                <a:solidFill>
                  <a:srgbClr val="C00000"/>
                </a:solidFill>
                <a:latin typeface="+mn-lt"/>
                <a:ea typeface="+mn-ea"/>
              </a:rPr>
              <a:t>法则</a:t>
            </a:r>
            <a:r>
              <a:rPr kumimoji="1" lang="zh-CN" altLang="en-US" sz="2400" b="1">
                <a:latin typeface="+mn-lt"/>
                <a:ea typeface="+mn-ea"/>
              </a:rPr>
              <a:t>和</a:t>
            </a:r>
            <a:r>
              <a:rPr kumimoji="1" lang="en-US" altLang="zh-CN" sz="2400" b="1">
                <a:solidFill>
                  <a:srgbClr val="C00000"/>
                </a:solidFill>
                <a:latin typeface="+mn-lt"/>
                <a:ea typeface="+mn-ea"/>
              </a:rPr>
              <a:t>Taylor</a:t>
            </a:r>
            <a:r>
              <a:rPr kumimoji="1" lang="zh-CN" altLang="en-US" sz="2400" b="1">
                <a:solidFill>
                  <a:srgbClr val="C00000"/>
                </a:solidFill>
                <a:latin typeface="+mn-lt"/>
                <a:ea typeface="+mn-ea"/>
              </a:rPr>
              <a:t>公式</a:t>
            </a:r>
            <a:r>
              <a:rPr kumimoji="1" lang="zh-CN" altLang="en-US" sz="2400" b="1">
                <a:latin typeface="+mn-lt"/>
                <a:ea typeface="+mn-ea"/>
              </a:rPr>
              <a:t>是研究未定式极限和可微函数局部结构的有效工具</a:t>
            </a:r>
            <a:r>
              <a:rPr kumimoji="1" lang="en-US" altLang="zh-CN" sz="2400" b="1">
                <a:latin typeface="+mn-lt"/>
                <a:ea typeface="+mn-ea"/>
              </a:rPr>
              <a:t>.</a:t>
            </a:r>
          </a:p>
        </p:txBody>
      </p:sp>
      <p:sp>
        <p:nvSpPr>
          <p:cNvPr id="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2728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2667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1.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证明方程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603319"/>
              </p:ext>
            </p:extLst>
          </p:nvPr>
        </p:nvGraphicFramePr>
        <p:xfrm>
          <a:off x="2860675" y="268288"/>
          <a:ext cx="2244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" name="Equation" r:id="rId3" imgW="2209949" imgH="457088" progId="Equation.3">
                  <p:embed/>
                </p:oleObj>
              </mc:Choice>
              <mc:Fallback>
                <p:oleObj name="Equation" r:id="rId3" imgW="2209949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268288"/>
                        <a:ext cx="2244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65340"/>
              </p:ext>
            </p:extLst>
          </p:nvPr>
        </p:nvGraphicFramePr>
        <p:xfrm>
          <a:off x="1181100" y="1755775"/>
          <a:ext cx="270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" name="Equation" r:id="rId5" imgW="2657559" imgH="457088" progId="Equation.3">
                  <p:embed/>
                </p:oleObj>
              </mc:Choice>
              <mc:Fallback>
                <p:oleObj name="Equation" r:id="rId5" imgW="2657559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755775"/>
                        <a:ext cx="2705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136369"/>
              </p:ext>
            </p:extLst>
          </p:nvPr>
        </p:nvGraphicFramePr>
        <p:xfrm>
          <a:off x="196850" y="2398713"/>
          <a:ext cx="285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" name="Equation" r:id="rId7" imgW="2809773" imgH="361987" progId="Equation.3">
                  <p:embed/>
                </p:oleObj>
              </mc:Choice>
              <mc:Fallback>
                <p:oleObj name="Equation" r:id="rId7" imgW="2809773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2398713"/>
                        <a:ext cx="285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692045"/>
              </p:ext>
            </p:extLst>
          </p:nvPr>
        </p:nvGraphicFramePr>
        <p:xfrm>
          <a:off x="228600" y="2924175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9" name="Equation" r:id="rId9" imgW="1476310" imgH="400162" progId="Equation.3">
                  <p:embed/>
                </p:oleObj>
              </mc:Choice>
              <mc:Fallback>
                <p:oleObj name="Equation" r:id="rId9" imgW="147631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924175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768576"/>
              </p:ext>
            </p:extLst>
          </p:nvPr>
        </p:nvGraphicFramePr>
        <p:xfrm>
          <a:off x="2281950" y="3995709"/>
          <a:ext cx="274725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" name="Equation" r:id="rId11" imgW="1269720" imgH="228600" progId="Equation.DSMT4">
                  <p:embed/>
                </p:oleObj>
              </mc:Choice>
              <mc:Fallback>
                <p:oleObj name="Equation" r:id="rId11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950" y="3995709"/>
                        <a:ext cx="274725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330506"/>
              </p:ext>
            </p:extLst>
          </p:nvPr>
        </p:nvGraphicFramePr>
        <p:xfrm>
          <a:off x="1150415" y="5638800"/>
          <a:ext cx="239962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1" name="Equation" r:id="rId13" imgW="1104840" imgH="228600" progId="Equation.DSMT4">
                  <p:embed/>
                </p:oleObj>
              </mc:Choice>
              <mc:Fallback>
                <p:oleObj name="Equation" r:id="rId13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415" y="5638800"/>
                        <a:ext cx="2399626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623288"/>
              </p:ext>
            </p:extLst>
          </p:nvPr>
        </p:nvGraphicFramePr>
        <p:xfrm>
          <a:off x="3520624" y="5694463"/>
          <a:ext cx="210275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2" name="Equation" r:id="rId15" imgW="1002960" imgH="203040" progId="Equation.DSMT4">
                  <p:embed/>
                </p:oleObj>
              </mc:Choice>
              <mc:Fallback>
                <p:oleObj name="Equation" r:id="rId15" imgW="1002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624" y="5694463"/>
                        <a:ext cx="2102751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9"/>
          <p:cNvSpPr txBox="1">
            <a:spLocks noChangeArrowheads="1"/>
          </p:cNvSpPr>
          <p:nvPr/>
        </p:nvSpPr>
        <p:spPr bwMode="auto">
          <a:xfrm>
            <a:off x="5029200" y="26035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有且仅有一个小于</a:t>
            </a:r>
            <a:r>
              <a:rPr kumimoji="1" lang="en-US" altLang="zh-CN" b="1">
                <a:latin typeface="+mn-lt"/>
                <a:ea typeface="+mn-ea"/>
              </a:rPr>
              <a:t>1 </a:t>
            </a:r>
            <a:r>
              <a:rPr kumimoji="1" lang="zh-CN" altLang="en-US" b="1">
                <a:latin typeface="+mn-lt"/>
                <a:ea typeface="+mn-ea"/>
              </a:rPr>
              <a:t>的</a:t>
            </a:r>
          </a:p>
        </p:txBody>
      </p:sp>
      <p:sp>
        <p:nvSpPr>
          <p:cNvPr id="11275" name="Text Box 20"/>
          <p:cNvSpPr txBox="1">
            <a:spLocks noChangeArrowheads="1"/>
          </p:cNvSpPr>
          <p:nvPr/>
        </p:nvSpPr>
        <p:spPr bwMode="auto">
          <a:xfrm>
            <a:off x="304800" y="7477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正实根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611188" y="123983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1) 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存在性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3927475" y="1738313"/>
            <a:ext cx="644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307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146765"/>
              </p:ext>
            </p:extLst>
          </p:nvPr>
        </p:nvGraphicFramePr>
        <p:xfrm>
          <a:off x="4445000" y="18129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" name="Equation" r:id="rId17" imgW="685800" imgH="361987" progId="Equation.3">
                  <p:embed/>
                </p:oleObj>
              </mc:Choice>
              <mc:Fallback>
                <p:oleObj name="Equation" r:id="rId17" imgW="68580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81292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5146675" y="173831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 </a:t>
            </a:r>
            <a:r>
              <a:rPr kumimoji="1" lang="en-US" altLang="zh-CN" b="1">
                <a:latin typeface="+mn-lt"/>
                <a:ea typeface="+mn-ea"/>
              </a:rPr>
              <a:t>[0, 1 ] </a:t>
            </a:r>
            <a:r>
              <a:rPr kumimoji="1" lang="zh-CN" altLang="en-US" b="1">
                <a:latin typeface="+mn-lt"/>
                <a:ea typeface="+mn-ea"/>
              </a:rPr>
              <a:t>连续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7524750" y="170021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3048000" y="2286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由介值定理知存在</a:t>
            </a:r>
          </a:p>
        </p:txBody>
      </p:sp>
      <p:graphicFrame>
        <p:nvGraphicFramePr>
          <p:cNvPr id="307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476966"/>
              </p:ext>
            </p:extLst>
          </p:nvPr>
        </p:nvGraphicFramePr>
        <p:xfrm>
          <a:off x="6064250" y="2332038"/>
          <a:ext cx="1555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" name="Equation" r:id="rId19" imgW="1505080" imgH="400162" progId="Equation.3">
                  <p:embed/>
                </p:oleObj>
              </mc:Choice>
              <mc:Fallback>
                <p:oleObj name="Equation" r:id="rId19" imgW="150508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2332038"/>
                        <a:ext cx="1555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7620000" y="2286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1828800" y="2881313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即方程有小于 </a:t>
            </a:r>
            <a:r>
              <a:rPr kumimoji="1" lang="en-US" altLang="zh-CN" b="1">
                <a:latin typeface="+mn-lt"/>
                <a:ea typeface="+mn-ea"/>
              </a:rPr>
              <a:t>1 </a:t>
            </a:r>
            <a:r>
              <a:rPr kumimoji="1" lang="zh-CN" altLang="en-US" b="1">
                <a:latin typeface="+mn-lt"/>
                <a:ea typeface="+mn-ea"/>
              </a:rPr>
              <a:t>的正根</a:t>
            </a:r>
          </a:p>
        </p:txBody>
      </p:sp>
      <p:graphicFrame>
        <p:nvGraphicFramePr>
          <p:cNvPr id="307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092046"/>
              </p:ext>
            </p:extLst>
          </p:nvPr>
        </p:nvGraphicFramePr>
        <p:xfrm>
          <a:off x="5546725" y="2963863"/>
          <a:ext cx="4730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" name="Equation" r:id="rId21" imgW="419174" imgH="400162" progId="Equation.3">
                  <p:embed/>
                </p:oleObj>
              </mc:Choice>
              <mc:Fallback>
                <p:oleObj name="Equation" r:id="rId21" imgW="419174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2963863"/>
                        <a:ext cx="4730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1257300" y="34290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C00000"/>
                </a:solidFill>
                <a:latin typeface="+mn-lt"/>
                <a:ea typeface="+mn-ea"/>
              </a:rPr>
              <a:t>2) </a:t>
            </a: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唯一性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685800" y="3976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假设另有</a:t>
            </a: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671094"/>
              </p:ext>
            </p:extLst>
          </p:nvPr>
        </p:nvGraphicFramePr>
        <p:xfrm>
          <a:off x="5029200" y="4017713"/>
          <a:ext cx="186820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" name="Equation" r:id="rId23" imgW="863280" imgH="228600" progId="Equation.DSMT4">
                  <p:embed/>
                </p:oleObj>
              </mc:Choice>
              <mc:Fallback>
                <p:oleObj name="Equation" r:id="rId23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17713"/>
                        <a:ext cx="1868203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890301"/>
              </p:ext>
            </p:extLst>
          </p:nvPr>
        </p:nvGraphicFramePr>
        <p:xfrm>
          <a:off x="6854825" y="3984244"/>
          <a:ext cx="175232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" name="Equation" r:id="rId25" imgW="812520" imgH="215640" progId="Equation.DSMT4">
                  <p:embed/>
                </p:oleObj>
              </mc:Choice>
              <mc:Fallback>
                <p:oleObj name="Equation" r:id="rId25" imgW="812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825" y="3984244"/>
                        <a:ext cx="1752322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87880"/>
              </p:ext>
            </p:extLst>
          </p:nvPr>
        </p:nvGraphicFramePr>
        <p:xfrm>
          <a:off x="251520" y="4557713"/>
          <a:ext cx="945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8" name="Equation" r:id="rId27" imgW="419040" imgH="228600" progId="Equation.DSMT4">
                  <p:embed/>
                </p:oleObj>
              </mc:Choice>
              <mc:Fallback>
                <p:oleObj name="Equation" r:id="rId27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557713"/>
                        <a:ext cx="945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1066800" y="4557713"/>
            <a:ext cx="597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为端点的区间满足罗尔定理条件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3076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54718"/>
              </p:ext>
            </p:extLst>
          </p:nvPr>
        </p:nvGraphicFramePr>
        <p:xfrm>
          <a:off x="6251440" y="4572825"/>
          <a:ext cx="223666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9" name="Equation" r:id="rId29" imgW="1054080" imgH="228600" progId="Equation.DSMT4">
                  <p:embed/>
                </p:oleObj>
              </mc:Choice>
              <mc:Fallback>
                <p:oleObj name="Equation" r:id="rId29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440" y="4572825"/>
                        <a:ext cx="2236666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101600" y="50911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至少存在一点</a:t>
            </a:r>
          </a:p>
        </p:txBody>
      </p:sp>
      <p:graphicFrame>
        <p:nvGraphicFramePr>
          <p:cNvPr id="3076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4750"/>
              </p:ext>
            </p:extLst>
          </p:nvPr>
        </p:nvGraphicFramePr>
        <p:xfrm>
          <a:off x="2376198" y="5134800"/>
          <a:ext cx="48000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0" name="Equation" r:id="rId31" imgW="190440" imgH="203040" progId="Equation.DSMT4">
                  <p:embed/>
                </p:oleObj>
              </mc:Choice>
              <mc:Fallback>
                <p:oleObj name="Equation" r:id="rId31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198" y="5134800"/>
                        <a:ext cx="480003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453264"/>
              </p:ext>
            </p:extLst>
          </p:nvPr>
        </p:nvGraphicFramePr>
        <p:xfrm>
          <a:off x="2815834" y="5139515"/>
          <a:ext cx="183910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1" name="Equation" r:id="rId33" imgW="850680" imgH="215640" progId="Equation.DSMT4">
                  <p:embed/>
                </p:oleObj>
              </mc:Choice>
              <mc:Fallback>
                <p:oleObj name="Equation" r:id="rId33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5834" y="5139515"/>
                        <a:ext cx="1839107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685800" y="5624513"/>
            <a:ext cx="925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但</a:t>
            </a: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5594350" y="5638800"/>
            <a:ext cx="126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矛盾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6515100" y="56388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故假设不真</a:t>
            </a:r>
            <a:r>
              <a:rPr kumimoji="1" lang="en-US" altLang="zh-CN" b="1">
                <a:latin typeface="+mn-lt"/>
                <a:ea typeface="+mn-ea"/>
              </a:rPr>
              <a:t>!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685800" y="17653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设</a:t>
            </a:r>
          </a:p>
        </p:txBody>
      </p:sp>
      <p:sp>
        <p:nvSpPr>
          <p:cNvPr id="3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84728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autoUpdateAnimBg="0"/>
      <p:bldP spid="30742" grpId="0" autoUpdateAnimBg="0"/>
      <p:bldP spid="30744" grpId="0" autoUpdateAnimBg="0"/>
      <p:bldP spid="30745" grpId="0" autoUpdateAnimBg="0"/>
      <p:bldP spid="30746" grpId="0" autoUpdateAnimBg="0"/>
      <p:bldP spid="30748" grpId="0" autoUpdateAnimBg="0"/>
      <p:bldP spid="30749" grpId="0" autoUpdateAnimBg="0"/>
      <p:bldP spid="30751" grpId="0" autoUpdateAnimBg="0"/>
      <p:bldP spid="30752" grpId="0" autoUpdateAnimBg="0"/>
      <p:bldP spid="30756" grpId="0" autoUpdateAnimBg="0"/>
      <p:bldP spid="30761" grpId="0" autoUpdateAnimBg="0"/>
      <p:bldP spid="30765" grpId="0" autoUpdateAnimBg="0"/>
      <p:bldP spid="30766" grpId="0" autoUpdateAnimBg="0"/>
      <p:bldP spid="30767" grpId="0" autoUpdateAnimBg="0"/>
      <p:bldP spid="30768" grpId="0" autoUpdateAnimBg="0"/>
      <p:bldP spid="3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4495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二、拉格朗日中值定理</a:t>
            </a:r>
          </a:p>
        </p:txBody>
      </p:sp>
      <p:sp>
        <p:nvSpPr>
          <p:cNvPr id="12291" name="AutoShape 7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4800" y="457200"/>
            <a:ext cx="4267200" cy="304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92" name="Text Box 35"/>
          <p:cNvSpPr txBox="1">
            <a:spLocks noChangeArrowheads="1"/>
          </p:cNvSpPr>
          <p:nvPr/>
        </p:nvSpPr>
        <p:spPr bwMode="auto">
          <a:xfrm>
            <a:off x="228600" y="56530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思路</a:t>
            </a:r>
            <a:r>
              <a:rPr kumimoji="1" lang="en-US" altLang="zh-CN" b="1">
                <a:latin typeface="+mn-lt"/>
                <a:ea typeface="+mn-ea"/>
              </a:rPr>
              <a:t>: </a:t>
            </a:r>
            <a:r>
              <a:rPr kumimoji="1" lang="zh-CN" altLang="en-US" b="1">
                <a:latin typeface="+mn-lt"/>
                <a:ea typeface="+mn-ea"/>
              </a:rPr>
              <a:t>利用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逆向思维</a:t>
            </a:r>
            <a:r>
              <a:rPr kumimoji="1" lang="zh-CN" altLang="en-US" b="1">
                <a:latin typeface="+mn-lt"/>
                <a:ea typeface="+mn-ea"/>
              </a:rPr>
              <a:t>找出一个满足罗尔定理条件的函数</a:t>
            </a:r>
          </a:p>
        </p:txBody>
      </p:sp>
      <p:sp>
        <p:nvSpPr>
          <p:cNvPr id="12293" name="Rectangle 46"/>
          <p:cNvSpPr>
            <a:spLocks noChangeArrowheads="1"/>
          </p:cNvSpPr>
          <p:nvPr/>
        </p:nvSpPr>
        <p:spPr bwMode="auto">
          <a:xfrm>
            <a:off x="44450" y="5486400"/>
            <a:ext cx="8991600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7300913" y="1479550"/>
            <a:ext cx="1624012" cy="2438400"/>
            <a:chOff x="7261225" y="3214854"/>
            <a:chExt cx="1624013" cy="2438234"/>
          </a:xfrm>
        </p:grpSpPr>
        <p:pic>
          <p:nvPicPr>
            <p:cNvPr id="12306" name="Picture 89" descr="LAGRANGE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559" y="3358280"/>
              <a:ext cx="1428354" cy="216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07" name="Group 90"/>
            <p:cNvGrpSpPr>
              <a:grpSpLocks/>
            </p:cNvGrpSpPr>
            <p:nvPr/>
          </p:nvGrpSpPr>
          <p:grpSpPr bwMode="auto">
            <a:xfrm>
              <a:off x="7261225" y="3214854"/>
              <a:ext cx="1624013" cy="2438234"/>
              <a:chOff x="4316" y="576"/>
              <a:chExt cx="1152" cy="1632"/>
            </a:xfrm>
          </p:grpSpPr>
          <p:sp>
            <p:nvSpPr>
              <p:cNvPr id="12308" name="Freeform 91"/>
              <p:cNvSpPr>
                <a:spLocks/>
              </p:cNvSpPr>
              <p:nvPr/>
            </p:nvSpPr>
            <p:spPr bwMode="auto">
              <a:xfrm>
                <a:off x="4316" y="576"/>
                <a:ext cx="1152" cy="96"/>
              </a:xfrm>
              <a:custGeom>
                <a:avLst/>
                <a:gdLst>
                  <a:gd name="T0" fmla="*/ 0 w 2304"/>
                  <a:gd name="T1" fmla="*/ 0 h 192"/>
                  <a:gd name="T2" fmla="*/ 6 w 2304"/>
                  <a:gd name="T3" fmla="*/ 6 h 192"/>
                  <a:gd name="T4" fmla="*/ 66 w 2304"/>
                  <a:gd name="T5" fmla="*/ 6 h 192"/>
                  <a:gd name="T6" fmla="*/ 72 w 2304"/>
                  <a:gd name="T7" fmla="*/ 0 h 192"/>
                  <a:gd name="T8" fmla="*/ 0 w 2304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309" name="Freeform 92"/>
              <p:cNvSpPr>
                <a:spLocks/>
              </p:cNvSpPr>
              <p:nvPr/>
            </p:nvSpPr>
            <p:spPr bwMode="auto">
              <a:xfrm>
                <a:off x="4316" y="576"/>
                <a:ext cx="96" cy="1632"/>
              </a:xfrm>
              <a:custGeom>
                <a:avLst/>
                <a:gdLst>
                  <a:gd name="T0" fmla="*/ 0 w 192"/>
                  <a:gd name="T1" fmla="*/ 0 h 3552"/>
                  <a:gd name="T2" fmla="*/ 6 w 192"/>
                  <a:gd name="T3" fmla="*/ 4 h 3552"/>
                  <a:gd name="T4" fmla="*/ 6 w 192"/>
                  <a:gd name="T5" fmla="*/ 69 h 3552"/>
                  <a:gd name="T6" fmla="*/ 0 w 192"/>
                  <a:gd name="T7" fmla="*/ 73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310" name="Freeform 93"/>
              <p:cNvSpPr>
                <a:spLocks/>
              </p:cNvSpPr>
              <p:nvPr/>
            </p:nvSpPr>
            <p:spPr bwMode="auto">
              <a:xfrm flipH="1" flipV="1">
                <a:off x="5372" y="576"/>
                <a:ext cx="96" cy="1632"/>
              </a:xfrm>
              <a:custGeom>
                <a:avLst/>
                <a:gdLst>
                  <a:gd name="T0" fmla="*/ 0 w 192"/>
                  <a:gd name="T1" fmla="*/ 0 h 3552"/>
                  <a:gd name="T2" fmla="*/ 6 w 192"/>
                  <a:gd name="T3" fmla="*/ 4 h 3552"/>
                  <a:gd name="T4" fmla="*/ 6 w 192"/>
                  <a:gd name="T5" fmla="*/ 69 h 3552"/>
                  <a:gd name="T6" fmla="*/ 0 w 192"/>
                  <a:gd name="T7" fmla="*/ 73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311" name="Freeform 94"/>
              <p:cNvSpPr>
                <a:spLocks/>
              </p:cNvSpPr>
              <p:nvPr/>
            </p:nvSpPr>
            <p:spPr bwMode="auto">
              <a:xfrm flipV="1">
                <a:off x="4316" y="2112"/>
                <a:ext cx="1152" cy="96"/>
              </a:xfrm>
              <a:custGeom>
                <a:avLst/>
                <a:gdLst>
                  <a:gd name="T0" fmla="*/ 0 w 2304"/>
                  <a:gd name="T1" fmla="*/ 0 h 192"/>
                  <a:gd name="T2" fmla="*/ 6 w 2304"/>
                  <a:gd name="T3" fmla="*/ 6 h 192"/>
                  <a:gd name="T4" fmla="*/ 66 w 2304"/>
                  <a:gd name="T5" fmla="*/ 6 h 192"/>
                  <a:gd name="T6" fmla="*/ 72 w 2304"/>
                  <a:gd name="T7" fmla="*/ 0 h 192"/>
                  <a:gd name="T8" fmla="*/ 0 w 2304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sp>
        <p:nvSpPr>
          <p:cNvPr id="68" name="Rectangle 2"/>
          <p:cNvSpPr txBox="1">
            <a:spLocks noChangeArrowheads="1"/>
          </p:cNvSpPr>
          <p:nvPr/>
        </p:nvSpPr>
        <p:spPr bwMode="auto">
          <a:xfrm>
            <a:off x="457200" y="1257300"/>
            <a:ext cx="6235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/>
            <a:r>
              <a:rPr kumimoji="1" lang="zh-CN" altLang="en-US" sz="3200" b="1" dirty="0">
                <a:solidFill>
                  <a:srgbClr val="0000FF"/>
                </a:solidFill>
                <a:latin typeface="+mn-lt"/>
                <a:ea typeface="+mn-ea"/>
              </a:rPr>
              <a:t>约瑟夫</a:t>
            </a:r>
            <a:r>
              <a:rPr kumimoji="1" lang="en-US" altLang="zh-CN" sz="3200" b="1" dirty="0">
                <a:solidFill>
                  <a:srgbClr val="0000FF"/>
                </a:solidFill>
                <a:latin typeface="+mn-lt"/>
                <a:ea typeface="+mn-ea"/>
              </a:rPr>
              <a:t>.</a:t>
            </a:r>
            <a:r>
              <a:rPr kumimoji="1" lang="zh-CN" altLang="en-US" sz="3200" b="1" dirty="0">
                <a:solidFill>
                  <a:srgbClr val="0000FF"/>
                </a:solidFill>
                <a:latin typeface="+mn-lt"/>
                <a:ea typeface="+mn-ea"/>
              </a:rPr>
              <a:t>拉格朗日 </a:t>
            </a:r>
            <a:r>
              <a:rPr kumimoji="1" lang="en-US" altLang="zh-CN" b="1" dirty="0">
                <a:solidFill>
                  <a:schemeClr val="accent2"/>
                </a:solidFill>
                <a:latin typeface="+mn-lt"/>
                <a:ea typeface="+mn-ea"/>
              </a:rPr>
              <a:t>(1736 – 1813)</a:t>
            </a:r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457200" y="1987550"/>
            <a:ext cx="650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法国著名的数学家，物理学家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  <a:r>
              <a:rPr kumimoji="1" lang="zh-CN" altLang="en-US" b="1">
                <a:latin typeface="+mn-lt"/>
                <a:ea typeface="+mn-ea"/>
              </a:rPr>
              <a:t>他在方程</a:t>
            </a:r>
            <a:endParaRPr kumimoji="1" lang="en-US" altLang="zh-CN" b="1">
              <a:latin typeface="+mn-lt"/>
              <a:ea typeface="+mn-ea"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392113" y="2497138"/>
            <a:ext cx="65928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论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解析函数论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zh-CN" altLang="en-US" b="1">
                <a:latin typeface="+mn-lt"/>
                <a:ea typeface="+mn-ea"/>
              </a:rPr>
              <a:t>及数论方面都作出了重要</a:t>
            </a:r>
            <a:endParaRPr kumimoji="1" lang="en-US" altLang="zh-CN" b="1">
              <a:latin typeface="+mn-lt"/>
              <a:ea typeface="+mn-ea"/>
            </a:endParaRPr>
          </a:p>
        </p:txBody>
      </p: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385763" y="3021013"/>
            <a:ext cx="137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的贡献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1728788" y="3021013"/>
            <a:ext cx="5184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近百余年来，数学中的许多成就</a:t>
            </a: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385763" y="3525838"/>
            <a:ext cx="197961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都可直接或</a:t>
            </a:r>
          </a:p>
        </p:txBody>
      </p:sp>
      <p:sp>
        <p:nvSpPr>
          <p:cNvPr id="74" name="Text Box 8"/>
          <p:cNvSpPr txBox="1">
            <a:spLocks noChangeArrowheads="1"/>
          </p:cNvSpPr>
          <p:nvPr/>
        </p:nvSpPr>
        <p:spPr bwMode="auto">
          <a:xfrm>
            <a:off x="2144713" y="3525838"/>
            <a:ext cx="47926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间接地追溯到他的工作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zh-CN" altLang="en-US" b="1">
                <a:latin typeface="+mn-lt"/>
                <a:ea typeface="+mn-ea"/>
              </a:rPr>
              <a:t>他是</a:t>
            </a:r>
            <a:endParaRPr kumimoji="1" lang="en-US" altLang="zh-CN" b="1">
              <a:latin typeface="+mn-lt"/>
              <a:ea typeface="+mn-ea"/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457200" y="4062413"/>
            <a:ext cx="2095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对分析数学 </a:t>
            </a:r>
          </a:p>
        </p:txBody>
      </p:sp>
      <p:sp>
        <p:nvSpPr>
          <p:cNvPr id="76" name="Text Box 10"/>
          <p:cNvSpPr txBox="1">
            <a:spLocks noChangeArrowheads="1"/>
          </p:cNvSpPr>
          <p:nvPr/>
        </p:nvSpPr>
        <p:spPr bwMode="auto">
          <a:xfrm>
            <a:off x="2271713" y="4062413"/>
            <a:ext cx="4608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产生全面影响的数学家之一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85" name="Text Box 10"/>
          <p:cNvSpPr txBox="1">
            <a:spLocks noChangeArrowheads="1"/>
          </p:cNvSpPr>
          <p:nvPr/>
        </p:nvSpPr>
        <p:spPr bwMode="auto">
          <a:xfrm>
            <a:off x="373063" y="4565650"/>
            <a:ext cx="82296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kumimoji="1" lang="en-US" altLang="zh-CN" b="1">
                <a:latin typeface="+mn-lt"/>
                <a:ea typeface="+mn-ea"/>
              </a:rPr>
              <a:t>      1772</a:t>
            </a:r>
            <a:r>
              <a:rPr kumimoji="1" lang="zh-CN" altLang="en-US" b="1">
                <a:latin typeface="+mn-lt"/>
                <a:ea typeface="+mn-ea"/>
              </a:rPr>
              <a:t>年，拉格朗日被选为法国科学院院士，同时他担任科学院院长长达</a:t>
            </a:r>
            <a:r>
              <a:rPr kumimoji="1" lang="en-US" altLang="zh-CN" b="1">
                <a:latin typeface="+mn-lt"/>
                <a:ea typeface="+mn-ea"/>
              </a:rPr>
              <a:t>20</a:t>
            </a:r>
            <a:r>
              <a:rPr kumimoji="1" lang="zh-CN" altLang="en-US" b="1">
                <a:latin typeface="+mn-lt"/>
                <a:ea typeface="+mn-ea"/>
              </a:rPr>
              <a:t>年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  <a:r>
              <a:rPr kumimoji="1" lang="zh-CN" altLang="en-US" b="1">
                <a:latin typeface="+mn-lt"/>
                <a:ea typeface="+mn-ea"/>
              </a:rPr>
              <a:t>曾经拿破仑评论到“拉格朗日是一座高耸在数学世界的金字塔</a:t>
            </a:r>
            <a:r>
              <a:rPr kumimoji="1" lang="en-US" altLang="zh-CN" b="1">
                <a:latin typeface="+mn-lt"/>
                <a:ea typeface="+mn-ea"/>
              </a:rPr>
              <a:t>”.</a:t>
            </a:r>
          </a:p>
        </p:txBody>
      </p:sp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1133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 build="p" autoUpdateAnimBg="0"/>
      <p:bldP spid="71" grpId="0" build="p" autoUpdateAnimBg="0" advAuto="0"/>
      <p:bldP spid="72" grpId="0" build="p" autoUpdateAnimBg="0"/>
      <p:bldP spid="73" grpId="0" build="p" autoUpdateAnimBg="0" advAuto="0"/>
      <p:bldP spid="74" grpId="0" build="p" autoUpdateAnimBg="0" advAuto="0"/>
      <p:bldP spid="75" grpId="0" build="p" autoUpdateAnimBg="0"/>
      <p:bldP spid="76" grpId="0" build="p" autoUpdateAnimBg="0" advAuto="0"/>
      <p:bldP spid="2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4495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 smtClean="0">
                <a:latin typeface="+mn-lt"/>
                <a:ea typeface="+mn-ea"/>
              </a:rPr>
              <a:t>二、拉格朗日中值定理</a:t>
            </a:r>
          </a:p>
        </p:txBody>
      </p:sp>
      <p:sp>
        <p:nvSpPr>
          <p:cNvPr id="13315" name="AutoShape 7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4800" y="457200"/>
            <a:ext cx="4267200" cy="304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0313" name="Object 73"/>
          <p:cNvGraphicFramePr>
            <a:graphicFrameLocks noChangeAspect="1"/>
          </p:cNvGraphicFramePr>
          <p:nvPr/>
        </p:nvGraphicFramePr>
        <p:xfrm>
          <a:off x="3581400" y="3124200"/>
          <a:ext cx="2601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6" name="Equation" r:id="rId4" imgW="2143041" imgH="876337" progId="Equation.DSMT4">
                  <p:embed/>
                </p:oleObj>
              </mc:Choice>
              <mc:Fallback>
                <p:oleObj name="Equation" r:id="rId4" imgW="2143041" imgH="876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124200"/>
                        <a:ext cx="26019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62000" y="1295400"/>
            <a:ext cx="419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(1) </a:t>
            </a:r>
            <a:r>
              <a:rPr kumimoji="1" lang="zh-CN" altLang="en-US" b="1" dirty="0">
                <a:latin typeface="+mn-lt"/>
                <a:ea typeface="+mn-ea"/>
              </a:rPr>
              <a:t>在区间 </a:t>
            </a:r>
            <a:r>
              <a:rPr kumimoji="1" lang="en-US" altLang="zh-CN" b="1" dirty="0">
                <a:latin typeface="+mn-lt"/>
                <a:ea typeface="+mn-ea"/>
              </a:rPr>
              <a:t>[ </a:t>
            </a:r>
            <a:r>
              <a:rPr kumimoji="1" lang="en-US" altLang="zh-CN" b="1" i="1" dirty="0">
                <a:latin typeface="+mn-lt"/>
                <a:ea typeface="+mn-ea"/>
              </a:rPr>
              <a:t>a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en-US" altLang="zh-CN" b="1" i="1" dirty="0">
                <a:latin typeface="+mn-lt"/>
                <a:ea typeface="+mn-ea"/>
              </a:rPr>
              <a:t>b</a:t>
            </a:r>
            <a:r>
              <a:rPr kumimoji="1" lang="en-US" altLang="zh-CN" b="1" dirty="0">
                <a:latin typeface="+mn-lt"/>
                <a:ea typeface="+mn-ea"/>
              </a:rPr>
              <a:t> ] </a:t>
            </a:r>
            <a:r>
              <a:rPr kumimoji="1" lang="zh-CN" altLang="en-US" b="1" dirty="0">
                <a:latin typeface="+mn-lt"/>
                <a:ea typeface="+mn-ea"/>
              </a:rPr>
              <a:t>上连续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865036"/>
              </p:ext>
            </p:extLst>
          </p:nvPr>
        </p:nvGraphicFramePr>
        <p:xfrm>
          <a:off x="469900" y="8890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7" name="Equation" r:id="rId6" imgW="1295326" imgH="381074" progId="Equation.3">
                  <p:embed/>
                </p:oleObj>
              </mc:Choice>
              <mc:Fallback>
                <p:oleObj name="Equation" r:id="rId6" imgW="1295326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8890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828800" y="8270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满足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2000" y="18288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(2) </a:t>
            </a:r>
            <a:r>
              <a:rPr kumimoji="1" lang="zh-CN" altLang="en-US" b="1" dirty="0">
                <a:latin typeface="+mn-lt"/>
                <a:ea typeface="+mn-ea"/>
              </a:rPr>
              <a:t>在区间 </a:t>
            </a:r>
            <a:r>
              <a:rPr kumimoji="1" lang="en-US" altLang="zh-CN" b="1" dirty="0">
                <a:latin typeface="+mn-lt"/>
                <a:ea typeface="+mn-ea"/>
              </a:rPr>
              <a:t>( </a:t>
            </a:r>
            <a:r>
              <a:rPr kumimoji="1" lang="en-US" altLang="zh-CN" b="1" i="1" dirty="0">
                <a:latin typeface="+mn-lt"/>
                <a:ea typeface="+mn-ea"/>
              </a:rPr>
              <a:t>a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en-US" altLang="zh-CN" b="1" i="1" dirty="0">
                <a:latin typeface="+mn-lt"/>
                <a:ea typeface="+mn-ea"/>
              </a:rPr>
              <a:t>b</a:t>
            </a:r>
            <a:r>
              <a:rPr kumimoji="1" lang="en-US" altLang="zh-CN" b="1" dirty="0">
                <a:latin typeface="+mn-lt"/>
                <a:ea typeface="+mn-ea"/>
              </a:rPr>
              <a:t> ) </a:t>
            </a:r>
            <a:r>
              <a:rPr kumimoji="1" lang="zh-CN" altLang="en-US" b="1" dirty="0">
                <a:latin typeface="+mn-lt"/>
                <a:ea typeface="+mn-ea"/>
              </a:rPr>
              <a:t>内可导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295400" y="2362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至少存在一点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825974"/>
              </p:ext>
            </p:extLst>
          </p:nvPr>
        </p:nvGraphicFramePr>
        <p:xfrm>
          <a:off x="3619500" y="24384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8" name="Equation" r:id="rId8" imgW="1457241" imgH="381074" progId="Equation.3">
                  <p:embed/>
                </p:oleObj>
              </mc:Choice>
              <mc:Fallback>
                <p:oleObj name="Equation" r:id="rId8" imgW="1457241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4384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105400" y="2362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5580063" y="2203450"/>
          <a:ext cx="298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9" name="Equation" r:id="rId10" imgW="2952620" imgH="809699" progId="Equation.DSMT4">
                  <p:embed/>
                </p:oleObj>
              </mc:Choice>
              <mc:Fallback>
                <p:oleObj name="Equation" r:id="rId10" imgW="2952620" imgH="809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203450"/>
                        <a:ext cx="2984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228600" y="56530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思路</a:t>
            </a:r>
            <a:r>
              <a:rPr kumimoji="1" lang="en-US" altLang="zh-CN" b="1">
                <a:latin typeface="+mn-lt"/>
                <a:ea typeface="+mn-ea"/>
              </a:rPr>
              <a:t>: </a:t>
            </a:r>
            <a:r>
              <a:rPr kumimoji="1" lang="zh-CN" altLang="en-US" b="1">
                <a:latin typeface="+mn-lt"/>
                <a:ea typeface="+mn-ea"/>
              </a:rPr>
              <a:t>利用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逆向思维</a:t>
            </a:r>
            <a:r>
              <a:rPr kumimoji="1" lang="zh-CN" altLang="en-US" b="1">
                <a:latin typeface="+mn-lt"/>
                <a:ea typeface="+mn-ea"/>
              </a:rPr>
              <a:t>找出一个满足罗尔定理条件的函数</a:t>
            </a: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1043608" y="38242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作辅助函数</a:t>
            </a:r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152400" y="4495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显然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1028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357810"/>
              </p:ext>
            </p:extLst>
          </p:nvPr>
        </p:nvGraphicFramePr>
        <p:xfrm>
          <a:off x="1219200" y="45720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0" name="Equation" r:id="rId12" imgW="685800" imgH="381074" progId="Equation.3">
                  <p:embed/>
                </p:oleObj>
              </mc:Choice>
              <mc:Fallback>
                <p:oleObj name="Equation" r:id="rId12" imgW="685800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1905000" y="4495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  <a:r>
              <a:rPr kumimoji="1" lang="en-US" altLang="zh-CN" b="1">
                <a:latin typeface="+mn-lt"/>
                <a:ea typeface="+mn-ea"/>
              </a:rPr>
              <a:t>[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] </a:t>
            </a:r>
            <a:r>
              <a:rPr kumimoji="1" lang="zh-CN" altLang="en-US" b="1">
                <a:latin typeface="+mn-lt"/>
                <a:ea typeface="+mn-ea"/>
              </a:rPr>
              <a:t>上连续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4419600" y="44958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  <a:r>
              <a:rPr kumimoji="1" lang="zh-CN" altLang="en-US" b="1">
                <a:latin typeface="+mn-lt"/>
                <a:ea typeface="+mn-ea"/>
              </a:rPr>
              <a:t>内可导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6858000" y="4495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sp>
        <p:nvSpPr>
          <p:cNvPr id="10312" name="AutoShape 72"/>
          <p:cNvSpPr>
            <a:spLocks noChangeArrowheads="1"/>
          </p:cNvSpPr>
          <p:nvPr/>
        </p:nvSpPr>
        <p:spPr bwMode="auto">
          <a:xfrm>
            <a:off x="457200" y="2576513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457200" y="30432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1066800" y="303371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问题转化为证</a:t>
            </a:r>
          </a:p>
        </p:txBody>
      </p:sp>
      <p:sp>
        <p:nvSpPr>
          <p:cNvPr id="10297" name="Rectangle 57"/>
          <p:cNvSpPr>
            <a:spLocks noChangeArrowheads="1"/>
          </p:cNvSpPr>
          <p:nvPr/>
        </p:nvSpPr>
        <p:spPr bwMode="auto">
          <a:xfrm>
            <a:off x="3124200" y="3603625"/>
            <a:ext cx="33528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80" name="Object 40"/>
          <p:cNvGraphicFramePr>
            <a:graphicFrameLocks noChangeAspect="1"/>
          </p:cNvGraphicFramePr>
          <p:nvPr/>
        </p:nvGraphicFramePr>
        <p:xfrm>
          <a:off x="3505200" y="3900488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1" name="Equation" r:id="rId14" imgW="971494" imgH="381074" progId="Equation.3">
                  <p:embed/>
                </p:oleObj>
              </mc:Choice>
              <mc:Fallback>
                <p:oleObj name="Equation" r:id="rId14" imgW="971494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900488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4" name="Object 54"/>
          <p:cNvGraphicFramePr>
            <a:graphicFrameLocks noChangeAspect="1"/>
          </p:cNvGraphicFramePr>
          <p:nvPr/>
        </p:nvGraphicFramePr>
        <p:xfrm>
          <a:off x="4535488" y="3900488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2" name="Equation" r:id="rId16" imgW="704869" imgH="381074" progId="Equation.3">
                  <p:embed/>
                </p:oleObj>
              </mc:Choice>
              <mc:Fallback>
                <p:oleObj name="Equation" r:id="rId16" imgW="70486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3900488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7" name="Object 77"/>
          <p:cNvGraphicFramePr>
            <a:graphicFrameLocks noChangeAspect="1"/>
          </p:cNvGraphicFramePr>
          <p:nvPr/>
        </p:nvGraphicFramePr>
        <p:xfrm>
          <a:off x="5354638" y="3698875"/>
          <a:ext cx="21256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3" name="Equation" r:id="rId18" imgW="2257453" imgH="819076" progId="Equation.3">
                  <p:embed/>
                </p:oleObj>
              </mc:Choice>
              <mc:Fallback>
                <p:oleObj name="Equation" r:id="rId18" imgW="2257453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3698875"/>
                        <a:ext cx="212566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44450" y="5486400"/>
            <a:ext cx="8991600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028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91193"/>
              </p:ext>
            </p:extLst>
          </p:nvPr>
        </p:nvGraphicFramePr>
        <p:xfrm>
          <a:off x="228600" y="523240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4" name="Equation" r:id="rId20" imgW="695167" imgH="381074" progId="Equation.3">
                  <p:embed/>
                </p:oleObj>
              </mc:Choice>
              <mc:Fallback>
                <p:oleObj name="Equation" r:id="rId20" imgW="695167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232400"/>
                        <a:ext cx="72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4419600" y="516731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由罗尔定理知至少存在一点</a:t>
            </a:r>
          </a:p>
        </p:txBody>
      </p:sp>
      <p:graphicFrame>
        <p:nvGraphicFramePr>
          <p:cNvPr id="1028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10505"/>
              </p:ext>
            </p:extLst>
          </p:nvPr>
        </p:nvGraphicFramePr>
        <p:xfrm>
          <a:off x="190500" y="59944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5" name="Equation" r:id="rId22" imgW="1457241" imgH="381074" progId="Equation.3">
                  <p:embed/>
                </p:oleObj>
              </mc:Choice>
              <mc:Fallback>
                <p:oleObj name="Equation" r:id="rId22" imgW="1457241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59944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36234"/>
              </p:ext>
            </p:extLst>
          </p:nvPr>
        </p:nvGraphicFramePr>
        <p:xfrm>
          <a:off x="1701800" y="5969000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6" name="Equation" r:id="rId24" imgW="1847980" imgH="419249" progId="Equation.3">
                  <p:embed/>
                </p:oleObj>
              </mc:Choice>
              <mc:Fallback>
                <p:oleObj name="Equation" r:id="rId24" imgW="184798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5969000"/>
                        <a:ext cx="187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3581400" y="58801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即定理结论成立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1029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43208"/>
              </p:ext>
            </p:extLst>
          </p:nvPr>
        </p:nvGraphicFramePr>
        <p:xfrm>
          <a:off x="3371850" y="5264150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7" name="Equation" r:id="rId26" imgW="1038067" imgH="361987" progId="Equation.DSMT4">
                  <p:embed/>
                </p:oleObj>
              </mc:Choice>
              <mc:Fallback>
                <p:oleObj name="Equation" r:id="rId26" imgW="1038067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5264150"/>
                        <a:ext cx="106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8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154053"/>
              </p:ext>
            </p:extLst>
          </p:nvPr>
        </p:nvGraphicFramePr>
        <p:xfrm>
          <a:off x="1012825" y="5073650"/>
          <a:ext cx="22637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8" name="Equation" r:id="rId28" imgW="2409667" imgH="819076" progId="Equation.3">
                  <p:embed/>
                </p:oleObj>
              </mc:Choice>
              <mc:Fallback>
                <p:oleObj name="Equation" r:id="rId28" imgW="2409667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5073650"/>
                        <a:ext cx="22637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3492500" y="2924175"/>
          <a:ext cx="32115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9" name="Equation" r:id="rId30" imgW="3429000" imgH="819076" progId="Equation.3">
                  <p:embed/>
                </p:oleObj>
              </mc:Choice>
              <mc:Fallback>
                <p:oleObj name="Equation" r:id="rId30" imgW="3429000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24175"/>
                        <a:ext cx="32115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48" name="Picture 89" descr="LAGRANGE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3403600"/>
            <a:ext cx="890588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49" name="Group 90"/>
          <p:cNvGrpSpPr>
            <a:grpSpLocks/>
          </p:cNvGrpSpPr>
          <p:nvPr/>
        </p:nvGrpSpPr>
        <p:grpSpPr bwMode="auto">
          <a:xfrm>
            <a:off x="7848600" y="3328988"/>
            <a:ext cx="1036638" cy="1471612"/>
            <a:chOff x="4316" y="576"/>
            <a:chExt cx="1152" cy="1632"/>
          </a:xfrm>
        </p:grpSpPr>
        <p:sp>
          <p:nvSpPr>
            <p:cNvPr id="13375" name="Freeform 91"/>
            <p:cNvSpPr>
              <a:spLocks/>
            </p:cNvSpPr>
            <p:nvPr/>
          </p:nvSpPr>
          <p:spPr bwMode="auto">
            <a:xfrm>
              <a:off x="4316" y="576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24 w 2304"/>
                <a:gd name="T3" fmla="*/ 24 h 192"/>
                <a:gd name="T4" fmla="*/ 264 w 2304"/>
                <a:gd name="T5" fmla="*/ 24 h 192"/>
                <a:gd name="T6" fmla="*/ 288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Freeform 92"/>
            <p:cNvSpPr>
              <a:spLocks/>
            </p:cNvSpPr>
            <p:nvPr/>
          </p:nvSpPr>
          <p:spPr bwMode="auto">
            <a:xfrm>
              <a:off x="4316" y="576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24 w 192"/>
                <a:gd name="T3" fmla="*/ 18 h 3552"/>
                <a:gd name="T4" fmla="*/ 24 w 192"/>
                <a:gd name="T5" fmla="*/ 326 h 3552"/>
                <a:gd name="T6" fmla="*/ 0 w 192"/>
                <a:gd name="T7" fmla="*/ 345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Freeform 93"/>
            <p:cNvSpPr>
              <a:spLocks/>
            </p:cNvSpPr>
            <p:nvPr/>
          </p:nvSpPr>
          <p:spPr bwMode="auto">
            <a:xfrm flipH="1" flipV="1">
              <a:off x="5372" y="576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24 w 192"/>
                <a:gd name="T3" fmla="*/ 18 h 3552"/>
                <a:gd name="T4" fmla="*/ 24 w 192"/>
                <a:gd name="T5" fmla="*/ 326 h 3552"/>
                <a:gd name="T6" fmla="*/ 0 w 192"/>
                <a:gd name="T7" fmla="*/ 345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Freeform 94"/>
            <p:cNvSpPr>
              <a:spLocks/>
            </p:cNvSpPr>
            <p:nvPr/>
          </p:nvSpPr>
          <p:spPr bwMode="auto">
            <a:xfrm flipV="1">
              <a:off x="4316" y="2112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24 w 2304"/>
                <a:gd name="T3" fmla="*/ 24 h 192"/>
                <a:gd name="T4" fmla="*/ 264 w 2304"/>
                <a:gd name="T5" fmla="*/ 24 h 192"/>
                <a:gd name="T6" fmla="*/ 288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6" name="Text Box 96"/>
          <p:cNvSpPr txBox="1">
            <a:spLocks noChangeArrowheads="1"/>
          </p:cNvSpPr>
          <p:nvPr/>
        </p:nvSpPr>
        <p:spPr bwMode="auto">
          <a:xfrm>
            <a:off x="6400800" y="5867400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accent2"/>
                </a:solidFill>
                <a:latin typeface="+mn-lt"/>
                <a:ea typeface="+mn-ea"/>
              </a:rPr>
              <a:t>证毕</a:t>
            </a:r>
          </a:p>
        </p:txBody>
      </p:sp>
      <p:grpSp>
        <p:nvGrpSpPr>
          <p:cNvPr id="10337" name="Group 97"/>
          <p:cNvGrpSpPr>
            <a:grpSpLocks/>
          </p:cNvGrpSpPr>
          <p:nvPr/>
        </p:nvGrpSpPr>
        <p:grpSpPr bwMode="auto">
          <a:xfrm>
            <a:off x="5105400" y="311150"/>
            <a:ext cx="2841625" cy="1690688"/>
            <a:chOff x="3442" y="196"/>
            <a:chExt cx="1790" cy="1065"/>
          </a:xfrm>
        </p:grpSpPr>
        <p:graphicFrame>
          <p:nvGraphicFramePr>
            <p:cNvPr id="13363" name="Object 98"/>
            <p:cNvGraphicFramePr>
              <a:graphicFrameLocks noChangeAspect="1"/>
            </p:cNvGraphicFramePr>
            <p:nvPr/>
          </p:nvGraphicFramePr>
          <p:xfrm>
            <a:off x="5028" y="1117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60" name="Equation" r:id="rId33" imgW="190351" imgH="199913" progId="Equation.3">
                    <p:embed/>
                  </p:oleObj>
                </mc:Choice>
                <mc:Fallback>
                  <p:oleObj name="Equation" r:id="rId33" imgW="190351" imgH="1999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8" y="1117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4" name="Object 99"/>
            <p:cNvGraphicFramePr>
              <a:graphicFrameLocks noChangeAspect="1"/>
            </p:cNvGraphicFramePr>
            <p:nvPr/>
          </p:nvGraphicFramePr>
          <p:xfrm>
            <a:off x="3442" y="292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61" name="Equation" r:id="rId35" imgW="209420" imgH="276262" progId="Equation.3">
                    <p:embed/>
                  </p:oleObj>
                </mc:Choice>
                <mc:Fallback>
                  <p:oleObj name="Equation" r:id="rId35" imgW="209420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292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65" name="Group 100"/>
            <p:cNvGrpSpPr>
              <a:grpSpLocks/>
            </p:cNvGrpSpPr>
            <p:nvPr/>
          </p:nvGrpSpPr>
          <p:grpSpPr bwMode="auto">
            <a:xfrm>
              <a:off x="3648" y="196"/>
              <a:ext cx="1584" cy="1060"/>
              <a:chOff x="3648" y="196"/>
              <a:chExt cx="1584" cy="1060"/>
            </a:xfrm>
          </p:grpSpPr>
          <p:sp>
            <p:nvSpPr>
              <p:cNvPr id="13367" name="Line 101"/>
              <p:cNvSpPr>
                <a:spLocks noChangeShapeType="1"/>
              </p:cNvSpPr>
              <p:nvPr/>
            </p:nvSpPr>
            <p:spPr bwMode="auto">
              <a:xfrm>
                <a:off x="3648" y="1026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8" name="Line 102"/>
              <p:cNvSpPr>
                <a:spLocks noChangeShapeType="1"/>
              </p:cNvSpPr>
              <p:nvPr/>
            </p:nvSpPr>
            <p:spPr bwMode="auto">
              <a:xfrm flipV="1">
                <a:off x="3648" y="288"/>
                <a:ext cx="0" cy="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9" name="Line 103"/>
              <p:cNvSpPr>
                <a:spLocks noChangeShapeType="1"/>
              </p:cNvSpPr>
              <p:nvPr/>
            </p:nvSpPr>
            <p:spPr bwMode="auto">
              <a:xfrm>
                <a:off x="3888" y="816"/>
                <a:ext cx="0" cy="2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0" name="Line 104"/>
              <p:cNvSpPr>
                <a:spLocks noChangeShapeType="1"/>
              </p:cNvSpPr>
              <p:nvPr/>
            </p:nvSpPr>
            <p:spPr bwMode="auto">
              <a:xfrm>
                <a:off x="4800" y="480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71" name="Object 105"/>
              <p:cNvGraphicFramePr>
                <a:graphicFrameLocks noChangeAspect="1"/>
              </p:cNvGraphicFramePr>
              <p:nvPr/>
            </p:nvGraphicFramePr>
            <p:xfrm>
              <a:off x="3826" y="1104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62" name="Equation" r:id="rId37" imgW="200053" imgH="199913" progId="Equation.3">
                      <p:embed/>
                    </p:oleObj>
                  </mc:Choice>
                  <mc:Fallback>
                    <p:oleObj name="Equation" r:id="rId37" imgW="200053" imgH="1999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6" y="1104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72" name="Object 106"/>
              <p:cNvGraphicFramePr>
                <a:graphicFrameLocks noChangeAspect="1"/>
              </p:cNvGraphicFramePr>
              <p:nvPr/>
            </p:nvGraphicFramePr>
            <p:xfrm>
              <a:off x="4746" y="1056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63" name="Equation" r:id="rId39" imgW="171617" imgH="285638" progId="Equation.3">
                      <p:embed/>
                    </p:oleObj>
                  </mc:Choice>
                  <mc:Fallback>
                    <p:oleObj name="Equation" r:id="rId39" imgW="171617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6" y="1056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73" name="Object 107"/>
              <p:cNvGraphicFramePr>
                <a:graphicFrameLocks noChangeAspect="1"/>
              </p:cNvGraphicFramePr>
              <p:nvPr/>
            </p:nvGraphicFramePr>
            <p:xfrm>
              <a:off x="4454" y="196"/>
              <a:ext cx="778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64" name="Equation" r:id="rId41" imgW="1266890" imgH="361987" progId="Equation.3">
                      <p:embed/>
                    </p:oleObj>
                  </mc:Choice>
                  <mc:Fallback>
                    <p:oleObj name="Equation" r:id="rId41" imgW="1266890" imgH="3619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4" y="196"/>
                            <a:ext cx="778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74" name="Freeform 108"/>
              <p:cNvSpPr>
                <a:spLocks/>
              </p:cNvSpPr>
              <p:nvPr/>
            </p:nvSpPr>
            <p:spPr bwMode="auto">
              <a:xfrm>
                <a:off x="3888" y="480"/>
                <a:ext cx="912" cy="344"/>
              </a:xfrm>
              <a:custGeom>
                <a:avLst/>
                <a:gdLst>
                  <a:gd name="T0" fmla="*/ 0 w 912"/>
                  <a:gd name="T1" fmla="*/ 336 h 344"/>
                  <a:gd name="T2" fmla="*/ 144 w 912"/>
                  <a:gd name="T3" fmla="*/ 96 h 344"/>
                  <a:gd name="T4" fmla="*/ 336 w 912"/>
                  <a:gd name="T5" fmla="*/ 48 h 344"/>
                  <a:gd name="T6" fmla="*/ 672 w 912"/>
                  <a:gd name="T7" fmla="*/ 336 h 344"/>
                  <a:gd name="T8" fmla="*/ 912 w 912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44">
                    <a:moveTo>
                      <a:pt x="0" y="336"/>
                    </a:moveTo>
                    <a:cubicBezTo>
                      <a:pt x="44" y="240"/>
                      <a:pt x="88" y="144"/>
                      <a:pt x="144" y="96"/>
                    </a:cubicBezTo>
                    <a:cubicBezTo>
                      <a:pt x="200" y="48"/>
                      <a:pt x="248" y="8"/>
                      <a:pt x="336" y="48"/>
                    </a:cubicBezTo>
                    <a:cubicBezTo>
                      <a:pt x="424" y="88"/>
                      <a:pt x="576" y="344"/>
                      <a:pt x="672" y="336"/>
                    </a:cubicBezTo>
                    <a:cubicBezTo>
                      <a:pt x="768" y="328"/>
                      <a:pt x="872" y="56"/>
                      <a:pt x="912" y="0"/>
                    </a:cubicBezTo>
                  </a:path>
                </a:pathLst>
              </a:custGeom>
              <a:ln>
                <a:solidFill>
                  <a:srgbClr val="00B050"/>
                </a:solidFill>
                <a:headEnd/>
                <a:tailEnd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3366" name="Object 109"/>
            <p:cNvGraphicFramePr>
              <a:graphicFrameLocks noChangeAspect="1"/>
            </p:cNvGraphicFramePr>
            <p:nvPr/>
          </p:nvGraphicFramePr>
          <p:xfrm>
            <a:off x="3504" y="104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65" name="Equation" r:id="rId43" imgW="276327" imgH="285638" progId="Equation.3">
                    <p:embed/>
                  </p:oleObj>
                </mc:Choice>
                <mc:Fallback>
                  <p:oleObj name="Equation" r:id="rId43" imgW="276327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04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50" name="Group 110"/>
          <p:cNvGrpSpPr>
            <a:grpSpLocks/>
          </p:cNvGrpSpPr>
          <p:nvPr/>
        </p:nvGrpSpPr>
        <p:grpSpPr bwMode="auto">
          <a:xfrm>
            <a:off x="6038850" y="838200"/>
            <a:ext cx="307975" cy="1295400"/>
            <a:chOff x="4030" y="528"/>
            <a:chExt cx="194" cy="816"/>
          </a:xfrm>
        </p:grpSpPr>
        <p:graphicFrame>
          <p:nvGraphicFramePr>
            <p:cNvPr id="13361" name="Object 111"/>
            <p:cNvGraphicFramePr>
              <a:graphicFrameLocks noChangeAspect="1"/>
            </p:cNvGraphicFramePr>
            <p:nvPr/>
          </p:nvGraphicFramePr>
          <p:xfrm>
            <a:off x="4030" y="1031"/>
            <a:ext cx="19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66" name="公式" r:id="rId45" imgW="95343" imgH="171450" progId="Equation.3">
                    <p:embed/>
                  </p:oleObj>
                </mc:Choice>
                <mc:Fallback>
                  <p:oleObj name="公式" r:id="rId45" imgW="95343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0" y="1031"/>
                          <a:ext cx="19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2" name="Line 112"/>
            <p:cNvSpPr>
              <a:spLocks noChangeShapeType="1"/>
            </p:cNvSpPr>
            <p:nvPr/>
          </p:nvSpPr>
          <p:spPr bwMode="auto">
            <a:xfrm>
              <a:off x="4119" y="528"/>
              <a:ext cx="9" cy="4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53" name="Line 113"/>
          <p:cNvSpPr>
            <a:spLocks noChangeShapeType="1"/>
          </p:cNvSpPr>
          <p:nvPr/>
        </p:nvSpPr>
        <p:spPr bwMode="auto">
          <a:xfrm flipV="1">
            <a:off x="5813425" y="762000"/>
            <a:ext cx="14478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4" name="Line 114"/>
          <p:cNvSpPr>
            <a:spLocks noChangeShapeType="1"/>
          </p:cNvSpPr>
          <p:nvPr/>
        </p:nvSpPr>
        <p:spPr bwMode="auto">
          <a:xfrm flipV="1">
            <a:off x="5919788" y="685800"/>
            <a:ext cx="579437" cy="2127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5" name="Line 115"/>
          <p:cNvSpPr>
            <a:spLocks noChangeShapeType="1"/>
          </p:cNvSpPr>
          <p:nvPr/>
        </p:nvSpPr>
        <p:spPr bwMode="auto">
          <a:xfrm flipV="1">
            <a:off x="6651625" y="1196975"/>
            <a:ext cx="533400" cy="195263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6" name="Line 116"/>
          <p:cNvSpPr>
            <a:spLocks noChangeShapeType="1"/>
          </p:cNvSpPr>
          <p:nvPr/>
        </p:nvSpPr>
        <p:spPr bwMode="auto">
          <a:xfrm flipV="1">
            <a:off x="5432425" y="647700"/>
            <a:ext cx="2663825" cy="9794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7" name="Line 117"/>
          <p:cNvSpPr>
            <a:spLocks noChangeShapeType="1"/>
          </p:cNvSpPr>
          <p:nvPr/>
        </p:nvSpPr>
        <p:spPr bwMode="auto">
          <a:xfrm>
            <a:off x="5813425" y="1295400"/>
            <a:ext cx="0" cy="187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8" name="Line 118"/>
          <p:cNvSpPr>
            <a:spLocks noChangeShapeType="1"/>
          </p:cNvSpPr>
          <p:nvPr/>
        </p:nvSpPr>
        <p:spPr bwMode="auto">
          <a:xfrm>
            <a:off x="7261225" y="762000"/>
            <a:ext cx="0" cy="228600"/>
          </a:xfrm>
          <a:prstGeom prst="line">
            <a:avLst/>
          </a:prstGeom>
          <a:noFill/>
          <a:ln w="12700">
            <a:solidFill>
              <a:srgbClr val="00206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359" name="Object 119"/>
          <p:cNvGraphicFramePr>
            <a:graphicFrameLocks noChangeAspect="1"/>
          </p:cNvGraphicFramePr>
          <p:nvPr/>
        </p:nvGraphicFramePr>
        <p:xfrm>
          <a:off x="7326313" y="762000"/>
          <a:ext cx="17414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7" name="Equation" r:id="rId47" imgW="2143041" imgH="590699" progId="Equation.3">
                  <p:embed/>
                </p:oleObj>
              </mc:Choice>
              <mc:Fallback>
                <p:oleObj name="Equation" r:id="rId47" imgW="2143041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6313" y="762000"/>
                        <a:ext cx="17414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11761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45" grpId="0" autoUpdateAnimBg="0"/>
      <p:bldP spid="10247" grpId="0" autoUpdateAnimBg="0"/>
      <p:bldP spid="10248" grpId="0" autoUpdateAnimBg="0"/>
      <p:bldP spid="10250" grpId="0" autoUpdateAnimBg="0"/>
      <p:bldP spid="10275" grpId="0" autoUpdateAnimBg="0"/>
      <p:bldP spid="10279" grpId="0" autoUpdateAnimBg="0"/>
      <p:bldP spid="10281" grpId="0" autoUpdateAnimBg="0"/>
      <p:bldP spid="10283" grpId="0" autoUpdateAnimBg="0"/>
      <p:bldP spid="10284" grpId="0" autoUpdateAnimBg="0"/>
      <p:bldP spid="10285" grpId="0" autoUpdateAnimBg="0"/>
      <p:bldP spid="10312" grpId="0" animBg="1"/>
      <p:bldP spid="10274" grpId="0" autoUpdateAnimBg="0"/>
      <p:bldP spid="10276" grpId="0" autoUpdateAnimBg="0"/>
      <p:bldP spid="10297" grpId="0" animBg="1"/>
      <p:bldP spid="10286" grpId="0" animBg="1"/>
      <p:bldP spid="10288" grpId="0" autoUpdateAnimBg="0"/>
      <p:bldP spid="10292" grpId="0" autoUpdateAnimBg="0"/>
      <p:bldP spid="10336" grpId="0" build="p" autoUpdateAnimBg="0" advAuto="0"/>
      <p:bldP spid="10353" grpId="0" animBg="1"/>
      <p:bldP spid="10354" grpId="0" animBg="1"/>
      <p:bldP spid="10355" grpId="0" animBg="1"/>
      <p:bldP spid="10356" grpId="0" animBg="1"/>
      <p:bldP spid="10357" grpId="0" animBg="1"/>
      <p:bldP spid="10358" grpId="0" animBg="1"/>
      <p:bldP spid="6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691819"/>
              </p:ext>
            </p:extLst>
          </p:nvPr>
        </p:nvGraphicFramePr>
        <p:xfrm>
          <a:off x="1731963" y="5334000"/>
          <a:ext cx="48545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" name="Equation" r:id="rId3" imgW="4791233" imgH="838163" progId="Equation.3">
                  <p:embed/>
                </p:oleObj>
              </mc:Choice>
              <mc:Fallback>
                <p:oleObj name="Equation" r:id="rId3" imgW="4791233" imgH="838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5334000"/>
                        <a:ext cx="4854575" cy="890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88" name="Rectangle 96"/>
          <p:cNvSpPr>
            <a:spLocks noChangeArrowheads="1"/>
          </p:cNvSpPr>
          <p:nvPr/>
        </p:nvSpPr>
        <p:spPr bwMode="auto">
          <a:xfrm>
            <a:off x="1600200" y="5257800"/>
            <a:ext cx="5105400" cy="1066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6019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拉格朗日中值定理的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有限增量</a:t>
            </a:r>
            <a:r>
              <a:rPr lang="zh-CN" altLang="en-US" sz="2800" b="1" dirty="0" smtClean="0">
                <a:latin typeface="+mn-lt"/>
                <a:ea typeface="+mn-ea"/>
              </a:rPr>
              <a:t>形式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609600" y="24384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推论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若函数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505200" y="243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在区间 </a:t>
            </a:r>
            <a:r>
              <a:rPr kumimoji="1" lang="en-US" altLang="zh-CN" b="1" i="1">
                <a:latin typeface="+mn-lt"/>
                <a:ea typeface="+mn-ea"/>
              </a:rPr>
              <a:t>I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上满足</a:t>
            </a:r>
          </a:p>
        </p:txBody>
      </p:sp>
      <p:graphicFrame>
        <p:nvGraphicFramePr>
          <p:cNvPr id="3382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48299"/>
              </p:ext>
            </p:extLst>
          </p:nvPr>
        </p:nvGraphicFramePr>
        <p:xfrm>
          <a:off x="6096000" y="2492375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5" name="Equation" r:id="rId5" imgW="1438173" imgH="371363" progId="Equation.3">
                  <p:embed/>
                </p:oleObj>
              </mc:Choice>
              <mc:Fallback>
                <p:oleObj name="Equation" r:id="rId5" imgW="143817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92375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7543800" y="2376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338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603154"/>
              </p:ext>
            </p:extLst>
          </p:nvPr>
        </p:nvGraphicFramePr>
        <p:xfrm>
          <a:off x="8001000" y="24892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" name="Equation" r:id="rId7" imgW="685800" imgH="361987" progId="Equation.3">
                  <p:embed/>
                </p:oleObj>
              </mc:Choice>
              <mc:Fallback>
                <p:oleObj name="Equation" r:id="rId7" imgW="68580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4892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228600" y="29718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  <a:r>
              <a:rPr kumimoji="1" lang="zh-CN" altLang="en-US" b="1" i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I </a:t>
            </a:r>
            <a:r>
              <a:rPr kumimoji="1" lang="zh-CN" altLang="en-US" b="1">
                <a:latin typeface="+mn-lt"/>
                <a:ea typeface="+mn-ea"/>
              </a:rPr>
              <a:t>上必为常数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3383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98442"/>
              </p:ext>
            </p:extLst>
          </p:nvPr>
        </p:nvGraphicFramePr>
        <p:xfrm>
          <a:off x="2819400" y="24987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" name="Equation" r:id="rId9" imgW="685800" imgH="361987" progId="Equation.3">
                  <p:embed/>
                </p:oleObj>
              </mc:Choice>
              <mc:Fallback>
                <p:oleObj name="Equation" r:id="rId9" imgW="68580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9872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609600" y="35052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在</a:t>
            </a:r>
            <a:r>
              <a:rPr kumimoji="1" lang="zh-CN" altLang="en-US" b="1" i="1" dirty="0"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latin typeface="+mn-lt"/>
                <a:ea typeface="+mn-ea"/>
              </a:rPr>
              <a:t>I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上任取两点</a:t>
            </a:r>
          </a:p>
        </p:txBody>
      </p:sp>
      <p:graphicFrame>
        <p:nvGraphicFramePr>
          <p:cNvPr id="3383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931828"/>
              </p:ext>
            </p:extLst>
          </p:nvPr>
        </p:nvGraphicFramePr>
        <p:xfrm>
          <a:off x="3806825" y="3552825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8" name="Equation" r:id="rId11" imgW="2304957" imgH="400162" progId="Equation.3">
                  <p:embed/>
                </p:oleObj>
              </mc:Choice>
              <mc:Fallback>
                <p:oleObj name="Equation" r:id="rId11" imgW="2304957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3552825"/>
                        <a:ext cx="234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816893"/>
              </p:ext>
            </p:extLst>
          </p:nvPr>
        </p:nvGraphicFramePr>
        <p:xfrm>
          <a:off x="6172200" y="3532188"/>
          <a:ext cx="259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" name="Equation" r:id="rId13" imgW="2543147" imgH="419249" progId="Equation.3">
                  <p:embed/>
                </p:oleObj>
              </mc:Choice>
              <mc:Fallback>
                <p:oleObj name="Equation" r:id="rId13" imgW="2543147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32188"/>
                        <a:ext cx="259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228600" y="4038600"/>
            <a:ext cx="542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格朗日中值公式</a:t>
            </a:r>
            <a:r>
              <a:rPr kumimoji="1" lang="en-US" altLang="zh-CN" b="1">
                <a:latin typeface="+mn-lt"/>
                <a:ea typeface="+mn-ea"/>
              </a:rPr>
              <a:t>,  </a:t>
            </a: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3384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458853"/>
              </p:ext>
            </p:extLst>
          </p:nvPr>
        </p:nvGraphicFramePr>
        <p:xfrm>
          <a:off x="6134100" y="4668838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0" name="Equation" r:id="rId15" imgW="447610" imgH="266551" progId="Equation.3">
                  <p:embed/>
                </p:oleObj>
              </mc:Choice>
              <mc:Fallback>
                <p:oleObj name="Equation" r:id="rId15" imgW="447610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4668838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593176"/>
              </p:ext>
            </p:extLst>
          </p:nvPr>
        </p:nvGraphicFramePr>
        <p:xfrm>
          <a:off x="1612900" y="4614863"/>
          <a:ext cx="204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1" name="Equation" r:id="rId17" imgW="2000194" imgH="400162" progId="Equation.3">
                  <p:embed/>
                </p:oleObj>
              </mc:Choice>
              <mc:Fallback>
                <p:oleObj name="Equation" r:id="rId17" imgW="2000194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614863"/>
                        <a:ext cx="204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98524"/>
              </p:ext>
            </p:extLst>
          </p:nvPr>
        </p:nvGraphicFramePr>
        <p:xfrm>
          <a:off x="3759200" y="4614863"/>
          <a:ext cx="233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2" name="Equation" r:id="rId19" imgW="2285888" imgH="400162" progId="Equation.3">
                  <p:embed/>
                </p:oleObj>
              </mc:Choice>
              <mc:Fallback>
                <p:oleObj name="Equation" r:id="rId19" imgW="2285888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614863"/>
                        <a:ext cx="233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00317"/>
              </p:ext>
            </p:extLst>
          </p:nvPr>
        </p:nvGraphicFramePr>
        <p:xfrm>
          <a:off x="6908800" y="4579938"/>
          <a:ext cx="184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3" name="Equation" r:id="rId21" imgW="1790774" imgH="400162" progId="Equation.3">
                  <p:embed/>
                </p:oleObj>
              </mc:Choice>
              <mc:Fallback>
                <p:oleObj name="Equation" r:id="rId21" imgW="1790774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4579938"/>
                        <a:ext cx="184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40364"/>
              </p:ext>
            </p:extLst>
          </p:nvPr>
        </p:nvGraphicFramePr>
        <p:xfrm>
          <a:off x="2133600" y="5270500"/>
          <a:ext cx="274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4" name="Equation" r:id="rId23" imgW="2695696" imgH="400162" progId="Equation.3">
                  <p:embed/>
                </p:oleObj>
              </mc:Choice>
              <mc:Fallback>
                <p:oleObj name="Equation" r:id="rId23" imgW="2695696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70500"/>
                        <a:ext cx="274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85" name="Group 93"/>
          <p:cNvGrpSpPr>
            <a:grpSpLocks/>
          </p:cNvGrpSpPr>
          <p:nvPr/>
        </p:nvGrpSpPr>
        <p:grpSpPr bwMode="auto">
          <a:xfrm>
            <a:off x="230188" y="5805488"/>
            <a:ext cx="3886200" cy="519112"/>
            <a:chOff x="145" y="3705"/>
            <a:chExt cx="2448" cy="327"/>
          </a:xfrm>
        </p:grpSpPr>
        <p:sp>
          <p:nvSpPr>
            <p:cNvPr id="14368" name="Text Box 53"/>
            <p:cNvSpPr txBox="1">
              <a:spLocks noChangeArrowheads="1"/>
            </p:cNvSpPr>
            <p:nvPr/>
          </p:nvSpPr>
          <p:spPr bwMode="auto">
            <a:xfrm>
              <a:off x="145" y="3705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由          的任意性知</a:t>
              </a:r>
              <a:r>
                <a:rPr kumimoji="1" lang="en-US" altLang="zh-CN" b="1">
                  <a:latin typeface="+mn-lt"/>
                  <a:ea typeface="+mn-ea"/>
                </a:rPr>
                <a:t>, </a:t>
              </a:r>
            </a:p>
          </p:txBody>
        </p:sp>
        <p:graphicFrame>
          <p:nvGraphicFramePr>
            <p:cNvPr id="14369" name="Object 54"/>
            <p:cNvGraphicFramePr>
              <a:graphicFrameLocks noChangeAspect="1"/>
            </p:cNvGraphicFramePr>
            <p:nvPr/>
          </p:nvGraphicFramePr>
          <p:xfrm>
            <a:off x="456" y="3732"/>
            <a:ext cx="5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5" name="Equation" r:id="rId25" imgW="752373" imgH="400162" progId="Equation.3">
                    <p:embed/>
                  </p:oleObj>
                </mc:Choice>
                <mc:Fallback>
                  <p:oleObj name="Equation" r:id="rId25" imgW="752373" imgH="4001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3732"/>
                          <a:ext cx="5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4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8284"/>
              </p:ext>
            </p:extLst>
          </p:nvPr>
        </p:nvGraphicFramePr>
        <p:xfrm>
          <a:off x="3505200" y="589756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6" name="Equation" r:id="rId27" imgW="685800" imgH="361987" progId="Equation.3">
                  <p:embed/>
                </p:oleObj>
              </mc:Choice>
              <mc:Fallback>
                <p:oleObj name="Equation" r:id="rId27" imgW="68580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897563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8" name="Text Box 56"/>
          <p:cNvSpPr txBox="1">
            <a:spLocks noChangeArrowheads="1"/>
          </p:cNvSpPr>
          <p:nvPr/>
        </p:nvSpPr>
        <p:spPr bwMode="auto">
          <a:xfrm>
            <a:off x="4191000" y="58054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  <a:r>
              <a:rPr kumimoji="1" lang="zh-CN" altLang="en-US" b="1" i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I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上为常数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33870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031308"/>
              </p:ext>
            </p:extLst>
          </p:nvPr>
        </p:nvGraphicFramePr>
        <p:xfrm>
          <a:off x="1717675" y="1371600"/>
          <a:ext cx="4987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7" name="Equation" r:id="rId29" imgW="4943447" imgH="400162" progId="Equation.3">
                  <p:embed/>
                </p:oleObj>
              </mc:Choice>
              <mc:Fallback>
                <p:oleObj name="Equation" r:id="rId29" imgW="4943447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1371600"/>
                        <a:ext cx="49879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7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316860"/>
              </p:ext>
            </p:extLst>
          </p:nvPr>
        </p:nvGraphicFramePr>
        <p:xfrm>
          <a:off x="1054100" y="815975"/>
          <a:ext cx="290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8" name="Equation" r:id="rId31" imgW="2857612" imgH="400162" progId="Equation.3">
                  <p:embed/>
                </p:oleObj>
              </mc:Choice>
              <mc:Fallback>
                <p:oleObj name="Equation" r:id="rId31" imgW="2857612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815975"/>
                        <a:ext cx="290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533400" y="762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令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3962400" y="762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则</a:t>
            </a:r>
          </a:p>
        </p:txBody>
      </p:sp>
      <p:sp>
        <p:nvSpPr>
          <p:cNvPr id="33874" name="AutoShape 82"/>
          <p:cNvSpPr>
            <a:spLocks/>
          </p:cNvSpPr>
          <p:nvPr/>
        </p:nvSpPr>
        <p:spPr bwMode="auto">
          <a:xfrm rot="-5400000">
            <a:off x="3602038" y="1176338"/>
            <a:ext cx="144462" cy="1331912"/>
          </a:xfrm>
          <a:prstGeom prst="leftBrace">
            <a:avLst>
              <a:gd name="adj1" fmla="val 76832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33875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747717"/>
              </p:ext>
            </p:extLst>
          </p:nvPr>
        </p:nvGraphicFramePr>
        <p:xfrm>
          <a:off x="3581400" y="1981200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9" name="Equation" r:id="rId33" imgW="190351" imgH="342900" progId="Equation.3">
                  <p:embed/>
                </p:oleObj>
              </mc:Choice>
              <mc:Fallback>
                <p:oleObj name="Equation" r:id="rId33" imgW="190351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81200"/>
                        <a:ext cx="24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0" name="AutoShape 98"/>
          <p:cNvSpPr>
            <a:spLocks noChangeArrowheads="1"/>
          </p:cNvSpPr>
          <p:nvPr/>
        </p:nvSpPr>
        <p:spPr bwMode="auto">
          <a:xfrm>
            <a:off x="7235825" y="1268413"/>
            <a:ext cx="1439863" cy="576262"/>
          </a:xfrm>
          <a:prstGeom prst="wedgeRectCallout">
            <a:avLst>
              <a:gd name="adj1" fmla="val -39306"/>
              <a:gd name="adj2" fmla="val 145042"/>
            </a:avLst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2400" b="1">
                <a:solidFill>
                  <a:srgbClr val="0033CC"/>
                </a:solidFill>
              </a:rPr>
              <a:t>P131</a:t>
            </a:r>
            <a:r>
              <a:rPr lang="zh-CN" altLang="en-US" sz="2400" b="1">
                <a:solidFill>
                  <a:srgbClr val="0033CC"/>
                </a:solidFill>
              </a:rPr>
              <a:t>定理</a:t>
            </a:r>
          </a:p>
        </p:txBody>
      </p:sp>
      <p:sp>
        <p:nvSpPr>
          <p:cNvPr id="3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15762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88" grpId="0" animBg="1"/>
      <p:bldP spid="33823" grpId="0" autoUpdateAnimBg="0"/>
      <p:bldP spid="33825" grpId="0" autoUpdateAnimBg="0"/>
      <p:bldP spid="33828" grpId="0" autoUpdateAnimBg="0"/>
      <p:bldP spid="33831" grpId="0" autoUpdateAnimBg="0"/>
      <p:bldP spid="33833" grpId="0" autoUpdateAnimBg="0"/>
      <p:bldP spid="33838" grpId="0" autoUpdateAnimBg="0"/>
      <p:bldP spid="33848" grpId="0" autoUpdateAnimBg="0"/>
      <p:bldP spid="33872" grpId="0" build="p" autoUpdateAnimBg="0"/>
      <p:bldP spid="33873" grpId="0" autoUpdateAnimBg="0"/>
      <p:bldP spid="33874" grpId="0" animBg="1"/>
      <p:bldP spid="33890" grpId="0" animBg="1"/>
      <p:bldP spid="3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81000"/>
            <a:ext cx="2743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2.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证明等式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27114"/>
              </p:ext>
            </p:extLst>
          </p:nvPr>
        </p:nvGraphicFramePr>
        <p:xfrm>
          <a:off x="2855913" y="188913"/>
          <a:ext cx="53117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" name="Equation" r:id="rId3" imgW="2501640" imgH="406080" progId="Equation.DSMT4">
                  <p:embed/>
                </p:oleObj>
              </mc:Choice>
              <mc:Fallback>
                <p:oleObj name="Equation" r:id="rId3" imgW="2501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88913"/>
                        <a:ext cx="53117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533400" y="10048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38503"/>
              </p:ext>
            </p:extLst>
          </p:nvPr>
        </p:nvGraphicFramePr>
        <p:xfrm>
          <a:off x="1682750" y="1054100"/>
          <a:ext cx="37528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" name="Equation" r:id="rId5" imgW="1803240" imgH="203040" progId="Equation.DSMT4">
                  <p:embed/>
                </p:oleObj>
              </mc:Choice>
              <mc:Fallback>
                <p:oleObj name="Equation" r:id="rId5" imgW="1803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054100"/>
                        <a:ext cx="37528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426992"/>
              </p:ext>
            </p:extLst>
          </p:nvPr>
        </p:nvGraphicFramePr>
        <p:xfrm>
          <a:off x="5580063" y="1084263"/>
          <a:ext cx="12382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2" name="Equation" r:id="rId7" imgW="1257120" imgH="406080" progId="Equation.DSMT4">
                  <p:embed/>
                </p:oleObj>
              </mc:Choice>
              <mc:Fallback>
                <p:oleObj name="Equation" r:id="rId7" imgW="1257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084263"/>
                        <a:ext cx="12382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338173"/>
              </p:ext>
            </p:extLst>
          </p:nvPr>
        </p:nvGraphicFramePr>
        <p:xfrm>
          <a:off x="1941513" y="1778000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3" name="Equation" r:id="rId9" imgW="1057136" imgH="371363" progId="Equation.3">
                  <p:embed/>
                </p:oleObj>
              </mc:Choice>
              <mc:Fallback>
                <p:oleObj name="Equation" r:id="rId9" imgW="105713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778000"/>
                        <a:ext cx="110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334963" y="2506663"/>
            <a:ext cx="2073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由推论可知</a:t>
            </a:r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0352"/>
              </p:ext>
            </p:extLst>
          </p:nvPr>
        </p:nvGraphicFramePr>
        <p:xfrm>
          <a:off x="2297243" y="2570238"/>
          <a:ext cx="393052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4" name="Equation" r:id="rId11" imgW="2006280" imgH="203040" progId="Equation.DSMT4">
                  <p:embed/>
                </p:oleObj>
              </mc:Choice>
              <mc:Fallback>
                <p:oleObj name="Equation" r:id="rId11" imgW="2006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243" y="2570238"/>
                        <a:ext cx="393052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6227763" y="2463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  (</a:t>
            </a:r>
            <a:r>
              <a:rPr kumimoji="1" lang="zh-CN" altLang="en-US" b="1">
                <a:latin typeface="+mn-lt"/>
                <a:ea typeface="+mn-ea"/>
              </a:rPr>
              <a:t>常数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602826" y="3140968"/>
            <a:ext cx="2227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令 </a:t>
            </a:r>
            <a:r>
              <a:rPr kumimoji="1" lang="en-US" altLang="zh-CN" b="1" i="1" dirty="0">
                <a:latin typeface="+mn-lt"/>
                <a:ea typeface="+mn-ea"/>
              </a:rPr>
              <a:t>x</a:t>
            </a:r>
            <a:r>
              <a:rPr kumimoji="1" lang="en-US" altLang="zh-CN" b="1" dirty="0">
                <a:latin typeface="+mn-lt"/>
                <a:ea typeface="+mn-ea"/>
              </a:rPr>
              <a:t> = 0, </a:t>
            </a:r>
            <a:r>
              <a:rPr kumimoji="1" lang="zh-CN" altLang="en-US" b="1" dirty="0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993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412175"/>
              </p:ext>
            </p:extLst>
          </p:nvPr>
        </p:nvGraphicFramePr>
        <p:xfrm>
          <a:off x="2487613" y="2982913"/>
          <a:ext cx="1034901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5" name="Equation" r:id="rId13" imgW="495000" imgH="406080" progId="Equation.DSMT4">
                  <p:embed/>
                </p:oleObj>
              </mc:Choice>
              <mc:Fallback>
                <p:oleObj name="Equation" r:id="rId13" imgW="495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2982913"/>
                        <a:ext cx="1034901" cy="8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2" name="Text Box 16"/>
          <p:cNvSpPr txBox="1">
            <a:spLocks noChangeArrowheads="1"/>
          </p:cNvSpPr>
          <p:nvPr/>
        </p:nvSpPr>
        <p:spPr bwMode="auto">
          <a:xfrm>
            <a:off x="3402252" y="3151939"/>
            <a:ext cx="5016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故所证等式在 </a:t>
            </a:r>
            <a:r>
              <a:rPr kumimoji="1" lang="en-US" altLang="zh-CN" b="1" i="1" dirty="0">
                <a:latin typeface="+mn-lt"/>
                <a:ea typeface="+mn-ea"/>
              </a:rPr>
              <a:t>R</a:t>
            </a:r>
            <a:r>
              <a:rPr kumimoji="1" lang="zh-CN" altLang="en-US" b="1" dirty="0">
                <a:latin typeface="+mn-lt"/>
                <a:ea typeface="+mn-ea"/>
              </a:rPr>
              <a:t>上恒成立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99346" name="Text Box 18"/>
          <p:cNvSpPr txBox="1">
            <a:spLocks noChangeArrowheads="1"/>
          </p:cNvSpPr>
          <p:nvPr/>
        </p:nvSpPr>
        <p:spPr bwMode="auto">
          <a:xfrm>
            <a:off x="263525" y="5056188"/>
            <a:ext cx="1835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同理可证</a:t>
            </a:r>
            <a:r>
              <a:rPr kumimoji="1" lang="en-US" altLang="zh-CN" b="1">
                <a:solidFill>
                  <a:srgbClr val="C00000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993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679931"/>
              </p:ext>
            </p:extLst>
          </p:nvPr>
        </p:nvGraphicFramePr>
        <p:xfrm>
          <a:off x="5653088" y="5127625"/>
          <a:ext cx="1371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6" name="Equation" r:id="rId15" imgW="660240" imgH="203040" progId="Equation.DSMT4">
                  <p:embed/>
                </p:oleObj>
              </mc:Choice>
              <mc:Fallback>
                <p:oleObj name="Equation" r:id="rId15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5127625"/>
                        <a:ext cx="1371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251027"/>
              </p:ext>
            </p:extLst>
          </p:nvPr>
        </p:nvGraphicFramePr>
        <p:xfrm>
          <a:off x="2195736" y="4904125"/>
          <a:ext cx="3390000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" name="Equation" r:id="rId17" imgW="3543120" imgH="838080" progId="Equation.DSMT4">
                  <p:embed/>
                </p:oleObj>
              </mc:Choice>
              <mc:Fallback>
                <p:oleObj name="Equation" r:id="rId17" imgW="35431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904125"/>
                        <a:ext cx="3390000" cy="82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03240"/>
              </p:ext>
            </p:extLst>
          </p:nvPr>
        </p:nvGraphicFramePr>
        <p:xfrm>
          <a:off x="3203575" y="1524000"/>
          <a:ext cx="9429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8" name="Equation" r:id="rId19" imgW="431640" imgH="406080" progId="Equation.DSMT4">
                  <p:embed/>
                </p:oleObj>
              </mc:Choice>
              <mc:Fallback>
                <p:oleObj name="Equation" r:id="rId19" imgW="431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524000"/>
                        <a:ext cx="9429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799348"/>
              </p:ext>
            </p:extLst>
          </p:nvPr>
        </p:nvGraphicFramePr>
        <p:xfrm>
          <a:off x="4284663" y="1549400"/>
          <a:ext cx="11509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9" name="Equation" r:id="rId21" imgW="545760" imgH="406080" progId="Equation.DSMT4">
                  <p:embed/>
                </p:oleObj>
              </mc:Choice>
              <mc:Fallback>
                <p:oleObj name="Equation" r:id="rId21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549400"/>
                        <a:ext cx="115093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819315"/>
              </p:ext>
            </p:extLst>
          </p:nvPr>
        </p:nvGraphicFramePr>
        <p:xfrm>
          <a:off x="5630863" y="184467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0" name="Equation" r:id="rId23" imgW="447610" imgH="266551" progId="Equation.3">
                  <p:embed/>
                </p:oleObj>
              </mc:Choice>
              <mc:Fallback>
                <p:oleObj name="Equation" r:id="rId23" imgW="447610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184467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2" name="Text Box 24"/>
          <p:cNvSpPr txBox="1">
            <a:spLocks noChangeArrowheads="1"/>
          </p:cNvSpPr>
          <p:nvPr/>
        </p:nvSpPr>
        <p:spPr bwMode="auto">
          <a:xfrm>
            <a:off x="512763" y="391477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经验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1433513" y="3914775"/>
            <a:ext cx="105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欲证</a:t>
            </a:r>
          </a:p>
        </p:txBody>
      </p:sp>
      <p:graphicFrame>
        <p:nvGraphicFramePr>
          <p:cNvPr id="993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434455"/>
              </p:ext>
            </p:extLst>
          </p:nvPr>
        </p:nvGraphicFramePr>
        <p:xfrm>
          <a:off x="2259013" y="3933825"/>
          <a:ext cx="857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1" name="Equation" r:id="rId25" imgW="295396" imgH="133276" progId="Equation.3">
                  <p:embed/>
                </p:oleObj>
              </mc:Choice>
              <mc:Fallback>
                <p:oleObj name="Equation" r:id="rId25" imgW="295396" imgH="133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3933825"/>
                        <a:ext cx="857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3021013" y="38877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</a:p>
        </p:txBody>
      </p:sp>
      <p:graphicFrame>
        <p:nvGraphicFramePr>
          <p:cNvPr id="9935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326679"/>
              </p:ext>
            </p:extLst>
          </p:nvPr>
        </p:nvGraphicFramePr>
        <p:xfrm>
          <a:off x="3451225" y="3990975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2" name="Equation" r:id="rId27" imgW="1543217" imgH="400162" progId="Equation.3">
                  <p:embed/>
                </p:oleObj>
              </mc:Choice>
              <mc:Fallback>
                <p:oleObj name="Equation" r:id="rId27" imgW="1543217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3990975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5092700" y="3929063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只需证在</a:t>
            </a:r>
            <a:r>
              <a:rPr kumimoji="1" lang="zh-CN" altLang="en-US" b="1" i="1"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I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上</a:t>
            </a:r>
          </a:p>
        </p:txBody>
      </p:sp>
      <p:graphicFrame>
        <p:nvGraphicFramePr>
          <p:cNvPr id="9935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667746"/>
              </p:ext>
            </p:extLst>
          </p:nvPr>
        </p:nvGraphicFramePr>
        <p:xfrm>
          <a:off x="7313613" y="3990975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3" name="Equation" r:id="rId29" imgW="1400036" imgH="371363" progId="Equation.3">
                  <p:embed/>
                </p:oleObj>
              </mc:Choice>
              <mc:Fallback>
                <p:oleObj name="Equation" r:id="rId29" imgW="140003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613" y="3990975"/>
                        <a:ext cx="1447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264389"/>
              </p:ext>
            </p:extLst>
          </p:nvPr>
        </p:nvGraphicFramePr>
        <p:xfrm>
          <a:off x="1443526" y="4532477"/>
          <a:ext cx="169762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4" name="Equation" r:id="rId31" imgW="774360" imgH="228600" progId="Equation.DSMT4">
                  <p:embed/>
                </p:oleObj>
              </mc:Choice>
              <mc:Fallback>
                <p:oleObj name="Equation" r:id="rId31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526" y="4532477"/>
                        <a:ext cx="1697624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005459"/>
              </p:ext>
            </p:extLst>
          </p:nvPr>
        </p:nvGraphicFramePr>
        <p:xfrm>
          <a:off x="3125213" y="4516188"/>
          <a:ext cx="209925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5" name="Equation" r:id="rId33" imgW="965160" imgH="228600" progId="Equation.DSMT4">
                  <p:embed/>
                </p:oleObj>
              </mc:Choice>
              <mc:Fallback>
                <p:oleObj name="Equation" r:id="rId33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213" y="4516188"/>
                        <a:ext cx="209925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659769"/>
              </p:ext>
            </p:extLst>
          </p:nvPr>
        </p:nvGraphicFramePr>
        <p:xfrm>
          <a:off x="2267744" y="5580063"/>
          <a:ext cx="3806656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6" name="Equation" r:id="rId35" imgW="4025880" imgH="838080" progId="Equation.DSMT4">
                  <p:embed/>
                </p:oleObj>
              </mc:Choice>
              <mc:Fallback>
                <p:oleObj name="Equation" r:id="rId35" imgW="40258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580063"/>
                        <a:ext cx="3806656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834233"/>
              </p:ext>
            </p:extLst>
          </p:nvPr>
        </p:nvGraphicFramePr>
        <p:xfrm>
          <a:off x="6198394" y="5805264"/>
          <a:ext cx="965893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" name="Equation" r:id="rId37" imgW="863280" imgH="304560" progId="Equation.DSMT4">
                  <p:embed/>
                </p:oleObj>
              </mc:Choice>
              <mc:Fallback>
                <p:oleObj name="Equation" r:id="rId37" imgW="863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394" y="5805264"/>
                        <a:ext cx="965893" cy="3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07736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utoUpdateAnimBg="0"/>
      <p:bldP spid="99336" grpId="0" autoUpdateAnimBg="0"/>
      <p:bldP spid="99338" grpId="0" autoUpdateAnimBg="0"/>
      <p:bldP spid="99339" grpId="0" autoUpdateAnimBg="0"/>
      <p:bldP spid="15392" grpId="0"/>
      <p:bldP spid="99346" grpId="0" autoUpdateAnimBg="0"/>
      <p:bldP spid="99352" grpId="0" autoUpdateAnimBg="0"/>
      <p:bldP spid="99353" grpId="0" autoUpdateAnimBg="0"/>
      <p:bldP spid="99355" grpId="0" autoUpdateAnimBg="0"/>
      <p:bldP spid="99357" grpId="0" autoUpdateAnimBg="0"/>
      <p:bldP spid="3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7601" y="354013"/>
            <a:ext cx="3200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3.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证明不等式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47601" y="113823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kumimoji="1" lang="en-US" altLang="zh-CN" b="1" dirty="0" smtClean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 smtClean="0">
                <a:latin typeface="+mn-lt"/>
                <a:ea typeface="+mn-ea"/>
              </a:rPr>
              <a:t>设</a:t>
            </a:r>
            <a:endParaRPr kumimoji="1" lang="zh-CN" altLang="en-US" b="1" dirty="0">
              <a:latin typeface="+mn-lt"/>
              <a:ea typeface="+mn-ea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188354"/>
              </p:ext>
            </p:extLst>
          </p:nvPr>
        </p:nvGraphicFramePr>
        <p:xfrm>
          <a:off x="2123728" y="1261350"/>
          <a:ext cx="2060588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Equation" r:id="rId3" imgW="2298600" imgH="393480" progId="Equation.DSMT4">
                  <p:embed/>
                </p:oleObj>
              </mc:Choice>
              <mc:Fallback>
                <p:oleObj name="Equation" r:id="rId3" imgW="2298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261350"/>
                        <a:ext cx="2060588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142465"/>
              </p:ext>
            </p:extLst>
          </p:nvPr>
        </p:nvGraphicFramePr>
        <p:xfrm>
          <a:off x="4322658" y="1178012"/>
          <a:ext cx="441663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Equation" r:id="rId5" imgW="2095200" imgH="215640" progId="Equation.DSMT4">
                  <p:embed/>
                </p:oleObj>
              </mc:Choice>
              <mc:Fallback>
                <p:oleObj name="Equation" r:id="rId5" imgW="2095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658" y="1178012"/>
                        <a:ext cx="4416634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72951" y="1747838"/>
            <a:ext cx="2532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中值定理条件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72951" y="32035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472951" y="41640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因为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472951" y="52308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</a:t>
            </a:r>
          </a:p>
        </p:txBody>
      </p:sp>
      <p:graphicFrame>
        <p:nvGraphicFramePr>
          <p:cNvPr id="163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732373"/>
              </p:ext>
            </p:extLst>
          </p:nvPr>
        </p:nvGraphicFramePr>
        <p:xfrm>
          <a:off x="3500313" y="188913"/>
          <a:ext cx="407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" name="Equation" r:id="rId7" imgW="4029159" imgH="799988" progId="Equation.3">
                  <p:embed/>
                </p:oleObj>
              </mc:Choice>
              <mc:Fallback>
                <p:oleObj name="Equation" r:id="rId7" imgW="4029159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313" y="188913"/>
                        <a:ext cx="407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648526"/>
              </p:ext>
            </p:extLst>
          </p:nvPr>
        </p:nvGraphicFramePr>
        <p:xfrm>
          <a:off x="1684213" y="2462213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Equation" r:id="rId9" imgW="2000194" imgH="361987" progId="Equation.3">
                  <p:embed/>
                </p:oleObj>
              </mc:Choice>
              <mc:Fallback>
                <p:oleObj name="Equation" r:id="rId9" imgW="2000194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213" y="2462213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806274"/>
              </p:ext>
            </p:extLst>
          </p:nvPr>
        </p:nvGraphicFramePr>
        <p:xfrm>
          <a:off x="2008063" y="328930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" name="Equation" r:id="rId11" imgW="1162180" imgH="361987" progId="Equation.3">
                  <p:embed/>
                </p:oleObj>
              </mc:Choice>
              <mc:Fallback>
                <p:oleObj name="Equation" r:id="rId11" imgW="116218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063" y="3289300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185300"/>
              </p:ext>
            </p:extLst>
          </p:nvPr>
        </p:nvGraphicFramePr>
        <p:xfrm>
          <a:off x="3284413" y="3021013"/>
          <a:ext cx="307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name="Equation" r:id="rId13" imgW="3028894" imgH="876337" progId="Equation.3">
                  <p:embed/>
                </p:oleObj>
              </mc:Choice>
              <mc:Fallback>
                <p:oleObj name="Equation" r:id="rId13" imgW="3028894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413" y="3021013"/>
                        <a:ext cx="3073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4581"/>
              </p:ext>
            </p:extLst>
          </p:nvPr>
        </p:nvGraphicFramePr>
        <p:xfrm>
          <a:off x="3589213" y="3998913"/>
          <a:ext cx="69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15" imgW="647663" imgH="876337" progId="Equation.3">
                  <p:embed/>
                </p:oleObj>
              </mc:Choice>
              <mc:Fallback>
                <p:oleObj name="Equation" r:id="rId15" imgW="647663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213" y="3998913"/>
                        <a:ext cx="698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894311"/>
              </p:ext>
            </p:extLst>
          </p:nvPr>
        </p:nvGraphicFramePr>
        <p:xfrm>
          <a:off x="2547813" y="4024313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Equation" r:id="rId17" imgW="914288" imgH="799988" progId="Equation.3">
                  <p:embed/>
                </p:oleObj>
              </mc:Choice>
              <mc:Fallback>
                <p:oleObj name="Equation" r:id="rId17" imgW="914288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813" y="4024313"/>
                        <a:ext cx="965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062403"/>
              </p:ext>
            </p:extLst>
          </p:nvPr>
        </p:nvGraphicFramePr>
        <p:xfrm>
          <a:off x="4351213" y="4329113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19" imgW="457312" imgH="209624" progId="Equation.3">
                  <p:embed/>
                </p:oleObj>
              </mc:Choice>
              <mc:Fallback>
                <p:oleObj name="Equation" r:id="rId19" imgW="457312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213" y="4329113"/>
                        <a:ext cx="508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528478"/>
              </p:ext>
            </p:extLst>
          </p:nvPr>
        </p:nvGraphicFramePr>
        <p:xfrm>
          <a:off x="1963613" y="5078413"/>
          <a:ext cx="439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Equation" r:id="rId21" imgW="4343288" imgH="799988" progId="Equation.3">
                  <p:embed/>
                </p:oleObj>
              </mc:Choice>
              <mc:Fallback>
                <p:oleObj name="Equation" r:id="rId21" imgW="4343288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613" y="5078413"/>
                        <a:ext cx="439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849346"/>
              </p:ext>
            </p:extLst>
          </p:nvPr>
        </p:nvGraphicFramePr>
        <p:xfrm>
          <a:off x="3767013" y="2455863"/>
          <a:ext cx="353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2" name="Equation" r:id="rId23" imgW="3486206" imgH="371363" progId="Equation.3">
                  <p:embed/>
                </p:oleObj>
              </mc:Choice>
              <mc:Fallback>
                <p:oleObj name="Equation" r:id="rId23" imgW="348620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013" y="2455863"/>
                        <a:ext cx="3530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852613" y="17256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因此应有</a:t>
            </a:r>
          </a:p>
        </p:txBody>
      </p:sp>
      <p:sp>
        <p:nvSpPr>
          <p:cNvPr id="2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8991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8" grpId="0" autoUpdateAnimBg="0"/>
      <p:bldP spid="12300" grpId="0" autoUpdateAnimBg="0"/>
      <p:bldP spid="12304" grpId="0" autoUpdateAnimBg="0"/>
      <p:bldP spid="12307" grpId="0" autoUpdateAnimBg="0"/>
      <p:bldP spid="12313" grpId="0" autoUpdateAnimBg="0"/>
      <p:bldP spid="2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1275" y="2811463"/>
            <a:ext cx="2773363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000" b="1" smtClean="0">
                <a:latin typeface="+mn-lt"/>
                <a:ea typeface="+mn-ea"/>
              </a:rPr>
              <a:t>柯西</a:t>
            </a:r>
            <a:r>
              <a:rPr lang="en-US" altLang="zh-CN" sz="2000" b="1" smtClean="0">
                <a:solidFill>
                  <a:schemeClr val="accent2"/>
                </a:solidFill>
                <a:latin typeface="+mn-lt"/>
                <a:ea typeface="+mn-ea"/>
              </a:rPr>
              <a:t>(1789 – 1857)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7042150" y="549275"/>
            <a:ext cx="1644650" cy="2332038"/>
            <a:chOff x="4316" y="576"/>
            <a:chExt cx="1152" cy="1632"/>
          </a:xfrm>
        </p:grpSpPr>
        <p:graphicFrame>
          <p:nvGraphicFramePr>
            <p:cNvPr id="17431" name="Object 4"/>
            <p:cNvGraphicFramePr>
              <a:graphicFrameLocks noChangeAspect="1"/>
            </p:cNvGraphicFramePr>
            <p:nvPr/>
          </p:nvGraphicFramePr>
          <p:xfrm>
            <a:off x="4420" y="672"/>
            <a:ext cx="975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" name="BMP 图象" r:id="rId3" imgW="1933333" imgH="2857899" progId="Paint.Picture">
                    <p:embed/>
                  </p:oleObj>
                </mc:Choice>
                <mc:Fallback>
                  <p:oleObj name="BMP 图象" r:id="rId3" imgW="1933333" imgH="285789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0" y="672"/>
                          <a:ext cx="975" cy="1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32" name="Group 5"/>
            <p:cNvGrpSpPr>
              <a:grpSpLocks/>
            </p:cNvGrpSpPr>
            <p:nvPr/>
          </p:nvGrpSpPr>
          <p:grpSpPr bwMode="auto">
            <a:xfrm>
              <a:off x="4316" y="576"/>
              <a:ext cx="1152" cy="1632"/>
              <a:chOff x="4316" y="576"/>
              <a:chExt cx="1152" cy="1632"/>
            </a:xfrm>
          </p:grpSpPr>
          <p:sp>
            <p:nvSpPr>
              <p:cNvPr id="17433" name="Freeform 6"/>
              <p:cNvSpPr>
                <a:spLocks/>
              </p:cNvSpPr>
              <p:nvPr/>
            </p:nvSpPr>
            <p:spPr bwMode="auto">
              <a:xfrm>
                <a:off x="4316" y="576"/>
                <a:ext cx="1152" cy="96"/>
              </a:xfrm>
              <a:custGeom>
                <a:avLst/>
                <a:gdLst>
                  <a:gd name="T0" fmla="*/ 0 w 2304"/>
                  <a:gd name="T1" fmla="*/ 0 h 192"/>
                  <a:gd name="T2" fmla="*/ 6 w 2304"/>
                  <a:gd name="T3" fmla="*/ 6 h 192"/>
                  <a:gd name="T4" fmla="*/ 66 w 2304"/>
                  <a:gd name="T5" fmla="*/ 6 h 192"/>
                  <a:gd name="T6" fmla="*/ 72 w 2304"/>
                  <a:gd name="T7" fmla="*/ 0 h 192"/>
                  <a:gd name="T8" fmla="*/ 0 w 2304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7434" name="Freeform 7"/>
              <p:cNvSpPr>
                <a:spLocks/>
              </p:cNvSpPr>
              <p:nvPr/>
            </p:nvSpPr>
            <p:spPr bwMode="auto">
              <a:xfrm>
                <a:off x="4316" y="576"/>
                <a:ext cx="96" cy="1632"/>
              </a:xfrm>
              <a:custGeom>
                <a:avLst/>
                <a:gdLst>
                  <a:gd name="T0" fmla="*/ 0 w 192"/>
                  <a:gd name="T1" fmla="*/ 0 h 3552"/>
                  <a:gd name="T2" fmla="*/ 6 w 192"/>
                  <a:gd name="T3" fmla="*/ 4 h 3552"/>
                  <a:gd name="T4" fmla="*/ 6 w 192"/>
                  <a:gd name="T5" fmla="*/ 69 h 3552"/>
                  <a:gd name="T6" fmla="*/ 0 w 192"/>
                  <a:gd name="T7" fmla="*/ 73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7435" name="Freeform 8"/>
              <p:cNvSpPr>
                <a:spLocks/>
              </p:cNvSpPr>
              <p:nvPr/>
            </p:nvSpPr>
            <p:spPr bwMode="auto">
              <a:xfrm flipH="1" flipV="1">
                <a:off x="5372" y="576"/>
                <a:ext cx="96" cy="1632"/>
              </a:xfrm>
              <a:custGeom>
                <a:avLst/>
                <a:gdLst>
                  <a:gd name="T0" fmla="*/ 0 w 192"/>
                  <a:gd name="T1" fmla="*/ 0 h 3552"/>
                  <a:gd name="T2" fmla="*/ 6 w 192"/>
                  <a:gd name="T3" fmla="*/ 4 h 3552"/>
                  <a:gd name="T4" fmla="*/ 6 w 192"/>
                  <a:gd name="T5" fmla="*/ 69 h 3552"/>
                  <a:gd name="T6" fmla="*/ 0 w 192"/>
                  <a:gd name="T7" fmla="*/ 73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7436" name="Freeform 9"/>
              <p:cNvSpPr>
                <a:spLocks/>
              </p:cNvSpPr>
              <p:nvPr/>
            </p:nvSpPr>
            <p:spPr bwMode="auto">
              <a:xfrm flipV="1">
                <a:off x="4316" y="2112"/>
                <a:ext cx="1152" cy="96"/>
              </a:xfrm>
              <a:custGeom>
                <a:avLst/>
                <a:gdLst>
                  <a:gd name="T0" fmla="*/ 0 w 2304"/>
                  <a:gd name="T1" fmla="*/ 0 h 192"/>
                  <a:gd name="T2" fmla="*/ 6 w 2304"/>
                  <a:gd name="T3" fmla="*/ 6 h 192"/>
                  <a:gd name="T4" fmla="*/ 66 w 2304"/>
                  <a:gd name="T5" fmla="*/ 6 h 192"/>
                  <a:gd name="T6" fmla="*/ 72 w 2304"/>
                  <a:gd name="T7" fmla="*/ 0 h 192"/>
                  <a:gd name="T8" fmla="*/ 0 w 2304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sp>
        <p:nvSpPr>
          <p:cNvPr id="28677" name="Text Box 11"/>
          <p:cNvSpPr txBox="1">
            <a:spLocks noChangeArrowheads="1"/>
          </p:cNvSpPr>
          <p:nvPr/>
        </p:nvSpPr>
        <p:spPr bwMode="auto">
          <a:xfrm>
            <a:off x="549275" y="1428750"/>
            <a:ext cx="2210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法国数学家</a:t>
            </a:r>
            <a:r>
              <a:rPr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2459038" y="1412875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他对数学的贡献主要集中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250825" y="2011363"/>
            <a:ext cx="2095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在微积分学</a:t>
            </a:r>
            <a:r>
              <a:rPr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5368925" y="2598738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en-US" altLang="zh-CN" b="1">
                <a:latin typeface="+mn-lt"/>
                <a:ea typeface="+mn-ea"/>
              </a:rPr>
              <a:t>《</a:t>
            </a:r>
            <a:r>
              <a:rPr lang="zh-CN" altLang="en-US" b="1">
                <a:latin typeface="+mn-lt"/>
                <a:ea typeface="+mn-ea"/>
              </a:rPr>
              <a:t>柯 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250825" y="3222625"/>
            <a:ext cx="33265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西全集</a:t>
            </a:r>
            <a:r>
              <a:rPr lang="en-US" altLang="zh-CN" b="1">
                <a:latin typeface="+mn-lt"/>
                <a:ea typeface="+mn-ea"/>
              </a:rPr>
              <a:t>》</a:t>
            </a:r>
            <a:r>
              <a:rPr lang="zh-CN" altLang="en-US" b="1">
                <a:latin typeface="+mn-lt"/>
                <a:ea typeface="+mn-ea"/>
              </a:rPr>
              <a:t>共有 </a:t>
            </a:r>
            <a:r>
              <a:rPr lang="en-US" altLang="zh-CN" b="1">
                <a:latin typeface="+mn-lt"/>
                <a:ea typeface="+mn-ea"/>
              </a:rPr>
              <a:t>27 </a:t>
            </a:r>
            <a:r>
              <a:rPr lang="zh-CN" altLang="en-US" b="1">
                <a:latin typeface="+mn-lt"/>
                <a:ea typeface="+mn-ea"/>
              </a:rPr>
              <a:t>卷</a:t>
            </a:r>
            <a:r>
              <a:rPr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3370263" y="3213100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其中最重要的是为巴黎综合学校</a:t>
            </a: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250825" y="3817938"/>
            <a:ext cx="3647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编写的</a:t>
            </a:r>
            <a:r>
              <a:rPr lang="en-US" altLang="zh-CN" b="1">
                <a:latin typeface="+mn-lt"/>
                <a:ea typeface="+mn-ea"/>
              </a:rPr>
              <a:t>《</a:t>
            </a:r>
            <a:r>
              <a:rPr lang="zh-CN" altLang="en-US" b="1">
                <a:latin typeface="+mn-lt"/>
                <a:ea typeface="+mn-ea"/>
              </a:rPr>
              <a:t>分析教程</a:t>
            </a:r>
            <a:r>
              <a:rPr lang="en-US" altLang="zh-CN" b="1">
                <a:latin typeface="+mn-lt"/>
                <a:ea typeface="+mn-ea"/>
              </a:rPr>
              <a:t>》, </a:t>
            </a:r>
          </a:p>
        </p:txBody>
      </p:sp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3563938" y="3817938"/>
            <a:ext cx="50834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en-US" altLang="zh-CN" b="1">
                <a:latin typeface="+mn-lt"/>
                <a:ea typeface="+mn-ea"/>
              </a:rPr>
              <a:t>《</a:t>
            </a:r>
            <a:r>
              <a:rPr lang="zh-CN" altLang="en-US" b="1">
                <a:latin typeface="+mn-lt"/>
                <a:ea typeface="+mn-ea"/>
              </a:rPr>
              <a:t>无穷小分析概论</a:t>
            </a:r>
            <a:r>
              <a:rPr lang="en-US" altLang="zh-CN" b="1">
                <a:latin typeface="+mn-lt"/>
                <a:ea typeface="+mn-ea"/>
              </a:rPr>
              <a:t>》, 《</a:t>
            </a:r>
            <a:r>
              <a:rPr lang="zh-CN" altLang="en-US" b="1">
                <a:latin typeface="+mn-lt"/>
                <a:ea typeface="+mn-ea"/>
              </a:rPr>
              <a:t>微积分</a:t>
            </a:r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250825" y="4427538"/>
            <a:ext cx="3531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在几何上的应用</a:t>
            </a:r>
            <a:r>
              <a:rPr lang="en-US" altLang="zh-CN" b="1">
                <a:latin typeface="+mn-lt"/>
                <a:ea typeface="+mn-ea"/>
              </a:rPr>
              <a:t>》</a:t>
            </a:r>
            <a:r>
              <a:rPr lang="zh-CN" altLang="en-US" b="1">
                <a:latin typeface="+mn-lt"/>
                <a:ea typeface="+mn-ea"/>
              </a:rPr>
              <a:t>等</a:t>
            </a:r>
            <a:r>
              <a:rPr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3724275" y="4424363"/>
            <a:ext cx="2569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有思想有创建</a:t>
            </a:r>
            <a:r>
              <a:rPr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250825" y="5037138"/>
            <a:ext cx="2095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广泛而深远</a:t>
            </a:r>
            <a:r>
              <a:rPr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6230938" y="4424363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对数学的影响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2352675" y="5059363"/>
            <a:ext cx="4608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他是经典分析的奠基人之一</a:t>
            </a:r>
            <a:r>
              <a:rPr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6870700" y="502602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他为微积</a:t>
            </a:r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250825" y="5661025"/>
            <a:ext cx="6827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分所奠定的基础，推动了分析数学的发展</a:t>
            </a:r>
            <a:r>
              <a:rPr lang="en-US" altLang="zh-CN" b="1">
                <a:latin typeface="+mn-lt"/>
                <a:ea typeface="+mn-ea"/>
              </a:rPr>
              <a:t>. </a:t>
            </a:r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2174875" y="2003425"/>
            <a:ext cx="44807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复变函数和微分方程方面</a:t>
            </a:r>
            <a:r>
              <a:rPr lang="en-US" altLang="zh-CN" b="1">
                <a:latin typeface="+mn-lt"/>
                <a:ea typeface="+mn-ea"/>
              </a:rPr>
              <a:t>.  </a:t>
            </a: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250825" y="2598738"/>
            <a:ext cx="53912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一生发表论文</a:t>
            </a:r>
            <a:r>
              <a:rPr lang="en-US" altLang="zh-CN" b="1">
                <a:latin typeface="+mn-lt"/>
                <a:ea typeface="+mn-ea"/>
              </a:rPr>
              <a:t>800</a:t>
            </a:r>
            <a:r>
              <a:rPr lang="zh-CN" altLang="en-US" b="1">
                <a:latin typeface="+mn-lt"/>
                <a:ea typeface="+mn-ea"/>
              </a:rPr>
              <a:t>余篇</a:t>
            </a:r>
            <a:r>
              <a:rPr lang="en-US" altLang="zh-CN" b="1">
                <a:latin typeface="+mn-lt"/>
                <a:ea typeface="+mn-ea"/>
              </a:rPr>
              <a:t>, </a:t>
            </a:r>
            <a:r>
              <a:rPr lang="zh-CN" altLang="en-US" b="1">
                <a:latin typeface="+mn-lt"/>
                <a:ea typeface="+mn-ea"/>
              </a:rPr>
              <a:t>著书 </a:t>
            </a:r>
            <a:r>
              <a:rPr lang="en-US" altLang="zh-CN" b="1">
                <a:latin typeface="+mn-lt"/>
                <a:ea typeface="+mn-ea"/>
              </a:rPr>
              <a:t>7 </a:t>
            </a:r>
            <a:r>
              <a:rPr lang="zh-CN" altLang="en-US" b="1">
                <a:latin typeface="+mn-lt"/>
                <a:ea typeface="+mn-ea"/>
              </a:rPr>
              <a:t>本</a:t>
            </a:r>
            <a:r>
              <a:rPr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17430" name="Rectangle 8"/>
          <p:cNvSpPr txBox="1">
            <a:spLocks noChangeArrowheads="1"/>
          </p:cNvSpPr>
          <p:nvPr/>
        </p:nvSpPr>
        <p:spPr bwMode="auto">
          <a:xfrm>
            <a:off x="304800" y="228600"/>
            <a:ext cx="541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sz="3200" b="1" dirty="0">
                <a:latin typeface="+mn-lt"/>
                <a:ea typeface="+mn-ea"/>
              </a:rPr>
              <a:t>三、柯西</a:t>
            </a:r>
            <a:r>
              <a:rPr kumimoji="1" lang="en-US" altLang="zh-CN" sz="3200" b="1" dirty="0">
                <a:latin typeface="+mn-lt"/>
                <a:ea typeface="+mn-ea"/>
              </a:rPr>
              <a:t>(Cauchy)</a:t>
            </a:r>
            <a:r>
              <a:rPr kumimoji="1" lang="zh-CN" altLang="en-US" sz="3200" b="1" dirty="0">
                <a:latin typeface="+mn-lt"/>
                <a:ea typeface="+mn-ea"/>
              </a:rPr>
              <a:t>中值定理</a:t>
            </a:r>
          </a:p>
        </p:txBody>
      </p:sp>
      <p:sp>
        <p:nvSpPr>
          <p:cNvPr id="2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8750978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6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6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6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6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6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6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6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6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6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6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106508" grpId="0" build="p" autoUpdateAnimBg="0"/>
      <p:bldP spid="106509" grpId="0" build="p" autoUpdateAnimBg="0" advAuto="0"/>
      <p:bldP spid="106510" grpId="0" build="p" autoUpdateAnimBg="0" advAuto="0"/>
      <p:bldP spid="106511" grpId="0" build="p" autoUpdateAnimBg="0" advAuto="0"/>
      <p:bldP spid="106512" grpId="0" build="p" autoUpdateAnimBg="0"/>
      <p:bldP spid="106513" grpId="0" build="p" autoUpdateAnimBg="0" advAuto="0"/>
      <p:bldP spid="106514" grpId="0" build="p" autoUpdateAnimBg="0" advAuto="0"/>
      <p:bldP spid="106515" grpId="0" build="p" autoUpdateAnimBg="0" advAuto="0"/>
      <p:bldP spid="106516" grpId="0" build="p" autoUpdateAnimBg="0"/>
      <p:bldP spid="106517" grpId="0" build="p" autoUpdateAnimBg="0" advAuto="0"/>
      <p:bldP spid="106518" grpId="0" build="p" autoUpdateAnimBg="0" advAuto="0"/>
      <p:bldP spid="106519" grpId="0" build="p" autoUpdateAnimBg="0"/>
      <p:bldP spid="106520" grpId="0" build="p" autoUpdateAnimBg="0" advAuto="0"/>
      <p:bldP spid="106521" grpId="0" build="p" autoUpdateAnimBg="0" advAuto="0"/>
      <p:bldP spid="106522" grpId="0" build="p" autoUpdateAnimBg="0" advAuto="0"/>
      <p:bldP spid="106523" grpId="0" build="p" autoUpdateAnimBg="0"/>
      <p:bldP spid="2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5410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三、柯西</a:t>
            </a:r>
            <a:r>
              <a:rPr lang="en-US" altLang="zh-CN" sz="3200" b="1" smtClean="0">
                <a:latin typeface="+mn-lt"/>
                <a:ea typeface="+mn-ea"/>
              </a:rPr>
              <a:t>(Cauchy)</a:t>
            </a:r>
            <a:r>
              <a:rPr lang="zh-CN" altLang="en-US" sz="3200" b="1" smtClean="0">
                <a:latin typeface="+mn-lt"/>
                <a:ea typeface="+mn-ea"/>
              </a:rPr>
              <a:t>中值定理</a:t>
            </a:r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60060"/>
              </p:ext>
            </p:extLst>
          </p:nvPr>
        </p:nvGraphicFramePr>
        <p:xfrm>
          <a:off x="2743200" y="4419600"/>
          <a:ext cx="434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Equation" r:id="rId4" imgW="4295784" imgH="876337" progId="Equation.3">
                  <p:embed/>
                </p:oleObj>
              </mc:Choice>
              <mc:Fallback>
                <p:oleObj name="Equation" r:id="rId4" imgW="4295784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4343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275313"/>
              </p:ext>
            </p:extLst>
          </p:nvPr>
        </p:nvGraphicFramePr>
        <p:xfrm>
          <a:off x="7962900" y="4746625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name="Equation" r:id="rId6" imgW="752373" imgH="371363" progId="Equation.3">
                  <p:embed/>
                </p:oleObj>
              </mc:Choice>
              <mc:Fallback>
                <p:oleObj name="Equation" r:id="rId6" imgW="75237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4746625"/>
                        <a:ext cx="80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0" name="Group 4"/>
          <p:cNvGrpSpPr>
            <a:grpSpLocks/>
          </p:cNvGrpSpPr>
          <p:nvPr/>
        </p:nvGrpSpPr>
        <p:grpSpPr bwMode="auto">
          <a:xfrm>
            <a:off x="2667000" y="4359275"/>
            <a:ext cx="5181600" cy="1127125"/>
            <a:chOff x="1056" y="3552"/>
            <a:chExt cx="3312" cy="710"/>
          </a:xfrm>
        </p:grpSpPr>
        <p:sp>
          <p:nvSpPr>
            <p:cNvPr id="18467" name="Rectangle 5"/>
            <p:cNvSpPr>
              <a:spLocks noChangeArrowheads="1"/>
            </p:cNvSpPr>
            <p:nvPr/>
          </p:nvSpPr>
          <p:spPr bwMode="auto">
            <a:xfrm>
              <a:off x="1056" y="3552"/>
              <a:ext cx="2496" cy="6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468" name="Freeform 6"/>
            <p:cNvSpPr>
              <a:spLocks/>
            </p:cNvSpPr>
            <p:nvPr/>
          </p:nvSpPr>
          <p:spPr bwMode="auto">
            <a:xfrm>
              <a:off x="3552" y="4080"/>
              <a:ext cx="816" cy="182"/>
            </a:xfrm>
            <a:custGeom>
              <a:avLst/>
              <a:gdLst>
                <a:gd name="T0" fmla="*/ 0 w 816"/>
                <a:gd name="T1" fmla="*/ 72 h 168"/>
                <a:gd name="T2" fmla="*/ 192 w 816"/>
                <a:gd name="T3" fmla="*/ 215 h 168"/>
                <a:gd name="T4" fmla="*/ 528 w 816"/>
                <a:gd name="T5" fmla="*/ 215 h 168"/>
                <a:gd name="T6" fmla="*/ 816 w 816"/>
                <a:gd name="T7" fmla="*/ 0 h 1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6" h="168">
                  <a:moveTo>
                    <a:pt x="0" y="48"/>
                  </a:moveTo>
                  <a:cubicBezTo>
                    <a:pt x="52" y="88"/>
                    <a:pt x="104" y="128"/>
                    <a:pt x="192" y="144"/>
                  </a:cubicBezTo>
                  <a:cubicBezTo>
                    <a:pt x="280" y="160"/>
                    <a:pt x="424" y="168"/>
                    <a:pt x="528" y="144"/>
                  </a:cubicBezTo>
                  <a:cubicBezTo>
                    <a:pt x="632" y="120"/>
                    <a:pt x="768" y="24"/>
                    <a:pt x="816" y="0"/>
                  </a:cubicBezTo>
                </a:path>
              </a:pathLst>
            </a:custGeom>
            <a:noFill/>
            <a:ln w="9525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766763" y="3810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分析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815695"/>
              </p:ext>
            </p:extLst>
          </p:nvPr>
        </p:nvGraphicFramePr>
        <p:xfrm>
          <a:off x="381000" y="874713"/>
          <a:ext cx="8413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name="公式" r:id="rId8" imgW="295396" imgH="152363" progId="Equation.3">
                  <p:embed/>
                </p:oleObj>
              </mc:Choice>
              <mc:Fallback>
                <p:oleObj name="公式" r:id="rId8" imgW="295396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74713"/>
                        <a:ext cx="8413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1143000" y="8382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及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762000" y="13716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(1) </a:t>
            </a:r>
            <a:r>
              <a:rPr kumimoji="1" lang="zh-CN" altLang="en-US" b="1">
                <a:latin typeface="+mn-lt"/>
                <a:ea typeface="+mn-ea"/>
              </a:rPr>
              <a:t>在闭区间 </a:t>
            </a:r>
            <a:r>
              <a:rPr kumimoji="1" lang="en-US" altLang="zh-CN" b="1">
                <a:latin typeface="+mn-lt"/>
                <a:ea typeface="+mn-ea"/>
              </a:rPr>
              <a:t>[ 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 ] </a:t>
            </a:r>
            <a:r>
              <a:rPr kumimoji="1" lang="zh-CN" altLang="en-US" b="1">
                <a:latin typeface="+mn-lt"/>
                <a:ea typeface="+mn-ea"/>
              </a:rPr>
              <a:t>上连续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762000" y="19050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(2) </a:t>
            </a:r>
            <a:r>
              <a:rPr kumimoji="1" lang="zh-CN" altLang="en-US" b="1">
                <a:latin typeface="+mn-lt"/>
                <a:ea typeface="+mn-ea"/>
              </a:rPr>
              <a:t>在开区间 </a:t>
            </a:r>
            <a:r>
              <a:rPr kumimoji="1" lang="en-US" altLang="zh-CN" b="1">
                <a:latin typeface="+mn-lt"/>
                <a:ea typeface="+mn-ea"/>
              </a:rPr>
              <a:t>( 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 ) </a:t>
            </a:r>
            <a:r>
              <a:rPr kumimoji="1" lang="zh-CN" altLang="en-US" b="1">
                <a:latin typeface="+mn-lt"/>
                <a:ea typeface="+mn-ea"/>
              </a:rPr>
              <a:t>内可导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762000" y="24384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(3)</a:t>
            </a:r>
            <a:r>
              <a:rPr kumimoji="1" lang="zh-CN" altLang="en-US" b="1">
                <a:latin typeface="+mn-lt"/>
                <a:ea typeface="+mn-ea"/>
              </a:rPr>
              <a:t>在开区间 </a:t>
            </a:r>
            <a:r>
              <a:rPr kumimoji="1" lang="en-US" altLang="zh-CN" b="1">
                <a:latin typeface="+mn-lt"/>
                <a:ea typeface="+mn-ea"/>
              </a:rPr>
              <a:t>( 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 ) </a:t>
            </a:r>
            <a:r>
              <a:rPr kumimoji="1" lang="zh-CN" altLang="en-US" b="1">
                <a:latin typeface="+mn-lt"/>
                <a:ea typeface="+mn-ea"/>
              </a:rPr>
              <a:t>内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1295400" y="3048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至少存在一点</a:t>
            </a:r>
          </a:p>
        </p:txBody>
      </p:sp>
      <p:graphicFrame>
        <p:nvGraphicFramePr>
          <p:cNvPr id="860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995470"/>
              </p:ext>
            </p:extLst>
          </p:nvPr>
        </p:nvGraphicFramePr>
        <p:xfrm>
          <a:off x="3581400" y="31242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Equation" r:id="rId10" imgW="1438173" imgH="361987" progId="Equation.3">
                  <p:embed/>
                </p:oleObj>
              </mc:Choice>
              <mc:Fallback>
                <p:oleObj name="Equation" r:id="rId10" imgW="1438173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1242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5029200" y="3062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860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558483"/>
              </p:ext>
            </p:extLst>
          </p:nvPr>
        </p:nvGraphicFramePr>
        <p:xfrm>
          <a:off x="5600700" y="2882900"/>
          <a:ext cx="316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" name="Equation" r:id="rId12" imgW="3114536" imgH="876337" progId="Equation.3">
                  <p:embed/>
                </p:oleObj>
              </mc:Choice>
              <mc:Fallback>
                <p:oleObj name="Equation" r:id="rId12" imgW="3114536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2882900"/>
                        <a:ext cx="316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2362200" y="838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满足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860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359314"/>
              </p:ext>
            </p:extLst>
          </p:nvPr>
        </p:nvGraphicFramePr>
        <p:xfrm>
          <a:off x="1597025" y="911225"/>
          <a:ext cx="8413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name="公式" r:id="rId14" imgW="295396" imgH="152363" progId="Equation.3">
                  <p:embed/>
                </p:oleObj>
              </mc:Choice>
              <mc:Fallback>
                <p:oleObj name="公式" r:id="rId14" imgW="295396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911225"/>
                        <a:ext cx="8413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33492"/>
              </p:ext>
            </p:extLst>
          </p:nvPr>
        </p:nvGraphicFramePr>
        <p:xfrm>
          <a:off x="4267200" y="255270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name="Equation" r:id="rId16" imgW="1333463" imgH="371363" progId="Equation.3">
                  <p:embed/>
                </p:oleObj>
              </mc:Choice>
              <mc:Fallback>
                <p:oleObj name="Equation" r:id="rId16" imgW="133346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52700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887925"/>
              </p:ext>
            </p:extLst>
          </p:nvPr>
        </p:nvGraphicFramePr>
        <p:xfrm>
          <a:off x="1854200" y="3890963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Equation" r:id="rId18" imgW="1752637" imgH="361987" progId="Equation.3">
                  <p:embed/>
                </p:oleObj>
              </mc:Choice>
              <mc:Fallback>
                <p:oleObj name="Equation" r:id="rId18" imgW="175263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890963"/>
                        <a:ext cx="180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739266"/>
              </p:ext>
            </p:extLst>
          </p:nvPr>
        </p:nvGraphicFramePr>
        <p:xfrm>
          <a:off x="3708400" y="3878263"/>
          <a:ext cx="208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Equation" r:id="rId20" imgW="2038331" imgH="371363" progId="Equation.3">
                  <p:embed/>
                </p:oleObj>
              </mc:Choice>
              <mc:Fallback>
                <p:oleObj name="Equation" r:id="rId20" imgW="2038331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878263"/>
                        <a:ext cx="2082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56188"/>
              </p:ext>
            </p:extLst>
          </p:nvPr>
        </p:nvGraphicFramePr>
        <p:xfrm>
          <a:off x="7100888" y="388937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" name="Equation" r:id="rId22" imgW="1276257" imgH="361987" progId="Equation.3">
                  <p:embed/>
                </p:oleObj>
              </mc:Choice>
              <mc:Fallback>
                <p:oleObj name="Equation" r:id="rId22" imgW="127625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888" y="388937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41079"/>
              </p:ext>
            </p:extLst>
          </p:nvPr>
        </p:nvGraphicFramePr>
        <p:xfrm>
          <a:off x="5867400" y="3916363"/>
          <a:ext cx="50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" name="Equation" r:id="rId24" imgW="457312" imgH="266551" progId="Equation.3">
                  <p:embed/>
                </p:oleObj>
              </mc:Choice>
              <mc:Fallback>
                <p:oleObj name="Equation" r:id="rId24" imgW="457312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916363"/>
                        <a:ext cx="508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228600" y="45862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问题转化为证</a:t>
            </a:r>
          </a:p>
        </p:txBody>
      </p:sp>
      <p:sp>
        <p:nvSpPr>
          <p:cNvPr id="86056" name="AutoShape 40"/>
          <p:cNvSpPr>
            <a:spLocks noChangeArrowheads="1"/>
          </p:cNvSpPr>
          <p:nvPr/>
        </p:nvSpPr>
        <p:spPr bwMode="auto">
          <a:xfrm>
            <a:off x="425820" y="3270564"/>
            <a:ext cx="900112" cy="180000"/>
          </a:xfrm>
          <a:prstGeom prst="rightArrow">
            <a:avLst>
              <a:gd name="adj1" fmla="val 50000"/>
              <a:gd name="adj2" fmla="val 147656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8606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865710"/>
              </p:ext>
            </p:extLst>
          </p:nvPr>
        </p:nvGraphicFramePr>
        <p:xfrm>
          <a:off x="3111500" y="5486400"/>
          <a:ext cx="466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name="Equation" r:id="rId26" imgW="4610249" imgH="876337" progId="Equation.3">
                  <p:embed/>
                </p:oleObj>
              </mc:Choice>
              <mc:Fallback>
                <p:oleObj name="Equation" r:id="rId26" imgW="4610249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5486400"/>
                        <a:ext cx="4660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1" name="AutoShape 45"/>
          <p:cNvSpPr>
            <a:spLocks noChangeArrowheads="1"/>
          </p:cNvSpPr>
          <p:nvPr/>
        </p:nvSpPr>
        <p:spPr bwMode="auto">
          <a:xfrm>
            <a:off x="381000" y="5867400"/>
            <a:ext cx="2590800" cy="180000"/>
          </a:xfrm>
          <a:prstGeom prst="rightArrow">
            <a:avLst>
              <a:gd name="adj1" fmla="val 50000"/>
              <a:gd name="adj2" fmla="val 4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8459" name="Object 64">
            <a:hlinkClick r:id="" action="ppaction://noaction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53702"/>
              </p:ext>
            </p:extLst>
          </p:nvPr>
        </p:nvGraphicFramePr>
        <p:xfrm>
          <a:off x="6800850" y="596900"/>
          <a:ext cx="97472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" name="BMP 图象" r:id="rId28" imgW="1933333" imgH="2857899" progId="Paint.Picture">
                  <p:embed/>
                </p:oleObj>
              </mc:Choice>
              <mc:Fallback>
                <p:oleObj name="BMP 图象" r:id="rId28" imgW="1933333" imgH="285789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596900"/>
                        <a:ext cx="974725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60" name="Group 65"/>
          <p:cNvGrpSpPr>
            <a:grpSpLocks/>
          </p:cNvGrpSpPr>
          <p:nvPr/>
        </p:nvGrpSpPr>
        <p:grpSpPr bwMode="auto">
          <a:xfrm>
            <a:off x="6697663" y="500063"/>
            <a:ext cx="1150937" cy="1633537"/>
            <a:chOff x="4316" y="576"/>
            <a:chExt cx="1152" cy="1632"/>
          </a:xfrm>
        </p:grpSpPr>
        <p:sp>
          <p:nvSpPr>
            <p:cNvPr id="18463" name="Freeform 66"/>
            <p:cNvSpPr>
              <a:spLocks/>
            </p:cNvSpPr>
            <p:nvPr/>
          </p:nvSpPr>
          <p:spPr bwMode="auto">
            <a:xfrm>
              <a:off x="4316" y="576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6 w 2304"/>
                <a:gd name="T3" fmla="*/ 6 h 192"/>
                <a:gd name="T4" fmla="*/ 66 w 2304"/>
                <a:gd name="T5" fmla="*/ 6 h 192"/>
                <a:gd name="T6" fmla="*/ 7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464" name="Freeform 67"/>
            <p:cNvSpPr>
              <a:spLocks/>
            </p:cNvSpPr>
            <p:nvPr/>
          </p:nvSpPr>
          <p:spPr bwMode="auto">
            <a:xfrm>
              <a:off x="4316" y="576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6 w 192"/>
                <a:gd name="T3" fmla="*/ 4 h 3552"/>
                <a:gd name="T4" fmla="*/ 6 w 192"/>
                <a:gd name="T5" fmla="*/ 69 h 3552"/>
                <a:gd name="T6" fmla="*/ 0 w 192"/>
                <a:gd name="T7" fmla="*/ 73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465" name="Freeform 68"/>
            <p:cNvSpPr>
              <a:spLocks/>
            </p:cNvSpPr>
            <p:nvPr/>
          </p:nvSpPr>
          <p:spPr bwMode="auto">
            <a:xfrm flipH="1" flipV="1">
              <a:off x="5372" y="576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6 w 192"/>
                <a:gd name="T3" fmla="*/ 4 h 3552"/>
                <a:gd name="T4" fmla="*/ 6 w 192"/>
                <a:gd name="T5" fmla="*/ 69 h 3552"/>
                <a:gd name="T6" fmla="*/ 0 w 192"/>
                <a:gd name="T7" fmla="*/ 73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466" name="Freeform 69"/>
            <p:cNvSpPr>
              <a:spLocks/>
            </p:cNvSpPr>
            <p:nvPr/>
          </p:nvSpPr>
          <p:spPr bwMode="auto">
            <a:xfrm flipV="1">
              <a:off x="4316" y="2112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6 w 2304"/>
                <a:gd name="T3" fmla="*/ 6 h 192"/>
                <a:gd name="T4" fmla="*/ 66 w 2304"/>
                <a:gd name="T5" fmla="*/ 6 h 192"/>
                <a:gd name="T6" fmla="*/ 7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339725" y="54864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构造辅助函数</a:t>
            </a:r>
          </a:p>
        </p:txBody>
      </p:sp>
      <p:sp>
        <p:nvSpPr>
          <p:cNvPr id="3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3044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3" grpId="0" autoUpdateAnimBg="0"/>
      <p:bldP spid="86026" grpId="0" autoUpdateAnimBg="0"/>
      <p:bldP spid="86027" grpId="0" autoUpdateAnimBg="0"/>
      <p:bldP spid="86028" grpId="0" autoUpdateAnimBg="0"/>
      <p:bldP spid="86029" grpId="0" autoUpdateAnimBg="0"/>
      <p:bldP spid="86030" grpId="0" autoUpdateAnimBg="0"/>
      <p:bldP spid="86032" grpId="0" autoUpdateAnimBg="0"/>
      <p:bldP spid="86034" grpId="0" autoUpdateAnimBg="0"/>
      <p:bldP spid="86042" grpId="0" autoUpdateAnimBg="0"/>
      <p:bldP spid="86056" grpId="0" animBg="1"/>
      <p:bldP spid="86061" grpId="0" animBg="1"/>
      <p:bldP spid="86088" grpId="0" build="p" autoUpdateAnimBg="0"/>
      <p:bldP spid="3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38944"/>
            <a:ext cx="2743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证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作辅助函数</a:t>
            </a:r>
          </a:p>
        </p:txBody>
      </p:sp>
      <p:graphicFrame>
        <p:nvGraphicFramePr>
          <p:cNvPr id="19459" name="Object 1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012272"/>
              </p:ext>
            </p:extLst>
          </p:nvPr>
        </p:nvGraphicFramePr>
        <p:xfrm>
          <a:off x="3263900" y="260350"/>
          <a:ext cx="466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" name="Equation" r:id="rId3" imgW="4610249" imgH="876337" progId="Equation.3">
                  <p:embed/>
                </p:oleObj>
              </mc:Choice>
              <mc:Fallback>
                <p:oleObj name="Equation" r:id="rId3" imgW="4610249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260350"/>
                        <a:ext cx="4660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7" name="Object 1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447103"/>
              </p:ext>
            </p:extLst>
          </p:nvPr>
        </p:nvGraphicFramePr>
        <p:xfrm>
          <a:off x="1752600" y="1784350"/>
          <a:ext cx="53292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7" name="Equation" r:id="rId5" imgW="5286347" imgH="876337" progId="Equation.3">
                  <p:embed/>
                </p:oleObj>
              </mc:Choice>
              <mc:Fallback>
                <p:oleObj name="Equation" r:id="rId5" imgW="5286347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84350"/>
                        <a:ext cx="53292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0" name="Object 10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690751"/>
              </p:ext>
            </p:extLst>
          </p:nvPr>
        </p:nvGraphicFramePr>
        <p:xfrm>
          <a:off x="1292226" y="1216025"/>
          <a:ext cx="5197755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" name="Equation" r:id="rId7" imgW="2565360" imgH="215640" progId="Equation.DSMT4">
                  <p:embed/>
                </p:oleObj>
              </mc:Choice>
              <mc:Fallback>
                <p:oleObj name="Equation" r:id="rId7" imgW="2565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6" y="1216025"/>
                        <a:ext cx="5197755" cy="4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24" name="Text Box 1080"/>
          <p:cNvSpPr txBox="1">
            <a:spLocks noChangeArrowheads="1"/>
          </p:cNvSpPr>
          <p:nvPr/>
        </p:nvSpPr>
        <p:spPr bwMode="auto">
          <a:xfrm>
            <a:off x="6435725" y="11747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84026" name="Object 10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098923"/>
              </p:ext>
            </p:extLst>
          </p:nvPr>
        </p:nvGraphicFramePr>
        <p:xfrm>
          <a:off x="4953000" y="2851150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" name="Equation" r:id="rId9" imgW="1476310" imgH="361987" progId="Equation.3">
                  <p:embed/>
                </p:oleObj>
              </mc:Choice>
              <mc:Fallback>
                <p:oleObj name="Equation" r:id="rId9" imgW="147631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51150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27" name="Text Box 1083"/>
          <p:cNvSpPr txBox="1">
            <a:spLocks noChangeArrowheads="1"/>
          </p:cNvSpPr>
          <p:nvPr/>
        </p:nvSpPr>
        <p:spPr bwMode="auto">
          <a:xfrm>
            <a:off x="6400800" y="274796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84028" name="Object 10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843863"/>
              </p:ext>
            </p:extLst>
          </p:nvPr>
        </p:nvGraphicFramePr>
        <p:xfrm>
          <a:off x="6934200" y="2851150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Equation" r:id="rId11" imgW="1390669" imgH="371363" progId="Equation.3">
                  <p:embed/>
                </p:oleObj>
              </mc:Choice>
              <mc:Fallback>
                <p:oleObj name="Equation" r:id="rId11" imgW="1390669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851150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29" name="Text Box 1085"/>
          <p:cNvSpPr txBox="1">
            <a:spLocks noChangeArrowheads="1"/>
          </p:cNvSpPr>
          <p:nvPr/>
        </p:nvSpPr>
        <p:spPr bwMode="auto">
          <a:xfrm>
            <a:off x="8305800" y="27749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sp>
        <p:nvSpPr>
          <p:cNvPr id="84030" name="Text Box 1086"/>
          <p:cNvSpPr txBox="1">
            <a:spLocks noChangeArrowheads="1"/>
          </p:cNvSpPr>
          <p:nvPr/>
        </p:nvSpPr>
        <p:spPr bwMode="auto">
          <a:xfrm>
            <a:off x="304800" y="277495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由罗尔定理知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至少存在一点</a:t>
            </a:r>
          </a:p>
        </p:txBody>
      </p:sp>
      <p:graphicFrame>
        <p:nvGraphicFramePr>
          <p:cNvPr id="84031" name="Object 10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075287"/>
              </p:ext>
            </p:extLst>
          </p:nvPr>
        </p:nvGraphicFramePr>
        <p:xfrm>
          <a:off x="2324100" y="3295650"/>
          <a:ext cx="316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Equation" r:id="rId13" imgW="3114536" imgH="876337" progId="Equation.3">
                  <p:embed/>
                </p:oleObj>
              </mc:Choice>
              <mc:Fallback>
                <p:oleObj name="Equation" r:id="rId13" imgW="3114536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295650"/>
                        <a:ext cx="316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39" name="Text Box 1095"/>
          <p:cNvSpPr txBox="1">
            <a:spLocks noChangeArrowheads="1"/>
          </p:cNvSpPr>
          <p:nvPr/>
        </p:nvSpPr>
        <p:spPr bwMode="auto">
          <a:xfrm>
            <a:off x="685800" y="423703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思考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lang="zh-CN" altLang="en-US" b="1" dirty="0">
                <a:latin typeface="+mn-lt"/>
                <a:ea typeface="+mn-ea"/>
              </a:rPr>
              <a:t>柯西定理的下述证法对吗 </a:t>
            </a:r>
            <a:r>
              <a:rPr lang="en-US" altLang="zh-CN" b="1" dirty="0">
                <a:latin typeface="+mn-lt"/>
                <a:ea typeface="+mn-ea"/>
              </a:rPr>
              <a:t>?</a:t>
            </a:r>
          </a:p>
        </p:txBody>
      </p:sp>
      <p:graphicFrame>
        <p:nvGraphicFramePr>
          <p:cNvPr id="84040" name="Object 10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535225"/>
              </p:ext>
            </p:extLst>
          </p:nvPr>
        </p:nvGraphicFramePr>
        <p:xfrm>
          <a:off x="990600" y="4832350"/>
          <a:ext cx="574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Equation" r:id="rId15" imgW="5695820" imgH="371363" progId="Equation.3">
                  <p:embed/>
                </p:oleObj>
              </mc:Choice>
              <mc:Fallback>
                <p:oleObj name="Equation" r:id="rId15" imgW="5695820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32350"/>
                        <a:ext cx="574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41" name="Object 10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256623"/>
              </p:ext>
            </p:extLst>
          </p:nvPr>
        </p:nvGraphicFramePr>
        <p:xfrm>
          <a:off x="1287463" y="5372100"/>
          <a:ext cx="53419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Equation" r:id="rId17" imgW="5296049" imgH="361987" progId="Equation.DSMT4">
                  <p:embed/>
                </p:oleObj>
              </mc:Choice>
              <mc:Fallback>
                <p:oleObj name="Equation" r:id="rId17" imgW="5296049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5372100"/>
                        <a:ext cx="53419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3" name="Text Box 1099"/>
          <p:cNvSpPr txBox="1">
            <a:spLocks noChangeArrowheads="1"/>
          </p:cNvSpPr>
          <p:nvPr/>
        </p:nvSpPr>
        <p:spPr bwMode="auto">
          <a:xfrm>
            <a:off x="7086600" y="4800600"/>
            <a:ext cx="167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 dirty="0">
                <a:latin typeface="+mn-lt"/>
                <a:ea typeface="+mn-ea"/>
              </a:rPr>
              <a:t>两个 </a:t>
            </a:r>
            <a:r>
              <a:rPr lang="zh-CN" altLang="en-US" b="1" i="1" dirty="0">
                <a:latin typeface="+mn-lt"/>
                <a:ea typeface="+mn-ea"/>
                <a:sym typeface="Symbol" pitchFamily="18" charset="2"/>
              </a:rPr>
              <a:t></a:t>
            </a:r>
            <a:r>
              <a:rPr lang="zh-CN" altLang="en-US" b="1" dirty="0">
                <a:latin typeface="+mn-lt"/>
                <a:ea typeface="+mn-ea"/>
              </a:rPr>
              <a:t> 不</a:t>
            </a:r>
          </a:p>
          <a:p>
            <a:pPr fontAlgn="base">
              <a:lnSpc>
                <a:spcPct val="100000"/>
              </a:lnSpc>
            </a:pPr>
            <a:r>
              <a:rPr lang="zh-CN" altLang="en-US" b="1" dirty="0">
                <a:latin typeface="+mn-lt"/>
                <a:ea typeface="+mn-ea"/>
              </a:rPr>
              <a:t>一定相同</a:t>
            </a:r>
          </a:p>
        </p:txBody>
      </p:sp>
      <p:sp>
        <p:nvSpPr>
          <p:cNvPr id="84044" name="Text Box 1100"/>
          <p:cNvSpPr txBox="1">
            <a:spLocks noChangeArrowheads="1"/>
          </p:cNvSpPr>
          <p:nvPr/>
        </p:nvSpPr>
        <p:spPr bwMode="auto">
          <a:xfrm>
            <a:off x="4419600" y="574675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zh-CN" altLang="en-US" sz="3600" b="1">
                <a:solidFill>
                  <a:srgbClr val="FF0000"/>
                </a:solidFill>
                <a:latin typeface="+mn-lt"/>
                <a:ea typeface="+mn-ea"/>
              </a:rPr>
              <a:t>错</a:t>
            </a:r>
            <a:r>
              <a:rPr lang="en-US" altLang="zh-CN" sz="3600" b="1">
                <a:solidFill>
                  <a:srgbClr val="FF0000"/>
                </a:solidFill>
                <a:latin typeface="+mn-lt"/>
                <a:ea typeface="+mn-ea"/>
              </a:rPr>
              <a:t>!</a:t>
            </a:r>
          </a:p>
        </p:txBody>
      </p:sp>
      <p:sp>
        <p:nvSpPr>
          <p:cNvPr id="84045" name="Freeform 1101"/>
          <p:cNvSpPr>
            <a:spLocks/>
          </p:cNvSpPr>
          <p:nvPr/>
        </p:nvSpPr>
        <p:spPr bwMode="auto">
          <a:xfrm>
            <a:off x="6858000" y="4965700"/>
            <a:ext cx="228600" cy="609600"/>
          </a:xfrm>
          <a:custGeom>
            <a:avLst/>
            <a:gdLst>
              <a:gd name="T0" fmla="*/ 0 w 144"/>
              <a:gd name="T1" fmla="*/ 0 h 384"/>
              <a:gd name="T2" fmla="*/ 2147483647 w 144"/>
              <a:gd name="T3" fmla="*/ 2147483647 h 384"/>
              <a:gd name="T4" fmla="*/ 0 w 144"/>
              <a:gd name="T5" fmla="*/ 2147483647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384">
                <a:moveTo>
                  <a:pt x="0" y="0"/>
                </a:moveTo>
                <a:lnTo>
                  <a:pt x="144" y="192"/>
                </a:lnTo>
                <a:lnTo>
                  <a:pt x="0" y="384"/>
                </a:lnTo>
              </a:path>
            </a:pathLst>
          </a:custGeom>
          <a:noFill/>
          <a:ln w="19050" cmpd="sng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84053" name="Text Box 1109"/>
          <p:cNvSpPr txBox="1">
            <a:spLocks noChangeArrowheads="1"/>
          </p:cNvSpPr>
          <p:nvPr/>
        </p:nvSpPr>
        <p:spPr bwMode="auto">
          <a:xfrm>
            <a:off x="685800" y="5837238"/>
            <a:ext cx="4006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上面两式相比即得结论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</a:p>
        </p:txBody>
      </p:sp>
      <p:sp>
        <p:nvSpPr>
          <p:cNvPr id="2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8778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4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24" grpId="0" build="p" autoUpdateAnimBg="0"/>
      <p:bldP spid="84027" grpId="0" autoUpdateAnimBg="0"/>
      <p:bldP spid="84029" grpId="0" autoUpdateAnimBg="0"/>
      <p:bldP spid="84030" grpId="0" autoUpdateAnimBg="0"/>
      <p:bldP spid="84039" grpId="0" autoUpdateAnimBg="0"/>
      <p:bldP spid="84043" grpId="0" build="p" autoUpdateAnimBg="0" advAuto="0"/>
      <p:bldP spid="84044" grpId="0" autoUpdateAnimBg="0"/>
      <p:bldP spid="84045" grpId="0" animBg="1"/>
      <p:bldP spid="84053" grpId="0" build="p" autoUpdateAnimBg="0"/>
      <p:bldP spid="2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4325938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3200" b="1" smtClean="0">
                <a:latin typeface="+mn-lt"/>
                <a:ea typeface="+mn-ea"/>
              </a:rPr>
              <a:t>*</a:t>
            </a:r>
            <a:r>
              <a:rPr lang="zh-CN" altLang="en-US" sz="3200" b="1" smtClean="0">
                <a:latin typeface="+mn-lt"/>
                <a:ea typeface="+mn-ea"/>
              </a:rPr>
              <a:t>柯西定理的几何意义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366347"/>
              </p:ext>
            </p:extLst>
          </p:nvPr>
        </p:nvGraphicFramePr>
        <p:xfrm>
          <a:off x="1981200" y="1154113"/>
          <a:ext cx="303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3" imgW="2990757" imgH="876337" progId="Equation.3">
                  <p:embed/>
                </p:oleObj>
              </mc:Choice>
              <mc:Fallback>
                <p:oleObj name="Equation" r:id="rId3" imgW="2990757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54113"/>
                        <a:ext cx="3035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5586413" y="5414963"/>
          <a:ext cx="749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5" imgW="704869" imgH="342900" progId="Equation.3">
                  <p:embed/>
                </p:oleObj>
              </mc:Choice>
              <mc:Fallback>
                <p:oleObj name="Equation" r:id="rId5" imgW="704869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5414963"/>
                        <a:ext cx="749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4906963" y="5414963"/>
          <a:ext cx="736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7" imgW="685800" imgH="342900" progId="Equation.3">
                  <p:embed/>
                </p:oleObj>
              </mc:Choice>
              <mc:Fallback>
                <p:oleObj name="Equation" r:id="rId7" imgW="685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5414963"/>
                        <a:ext cx="736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505226"/>
              </p:ext>
            </p:extLst>
          </p:nvPr>
        </p:nvGraphicFramePr>
        <p:xfrm>
          <a:off x="1828800" y="3352800"/>
          <a:ext cx="121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9" imgW="1171547" imgH="866626" progId="Equation.3">
                  <p:embed/>
                </p:oleObj>
              </mc:Choice>
              <mc:Fallback>
                <p:oleObj name="Equation" r:id="rId9" imgW="1171547" imgH="866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1219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3962400" y="4784725"/>
          <a:ext cx="723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11" imgW="676433" imgH="342900" progId="Equation.3">
                  <p:embed/>
                </p:oleObj>
              </mc:Choice>
              <mc:Fallback>
                <p:oleObj name="Equation" r:id="rId11" imgW="676433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784725"/>
                        <a:ext cx="7239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7315200" y="5414963"/>
          <a:ext cx="723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13" imgW="676433" imgH="342900" progId="Equation.3">
                  <p:embed/>
                </p:oleObj>
              </mc:Choice>
              <mc:Fallback>
                <p:oleObj name="Equation" r:id="rId13" imgW="676433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14963"/>
                        <a:ext cx="7239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3962400" y="3717925"/>
          <a:ext cx="711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Equation" r:id="rId15" imgW="666731" imgH="342900" progId="Equation.3">
                  <p:embed/>
                </p:oleObj>
              </mc:Choice>
              <mc:Fallback>
                <p:oleObj name="Equation" r:id="rId15" imgW="666731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17925"/>
                        <a:ext cx="7112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621575"/>
              </p:ext>
            </p:extLst>
          </p:nvPr>
        </p:nvGraphicFramePr>
        <p:xfrm>
          <a:off x="1866900" y="4711700"/>
          <a:ext cx="1612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Equation" r:id="rId17" imgW="1561951" imgH="876337" progId="Equation.3">
                  <p:embed/>
                </p:oleObj>
              </mc:Choice>
              <mc:Fallback>
                <p:oleObj name="Equation" r:id="rId17" imgW="1561951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4711700"/>
                        <a:ext cx="1612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457200" y="491013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注意</a:t>
            </a:r>
            <a:r>
              <a:rPr kumimoji="1" lang="en-US" altLang="zh-CN" b="1">
                <a:solidFill>
                  <a:srgbClr val="C0000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>
            <a:off x="5330825" y="4979988"/>
            <a:ext cx="1588" cy="3492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7648575" y="3881438"/>
            <a:ext cx="1588" cy="1447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 flipV="1">
            <a:off x="5330825" y="3881438"/>
            <a:ext cx="2317750" cy="1098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 flipH="1">
            <a:off x="4721225" y="3871913"/>
            <a:ext cx="29273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 flipH="1">
            <a:off x="4721225" y="49799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V="1">
            <a:off x="5453063" y="4111625"/>
            <a:ext cx="696912" cy="328613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 flipV="1">
            <a:off x="6586538" y="4786313"/>
            <a:ext cx="698500" cy="3270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>
            <a:off x="5761038" y="4295775"/>
            <a:ext cx="0" cy="10318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0372" name="Rectangle 20"/>
          <p:cNvSpPr>
            <a:spLocks noChangeArrowheads="1"/>
          </p:cNvSpPr>
          <p:nvPr/>
        </p:nvSpPr>
        <p:spPr bwMode="auto">
          <a:xfrm>
            <a:off x="1828800" y="1066800"/>
            <a:ext cx="1981200" cy="1144588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2057400" y="22590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accent2"/>
                </a:solidFill>
                <a:latin typeface="+mn-lt"/>
                <a:ea typeface="+mn-ea"/>
              </a:rPr>
              <a:t>弦的斜率</a:t>
            </a: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4038600" y="1066800"/>
            <a:ext cx="1066800" cy="1143000"/>
          </a:xfrm>
          <a:prstGeom prst="rect">
            <a:avLst/>
          </a:prstGeom>
          <a:noFill/>
          <a:ln w="1905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3886200" y="22542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accent2"/>
                </a:solidFill>
                <a:latin typeface="+mn-lt"/>
                <a:ea typeface="+mn-ea"/>
              </a:rPr>
              <a:t>切线斜率</a:t>
            </a:r>
          </a:p>
        </p:txBody>
      </p:sp>
      <p:sp>
        <p:nvSpPr>
          <p:cNvPr id="100376" name="Freeform 24"/>
          <p:cNvSpPr>
            <a:spLocks/>
          </p:cNvSpPr>
          <p:nvPr/>
        </p:nvSpPr>
        <p:spPr bwMode="auto">
          <a:xfrm>
            <a:off x="3505200" y="2743200"/>
            <a:ext cx="3276600" cy="1447800"/>
          </a:xfrm>
          <a:custGeom>
            <a:avLst/>
            <a:gdLst>
              <a:gd name="T0" fmla="*/ 0 w 2304"/>
              <a:gd name="T1" fmla="*/ 0 h 816"/>
              <a:gd name="T2" fmla="*/ 2147483647 w 2304"/>
              <a:gd name="T3" fmla="*/ 2147483647 h 816"/>
              <a:gd name="T4" fmla="*/ 2147483647 w 2304"/>
              <a:gd name="T5" fmla="*/ 2147483647 h 8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04" h="816">
                <a:moveTo>
                  <a:pt x="0" y="0"/>
                </a:moveTo>
                <a:cubicBezTo>
                  <a:pt x="624" y="76"/>
                  <a:pt x="1248" y="152"/>
                  <a:pt x="1632" y="288"/>
                </a:cubicBezTo>
                <a:cubicBezTo>
                  <a:pt x="2016" y="424"/>
                  <a:pt x="2160" y="620"/>
                  <a:pt x="2304" y="816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7" name="AutoShape 25"/>
          <p:cNvSpPr>
            <a:spLocks/>
          </p:cNvSpPr>
          <p:nvPr/>
        </p:nvSpPr>
        <p:spPr bwMode="auto">
          <a:xfrm>
            <a:off x="1600200" y="3352800"/>
            <a:ext cx="179388" cy="914400"/>
          </a:xfrm>
          <a:prstGeom prst="leftBrace">
            <a:avLst>
              <a:gd name="adj1" fmla="val 424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4052890" y="3106742"/>
            <a:ext cx="4702178" cy="2582865"/>
            <a:chOff x="2553" y="1957"/>
            <a:chExt cx="2962" cy="1627"/>
          </a:xfrm>
        </p:grpSpPr>
        <p:graphicFrame>
          <p:nvGraphicFramePr>
            <p:cNvPr id="2050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6056191"/>
                </p:ext>
              </p:extLst>
            </p:nvPr>
          </p:nvGraphicFramePr>
          <p:xfrm>
            <a:off x="5148" y="3357"/>
            <a:ext cx="36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6" name="Equation" r:id="rId19" imgW="330120" imgH="203040" progId="Equation.DSMT4">
                    <p:embed/>
                  </p:oleObj>
                </mc:Choice>
                <mc:Fallback>
                  <p:oleObj name="Equation" r:id="rId19" imgW="330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3357"/>
                          <a:ext cx="36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3353689"/>
                </p:ext>
              </p:extLst>
            </p:nvPr>
          </p:nvGraphicFramePr>
          <p:xfrm>
            <a:off x="2553" y="1957"/>
            <a:ext cx="39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7" name="Equation" r:id="rId21" imgW="330120" imgH="203040" progId="Equation.DSMT4">
                    <p:embed/>
                  </p:oleObj>
                </mc:Choice>
                <mc:Fallback>
                  <p:oleObj name="Equation" r:id="rId21" imgW="330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3" y="1957"/>
                          <a:ext cx="39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0" name="Line 29"/>
            <p:cNvSpPr>
              <a:spLocks noChangeShapeType="1"/>
            </p:cNvSpPr>
            <p:nvPr/>
          </p:nvSpPr>
          <p:spPr bwMode="auto">
            <a:xfrm>
              <a:off x="2974" y="3357"/>
              <a:ext cx="22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Line 30"/>
            <p:cNvSpPr>
              <a:spLocks noChangeShapeType="1"/>
            </p:cNvSpPr>
            <p:nvPr/>
          </p:nvSpPr>
          <p:spPr bwMode="auto">
            <a:xfrm flipV="1">
              <a:off x="2974" y="2040"/>
              <a:ext cx="0" cy="1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Freeform 31"/>
            <p:cNvSpPr>
              <a:spLocks/>
            </p:cNvSpPr>
            <p:nvPr/>
          </p:nvSpPr>
          <p:spPr bwMode="auto">
            <a:xfrm>
              <a:off x="3358" y="2439"/>
              <a:ext cx="1460" cy="698"/>
            </a:xfrm>
            <a:custGeom>
              <a:avLst/>
              <a:gdLst>
                <a:gd name="T0" fmla="*/ 0 w 1824"/>
                <a:gd name="T1" fmla="*/ 284 h 872"/>
                <a:gd name="T2" fmla="*/ 78 w 1824"/>
                <a:gd name="T3" fmla="*/ 142 h 872"/>
                <a:gd name="T4" fmla="*/ 158 w 1824"/>
                <a:gd name="T5" fmla="*/ 110 h 872"/>
                <a:gd name="T6" fmla="*/ 284 w 1824"/>
                <a:gd name="T7" fmla="*/ 221 h 872"/>
                <a:gd name="T8" fmla="*/ 379 w 1824"/>
                <a:gd name="T9" fmla="*/ 284 h 872"/>
                <a:gd name="T10" fmla="*/ 474 w 1824"/>
                <a:gd name="T11" fmla="*/ 236 h 872"/>
                <a:gd name="T12" fmla="*/ 520 w 1824"/>
                <a:gd name="T13" fmla="*/ 174 h 872"/>
                <a:gd name="T14" fmla="*/ 600 w 1824"/>
                <a:gd name="T15" fmla="*/ 0 h 8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24" h="872">
                  <a:moveTo>
                    <a:pt x="0" y="864"/>
                  </a:moveTo>
                  <a:cubicBezTo>
                    <a:pt x="80" y="692"/>
                    <a:pt x="160" y="520"/>
                    <a:pt x="240" y="432"/>
                  </a:cubicBezTo>
                  <a:cubicBezTo>
                    <a:pt x="320" y="344"/>
                    <a:pt x="376" y="296"/>
                    <a:pt x="480" y="336"/>
                  </a:cubicBezTo>
                  <a:cubicBezTo>
                    <a:pt x="584" y="376"/>
                    <a:pt x="752" y="584"/>
                    <a:pt x="864" y="672"/>
                  </a:cubicBezTo>
                  <a:cubicBezTo>
                    <a:pt x="976" y="760"/>
                    <a:pt x="1056" y="856"/>
                    <a:pt x="1152" y="864"/>
                  </a:cubicBezTo>
                  <a:cubicBezTo>
                    <a:pt x="1248" y="872"/>
                    <a:pt x="1368" y="776"/>
                    <a:pt x="1440" y="720"/>
                  </a:cubicBezTo>
                  <a:cubicBezTo>
                    <a:pt x="1512" y="664"/>
                    <a:pt x="1520" y="648"/>
                    <a:pt x="1584" y="528"/>
                  </a:cubicBezTo>
                  <a:cubicBezTo>
                    <a:pt x="1648" y="408"/>
                    <a:pt x="1784" y="88"/>
                    <a:pt x="1824" y="0"/>
                  </a:cubicBezTo>
                </a:path>
              </a:pathLst>
            </a:custGeom>
            <a:ln>
              <a:solidFill>
                <a:srgbClr val="00B050"/>
              </a:solidFill>
              <a:headEnd/>
              <a:tailEnd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3" name="Object 32"/>
            <p:cNvGraphicFramePr>
              <a:graphicFrameLocks noChangeAspect="1"/>
            </p:cNvGraphicFramePr>
            <p:nvPr/>
          </p:nvGraphicFramePr>
          <p:xfrm>
            <a:off x="2784" y="335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8" name="Equation" r:id="rId23" imgW="257259" imgH="266551" progId="Equation.3">
                    <p:embed/>
                  </p:oleObj>
                </mc:Choice>
                <mc:Fallback>
                  <p:oleObj name="Equation" r:id="rId23" imgW="257259" imgH="2665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35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2462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0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3" grpId="0" autoUpdateAnimBg="0"/>
      <p:bldP spid="100364" grpId="0" animBg="1"/>
      <p:bldP spid="100365" grpId="0" animBg="1"/>
      <p:bldP spid="100366" grpId="0" animBg="1"/>
      <p:bldP spid="100367" grpId="0" animBg="1"/>
      <p:bldP spid="100368" grpId="0" animBg="1"/>
      <p:bldP spid="100369" grpId="0" animBg="1"/>
      <p:bldP spid="100370" grpId="0" animBg="1"/>
      <p:bldP spid="100371" grpId="0" animBg="1"/>
      <p:bldP spid="100372" grpId="0" animBg="1"/>
      <p:bldP spid="100373" grpId="0" build="p" autoUpdateAnimBg="0" advAuto="0"/>
      <p:bldP spid="100374" grpId="0" animBg="1"/>
      <p:bldP spid="100375" grpId="0" build="p" autoUpdateAnimBg="0" advAuto="0"/>
      <p:bldP spid="100376" grpId="0" animBg="1"/>
      <p:bldP spid="100377" grpId="0" animBg="1"/>
      <p:bldP spid="3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688654" y="1559272"/>
            <a:ext cx="1655762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北魏楷书简体" pitchFamily="65" charset="-122"/>
                <a:ea typeface="方正北魏楷书简体" pitchFamily="65" charset="-122"/>
              </a:rPr>
              <a:t>洛比达法则</a:t>
            </a:r>
          </a:p>
        </p:txBody>
      </p:sp>
      <p:grpSp>
        <p:nvGrpSpPr>
          <p:cNvPr id="3076" name="Group 18"/>
          <p:cNvGrpSpPr>
            <a:grpSpLocks/>
          </p:cNvGrpSpPr>
          <p:nvPr/>
        </p:nvGrpSpPr>
        <p:grpSpPr bwMode="auto">
          <a:xfrm>
            <a:off x="4703191" y="1535460"/>
            <a:ext cx="4405313" cy="479425"/>
            <a:chOff x="2303" y="1790"/>
            <a:chExt cx="3299" cy="380"/>
          </a:xfrm>
        </p:grpSpPr>
        <p:sp>
          <p:nvSpPr>
            <p:cNvPr id="3112" name="Rectangle 19"/>
            <p:cNvSpPr>
              <a:spLocks noChangeArrowheads="1"/>
            </p:cNvSpPr>
            <p:nvPr/>
          </p:nvSpPr>
          <p:spPr bwMode="auto">
            <a:xfrm>
              <a:off x="2313" y="1797"/>
              <a:ext cx="3289" cy="33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99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graphicFrame>
          <p:nvGraphicFramePr>
            <p:cNvPr id="3113" name="Object 20"/>
            <p:cNvGraphicFramePr>
              <a:graphicFrameLocks noChangeAspect="1"/>
            </p:cNvGraphicFramePr>
            <p:nvPr/>
          </p:nvGraphicFramePr>
          <p:xfrm>
            <a:off x="2670" y="1816"/>
            <a:ext cx="66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公式" r:id="rId3" imgW="774364" imgH="393529" progId="Equation.3">
                    <p:embed/>
                  </p:oleObj>
                </mc:Choice>
                <mc:Fallback>
                  <p:oleObj name="公式" r:id="rId3" imgW="774364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0" y="1816"/>
                          <a:ext cx="66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4" name="Object 21"/>
            <p:cNvGraphicFramePr>
              <a:graphicFrameLocks noChangeAspect="1"/>
            </p:cNvGraphicFramePr>
            <p:nvPr/>
          </p:nvGraphicFramePr>
          <p:xfrm>
            <a:off x="3336" y="1846"/>
            <a:ext cx="174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公式" r:id="rId5" imgW="1587500" imgH="228600" progId="Equation.3">
                    <p:embed/>
                  </p:oleObj>
                </mc:Choice>
                <mc:Fallback>
                  <p:oleObj name="公式" r:id="rId5" imgW="1587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1846"/>
                          <a:ext cx="174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2303" y="1790"/>
              <a:ext cx="45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方正北魏楷书简体" pitchFamily="65" charset="-122"/>
                  <a:ea typeface="方正北魏楷书简体" pitchFamily="65" charset="-122"/>
                </a:rPr>
                <a:t>求</a:t>
              </a: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5058" y="1808"/>
              <a:ext cx="543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方正北魏楷书简体" pitchFamily="65" charset="-122"/>
                  <a:ea typeface="方正北魏楷书简体" pitchFamily="65" charset="-122"/>
                </a:rPr>
                <a:t>极限</a:t>
              </a:r>
            </a:p>
          </p:txBody>
        </p:sp>
      </p:grp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688654" y="2384772"/>
            <a:ext cx="1655762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北魏楷书简体" pitchFamily="65" charset="-122"/>
                <a:ea typeface="方正北魏楷书简体" pitchFamily="65" charset="-122"/>
              </a:rPr>
              <a:t>泰勒公式</a:t>
            </a:r>
          </a:p>
        </p:txBody>
      </p:sp>
      <p:grpSp>
        <p:nvGrpSpPr>
          <p:cNvPr id="3078" name="Group 18"/>
          <p:cNvGrpSpPr>
            <a:grpSpLocks/>
          </p:cNvGrpSpPr>
          <p:nvPr/>
        </p:nvGrpSpPr>
        <p:grpSpPr bwMode="auto">
          <a:xfrm>
            <a:off x="4746054" y="2394297"/>
            <a:ext cx="4173537" cy="436563"/>
            <a:chOff x="2313" y="1797"/>
            <a:chExt cx="3289" cy="346"/>
          </a:xfrm>
        </p:grpSpPr>
        <p:sp>
          <p:nvSpPr>
            <p:cNvPr id="3110" name="Rectangle 19"/>
            <p:cNvSpPr>
              <a:spLocks noChangeArrowheads="1"/>
            </p:cNvSpPr>
            <p:nvPr/>
          </p:nvSpPr>
          <p:spPr bwMode="auto">
            <a:xfrm>
              <a:off x="2313" y="1797"/>
              <a:ext cx="3289" cy="33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99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453" y="1802"/>
              <a:ext cx="300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方正北魏楷书简体" pitchFamily="65" charset="-122"/>
                  <a:ea typeface="方正北魏楷书简体" pitchFamily="65" charset="-122"/>
                </a:rPr>
                <a:t>研究函数的有理多项式逼近公式</a:t>
              </a:r>
            </a:p>
          </p:txBody>
        </p:sp>
      </p:grpSp>
      <p:cxnSp>
        <p:nvCxnSpPr>
          <p:cNvPr id="19" name="直接箭头连接符 18"/>
          <p:cNvCxnSpPr/>
          <p:nvPr/>
        </p:nvCxnSpPr>
        <p:spPr>
          <a:xfrm>
            <a:off x="4393629" y="2607022"/>
            <a:ext cx="331787" cy="0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687066" y="4296122"/>
            <a:ext cx="1655763" cy="4302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北魏楷书简体" pitchFamily="65" charset="-122"/>
                <a:ea typeface="方正北魏楷书简体" pitchFamily="65" charset="-122"/>
              </a:rPr>
              <a:t>函数的性质</a:t>
            </a:r>
          </a:p>
        </p:txBody>
      </p:sp>
      <p:sp>
        <p:nvSpPr>
          <p:cNvPr id="3081" name="Rectangle 19"/>
          <p:cNvSpPr>
            <a:spLocks noChangeArrowheads="1"/>
          </p:cNvSpPr>
          <p:nvPr/>
        </p:nvSpPr>
        <p:spPr bwMode="auto">
          <a:xfrm>
            <a:off x="4746054" y="3142010"/>
            <a:ext cx="1965325" cy="430212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函数的单调性</a:t>
            </a:r>
          </a:p>
        </p:txBody>
      </p:sp>
      <p:sp>
        <p:nvSpPr>
          <p:cNvPr id="3082" name="Rectangle 19"/>
          <p:cNvSpPr>
            <a:spLocks noChangeArrowheads="1"/>
          </p:cNvSpPr>
          <p:nvPr/>
        </p:nvSpPr>
        <p:spPr bwMode="auto">
          <a:xfrm>
            <a:off x="4725416" y="3896072"/>
            <a:ext cx="1965325" cy="431800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函数的极值</a:t>
            </a:r>
          </a:p>
        </p:txBody>
      </p:sp>
      <p:sp>
        <p:nvSpPr>
          <p:cNvPr id="3083" name="Rectangle 19"/>
          <p:cNvSpPr>
            <a:spLocks noChangeArrowheads="1"/>
          </p:cNvSpPr>
          <p:nvPr/>
        </p:nvSpPr>
        <p:spPr bwMode="auto">
          <a:xfrm>
            <a:off x="4725416" y="4654897"/>
            <a:ext cx="1965325" cy="430213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函数的最值</a:t>
            </a:r>
          </a:p>
        </p:txBody>
      </p:sp>
      <p:sp>
        <p:nvSpPr>
          <p:cNvPr id="3084" name="Rectangle 19"/>
          <p:cNvSpPr>
            <a:spLocks noChangeArrowheads="1"/>
          </p:cNvSpPr>
          <p:nvPr/>
        </p:nvSpPr>
        <p:spPr bwMode="auto">
          <a:xfrm>
            <a:off x="4746054" y="5447060"/>
            <a:ext cx="1965325" cy="430212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曲线的凹凸性</a:t>
            </a:r>
          </a:p>
        </p:txBody>
      </p:sp>
      <p:cxnSp>
        <p:nvCxnSpPr>
          <p:cNvPr id="3085" name="肘形连接符 46"/>
          <p:cNvCxnSpPr>
            <a:cxnSpLocks noChangeShapeType="1"/>
            <a:stCxn id="20" idx="0"/>
            <a:endCxn id="3081" idx="1"/>
          </p:cNvCxnSpPr>
          <p:nvPr/>
        </p:nvCxnSpPr>
        <p:spPr bwMode="auto">
          <a:xfrm rot="5400000" flipH="1" flipV="1">
            <a:off x="3661792" y="3211859"/>
            <a:ext cx="938212" cy="1230313"/>
          </a:xfrm>
          <a:prstGeom prst="bentConnector2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箭头连接符 54"/>
          <p:cNvCxnSpPr/>
          <p:nvPr/>
        </p:nvCxnSpPr>
        <p:spPr>
          <a:xfrm>
            <a:off x="4393629" y="1757710"/>
            <a:ext cx="331787" cy="0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7" name="肘形连接符 55"/>
          <p:cNvCxnSpPr>
            <a:cxnSpLocks noChangeShapeType="1"/>
            <a:endCxn id="3082" idx="1"/>
          </p:cNvCxnSpPr>
          <p:nvPr/>
        </p:nvCxnSpPr>
        <p:spPr bwMode="auto">
          <a:xfrm>
            <a:off x="3515741" y="4111972"/>
            <a:ext cx="1209675" cy="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肘形连接符 58"/>
          <p:cNvCxnSpPr>
            <a:cxnSpLocks noChangeShapeType="1"/>
            <a:stCxn id="20" idx="2"/>
            <a:endCxn id="3083" idx="1"/>
          </p:cNvCxnSpPr>
          <p:nvPr/>
        </p:nvCxnSpPr>
        <p:spPr bwMode="auto">
          <a:xfrm rot="16200000" flipH="1">
            <a:off x="4049141" y="4192935"/>
            <a:ext cx="142875" cy="1209675"/>
          </a:xfrm>
          <a:prstGeom prst="bentConnector2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肘形连接符 59"/>
          <p:cNvCxnSpPr>
            <a:cxnSpLocks noChangeShapeType="1"/>
            <a:endCxn id="3084" idx="1"/>
          </p:cNvCxnSpPr>
          <p:nvPr/>
        </p:nvCxnSpPr>
        <p:spPr bwMode="auto">
          <a:xfrm>
            <a:off x="3515741" y="4869210"/>
            <a:ext cx="1230313" cy="792162"/>
          </a:xfrm>
          <a:prstGeom prst="bentConnector3">
            <a:avLst>
              <a:gd name="adj1" fmla="val 171"/>
            </a:avLst>
          </a:prstGeom>
          <a:noFill/>
          <a:ln w="28575" algn="ctr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459482" y="1847179"/>
            <a:ext cx="258763" cy="2736057"/>
            <a:chOff x="2276163" y="1342027"/>
            <a:chExt cx="235167" cy="2736851"/>
          </a:xfrm>
        </p:grpSpPr>
        <p:cxnSp>
          <p:nvCxnSpPr>
            <p:cNvPr id="3108" name="肘形连接符 4"/>
            <p:cNvCxnSpPr>
              <a:cxnSpLocks noChangeShapeType="1"/>
              <a:stCxn id="4" idx="1"/>
              <a:endCxn id="20" idx="1"/>
            </p:cNvCxnSpPr>
            <p:nvPr/>
          </p:nvCxnSpPr>
          <p:spPr bwMode="auto">
            <a:xfrm rot="10800000" flipV="1">
              <a:off x="2482994" y="1342027"/>
              <a:ext cx="1443" cy="2736851"/>
            </a:xfrm>
            <a:prstGeom prst="bentConnector3">
              <a:avLst>
                <a:gd name="adj1" fmla="val 14495466"/>
              </a:avLst>
            </a:prstGeom>
            <a:noFill/>
            <a:ln w="28575" algn="ctr">
              <a:solidFill>
                <a:srgbClr val="3333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箭头连接符 29"/>
            <p:cNvCxnSpPr>
              <a:endCxn id="12" idx="1"/>
            </p:cNvCxnSpPr>
            <p:nvPr/>
          </p:nvCxnSpPr>
          <p:spPr>
            <a:xfrm>
              <a:off x="2276163" y="2601058"/>
              <a:ext cx="235167" cy="0"/>
            </a:xfrm>
            <a:prstGeom prst="straightConnector1">
              <a:avLst/>
            </a:prstGeom>
            <a:ln w="28575">
              <a:solidFill>
                <a:srgbClr val="3333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1632966" y="2384772"/>
            <a:ext cx="554038" cy="14128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北魏楷书简体" pitchFamily="65" charset="-122"/>
                <a:ea typeface="方正北魏楷书简体" pitchFamily="65" charset="-122"/>
              </a:rPr>
              <a:t>中值定理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北魏楷书简体" pitchFamily="65" charset="-122"/>
              <a:ea typeface="方正北魏楷书简体" pitchFamily="65" charset="-122"/>
            </a:endParaRPr>
          </a:p>
        </p:txBody>
      </p:sp>
      <p:cxnSp>
        <p:nvCxnSpPr>
          <p:cNvPr id="41" name="直接箭头连接符 40"/>
          <p:cNvCxnSpPr>
            <a:stCxn id="33" idx="3"/>
          </p:cNvCxnSpPr>
          <p:nvPr/>
        </p:nvCxnSpPr>
        <p:spPr>
          <a:xfrm>
            <a:off x="2187004" y="3091210"/>
            <a:ext cx="225425" cy="0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24828" y="1354485"/>
            <a:ext cx="1417638" cy="431800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2000" dirty="0" err="1">
                <a:latin typeface="+mn-lt"/>
                <a:ea typeface="华文中宋" pitchFamily="2" charset="-122"/>
              </a:rPr>
              <a:t>Rolle</a:t>
            </a:r>
            <a:r>
              <a:rPr lang="zh-CN" altLang="en-US" sz="2000" dirty="0">
                <a:latin typeface="+mn-lt"/>
                <a:ea typeface="华文中宋" pitchFamily="2" charset="-122"/>
              </a:rPr>
              <a:t>定理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280416" y="2707035"/>
            <a:ext cx="1162050" cy="768350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2000" dirty="0">
                <a:latin typeface="+mn-lt"/>
                <a:ea typeface="华文中宋" pitchFamily="2" charset="-122"/>
              </a:rPr>
              <a:t>Lagrange</a:t>
            </a:r>
          </a:p>
          <a:p>
            <a:pPr algn="ctr">
              <a:defRPr/>
            </a:pPr>
            <a:r>
              <a:rPr lang="zh-CN" altLang="en-US" sz="2000" dirty="0">
                <a:latin typeface="+mn-lt"/>
                <a:ea typeface="华文中宋" pitchFamily="2" charset="-122"/>
              </a:rPr>
              <a:t>定理</a:t>
            </a: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34354" y="4338985"/>
            <a:ext cx="1417637" cy="768350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2000" dirty="0">
                <a:latin typeface="+mn-lt"/>
                <a:ea typeface="华文中宋" pitchFamily="2" charset="-122"/>
              </a:rPr>
              <a:t>Cauchy</a:t>
            </a:r>
          </a:p>
          <a:p>
            <a:pPr algn="ctr">
              <a:defRPr/>
            </a:pPr>
            <a:r>
              <a:rPr lang="zh-CN" altLang="en-US" sz="2000" dirty="0">
                <a:latin typeface="+mn-lt"/>
                <a:ea typeface="华文中宋" pitchFamily="2" charset="-122"/>
              </a:rPr>
              <a:t>定理</a:t>
            </a:r>
          </a:p>
        </p:txBody>
      </p:sp>
      <p:cxnSp>
        <p:nvCxnSpPr>
          <p:cNvPr id="48" name="肘形连接符 46"/>
          <p:cNvCxnSpPr>
            <a:cxnSpLocks noChangeShapeType="1"/>
            <a:stCxn id="33" idx="0"/>
            <a:endCxn id="45" idx="3"/>
          </p:cNvCxnSpPr>
          <p:nvPr/>
        </p:nvCxnSpPr>
        <p:spPr bwMode="auto">
          <a:xfrm rot="16200000" flipV="1">
            <a:off x="1268635" y="1744216"/>
            <a:ext cx="814387" cy="466725"/>
          </a:xfrm>
          <a:prstGeom prst="bentConnector2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肘形连接符 46"/>
          <p:cNvCxnSpPr>
            <a:cxnSpLocks noChangeShapeType="1"/>
            <a:stCxn id="33" idx="2"/>
            <a:endCxn id="47" idx="3"/>
          </p:cNvCxnSpPr>
          <p:nvPr/>
        </p:nvCxnSpPr>
        <p:spPr bwMode="auto">
          <a:xfrm rot="5400000">
            <a:off x="1217834" y="4031804"/>
            <a:ext cx="925513" cy="457200"/>
          </a:xfrm>
          <a:prstGeom prst="bentConnector2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箭头连接符 56"/>
          <p:cNvCxnSpPr/>
          <p:nvPr/>
        </p:nvCxnSpPr>
        <p:spPr>
          <a:xfrm flipH="1">
            <a:off x="1407541" y="3091210"/>
            <a:ext cx="225425" cy="0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7465441" y="4219922"/>
            <a:ext cx="1454150" cy="430213"/>
          </a:xfrm>
          <a:prstGeom prst="rect">
            <a:avLst/>
          </a:prstGeom>
          <a:solidFill>
            <a:srgbClr val="66CCFF"/>
          </a:solidFill>
          <a:ln w="28575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>
                <a:latin typeface="方正北魏楷书简体" pitchFamily="65" charset="-122"/>
                <a:ea typeface="方正北魏楷书简体" pitchFamily="65" charset="-122"/>
              </a:rPr>
              <a:t>曲线作图</a:t>
            </a:r>
          </a:p>
        </p:txBody>
      </p:sp>
      <p:cxnSp>
        <p:nvCxnSpPr>
          <p:cNvPr id="38" name="肘形连接符 37"/>
          <p:cNvCxnSpPr>
            <a:cxnSpLocks noChangeShapeType="1"/>
            <a:stCxn id="3081" idx="3"/>
            <a:endCxn id="3084" idx="3"/>
          </p:cNvCxnSpPr>
          <p:nvPr/>
        </p:nvCxnSpPr>
        <p:spPr bwMode="auto">
          <a:xfrm>
            <a:off x="6711379" y="3357910"/>
            <a:ext cx="12700" cy="2305050"/>
          </a:xfrm>
          <a:prstGeom prst="bentConnector3">
            <a:avLst>
              <a:gd name="adj1" fmla="val 3204884"/>
            </a:avLst>
          </a:prstGeom>
          <a:noFill/>
          <a:ln w="28575" algn="ctr">
            <a:solidFill>
              <a:srgbClr val="3333F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>
            <a:cxnSpLocks noChangeShapeType="1"/>
          </p:cNvCxnSpPr>
          <p:nvPr/>
        </p:nvCxnSpPr>
        <p:spPr bwMode="auto">
          <a:xfrm flipH="1">
            <a:off x="6724079" y="4097685"/>
            <a:ext cx="393700" cy="6350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箭头连接符 68"/>
          <p:cNvCxnSpPr>
            <a:cxnSpLocks noChangeShapeType="1"/>
          </p:cNvCxnSpPr>
          <p:nvPr/>
        </p:nvCxnSpPr>
        <p:spPr bwMode="auto">
          <a:xfrm flipH="1">
            <a:off x="6724079" y="4942235"/>
            <a:ext cx="393700" cy="6350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69"/>
          <p:cNvCxnSpPr/>
          <p:nvPr/>
        </p:nvCxnSpPr>
        <p:spPr>
          <a:xfrm>
            <a:off x="7133654" y="4448522"/>
            <a:ext cx="331787" cy="0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69279" y="543272"/>
            <a:ext cx="1417637" cy="431800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2000" dirty="0">
                <a:latin typeface="+mn-lt"/>
                <a:ea typeface="华文中宋" pitchFamily="2" charset="-122"/>
              </a:rPr>
              <a:t>Fermat</a:t>
            </a:r>
            <a:r>
              <a:rPr lang="zh-CN" altLang="en-US" sz="2000" dirty="0">
                <a:latin typeface="+mn-lt"/>
                <a:ea typeface="华文中宋" pitchFamily="2" charset="-122"/>
              </a:rPr>
              <a:t>引理</a:t>
            </a:r>
          </a:p>
        </p:txBody>
      </p:sp>
      <p:cxnSp>
        <p:nvCxnSpPr>
          <p:cNvPr id="72" name="直接箭头连接符 71"/>
          <p:cNvCxnSpPr>
            <a:endCxn id="45" idx="0"/>
          </p:cNvCxnSpPr>
          <p:nvPr/>
        </p:nvCxnSpPr>
        <p:spPr>
          <a:xfrm>
            <a:off x="732854" y="975072"/>
            <a:ext cx="0" cy="379413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718566" y="1829147"/>
            <a:ext cx="14288" cy="881063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208979" y="1786285"/>
            <a:ext cx="15875" cy="2552700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8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20" grpId="0" animBg="1"/>
      <p:bldP spid="3081" grpId="0" animBg="1"/>
      <p:bldP spid="3082" grpId="0" animBg="1"/>
      <p:bldP spid="3083" grpId="0" animBg="1"/>
      <p:bldP spid="3084" grpId="0" animBg="1"/>
      <p:bldP spid="33" grpId="0" animBg="1"/>
      <p:bldP spid="45" grpId="0" animBg="1"/>
      <p:bldP spid="46" grpId="0" animBg="1"/>
      <p:bldP spid="47" grpId="0" animBg="1"/>
      <p:bldP spid="60" grpId="0" animBg="1"/>
      <p:bldP spid="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639792"/>
              </p:ext>
            </p:extLst>
          </p:nvPr>
        </p:nvGraphicFramePr>
        <p:xfrm>
          <a:off x="2057400" y="4635500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0" name="Equation" r:id="rId3" imgW="1790774" imgH="876337" progId="Equation.3">
                  <p:embed/>
                </p:oleObj>
              </mc:Choice>
              <mc:Fallback>
                <p:oleObj name="Equation" r:id="rId3" imgW="1790774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35500"/>
                        <a:ext cx="184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254640"/>
              </p:ext>
            </p:extLst>
          </p:nvPr>
        </p:nvGraphicFramePr>
        <p:xfrm>
          <a:off x="2133600" y="5181600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1" name="Equation" r:id="rId5" imgW="1676363" imgH="361987" progId="Equation.3">
                  <p:embed/>
                </p:oleObj>
              </mc:Choice>
              <mc:Fallback>
                <p:oleObj name="Equation" r:id="rId5" imgW="1676363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81600"/>
                        <a:ext cx="172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393700"/>
            <a:ext cx="1447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4.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944246"/>
              </p:ext>
            </p:extLst>
          </p:nvPr>
        </p:nvGraphicFramePr>
        <p:xfrm>
          <a:off x="4648200" y="1028700"/>
          <a:ext cx="356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" name="Equation" r:id="rId7" imgW="3524343" imgH="371363" progId="Equation.3">
                  <p:embed/>
                </p:oleObj>
              </mc:Choice>
              <mc:Fallback>
                <p:oleObj name="Equation" r:id="rId7" imgW="352434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28700"/>
                        <a:ext cx="356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283279"/>
              </p:ext>
            </p:extLst>
          </p:nvPr>
        </p:nvGraphicFramePr>
        <p:xfrm>
          <a:off x="2057400" y="2133600"/>
          <a:ext cx="289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3" name="Equation" r:id="rId9" imgW="2847910" imgH="876337" progId="Equation.3">
                  <p:embed/>
                </p:oleObj>
              </mc:Choice>
              <mc:Fallback>
                <p:oleObj name="Equation" r:id="rId9" imgW="2847910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2895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406129"/>
              </p:ext>
            </p:extLst>
          </p:nvPr>
        </p:nvGraphicFramePr>
        <p:xfrm>
          <a:off x="5029200" y="2093913"/>
          <a:ext cx="1955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" name="Equation" r:id="rId11" imgW="1904851" imgH="933599" progId="Equation.3">
                  <p:embed/>
                </p:oleObj>
              </mc:Choice>
              <mc:Fallback>
                <p:oleObj name="Equation" r:id="rId11" imgW="1904851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093913"/>
                        <a:ext cx="1955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156128"/>
              </p:ext>
            </p:extLst>
          </p:nvPr>
        </p:nvGraphicFramePr>
        <p:xfrm>
          <a:off x="838200" y="3302000"/>
          <a:ext cx="167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" name="Equation" r:id="rId13" imgW="1628859" imgH="457088" progId="Equation.3">
                  <p:embed/>
                </p:oleObj>
              </mc:Choice>
              <mc:Fallback>
                <p:oleObj name="Equation" r:id="rId13" imgW="1628859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02000"/>
                        <a:ext cx="1676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293654"/>
              </p:ext>
            </p:extLst>
          </p:nvPr>
        </p:nvGraphicFramePr>
        <p:xfrm>
          <a:off x="1826551" y="435800"/>
          <a:ext cx="511344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" name="Equation" r:id="rId15" imgW="2412720" imgH="215640" progId="Equation.DSMT4">
                  <p:embed/>
                </p:oleObj>
              </mc:Choice>
              <mc:Fallback>
                <p:oleObj name="Equation" r:id="rId15" imgW="2412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551" y="435800"/>
                        <a:ext cx="5113443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31800" y="9398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至少存在一点</a:t>
            </a:r>
          </a:p>
        </p:txBody>
      </p:sp>
      <p:graphicFrame>
        <p:nvGraphicFramePr>
          <p:cNvPr id="317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947147"/>
              </p:ext>
            </p:extLst>
          </p:nvPr>
        </p:nvGraphicFramePr>
        <p:xfrm>
          <a:off x="2705100" y="10668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" name="Equation" r:id="rId17" imgW="1362233" imgH="361987" progId="Equation.3">
                  <p:embed/>
                </p:oleObj>
              </mc:Choice>
              <mc:Fallback>
                <p:oleObj name="Equation" r:id="rId17" imgW="1362233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066800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114800" y="928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661988" y="15382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问题转化为证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31800" y="32940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设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514600" y="32766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317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828651"/>
              </p:ext>
            </p:extLst>
          </p:nvPr>
        </p:nvGraphicFramePr>
        <p:xfrm>
          <a:off x="2971800" y="3389313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" name="Equation" r:id="rId19" imgW="1619157" imgH="361987" progId="Equation.3">
                  <p:embed/>
                </p:oleObj>
              </mc:Choice>
              <mc:Fallback>
                <p:oleObj name="Equation" r:id="rId19" imgW="161915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89313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4595813" y="3276600"/>
            <a:ext cx="4167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 </a:t>
            </a:r>
            <a:r>
              <a:rPr kumimoji="1" lang="en-US" altLang="zh-CN" b="1">
                <a:latin typeface="+mn-lt"/>
                <a:ea typeface="+mn-ea"/>
              </a:rPr>
              <a:t>[0, 1] </a:t>
            </a:r>
            <a:r>
              <a:rPr kumimoji="1" lang="zh-CN" altLang="en-US" b="1">
                <a:latin typeface="+mn-lt"/>
                <a:ea typeface="+mn-ea"/>
              </a:rPr>
              <a:t>上满足柯西中值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431800" y="3976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定理条件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2057400" y="395605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因此在 </a:t>
            </a:r>
            <a:r>
              <a:rPr kumimoji="1" lang="en-US" altLang="zh-CN" b="1">
                <a:latin typeface="+mn-lt"/>
                <a:ea typeface="+mn-ea"/>
              </a:rPr>
              <a:t>( 0 , 1 ) </a:t>
            </a:r>
            <a:r>
              <a:rPr kumimoji="1" lang="zh-CN" altLang="en-US" b="1">
                <a:latin typeface="+mn-lt"/>
                <a:ea typeface="+mn-ea"/>
              </a:rPr>
              <a:t>内至少存在一点 </a:t>
            </a:r>
            <a:r>
              <a:rPr kumimoji="1" lang="zh-CN" altLang="en-US" b="1" i="1">
                <a:latin typeface="+mn-lt"/>
                <a:ea typeface="+mn-ea"/>
                <a:sym typeface="Symbol" pitchFamily="18" charset="2"/>
              </a:rPr>
              <a:t></a:t>
            </a:r>
            <a:r>
              <a:rPr kumimoji="1" lang="zh-CN" altLang="en-US" b="1">
                <a:latin typeface="+mn-lt"/>
                <a:ea typeface="+mn-ea"/>
                <a:sym typeface="Symbol" pitchFamily="18" charset="2"/>
              </a:rPr>
              <a:t> </a:t>
            </a:r>
            <a:r>
              <a:rPr kumimoji="1" lang="en-US" altLang="zh-CN" b="1">
                <a:latin typeface="+mn-lt"/>
                <a:ea typeface="+mn-ea"/>
                <a:sym typeface="Symbol" pitchFamily="18" charset="2"/>
              </a:rPr>
              <a:t>,</a:t>
            </a:r>
            <a:endParaRPr kumimoji="1" lang="en-US" altLang="zh-CN" b="1">
              <a:latin typeface="+mn-lt"/>
              <a:ea typeface="+mn-ea"/>
            </a:endParaRP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7391400" y="39560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3177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415008"/>
              </p:ext>
            </p:extLst>
          </p:nvPr>
        </p:nvGraphicFramePr>
        <p:xfrm>
          <a:off x="3962400" y="4635500"/>
          <a:ext cx="114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" name="Equation" r:id="rId21" imgW="1095273" imgH="876337" progId="Equation.3">
                  <p:embed/>
                </p:oleObj>
              </mc:Choice>
              <mc:Fallback>
                <p:oleObj name="Equation" r:id="rId21" imgW="1095273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35500"/>
                        <a:ext cx="114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426806"/>
              </p:ext>
            </p:extLst>
          </p:nvPr>
        </p:nvGraphicFramePr>
        <p:xfrm>
          <a:off x="4208463" y="5181600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0" name="Equation" r:id="rId23" imgW="800212" imgH="371363" progId="Equation.3">
                  <p:embed/>
                </p:oleObj>
              </mc:Choice>
              <mc:Fallback>
                <p:oleObj name="Equation" r:id="rId23" imgW="800212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5181600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05" name="Group 61"/>
          <p:cNvGrpSpPr>
            <a:grpSpLocks/>
          </p:cNvGrpSpPr>
          <p:nvPr/>
        </p:nvGrpSpPr>
        <p:grpSpPr bwMode="auto">
          <a:xfrm>
            <a:off x="2057400" y="5181600"/>
            <a:ext cx="1828800" cy="457200"/>
            <a:chOff x="1296" y="3264"/>
            <a:chExt cx="1152" cy="288"/>
          </a:xfrm>
        </p:grpSpPr>
        <p:sp>
          <p:nvSpPr>
            <p:cNvPr id="21535" name="Rectangle 33"/>
            <p:cNvSpPr>
              <a:spLocks noChangeArrowheads="1"/>
            </p:cNvSpPr>
            <p:nvPr/>
          </p:nvSpPr>
          <p:spPr bwMode="auto">
            <a:xfrm>
              <a:off x="1296" y="3264"/>
              <a:ext cx="1152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1536" name="Object 32"/>
            <p:cNvGraphicFramePr>
              <a:graphicFrameLocks noChangeAspect="1"/>
            </p:cNvGraphicFramePr>
            <p:nvPr/>
          </p:nvGraphicFramePr>
          <p:xfrm>
            <a:off x="1677" y="3264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1" name="Equation" r:id="rId25" imgW="600159" imgH="266551" progId="Equation.3">
                    <p:embed/>
                  </p:oleObj>
                </mc:Choice>
                <mc:Fallback>
                  <p:oleObj name="Equation" r:id="rId25" imgW="600159" imgH="2665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3264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804" name="Group 60"/>
          <p:cNvGrpSpPr>
            <a:grpSpLocks/>
          </p:cNvGrpSpPr>
          <p:nvPr/>
        </p:nvGrpSpPr>
        <p:grpSpPr bwMode="auto">
          <a:xfrm>
            <a:off x="4191000" y="5181600"/>
            <a:ext cx="838200" cy="457200"/>
            <a:chOff x="2640" y="3264"/>
            <a:chExt cx="528" cy="288"/>
          </a:xfrm>
        </p:grpSpPr>
        <p:sp>
          <p:nvSpPr>
            <p:cNvPr id="21533" name="Rectangle 36"/>
            <p:cNvSpPr>
              <a:spLocks noChangeArrowheads="1"/>
            </p:cNvSpPr>
            <p:nvPr/>
          </p:nvSpPr>
          <p:spPr bwMode="auto">
            <a:xfrm>
              <a:off x="2640" y="3264"/>
              <a:ext cx="52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1534" name="Object 35"/>
            <p:cNvGraphicFramePr>
              <a:graphicFrameLocks noChangeAspect="1"/>
            </p:cNvGraphicFramePr>
            <p:nvPr/>
          </p:nvGraphicFramePr>
          <p:xfrm>
            <a:off x="2784" y="3264"/>
            <a:ext cx="29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2" name="Equation" r:id="rId27" imgW="409473" imgH="342900" progId="Equation.3">
                    <p:embed/>
                  </p:oleObj>
                </mc:Choice>
                <mc:Fallback>
                  <p:oleObj name="Equation" r:id="rId27" imgW="409473" imgH="342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264"/>
                          <a:ext cx="29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431800" y="57292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3178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711261"/>
              </p:ext>
            </p:extLst>
          </p:nvPr>
        </p:nvGraphicFramePr>
        <p:xfrm>
          <a:off x="1981200" y="578485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" name="Equation" r:id="rId29" imgW="3505274" imgH="371363" progId="Equation.3">
                  <p:embed/>
                </p:oleObj>
              </mc:Choice>
              <mc:Fallback>
                <p:oleObj name="Equation" r:id="rId29" imgW="3505274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8485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6939994" y="39879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2800" b="1" dirty="0"/>
              <a:t>证明</a:t>
            </a:r>
          </a:p>
        </p:txBody>
      </p:sp>
      <p:sp>
        <p:nvSpPr>
          <p:cNvPr id="3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419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8" grpId="0" build="p" autoUpdateAnimBg="0" advAuto="0"/>
      <p:bldP spid="31760" grpId="0" build="p" autoUpdateAnimBg="0"/>
      <p:bldP spid="31762" grpId="0" autoUpdateAnimBg="0"/>
      <p:bldP spid="31763" grpId="0" autoUpdateAnimBg="0"/>
      <p:bldP spid="31764" grpId="0" autoUpdateAnimBg="0"/>
      <p:bldP spid="31766" grpId="0" autoUpdateAnimBg="0"/>
      <p:bldP spid="31767" grpId="0" autoUpdateAnimBg="0"/>
      <p:bldP spid="31768" grpId="0" autoUpdateAnimBg="0"/>
      <p:bldP spid="31770" grpId="0" autoUpdateAnimBg="0"/>
      <p:bldP spid="31782" grpId="0" autoUpdateAnimBg="0"/>
      <p:bldP spid="31784" grpId="0" build="p" autoUpdateAnimBg="0"/>
      <p:bldP spid="3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7200900" y="4864100"/>
          <a:ext cx="1333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6" name="Equation" r:id="rId3" imgW="1285959" imgH="1105049" progId="Equation.3">
                  <p:embed/>
                </p:oleObj>
              </mc:Choice>
              <mc:Fallback>
                <p:oleObj name="Equation" r:id="rId3" imgW="1285959" imgH="11050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4864100"/>
                        <a:ext cx="13335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4584700" y="4986338"/>
          <a:ext cx="2195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7" name="Equation" r:id="rId5" imgW="2152743" imgH="799988" progId="Equation.3">
                  <p:embed/>
                </p:oleObj>
              </mc:Choice>
              <mc:Fallback>
                <p:oleObj name="Equation" r:id="rId5" imgW="2152743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4986338"/>
                        <a:ext cx="21955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6896100" y="534670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8" name="Equation" r:id="rId7" imgW="190351" imgH="95101" progId="Equation.3">
                  <p:embed/>
                </p:oleObj>
              </mc:Choice>
              <mc:Fallback>
                <p:oleObj name="Equation" r:id="rId7" imgW="190351" imgH="951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5346700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113842"/>
              </p:ext>
            </p:extLst>
          </p:nvPr>
        </p:nvGraphicFramePr>
        <p:xfrm>
          <a:off x="2028825" y="2524125"/>
          <a:ext cx="47863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9" name="Equation" r:id="rId9" imgW="4743394" imgH="876337" progId="Equation.3">
                  <p:embed/>
                </p:oleObj>
              </mc:Choice>
              <mc:Fallback>
                <p:oleObj name="Equation" r:id="rId9" imgW="4743394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2524125"/>
                        <a:ext cx="47863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304800"/>
            <a:ext cx="44196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5.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试证至少存在一点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320978"/>
              </p:ext>
            </p:extLst>
          </p:nvPr>
        </p:nvGraphicFramePr>
        <p:xfrm>
          <a:off x="4538670" y="355913"/>
          <a:ext cx="132873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0" name="Equation" r:id="rId11" imgW="622080" imgH="203040" progId="Equation.DSMT4">
                  <p:embed/>
                </p:oleObj>
              </mc:Choice>
              <mc:Fallback>
                <p:oleObj name="Equation" r:id="rId11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70" y="355913"/>
                        <a:ext cx="132873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867400" y="304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220139"/>
              </p:ext>
            </p:extLst>
          </p:nvPr>
        </p:nvGraphicFramePr>
        <p:xfrm>
          <a:off x="6372437" y="355913"/>
          <a:ext cx="208799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1" name="Equation" r:id="rId13" imgW="990360" imgH="203040" progId="Equation.DSMT4">
                  <p:embed/>
                </p:oleObj>
              </mc:Choice>
              <mc:Fallback>
                <p:oleObj name="Equation" r:id="rId13" imgW="990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437" y="355913"/>
                        <a:ext cx="2087995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1041400" y="5265738"/>
          <a:ext cx="2043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2" name="Equation" r:id="rId15" imgW="2000194" imgH="361987" progId="Equation.3">
                  <p:embed/>
                </p:oleObj>
              </mc:Choice>
              <mc:Fallback>
                <p:oleObj name="Equation" r:id="rId15" imgW="2000194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5265738"/>
                        <a:ext cx="2043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661988" y="9302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</a:p>
        </p:txBody>
      </p:sp>
      <p:sp>
        <p:nvSpPr>
          <p:cNvPr id="102412" name="AutoShape 12"/>
          <p:cNvSpPr>
            <a:spLocks noChangeArrowheads="1"/>
          </p:cNvSpPr>
          <p:nvPr/>
        </p:nvSpPr>
        <p:spPr bwMode="auto">
          <a:xfrm>
            <a:off x="3390900" y="5367338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rgbClr val="FF00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1279934" y="929512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法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1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  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用柯西中值定理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1024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248358"/>
              </p:ext>
            </p:extLst>
          </p:nvPr>
        </p:nvGraphicFramePr>
        <p:xfrm>
          <a:off x="2445465" y="1518525"/>
          <a:ext cx="389747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" name="Equation" r:id="rId17" imgW="4406760" imgH="393480" progId="Equation.DSMT4">
                  <p:embed/>
                </p:oleObj>
              </mc:Choice>
              <mc:Fallback>
                <p:oleObj name="Equation" r:id="rId17" imgW="4406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465" y="1518525"/>
                        <a:ext cx="389747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431800" y="1914525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 </a:t>
            </a:r>
            <a:r>
              <a:rPr kumimoji="1" lang="en-US" altLang="zh-CN" b="1" i="1">
                <a:latin typeface="+mn-lt"/>
                <a:ea typeface="+mn-ea"/>
              </a:rPr>
              <a:t>f 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) ,</a:t>
            </a:r>
            <a:r>
              <a:rPr kumimoji="1" lang="en-US" altLang="zh-CN" b="1" i="1">
                <a:latin typeface="+mn-lt"/>
                <a:ea typeface="+mn-ea"/>
              </a:rPr>
              <a:t> F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在 </a:t>
            </a:r>
            <a:r>
              <a:rPr kumimoji="1" lang="en-US" altLang="zh-CN" b="1">
                <a:latin typeface="+mn-lt"/>
                <a:ea typeface="+mn-ea"/>
              </a:rPr>
              <a:t>[ 1 , e ] </a:t>
            </a:r>
            <a:r>
              <a:rPr kumimoji="1" lang="zh-CN" altLang="en-US" b="1">
                <a:latin typeface="+mn-lt"/>
                <a:ea typeface="+mn-ea"/>
              </a:rPr>
              <a:t>上满足柯西中值定理条件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4876800" y="914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431800" y="26939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因此 </a:t>
            </a:r>
          </a:p>
        </p:txBody>
      </p:sp>
      <p:sp>
        <p:nvSpPr>
          <p:cNvPr id="102418" name="Oval 18"/>
          <p:cNvSpPr>
            <a:spLocks noChangeArrowheads="1"/>
          </p:cNvSpPr>
          <p:nvPr/>
        </p:nvSpPr>
        <p:spPr bwMode="auto">
          <a:xfrm>
            <a:off x="876300" y="5181600"/>
            <a:ext cx="914400" cy="457200"/>
          </a:xfrm>
          <a:prstGeom prst="ellips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9" name="Freeform 19"/>
          <p:cNvSpPr>
            <a:spLocks/>
          </p:cNvSpPr>
          <p:nvPr/>
        </p:nvSpPr>
        <p:spPr bwMode="auto">
          <a:xfrm>
            <a:off x="1600200" y="5638800"/>
            <a:ext cx="3276600" cy="228600"/>
          </a:xfrm>
          <a:custGeom>
            <a:avLst/>
            <a:gdLst>
              <a:gd name="T0" fmla="*/ 0 w 2064"/>
              <a:gd name="T1" fmla="*/ 0 h 240"/>
              <a:gd name="T2" fmla="*/ 2147483647 w 2064"/>
              <a:gd name="T3" fmla="*/ 2147483647 h 240"/>
              <a:gd name="T4" fmla="*/ 2147483647 w 2064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64" h="240">
                <a:moveTo>
                  <a:pt x="0" y="0"/>
                </a:moveTo>
                <a:cubicBezTo>
                  <a:pt x="356" y="120"/>
                  <a:pt x="712" y="240"/>
                  <a:pt x="1056" y="240"/>
                </a:cubicBezTo>
                <a:cubicBezTo>
                  <a:pt x="1400" y="240"/>
                  <a:pt x="1732" y="120"/>
                  <a:pt x="2064" y="0"/>
                </a:cubicBezTo>
              </a:path>
            </a:pathLst>
          </a:custGeom>
          <a:noFill/>
          <a:ln w="19050" cmpd="sng">
            <a:solidFill>
              <a:srgbClr val="3333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0" name="Oval 20"/>
          <p:cNvSpPr>
            <a:spLocks noChangeArrowheads="1"/>
          </p:cNvSpPr>
          <p:nvPr/>
        </p:nvSpPr>
        <p:spPr bwMode="auto">
          <a:xfrm>
            <a:off x="1943100" y="5181600"/>
            <a:ext cx="1219200" cy="533400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1" name="Freeform 21"/>
          <p:cNvSpPr>
            <a:spLocks/>
          </p:cNvSpPr>
          <p:nvPr/>
        </p:nvSpPr>
        <p:spPr bwMode="auto">
          <a:xfrm>
            <a:off x="2971800" y="5715000"/>
            <a:ext cx="4724400" cy="304800"/>
          </a:xfrm>
          <a:custGeom>
            <a:avLst/>
            <a:gdLst>
              <a:gd name="T0" fmla="*/ 0 w 2064"/>
              <a:gd name="T1" fmla="*/ 0 h 240"/>
              <a:gd name="T2" fmla="*/ 2147483647 w 2064"/>
              <a:gd name="T3" fmla="*/ 2147483647 h 240"/>
              <a:gd name="T4" fmla="*/ 2147483647 w 2064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64" h="240">
                <a:moveTo>
                  <a:pt x="0" y="0"/>
                </a:moveTo>
                <a:cubicBezTo>
                  <a:pt x="356" y="120"/>
                  <a:pt x="712" y="240"/>
                  <a:pt x="1056" y="240"/>
                </a:cubicBezTo>
                <a:cubicBezTo>
                  <a:pt x="1400" y="240"/>
                  <a:pt x="1732" y="120"/>
                  <a:pt x="2064" y="0"/>
                </a:cubicBezTo>
              </a:path>
            </a:pathLst>
          </a:custGeom>
          <a:noFill/>
          <a:ln w="19050" cmpd="sng">
            <a:solidFill>
              <a:srgbClr val="008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649859"/>
              </p:ext>
            </p:extLst>
          </p:nvPr>
        </p:nvGraphicFramePr>
        <p:xfrm>
          <a:off x="2971800" y="3514725"/>
          <a:ext cx="1333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4" name="Equation" r:id="rId19" imgW="1285959" imgH="1105049" progId="Equation.3">
                  <p:embed/>
                </p:oleObj>
              </mc:Choice>
              <mc:Fallback>
                <p:oleObj name="Equation" r:id="rId19" imgW="1285959" imgH="11050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14725"/>
                        <a:ext cx="13335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527705"/>
              </p:ext>
            </p:extLst>
          </p:nvPr>
        </p:nvGraphicFramePr>
        <p:xfrm>
          <a:off x="4406900" y="3870325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5" name="Equation" r:id="rId21" imgW="1333463" imgH="361987" progId="Equation.3">
                  <p:embed/>
                </p:oleObj>
              </mc:Choice>
              <mc:Fallback>
                <p:oleObj name="Equation" r:id="rId21" imgW="1333463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3870325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287460"/>
              </p:ext>
            </p:extLst>
          </p:nvPr>
        </p:nvGraphicFramePr>
        <p:xfrm>
          <a:off x="2000250" y="3870325"/>
          <a:ext cx="91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Equation" r:id="rId23" imgW="866784" imgH="285638" progId="Equation.3">
                  <p:embed/>
                </p:oleObj>
              </mc:Choice>
              <mc:Fallback>
                <p:oleObj name="Equation" r:id="rId23" imgW="866784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870325"/>
                        <a:ext cx="914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431800" y="3757613"/>
            <a:ext cx="63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sp>
        <p:nvSpPr>
          <p:cNvPr id="102426" name="Line 26"/>
          <p:cNvSpPr>
            <a:spLocks noChangeShapeType="1"/>
          </p:cNvSpPr>
          <p:nvPr/>
        </p:nvSpPr>
        <p:spPr bwMode="auto">
          <a:xfrm>
            <a:off x="533400" y="4724400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430213" y="4800600"/>
            <a:ext cx="1017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分析</a:t>
            </a:r>
            <a:r>
              <a:rPr kumimoji="1"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2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03734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1" grpId="0" autoUpdateAnimBg="0"/>
      <p:bldP spid="102412" grpId="0" animBg="1"/>
      <p:bldP spid="102413" grpId="0" autoUpdateAnimBg="0"/>
      <p:bldP spid="102415" grpId="0" autoUpdateAnimBg="0"/>
      <p:bldP spid="102416" grpId="0" autoUpdateAnimBg="0"/>
      <p:bldP spid="102417" grpId="0" autoUpdateAnimBg="0"/>
      <p:bldP spid="102418" grpId="0" animBg="1"/>
      <p:bldP spid="102419" grpId="0" animBg="1"/>
      <p:bldP spid="102420" grpId="0" animBg="1"/>
      <p:bldP spid="102421" grpId="0" animBg="1"/>
      <p:bldP spid="102425" grpId="0" autoUpdateAnimBg="0"/>
      <p:bldP spid="102426" grpId="0" animBg="1"/>
      <p:bldP spid="102427" grpId="0" build="p" autoUpdateAnimBg="0" advAuto="0"/>
      <p:bldP spid="2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539750" y="980728"/>
            <a:ext cx="132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法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2  </a:t>
            </a:r>
            <a:r>
              <a:rPr kumimoji="1" lang="zh-CN" altLang="en-US" b="1" dirty="0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1034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775569"/>
              </p:ext>
            </p:extLst>
          </p:nvPr>
        </p:nvGraphicFramePr>
        <p:xfrm>
          <a:off x="1866900" y="1093440"/>
          <a:ext cx="210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Equation" r:id="rId3" imgW="2057400" imgH="361987" progId="Equation.3">
                  <p:embed/>
                </p:oleObj>
              </mc:Choice>
              <mc:Fallback>
                <p:oleObj name="Equation" r:id="rId3" imgW="205740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093440"/>
                        <a:ext cx="210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838200" y="1728440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 </a:t>
            </a:r>
            <a:r>
              <a:rPr kumimoji="1" lang="en-US" altLang="zh-CN" b="1" i="1">
                <a:latin typeface="+mn-lt"/>
                <a:ea typeface="+mn-ea"/>
              </a:rPr>
              <a:t>f 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在 </a:t>
            </a:r>
            <a:r>
              <a:rPr kumimoji="1" lang="en-US" altLang="zh-CN" b="1">
                <a:latin typeface="+mn-lt"/>
                <a:ea typeface="+mn-ea"/>
              </a:rPr>
              <a:t>[ 1, e ] </a:t>
            </a:r>
            <a:r>
              <a:rPr kumimoji="1" lang="zh-CN" altLang="en-US" b="1">
                <a:latin typeface="+mn-lt"/>
                <a:ea typeface="+mn-ea"/>
              </a:rPr>
              <a:t>上满足罗尔中值定理条件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04156"/>
              </p:ext>
            </p:extLst>
          </p:nvPr>
        </p:nvGraphicFramePr>
        <p:xfrm>
          <a:off x="2398713" y="2479328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Equation" r:id="rId5" imgW="1257188" imgH="342900" progId="Equation.DSMT4">
                  <p:embed/>
                </p:oleObj>
              </mc:Choice>
              <mc:Fallback>
                <p:oleObj name="Equation" r:id="rId5" imgW="1257188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2479328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3779838" y="236661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1034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318103"/>
              </p:ext>
            </p:extLst>
          </p:nvPr>
        </p:nvGraphicFramePr>
        <p:xfrm>
          <a:off x="1951038" y="3100040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Equation" r:id="rId7" imgW="1324096" imgH="371363" progId="Equation.3">
                  <p:embed/>
                </p:oleObj>
              </mc:Choice>
              <mc:Fallback>
                <p:oleObj name="Equation" r:id="rId7" imgW="132409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3100040"/>
                        <a:ext cx="137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794535"/>
              </p:ext>
            </p:extLst>
          </p:nvPr>
        </p:nvGraphicFramePr>
        <p:xfrm>
          <a:off x="4267200" y="3760440"/>
          <a:ext cx="1079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Equation" r:id="rId9" imgW="1028700" imgH="285638" progId="Equation.3">
                  <p:embed/>
                </p:oleObj>
              </mc:Choice>
              <mc:Fallback>
                <p:oleObj name="Equation" r:id="rId9" imgW="1028700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760440"/>
                        <a:ext cx="1079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133908"/>
              </p:ext>
            </p:extLst>
          </p:nvPr>
        </p:nvGraphicFramePr>
        <p:xfrm>
          <a:off x="2736850" y="3785840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Equation" r:id="rId11" imgW="1057136" imgH="371363" progId="Equation.3">
                  <p:embed/>
                </p:oleObj>
              </mc:Choice>
              <mc:Fallback>
                <p:oleObj name="Equation" r:id="rId11" imgW="105713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3785840"/>
                        <a:ext cx="110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006922"/>
              </p:ext>
            </p:extLst>
          </p:nvPr>
        </p:nvGraphicFramePr>
        <p:xfrm>
          <a:off x="5410200" y="3785840"/>
          <a:ext cx="1016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1" name="Equation" r:id="rId13" imgW="971494" imgH="285638" progId="Equation.3">
                  <p:embed/>
                </p:oleObj>
              </mc:Choice>
              <mc:Fallback>
                <p:oleObj name="Equation" r:id="rId13" imgW="971494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85840"/>
                        <a:ext cx="1016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26451"/>
              </p:ext>
            </p:extLst>
          </p:nvPr>
        </p:nvGraphicFramePr>
        <p:xfrm>
          <a:off x="6477000" y="3544540"/>
          <a:ext cx="25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2" name="Equation" r:id="rId15" imgW="209420" imgH="799988" progId="Equation.3">
                  <p:embed/>
                </p:oleObj>
              </mc:Choice>
              <mc:Fallback>
                <p:oleObj name="Equation" r:id="rId15" imgW="209420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44540"/>
                        <a:ext cx="25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028642"/>
              </p:ext>
            </p:extLst>
          </p:nvPr>
        </p:nvGraphicFramePr>
        <p:xfrm>
          <a:off x="1752600" y="4624040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3" name="Equation" r:id="rId17" imgW="2000194" imgH="361987" progId="Equation.3">
                  <p:embed/>
                </p:oleObj>
              </mc:Choice>
              <mc:Fallback>
                <p:oleObj name="Equation" r:id="rId17" imgW="2000194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24040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838200" y="236661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因此存在</a:t>
            </a:r>
          </a:p>
        </p:txBody>
      </p:sp>
      <p:graphicFrame>
        <p:nvGraphicFramePr>
          <p:cNvPr id="1034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207764"/>
              </p:ext>
            </p:extLst>
          </p:nvPr>
        </p:nvGraphicFramePr>
        <p:xfrm>
          <a:off x="3886200" y="3539778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4" name="Equation" r:id="rId19" imgW="323831" imgH="799988" progId="Equation.3">
                  <p:embed/>
                </p:oleObj>
              </mc:Choice>
              <mc:Fallback>
                <p:oleObj name="Equation" r:id="rId19" imgW="323831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39778"/>
                        <a:ext cx="36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3" name="Line 19"/>
          <p:cNvSpPr>
            <a:spLocks noChangeShapeType="1"/>
          </p:cNvSpPr>
          <p:nvPr/>
        </p:nvSpPr>
        <p:spPr bwMode="auto">
          <a:xfrm>
            <a:off x="2514600" y="3703290"/>
            <a:ext cx="0" cy="84455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034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413706"/>
              </p:ext>
            </p:extLst>
          </p:nvPr>
        </p:nvGraphicFramePr>
        <p:xfrm>
          <a:off x="4051300" y="1101378"/>
          <a:ext cx="158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5" name="Equation" r:id="rId21" imgW="1543217" imgH="285638" progId="Equation.3">
                  <p:embed/>
                </p:oleObj>
              </mc:Choice>
              <mc:Fallback>
                <p:oleObj name="Equation" r:id="rId21" imgW="1543217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1101378"/>
                        <a:ext cx="1587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25" name="Rectangle 6"/>
          <p:cNvSpPr txBox="1">
            <a:spLocks noChangeArrowheads="1"/>
          </p:cNvSpPr>
          <p:nvPr/>
        </p:nvSpPr>
        <p:spPr bwMode="auto">
          <a:xfrm>
            <a:off x="661988" y="304800"/>
            <a:ext cx="4419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zh-CN" altLang="en-US" sz="2800" b="1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5. </a:t>
            </a:r>
            <a:r>
              <a:rPr lang="zh-CN" altLang="en-US" sz="2800" b="1" smtClean="0">
                <a:latin typeface="+mn-lt"/>
                <a:ea typeface="+mn-ea"/>
              </a:rPr>
              <a:t>试证至少存在一点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651757"/>
              </p:ext>
            </p:extLst>
          </p:nvPr>
        </p:nvGraphicFramePr>
        <p:xfrm>
          <a:off x="4538670" y="355913"/>
          <a:ext cx="132873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6" name="Equation" r:id="rId23" imgW="622080" imgH="203040" progId="Equation.DSMT4">
                  <p:embed/>
                </p:oleObj>
              </mc:Choice>
              <mc:Fallback>
                <p:oleObj name="Equation" r:id="rId23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70" y="355913"/>
                        <a:ext cx="132873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867400" y="304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18334"/>
              </p:ext>
            </p:extLst>
          </p:nvPr>
        </p:nvGraphicFramePr>
        <p:xfrm>
          <a:off x="6372437" y="355913"/>
          <a:ext cx="208799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" name="Equation" r:id="rId25" imgW="990360" imgH="203040" progId="Equation.DSMT4">
                  <p:embed/>
                </p:oleObj>
              </mc:Choice>
              <mc:Fallback>
                <p:oleObj name="Equation" r:id="rId25" imgW="990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437" y="355913"/>
                        <a:ext cx="2087995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9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utoUpdateAnimBg="0"/>
      <p:bldP spid="103432" grpId="0" autoUpdateAnimBg="0"/>
      <p:bldP spid="103434" grpId="0" autoUpdateAnimBg="0"/>
      <p:bldP spid="103441" grpId="0" autoUpdateAnimBg="0"/>
      <p:bldP spid="103443" grpId="0" animBg="1"/>
      <p:bldP spid="2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22098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+mn-lt"/>
                <a:ea typeface="+mn-ea"/>
              </a:rPr>
              <a:t>内容小结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1. </a:t>
            </a:r>
            <a:r>
              <a:rPr kumimoji="1" lang="zh-CN" altLang="en-US" b="1">
                <a:latin typeface="+mn-lt"/>
                <a:ea typeface="+mn-ea"/>
              </a:rPr>
              <a:t>微分中值定理的条件、结论及关系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762000" y="3124200"/>
            <a:ext cx="2165350" cy="5286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罗尔定理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545138" y="1617663"/>
            <a:ext cx="3217862" cy="5286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拉格朗日中值定理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676900" y="3124200"/>
            <a:ext cx="2857500" cy="5286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柯西中值定理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2971800" y="2133600"/>
            <a:ext cx="2514600" cy="1143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781451"/>
              </p:ext>
            </p:extLst>
          </p:nvPr>
        </p:nvGraphicFramePr>
        <p:xfrm>
          <a:off x="2921000" y="1981200"/>
          <a:ext cx="1803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3" imgW="1752637" imgH="361987" progId="Equation.3">
                  <p:embed/>
                </p:oleObj>
              </mc:Choice>
              <mc:Fallback>
                <p:oleObj name="Equation" r:id="rId3" imgW="175263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981200"/>
                        <a:ext cx="1803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1752600" y="2286000"/>
            <a:ext cx="0" cy="7747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471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606940"/>
              </p:ext>
            </p:extLst>
          </p:nvPr>
        </p:nvGraphicFramePr>
        <p:xfrm>
          <a:off x="3416300" y="3863975"/>
          <a:ext cx="13081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5" imgW="1257188" imgH="361987" progId="Equation.3">
                  <p:embed/>
                </p:oleObj>
              </mc:Choice>
              <mc:Fallback>
                <p:oleObj name="Equation" r:id="rId5" imgW="1257188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863975"/>
                        <a:ext cx="13081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17949"/>
              </p:ext>
            </p:extLst>
          </p:nvPr>
        </p:nvGraphicFramePr>
        <p:xfrm>
          <a:off x="3403600" y="3482975"/>
          <a:ext cx="1803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7" imgW="1752637" imgH="361987" progId="Equation.3">
                  <p:embed/>
                </p:oleObj>
              </mc:Choice>
              <mc:Fallback>
                <p:oleObj name="Equation" r:id="rId7" imgW="175263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482975"/>
                        <a:ext cx="1803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Line 15"/>
          <p:cNvSpPr>
            <a:spLocks noChangeShapeType="1"/>
          </p:cNvSpPr>
          <p:nvPr/>
        </p:nvSpPr>
        <p:spPr bwMode="auto">
          <a:xfrm flipV="1">
            <a:off x="2971800" y="1981200"/>
            <a:ext cx="2514600" cy="114300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471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900764"/>
              </p:ext>
            </p:extLst>
          </p:nvPr>
        </p:nvGraphicFramePr>
        <p:xfrm>
          <a:off x="6921500" y="2492375"/>
          <a:ext cx="13081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9" imgW="1257188" imgH="361987" progId="Equation.3">
                  <p:embed/>
                </p:oleObj>
              </mc:Choice>
              <mc:Fallback>
                <p:oleObj name="Equation" r:id="rId9" imgW="1257188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2492375"/>
                        <a:ext cx="13081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609600" y="4205288"/>
            <a:ext cx="458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2. </a:t>
            </a:r>
            <a:r>
              <a:rPr kumimoji="1" lang="zh-CN" altLang="en-US" b="1">
                <a:latin typeface="+mn-lt"/>
                <a:ea typeface="+mn-ea"/>
              </a:rPr>
              <a:t>微分中值定理的应用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990600" y="473868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(1) </a:t>
            </a:r>
            <a:r>
              <a:rPr kumimoji="1" lang="zh-CN" altLang="en-US" b="1">
                <a:latin typeface="+mn-lt"/>
                <a:ea typeface="+mn-ea"/>
              </a:rPr>
              <a:t>证明恒等式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990600" y="527208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(2) </a:t>
            </a:r>
            <a:r>
              <a:rPr kumimoji="1" lang="zh-CN" altLang="en-US" b="1">
                <a:latin typeface="+mn-lt"/>
                <a:ea typeface="+mn-ea"/>
              </a:rPr>
              <a:t>证明不等式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990600" y="5821363"/>
            <a:ext cx="5627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(3) </a:t>
            </a:r>
            <a:r>
              <a:rPr kumimoji="1" lang="zh-CN" altLang="en-US" b="1">
                <a:latin typeface="+mn-lt"/>
                <a:ea typeface="+mn-ea"/>
              </a:rPr>
              <a:t>证明有关中值问题的结论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6172200" y="4495800"/>
            <a:ext cx="2667000" cy="1524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</a:rPr>
              <a:t>关键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:</a:t>
            </a:r>
          </a:p>
          <a:p>
            <a:pPr algn="ctr" eaLnBrk="0" fontAlgn="base" hangingPunct="0">
              <a:lnSpc>
                <a:spcPct val="100000"/>
              </a:lnSpc>
            </a:pPr>
            <a:r>
              <a:rPr kumimoji="1" lang="en-US" altLang="zh-CN" sz="2800" b="1" dirty="0"/>
              <a:t> </a:t>
            </a:r>
            <a:r>
              <a:rPr kumimoji="1" lang="zh-CN" altLang="en-US" sz="2800" b="1" dirty="0"/>
              <a:t>利用逆向思维</a:t>
            </a:r>
          </a:p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800" b="1" dirty="0"/>
              <a:t>设辅助函数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685800" y="1600200"/>
            <a:ext cx="2209800" cy="609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费马引理</a:t>
            </a:r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 flipV="1">
            <a:off x="3200400" y="3314700"/>
            <a:ext cx="2362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flipH="1">
            <a:off x="3200400" y="3429000"/>
            <a:ext cx="2362200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flipV="1">
            <a:off x="6858000" y="2209800"/>
            <a:ext cx="0" cy="91440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58000" y="6577217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9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09" grpId="0" animBg="1" autoUpdateAnimBg="0"/>
      <p:bldP spid="47110" grpId="0" animBg="1" autoUpdateAnimBg="0"/>
      <p:bldP spid="47111" grpId="0" animBg="1" autoUpdateAnimBg="0"/>
      <p:bldP spid="47112" grpId="0" animBg="1"/>
      <p:bldP spid="47115" grpId="0" animBg="1"/>
      <p:bldP spid="47119" grpId="0" animBg="1"/>
      <p:bldP spid="47121" grpId="0" autoUpdateAnimBg="0"/>
      <p:bldP spid="47122" grpId="0" autoUpdateAnimBg="0"/>
      <p:bldP spid="47123" grpId="0" autoUpdateAnimBg="0"/>
      <p:bldP spid="47124" grpId="0" autoUpdateAnimBg="0"/>
      <p:bldP spid="47125" grpId="0" animBg="1" autoUpdateAnimBg="0"/>
      <p:bldP spid="47126" grpId="0" animBg="1" autoUpdateAnimBg="0"/>
      <p:bldP spid="47127" grpId="0" animBg="1"/>
      <p:bldP spid="47128" grpId="0" animBg="1"/>
      <p:bldP spid="47129" grpId="0" animBg="1"/>
      <p:bldP spid="2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8"/>
          <p:cNvSpPr>
            <a:spLocks noGrp="1" noChangeArrowheads="1"/>
          </p:cNvSpPr>
          <p:nvPr>
            <p:ph idx="1"/>
          </p:nvPr>
        </p:nvSpPr>
        <p:spPr bwMode="auto">
          <a:xfrm>
            <a:off x="2152650" y="2451100"/>
            <a:ext cx="4841875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12800" indent="-812800" eaLnBrk="1" hangingPunct="1">
              <a:buFontTx/>
              <a:buNone/>
            </a:pPr>
            <a:r>
              <a:rPr lang="zh-CN" altLang="en-US" b="1" smtClean="0"/>
              <a:t>一、罗尔</a:t>
            </a:r>
            <a:r>
              <a:rPr lang="en-US" altLang="zh-CN" b="1" smtClean="0"/>
              <a:t>( Rolle )</a:t>
            </a:r>
            <a:r>
              <a:rPr lang="zh-CN" altLang="en-US" b="1" smtClean="0"/>
              <a:t>定理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2590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5400" smtClean="0">
                <a:latin typeface="+mn-lt"/>
                <a:ea typeface="+mn-ea"/>
              </a:rPr>
              <a:t>第一节</a:t>
            </a:r>
          </a:p>
        </p:txBody>
      </p:sp>
      <p:sp>
        <p:nvSpPr>
          <p:cNvPr id="4100" name="Text Box 6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152650" y="3644900"/>
            <a:ext cx="67329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>
                <a:latin typeface="+mn-lt"/>
                <a:ea typeface="+mn-ea"/>
              </a:rPr>
              <a:t>二、拉格朗日</a:t>
            </a:r>
            <a:r>
              <a:rPr kumimoji="1" lang="en-US" altLang="zh-CN" b="1">
                <a:latin typeface="+mn-lt"/>
                <a:ea typeface="+mn-ea"/>
              </a:rPr>
              <a:t>( Lagrange )</a:t>
            </a:r>
            <a:r>
              <a:rPr kumimoji="1" lang="zh-CN" altLang="en-US" sz="3200" b="1">
                <a:latin typeface="+mn-lt"/>
                <a:ea typeface="+mn-ea"/>
              </a:rPr>
              <a:t>中值定理   </a:t>
            </a:r>
          </a:p>
        </p:txBody>
      </p:sp>
      <p:sp>
        <p:nvSpPr>
          <p:cNvPr id="4101" name="Text Box 7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152650" y="4678363"/>
            <a:ext cx="5637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>
                <a:latin typeface="+mn-lt"/>
                <a:ea typeface="+mn-ea"/>
              </a:rPr>
              <a:t>三、柯西</a:t>
            </a:r>
            <a:r>
              <a:rPr kumimoji="1" lang="en-US" altLang="zh-CN" sz="3200" b="1">
                <a:latin typeface="+mn-lt"/>
                <a:ea typeface="+mn-ea"/>
              </a:rPr>
              <a:t>(Cauchy)</a:t>
            </a:r>
            <a:r>
              <a:rPr kumimoji="1" lang="zh-CN" altLang="en-US" sz="3200" b="1">
                <a:latin typeface="+mn-lt"/>
                <a:ea typeface="+mn-ea"/>
              </a:rPr>
              <a:t>中值定理 </a:t>
            </a:r>
          </a:p>
        </p:txBody>
      </p:sp>
      <p:sp>
        <p:nvSpPr>
          <p:cNvPr id="4102" name="Text Box 74"/>
          <p:cNvSpPr txBox="1">
            <a:spLocks noChangeArrowheads="1"/>
          </p:cNvSpPr>
          <p:nvPr/>
        </p:nvSpPr>
        <p:spPr bwMode="auto">
          <a:xfrm>
            <a:off x="2580108" y="1196752"/>
            <a:ext cx="398378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kumimoji="1" lang="zh-CN" altLang="en-US" sz="6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中值定理  </a:t>
            </a:r>
          </a:p>
        </p:txBody>
      </p:sp>
      <p:sp>
        <p:nvSpPr>
          <p:cNvPr id="4103" name="Text Box 78"/>
          <p:cNvSpPr txBox="1">
            <a:spLocks noChangeArrowheads="1"/>
          </p:cNvSpPr>
          <p:nvPr/>
        </p:nvSpPr>
        <p:spPr bwMode="auto">
          <a:xfrm>
            <a:off x="7462605" y="250825"/>
            <a:ext cx="1492716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+mn-lt"/>
                <a:ea typeface="+mn-ea"/>
              </a:rPr>
              <a:t>第</a:t>
            </a:r>
            <a:r>
              <a:rPr lang="zh-CN" altLang="en-US" b="1">
                <a:solidFill>
                  <a:schemeClr val="accent2"/>
                </a:solidFill>
                <a:latin typeface="+mn-lt"/>
                <a:ea typeface="+mn-ea"/>
              </a:rPr>
              <a:t>三</a:t>
            </a:r>
            <a:r>
              <a:rPr lang="zh-CN" altLang="en-US">
                <a:solidFill>
                  <a:schemeClr val="accent2"/>
                </a:solidFill>
                <a:latin typeface="+mn-lt"/>
                <a:ea typeface="+mn-ea"/>
              </a:rPr>
              <a:t>章 </a:t>
            </a:r>
          </a:p>
        </p:txBody>
      </p:sp>
      <p:sp>
        <p:nvSpPr>
          <p:cNvPr id="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1220852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81000"/>
            <a:ext cx="4343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一、罗尔</a:t>
            </a:r>
            <a:r>
              <a:rPr lang="en-US" altLang="zh-CN" sz="3200" b="1" smtClean="0">
                <a:latin typeface="+mn-lt"/>
                <a:ea typeface="+mn-ea"/>
              </a:rPr>
              <a:t>( Rolle )</a:t>
            </a:r>
            <a:r>
              <a:rPr lang="zh-CN" altLang="en-US" sz="3200" b="1" smtClean="0">
                <a:latin typeface="+mn-lt"/>
                <a:ea typeface="+mn-ea"/>
              </a:rPr>
              <a:t>定理</a:t>
            </a:r>
          </a:p>
        </p:txBody>
      </p:sp>
      <p:sp>
        <p:nvSpPr>
          <p:cNvPr id="5124" name="Rectangle 2"/>
          <p:cNvSpPr txBox="1">
            <a:spLocks noChangeArrowheads="1"/>
          </p:cNvSpPr>
          <p:nvPr/>
        </p:nvSpPr>
        <p:spPr bwMode="auto">
          <a:xfrm>
            <a:off x="298450" y="1020763"/>
            <a:ext cx="53895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/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费马</a:t>
            </a:r>
            <a:r>
              <a:rPr kumimoji="1" lang="en-US" altLang="zh-CN" b="1" dirty="0">
                <a:solidFill>
                  <a:schemeClr val="accent2"/>
                </a:solidFill>
                <a:latin typeface="+mn-lt"/>
                <a:ea typeface="+mn-ea"/>
              </a:rPr>
              <a:t>(1601 – 1665)</a:t>
            </a: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7885113" y="5400675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费马 </a:t>
            </a: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800100" y="1619250"/>
            <a:ext cx="2095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法国数学家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</a:t>
            </a: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2814638" y="1619250"/>
            <a:ext cx="24545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他是一位律师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237163" y="16176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数学</a:t>
            </a: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487363" y="2138363"/>
            <a:ext cx="3288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只是他的业余爱好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 </a:t>
            </a: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560763" y="2138363"/>
            <a:ext cx="2095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他兴趣广泛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</a:t>
            </a: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5541963" y="21383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博</a:t>
            </a: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487363" y="2678113"/>
            <a:ext cx="3172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览群书并善于思考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3529013" y="267811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在数学上有许多</a:t>
            </a: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487363" y="3217863"/>
            <a:ext cx="18517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重大贡献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 </a:t>
            </a:r>
          </a:p>
        </p:txBody>
      </p:sp>
      <p:sp>
        <p:nvSpPr>
          <p:cNvPr id="59" name="Text Box 13"/>
          <p:cNvSpPr txBox="1">
            <a:spLocks noChangeArrowheads="1"/>
          </p:cNvSpPr>
          <p:nvPr/>
        </p:nvSpPr>
        <p:spPr bwMode="auto">
          <a:xfrm>
            <a:off x="2233613" y="3217863"/>
            <a:ext cx="29290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他特别爱好数论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 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4932363" y="321786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他提出</a:t>
            </a:r>
          </a:p>
        </p:txBody>
      </p:sp>
      <p:sp>
        <p:nvSpPr>
          <p:cNvPr id="61" name="Text Box 15"/>
          <p:cNvSpPr txBox="1">
            <a:spLocks noChangeArrowheads="1"/>
          </p:cNvSpPr>
          <p:nvPr/>
        </p:nvSpPr>
        <p:spPr bwMode="auto">
          <a:xfrm>
            <a:off x="487363" y="3757613"/>
            <a:ext cx="24545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的费马大定理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6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540259"/>
              </p:ext>
            </p:extLst>
          </p:nvPr>
        </p:nvGraphicFramePr>
        <p:xfrm>
          <a:off x="1711687" y="4307648"/>
          <a:ext cx="572062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4" imgW="2679480" imgH="228600" progId="Equation.DSMT4">
                  <p:embed/>
                </p:oleObj>
              </mc:Choice>
              <mc:Fallback>
                <p:oleObj name="Equation" r:id="rId4" imgW="267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687" y="4307648"/>
                        <a:ext cx="5720626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17"/>
          <p:cNvSpPr txBox="1">
            <a:spLocks noChangeArrowheads="1"/>
          </p:cNvSpPr>
          <p:nvPr/>
        </p:nvSpPr>
        <p:spPr bwMode="auto">
          <a:xfrm>
            <a:off x="487363" y="4873625"/>
            <a:ext cx="8443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历经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358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年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直到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1993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年才由美国普林斯顿大学的安德</a:t>
            </a:r>
          </a:p>
        </p:txBody>
      </p:sp>
      <p:sp>
        <p:nvSpPr>
          <p:cNvPr id="64" name="Text Box 18"/>
          <p:cNvSpPr txBox="1">
            <a:spLocks noChangeArrowheads="1"/>
          </p:cNvSpPr>
          <p:nvPr/>
        </p:nvSpPr>
        <p:spPr bwMode="auto">
          <a:xfrm>
            <a:off x="468313" y="5386388"/>
            <a:ext cx="7596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鲁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怀尔斯教授经过十年的潜心研究才得到解决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487363" y="5934075"/>
            <a:ext cx="81996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引理是后人从他研究解决最值的方法中提炼出来的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</a:p>
        </p:txBody>
      </p:sp>
      <p:grpSp>
        <p:nvGrpSpPr>
          <p:cNvPr id="5142" name="Group 21"/>
          <p:cNvGrpSpPr>
            <a:grpSpLocks/>
          </p:cNvGrpSpPr>
          <p:nvPr/>
        </p:nvGrpSpPr>
        <p:grpSpPr bwMode="auto">
          <a:xfrm>
            <a:off x="6591300" y="1417638"/>
            <a:ext cx="1644650" cy="2332037"/>
            <a:chOff x="4436" y="528"/>
            <a:chExt cx="1036" cy="1469"/>
          </a:xfrm>
        </p:grpSpPr>
        <p:graphicFrame>
          <p:nvGraphicFramePr>
            <p:cNvPr id="5143" name="Object 22"/>
            <p:cNvGraphicFramePr>
              <a:graphicFrameLocks noChangeAspect="1"/>
            </p:cNvGraphicFramePr>
            <p:nvPr/>
          </p:nvGraphicFramePr>
          <p:xfrm>
            <a:off x="4486" y="589"/>
            <a:ext cx="938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BMP 图象" r:id="rId6" imgW="1980952" imgH="2838846" progId="Paint.Picture">
                    <p:embed/>
                  </p:oleObj>
                </mc:Choice>
                <mc:Fallback>
                  <p:oleObj name="BMP 图象" r:id="rId6" imgW="1980952" imgH="283884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6" y="589"/>
                          <a:ext cx="938" cy="1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44" name="Group 23"/>
            <p:cNvGrpSpPr>
              <a:grpSpLocks/>
            </p:cNvGrpSpPr>
            <p:nvPr/>
          </p:nvGrpSpPr>
          <p:grpSpPr bwMode="auto">
            <a:xfrm>
              <a:off x="4436" y="528"/>
              <a:ext cx="1036" cy="1469"/>
              <a:chOff x="4316" y="576"/>
              <a:chExt cx="1152" cy="1632"/>
            </a:xfrm>
          </p:grpSpPr>
          <p:sp>
            <p:nvSpPr>
              <p:cNvPr id="5145" name="Freeform 24"/>
              <p:cNvSpPr>
                <a:spLocks/>
              </p:cNvSpPr>
              <p:nvPr/>
            </p:nvSpPr>
            <p:spPr bwMode="auto">
              <a:xfrm>
                <a:off x="4316" y="576"/>
                <a:ext cx="1152" cy="96"/>
              </a:xfrm>
              <a:custGeom>
                <a:avLst/>
                <a:gdLst>
                  <a:gd name="T0" fmla="*/ 0 w 2304"/>
                  <a:gd name="T1" fmla="*/ 0 h 192"/>
                  <a:gd name="T2" fmla="*/ 6 w 2304"/>
                  <a:gd name="T3" fmla="*/ 6 h 192"/>
                  <a:gd name="T4" fmla="*/ 66 w 2304"/>
                  <a:gd name="T5" fmla="*/ 6 h 192"/>
                  <a:gd name="T6" fmla="*/ 72 w 2304"/>
                  <a:gd name="T7" fmla="*/ 0 h 192"/>
                  <a:gd name="T8" fmla="*/ 0 w 2304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5146" name="Freeform 25"/>
              <p:cNvSpPr>
                <a:spLocks/>
              </p:cNvSpPr>
              <p:nvPr/>
            </p:nvSpPr>
            <p:spPr bwMode="auto">
              <a:xfrm>
                <a:off x="4316" y="576"/>
                <a:ext cx="96" cy="1632"/>
              </a:xfrm>
              <a:custGeom>
                <a:avLst/>
                <a:gdLst>
                  <a:gd name="T0" fmla="*/ 0 w 192"/>
                  <a:gd name="T1" fmla="*/ 0 h 3552"/>
                  <a:gd name="T2" fmla="*/ 6 w 192"/>
                  <a:gd name="T3" fmla="*/ 4 h 3552"/>
                  <a:gd name="T4" fmla="*/ 6 w 192"/>
                  <a:gd name="T5" fmla="*/ 69 h 3552"/>
                  <a:gd name="T6" fmla="*/ 0 w 192"/>
                  <a:gd name="T7" fmla="*/ 73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5147" name="Freeform 26"/>
              <p:cNvSpPr>
                <a:spLocks/>
              </p:cNvSpPr>
              <p:nvPr/>
            </p:nvSpPr>
            <p:spPr bwMode="auto">
              <a:xfrm flipH="1" flipV="1">
                <a:off x="5372" y="576"/>
                <a:ext cx="96" cy="1632"/>
              </a:xfrm>
              <a:custGeom>
                <a:avLst/>
                <a:gdLst>
                  <a:gd name="T0" fmla="*/ 0 w 192"/>
                  <a:gd name="T1" fmla="*/ 0 h 3552"/>
                  <a:gd name="T2" fmla="*/ 6 w 192"/>
                  <a:gd name="T3" fmla="*/ 4 h 3552"/>
                  <a:gd name="T4" fmla="*/ 6 w 192"/>
                  <a:gd name="T5" fmla="*/ 69 h 3552"/>
                  <a:gd name="T6" fmla="*/ 0 w 192"/>
                  <a:gd name="T7" fmla="*/ 73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5148" name="Freeform 27"/>
              <p:cNvSpPr>
                <a:spLocks/>
              </p:cNvSpPr>
              <p:nvPr/>
            </p:nvSpPr>
            <p:spPr bwMode="auto">
              <a:xfrm flipV="1">
                <a:off x="4316" y="2112"/>
                <a:ext cx="1152" cy="96"/>
              </a:xfrm>
              <a:custGeom>
                <a:avLst/>
                <a:gdLst>
                  <a:gd name="T0" fmla="*/ 0 w 2304"/>
                  <a:gd name="T1" fmla="*/ 0 h 192"/>
                  <a:gd name="T2" fmla="*/ 6 w 2304"/>
                  <a:gd name="T3" fmla="*/ 6 h 192"/>
                  <a:gd name="T4" fmla="*/ 66 w 2304"/>
                  <a:gd name="T5" fmla="*/ 6 h 192"/>
                  <a:gd name="T6" fmla="*/ 72 w 2304"/>
                  <a:gd name="T7" fmla="*/ 0 h 192"/>
                  <a:gd name="T8" fmla="*/ 0 w 2304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</p:grpSp>
      <p:sp>
        <p:nvSpPr>
          <p:cNvPr id="2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6767495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autoUpdateAnimBg="0"/>
      <p:bldP spid="50" grpId="0"/>
      <p:bldP spid="51" grpId="0" build="p" autoUpdateAnimBg="0" advAuto="0"/>
      <p:bldP spid="52" grpId="0" build="p" autoUpdateAnimBg="0" advAuto="0"/>
      <p:bldP spid="53" grpId="0" build="p" autoUpdateAnimBg="0" advAuto="0"/>
      <p:bldP spid="54" grpId="0" build="p" autoUpdateAnimBg="0"/>
      <p:bldP spid="55" grpId="0" build="p" autoUpdateAnimBg="0" advAuto="0"/>
      <p:bldP spid="56" grpId="0" build="p" autoUpdateAnimBg="0" advAuto="0"/>
      <p:bldP spid="57" grpId="0" build="p" autoUpdateAnimBg="0" advAuto="0"/>
      <p:bldP spid="58" grpId="0" build="p" autoUpdateAnimBg="0" advAuto="0"/>
      <p:bldP spid="59" grpId="0" build="p" autoUpdateAnimBg="0"/>
      <p:bldP spid="60" grpId="0" build="p" autoUpdateAnimBg="0" advAuto="0"/>
      <p:bldP spid="61" grpId="0" build="p" autoUpdateAnimBg="0" advAuto="0"/>
      <p:bldP spid="63" grpId="0" build="p" autoUpdateAnimBg="0"/>
      <p:bldP spid="64" grpId="0" build="p" autoUpdateAnimBg="0" advAuto="0"/>
      <p:bldP spid="65" grpId="0" build="p" autoUpdateAnimBg="0" advAuto="0"/>
      <p:bldP spid="2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9750" y="1143000"/>
            <a:ext cx="2971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12800" indent="-812800" eaLnBrk="1" hangingPunct="1">
              <a:buFontTx/>
              <a:buNone/>
            </a:pPr>
            <a:r>
              <a:rPr lang="zh-CN" altLang="en-US" sz="2800" b="1" smtClean="0">
                <a:solidFill>
                  <a:schemeClr val="tx2"/>
                </a:solidFill>
              </a:rPr>
              <a:t>费马</a:t>
            </a:r>
            <a:r>
              <a:rPr lang="en-US" altLang="zh-CN" sz="2800" b="1" smtClean="0">
                <a:solidFill>
                  <a:schemeClr val="tx2"/>
                </a:solidFill>
              </a:rPr>
              <a:t>(fermat)</a:t>
            </a:r>
            <a:r>
              <a:rPr lang="zh-CN" altLang="en-US" sz="2800" b="1" smtClean="0">
                <a:solidFill>
                  <a:schemeClr val="tx2"/>
                </a:solidFill>
              </a:rPr>
              <a:t>引理</a:t>
            </a:r>
          </a:p>
        </p:txBody>
      </p:sp>
      <p:sp>
        <p:nvSpPr>
          <p:cNvPr id="6147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57200" y="1219200"/>
            <a:ext cx="32004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81000"/>
            <a:ext cx="4343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一、罗尔</a:t>
            </a:r>
            <a:r>
              <a:rPr lang="en-US" altLang="zh-CN" sz="3200" b="1" smtClean="0">
                <a:latin typeface="+mn-lt"/>
                <a:ea typeface="+mn-ea"/>
              </a:rPr>
              <a:t>( Rolle )</a:t>
            </a:r>
            <a:r>
              <a:rPr lang="zh-CN" altLang="en-US" sz="3200" b="1" smtClean="0">
                <a:latin typeface="+mn-lt"/>
                <a:ea typeface="+mn-ea"/>
              </a:rPr>
              <a:t>定理</a:t>
            </a:r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243900"/>
              </p:ext>
            </p:extLst>
          </p:nvPr>
        </p:nvGraphicFramePr>
        <p:xfrm>
          <a:off x="2513013" y="1905000"/>
          <a:ext cx="261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Equation" r:id="rId4" imgW="2571917" imgH="419249" progId="Equation.3">
                  <p:embed/>
                </p:oleObj>
              </mc:Choice>
              <mc:Fallback>
                <p:oleObj name="Equation" r:id="rId4" imgW="2571917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1905000"/>
                        <a:ext cx="261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982663" y="2451100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且 </a:t>
            </a:r>
          </a:p>
        </p:txBody>
      </p:sp>
      <p:graphicFrame>
        <p:nvGraphicFramePr>
          <p:cNvPr id="901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745649"/>
              </p:ext>
            </p:extLst>
          </p:nvPr>
        </p:nvGraphicFramePr>
        <p:xfrm>
          <a:off x="3649663" y="24511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Equation" r:id="rId6" imgW="943059" imgH="400162" progId="Equation.3">
                  <p:embed/>
                </p:oleObj>
              </mc:Choice>
              <mc:Fallback>
                <p:oleObj name="Equation" r:id="rId6" imgW="943059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2451100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4640263" y="23891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存在</a:t>
            </a:r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813325"/>
              </p:ext>
            </p:extLst>
          </p:nvPr>
        </p:nvGraphicFramePr>
        <p:xfrm>
          <a:off x="1439863" y="2492375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Equation" r:id="rId8" imgW="2057400" imgH="400162" progId="Equation.3">
                  <p:embed/>
                </p:oleObj>
              </mc:Choice>
              <mc:Fallback>
                <p:oleObj name="Equation" r:id="rId8" imgW="205740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492375"/>
                        <a:ext cx="210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455735"/>
              </p:ext>
            </p:extLst>
          </p:nvPr>
        </p:nvGraphicFramePr>
        <p:xfrm>
          <a:off x="1676400" y="2890838"/>
          <a:ext cx="10795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Equation" r:id="rId10" imgW="381037" imgH="171450" progId="Equation.3">
                  <p:embed/>
                </p:oleObj>
              </mc:Choice>
              <mc:Fallback>
                <p:oleObj name="Equation" r:id="rId10" imgW="381037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0838"/>
                        <a:ext cx="10795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5" name="AutoShape 13"/>
          <p:cNvSpPr>
            <a:spLocks noChangeArrowheads="1"/>
          </p:cNvSpPr>
          <p:nvPr/>
        </p:nvSpPr>
        <p:spPr bwMode="auto">
          <a:xfrm>
            <a:off x="5859463" y="2204864"/>
            <a:ext cx="719137" cy="246236"/>
          </a:xfrm>
          <a:prstGeom prst="rightArrow">
            <a:avLst>
              <a:gd name="adj1" fmla="val 50000"/>
              <a:gd name="adj2" fmla="val 117969"/>
            </a:avLst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901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823916"/>
              </p:ext>
            </p:extLst>
          </p:nvPr>
        </p:nvGraphicFramePr>
        <p:xfrm>
          <a:off x="6616700" y="2146300"/>
          <a:ext cx="153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Equation" r:id="rId12" imgW="1486012" imgH="400162" progId="Equation.3">
                  <p:embed/>
                </p:oleObj>
              </mc:Choice>
              <mc:Fallback>
                <p:oleObj name="Equation" r:id="rId12" imgW="1486012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2146300"/>
                        <a:ext cx="153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7" name="AutoShape 15"/>
          <p:cNvSpPr>
            <a:spLocks/>
          </p:cNvSpPr>
          <p:nvPr/>
        </p:nvSpPr>
        <p:spPr bwMode="auto">
          <a:xfrm>
            <a:off x="5478463" y="1917700"/>
            <a:ext cx="179387" cy="936625"/>
          </a:xfrm>
          <a:prstGeom prst="rightBrace">
            <a:avLst>
              <a:gd name="adj1" fmla="val 4351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374650" y="3387725"/>
            <a:ext cx="11336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901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622208"/>
              </p:ext>
            </p:extLst>
          </p:nvPr>
        </p:nvGraphicFramePr>
        <p:xfrm>
          <a:off x="1354138" y="3441700"/>
          <a:ext cx="57991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Equation" r:id="rId14" imgW="5753026" imgH="400162" progId="Equation.3">
                  <p:embed/>
                </p:oleObj>
              </mc:Choice>
              <mc:Fallback>
                <p:oleObj name="Equation" r:id="rId14" imgW="5753026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441700"/>
                        <a:ext cx="57991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152400" y="4114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901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91586"/>
              </p:ext>
            </p:extLst>
          </p:nvPr>
        </p:nvGraphicFramePr>
        <p:xfrm>
          <a:off x="685800" y="41910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Equation" r:id="rId16" imgW="943059" imgH="400162" progId="Equation.3">
                  <p:embed/>
                </p:oleObj>
              </mc:Choice>
              <mc:Fallback>
                <p:oleObj name="Equation" r:id="rId16" imgW="943059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058516"/>
              </p:ext>
            </p:extLst>
          </p:nvPr>
        </p:nvGraphicFramePr>
        <p:xfrm>
          <a:off x="1752600" y="4013200"/>
          <a:ext cx="3873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Equation" r:id="rId18" imgW="3829106" imgH="819076" progId="Equation.3">
                  <p:embed/>
                </p:oleObj>
              </mc:Choice>
              <mc:Fallback>
                <p:oleObj name="Equation" r:id="rId18" imgW="3829106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13200"/>
                        <a:ext cx="3873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 noChangeAspect="1"/>
          </p:cNvGraphicFramePr>
          <p:nvPr/>
        </p:nvGraphicFramePr>
        <p:xfrm>
          <a:off x="1760538" y="565150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Equation" r:id="rId20" imgW="190351" imgH="95101" progId="Equation.3">
                  <p:embed/>
                </p:oleObj>
              </mc:Choice>
              <mc:Fallback>
                <p:oleObj name="Equation" r:id="rId20" imgW="190351" imgH="951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5651500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4" name="AutoShape 22"/>
          <p:cNvSpPr>
            <a:spLocks/>
          </p:cNvSpPr>
          <p:nvPr/>
        </p:nvSpPr>
        <p:spPr bwMode="auto">
          <a:xfrm>
            <a:off x="2076450" y="51816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495646"/>
              </p:ext>
            </p:extLst>
          </p:nvPr>
        </p:nvGraphicFramePr>
        <p:xfrm>
          <a:off x="4089400" y="50546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Equation" r:id="rId22" imgW="1543217" imgH="457088" progId="Equation.3">
                  <p:embed/>
                </p:oleObj>
              </mc:Choice>
              <mc:Fallback>
                <p:oleObj name="Equation" r:id="rId22" imgW="1543217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50546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985587"/>
              </p:ext>
            </p:extLst>
          </p:nvPr>
        </p:nvGraphicFramePr>
        <p:xfrm>
          <a:off x="2305050" y="51181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Equation" r:id="rId24" imgW="981196" imgH="400162" progId="Equation.3">
                  <p:embed/>
                </p:oleObj>
              </mc:Choice>
              <mc:Fallback>
                <p:oleObj name="Equation" r:id="rId24" imgW="981196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5118100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7" name="Object 25"/>
          <p:cNvGraphicFramePr>
            <a:graphicFrameLocks noChangeAspect="1"/>
          </p:cNvGraphicFramePr>
          <p:nvPr/>
        </p:nvGraphicFramePr>
        <p:xfrm>
          <a:off x="4089400" y="57404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Equation" r:id="rId26" imgW="1543217" imgH="457088" progId="Equation.3">
                  <p:embed/>
                </p:oleObj>
              </mc:Choice>
              <mc:Fallback>
                <p:oleObj name="Equation" r:id="rId26" imgW="1543217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57404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8" name="Object 26"/>
          <p:cNvGraphicFramePr>
            <a:graphicFrameLocks noChangeAspect="1"/>
          </p:cNvGraphicFramePr>
          <p:nvPr/>
        </p:nvGraphicFramePr>
        <p:xfrm>
          <a:off x="2257425" y="57912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Equation" r:id="rId28" imgW="981196" imgH="400162" progId="Equation.3">
                  <p:embed/>
                </p:oleObj>
              </mc:Choice>
              <mc:Fallback>
                <p:oleObj name="Equation" r:id="rId28" imgW="981196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5791200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9" name="AutoShape 27"/>
          <p:cNvSpPr>
            <a:spLocks noChangeArrowheads="1"/>
          </p:cNvSpPr>
          <p:nvPr/>
        </p:nvSpPr>
        <p:spPr bwMode="auto">
          <a:xfrm>
            <a:off x="5791200" y="5481464"/>
            <a:ext cx="914400" cy="246236"/>
          </a:xfrm>
          <a:prstGeom prst="rightArrow">
            <a:avLst>
              <a:gd name="adj1" fmla="val 50000"/>
              <a:gd name="adj2" fmla="val 150000"/>
            </a:avLst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40" name="Object 28"/>
          <p:cNvGraphicFramePr>
            <a:graphicFrameLocks noChangeAspect="1"/>
          </p:cNvGraphicFramePr>
          <p:nvPr/>
        </p:nvGraphicFramePr>
        <p:xfrm>
          <a:off x="3409950" y="51943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Equation" r:id="rId30" imgW="447610" imgH="266551" progId="Equation.3">
                  <p:embed/>
                </p:oleObj>
              </mc:Choice>
              <mc:Fallback>
                <p:oleObj name="Equation" r:id="rId30" imgW="447610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51943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1" name="Object 29"/>
          <p:cNvGraphicFramePr>
            <a:graphicFrameLocks noChangeAspect="1"/>
          </p:cNvGraphicFramePr>
          <p:nvPr/>
        </p:nvGraphicFramePr>
        <p:xfrm>
          <a:off x="3333750" y="58547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Equation" r:id="rId32" imgW="447610" imgH="266551" progId="Equation.3">
                  <p:embed/>
                </p:oleObj>
              </mc:Choice>
              <mc:Fallback>
                <p:oleObj name="Equation" r:id="rId32" imgW="447610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8547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2" name="Object 30"/>
          <p:cNvGraphicFramePr>
            <a:graphicFrameLocks noChangeAspect="1"/>
          </p:cNvGraphicFramePr>
          <p:nvPr/>
        </p:nvGraphicFramePr>
        <p:xfrm>
          <a:off x="6750050" y="5422900"/>
          <a:ext cx="153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Equation" r:id="rId34" imgW="1486012" imgH="400162" progId="Equation.3">
                  <p:embed/>
                </p:oleObj>
              </mc:Choice>
              <mc:Fallback>
                <p:oleObj name="Equation" r:id="rId34" imgW="1486012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5422900"/>
                        <a:ext cx="153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154442"/>
              </p:ext>
            </p:extLst>
          </p:nvPr>
        </p:nvGraphicFramePr>
        <p:xfrm>
          <a:off x="1109663" y="19367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Equation" r:id="rId36" imgW="1276257" imgH="361987" progId="Equation.3">
                  <p:embed/>
                </p:oleObj>
              </mc:Choice>
              <mc:Fallback>
                <p:oleObj name="Equation" r:id="rId36" imgW="127625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19367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" name="Object 51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7446963" y="492125"/>
          <a:ext cx="104140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BMP 图象" r:id="rId38" imgW="1980952" imgH="2838846" progId="Paint.Picture">
                  <p:embed/>
                </p:oleObj>
              </mc:Choice>
              <mc:Fallback>
                <p:oleObj name="BMP 图象" r:id="rId38" imgW="1980952" imgH="28388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963" y="492125"/>
                        <a:ext cx="1041400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5" name="Group 52"/>
          <p:cNvGrpSpPr>
            <a:grpSpLocks/>
          </p:cNvGrpSpPr>
          <p:nvPr/>
        </p:nvGrpSpPr>
        <p:grpSpPr bwMode="auto">
          <a:xfrm>
            <a:off x="7391400" y="423863"/>
            <a:ext cx="1150938" cy="1633537"/>
            <a:chOff x="4316" y="576"/>
            <a:chExt cx="1152" cy="1632"/>
          </a:xfrm>
        </p:grpSpPr>
        <p:sp>
          <p:nvSpPr>
            <p:cNvPr id="6188" name="Freeform 53"/>
            <p:cNvSpPr>
              <a:spLocks/>
            </p:cNvSpPr>
            <p:nvPr/>
          </p:nvSpPr>
          <p:spPr bwMode="auto">
            <a:xfrm>
              <a:off x="4316" y="576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6 w 2304"/>
                <a:gd name="T3" fmla="*/ 6 h 192"/>
                <a:gd name="T4" fmla="*/ 66 w 2304"/>
                <a:gd name="T5" fmla="*/ 6 h 192"/>
                <a:gd name="T6" fmla="*/ 7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Freeform 54"/>
            <p:cNvSpPr>
              <a:spLocks/>
            </p:cNvSpPr>
            <p:nvPr/>
          </p:nvSpPr>
          <p:spPr bwMode="auto">
            <a:xfrm>
              <a:off x="4316" y="576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6 w 192"/>
                <a:gd name="T3" fmla="*/ 4 h 3552"/>
                <a:gd name="T4" fmla="*/ 6 w 192"/>
                <a:gd name="T5" fmla="*/ 69 h 3552"/>
                <a:gd name="T6" fmla="*/ 0 w 192"/>
                <a:gd name="T7" fmla="*/ 73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Freeform 55"/>
            <p:cNvSpPr>
              <a:spLocks/>
            </p:cNvSpPr>
            <p:nvPr/>
          </p:nvSpPr>
          <p:spPr bwMode="auto">
            <a:xfrm flipH="1" flipV="1">
              <a:off x="5372" y="576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6 w 192"/>
                <a:gd name="T3" fmla="*/ 4 h 3552"/>
                <a:gd name="T4" fmla="*/ 6 w 192"/>
                <a:gd name="T5" fmla="*/ 69 h 3552"/>
                <a:gd name="T6" fmla="*/ 0 w 192"/>
                <a:gd name="T7" fmla="*/ 73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Freeform 56"/>
            <p:cNvSpPr>
              <a:spLocks/>
            </p:cNvSpPr>
            <p:nvPr/>
          </p:nvSpPr>
          <p:spPr bwMode="auto">
            <a:xfrm flipV="1">
              <a:off x="4316" y="2112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6 w 2304"/>
                <a:gd name="T3" fmla="*/ 6 h 192"/>
                <a:gd name="T4" fmla="*/ 66 w 2304"/>
                <a:gd name="T5" fmla="*/ 6 h 192"/>
                <a:gd name="T6" fmla="*/ 7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69" name="Text Box 57"/>
          <p:cNvSpPr txBox="1">
            <a:spLocks noChangeArrowheads="1"/>
          </p:cNvSpPr>
          <p:nvPr/>
        </p:nvSpPr>
        <p:spPr bwMode="auto">
          <a:xfrm>
            <a:off x="7848600" y="58054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solidFill>
                  <a:schemeClr val="accent2"/>
                </a:solidFill>
                <a:latin typeface="+mn-lt"/>
                <a:ea typeface="+mn-ea"/>
              </a:rPr>
              <a:t>证毕</a:t>
            </a:r>
          </a:p>
        </p:txBody>
      </p:sp>
      <p:grpSp>
        <p:nvGrpSpPr>
          <p:cNvPr id="90170" name="Group 58"/>
          <p:cNvGrpSpPr>
            <a:grpSpLocks/>
          </p:cNvGrpSpPr>
          <p:nvPr/>
        </p:nvGrpSpPr>
        <p:grpSpPr bwMode="auto">
          <a:xfrm>
            <a:off x="7088188" y="3113088"/>
            <a:ext cx="1757362" cy="1438275"/>
            <a:chOff x="4481" y="1686"/>
            <a:chExt cx="1107" cy="906"/>
          </a:xfrm>
        </p:grpSpPr>
        <p:sp>
          <p:nvSpPr>
            <p:cNvPr id="6180" name="Line 59"/>
            <p:cNvSpPr>
              <a:spLocks noChangeShapeType="1"/>
            </p:cNvSpPr>
            <p:nvPr/>
          </p:nvSpPr>
          <p:spPr bwMode="auto">
            <a:xfrm flipV="1">
              <a:off x="4708" y="2366"/>
              <a:ext cx="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1" name="Line 60"/>
            <p:cNvSpPr>
              <a:spLocks noChangeShapeType="1"/>
            </p:cNvSpPr>
            <p:nvPr/>
          </p:nvSpPr>
          <p:spPr bwMode="auto">
            <a:xfrm flipH="1" flipV="1">
              <a:off x="4708" y="1686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82" name="Object 61"/>
            <p:cNvGraphicFramePr>
              <a:graphicFrameLocks noChangeAspect="1"/>
            </p:cNvGraphicFramePr>
            <p:nvPr/>
          </p:nvGraphicFramePr>
          <p:xfrm>
            <a:off x="5444" y="240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4" name="Equation" r:id="rId40" imgW="180984" imgH="190537" progId="Equation.3">
                    <p:embed/>
                  </p:oleObj>
                </mc:Choice>
                <mc:Fallback>
                  <p:oleObj name="Equation" r:id="rId40" imgW="180984" imgH="1905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4" y="240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3" name="Object 62"/>
            <p:cNvGraphicFramePr>
              <a:graphicFrameLocks noChangeAspect="1"/>
            </p:cNvGraphicFramePr>
            <p:nvPr/>
          </p:nvGraphicFramePr>
          <p:xfrm>
            <a:off x="4504" y="1699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5" name="Equation" r:id="rId42" imgW="190351" imgH="266551" progId="Equation.3">
                    <p:embed/>
                  </p:oleObj>
                </mc:Choice>
                <mc:Fallback>
                  <p:oleObj name="Equation" r:id="rId42" imgW="190351" imgH="2665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4" y="1699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4" name="Object 63"/>
            <p:cNvGraphicFramePr>
              <a:graphicFrameLocks noChangeAspect="1"/>
            </p:cNvGraphicFramePr>
            <p:nvPr/>
          </p:nvGraphicFramePr>
          <p:xfrm>
            <a:off x="4481" y="2371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6" name="Equation" r:id="rId44" imgW="257259" imgH="266551" progId="Equation.3">
                    <p:embed/>
                  </p:oleObj>
                </mc:Choice>
                <mc:Fallback>
                  <p:oleObj name="Equation" r:id="rId44" imgW="257259" imgH="2665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2371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5" name="Line 64"/>
            <p:cNvSpPr>
              <a:spLocks noChangeShapeType="1"/>
            </p:cNvSpPr>
            <p:nvPr/>
          </p:nvSpPr>
          <p:spPr bwMode="auto">
            <a:xfrm>
              <a:off x="5073" y="188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86" name="Object 65"/>
            <p:cNvGraphicFramePr>
              <a:graphicFrameLocks noChangeAspect="1"/>
            </p:cNvGraphicFramePr>
            <p:nvPr/>
          </p:nvGraphicFramePr>
          <p:xfrm>
            <a:off x="5008" y="2312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7" name="Equation" r:id="rId46" imgW="304763" imgH="400162" progId="Equation.3">
                    <p:embed/>
                  </p:oleObj>
                </mc:Choice>
                <mc:Fallback>
                  <p:oleObj name="Equation" r:id="rId46" imgW="304763" imgH="4001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8" y="2312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7" name="Freeform 66"/>
            <p:cNvSpPr>
              <a:spLocks/>
            </p:cNvSpPr>
            <p:nvPr/>
          </p:nvSpPr>
          <p:spPr bwMode="auto">
            <a:xfrm>
              <a:off x="4860" y="1840"/>
              <a:ext cx="576" cy="208"/>
            </a:xfrm>
            <a:custGeom>
              <a:avLst/>
              <a:gdLst>
                <a:gd name="T0" fmla="*/ 0 w 576"/>
                <a:gd name="T1" fmla="*/ 7 h 448"/>
                <a:gd name="T2" fmla="*/ 192 w 576"/>
                <a:gd name="T3" fmla="*/ 0 h 448"/>
                <a:gd name="T4" fmla="*/ 576 w 576"/>
                <a:gd name="T5" fmla="*/ 10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448">
                  <a:moveTo>
                    <a:pt x="0" y="352"/>
                  </a:moveTo>
                  <a:cubicBezTo>
                    <a:pt x="48" y="176"/>
                    <a:pt x="96" y="0"/>
                    <a:pt x="192" y="16"/>
                  </a:cubicBezTo>
                  <a:cubicBezTo>
                    <a:pt x="288" y="32"/>
                    <a:pt x="432" y="240"/>
                    <a:pt x="576" y="448"/>
                  </a:cubicBezTo>
                </a:path>
              </a:pathLst>
            </a:custGeom>
            <a:ln>
              <a:solidFill>
                <a:srgbClr val="00B050"/>
              </a:solidFill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79" name="Line 67"/>
          <p:cNvSpPr>
            <a:spLocks noChangeShapeType="1"/>
          </p:cNvSpPr>
          <p:nvPr/>
        </p:nvSpPr>
        <p:spPr bwMode="auto">
          <a:xfrm>
            <a:off x="7745413" y="3357563"/>
            <a:ext cx="712787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6238115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0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9" grpId="0" autoUpdateAnimBg="0"/>
      <p:bldP spid="90122" grpId="0" build="p" autoUpdateAnimBg="0" advAuto="0"/>
      <p:bldP spid="90125" grpId="0" animBg="1"/>
      <p:bldP spid="90127" grpId="0" animBg="1"/>
      <p:bldP spid="90128" grpId="0" autoUpdateAnimBg="0"/>
      <p:bldP spid="90130" grpId="0" autoUpdateAnimBg="0"/>
      <p:bldP spid="90134" grpId="0" animBg="1"/>
      <p:bldP spid="90139" grpId="0" animBg="1"/>
      <p:bldP spid="90169" grpId="0" build="p" autoUpdateAnimBg="0" advAuto="0"/>
      <p:bldP spid="90179" grpId="0" animBg="1"/>
      <p:bldP spid="4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60350"/>
            <a:ext cx="4699248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latin typeface="+mn-lt"/>
                <a:ea typeface="+mn-ea"/>
              </a:rPr>
              <a:t>罗尔（ </a:t>
            </a:r>
            <a:r>
              <a:rPr lang="en-US" altLang="zh-CN" sz="3200" b="1" dirty="0" err="1" smtClean="0">
                <a:latin typeface="+mn-lt"/>
                <a:ea typeface="+mn-ea"/>
              </a:rPr>
              <a:t>Rolle</a:t>
            </a:r>
            <a:r>
              <a:rPr lang="en-US" altLang="zh-CN" sz="3200" b="1" dirty="0" smtClean="0">
                <a:latin typeface="+mn-lt"/>
                <a:ea typeface="+mn-ea"/>
              </a:rPr>
              <a:t> </a:t>
            </a:r>
            <a:r>
              <a:rPr lang="zh-CN" altLang="en-US" sz="3200" b="1" dirty="0" smtClean="0">
                <a:latin typeface="+mn-lt"/>
                <a:ea typeface="+mn-ea"/>
              </a:rPr>
              <a:t>）定理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457200" y="981075"/>
            <a:ext cx="62357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+mn-lt"/>
                <a:ea typeface="+mn-ea"/>
              </a:rPr>
              <a:t>米歇尔</a:t>
            </a:r>
            <a:r>
              <a:rPr lang="en-US" altLang="zh-CN" sz="3200" b="1" dirty="0">
                <a:solidFill>
                  <a:srgbClr val="0000FF"/>
                </a:solidFill>
                <a:latin typeface="+mn-lt"/>
                <a:ea typeface="+mn-ea"/>
              </a:rPr>
              <a:t>·</a:t>
            </a:r>
            <a:r>
              <a:rPr lang="zh-CN" altLang="en-US" sz="3200" b="1" dirty="0" smtClean="0">
                <a:solidFill>
                  <a:srgbClr val="0000FF"/>
                </a:solidFill>
                <a:latin typeface="+mn-lt"/>
                <a:ea typeface="+mn-ea"/>
              </a:rPr>
              <a:t>罗尔</a:t>
            </a:r>
            <a:r>
              <a:rPr lang="en-US" altLang="zh-CN" sz="3200" b="1" dirty="0" smtClean="0">
                <a:solidFill>
                  <a:schemeClr val="accent2"/>
                </a:solidFill>
                <a:latin typeface="+mn-lt"/>
                <a:ea typeface="+mn-ea"/>
              </a:rPr>
              <a:t>(1652-1719)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107950" y="1595438"/>
            <a:ext cx="90360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   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法国数学家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.1652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年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月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21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日生于昂贝尔特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出生于小店家庭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只受过初等教育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主要是在代数方面，专长于丢番图方程的研究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由于其所处的时代正当牛顿、莱布尼兹的微积分诞生不久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因此他很长时间并不认同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直到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1706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年秋天，罗尔才承认他已经放弃了自己的观点，并且充分认识到无穷小分析新方法价值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罗尔于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1691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年在题为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《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任意次方程的一个解法的证明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》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的论文中指出了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: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在多项式方程 的两个相邻的实根之间，方程 至少有一个根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</a:p>
          <a:p>
            <a:pPr fontAlgn="base">
              <a:lnSpc>
                <a:spcPct val="10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    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一百多年后，即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1846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年，尤斯托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伯拉维提斯将这一定理推广到可微函数，并把此定理命名为罗尔定理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</a:p>
          <a:p>
            <a:pPr fontAlgn="base">
              <a:lnSpc>
                <a:spcPct val="100000"/>
              </a:lnSpc>
            </a:pPr>
            <a:endParaRPr kumimoji="1" lang="en-US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18628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build="p"/>
      <p:bldP spid="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60350"/>
            <a:ext cx="3657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latin typeface="+mn-lt"/>
                <a:ea typeface="+mn-ea"/>
              </a:rPr>
              <a:t>罗尔（ </a:t>
            </a:r>
            <a:r>
              <a:rPr lang="en-US" altLang="zh-CN" sz="2800" b="1" smtClean="0">
                <a:latin typeface="+mn-lt"/>
                <a:ea typeface="+mn-ea"/>
              </a:rPr>
              <a:t>Rolle </a:t>
            </a:r>
            <a:r>
              <a:rPr lang="zh-CN" altLang="en-US" sz="2800" b="1" smtClean="0">
                <a:latin typeface="+mn-lt"/>
                <a:ea typeface="+mn-ea"/>
              </a:rPr>
              <a:t>）定理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686033"/>
              </p:ext>
            </p:extLst>
          </p:nvPr>
        </p:nvGraphicFramePr>
        <p:xfrm>
          <a:off x="436563" y="869950"/>
          <a:ext cx="13160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Equation" r:id="rId4" imgW="1276257" imgH="361987" progId="Equation.3">
                  <p:embed/>
                </p:oleObj>
              </mc:Choice>
              <mc:Fallback>
                <p:oleObj name="Equation" r:id="rId4" imgW="127625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869950"/>
                        <a:ext cx="13160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752600" y="7937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满足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38200" y="13763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(1) </a:t>
            </a:r>
            <a:r>
              <a:rPr kumimoji="1" lang="zh-CN" altLang="en-US" b="1" dirty="0">
                <a:latin typeface="+mn-lt"/>
                <a:ea typeface="+mn-ea"/>
              </a:rPr>
              <a:t>在区间 </a:t>
            </a:r>
            <a:r>
              <a:rPr kumimoji="1" lang="en-US" altLang="zh-CN" b="1" dirty="0">
                <a:latin typeface="+mn-lt"/>
                <a:ea typeface="+mn-ea"/>
              </a:rPr>
              <a:t>[</a:t>
            </a:r>
            <a:r>
              <a:rPr kumimoji="1" lang="en-US" altLang="zh-CN" b="1" i="1" dirty="0">
                <a:latin typeface="+mn-lt"/>
                <a:ea typeface="+mn-ea"/>
              </a:rPr>
              <a:t>a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en-US" altLang="zh-CN" b="1" i="1" dirty="0">
                <a:latin typeface="+mn-lt"/>
                <a:ea typeface="+mn-ea"/>
              </a:rPr>
              <a:t>b</a:t>
            </a:r>
            <a:r>
              <a:rPr kumimoji="1" lang="en-US" altLang="zh-CN" b="1" dirty="0">
                <a:latin typeface="+mn-lt"/>
                <a:ea typeface="+mn-ea"/>
              </a:rPr>
              <a:t>] </a:t>
            </a:r>
            <a:r>
              <a:rPr kumimoji="1" lang="zh-CN" altLang="en-US" b="1" dirty="0">
                <a:latin typeface="+mn-lt"/>
                <a:ea typeface="+mn-ea"/>
              </a:rPr>
              <a:t>上连续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838200" y="202723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(2) </a:t>
            </a:r>
            <a:r>
              <a:rPr kumimoji="1" lang="zh-CN" altLang="en-US" b="1" dirty="0">
                <a:latin typeface="+mn-lt"/>
                <a:ea typeface="+mn-ea"/>
              </a:rPr>
              <a:t>在区间 </a:t>
            </a:r>
            <a:r>
              <a:rPr kumimoji="1" lang="en-US" altLang="zh-CN" b="1" dirty="0">
                <a:latin typeface="+mn-lt"/>
                <a:ea typeface="+mn-ea"/>
              </a:rPr>
              <a:t>(</a:t>
            </a:r>
            <a:r>
              <a:rPr kumimoji="1" lang="en-US" altLang="zh-CN" b="1" i="1" dirty="0">
                <a:latin typeface="+mn-lt"/>
                <a:ea typeface="+mn-ea"/>
              </a:rPr>
              <a:t>a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en-US" altLang="zh-CN" b="1" i="1" dirty="0">
                <a:latin typeface="+mn-lt"/>
                <a:ea typeface="+mn-ea"/>
              </a:rPr>
              <a:t>b</a:t>
            </a:r>
            <a:r>
              <a:rPr kumimoji="1" lang="en-US" altLang="zh-CN" b="1" dirty="0">
                <a:latin typeface="+mn-lt"/>
                <a:ea typeface="+mn-ea"/>
              </a:rPr>
              <a:t>) </a:t>
            </a:r>
            <a:r>
              <a:rPr kumimoji="1" lang="zh-CN" altLang="en-US" b="1" dirty="0">
                <a:latin typeface="+mn-lt"/>
                <a:ea typeface="+mn-ea"/>
              </a:rPr>
              <a:t>内可导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838200" y="262255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(3) </a:t>
            </a:r>
            <a:r>
              <a:rPr kumimoji="1" lang="en-US" altLang="zh-CN" b="1" i="1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latin typeface="+mn-lt"/>
                <a:ea typeface="+mn-ea"/>
              </a:rPr>
              <a:t>f </a:t>
            </a:r>
            <a:r>
              <a:rPr kumimoji="1" lang="en-US" altLang="zh-CN" b="1" dirty="0">
                <a:latin typeface="+mn-lt"/>
                <a:ea typeface="+mn-ea"/>
              </a:rPr>
              <a:t>( </a:t>
            </a:r>
            <a:r>
              <a:rPr kumimoji="1" lang="en-US" altLang="zh-CN" b="1" i="1" dirty="0">
                <a:latin typeface="+mn-lt"/>
                <a:ea typeface="+mn-ea"/>
              </a:rPr>
              <a:t>a</a:t>
            </a:r>
            <a:r>
              <a:rPr kumimoji="1" lang="en-US" altLang="zh-CN" b="1" dirty="0">
                <a:latin typeface="+mn-lt"/>
                <a:ea typeface="+mn-ea"/>
              </a:rPr>
              <a:t> ) =</a:t>
            </a:r>
            <a:r>
              <a:rPr kumimoji="1" lang="en-US" altLang="zh-CN" b="1" i="1" dirty="0">
                <a:latin typeface="+mn-lt"/>
                <a:ea typeface="+mn-ea"/>
              </a:rPr>
              <a:t> f</a:t>
            </a:r>
            <a:r>
              <a:rPr kumimoji="1" lang="en-US" altLang="zh-CN" b="1" dirty="0">
                <a:latin typeface="+mn-lt"/>
                <a:ea typeface="+mn-ea"/>
              </a:rPr>
              <a:t> ( </a:t>
            </a:r>
            <a:r>
              <a:rPr kumimoji="1" lang="en-US" altLang="zh-CN" b="1" i="1" dirty="0">
                <a:latin typeface="+mn-lt"/>
                <a:ea typeface="+mn-ea"/>
              </a:rPr>
              <a:t>b</a:t>
            </a:r>
            <a:r>
              <a:rPr kumimoji="1" lang="en-US" altLang="zh-CN" b="1" dirty="0">
                <a:latin typeface="+mn-lt"/>
                <a:ea typeface="+mn-ea"/>
              </a:rPr>
              <a:t> )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5791200" y="3308350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Equation" r:id="rId6" imgW="342900" imgH="342900" progId="Equation.3">
                  <p:embed/>
                </p:oleObj>
              </mc:Choice>
              <mc:Fallback>
                <p:oleObj name="Equation" r:id="rId6" imgW="342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308350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169025" y="31972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37560"/>
              </p:ext>
            </p:extLst>
          </p:nvPr>
        </p:nvGraphicFramePr>
        <p:xfrm>
          <a:off x="6724650" y="32766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Equation" r:id="rId8" imgW="1362233" imgH="361987" progId="Equation.DSMT4">
                  <p:embed/>
                </p:oleObj>
              </mc:Choice>
              <mc:Fallback>
                <p:oleObj name="Equation" r:id="rId8" imgW="1362233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3276600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533400" y="39322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822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83120"/>
              </p:ext>
            </p:extLst>
          </p:nvPr>
        </p:nvGraphicFramePr>
        <p:xfrm>
          <a:off x="1400121" y="3957030"/>
          <a:ext cx="3315668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Equation" r:id="rId10" imgW="1625400" imgH="215640" progId="Equation.DSMT4">
                  <p:embed/>
                </p:oleObj>
              </mc:Choice>
              <mc:Fallback>
                <p:oleObj name="Equation" r:id="rId10" imgW="1625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21" y="3957030"/>
                        <a:ext cx="3315668" cy="4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4845050" y="3917950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故在</a:t>
            </a:r>
            <a:r>
              <a:rPr kumimoji="1" lang="en-US" altLang="zh-CN" b="1" dirty="0">
                <a:latin typeface="+mn-lt"/>
                <a:ea typeface="+mn-ea"/>
              </a:rPr>
              <a:t>[ </a:t>
            </a:r>
            <a:r>
              <a:rPr kumimoji="1" lang="en-US" altLang="zh-CN" b="1" i="1" dirty="0">
                <a:latin typeface="+mn-lt"/>
                <a:ea typeface="+mn-ea"/>
              </a:rPr>
              <a:t>a</a:t>
            </a:r>
            <a:r>
              <a:rPr kumimoji="1" lang="en-US" altLang="zh-CN" b="1" dirty="0">
                <a:latin typeface="+mn-lt"/>
                <a:ea typeface="+mn-ea"/>
              </a:rPr>
              <a:t> , </a:t>
            </a:r>
            <a:r>
              <a:rPr kumimoji="1" lang="en-US" altLang="zh-CN" b="1" i="1" dirty="0">
                <a:latin typeface="+mn-lt"/>
                <a:ea typeface="+mn-ea"/>
              </a:rPr>
              <a:t>b</a:t>
            </a:r>
            <a:r>
              <a:rPr kumimoji="1" lang="en-US" altLang="zh-CN" b="1" dirty="0">
                <a:latin typeface="+mn-lt"/>
                <a:ea typeface="+mn-ea"/>
              </a:rPr>
              <a:t> ]</a:t>
            </a:r>
            <a:r>
              <a:rPr kumimoji="1" lang="zh-CN" altLang="en-US" b="1" dirty="0">
                <a:latin typeface="+mn-lt"/>
                <a:ea typeface="+mn-ea"/>
              </a:rPr>
              <a:t>上取得最大值</a:t>
            </a:r>
          </a:p>
        </p:txBody>
      </p:sp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152400" y="452755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M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和最小值 </a:t>
            </a:r>
            <a:r>
              <a:rPr kumimoji="1" lang="en-US" altLang="zh-CN" b="1" i="1">
                <a:latin typeface="+mn-lt"/>
                <a:ea typeface="+mn-ea"/>
              </a:rPr>
              <a:t>m .</a:t>
            </a:r>
            <a:endParaRPr kumimoji="1" lang="en-US" altLang="zh-CN" b="1">
              <a:latin typeface="+mn-lt"/>
              <a:ea typeface="+mn-ea"/>
            </a:endParaRPr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1322040" y="507523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若 </a:t>
            </a:r>
            <a:r>
              <a:rPr kumimoji="1" lang="en-US" altLang="zh-CN" b="1" i="1" dirty="0">
                <a:latin typeface="+mn-lt"/>
                <a:ea typeface="+mn-ea"/>
              </a:rPr>
              <a:t>M </a:t>
            </a:r>
            <a:r>
              <a:rPr kumimoji="1" lang="en-US" altLang="zh-CN" b="1" dirty="0">
                <a:latin typeface="+mn-lt"/>
                <a:ea typeface="+mn-ea"/>
              </a:rPr>
              <a:t>= </a:t>
            </a:r>
            <a:r>
              <a:rPr kumimoji="1" lang="en-US" altLang="zh-CN" b="1" i="1" dirty="0">
                <a:latin typeface="+mn-lt"/>
                <a:ea typeface="+mn-ea"/>
              </a:rPr>
              <a:t>m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  <a:r>
              <a:rPr kumimoji="1" lang="en-US" altLang="zh-CN" b="1" i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823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282307"/>
              </p:ext>
            </p:extLst>
          </p:nvPr>
        </p:nvGraphicFramePr>
        <p:xfrm>
          <a:off x="3341229" y="5122594"/>
          <a:ext cx="300764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Equation" r:id="rId12" imgW="1434960" imgH="203040" progId="Equation.DSMT4">
                  <p:embed/>
                </p:oleObj>
              </mc:Choice>
              <mc:Fallback>
                <p:oleObj name="Equation" r:id="rId12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229" y="5122594"/>
                        <a:ext cx="3007642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6261100" y="507912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因此</a:t>
            </a:r>
          </a:p>
        </p:txBody>
      </p:sp>
      <p:graphicFrame>
        <p:nvGraphicFramePr>
          <p:cNvPr id="823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877613"/>
              </p:ext>
            </p:extLst>
          </p:nvPr>
        </p:nvGraphicFramePr>
        <p:xfrm>
          <a:off x="2400300" y="5733256"/>
          <a:ext cx="332638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Equation" r:id="rId14" imgW="1498320" imgH="203040" progId="Equation.DSMT4">
                  <p:embed/>
                </p:oleObj>
              </mc:Choice>
              <mc:Fallback>
                <p:oleObj name="Equation" r:id="rId14" imgW="1498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5733256"/>
                        <a:ext cx="3326389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65" name="Group 73"/>
          <p:cNvGrpSpPr>
            <a:grpSpLocks/>
          </p:cNvGrpSpPr>
          <p:nvPr/>
        </p:nvGrpSpPr>
        <p:grpSpPr bwMode="auto">
          <a:xfrm>
            <a:off x="685800" y="3200397"/>
            <a:ext cx="5257800" cy="523875"/>
            <a:chOff x="432" y="2092"/>
            <a:chExt cx="3312" cy="330"/>
          </a:xfrm>
        </p:grpSpPr>
        <p:sp>
          <p:nvSpPr>
            <p:cNvPr id="2" name="Text Box 9"/>
            <p:cNvSpPr txBox="1">
              <a:spLocks noChangeArrowheads="1"/>
            </p:cNvSpPr>
            <p:nvPr/>
          </p:nvSpPr>
          <p:spPr bwMode="auto">
            <a:xfrm>
              <a:off x="1008" y="2092"/>
              <a:ext cx="27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在</a:t>
              </a:r>
              <a:r>
                <a:rPr kumimoji="1" lang="en-US" altLang="zh-CN" b="1">
                  <a:latin typeface="+mn-lt"/>
                  <a:ea typeface="+mn-ea"/>
                </a:rPr>
                <a:t>( </a:t>
              </a:r>
              <a:r>
                <a:rPr kumimoji="1" lang="en-US" altLang="zh-CN" b="1" i="1">
                  <a:latin typeface="+mn-lt"/>
                  <a:ea typeface="+mn-ea"/>
                </a:rPr>
                <a:t>a</a:t>
              </a:r>
              <a:r>
                <a:rPr kumimoji="1" lang="en-US" altLang="zh-CN" b="1">
                  <a:latin typeface="+mn-lt"/>
                  <a:ea typeface="+mn-ea"/>
                </a:rPr>
                <a:t> , </a:t>
              </a:r>
              <a:r>
                <a:rPr kumimoji="1" lang="en-US" altLang="zh-CN" b="1" i="1">
                  <a:latin typeface="+mn-lt"/>
                  <a:ea typeface="+mn-ea"/>
                </a:rPr>
                <a:t>b</a:t>
              </a:r>
              <a:r>
                <a:rPr kumimoji="1" lang="en-US" altLang="zh-CN" b="1">
                  <a:latin typeface="+mn-lt"/>
                  <a:ea typeface="+mn-ea"/>
                </a:rPr>
                <a:t> ) </a:t>
              </a:r>
              <a:r>
                <a:rPr kumimoji="1" lang="zh-CN" altLang="en-US" b="1">
                  <a:latin typeface="+mn-lt"/>
                  <a:ea typeface="+mn-ea"/>
                </a:rPr>
                <a:t>内至少存在一点</a:t>
              </a:r>
            </a:p>
          </p:txBody>
        </p:sp>
        <p:sp>
          <p:nvSpPr>
            <p:cNvPr id="3" name="AutoShape 71"/>
            <p:cNvSpPr>
              <a:spLocks noChangeArrowheads="1"/>
            </p:cNvSpPr>
            <p:nvPr/>
          </p:nvSpPr>
          <p:spPr bwMode="auto">
            <a:xfrm>
              <a:off x="432" y="2208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8285" name="Object 93"/>
          <p:cNvGraphicFramePr>
            <a:graphicFrameLocks noChangeAspect="1"/>
          </p:cNvGraphicFramePr>
          <p:nvPr/>
        </p:nvGraphicFramePr>
        <p:xfrm>
          <a:off x="6645275" y="2230438"/>
          <a:ext cx="225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Equation" r:id="rId16" imgW="180984" imgH="342900" progId="Equation.3">
                  <p:embed/>
                </p:oleObj>
              </mc:Choice>
              <mc:Fallback>
                <p:oleObj name="Equation" r:id="rId16" imgW="180984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2230438"/>
                        <a:ext cx="2254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86" name="Group 94"/>
          <p:cNvGrpSpPr>
            <a:grpSpLocks/>
          </p:cNvGrpSpPr>
          <p:nvPr/>
        </p:nvGrpSpPr>
        <p:grpSpPr bwMode="auto">
          <a:xfrm>
            <a:off x="7175500" y="1871663"/>
            <a:ext cx="457200" cy="322262"/>
            <a:chOff x="4608" y="1237"/>
            <a:chExt cx="288" cy="203"/>
          </a:xfrm>
        </p:grpSpPr>
        <p:sp>
          <p:nvSpPr>
            <p:cNvPr id="4" name="Line 95"/>
            <p:cNvSpPr>
              <a:spLocks noChangeShapeType="1"/>
            </p:cNvSpPr>
            <p:nvPr/>
          </p:nvSpPr>
          <p:spPr bwMode="auto">
            <a:xfrm>
              <a:off x="4752" y="12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96"/>
            <p:cNvSpPr>
              <a:spLocks noChangeShapeType="1"/>
            </p:cNvSpPr>
            <p:nvPr/>
          </p:nvSpPr>
          <p:spPr bwMode="auto">
            <a:xfrm>
              <a:off x="4608" y="1237"/>
              <a:ext cx="288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89" name="Group 97"/>
          <p:cNvGrpSpPr>
            <a:grpSpLocks/>
          </p:cNvGrpSpPr>
          <p:nvPr/>
        </p:nvGrpSpPr>
        <p:grpSpPr bwMode="auto">
          <a:xfrm>
            <a:off x="6489700" y="763588"/>
            <a:ext cx="457200" cy="1444625"/>
            <a:chOff x="4176" y="539"/>
            <a:chExt cx="288" cy="910"/>
          </a:xfrm>
        </p:grpSpPr>
        <p:sp>
          <p:nvSpPr>
            <p:cNvPr id="8230" name="Line 98"/>
            <p:cNvSpPr>
              <a:spLocks noChangeShapeType="1"/>
            </p:cNvSpPr>
            <p:nvPr/>
          </p:nvSpPr>
          <p:spPr bwMode="auto">
            <a:xfrm>
              <a:off x="4329" y="576"/>
              <a:ext cx="0" cy="8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99"/>
            <p:cNvSpPr>
              <a:spLocks noChangeShapeType="1"/>
            </p:cNvSpPr>
            <p:nvPr/>
          </p:nvSpPr>
          <p:spPr bwMode="auto">
            <a:xfrm>
              <a:off x="4176" y="539"/>
              <a:ext cx="288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92" name="Group 100"/>
          <p:cNvGrpSpPr>
            <a:grpSpLocks/>
          </p:cNvGrpSpPr>
          <p:nvPr/>
        </p:nvGrpSpPr>
        <p:grpSpPr bwMode="auto">
          <a:xfrm>
            <a:off x="5791200" y="593725"/>
            <a:ext cx="2679700" cy="1973263"/>
            <a:chOff x="3736" y="306"/>
            <a:chExt cx="1688" cy="1243"/>
          </a:xfrm>
        </p:grpSpPr>
        <p:grpSp>
          <p:nvGrpSpPr>
            <p:cNvPr id="8217" name="Group 101"/>
            <p:cNvGrpSpPr>
              <a:grpSpLocks/>
            </p:cNvGrpSpPr>
            <p:nvPr/>
          </p:nvGrpSpPr>
          <p:grpSpPr bwMode="auto">
            <a:xfrm>
              <a:off x="3736" y="306"/>
              <a:ext cx="1688" cy="1243"/>
              <a:chOff x="3736" y="306"/>
              <a:chExt cx="1688" cy="1243"/>
            </a:xfrm>
          </p:grpSpPr>
          <p:sp>
            <p:nvSpPr>
              <p:cNvPr id="8219" name="Line 102"/>
              <p:cNvSpPr>
                <a:spLocks noChangeShapeType="1"/>
              </p:cNvSpPr>
              <p:nvPr/>
            </p:nvSpPr>
            <p:spPr bwMode="auto">
              <a:xfrm>
                <a:off x="4176" y="834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0" name="Line 103"/>
              <p:cNvSpPr>
                <a:spLocks noChangeShapeType="1"/>
              </p:cNvSpPr>
              <p:nvPr/>
            </p:nvSpPr>
            <p:spPr bwMode="auto">
              <a:xfrm>
                <a:off x="4176" y="834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Line 104"/>
              <p:cNvSpPr>
                <a:spLocks noChangeShapeType="1"/>
              </p:cNvSpPr>
              <p:nvPr/>
            </p:nvSpPr>
            <p:spPr bwMode="auto">
              <a:xfrm>
                <a:off x="5088" y="834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Line 105"/>
              <p:cNvSpPr>
                <a:spLocks noChangeShapeType="1"/>
              </p:cNvSpPr>
              <p:nvPr/>
            </p:nvSpPr>
            <p:spPr bwMode="auto">
              <a:xfrm>
                <a:off x="3936" y="1314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" name="Line 106"/>
              <p:cNvSpPr>
                <a:spLocks noChangeShapeType="1"/>
              </p:cNvSpPr>
              <p:nvPr/>
            </p:nvSpPr>
            <p:spPr bwMode="auto">
              <a:xfrm flipV="1">
                <a:off x="3936" y="306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24" name="Object 107"/>
              <p:cNvGraphicFramePr>
                <a:graphicFrameLocks noChangeAspect="1"/>
              </p:cNvGraphicFramePr>
              <p:nvPr/>
            </p:nvGraphicFramePr>
            <p:xfrm>
              <a:off x="5288" y="1405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3" name="Equation" r:id="rId18" imgW="171617" imgH="180826" progId="Equation.3">
                      <p:embed/>
                    </p:oleObj>
                  </mc:Choice>
                  <mc:Fallback>
                    <p:oleObj name="Equation" r:id="rId18" imgW="171617" imgH="18082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8" y="1405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5" name="Object 108"/>
              <p:cNvGraphicFramePr>
                <a:graphicFrameLocks noChangeAspect="1"/>
              </p:cNvGraphicFramePr>
              <p:nvPr/>
            </p:nvGraphicFramePr>
            <p:xfrm>
              <a:off x="3736" y="326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4" name="Equation" r:id="rId20" imgW="190351" imgH="257175" progId="Equation.3">
                      <p:embed/>
                    </p:oleObj>
                  </mc:Choice>
                  <mc:Fallback>
                    <p:oleObj name="Equation" r:id="rId20" imgW="190351" imgH="2571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326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6" name="Freeform 109"/>
              <p:cNvSpPr>
                <a:spLocks/>
              </p:cNvSpPr>
              <p:nvPr/>
            </p:nvSpPr>
            <p:spPr bwMode="auto">
              <a:xfrm>
                <a:off x="4176" y="362"/>
                <a:ext cx="912" cy="800"/>
              </a:xfrm>
              <a:custGeom>
                <a:avLst/>
                <a:gdLst>
                  <a:gd name="T0" fmla="*/ 0 w 912"/>
                  <a:gd name="T1" fmla="*/ 472 h 800"/>
                  <a:gd name="T2" fmla="*/ 96 w 912"/>
                  <a:gd name="T3" fmla="*/ 184 h 800"/>
                  <a:gd name="T4" fmla="*/ 192 w 912"/>
                  <a:gd name="T5" fmla="*/ 88 h 800"/>
                  <a:gd name="T6" fmla="*/ 528 w 912"/>
                  <a:gd name="T7" fmla="*/ 712 h 800"/>
                  <a:gd name="T8" fmla="*/ 720 w 912"/>
                  <a:gd name="T9" fmla="*/ 616 h 800"/>
                  <a:gd name="T10" fmla="*/ 912 w 912"/>
                  <a:gd name="T11" fmla="*/ 472 h 8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12" h="800">
                    <a:moveTo>
                      <a:pt x="0" y="472"/>
                    </a:moveTo>
                    <a:cubicBezTo>
                      <a:pt x="32" y="360"/>
                      <a:pt x="64" y="248"/>
                      <a:pt x="96" y="184"/>
                    </a:cubicBezTo>
                    <a:cubicBezTo>
                      <a:pt x="128" y="120"/>
                      <a:pt x="120" y="0"/>
                      <a:pt x="192" y="88"/>
                    </a:cubicBezTo>
                    <a:cubicBezTo>
                      <a:pt x="264" y="176"/>
                      <a:pt x="440" y="624"/>
                      <a:pt x="528" y="712"/>
                    </a:cubicBezTo>
                    <a:cubicBezTo>
                      <a:pt x="616" y="800"/>
                      <a:pt x="656" y="656"/>
                      <a:pt x="720" y="616"/>
                    </a:cubicBezTo>
                    <a:cubicBezTo>
                      <a:pt x="784" y="576"/>
                      <a:pt x="880" y="496"/>
                      <a:pt x="912" y="472"/>
                    </a:cubicBezTo>
                  </a:path>
                </a:pathLst>
              </a:custGeom>
              <a:ln>
                <a:solidFill>
                  <a:srgbClr val="00B050"/>
                </a:solidFill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" name="Object 110"/>
              <p:cNvGraphicFramePr>
                <a:graphicFrameLocks noChangeAspect="1"/>
              </p:cNvGraphicFramePr>
              <p:nvPr/>
            </p:nvGraphicFramePr>
            <p:xfrm>
              <a:off x="4128" y="1392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5" name="Equation" r:id="rId22" imgW="180984" imgH="180826" progId="Equation.3">
                      <p:embed/>
                    </p:oleObj>
                  </mc:Choice>
                  <mc:Fallback>
                    <p:oleObj name="Equation" r:id="rId22" imgW="180984" imgH="18082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392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111"/>
              <p:cNvGraphicFramePr>
                <a:graphicFrameLocks noChangeAspect="1"/>
              </p:cNvGraphicFramePr>
              <p:nvPr/>
            </p:nvGraphicFramePr>
            <p:xfrm>
              <a:off x="5040" y="1344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" name="Equation" r:id="rId24" imgW="152549" imgH="266551" progId="Equation.3">
                      <p:embed/>
                    </p:oleObj>
                  </mc:Choice>
                  <mc:Fallback>
                    <p:oleObj name="Equation" r:id="rId24" imgW="152549" imgH="2665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344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9" name="Object 112"/>
              <p:cNvGraphicFramePr>
                <a:graphicFrameLocks noChangeAspect="1"/>
              </p:cNvGraphicFramePr>
              <p:nvPr/>
            </p:nvGraphicFramePr>
            <p:xfrm>
              <a:off x="4556" y="422"/>
              <a:ext cx="820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7" name="Equation" r:id="rId26" imgW="1247821" imgH="342900" progId="Equation.3">
                      <p:embed/>
                    </p:oleObj>
                  </mc:Choice>
                  <mc:Fallback>
                    <p:oleObj name="Equation" r:id="rId26" imgW="1247821" imgH="342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6" y="422"/>
                            <a:ext cx="820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18" name="Object 113"/>
            <p:cNvGraphicFramePr>
              <a:graphicFrameLocks noChangeAspect="1"/>
            </p:cNvGraphicFramePr>
            <p:nvPr/>
          </p:nvGraphicFramePr>
          <p:xfrm>
            <a:off x="3767" y="131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8" name="Equation" r:id="rId28" imgW="257259" imgH="266551" progId="Equation.3">
                    <p:embed/>
                  </p:oleObj>
                </mc:Choice>
                <mc:Fallback>
                  <p:oleObj name="Equation" r:id="rId28" imgW="257259" imgH="2665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" y="131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9792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 advAuto="0"/>
      <p:bldP spid="8198" grpId="0" autoUpdateAnimBg="0"/>
      <p:bldP spid="8199" grpId="0" autoUpdateAnimBg="0"/>
      <p:bldP spid="8200" grpId="0" autoUpdateAnimBg="0"/>
      <p:bldP spid="8203" grpId="0" autoUpdateAnimBg="0"/>
      <p:bldP spid="8227" grpId="0" autoUpdateAnimBg="0"/>
      <p:bldP spid="8231" grpId="0" autoUpdateAnimBg="0"/>
      <p:bldP spid="8232" grpId="0" autoUpdateAnimBg="0"/>
      <p:bldP spid="8233" grpId="0" autoUpdateAnimBg="0"/>
      <p:bldP spid="8235" grpId="0" autoUpdateAnimBg="0"/>
      <p:bldP spid="4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913"/>
            <a:ext cx="8001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若 </a:t>
            </a:r>
            <a:r>
              <a:rPr lang="en-US" altLang="zh-CN" sz="2800" b="1" i="1" smtClean="0">
                <a:latin typeface="+mn-lt"/>
                <a:ea typeface="+mn-ea"/>
              </a:rPr>
              <a:t>M </a:t>
            </a:r>
            <a:r>
              <a:rPr lang="en-US" altLang="zh-CN" sz="2800" b="1" smtClean="0">
                <a:latin typeface="+mn-lt"/>
                <a:ea typeface="+mn-ea"/>
              </a:rPr>
              <a:t>&gt;</a:t>
            </a:r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sz="2800" b="1" i="1" smtClean="0">
                <a:latin typeface="+mn-lt"/>
                <a:ea typeface="+mn-ea"/>
              </a:rPr>
              <a:t>m</a:t>
            </a:r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,</a:t>
            </a:r>
            <a:r>
              <a:rPr lang="en-US" altLang="zh-CN" sz="2800" b="1" i="1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则 </a:t>
            </a:r>
            <a:r>
              <a:rPr lang="en-US" altLang="zh-CN" sz="2800" b="1" i="1" smtClean="0">
                <a:solidFill>
                  <a:schemeClr val="tx1"/>
                </a:solidFill>
                <a:latin typeface="+mn-lt"/>
                <a:ea typeface="+mn-ea"/>
              </a:rPr>
              <a:t>M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和 </a:t>
            </a:r>
            <a:r>
              <a:rPr lang="en-US" altLang="zh-CN" sz="2800" b="1" i="1" smtClean="0">
                <a:solidFill>
                  <a:schemeClr val="tx1"/>
                </a:solidFill>
                <a:latin typeface="+mn-lt"/>
                <a:ea typeface="+mn-ea"/>
              </a:rPr>
              <a:t>m</a:t>
            </a:r>
            <a:r>
              <a:rPr lang="en-US" altLang="zh-CN" sz="2800" b="1" i="1" smtClean="0">
                <a:latin typeface="+mn-lt"/>
                <a:ea typeface="+mn-ea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中至少有一个与端点值不等</a:t>
            </a:r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,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04800" y="77152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不妨设 </a:t>
            </a:r>
            <a:endParaRPr kumimoji="1" lang="zh-CN" altLang="en-US" b="1" i="1">
              <a:solidFill>
                <a:schemeClr val="tx2"/>
              </a:solidFill>
              <a:latin typeface="+mn-lt"/>
              <a:ea typeface="+mn-ea"/>
            </a:endParaRP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583570"/>
              </p:ext>
            </p:extLst>
          </p:nvPr>
        </p:nvGraphicFramePr>
        <p:xfrm>
          <a:off x="1600200" y="874713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" name="Equation" r:id="rId3" imgW="1600088" imgH="361987" progId="Equation.3">
                  <p:embed/>
                </p:oleObj>
              </mc:Choice>
              <mc:Fallback>
                <p:oleObj name="Equation" r:id="rId3" imgW="1600088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74713"/>
                        <a:ext cx="165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200400" y="7366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则至少存在一点</a:t>
            </a: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430797"/>
              </p:ext>
            </p:extLst>
          </p:nvPr>
        </p:nvGraphicFramePr>
        <p:xfrm>
          <a:off x="5867400" y="849313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" name="Equation" r:id="rId5" imgW="1400036" imgH="361987" progId="Equation.3">
                  <p:embed/>
                </p:oleObj>
              </mc:Choice>
              <mc:Fallback>
                <p:oleObj name="Equation" r:id="rId5" imgW="1400036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849313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7315200" y="7223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1095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037924"/>
              </p:ext>
            </p:extLst>
          </p:nvPr>
        </p:nvGraphicFramePr>
        <p:xfrm>
          <a:off x="406400" y="1417638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4" name="Equation" r:id="rId7" imgW="1524149" imgH="361987" progId="Equation.3">
                  <p:embed/>
                </p:oleObj>
              </mc:Choice>
              <mc:Fallback>
                <p:oleObj name="Equation" r:id="rId7" imgW="1524149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417638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628898"/>
              </p:ext>
            </p:extLst>
          </p:nvPr>
        </p:nvGraphicFramePr>
        <p:xfrm>
          <a:off x="4629150" y="1400175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" name="Equation" r:id="rId9" imgW="1362233" imgH="361987" progId="Equation.DSMT4">
                  <p:embed/>
                </p:oleObj>
              </mc:Choice>
              <mc:Fallback>
                <p:oleObj name="Equation" r:id="rId9" imgW="1362233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1400175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685800" y="1865313"/>
            <a:ext cx="1014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注意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685800" y="2398713"/>
            <a:ext cx="63626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1) </a:t>
            </a:r>
            <a:r>
              <a:rPr kumimoji="1" lang="zh-CN" altLang="en-US" b="1" dirty="0">
                <a:latin typeface="+mn-lt"/>
                <a:ea typeface="+mn-ea"/>
              </a:rPr>
              <a:t>定理条件条件不全具备</a:t>
            </a:r>
            <a:r>
              <a:rPr kumimoji="1" lang="en-US" altLang="zh-CN" b="1" dirty="0">
                <a:latin typeface="+mn-lt"/>
                <a:ea typeface="+mn-ea"/>
              </a:rPr>
              <a:t>,  </a:t>
            </a:r>
            <a:r>
              <a:rPr kumimoji="1" lang="zh-CN" altLang="en-US" b="1" dirty="0">
                <a:latin typeface="+mn-lt"/>
                <a:ea typeface="+mn-ea"/>
              </a:rPr>
              <a:t>结论不一定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228600" y="2946400"/>
            <a:ext cx="108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成立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</a:p>
        </p:txBody>
      </p:sp>
      <p:graphicFrame>
        <p:nvGraphicFramePr>
          <p:cNvPr id="109581" name="Object 13"/>
          <p:cNvGraphicFramePr>
            <a:graphicFrameLocks noChangeAspect="1"/>
          </p:cNvGraphicFramePr>
          <p:nvPr/>
        </p:nvGraphicFramePr>
        <p:xfrm>
          <a:off x="838200" y="3465513"/>
          <a:ext cx="3162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6" name="Equation" r:id="rId11" imgW="3114536" imgH="952351" progId="Equation.3">
                  <p:embed/>
                </p:oleObj>
              </mc:Choice>
              <mc:Fallback>
                <p:oleObj name="Equation" r:id="rId11" imgW="3114536" imgH="9523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65513"/>
                        <a:ext cx="3162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1981200" y="1331913"/>
            <a:ext cx="2813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则由费马引理得 </a:t>
            </a:r>
          </a:p>
        </p:txBody>
      </p:sp>
      <p:graphicFrame>
        <p:nvGraphicFramePr>
          <p:cNvPr id="109583" name="Object 15"/>
          <p:cNvGraphicFramePr>
            <a:graphicFrameLocks noChangeAspect="1"/>
          </p:cNvGraphicFramePr>
          <p:nvPr/>
        </p:nvGraphicFramePr>
        <p:xfrm>
          <a:off x="4724400" y="3541713"/>
          <a:ext cx="1409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7" name="Equation" r:id="rId13" imgW="1362233" imgH="866626" progId="Equation.3">
                  <p:embed/>
                </p:oleObj>
              </mc:Choice>
              <mc:Fallback>
                <p:oleObj name="Equation" r:id="rId13" imgW="1362233" imgH="866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41713"/>
                        <a:ext cx="1409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4" name="Object 16"/>
          <p:cNvGraphicFramePr>
            <a:graphicFrameLocks noChangeAspect="1"/>
          </p:cNvGraphicFramePr>
          <p:nvPr/>
        </p:nvGraphicFramePr>
        <p:xfrm>
          <a:off x="7315200" y="3617913"/>
          <a:ext cx="129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8" name="Equation" r:id="rId15" imgW="1247821" imgH="799988" progId="Equation.3">
                  <p:embed/>
                </p:oleObj>
              </mc:Choice>
              <mc:Fallback>
                <p:oleObj name="Equation" r:id="rId15" imgW="1247821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617913"/>
                        <a:ext cx="1295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85" name="Group 17"/>
          <p:cNvGrpSpPr>
            <a:grpSpLocks/>
          </p:cNvGrpSpPr>
          <p:nvPr/>
        </p:nvGrpSpPr>
        <p:grpSpPr bwMode="auto">
          <a:xfrm>
            <a:off x="1370013" y="4532313"/>
            <a:ext cx="1677987" cy="1247775"/>
            <a:chOff x="3264" y="2123"/>
            <a:chExt cx="1057" cy="786"/>
          </a:xfrm>
        </p:grpSpPr>
        <p:sp>
          <p:nvSpPr>
            <p:cNvPr id="9285" name="Line 18"/>
            <p:cNvSpPr>
              <a:spLocks noChangeShapeType="1"/>
            </p:cNvSpPr>
            <p:nvPr/>
          </p:nvSpPr>
          <p:spPr bwMode="auto">
            <a:xfrm flipV="1">
              <a:off x="3471" y="2258"/>
              <a:ext cx="448" cy="447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6" name="Line 19"/>
            <p:cNvSpPr>
              <a:spLocks noChangeShapeType="1"/>
            </p:cNvSpPr>
            <p:nvPr/>
          </p:nvSpPr>
          <p:spPr bwMode="auto">
            <a:xfrm>
              <a:off x="3471" y="2705"/>
              <a:ext cx="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7" name="Line 20"/>
            <p:cNvSpPr>
              <a:spLocks noChangeShapeType="1"/>
            </p:cNvSpPr>
            <p:nvPr/>
          </p:nvSpPr>
          <p:spPr bwMode="auto">
            <a:xfrm flipV="1">
              <a:off x="3471" y="2123"/>
              <a:ext cx="0" cy="5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8" name="Line 21"/>
            <p:cNvSpPr>
              <a:spLocks noChangeShapeType="1"/>
            </p:cNvSpPr>
            <p:nvPr/>
          </p:nvSpPr>
          <p:spPr bwMode="auto">
            <a:xfrm>
              <a:off x="3939" y="2258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89" name="Object 22"/>
            <p:cNvGraphicFramePr>
              <a:graphicFrameLocks noChangeAspect="1"/>
            </p:cNvGraphicFramePr>
            <p:nvPr/>
          </p:nvGraphicFramePr>
          <p:xfrm>
            <a:off x="4184" y="2764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9" name="Equation" r:id="rId17" imgW="171617" imgH="180826" progId="Equation.3">
                    <p:embed/>
                  </p:oleObj>
                </mc:Choice>
                <mc:Fallback>
                  <p:oleObj name="Equation" r:id="rId17" imgW="171617" imgH="1808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2764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0" name="Object 23"/>
            <p:cNvGraphicFramePr>
              <a:graphicFrameLocks noChangeAspect="1"/>
            </p:cNvGraphicFramePr>
            <p:nvPr/>
          </p:nvGraphicFramePr>
          <p:xfrm>
            <a:off x="3896" y="2736"/>
            <a:ext cx="7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0" name="Equation" r:id="rId19" imgW="95343" imgH="257175" progId="Equation.3">
                    <p:embed/>
                  </p:oleObj>
                </mc:Choice>
                <mc:Fallback>
                  <p:oleObj name="Equation" r:id="rId19" imgW="95343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2736"/>
                          <a:ext cx="79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1" name="Object 24"/>
            <p:cNvGraphicFramePr>
              <a:graphicFrameLocks noChangeAspect="1"/>
            </p:cNvGraphicFramePr>
            <p:nvPr/>
          </p:nvGraphicFramePr>
          <p:xfrm>
            <a:off x="3264" y="2130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1" name="Equation" r:id="rId21" imgW="190351" imgH="257175" progId="Equation.3">
                    <p:embed/>
                  </p:oleObj>
                </mc:Choice>
                <mc:Fallback>
                  <p:oleObj name="Equation" r:id="rId21" imgW="190351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130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2" name="Oval 25"/>
            <p:cNvSpPr>
              <a:spLocks noChangeArrowheads="1"/>
            </p:cNvSpPr>
            <p:nvPr/>
          </p:nvSpPr>
          <p:spPr bwMode="auto">
            <a:xfrm>
              <a:off x="3910" y="2679"/>
              <a:ext cx="41" cy="41"/>
            </a:xfrm>
            <a:prstGeom prst="ellipse">
              <a:avLst/>
            </a:prstGeom>
            <a:solidFill>
              <a:srgbClr val="FF00FF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3" name="Oval 26"/>
            <p:cNvSpPr>
              <a:spLocks noChangeArrowheads="1"/>
            </p:cNvSpPr>
            <p:nvPr/>
          </p:nvSpPr>
          <p:spPr bwMode="auto">
            <a:xfrm>
              <a:off x="3919" y="2226"/>
              <a:ext cx="36" cy="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94" name="Object 27"/>
            <p:cNvGraphicFramePr>
              <a:graphicFrameLocks noChangeAspect="1"/>
            </p:cNvGraphicFramePr>
            <p:nvPr/>
          </p:nvGraphicFramePr>
          <p:xfrm>
            <a:off x="3264" y="268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2" name="Equation" r:id="rId23" imgW="257259" imgH="266551" progId="Equation.3">
                    <p:embed/>
                  </p:oleObj>
                </mc:Choice>
                <mc:Fallback>
                  <p:oleObj name="Equation" r:id="rId23" imgW="257259" imgH="2665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68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596" name="Group 28"/>
          <p:cNvGrpSpPr>
            <a:grpSpLocks/>
          </p:cNvGrpSpPr>
          <p:nvPr/>
        </p:nvGrpSpPr>
        <p:grpSpPr bwMode="auto">
          <a:xfrm>
            <a:off x="4267200" y="4557713"/>
            <a:ext cx="2316163" cy="1346200"/>
            <a:chOff x="1509" y="3024"/>
            <a:chExt cx="1459" cy="848"/>
          </a:xfrm>
        </p:grpSpPr>
        <p:sp>
          <p:nvSpPr>
            <p:cNvPr id="9274" name="Line 29"/>
            <p:cNvSpPr>
              <a:spLocks noChangeShapeType="1"/>
            </p:cNvSpPr>
            <p:nvPr/>
          </p:nvSpPr>
          <p:spPr bwMode="auto">
            <a:xfrm flipV="1">
              <a:off x="1509" y="3667"/>
              <a:ext cx="14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5" name="Line 30"/>
            <p:cNvSpPr>
              <a:spLocks noChangeShapeType="1"/>
            </p:cNvSpPr>
            <p:nvPr/>
          </p:nvSpPr>
          <p:spPr bwMode="auto">
            <a:xfrm flipV="1">
              <a:off x="2230" y="3024"/>
              <a:ext cx="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6" name="Line 31"/>
            <p:cNvSpPr>
              <a:spLocks noChangeShapeType="1"/>
            </p:cNvSpPr>
            <p:nvPr/>
          </p:nvSpPr>
          <p:spPr bwMode="auto">
            <a:xfrm flipV="1">
              <a:off x="2230" y="3214"/>
              <a:ext cx="447" cy="447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7" name="Line 32"/>
            <p:cNvSpPr>
              <a:spLocks noChangeShapeType="1"/>
            </p:cNvSpPr>
            <p:nvPr/>
          </p:nvSpPr>
          <p:spPr bwMode="auto">
            <a:xfrm>
              <a:off x="2677" y="3220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8" name="Line 33"/>
            <p:cNvSpPr>
              <a:spLocks noChangeShapeType="1"/>
            </p:cNvSpPr>
            <p:nvPr/>
          </p:nvSpPr>
          <p:spPr bwMode="auto">
            <a:xfrm rot="5400000" flipV="1">
              <a:off x="1783" y="3220"/>
              <a:ext cx="447" cy="447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9" name="Line 34"/>
            <p:cNvSpPr>
              <a:spLocks noChangeShapeType="1"/>
            </p:cNvSpPr>
            <p:nvPr/>
          </p:nvSpPr>
          <p:spPr bwMode="auto">
            <a:xfrm>
              <a:off x="1783" y="3203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80" name="Object 35"/>
            <p:cNvGraphicFramePr>
              <a:graphicFrameLocks noChangeAspect="1"/>
            </p:cNvGraphicFramePr>
            <p:nvPr/>
          </p:nvGraphicFramePr>
          <p:xfrm>
            <a:off x="2832" y="3717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3" name="Equation" r:id="rId25" imgW="171617" imgH="180826" progId="Equation.3">
                    <p:embed/>
                  </p:oleObj>
                </mc:Choice>
                <mc:Fallback>
                  <p:oleObj name="Equation" r:id="rId25" imgW="171617" imgH="1808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717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1" name="Object 36"/>
            <p:cNvGraphicFramePr>
              <a:graphicFrameLocks noChangeAspect="1"/>
            </p:cNvGraphicFramePr>
            <p:nvPr/>
          </p:nvGraphicFramePr>
          <p:xfrm>
            <a:off x="2657" y="3667"/>
            <a:ext cx="7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4" name="Equation" r:id="rId27" imgW="95343" imgH="257175" progId="Equation.3">
                    <p:embed/>
                  </p:oleObj>
                </mc:Choice>
                <mc:Fallback>
                  <p:oleObj name="Equation" r:id="rId27" imgW="95343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7" y="3667"/>
                          <a:ext cx="79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2" name="Object 37"/>
            <p:cNvGraphicFramePr>
              <a:graphicFrameLocks noChangeAspect="1"/>
            </p:cNvGraphicFramePr>
            <p:nvPr/>
          </p:nvGraphicFramePr>
          <p:xfrm>
            <a:off x="2064" y="302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5" name="Equation" r:id="rId29" imgW="190351" imgH="257175" progId="Equation.3">
                    <p:embed/>
                  </p:oleObj>
                </mc:Choice>
                <mc:Fallback>
                  <p:oleObj name="Equation" r:id="rId29" imgW="190351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02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3" name="Object 38"/>
            <p:cNvGraphicFramePr>
              <a:graphicFrameLocks noChangeAspect="1"/>
            </p:cNvGraphicFramePr>
            <p:nvPr/>
          </p:nvGraphicFramePr>
          <p:xfrm>
            <a:off x="1680" y="3667"/>
            <a:ext cx="230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6" name="Equation" r:id="rId31" imgW="361969" imgH="257175" progId="Equation.3">
                    <p:embed/>
                  </p:oleObj>
                </mc:Choice>
                <mc:Fallback>
                  <p:oleObj name="Equation" r:id="rId31" imgW="361969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667"/>
                          <a:ext cx="230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4" name="Object 39"/>
            <p:cNvGraphicFramePr>
              <a:graphicFrameLocks noChangeAspect="1"/>
            </p:cNvGraphicFramePr>
            <p:nvPr/>
          </p:nvGraphicFramePr>
          <p:xfrm>
            <a:off x="2112" y="367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7" name="Equation" r:id="rId33" imgW="257259" imgH="266551" progId="Equation.3">
                    <p:embed/>
                  </p:oleObj>
                </mc:Choice>
                <mc:Fallback>
                  <p:oleObj name="Equation" r:id="rId33" imgW="257259" imgH="2665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67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608" name="Group 40"/>
          <p:cNvGrpSpPr>
            <a:grpSpLocks/>
          </p:cNvGrpSpPr>
          <p:nvPr/>
        </p:nvGrpSpPr>
        <p:grpSpPr bwMode="auto">
          <a:xfrm>
            <a:off x="7239000" y="4532313"/>
            <a:ext cx="1689100" cy="1257300"/>
            <a:chOff x="4312" y="3056"/>
            <a:chExt cx="1064" cy="792"/>
          </a:xfrm>
        </p:grpSpPr>
        <p:sp>
          <p:nvSpPr>
            <p:cNvPr id="9266" name="Line 41"/>
            <p:cNvSpPr>
              <a:spLocks noChangeShapeType="1"/>
            </p:cNvSpPr>
            <p:nvPr/>
          </p:nvSpPr>
          <p:spPr bwMode="auto">
            <a:xfrm flipV="1">
              <a:off x="4506" y="3191"/>
              <a:ext cx="448" cy="449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7" name="Line 42"/>
            <p:cNvSpPr>
              <a:spLocks noChangeShapeType="1"/>
            </p:cNvSpPr>
            <p:nvPr/>
          </p:nvSpPr>
          <p:spPr bwMode="auto">
            <a:xfrm>
              <a:off x="4506" y="3638"/>
              <a:ext cx="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8" name="Line 43"/>
            <p:cNvSpPr>
              <a:spLocks noChangeShapeType="1"/>
            </p:cNvSpPr>
            <p:nvPr/>
          </p:nvSpPr>
          <p:spPr bwMode="auto">
            <a:xfrm flipV="1">
              <a:off x="4506" y="3056"/>
              <a:ext cx="0" cy="5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9" name="Line 44"/>
            <p:cNvSpPr>
              <a:spLocks noChangeShapeType="1"/>
            </p:cNvSpPr>
            <p:nvPr/>
          </p:nvSpPr>
          <p:spPr bwMode="auto">
            <a:xfrm>
              <a:off x="4955" y="3191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70" name="Object 45"/>
            <p:cNvGraphicFramePr>
              <a:graphicFrameLocks noChangeAspect="1"/>
            </p:cNvGraphicFramePr>
            <p:nvPr/>
          </p:nvGraphicFramePr>
          <p:xfrm>
            <a:off x="5240" y="3695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8" name="Equation" r:id="rId35" imgW="171617" imgH="180826" progId="Equation.3">
                    <p:embed/>
                  </p:oleObj>
                </mc:Choice>
                <mc:Fallback>
                  <p:oleObj name="Equation" r:id="rId35" imgW="171617" imgH="1808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0" y="3695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1" name="Object 46"/>
            <p:cNvGraphicFramePr>
              <a:graphicFrameLocks noChangeAspect="1"/>
            </p:cNvGraphicFramePr>
            <p:nvPr/>
          </p:nvGraphicFramePr>
          <p:xfrm>
            <a:off x="4944" y="3667"/>
            <a:ext cx="7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9" name="Equation" r:id="rId37" imgW="95343" imgH="257175" progId="Equation.3">
                    <p:embed/>
                  </p:oleObj>
                </mc:Choice>
                <mc:Fallback>
                  <p:oleObj name="Equation" r:id="rId37" imgW="95343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3667"/>
                          <a:ext cx="79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2" name="Object 47"/>
            <p:cNvGraphicFramePr>
              <a:graphicFrameLocks noChangeAspect="1"/>
            </p:cNvGraphicFramePr>
            <p:nvPr/>
          </p:nvGraphicFramePr>
          <p:xfrm>
            <a:off x="4312" y="3060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0" name="Equation" r:id="rId39" imgW="190351" imgH="257175" progId="Equation.3">
                    <p:embed/>
                  </p:oleObj>
                </mc:Choice>
                <mc:Fallback>
                  <p:oleObj name="Equation" r:id="rId39" imgW="190351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2" y="3060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3" name="Object 48"/>
            <p:cNvGraphicFramePr>
              <a:graphicFrameLocks noChangeAspect="1"/>
            </p:cNvGraphicFramePr>
            <p:nvPr/>
          </p:nvGraphicFramePr>
          <p:xfrm>
            <a:off x="4320" y="364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1" name="Equation" r:id="rId41" imgW="257259" imgH="266551" progId="Equation.3">
                    <p:embed/>
                  </p:oleObj>
                </mc:Choice>
                <mc:Fallback>
                  <p:oleObj name="Equation" r:id="rId41" imgW="257259" imgH="2665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64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6" name="Group 49"/>
          <p:cNvGrpSpPr>
            <a:grpSpLocks/>
          </p:cNvGrpSpPr>
          <p:nvPr/>
        </p:nvGrpSpPr>
        <p:grpSpPr bwMode="auto">
          <a:xfrm>
            <a:off x="6846888" y="1408113"/>
            <a:ext cx="2144712" cy="1622425"/>
            <a:chOff x="3648" y="450"/>
            <a:chExt cx="1688" cy="1278"/>
          </a:xfrm>
        </p:grpSpPr>
        <p:graphicFrame>
          <p:nvGraphicFramePr>
            <p:cNvPr id="9245" name="Object 50"/>
            <p:cNvGraphicFramePr>
              <a:graphicFrameLocks noChangeAspect="1"/>
            </p:cNvGraphicFramePr>
            <p:nvPr/>
          </p:nvGraphicFramePr>
          <p:xfrm>
            <a:off x="4186" y="1481"/>
            <a:ext cx="14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" name="Equation" r:id="rId43" imgW="180984" imgH="342900" progId="Equation.3">
                    <p:embed/>
                  </p:oleObj>
                </mc:Choice>
                <mc:Fallback>
                  <p:oleObj name="Equation" r:id="rId43" imgW="180984" imgH="342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1481"/>
                          <a:ext cx="14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46" name="Group 51"/>
            <p:cNvGrpSpPr>
              <a:grpSpLocks/>
            </p:cNvGrpSpPr>
            <p:nvPr/>
          </p:nvGrpSpPr>
          <p:grpSpPr bwMode="auto">
            <a:xfrm>
              <a:off x="4520" y="1255"/>
              <a:ext cx="288" cy="203"/>
              <a:chOff x="4608" y="1237"/>
              <a:chExt cx="288" cy="203"/>
            </a:xfrm>
          </p:grpSpPr>
          <p:sp>
            <p:nvSpPr>
              <p:cNvPr id="9264" name="Line 52"/>
              <p:cNvSpPr>
                <a:spLocks noChangeShapeType="1"/>
              </p:cNvSpPr>
              <p:nvPr/>
            </p:nvSpPr>
            <p:spPr bwMode="auto">
              <a:xfrm>
                <a:off x="4752" y="124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5" name="Line 53"/>
              <p:cNvSpPr>
                <a:spLocks noChangeShapeType="1"/>
              </p:cNvSpPr>
              <p:nvPr/>
            </p:nvSpPr>
            <p:spPr bwMode="auto">
              <a:xfrm>
                <a:off x="4608" y="123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47" name="Group 54"/>
            <p:cNvGrpSpPr>
              <a:grpSpLocks/>
            </p:cNvGrpSpPr>
            <p:nvPr/>
          </p:nvGrpSpPr>
          <p:grpSpPr bwMode="auto">
            <a:xfrm>
              <a:off x="4088" y="557"/>
              <a:ext cx="288" cy="910"/>
              <a:chOff x="4176" y="539"/>
              <a:chExt cx="288" cy="910"/>
            </a:xfrm>
          </p:grpSpPr>
          <p:sp>
            <p:nvSpPr>
              <p:cNvPr id="9262" name="Line 55"/>
              <p:cNvSpPr>
                <a:spLocks noChangeShapeType="1"/>
              </p:cNvSpPr>
              <p:nvPr/>
            </p:nvSpPr>
            <p:spPr bwMode="auto">
              <a:xfrm>
                <a:off x="4329" y="576"/>
                <a:ext cx="0" cy="8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3" name="Line 56"/>
              <p:cNvSpPr>
                <a:spLocks noChangeShapeType="1"/>
              </p:cNvSpPr>
              <p:nvPr/>
            </p:nvSpPr>
            <p:spPr bwMode="auto">
              <a:xfrm>
                <a:off x="4176" y="539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48" name="Group 57"/>
            <p:cNvGrpSpPr>
              <a:grpSpLocks/>
            </p:cNvGrpSpPr>
            <p:nvPr/>
          </p:nvGrpSpPr>
          <p:grpSpPr bwMode="auto">
            <a:xfrm>
              <a:off x="3648" y="450"/>
              <a:ext cx="1688" cy="1243"/>
              <a:chOff x="3736" y="306"/>
              <a:chExt cx="1688" cy="1243"/>
            </a:xfrm>
          </p:grpSpPr>
          <p:grpSp>
            <p:nvGrpSpPr>
              <p:cNvPr id="9249" name="Group 58"/>
              <p:cNvGrpSpPr>
                <a:grpSpLocks/>
              </p:cNvGrpSpPr>
              <p:nvPr/>
            </p:nvGrpSpPr>
            <p:grpSpPr bwMode="auto">
              <a:xfrm>
                <a:off x="3736" y="306"/>
                <a:ext cx="1688" cy="1243"/>
                <a:chOff x="3736" y="306"/>
                <a:chExt cx="1688" cy="1243"/>
              </a:xfrm>
            </p:grpSpPr>
            <p:sp>
              <p:nvSpPr>
                <p:cNvPr id="9251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834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2" name="Line 60"/>
                <p:cNvSpPr>
                  <a:spLocks noChangeShapeType="1"/>
                </p:cNvSpPr>
                <p:nvPr/>
              </p:nvSpPr>
              <p:spPr bwMode="auto">
                <a:xfrm>
                  <a:off x="4176" y="834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3" name="Line 61"/>
                <p:cNvSpPr>
                  <a:spLocks noChangeShapeType="1"/>
                </p:cNvSpPr>
                <p:nvPr/>
              </p:nvSpPr>
              <p:spPr bwMode="auto">
                <a:xfrm>
                  <a:off x="5088" y="834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4" name="Line 62"/>
                <p:cNvSpPr>
                  <a:spLocks noChangeShapeType="1"/>
                </p:cNvSpPr>
                <p:nvPr/>
              </p:nvSpPr>
              <p:spPr bwMode="auto">
                <a:xfrm>
                  <a:off x="3936" y="1314"/>
                  <a:ext cx="14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5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936" y="306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56" name="Object 64"/>
                <p:cNvGraphicFramePr>
                  <a:graphicFrameLocks noChangeAspect="1"/>
                </p:cNvGraphicFramePr>
                <p:nvPr/>
              </p:nvGraphicFramePr>
              <p:xfrm>
                <a:off x="5288" y="1405"/>
                <a:ext cx="13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23" name="Equation" r:id="rId45" imgW="171617" imgH="180826" progId="Equation.3">
                        <p:embed/>
                      </p:oleObj>
                    </mc:Choice>
                    <mc:Fallback>
                      <p:oleObj name="Equation" r:id="rId45" imgW="171617" imgH="180826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8" y="1405"/>
                              <a:ext cx="136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57" name="Object 65"/>
                <p:cNvGraphicFramePr>
                  <a:graphicFrameLocks noChangeAspect="1"/>
                </p:cNvGraphicFramePr>
                <p:nvPr/>
              </p:nvGraphicFramePr>
              <p:xfrm>
                <a:off x="3736" y="326"/>
                <a:ext cx="15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24" name="Equation" r:id="rId47" imgW="190351" imgH="257175" progId="Equation.3">
                        <p:embed/>
                      </p:oleObj>
                    </mc:Choice>
                    <mc:Fallback>
                      <p:oleObj name="Equation" r:id="rId47" imgW="190351" imgH="25717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6" y="326"/>
                              <a:ext cx="152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58" name="Freeform 66"/>
                <p:cNvSpPr>
                  <a:spLocks/>
                </p:cNvSpPr>
                <p:nvPr/>
              </p:nvSpPr>
              <p:spPr bwMode="auto">
                <a:xfrm>
                  <a:off x="4176" y="362"/>
                  <a:ext cx="912" cy="800"/>
                </a:xfrm>
                <a:custGeom>
                  <a:avLst/>
                  <a:gdLst>
                    <a:gd name="T0" fmla="*/ 0 w 912"/>
                    <a:gd name="T1" fmla="*/ 472 h 800"/>
                    <a:gd name="T2" fmla="*/ 96 w 912"/>
                    <a:gd name="T3" fmla="*/ 184 h 800"/>
                    <a:gd name="T4" fmla="*/ 192 w 912"/>
                    <a:gd name="T5" fmla="*/ 88 h 800"/>
                    <a:gd name="T6" fmla="*/ 528 w 912"/>
                    <a:gd name="T7" fmla="*/ 712 h 800"/>
                    <a:gd name="T8" fmla="*/ 720 w 912"/>
                    <a:gd name="T9" fmla="*/ 616 h 800"/>
                    <a:gd name="T10" fmla="*/ 912 w 912"/>
                    <a:gd name="T11" fmla="*/ 472 h 8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12" h="800">
                      <a:moveTo>
                        <a:pt x="0" y="472"/>
                      </a:moveTo>
                      <a:cubicBezTo>
                        <a:pt x="32" y="360"/>
                        <a:pt x="64" y="248"/>
                        <a:pt x="96" y="184"/>
                      </a:cubicBezTo>
                      <a:cubicBezTo>
                        <a:pt x="128" y="120"/>
                        <a:pt x="120" y="0"/>
                        <a:pt x="192" y="88"/>
                      </a:cubicBezTo>
                      <a:cubicBezTo>
                        <a:pt x="264" y="176"/>
                        <a:pt x="440" y="624"/>
                        <a:pt x="528" y="712"/>
                      </a:cubicBezTo>
                      <a:cubicBezTo>
                        <a:pt x="616" y="800"/>
                        <a:pt x="656" y="656"/>
                        <a:pt x="720" y="616"/>
                      </a:cubicBezTo>
                      <a:cubicBezTo>
                        <a:pt x="784" y="576"/>
                        <a:pt x="880" y="496"/>
                        <a:pt x="912" y="472"/>
                      </a:cubicBezTo>
                    </a:path>
                  </a:pathLst>
                </a:custGeom>
                <a:ln>
                  <a:solidFill>
                    <a:srgbClr val="00B050"/>
                  </a:solidFill>
                  <a:headEnd/>
                  <a:tailEnd/>
                </a:ln>
                <a:extLst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59" name="Object 67"/>
                <p:cNvGraphicFramePr>
                  <a:graphicFrameLocks noChangeAspect="1"/>
                </p:cNvGraphicFramePr>
                <p:nvPr/>
              </p:nvGraphicFramePr>
              <p:xfrm>
                <a:off x="4128" y="1392"/>
                <a:ext cx="144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25" name="Equation" r:id="rId49" imgW="180984" imgH="180826" progId="Equation.3">
                        <p:embed/>
                      </p:oleObj>
                    </mc:Choice>
                    <mc:Fallback>
                      <p:oleObj name="Equation" r:id="rId49" imgW="180984" imgH="180826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28" y="1392"/>
                              <a:ext cx="144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60" name="Object 68"/>
                <p:cNvGraphicFramePr>
                  <a:graphicFrameLocks noChangeAspect="1"/>
                </p:cNvGraphicFramePr>
                <p:nvPr/>
              </p:nvGraphicFramePr>
              <p:xfrm>
                <a:off x="5040" y="1344"/>
                <a:ext cx="128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26" name="Equation" r:id="rId51" imgW="152549" imgH="266551" progId="Equation.3">
                        <p:embed/>
                      </p:oleObj>
                    </mc:Choice>
                    <mc:Fallback>
                      <p:oleObj name="Equation" r:id="rId51" imgW="152549" imgH="26655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0" y="1344"/>
                              <a:ext cx="128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61" name="Object 69"/>
                <p:cNvGraphicFramePr>
                  <a:graphicFrameLocks noChangeAspect="1"/>
                </p:cNvGraphicFramePr>
                <p:nvPr/>
              </p:nvGraphicFramePr>
              <p:xfrm>
                <a:off x="4556" y="422"/>
                <a:ext cx="820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27" name="Equation" r:id="rId53" imgW="1247821" imgH="342900" progId="Equation.3">
                        <p:embed/>
                      </p:oleObj>
                    </mc:Choice>
                    <mc:Fallback>
                      <p:oleObj name="Equation" r:id="rId53" imgW="1247821" imgH="3429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6" y="422"/>
                              <a:ext cx="820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9250" name="Object 70"/>
              <p:cNvGraphicFramePr>
                <a:graphicFrameLocks noChangeAspect="1"/>
              </p:cNvGraphicFramePr>
              <p:nvPr/>
            </p:nvGraphicFramePr>
            <p:xfrm>
              <a:off x="3767" y="1314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8" name="Equation" r:id="rId55" imgW="257259" imgH="266551" progId="Equation.3">
                      <p:embed/>
                    </p:oleObj>
                  </mc:Choice>
                  <mc:Fallback>
                    <p:oleObj name="Equation" r:id="rId55" imgW="257259" imgH="2665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7" y="1314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9639" name="Object 71"/>
          <p:cNvGraphicFramePr>
            <a:graphicFrameLocks noChangeAspect="1"/>
          </p:cNvGraphicFramePr>
          <p:nvPr/>
        </p:nvGraphicFramePr>
        <p:xfrm>
          <a:off x="1371600" y="5938838"/>
          <a:ext cx="15875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9" name="Equation" r:id="rId57" imgW="1933621" imgH="381074" progId="Equation.3">
                  <p:embed/>
                </p:oleObj>
              </mc:Choice>
              <mc:Fallback>
                <p:oleObj name="Equation" r:id="rId57" imgW="1933621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38838"/>
                        <a:ext cx="15875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40" name="Object 72"/>
          <p:cNvGraphicFramePr>
            <a:graphicFrameLocks noChangeAspect="1"/>
          </p:cNvGraphicFramePr>
          <p:nvPr/>
        </p:nvGraphicFramePr>
        <p:xfrm>
          <a:off x="4572000" y="5927725"/>
          <a:ext cx="16383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" name="Equation" r:id="rId59" imgW="2000194" imgH="400162" progId="Equation.3">
                  <p:embed/>
                </p:oleObj>
              </mc:Choice>
              <mc:Fallback>
                <p:oleObj name="Equation" r:id="rId59" imgW="2000194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927725"/>
                        <a:ext cx="16383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41" name="Object 73"/>
          <p:cNvGraphicFramePr>
            <a:graphicFrameLocks noChangeAspect="1"/>
          </p:cNvGraphicFramePr>
          <p:nvPr/>
        </p:nvGraphicFramePr>
        <p:xfrm>
          <a:off x="7391400" y="5892800"/>
          <a:ext cx="13430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" name="Equation" r:id="rId61" imgW="1628859" imgH="342900" progId="Equation.3">
                  <p:embed/>
                </p:oleObj>
              </mc:Choice>
              <mc:Fallback>
                <p:oleObj name="Equation" r:id="rId61" imgW="1628859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892800"/>
                        <a:ext cx="13430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42" name="Text Box 74"/>
          <p:cNvSpPr txBox="1">
            <a:spLocks noChangeArrowheads="1"/>
          </p:cNvSpPr>
          <p:nvPr/>
        </p:nvSpPr>
        <p:spPr bwMode="auto">
          <a:xfrm>
            <a:off x="1073150" y="2946400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例如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90513" y="5414963"/>
            <a:ext cx="1066800" cy="10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华文行楷" pitchFamily="2" charset="-122"/>
              </a:rPr>
              <a:t>(1)</a:t>
            </a:r>
            <a:r>
              <a:rPr lang="zh-CN" altLang="en-US" sz="2000" dirty="0">
                <a:latin typeface="+mn-lt"/>
                <a:ea typeface="华文行楷" pitchFamily="2" charset="-122"/>
              </a:rPr>
              <a:t>不满足</a:t>
            </a:r>
            <a:endParaRPr lang="en-US" altLang="zh-CN" sz="2000" dirty="0">
              <a:latin typeface="+mn-lt"/>
              <a:ea typeface="华文行楷" pitchFamily="2" charset="-122"/>
            </a:endParaRPr>
          </a:p>
          <a:p>
            <a:pPr>
              <a:defRPr/>
            </a:pPr>
            <a:r>
              <a:rPr lang="en-US" altLang="zh-CN" sz="2000" dirty="0">
                <a:latin typeface="+mn-lt"/>
                <a:ea typeface="华文行楷" pitchFamily="2" charset="-122"/>
              </a:rPr>
              <a:t>(2)</a:t>
            </a:r>
            <a:r>
              <a:rPr lang="zh-CN" altLang="en-US" sz="2000" dirty="0">
                <a:latin typeface="+mn-lt"/>
                <a:ea typeface="华文行楷" pitchFamily="2" charset="-122"/>
              </a:rPr>
              <a:t>满足</a:t>
            </a:r>
            <a:endParaRPr lang="en-US" altLang="zh-CN" sz="2000" dirty="0">
              <a:latin typeface="+mn-lt"/>
              <a:ea typeface="华文行楷" pitchFamily="2" charset="-122"/>
            </a:endParaRPr>
          </a:p>
          <a:p>
            <a:pPr>
              <a:defRPr/>
            </a:pPr>
            <a:r>
              <a:rPr lang="en-US" altLang="zh-CN" sz="2000" dirty="0">
                <a:latin typeface="+mn-lt"/>
                <a:ea typeface="华文行楷" pitchFamily="2" charset="-122"/>
              </a:rPr>
              <a:t>(3)</a:t>
            </a:r>
            <a:r>
              <a:rPr lang="zh-CN" altLang="en-US" sz="2000" dirty="0">
                <a:latin typeface="+mn-lt"/>
                <a:ea typeface="华文行楷" pitchFamily="2" charset="-122"/>
              </a:rPr>
              <a:t>满足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3371850" y="5414963"/>
            <a:ext cx="1068388" cy="10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华文行楷" pitchFamily="2" charset="-122"/>
              </a:rPr>
              <a:t>(1)</a:t>
            </a:r>
            <a:r>
              <a:rPr lang="zh-CN" altLang="en-US" sz="2000" dirty="0">
                <a:latin typeface="+mn-lt"/>
                <a:ea typeface="华文行楷" pitchFamily="2" charset="-122"/>
              </a:rPr>
              <a:t>满足</a:t>
            </a:r>
            <a:endParaRPr lang="en-US" altLang="zh-CN" sz="2000" dirty="0">
              <a:latin typeface="+mn-lt"/>
              <a:ea typeface="华文行楷" pitchFamily="2" charset="-122"/>
            </a:endParaRPr>
          </a:p>
          <a:p>
            <a:pPr>
              <a:defRPr/>
            </a:pPr>
            <a:r>
              <a:rPr lang="en-US" altLang="zh-CN" sz="2000" dirty="0">
                <a:latin typeface="+mn-lt"/>
                <a:ea typeface="华文行楷" pitchFamily="2" charset="-122"/>
              </a:rPr>
              <a:t>(2)</a:t>
            </a:r>
            <a:r>
              <a:rPr lang="zh-CN" altLang="en-US" sz="2000" dirty="0">
                <a:latin typeface="+mn-lt"/>
                <a:ea typeface="华文行楷" pitchFamily="2" charset="-122"/>
              </a:rPr>
              <a:t>不满足</a:t>
            </a:r>
            <a:endParaRPr lang="en-US" altLang="zh-CN" sz="2000" dirty="0">
              <a:latin typeface="+mn-lt"/>
              <a:ea typeface="华文行楷" pitchFamily="2" charset="-122"/>
            </a:endParaRPr>
          </a:p>
          <a:p>
            <a:pPr>
              <a:defRPr/>
            </a:pPr>
            <a:r>
              <a:rPr lang="en-US" altLang="zh-CN" sz="2000" dirty="0">
                <a:latin typeface="+mn-lt"/>
                <a:ea typeface="华文行楷" pitchFamily="2" charset="-122"/>
              </a:rPr>
              <a:t>(3)</a:t>
            </a:r>
            <a:r>
              <a:rPr lang="zh-CN" altLang="en-US" sz="2000" dirty="0">
                <a:latin typeface="+mn-lt"/>
                <a:ea typeface="华文行楷" pitchFamily="2" charset="-122"/>
              </a:rPr>
              <a:t>满足</a:t>
            </a:r>
          </a:p>
        </p:txBody>
      </p:sp>
      <p:sp>
        <p:nvSpPr>
          <p:cNvPr id="78" name="矩形 77"/>
          <p:cNvSpPr/>
          <p:nvPr/>
        </p:nvSpPr>
        <p:spPr bwMode="auto">
          <a:xfrm>
            <a:off x="6248400" y="5414963"/>
            <a:ext cx="1068388" cy="10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华文行楷" pitchFamily="2" charset="-122"/>
              </a:rPr>
              <a:t>(1)</a:t>
            </a:r>
            <a:r>
              <a:rPr lang="zh-CN" altLang="en-US" sz="2000" dirty="0">
                <a:latin typeface="+mn-lt"/>
                <a:ea typeface="华文行楷" pitchFamily="2" charset="-122"/>
              </a:rPr>
              <a:t>满足</a:t>
            </a:r>
            <a:endParaRPr lang="en-US" altLang="zh-CN" sz="2000" dirty="0">
              <a:latin typeface="+mn-lt"/>
              <a:ea typeface="华文行楷" pitchFamily="2" charset="-122"/>
            </a:endParaRPr>
          </a:p>
          <a:p>
            <a:pPr>
              <a:defRPr/>
            </a:pPr>
            <a:r>
              <a:rPr lang="en-US" altLang="zh-CN" sz="2000" dirty="0">
                <a:latin typeface="+mn-lt"/>
                <a:ea typeface="华文行楷" pitchFamily="2" charset="-122"/>
              </a:rPr>
              <a:t>(2)</a:t>
            </a:r>
            <a:r>
              <a:rPr lang="zh-CN" altLang="en-US" sz="2000" dirty="0">
                <a:latin typeface="+mn-lt"/>
                <a:ea typeface="华文行楷" pitchFamily="2" charset="-122"/>
              </a:rPr>
              <a:t>满足</a:t>
            </a:r>
            <a:endParaRPr lang="en-US" altLang="zh-CN" sz="2000" dirty="0">
              <a:latin typeface="+mn-lt"/>
              <a:ea typeface="华文行楷" pitchFamily="2" charset="-122"/>
            </a:endParaRPr>
          </a:p>
          <a:p>
            <a:pPr>
              <a:defRPr/>
            </a:pPr>
            <a:r>
              <a:rPr lang="en-US" altLang="zh-CN" sz="2000" dirty="0">
                <a:latin typeface="+mn-lt"/>
                <a:ea typeface="华文行楷" pitchFamily="2" charset="-122"/>
              </a:rPr>
              <a:t>(3)</a:t>
            </a:r>
            <a:r>
              <a:rPr lang="zh-CN" altLang="en-US" sz="2000" dirty="0">
                <a:latin typeface="+mn-lt"/>
                <a:ea typeface="华文行楷" pitchFamily="2" charset="-122"/>
              </a:rPr>
              <a:t>不满足</a:t>
            </a:r>
          </a:p>
        </p:txBody>
      </p:sp>
      <p:sp>
        <p:nvSpPr>
          <p:cNvPr id="7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26230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9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9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/>
      <p:bldP spid="109573" grpId="0" autoUpdateAnimBg="0"/>
      <p:bldP spid="109575" grpId="0" autoUpdateAnimBg="0"/>
      <p:bldP spid="109578" grpId="0" build="p" autoUpdateAnimBg="0"/>
      <p:bldP spid="109579" grpId="0" build="p" autoUpdateAnimBg="0" advAuto="0"/>
      <p:bldP spid="109580" grpId="0" build="p" autoUpdateAnimBg="0" advAuto="0"/>
      <p:bldP spid="109582" grpId="0" build="p" autoUpdateAnimBg="0"/>
      <p:bldP spid="109642" grpId="0" build="p" autoUpdateAnimBg="0"/>
      <p:bldP spid="2" grpId="0" animBg="1"/>
      <p:bldP spid="77" grpId="0" animBg="1"/>
      <p:bldP spid="78" grpId="0" animBg="1"/>
      <p:bldP spid="7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8" name="Text Box 116"/>
          <p:cNvSpPr txBox="1">
            <a:spLocks noChangeArrowheads="1"/>
          </p:cNvSpPr>
          <p:nvPr/>
        </p:nvSpPr>
        <p:spPr bwMode="auto">
          <a:xfrm>
            <a:off x="6248400" y="2768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3375"/>
            <a:ext cx="3962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*2)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定理条件只是充分的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23659" name="Rectangle 107"/>
          <p:cNvSpPr>
            <a:spLocks noChangeArrowheads="1"/>
          </p:cNvSpPr>
          <p:nvPr/>
        </p:nvSpPr>
        <p:spPr bwMode="auto">
          <a:xfrm>
            <a:off x="685800" y="1055688"/>
            <a:ext cx="8229600" cy="24018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661" name="Text Box 109"/>
          <p:cNvSpPr txBox="1">
            <a:spLocks noChangeArrowheads="1"/>
          </p:cNvSpPr>
          <p:nvPr/>
        </p:nvSpPr>
        <p:spPr bwMode="auto">
          <a:xfrm>
            <a:off x="4619625" y="33337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本定理可推广为</a:t>
            </a:r>
            <a:endParaRPr kumimoji="1" lang="zh-CN" altLang="en-US" b="1" i="1">
              <a:solidFill>
                <a:schemeClr val="tx2"/>
              </a:solidFill>
              <a:latin typeface="+mn-lt"/>
              <a:ea typeface="+mn-ea"/>
            </a:endParaRPr>
          </a:p>
        </p:txBody>
      </p:sp>
      <p:graphicFrame>
        <p:nvGraphicFramePr>
          <p:cNvPr id="23662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851313"/>
              </p:ext>
            </p:extLst>
          </p:nvPr>
        </p:nvGraphicFramePr>
        <p:xfrm>
          <a:off x="1041400" y="137477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Equation" r:id="rId3" imgW="1276257" imgH="361987" progId="Equation.3">
                  <p:embed/>
                </p:oleObj>
              </mc:Choice>
              <mc:Fallback>
                <p:oleObj name="Equation" r:id="rId3" imgW="127625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37477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63" name="Text Box 111"/>
          <p:cNvSpPr txBox="1">
            <a:spLocks noChangeArrowheads="1"/>
          </p:cNvSpPr>
          <p:nvPr/>
        </p:nvSpPr>
        <p:spPr bwMode="auto">
          <a:xfrm>
            <a:off x="2286000" y="12842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 </a:t>
            </a:r>
            <a:r>
              <a:rPr kumimoji="1" lang="en-US" altLang="zh-CN" b="1">
                <a:latin typeface="+mn-lt"/>
                <a:ea typeface="+mn-ea"/>
              </a:rPr>
              <a:t>( 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 ) </a:t>
            </a:r>
            <a:r>
              <a:rPr kumimoji="1" lang="zh-CN" altLang="en-US" b="1">
                <a:latin typeface="+mn-lt"/>
                <a:ea typeface="+mn-ea"/>
              </a:rPr>
              <a:t>内可导</a:t>
            </a:r>
            <a:r>
              <a:rPr kumimoji="1" lang="en-US" altLang="zh-CN" b="1">
                <a:latin typeface="+mn-lt"/>
                <a:ea typeface="+mn-ea"/>
              </a:rPr>
              <a:t>,  </a:t>
            </a: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23664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608517"/>
              </p:ext>
            </p:extLst>
          </p:nvPr>
        </p:nvGraphicFramePr>
        <p:xfrm>
          <a:off x="1960563" y="1958975"/>
          <a:ext cx="1765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Equation" r:id="rId5" imgW="1714500" imgH="609451" progId="Equation.3">
                  <p:embed/>
                </p:oleObj>
              </mc:Choice>
              <mc:Fallback>
                <p:oleObj name="Equation" r:id="rId5" imgW="1714500" imgH="609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1958975"/>
                        <a:ext cx="1765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65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605427"/>
              </p:ext>
            </p:extLst>
          </p:nvPr>
        </p:nvGraphicFramePr>
        <p:xfrm>
          <a:off x="3810000" y="1958975"/>
          <a:ext cx="1460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Equation" r:id="rId7" imgW="1409737" imgH="609451" progId="Equation.3">
                  <p:embed/>
                </p:oleObj>
              </mc:Choice>
              <mc:Fallback>
                <p:oleObj name="Equation" r:id="rId7" imgW="1409737" imgH="609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58975"/>
                        <a:ext cx="1460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66" name="Text Box 114"/>
          <p:cNvSpPr txBox="1">
            <a:spLocks noChangeArrowheads="1"/>
          </p:cNvSpPr>
          <p:nvPr/>
        </p:nvSpPr>
        <p:spPr bwMode="auto">
          <a:xfrm>
            <a:off x="1812925" y="278288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  <a:r>
              <a:rPr kumimoji="1" lang="en-US" altLang="zh-CN" b="1">
                <a:latin typeface="+mn-lt"/>
                <a:ea typeface="+mn-ea"/>
              </a:rPr>
              <a:t>( 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 ) </a:t>
            </a:r>
            <a:r>
              <a:rPr kumimoji="1" lang="zh-CN" altLang="en-US" b="1">
                <a:latin typeface="+mn-lt"/>
                <a:ea typeface="+mn-ea"/>
              </a:rPr>
              <a:t>内至少存在一点</a:t>
            </a:r>
          </a:p>
        </p:txBody>
      </p:sp>
      <p:graphicFrame>
        <p:nvGraphicFramePr>
          <p:cNvPr id="23667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134724"/>
              </p:ext>
            </p:extLst>
          </p:nvPr>
        </p:nvGraphicFramePr>
        <p:xfrm>
          <a:off x="5943600" y="2911475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Equation" r:id="rId9" imgW="266626" imgH="342900" progId="Equation.3">
                  <p:embed/>
                </p:oleObj>
              </mc:Choice>
              <mc:Fallback>
                <p:oleObj name="Equation" r:id="rId9" imgW="266626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11475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69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88041"/>
              </p:ext>
            </p:extLst>
          </p:nvPr>
        </p:nvGraphicFramePr>
        <p:xfrm>
          <a:off x="6781800" y="2881313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Equation" r:id="rId11" imgW="1400036" imgH="371363" progId="Equation.3">
                  <p:embed/>
                </p:oleObj>
              </mc:Choice>
              <mc:Fallback>
                <p:oleObj name="Equation" r:id="rId11" imgW="140003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881313"/>
                        <a:ext cx="1447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70" name="Text Box 118"/>
          <p:cNvSpPr txBox="1">
            <a:spLocks noChangeArrowheads="1"/>
          </p:cNvSpPr>
          <p:nvPr/>
        </p:nvSpPr>
        <p:spPr bwMode="auto">
          <a:xfrm>
            <a:off x="838200" y="42592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证明提示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设</a:t>
            </a:r>
          </a:p>
        </p:txBody>
      </p:sp>
      <p:sp>
        <p:nvSpPr>
          <p:cNvPr id="23675" name="Text Box 123"/>
          <p:cNvSpPr txBox="1">
            <a:spLocks noChangeArrowheads="1"/>
          </p:cNvSpPr>
          <p:nvPr/>
        </p:nvSpPr>
        <p:spPr bwMode="auto">
          <a:xfrm>
            <a:off x="1295400" y="5518150"/>
            <a:ext cx="533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证</a:t>
            </a:r>
            <a:r>
              <a:rPr kumimoji="1" lang="zh-CN" altLang="en-US" b="1" i="1"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F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在 </a:t>
            </a:r>
            <a:r>
              <a:rPr kumimoji="1" lang="en-US" altLang="zh-CN" b="1">
                <a:latin typeface="+mn-lt"/>
                <a:ea typeface="+mn-ea"/>
              </a:rPr>
              <a:t>[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] </a:t>
            </a:r>
            <a:r>
              <a:rPr kumimoji="1" lang="zh-CN" altLang="en-US" b="1">
                <a:latin typeface="+mn-lt"/>
                <a:ea typeface="+mn-ea"/>
              </a:rPr>
              <a:t>上满足罗尔定理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3678" name="AutoShape 126"/>
          <p:cNvSpPr>
            <a:spLocks noChangeArrowheads="1"/>
          </p:cNvSpPr>
          <p:nvPr/>
        </p:nvSpPr>
        <p:spPr bwMode="auto">
          <a:xfrm>
            <a:off x="898525" y="29972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3671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978298"/>
              </p:ext>
            </p:extLst>
          </p:nvPr>
        </p:nvGraphicFramePr>
        <p:xfrm>
          <a:off x="2997200" y="4371975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Equation" r:id="rId13" imgW="990563" imgH="361987" progId="Equation.3">
                  <p:embed/>
                </p:oleObj>
              </mc:Choice>
              <mc:Fallback>
                <p:oleObj name="Equation" r:id="rId13" imgW="990563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371975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72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351400"/>
              </p:ext>
            </p:extLst>
          </p:nvPr>
        </p:nvGraphicFramePr>
        <p:xfrm>
          <a:off x="4343400" y="3692525"/>
          <a:ext cx="236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Equation" r:id="rId15" imgW="2314659" imgH="457088" progId="Equation.3">
                  <p:embed/>
                </p:oleObj>
              </mc:Choice>
              <mc:Fallback>
                <p:oleObj name="Equation" r:id="rId15" imgW="2314659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92525"/>
                        <a:ext cx="2362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73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813640"/>
              </p:ext>
            </p:extLst>
          </p:nvPr>
        </p:nvGraphicFramePr>
        <p:xfrm>
          <a:off x="4381500" y="4370388"/>
          <a:ext cx="285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Equation" r:id="rId17" imgW="2809773" imgH="361987" progId="Equation.3">
                  <p:embed/>
                </p:oleObj>
              </mc:Choice>
              <mc:Fallback>
                <p:oleObj name="Equation" r:id="rId17" imgW="2809773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370388"/>
                        <a:ext cx="285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74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30639"/>
              </p:ext>
            </p:extLst>
          </p:nvPr>
        </p:nvGraphicFramePr>
        <p:xfrm>
          <a:off x="4419600" y="4835525"/>
          <a:ext cx="232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Equation" r:id="rId19" imgW="2276521" imgH="457088" progId="Equation.3">
                  <p:embed/>
                </p:oleObj>
              </mc:Choice>
              <mc:Fallback>
                <p:oleObj name="Equation" r:id="rId19" imgW="2276521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35525"/>
                        <a:ext cx="232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79" name="AutoShape 127"/>
          <p:cNvSpPr>
            <a:spLocks/>
          </p:cNvSpPr>
          <p:nvPr/>
        </p:nvSpPr>
        <p:spPr bwMode="auto">
          <a:xfrm>
            <a:off x="4116388" y="3863975"/>
            <a:ext cx="179387" cy="1371600"/>
          </a:xfrm>
          <a:prstGeom prst="leftBrace">
            <a:avLst>
              <a:gd name="adj1" fmla="val 6371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3550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8" grpId="0" autoUpdateAnimBg="0"/>
      <p:bldP spid="23659" grpId="0" animBg="1"/>
      <p:bldP spid="23661" grpId="0" autoUpdateAnimBg="0"/>
      <p:bldP spid="23663" grpId="0" autoUpdateAnimBg="0"/>
      <p:bldP spid="23666" grpId="0" autoUpdateAnimBg="0"/>
      <p:bldP spid="23670" grpId="0" autoUpdateAnimBg="0"/>
      <p:bldP spid="23675" grpId="0" autoUpdateAnimBg="0"/>
      <p:bldP spid="23678" grpId="0" animBg="1"/>
      <p:bldP spid="23679" grpId="0" animBg="1"/>
      <p:bldP spid="22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74</TotalTime>
  <Words>1632</Words>
  <Application>Microsoft Office PowerPoint</Application>
  <PresentationFormat>全屏显示(4:3)</PresentationFormat>
  <Paragraphs>291</Paragraphs>
  <Slides>23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高数A模板</vt:lpstr>
      <vt:lpstr>公式</vt:lpstr>
      <vt:lpstr>Equation</vt:lpstr>
      <vt:lpstr>BMP 图象</vt:lpstr>
      <vt:lpstr>MathType 6.0 Equation</vt:lpstr>
      <vt:lpstr>第三章</vt:lpstr>
      <vt:lpstr>PowerPoint 演示文稿</vt:lpstr>
      <vt:lpstr>第一节</vt:lpstr>
      <vt:lpstr>一、罗尔( Rolle )定理</vt:lpstr>
      <vt:lpstr>一、罗尔( Rolle )定理</vt:lpstr>
      <vt:lpstr>罗尔（ Rolle ）定理</vt:lpstr>
      <vt:lpstr>罗尔（ Rolle ）定理</vt:lpstr>
      <vt:lpstr>若 M &gt; m, 则 M 和 m 中至少有一个与端点值不等,</vt:lpstr>
      <vt:lpstr>*2) 定理条件只是充分的.</vt:lpstr>
      <vt:lpstr>例1. 证明方程</vt:lpstr>
      <vt:lpstr>二、拉格朗日中值定理</vt:lpstr>
      <vt:lpstr>二、拉格朗日中值定理</vt:lpstr>
      <vt:lpstr>拉格朗日中值定理的有限增量形式:</vt:lpstr>
      <vt:lpstr>例2. 证明等式</vt:lpstr>
      <vt:lpstr>例3. 证明不等式</vt:lpstr>
      <vt:lpstr>柯西(1789 – 1857)</vt:lpstr>
      <vt:lpstr>三、柯西(Cauchy)中值定理</vt:lpstr>
      <vt:lpstr>证: 作辅助函数</vt:lpstr>
      <vt:lpstr>*柯西定理的几何意义</vt:lpstr>
      <vt:lpstr>例4. 设</vt:lpstr>
      <vt:lpstr>*例5. 试证至少存在一点</vt:lpstr>
      <vt:lpstr>PowerPoint 演示文稿</vt:lpstr>
      <vt:lpstr>内容小结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drrtu</dc:creator>
  <cp:lastModifiedBy>drrtu</cp:lastModifiedBy>
  <cp:revision>15</cp:revision>
  <dcterms:created xsi:type="dcterms:W3CDTF">2015-11-04T00:38:30Z</dcterms:created>
  <dcterms:modified xsi:type="dcterms:W3CDTF">2015-11-05T01:03:29Z</dcterms:modified>
</cp:coreProperties>
</file>