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3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18" Type="http://schemas.openxmlformats.org/officeDocument/2006/relationships/image" Target="../media/image127.emf"/><Relationship Id="rId26" Type="http://schemas.openxmlformats.org/officeDocument/2006/relationships/image" Target="../media/image135.emf"/><Relationship Id="rId3" Type="http://schemas.openxmlformats.org/officeDocument/2006/relationships/image" Target="../media/image112.emf"/><Relationship Id="rId21" Type="http://schemas.openxmlformats.org/officeDocument/2006/relationships/image" Target="../media/image130.w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17" Type="http://schemas.openxmlformats.org/officeDocument/2006/relationships/image" Target="../media/image126.emf"/><Relationship Id="rId25" Type="http://schemas.openxmlformats.org/officeDocument/2006/relationships/image" Target="../media/image134.emf"/><Relationship Id="rId2" Type="http://schemas.openxmlformats.org/officeDocument/2006/relationships/image" Target="../media/image111.emf"/><Relationship Id="rId16" Type="http://schemas.openxmlformats.org/officeDocument/2006/relationships/image" Target="../media/image125.emf"/><Relationship Id="rId20" Type="http://schemas.openxmlformats.org/officeDocument/2006/relationships/image" Target="../media/image129.emf"/><Relationship Id="rId29" Type="http://schemas.openxmlformats.org/officeDocument/2006/relationships/image" Target="../media/image138.w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24" Type="http://schemas.openxmlformats.org/officeDocument/2006/relationships/image" Target="../media/image133.emf"/><Relationship Id="rId5" Type="http://schemas.openxmlformats.org/officeDocument/2006/relationships/image" Target="../media/image114.emf"/><Relationship Id="rId15" Type="http://schemas.openxmlformats.org/officeDocument/2006/relationships/image" Target="../media/image124.emf"/><Relationship Id="rId23" Type="http://schemas.openxmlformats.org/officeDocument/2006/relationships/image" Target="../media/image132.emf"/><Relationship Id="rId28" Type="http://schemas.openxmlformats.org/officeDocument/2006/relationships/image" Target="../media/image137.emf"/><Relationship Id="rId10" Type="http://schemas.openxmlformats.org/officeDocument/2006/relationships/image" Target="../media/image119.emf"/><Relationship Id="rId19" Type="http://schemas.openxmlformats.org/officeDocument/2006/relationships/image" Target="../media/image128.emf"/><Relationship Id="rId31" Type="http://schemas.openxmlformats.org/officeDocument/2006/relationships/image" Target="../media/image140.w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Relationship Id="rId14" Type="http://schemas.openxmlformats.org/officeDocument/2006/relationships/image" Target="../media/image123.emf"/><Relationship Id="rId22" Type="http://schemas.openxmlformats.org/officeDocument/2006/relationships/image" Target="../media/image131.emf"/><Relationship Id="rId27" Type="http://schemas.openxmlformats.org/officeDocument/2006/relationships/image" Target="../media/image136.emf"/><Relationship Id="rId30" Type="http://schemas.openxmlformats.org/officeDocument/2006/relationships/image" Target="../media/image1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18" Type="http://schemas.openxmlformats.org/officeDocument/2006/relationships/image" Target="../media/image16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10" Type="http://schemas.openxmlformats.org/officeDocument/2006/relationships/image" Target="../media/image153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emf"/><Relationship Id="rId18" Type="http://schemas.openxmlformats.org/officeDocument/2006/relationships/image" Target="../media/image188.emf"/><Relationship Id="rId3" Type="http://schemas.openxmlformats.org/officeDocument/2006/relationships/image" Target="../media/image173.emf"/><Relationship Id="rId21" Type="http://schemas.openxmlformats.org/officeDocument/2006/relationships/image" Target="../media/image191.emf"/><Relationship Id="rId7" Type="http://schemas.openxmlformats.org/officeDocument/2006/relationships/image" Target="../media/image177.emf"/><Relationship Id="rId12" Type="http://schemas.openxmlformats.org/officeDocument/2006/relationships/image" Target="../media/image182.emf"/><Relationship Id="rId17" Type="http://schemas.openxmlformats.org/officeDocument/2006/relationships/image" Target="../media/image187.emf"/><Relationship Id="rId2" Type="http://schemas.openxmlformats.org/officeDocument/2006/relationships/image" Target="../media/image172.emf"/><Relationship Id="rId16" Type="http://schemas.openxmlformats.org/officeDocument/2006/relationships/image" Target="../media/image186.emf"/><Relationship Id="rId20" Type="http://schemas.openxmlformats.org/officeDocument/2006/relationships/image" Target="../media/image190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11" Type="http://schemas.openxmlformats.org/officeDocument/2006/relationships/image" Target="../media/image181.emf"/><Relationship Id="rId5" Type="http://schemas.openxmlformats.org/officeDocument/2006/relationships/image" Target="../media/image175.emf"/><Relationship Id="rId15" Type="http://schemas.openxmlformats.org/officeDocument/2006/relationships/image" Target="../media/image185.emf"/><Relationship Id="rId23" Type="http://schemas.openxmlformats.org/officeDocument/2006/relationships/image" Target="../media/image193.emf"/><Relationship Id="rId10" Type="http://schemas.openxmlformats.org/officeDocument/2006/relationships/image" Target="../media/image180.emf"/><Relationship Id="rId19" Type="http://schemas.openxmlformats.org/officeDocument/2006/relationships/image" Target="../media/image189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Relationship Id="rId14" Type="http://schemas.openxmlformats.org/officeDocument/2006/relationships/image" Target="../media/image184.emf"/><Relationship Id="rId22" Type="http://schemas.openxmlformats.org/officeDocument/2006/relationships/image" Target="../media/image19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emf"/><Relationship Id="rId18" Type="http://schemas.openxmlformats.org/officeDocument/2006/relationships/image" Target="../media/image21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12" Type="http://schemas.openxmlformats.org/officeDocument/2006/relationships/image" Target="../media/image205.emf"/><Relationship Id="rId17" Type="http://schemas.openxmlformats.org/officeDocument/2006/relationships/image" Target="../media/image210.emf"/><Relationship Id="rId2" Type="http://schemas.openxmlformats.org/officeDocument/2006/relationships/image" Target="../media/image195.emf"/><Relationship Id="rId16" Type="http://schemas.openxmlformats.org/officeDocument/2006/relationships/image" Target="../media/image209.emf"/><Relationship Id="rId20" Type="http://schemas.openxmlformats.org/officeDocument/2006/relationships/image" Target="../media/image213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emf"/><Relationship Id="rId5" Type="http://schemas.openxmlformats.org/officeDocument/2006/relationships/image" Target="../media/image198.emf"/><Relationship Id="rId15" Type="http://schemas.openxmlformats.org/officeDocument/2006/relationships/image" Target="../media/image208.emf"/><Relationship Id="rId10" Type="http://schemas.openxmlformats.org/officeDocument/2006/relationships/image" Target="../media/image203.emf"/><Relationship Id="rId19" Type="http://schemas.openxmlformats.org/officeDocument/2006/relationships/image" Target="../media/image212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image" Target="../media/image227.emf"/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12" Type="http://schemas.openxmlformats.org/officeDocument/2006/relationships/image" Target="../media/image226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11" Type="http://schemas.openxmlformats.org/officeDocument/2006/relationships/image" Target="../media/image225.emf"/><Relationship Id="rId5" Type="http://schemas.openxmlformats.org/officeDocument/2006/relationships/image" Target="../media/image219.emf"/><Relationship Id="rId10" Type="http://schemas.openxmlformats.org/officeDocument/2006/relationships/image" Target="../media/image224.emf"/><Relationship Id="rId4" Type="http://schemas.openxmlformats.org/officeDocument/2006/relationships/image" Target="../media/image218.emf"/><Relationship Id="rId9" Type="http://schemas.openxmlformats.org/officeDocument/2006/relationships/image" Target="../media/image223.emf"/><Relationship Id="rId14" Type="http://schemas.openxmlformats.org/officeDocument/2006/relationships/image" Target="../media/image22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2" Type="http://schemas.openxmlformats.org/officeDocument/2006/relationships/image" Target="../media/image230.emf"/><Relationship Id="rId1" Type="http://schemas.openxmlformats.org/officeDocument/2006/relationships/image" Target="../media/image229.png"/><Relationship Id="rId6" Type="http://schemas.openxmlformats.org/officeDocument/2006/relationships/image" Target="../media/image234.emf"/><Relationship Id="rId5" Type="http://schemas.openxmlformats.org/officeDocument/2006/relationships/image" Target="../media/image233.wmf"/><Relationship Id="rId4" Type="http://schemas.openxmlformats.org/officeDocument/2006/relationships/image" Target="../media/image23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image" Target="../media/image251.emf"/><Relationship Id="rId18" Type="http://schemas.openxmlformats.org/officeDocument/2006/relationships/image" Target="../media/image256.emf"/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12" Type="http://schemas.openxmlformats.org/officeDocument/2006/relationships/image" Target="../media/image250.emf"/><Relationship Id="rId17" Type="http://schemas.openxmlformats.org/officeDocument/2006/relationships/image" Target="../media/image255.emf"/><Relationship Id="rId2" Type="http://schemas.openxmlformats.org/officeDocument/2006/relationships/image" Target="../media/image240.emf"/><Relationship Id="rId16" Type="http://schemas.openxmlformats.org/officeDocument/2006/relationships/image" Target="../media/image254.emf"/><Relationship Id="rId20" Type="http://schemas.openxmlformats.org/officeDocument/2006/relationships/image" Target="../media/image258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11" Type="http://schemas.openxmlformats.org/officeDocument/2006/relationships/image" Target="../media/image249.emf"/><Relationship Id="rId5" Type="http://schemas.openxmlformats.org/officeDocument/2006/relationships/image" Target="../media/image243.emf"/><Relationship Id="rId15" Type="http://schemas.openxmlformats.org/officeDocument/2006/relationships/image" Target="../media/image253.emf"/><Relationship Id="rId10" Type="http://schemas.openxmlformats.org/officeDocument/2006/relationships/image" Target="../media/image248.emf"/><Relationship Id="rId19" Type="http://schemas.openxmlformats.org/officeDocument/2006/relationships/image" Target="../media/image257.emf"/><Relationship Id="rId4" Type="http://schemas.openxmlformats.org/officeDocument/2006/relationships/image" Target="../media/image242.emf"/><Relationship Id="rId9" Type="http://schemas.openxmlformats.org/officeDocument/2006/relationships/image" Target="../media/image247.emf"/><Relationship Id="rId14" Type="http://schemas.openxmlformats.org/officeDocument/2006/relationships/image" Target="../media/image2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7" Type="http://schemas.openxmlformats.org/officeDocument/2006/relationships/image" Target="../media/image265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image" Target="../media/image278.wmf"/><Relationship Id="rId18" Type="http://schemas.openxmlformats.org/officeDocument/2006/relationships/image" Target="../media/image283.emf"/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12" Type="http://schemas.openxmlformats.org/officeDocument/2006/relationships/image" Target="../media/image277.emf"/><Relationship Id="rId17" Type="http://schemas.openxmlformats.org/officeDocument/2006/relationships/image" Target="../media/image282.emf"/><Relationship Id="rId2" Type="http://schemas.openxmlformats.org/officeDocument/2006/relationships/image" Target="../media/image267.emf"/><Relationship Id="rId16" Type="http://schemas.openxmlformats.org/officeDocument/2006/relationships/image" Target="../media/image281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11" Type="http://schemas.openxmlformats.org/officeDocument/2006/relationships/image" Target="../media/image276.emf"/><Relationship Id="rId5" Type="http://schemas.openxmlformats.org/officeDocument/2006/relationships/image" Target="../media/image270.emf"/><Relationship Id="rId15" Type="http://schemas.openxmlformats.org/officeDocument/2006/relationships/image" Target="../media/image280.emf"/><Relationship Id="rId10" Type="http://schemas.openxmlformats.org/officeDocument/2006/relationships/image" Target="../media/image275.emf"/><Relationship Id="rId4" Type="http://schemas.openxmlformats.org/officeDocument/2006/relationships/image" Target="../media/image269.emf"/><Relationship Id="rId9" Type="http://schemas.openxmlformats.org/officeDocument/2006/relationships/image" Target="../media/image274.emf"/><Relationship Id="rId14" Type="http://schemas.openxmlformats.org/officeDocument/2006/relationships/image" Target="../media/image27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image" Target="../media/image65.emf"/><Relationship Id="rId16" Type="http://schemas.openxmlformats.org/officeDocument/2006/relationships/image" Target="../media/image79.wmf"/><Relationship Id="rId20" Type="http://schemas.openxmlformats.org/officeDocument/2006/relationships/image" Target="../media/image83.w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19" Type="http://schemas.openxmlformats.org/officeDocument/2006/relationships/image" Target="../media/image82.w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wmf"/><Relationship Id="rId4" Type="http://schemas.openxmlformats.org/officeDocument/2006/relationships/image" Target="../media/image8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68B2-B320-418F-A7A9-87E99710693C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81D9-EE5E-428E-BC0C-80E7DCC4E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453CAD-A251-40A0-8AEB-4BD3EE66351C}" type="slidenum">
              <a:rPr lang="en-US" altLang="zh-CN" sz="1200" smtClean="0"/>
              <a:pPr eaLnBrk="1" hangingPunct="1"/>
              <a:t>19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此处动画取自西安通信学院数学教研室“高等数学电子教案”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BF05599-397C-4A44-9188-BE93A8EF6202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1BCC035-0119-44A6-862F-3590BF1422E0}" type="slidenum">
              <a:rPr lang="en-US" altLang="zh-CN" sz="1200" smtClean="0"/>
              <a:pPr eaLnBrk="1" hangingPunct="1"/>
              <a:t>26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点击按扭 “摆线”可用动画显示摆线与摆线的渐屈线的生成</a:t>
            </a:r>
            <a:r>
              <a:rPr lang="en-US" altLang="zh-CN" smtClean="0"/>
              <a:t>, 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1.emf"/><Relationship Id="rId26" Type="http://schemas.openxmlformats.org/officeDocument/2006/relationships/image" Target="../media/image75.emf"/><Relationship Id="rId39" Type="http://schemas.openxmlformats.org/officeDocument/2006/relationships/image" Target="../media/image84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79.wmf"/><Relationship Id="rId42" Type="http://schemas.openxmlformats.org/officeDocument/2006/relationships/oleObject" Target="../embeddings/oleObject8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8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77.bin"/><Relationship Id="rId41" Type="http://schemas.openxmlformats.org/officeDocument/2006/relationships/image" Target="../media/image8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4.emf"/><Relationship Id="rId32" Type="http://schemas.openxmlformats.org/officeDocument/2006/relationships/image" Target="../media/image78.emf"/><Relationship Id="rId37" Type="http://schemas.openxmlformats.org/officeDocument/2006/relationships/oleObject" Target="../embeddings/oleObject81.bin"/><Relationship Id="rId40" Type="http://schemas.openxmlformats.org/officeDocument/2006/relationships/oleObject" Target="../embeddings/oleObject82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6.emf"/><Relationship Id="rId36" Type="http://schemas.openxmlformats.org/officeDocument/2006/relationships/image" Target="../media/image80.e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80.bin"/><Relationship Id="rId43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7.e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09.emf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9" Type="http://schemas.openxmlformats.org/officeDocument/2006/relationships/oleObject" Target="../embeddings/oleObject127.bin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125.emf"/><Relationship Id="rId42" Type="http://schemas.openxmlformats.org/officeDocument/2006/relationships/image" Target="../media/image129.emf"/><Relationship Id="rId47" Type="http://schemas.openxmlformats.org/officeDocument/2006/relationships/oleObject" Target="../embeddings/oleObject131.bin"/><Relationship Id="rId50" Type="http://schemas.openxmlformats.org/officeDocument/2006/relationships/image" Target="../media/image133.emf"/><Relationship Id="rId55" Type="http://schemas.openxmlformats.org/officeDocument/2006/relationships/oleObject" Target="../embeddings/oleObject135.bin"/><Relationship Id="rId63" Type="http://schemas.openxmlformats.org/officeDocument/2006/relationships/oleObject" Target="../embeddings/oleObject13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29" Type="http://schemas.openxmlformats.org/officeDocument/2006/relationships/oleObject" Target="../embeddings/oleObject122.bin"/><Relationship Id="rId41" Type="http://schemas.openxmlformats.org/officeDocument/2006/relationships/oleObject" Target="../embeddings/oleObject128.bin"/><Relationship Id="rId54" Type="http://schemas.openxmlformats.org/officeDocument/2006/relationships/image" Target="../media/image135.emf"/><Relationship Id="rId62" Type="http://schemas.openxmlformats.org/officeDocument/2006/relationships/image" Target="../media/image13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20.emf"/><Relationship Id="rId32" Type="http://schemas.openxmlformats.org/officeDocument/2006/relationships/image" Target="../media/image124.emf"/><Relationship Id="rId37" Type="http://schemas.openxmlformats.org/officeDocument/2006/relationships/oleObject" Target="../embeddings/oleObject126.bin"/><Relationship Id="rId40" Type="http://schemas.openxmlformats.org/officeDocument/2006/relationships/image" Target="../media/image128.emf"/><Relationship Id="rId45" Type="http://schemas.openxmlformats.org/officeDocument/2006/relationships/oleObject" Target="../embeddings/oleObject130.bin"/><Relationship Id="rId53" Type="http://schemas.openxmlformats.org/officeDocument/2006/relationships/oleObject" Target="../embeddings/oleObject134.bin"/><Relationship Id="rId58" Type="http://schemas.openxmlformats.org/officeDocument/2006/relationships/image" Target="../media/image137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22.emf"/><Relationship Id="rId36" Type="http://schemas.openxmlformats.org/officeDocument/2006/relationships/image" Target="../media/image126.emf"/><Relationship Id="rId49" Type="http://schemas.openxmlformats.org/officeDocument/2006/relationships/oleObject" Target="../embeddings/oleObject132.bin"/><Relationship Id="rId57" Type="http://schemas.openxmlformats.org/officeDocument/2006/relationships/oleObject" Target="../embeddings/oleObject136.bin"/><Relationship Id="rId61" Type="http://schemas.openxmlformats.org/officeDocument/2006/relationships/oleObject" Target="../embeddings/oleObject138.bin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4" Type="http://schemas.openxmlformats.org/officeDocument/2006/relationships/image" Target="../media/image130.wmf"/><Relationship Id="rId52" Type="http://schemas.openxmlformats.org/officeDocument/2006/relationships/image" Target="../media/image134.emf"/><Relationship Id="rId60" Type="http://schemas.openxmlformats.org/officeDocument/2006/relationships/image" Target="../media/image138.w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23.emf"/><Relationship Id="rId35" Type="http://schemas.openxmlformats.org/officeDocument/2006/relationships/oleObject" Target="../embeddings/oleObject125.bin"/><Relationship Id="rId43" Type="http://schemas.openxmlformats.org/officeDocument/2006/relationships/oleObject" Target="../embeddings/oleObject129.bin"/><Relationship Id="rId48" Type="http://schemas.openxmlformats.org/officeDocument/2006/relationships/image" Target="../media/image132.emf"/><Relationship Id="rId56" Type="http://schemas.openxmlformats.org/officeDocument/2006/relationships/image" Target="../media/image136.emf"/><Relationship Id="rId64" Type="http://schemas.openxmlformats.org/officeDocument/2006/relationships/image" Target="../media/image140.wmf"/><Relationship Id="rId8" Type="http://schemas.openxmlformats.org/officeDocument/2006/relationships/image" Target="../media/image112.emf"/><Relationship Id="rId51" Type="http://schemas.openxmlformats.org/officeDocument/2006/relationships/oleObject" Target="../embeddings/oleObject133.bin"/><Relationship Id="rId3" Type="http://schemas.openxmlformats.org/officeDocument/2006/relationships/oleObject" Target="../embeddings/oleObject109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38" Type="http://schemas.openxmlformats.org/officeDocument/2006/relationships/image" Target="../media/image127.emf"/><Relationship Id="rId46" Type="http://schemas.openxmlformats.org/officeDocument/2006/relationships/image" Target="../media/image131.emf"/><Relationship Id="rId59" Type="http://schemas.openxmlformats.org/officeDocument/2006/relationships/oleObject" Target="../embeddings/oleObject1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141.bin"/><Relationship Id="rId2" Type="http://schemas.openxmlformats.org/officeDocument/2006/relationships/video" Target="file:///E:\&#39640;&#31561;&#25968;&#23398;&#35838;&#20214;&#21450;&#22791;&#35838;&#36164;&#26009;\&#39640;&#31561;&#25968;&#23398;A1&#65288;2014-2015-1&#65289;\3-9.AVI" TargetMode="Externa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40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4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49" Type="http://schemas.openxmlformats.org/officeDocument/2006/relationships/oleObject" Target="../embeddings/oleObject24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emf"/><Relationship Id="rId52" Type="http://schemas.openxmlformats.org/officeDocument/2006/relationships/image" Target="../media/image2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emf"/><Relationship Id="rId8" Type="http://schemas.openxmlformats.org/officeDocument/2006/relationships/image" Target="../media/image3.emf"/><Relationship Id="rId51" Type="http://schemas.openxmlformats.org/officeDocument/2006/relationships/oleObject" Target="../embeddings/oleObject2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8.e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9" Type="http://schemas.openxmlformats.org/officeDocument/2006/relationships/image" Target="../media/image161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2.emf"/><Relationship Id="rId34" Type="http://schemas.openxmlformats.org/officeDocument/2006/relationships/oleObject" Target="../embeddings/oleObject157.bin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50.emf"/><Relationship Id="rId25" Type="http://schemas.openxmlformats.org/officeDocument/2006/relationships/image" Target="../media/image154.emf"/><Relationship Id="rId33" Type="http://schemas.openxmlformats.org/officeDocument/2006/relationships/image" Target="../media/image158.emf"/><Relationship Id="rId38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156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7.emf"/><Relationship Id="rId24" Type="http://schemas.openxmlformats.org/officeDocument/2006/relationships/oleObject" Target="../embeddings/oleObject152.bin"/><Relationship Id="rId32" Type="http://schemas.openxmlformats.org/officeDocument/2006/relationships/oleObject" Target="../embeddings/oleObject156.bin"/><Relationship Id="rId37" Type="http://schemas.openxmlformats.org/officeDocument/2006/relationships/image" Target="../media/image160.emf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23" Type="http://schemas.openxmlformats.org/officeDocument/2006/relationships/image" Target="../media/image153.emf"/><Relationship Id="rId28" Type="http://schemas.openxmlformats.org/officeDocument/2006/relationships/oleObject" Target="../embeddings/oleObject154.bin"/><Relationship Id="rId36" Type="http://schemas.openxmlformats.org/officeDocument/2006/relationships/oleObject" Target="../embeddings/oleObject158.bin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51.emf"/><Relationship Id="rId31" Type="http://schemas.openxmlformats.org/officeDocument/2006/relationships/image" Target="../media/image157.e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6.e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155.emf"/><Relationship Id="rId30" Type="http://schemas.openxmlformats.org/officeDocument/2006/relationships/oleObject" Target="../embeddings/oleObject155.bin"/><Relationship Id="rId35" Type="http://schemas.openxmlformats.org/officeDocument/2006/relationships/image" Target="../media/image15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9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8.emf"/><Relationship Id="rId26" Type="http://schemas.openxmlformats.org/officeDocument/2006/relationships/image" Target="../media/image182.emf"/><Relationship Id="rId39" Type="http://schemas.openxmlformats.org/officeDocument/2006/relationships/oleObject" Target="../embeddings/oleObject187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34" Type="http://schemas.openxmlformats.org/officeDocument/2006/relationships/image" Target="../media/image186.emf"/><Relationship Id="rId42" Type="http://schemas.openxmlformats.org/officeDocument/2006/relationships/image" Target="../media/image190.emf"/><Relationship Id="rId47" Type="http://schemas.openxmlformats.org/officeDocument/2006/relationships/oleObject" Target="../embeddings/oleObject191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33" Type="http://schemas.openxmlformats.org/officeDocument/2006/relationships/oleObject" Target="../embeddings/oleObject184.bin"/><Relationship Id="rId38" Type="http://schemas.openxmlformats.org/officeDocument/2006/relationships/image" Target="../media/image188.emf"/><Relationship Id="rId46" Type="http://schemas.openxmlformats.org/officeDocument/2006/relationships/image" Target="../media/image19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7.emf"/><Relationship Id="rId20" Type="http://schemas.openxmlformats.org/officeDocument/2006/relationships/image" Target="../media/image179.emf"/><Relationship Id="rId29" Type="http://schemas.openxmlformats.org/officeDocument/2006/relationships/oleObject" Target="../embeddings/oleObject182.bin"/><Relationship Id="rId41" Type="http://schemas.openxmlformats.org/officeDocument/2006/relationships/oleObject" Target="../embeddings/oleObject18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1.emf"/><Relationship Id="rId32" Type="http://schemas.openxmlformats.org/officeDocument/2006/relationships/image" Target="../media/image185.emf"/><Relationship Id="rId37" Type="http://schemas.openxmlformats.org/officeDocument/2006/relationships/oleObject" Target="../embeddings/oleObject186.bin"/><Relationship Id="rId40" Type="http://schemas.openxmlformats.org/officeDocument/2006/relationships/image" Target="../media/image189.emf"/><Relationship Id="rId45" Type="http://schemas.openxmlformats.org/officeDocument/2006/relationships/oleObject" Target="../embeddings/oleObject190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3.emf"/><Relationship Id="rId36" Type="http://schemas.openxmlformats.org/officeDocument/2006/relationships/image" Target="../media/image187.emf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3.bin"/><Relationship Id="rId44" Type="http://schemas.openxmlformats.org/officeDocument/2006/relationships/image" Target="../media/image191.emf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6.emf"/><Relationship Id="rId22" Type="http://schemas.openxmlformats.org/officeDocument/2006/relationships/image" Target="../media/image180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4.emf"/><Relationship Id="rId35" Type="http://schemas.openxmlformats.org/officeDocument/2006/relationships/oleObject" Target="../embeddings/oleObject185.bin"/><Relationship Id="rId43" Type="http://schemas.openxmlformats.org/officeDocument/2006/relationships/oleObject" Target="../embeddings/oleObject189.bin"/><Relationship Id="rId48" Type="http://schemas.openxmlformats.org/officeDocument/2006/relationships/image" Target="../media/image19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98.e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9" Type="http://schemas.openxmlformats.org/officeDocument/2006/relationships/oleObject" Target="../embeddings/oleObject20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02.emf"/><Relationship Id="rId34" Type="http://schemas.openxmlformats.org/officeDocument/2006/relationships/image" Target="../media/image208.emf"/><Relationship Id="rId42" Type="http://schemas.openxmlformats.org/officeDocument/2006/relationships/image" Target="../media/image212.emf"/><Relationship Id="rId7" Type="http://schemas.openxmlformats.org/officeDocument/2006/relationships/image" Target="../media/image195.e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200.emf"/><Relationship Id="rId25" Type="http://schemas.openxmlformats.org/officeDocument/2006/relationships/image" Target="../media/image204.emf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210.emf"/><Relationship Id="rId2" Type="http://schemas.openxmlformats.org/officeDocument/2006/relationships/video" Target="file:///E:\&#39640;&#31561;&#25968;&#23398;&#35838;&#20214;&#21450;&#22791;&#35838;&#36164;&#26009;\&#39640;&#31561;&#25968;&#23398;A1&#65288;2014-2015-1&#65289;\&#28176;&#23624;&#32447;.avi" TargetMode="Externa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oleObject" Target="../embeddings/oleObject204.bin"/><Relationship Id="rId41" Type="http://schemas.openxmlformats.org/officeDocument/2006/relationships/oleObject" Target="../embeddings/oleObject21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97.emf"/><Relationship Id="rId24" Type="http://schemas.openxmlformats.org/officeDocument/2006/relationships/oleObject" Target="../embeddings/oleObject202.bin"/><Relationship Id="rId32" Type="http://schemas.openxmlformats.org/officeDocument/2006/relationships/image" Target="../media/image207.emf"/><Relationship Id="rId37" Type="http://schemas.openxmlformats.org/officeDocument/2006/relationships/oleObject" Target="../embeddings/oleObject208.bin"/><Relationship Id="rId40" Type="http://schemas.openxmlformats.org/officeDocument/2006/relationships/image" Target="../media/image211.emf"/><Relationship Id="rId5" Type="http://schemas.openxmlformats.org/officeDocument/2006/relationships/image" Target="../media/image194.emf"/><Relationship Id="rId15" Type="http://schemas.openxmlformats.org/officeDocument/2006/relationships/image" Target="../media/image199.emf"/><Relationship Id="rId23" Type="http://schemas.openxmlformats.org/officeDocument/2006/relationships/image" Target="../media/image203.emf"/><Relationship Id="rId28" Type="http://schemas.openxmlformats.org/officeDocument/2006/relationships/image" Target="../media/image214.png"/><Relationship Id="rId36" Type="http://schemas.openxmlformats.org/officeDocument/2006/relationships/image" Target="../media/image209.e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201.emf"/><Relationship Id="rId31" Type="http://schemas.openxmlformats.org/officeDocument/2006/relationships/oleObject" Target="../embeddings/oleObject205.bin"/><Relationship Id="rId44" Type="http://schemas.openxmlformats.org/officeDocument/2006/relationships/image" Target="../media/image213.e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6.e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205.emf"/><Relationship Id="rId30" Type="http://schemas.openxmlformats.org/officeDocument/2006/relationships/image" Target="../media/image206.emf"/><Relationship Id="rId35" Type="http://schemas.openxmlformats.org/officeDocument/2006/relationships/oleObject" Target="../embeddings/oleObject207.bin"/><Relationship Id="rId43" Type="http://schemas.openxmlformats.org/officeDocument/2006/relationships/oleObject" Target="../embeddings/oleObject2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2.emf"/><Relationship Id="rId26" Type="http://schemas.openxmlformats.org/officeDocument/2006/relationships/image" Target="../media/image226.e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9.e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1.emf"/><Relationship Id="rId20" Type="http://schemas.openxmlformats.org/officeDocument/2006/relationships/image" Target="../media/image223.emf"/><Relationship Id="rId29" Type="http://schemas.openxmlformats.org/officeDocument/2006/relationships/oleObject" Target="../embeddings/oleObject22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25.e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227.emf"/><Relationship Id="rId10" Type="http://schemas.openxmlformats.org/officeDocument/2006/relationships/image" Target="../media/image218.emf"/><Relationship Id="rId19" Type="http://schemas.openxmlformats.org/officeDocument/2006/relationships/oleObject" Target="../embeddings/oleObject220.bin"/><Relationship Id="rId31" Type="http://schemas.openxmlformats.org/officeDocument/2006/relationships/slide" Target="slide17.xml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20.emf"/><Relationship Id="rId22" Type="http://schemas.openxmlformats.org/officeDocument/2006/relationships/image" Target="../media/image224.emf"/><Relationship Id="rId27" Type="http://schemas.openxmlformats.org/officeDocument/2006/relationships/oleObject" Target="../embeddings/oleObject224.bin"/><Relationship Id="rId30" Type="http://schemas.openxmlformats.org/officeDocument/2006/relationships/image" Target="../media/image22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32.emf"/><Relationship Id="rId18" Type="http://schemas.openxmlformats.org/officeDocument/2006/relationships/oleObject" Target="../embeddings/oleObject232.bin"/><Relationship Id="rId3" Type="http://schemas.openxmlformats.org/officeDocument/2006/relationships/video" Target="file:///E:\&#39640;&#31561;&#25968;&#23398;&#35838;&#20214;&#21450;&#22791;&#35838;&#36164;&#26009;\&#39640;&#31561;&#25968;&#23398;A1&#65288;2014-2015-1&#65289;\&#25670;&#32447;&#30340;&#28176;&#23624;&#32447;.avi" TargetMode="External"/><Relationship Id="rId21" Type="http://schemas.openxmlformats.org/officeDocument/2006/relationships/oleObject" Target="../embeddings/oleObject233.bin"/><Relationship Id="rId7" Type="http://schemas.openxmlformats.org/officeDocument/2006/relationships/image" Target="../media/image229.png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34.emf"/><Relationship Id="rId2" Type="http://schemas.openxmlformats.org/officeDocument/2006/relationships/video" Target="file:///E:\&#39640;&#31561;&#25968;&#23398;&#35838;&#20214;&#21450;&#22791;&#35838;&#36164;&#26009;\&#39640;&#31561;&#25968;&#23398;A1&#65288;2014-2015-1&#65289;\&#25670;&#32447;2&#21608;&#26399;W.avi" TargetMode="External"/><Relationship Id="rId16" Type="http://schemas.openxmlformats.org/officeDocument/2006/relationships/oleObject" Target="../embeddings/oleObject231.bin"/><Relationship Id="rId20" Type="http://schemas.openxmlformats.org/officeDocument/2006/relationships/image" Target="../media/image238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31.emf"/><Relationship Id="rId5" Type="http://schemas.openxmlformats.org/officeDocument/2006/relationships/image" Target="../media/image237.png"/><Relationship Id="rId15" Type="http://schemas.openxmlformats.org/officeDocument/2006/relationships/image" Target="../media/image233.w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35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30.emf"/><Relationship Id="rId14" Type="http://schemas.openxmlformats.org/officeDocument/2006/relationships/oleObject" Target="../embeddings/oleObject230.bin"/><Relationship Id="rId22" Type="http://schemas.openxmlformats.org/officeDocument/2006/relationships/image" Target="../media/image23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43.emf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245.bin"/><Relationship Id="rId39" Type="http://schemas.openxmlformats.org/officeDocument/2006/relationships/image" Target="../media/image256.e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47.emf"/><Relationship Id="rId34" Type="http://schemas.openxmlformats.org/officeDocument/2006/relationships/oleObject" Target="../embeddings/oleObject249.bin"/><Relationship Id="rId42" Type="http://schemas.openxmlformats.org/officeDocument/2006/relationships/oleObject" Target="../embeddings/oleObject253.bin"/><Relationship Id="rId7" Type="http://schemas.openxmlformats.org/officeDocument/2006/relationships/image" Target="../media/image240.e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245.emf"/><Relationship Id="rId25" Type="http://schemas.openxmlformats.org/officeDocument/2006/relationships/image" Target="../media/image249.emf"/><Relationship Id="rId33" Type="http://schemas.openxmlformats.org/officeDocument/2006/relationships/image" Target="../media/image253.emf"/><Relationship Id="rId38" Type="http://schemas.openxmlformats.org/officeDocument/2006/relationships/oleObject" Target="../embeddings/oleObject25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2.bin"/><Relationship Id="rId29" Type="http://schemas.openxmlformats.org/officeDocument/2006/relationships/image" Target="../media/image251.emf"/><Relationship Id="rId41" Type="http://schemas.openxmlformats.org/officeDocument/2006/relationships/image" Target="../media/image257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42.emf"/><Relationship Id="rId24" Type="http://schemas.openxmlformats.org/officeDocument/2006/relationships/oleObject" Target="../embeddings/oleObject244.bin"/><Relationship Id="rId32" Type="http://schemas.openxmlformats.org/officeDocument/2006/relationships/oleObject" Target="../embeddings/oleObject248.bin"/><Relationship Id="rId37" Type="http://schemas.openxmlformats.org/officeDocument/2006/relationships/image" Target="../media/image255.emf"/><Relationship Id="rId40" Type="http://schemas.openxmlformats.org/officeDocument/2006/relationships/oleObject" Target="../embeddings/oleObject252.bin"/><Relationship Id="rId5" Type="http://schemas.openxmlformats.org/officeDocument/2006/relationships/image" Target="../media/image239.emf"/><Relationship Id="rId15" Type="http://schemas.openxmlformats.org/officeDocument/2006/relationships/image" Target="../media/image244.emf"/><Relationship Id="rId23" Type="http://schemas.openxmlformats.org/officeDocument/2006/relationships/image" Target="../media/image248.emf"/><Relationship Id="rId28" Type="http://schemas.openxmlformats.org/officeDocument/2006/relationships/oleObject" Target="../embeddings/oleObject246.bin"/><Relationship Id="rId36" Type="http://schemas.openxmlformats.org/officeDocument/2006/relationships/oleObject" Target="../embeddings/oleObject250.bin"/><Relationship Id="rId10" Type="http://schemas.openxmlformats.org/officeDocument/2006/relationships/oleObject" Target="../embeddings/oleObject237.bin"/><Relationship Id="rId19" Type="http://schemas.openxmlformats.org/officeDocument/2006/relationships/image" Target="../media/image246.emf"/><Relationship Id="rId31" Type="http://schemas.openxmlformats.org/officeDocument/2006/relationships/image" Target="../media/image252.emf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41.emf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3.bin"/><Relationship Id="rId27" Type="http://schemas.openxmlformats.org/officeDocument/2006/relationships/image" Target="../media/image250.emf"/><Relationship Id="rId30" Type="http://schemas.openxmlformats.org/officeDocument/2006/relationships/oleObject" Target="../embeddings/oleObject247.bin"/><Relationship Id="rId35" Type="http://schemas.openxmlformats.org/officeDocument/2006/relationships/image" Target="../media/image254.emf"/><Relationship Id="rId43" Type="http://schemas.openxmlformats.org/officeDocument/2006/relationships/image" Target="../media/image25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59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6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62.emf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73.emf"/><Relationship Id="rId26" Type="http://schemas.openxmlformats.org/officeDocument/2006/relationships/image" Target="../media/image277.e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81.emf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70.e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8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emf"/><Relationship Id="rId20" Type="http://schemas.openxmlformats.org/officeDocument/2006/relationships/image" Target="../media/image274.emf"/><Relationship Id="rId29" Type="http://schemas.openxmlformats.org/officeDocument/2006/relationships/oleObject" Target="../embeddings/oleObject27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76.emf"/><Relationship Id="rId32" Type="http://schemas.openxmlformats.org/officeDocument/2006/relationships/image" Target="../media/image280.emf"/><Relationship Id="rId37" Type="http://schemas.openxmlformats.org/officeDocument/2006/relationships/oleObject" Target="../embeddings/oleObject278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78.wmf"/><Relationship Id="rId36" Type="http://schemas.openxmlformats.org/officeDocument/2006/relationships/image" Target="../media/image282.emf"/><Relationship Id="rId10" Type="http://schemas.openxmlformats.org/officeDocument/2006/relationships/image" Target="../media/image269.e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71.emf"/><Relationship Id="rId22" Type="http://schemas.openxmlformats.org/officeDocument/2006/relationships/image" Target="../media/image275.e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79.emf"/><Relationship Id="rId35" Type="http://schemas.openxmlformats.org/officeDocument/2006/relationships/oleObject" Target="../embeddings/oleObject2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19200" y="304800"/>
            <a:ext cx="2209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第七节</a:t>
            </a:r>
            <a:endParaRPr lang="zh-CN" altLang="en-US" sz="4800" smtClean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408613" y="2004418"/>
            <a:ext cx="3108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33CC"/>
                </a:solidFill>
                <a:latin typeface="+mn-lt"/>
                <a:ea typeface="+mn-ea"/>
              </a:rPr>
              <a:t>曲线的弯曲程度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1979712" y="2708920"/>
            <a:ext cx="2057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 dirty="0">
                <a:latin typeface="+mn-lt"/>
                <a:ea typeface="+mn-ea"/>
              </a:rPr>
              <a:t>主要内容</a:t>
            </a:r>
            <a:r>
              <a:rPr kumimoji="1" lang="en-US" altLang="zh-CN" sz="3200" b="1" dirty="0">
                <a:latin typeface="+mn-lt"/>
                <a:ea typeface="+mn-ea"/>
              </a:rPr>
              <a:t>:</a:t>
            </a:r>
          </a:p>
        </p:txBody>
      </p:sp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2581275" y="3413125"/>
            <a:ext cx="23391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一、弧微分 </a:t>
            </a:r>
          </a:p>
        </p:txBody>
      </p:sp>
      <p:sp>
        <p:nvSpPr>
          <p:cNvPr id="21577" name="Text Box 7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81275" y="3983038"/>
            <a:ext cx="45961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二、曲率及其计算公式   </a:t>
            </a:r>
          </a:p>
        </p:txBody>
      </p:sp>
      <p:sp>
        <p:nvSpPr>
          <p:cNvPr id="21578" name="Text Box 7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81275" y="4618038"/>
            <a:ext cx="45961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三、曲率圆与曲率半径   </a:t>
            </a:r>
          </a:p>
        </p:txBody>
      </p:sp>
      <p:sp>
        <p:nvSpPr>
          <p:cNvPr id="2056" name="Text Box 85"/>
          <p:cNvSpPr txBox="1">
            <a:spLocks noChangeArrowheads="1"/>
          </p:cNvSpPr>
          <p:nvPr/>
        </p:nvSpPr>
        <p:spPr bwMode="auto">
          <a:xfrm>
            <a:off x="2406650" y="1081088"/>
            <a:ext cx="50321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平面曲线的曲率</a:t>
            </a:r>
          </a:p>
        </p:txBody>
      </p:sp>
      <p:sp>
        <p:nvSpPr>
          <p:cNvPr id="2057" name="Text Box 88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9757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75" grpId="0" build="p" autoUpdateAnimBg="0"/>
      <p:bldP spid="21576" grpId="0" build="p" autoUpdateAnimBg="0"/>
      <p:bldP spid="21577" grpId="0" build="p" autoUpdateAnimBg="0"/>
      <p:bldP spid="21578" grpId="0" build="p" autoUpdateAnimBg="0"/>
      <p:bldP spid="1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Oval 2"/>
          <p:cNvSpPr>
            <a:spLocks noChangeArrowheads="1"/>
          </p:cNvSpPr>
          <p:nvPr/>
        </p:nvSpPr>
        <p:spPr bwMode="auto">
          <a:xfrm>
            <a:off x="2979738" y="3429000"/>
            <a:ext cx="1333500" cy="1355725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2003" name="Oval 3"/>
          <p:cNvSpPr>
            <a:spLocks noChangeArrowheads="1"/>
          </p:cNvSpPr>
          <p:nvPr/>
        </p:nvSpPr>
        <p:spPr bwMode="auto">
          <a:xfrm>
            <a:off x="4587875" y="1724025"/>
            <a:ext cx="3060700" cy="3060700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2004" name="Line 4"/>
          <p:cNvSpPr>
            <a:spLocks noChangeShapeType="1"/>
          </p:cNvSpPr>
          <p:nvPr/>
        </p:nvSpPr>
        <p:spPr bwMode="auto">
          <a:xfrm>
            <a:off x="1476375" y="4818063"/>
            <a:ext cx="7470775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5" name="Line 5"/>
          <p:cNvSpPr>
            <a:spLocks noChangeShapeType="1"/>
          </p:cNvSpPr>
          <p:nvPr/>
        </p:nvSpPr>
        <p:spPr bwMode="auto">
          <a:xfrm rot="21567385" flipH="1">
            <a:off x="688975" y="1908175"/>
            <a:ext cx="4646613" cy="3582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7" name="Line 7"/>
          <p:cNvSpPr>
            <a:spLocks noChangeShapeType="1"/>
          </p:cNvSpPr>
          <p:nvPr/>
        </p:nvSpPr>
        <p:spPr bwMode="auto">
          <a:xfrm rot="21226472" flipH="1">
            <a:off x="1092200" y="19177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8" name="Line 8"/>
          <p:cNvSpPr>
            <a:spLocks noChangeShapeType="1"/>
          </p:cNvSpPr>
          <p:nvPr/>
        </p:nvSpPr>
        <p:spPr bwMode="auto">
          <a:xfrm rot="20845486" flipH="1">
            <a:off x="1303338" y="2020888"/>
            <a:ext cx="4648200" cy="35575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9" name="Line 9"/>
          <p:cNvSpPr>
            <a:spLocks noChangeShapeType="1"/>
          </p:cNvSpPr>
          <p:nvPr/>
        </p:nvSpPr>
        <p:spPr bwMode="auto">
          <a:xfrm rot="20373531" flipH="1">
            <a:off x="1600200" y="2020888"/>
            <a:ext cx="4648200" cy="35575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0" name="Line 10"/>
          <p:cNvSpPr>
            <a:spLocks noChangeShapeType="1"/>
          </p:cNvSpPr>
          <p:nvPr/>
        </p:nvSpPr>
        <p:spPr bwMode="auto">
          <a:xfrm rot="19810618" flipH="1">
            <a:off x="1947863" y="19558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1" name="Line 11"/>
          <p:cNvSpPr>
            <a:spLocks noChangeShapeType="1"/>
          </p:cNvSpPr>
          <p:nvPr/>
        </p:nvSpPr>
        <p:spPr bwMode="auto">
          <a:xfrm rot="18833149" flipH="1">
            <a:off x="2401888" y="22034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2" name="Line 12"/>
          <p:cNvSpPr>
            <a:spLocks noChangeShapeType="1"/>
          </p:cNvSpPr>
          <p:nvPr/>
        </p:nvSpPr>
        <p:spPr bwMode="auto">
          <a:xfrm rot="18262491" flipH="1">
            <a:off x="2501900" y="2352675"/>
            <a:ext cx="4256088" cy="3328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3" name="Line 13"/>
          <p:cNvSpPr>
            <a:spLocks noChangeShapeType="1"/>
          </p:cNvSpPr>
          <p:nvPr/>
        </p:nvSpPr>
        <p:spPr bwMode="auto">
          <a:xfrm rot="17808878" flipH="1">
            <a:off x="2619375" y="2511425"/>
            <a:ext cx="4256088" cy="3328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4" name="Freeform 14"/>
          <p:cNvSpPr>
            <a:spLocks/>
          </p:cNvSpPr>
          <p:nvPr/>
        </p:nvSpPr>
        <p:spPr bwMode="auto">
          <a:xfrm>
            <a:off x="3859213" y="1830388"/>
            <a:ext cx="2058987" cy="4995862"/>
          </a:xfrm>
          <a:custGeom>
            <a:avLst/>
            <a:gdLst>
              <a:gd name="T0" fmla="*/ 0 w 1297"/>
              <a:gd name="T1" fmla="*/ 0 h 3147"/>
              <a:gd name="T2" fmla="*/ 2147483647 w 1297"/>
              <a:gd name="T3" fmla="*/ 2147483647 h 314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97" h="3147">
                <a:moveTo>
                  <a:pt x="0" y="0"/>
                </a:moveTo>
                <a:lnTo>
                  <a:pt x="1297" y="3147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5" name="Freeform 15"/>
          <p:cNvSpPr>
            <a:spLocks/>
          </p:cNvSpPr>
          <p:nvPr/>
        </p:nvSpPr>
        <p:spPr bwMode="auto">
          <a:xfrm>
            <a:off x="3662363" y="2133600"/>
            <a:ext cx="2752725" cy="4595813"/>
          </a:xfrm>
          <a:custGeom>
            <a:avLst/>
            <a:gdLst>
              <a:gd name="T0" fmla="*/ 0 w 1734"/>
              <a:gd name="T1" fmla="*/ 0 h 2895"/>
              <a:gd name="T2" fmla="*/ 2147483647 w 1734"/>
              <a:gd name="T3" fmla="*/ 2147483647 h 28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4" h="2895">
                <a:moveTo>
                  <a:pt x="0" y="0"/>
                </a:moveTo>
                <a:lnTo>
                  <a:pt x="1734" y="2895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6" name="Freeform 16"/>
          <p:cNvSpPr>
            <a:spLocks/>
          </p:cNvSpPr>
          <p:nvPr/>
        </p:nvSpPr>
        <p:spPr bwMode="auto">
          <a:xfrm>
            <a:off x="3703638" y="2825750"/>
            <a:ext cx="3333750" cy="3848100"/>
          </a:xfrm>
          <a:custGeom>
            <a:avLst/>
            <a:gdLst>
              <a:gd name="T0" fmla="*/ 0 w 2100"/>
              <a:gd name="T1" fmla="*/ 0 h 2424"/>
              <a:gd name="T2" fmla="*/ 2147483647 w 2100"/>
              <a:gd name="T3" fmla="*/ 2147483647 h 24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424">
                <a:moveTo>
                  <a:pt x="0" y="0"/>
                </a:moveTo>
                <a:lnTo>
                  <a:pt x="2100" y="2424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7" name="Freeform 17"/>
          <p:cNvSpPr>
            <a:spLocks/>
          </p:cNvSpPr>
          <p:nvPr/>
        </p:nvSpPr>
        <p:spPr bwMode="auto">
          <a:xfrm>
            <a:off x="4098925" y="3605213"/>
            <a:ext cx="3638550" cy="3009900"/>
          </a:xfrm>
          <a:custGeom>
            <a:avLst/>
            <a:gdLst>
              <a:gd name="T0" fmla="*/ 0 w 2292"/>
              <a:gd name="T1" fmla="*/ 0 h 1896"/>
              <a:gd name="T2" fmla="*/ 2147483647 w 2292"/>
              <a:gd name="T3" fmla="*/ 2147483647 h 18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92" h="1896">
                <a:moveTo>
                  <a:pt x="0" y="0"/>
                </a:moveTo>
                <a:lnTo>
                  <a:pt x="2292" y="189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8" name="Line 18"/>
          <p:cNvSpPr>
            <a:spLocks noChangeShapeType="1"/>
          </p:cNvSpPr>
          <p:nvPr/>
        </p:nvSpPr>
        <p:spPr bwMode="auto">
          <a:xfrm rot="14727120" flipH="1">
            <a:off x="4491038" y="3619500"/>
            <a:ext cx="3646488" cy="2947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9" name="Line 19"/>
          <p:cNvSpPr>
            <a:spLocks noChangeShapeType="1"/>
          </p:cNvSpPr>
          <p:nvPr/>
        </p:nvSpPr>
        <p:spPr bwMode="auto">
          <a:xfrm rot="14080537" flipH="1">
            <a:off x="4587081" y="3459957"/>
            <a:ext cx="3648075" cy="2947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0" name="Freeform 20"/>
          <p:cNvSpPr>
            <a:spLocks/>
          </p:cNvSpPr>
          <p:nvPr/>
        </p:nvSpPr>
        <p:spPr bwMode="auto">
          <a:xfrm>
            <a:off x="4470400" y="4610100"/>
            <a:ext cx="4686300" cy="533400"/>
          </a:xfrm>
          <a:custGeom>
            <a:avLst/>
            <a:gdLst>
              <a:gd name="T0" fmla="*/ 0 w 2952"/>
              <a:gd name="T1" fmla="*/ 0 h 336"/>
              <a:gd name="T2" fmla="*/ 2147483647 w 2952"/>
              <a:gd name="T3" fmla="*/ 2147483647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52" h="336">
                <a:moveTo>
                  <a:pt x="0" y="0"/>
                </a:moveTo>
                <a:lnTo>
                  <a:pt x="2952" y="33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1" name="Oval 21"/>
          <p:cNvSpPr>
            <a:spLocks noChangeArrowheads="1"/>
          </p:cNvSpPr>
          <p:nvPr/>
        </p:nvSpPr>
        <p:spPr bwMode="auto">
          <a:xfrm>
            <a:off x="5216525" y="18288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2024" name="Oval 24"/>
          <p:cNvSpPr>
            <a:spLocks noChangeArrowheads="1"/>
          </p:cNvSpPr>
          <p:nvPr/>
        </p:nvSpPr>
        <p:spPr bwMode="auto">
          <a:xfrm>
            <a:off x="6119813" y="46831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92025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792027" name="Text Box 27"/>
          <p:cNvSpPr txBox="1">
            <a:spLocks noChangeArrowheads="1"/>
          </p:cNvSpPr>
          <p:nvPr/>
        </p:nvSpPr>
        <p:spPr bwMode="auto">
          <a:xfrm>
            <a:off x="6013450" y="48641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B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29" name="Text Box 29"/>
          <p:cNvSpPr txBox="1">
            <a:spLocks noChangeArrowheads="1"/>
          </p:cNvSpPr>
          <p:nvPr/>
        </p:nvSpPr>
        <p:spPr bwMode="auto">
          <a:xfrm>
            <a:off x="336550" y="1171724"/>
            <a:ext cx="4794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与切线转角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zh-CN" alt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成正比</a:t>
            </a:r>
            <a:endParaRPr lang="zh-CN" altLang="en-US" sz="2400" b="1" dirty="0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92032" name="Text Box 32"/>
          <p:cNvSpPr txBox="1">
            <a:spLocks noChangeArrowheads="1"/>
          </p:cNvSpPr>
          <p:nvPr/>
        </p:nvSpPr>
        <p:spPr bwMode="auto">
          <a:xfrm>
            <a:off x="4648200" y="32766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endParaRPr lang="en-US" altLang="zh-CN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792040" name="Text Box 40"/>
          <p:cNvSpPr txBox="1">
            <a:spLocks noChangeArrowheads="1"/>
          </p:cNvSpPr>
          <p:nvPr/>
        </p:nvSpPr>
        <p:spPr bwMode="auto">
          <a:xfrm>
            <a:off x="8512175" y="63404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rgbClr val="FFFFFF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41" name="Arc 41"/>
          <p:cNvSpPr>
            <a:spLocks/>
          </p:cNvSpPr>
          <p:nvPr/>
        </p:nvSpPr>
        <p:spPr bwMode="auto">
          <a:xfrm>
            <a:off x="4591050" y="1954213"/>
            <a:ext cx="1557338" cy="2835275"/>
          </a:xfrm>
          <a:custGeom>
            <a:avLst/>
            <a:gdLst>
              <a:gd name="T0" fmla="*/ 2147483647 w 21982"/>
              <a:gd name="T1" fmla="*/ 2147483647 h 40021"/>
              <a:gd name="T2" fmla="*/ 2147483647 w 21982"/>
              <a:gd name="T3" fmla="*/ 0 h 40021"/>
              <a:gd name="T4" fmla="*/ 2147483647 w 21982"/>
              <a:gd name="T5" fmla="*/ 2147483647 h 40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82" h="40021" fill="none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</a:path>
              <a:path w="21982" h="40021" stroke="0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  <a:lnTo>
                  <a:pt x="21600" y="18421"/>
                </a:lnTo>
                <a:lnTo>
                  <a:pt x="21981" y="4001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43" name="Text Box 43"/>
          <p:cNvSpPr txBox="1">
            <a:spLocks noChangeArrowheads="1"/>
          </p:cNvSpPr>
          <p:nvPr/>
        </p:nvSpPr>
        <p:spPr bwMode="auto">
          <a:xfrm>
            <a:off x="1371600" y="4724400"/>
            <a:ext cx="62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CC"/>
                </a:solidFill>
                <a:sym typeface="Symbol" pitchFamily="18" charset="2"/>
              </a:rPr>
              <a:t></a:t>
            </a:r>
            <a:r>
              <a:rPr kumimoji="1" lang="en-US" altLang="zh-CN" b="1" i="1">
                <a:solidFill>
                  <a:srgbClr val="3333CC"/>
                </a:solidFill>
                <a:sym typeface="Symbol" pitchFamily="18" charset="2"/>
              </a:rPr>
              <a:t></a:t>
            </a:r>
            <a:endParaRPr kumimoji="1" lang="en-US" altLang="zh-CN" sz="2000">
              <a:solidFill>
                <a:srgbClr val="3333CC"/>
              </a:solidFill>
            </a:endParaRPr>
          </a:p>
        </p:txBody>
      </p:sp>
      <p:sp>
        <p:nvSpPr>
          <p:cNvPr id="11293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36025" y="6584950"/>
            <a:ext cx="190500" cy="1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1792053" name="Text Box 53"/>
          <p:cNvSpPr txBox="1">
            <a:spLocks noChangeArrowheads="1"/>
          </p:cNvSpPr>
          <p:nvPr/>
        </p:nvSpPr>
        <p:spPr bwMode="auto">
          <a:xfrm>
            <a:off x="8664575" y="64928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rgbClr val="FFFFFF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1296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>
                <a:solidFill>
                  <a:schemeClr val="tx2"/>
                </a:solidFill>
              </a:rPr>
              <a:t>二、曲率及其计算公式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972050" y="304800"/>
            <a:ext cx="37766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20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9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92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92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92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92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92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92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92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92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92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92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92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92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92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9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9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9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9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9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79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9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9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79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9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9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9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9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79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2" grpId="0" animBg="1"/>
      <p:bldP spid="1792003" grpId="0" animBg="1"/>
      <p:bldP spid="1792004" grpId="0" animBg="1"/>
      <p:bldP spid="1792005" grpId="0" animBg="1"/>
      <p:bldP spid="1792007" grpId="0" animBg="1"/>
      <p:bldP spid="1792008" grpId="0" animBg="1"/>
      <p:bldP spid="1792009" grpId="0" animBg="1"/>
      <p:bldP spid="1792010" grpId="0" animBg="1"/>
      <p:bldP spid="1792011" grpId="0" animBg="1"/>
      <p:bldP spid="1792012" grpId="0" animBg="1"/>
      <p:bldP spid="1792013" grpId="0" animBg="1"/>
      <p:bldP spid="1792014" grpId="0" animBg="1"/>
      <p:bldP spid="1792015" grpId="0" animBg="1"/>
      <p:bldP spid="1792016" grpId="0" animBg="1"/>
      <p:bldP spid="1792017" grpId="0" animBg="1"/>
      <p:bldP spid="1792018" grpId="0" animBg="1"/>
      <p:bldP spid="1792019" grpId="0" animBg="1"/>
      <p:bldP spid="1792020" grpId="0" animBg="1"/>
      <p:bldP spid="1792021" grpId="0" animBg="1"/>
      <p:bldP spid="1792024" grpId="0" animBg="1"/>
      <p:bldP spid="1792025" grpId="0" autoUpdateAnimBg="0"/>
      <p:bldP spid="1792027" grpId="0" autoUpdateAnimBg="0"/>
      <p:bldP spid="1792032" grpId="0" autoUpdateAnimBg="0"/>
      <p:bldP spid="1792040" grpId="0" autoUpdateAnimBg="0"/>
      <p:bldP spid="1792041" grpId="0" animBg="1"/>
      <p:bldP spid="1792043" grpId="0" autoUpdateAnimBg="0"/>
      <p:bldP spid="17920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979738" y="3429000"/>
            <a:ext cx="1333500" cy="1355725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587875" y="1724025"/>
            <a:ext cx="3060700" cy="3060700"/>
          </a:xfrm>
          <a:prstGeom prst="ellips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4" name="Line 4"/>
          <p:cNvSpPr>
            <a:spLocks noChangeShapeType="1"/>
          </p:cNvSpPr>
          <p:nvPr/>
        </p:nvSpPr>
        <p:spPr bwMode="auto">
          <a:xfrm flipV="1">
            <a:off x="1600200" y="4805363"/>
            <a:ext cx="7280275" cy="4762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5" name="Line 5"/>
          <p:cNvSpPr>
            <a:spLocks noChangeShapeType="1"/>
          </p:cNvSpPr>
          <p:nvPr/>
        </p:nvSpPr>
        <p:spPr bwMode="auto">
          <a:xfrm rot="21567385" flipH="1">
            <a:off x="688975" y="1908175"/>
            <a:ext cx="4646613" cy="35829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7" name="Line 7"/>
          <p:cNvSpPr>
            <a:spLocks noChangeShapeType="1"/>
          </p:cNvSpPr>
          <p:nvPr/>
        </p:nvSpPr>
        <p:spPr bwMode="auto">
          <a:xfrm rot="21226472" flipH="1">
            <a:off x="876300" y="18288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8" name="Line 8"/>
          <p:cNvSpPr>
            <a:spLocks noChangeShapeType="1"/>
          </p:cNvSpPr>
          <p:nvPr/>
        </p:nvSpPr>
        <p:spPr bwMode="auto">
          <a:xfrm rot="20845486" flipH="1">
            <a:off x="876300" y="1763713"/>
            <a:ext cx="4648200" cy="35575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09" name="Line 9"/>
          <p:cNvSpPr>
            <a:spLocks noChangeShapeType="1"/>
          </p:cNvSpPr>
          <p:nvPr/>
        </p:nvSpPr>
        <p:spPr bwMode="auto">
          <a:xfrm rot="20373531" flipH="1">
            <a:off x="876300" y="1724025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0" name="Line 10"/>
          <p:cNvSpPr>
            <a:spLocks noChangeShapeType="1"/>
          </p:cNvSpPr>
          <p:nvPr/>
        </p:nvSpPr>
        <p:spPr bwMode="auto">
          <a:xfrm rot="19810618" flipH="1">
            <a:off x="762000" y="1828800"/>
            <a:ext cx="4648200" cy="355758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1" name="Line 11"/>
          <p:cNvSpPr>
            <a:spLocks noChangeShapeType="1"/>
          </p:cNvSpPr>
          <p:nvPr/>
        </p:nvSpPr>
        <p:spPr bwMode="auto">
          <a:xfrm rot="18833149" flipH="1">
            <a:off x="855663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2" name="Line 12"/>
          <p:cNvSpPr>
            <a:spLocks noChangeShapeType="1"/>
          </p:cNvSpPr>
          <p:nvPr/>
        </p:nvSpPr>
        <p:spPr bwMode="auto">
          <a:xfrm rot="18262491" flipH="1">
            <a:off x="795338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3" name="Line 13"/>
          <p:cNvSpPr>
            <a:spLocks noChangeShapeType="1"/>
          </p:cNvSpPr>
          <p:nvPr/>
        </p:nvSpPr>
        <p:spPr bwMode="auto">
          <a:xfrm rot="17808878" flipH="1">
            <a:off x="795338" y="2292350"/>
            <a:ext cx="4256088" cy="3328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4" name="Freeform 14"/>
          <p:cNvSpPr>
            <a:spLocks/>
          </p:cNvSpPr>
          <p:nvPr/>
        </p:nvSpPr>
        <p:spPr bwMode="auto">
          <a:xfrm>
            <a:off x="1865313" y="1595438"/>
            <a:ext cx="2058987" cy="4995862"/>
          </a:xfrm>
          <a:custGeom>
            <a:avLst/>
            <a:gdLst>
              <a:gd name="T0" fmla="*/ 0 w 1297"/>
              <a:gd name="T1" fmla="*/ 0 h 3147"/>
              <a:gd name="T2" fmla="*/ 2147483647 w 1297"/>
              <a:gd name="T3" fmla="*/ 2147483647 h 314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97" h="3147">
                <a:moveTo>
                  <a:pt x="0" y="0"/>
                </a:moveTo>
                <a:lnTo>
                  <a:pt x="1297" y="3147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5" name="Freeform 15"/>
          <p:cNvSpPr>
            <a:spLocks/>
          </p:cNvSpPr>
          <p:nvPr/>
        </p:nvSpPr>
        <p:spPr bwMode="auto">
          <a:xfrm>
            <a:off x="1457325" y="1862138"/>
            <a:ext cx="2752725" cy="4595812"/>
          </a:xfrm>
          <a:custGeom>
            <a:avLst/>
            <a:gdLst>
              <a:gd name="T0" fmla="*/ 0 w 1734"/>
              <a:gd name="T1" fmla="*/ 0 h 2895"/>
              <a:gd name="T2" fmla="*/ 2147483647 w 1734"/>
              <a:gd name="T3" fmla="*/ 2147483647 h 28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4" h="2895">
                <a:moveTo>
                  <a:pt x="0" y="0"/>
                </a:moveTo>
                <a:lnTo>
                  <a:pt x="1734" y="2895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6" name="Freeform 16"/>
          <p:cNvSpPr>
            <a:spLocks/>
          </p:cNvSpPr>
          <p:nvPr/>
        </p:nvSpPr>
        <p:spPr bwMode="auto">
          <a:xfrm>
            <a:off x="1238250" y="2400300"/>
            <a:ext cx="3333750" cy="3848100"/>
          </a:xfrm>
          <a:custGeom>
            <a:avLst/>
            <a:gdLst>
              <a:gd name="T0" fmla="*/ 0 w 2100"/>
              <a:gd name="T1" fmla="*/ 0 h 2424"/>
              <a:gd name="T2" fmla="*/ 2147483647 w 2100"/>
              <a:gd name="T3" fmla="*/ 2147483647 h 24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424">
                <a:moveTo>
                  <a:pt x="0" y="0"/>
                </a:moveTo>
                <a:lnTo>
                  <a:pt x="2100" y="2424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7" name="Freeform 17"/>
          <p:cNvSpPr>
            <a:spLocks/>
          </p:cNvSpPr>
          <p:nvPr/>
        </p:nvSpPr>
        <p:spPr bwMode="auto">
          <a:xfrm>
            <a:off x="1219200" y="3009900"/>
            <a:ext cx="3638550" cy="3009900"/>
          </a:xfrm>
          <a:custGeom>
            <a:avLst/>
            <a:gdLst>
              <a:gd name="T0" fmla="*/ 0 w 2292"/>
              <a:gd name="T1" fmla="*/ 0 h 1896"/>
              <a:gd name="T2" fmla="*/ 2147483647 w 2292"/>
              <a:gd name="T3" fmla="*/ 2147483647 h 18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92" h="1896">
                <a:moveTo>
                  <a:pt x="0" y="0"/>
                </a:moveTo>
                <a:lnTo>
                  <a:pt x="2292" y="189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8" name="Line 18"/>
          <p:cNvSpPr>
            <a:spLocks noChangeShapeType="1"/>
          </p:cNvSpPr>
          <p:nvPr/>
        </p:nvSpPr>
        <p:spPr bwMode="auto">
          <a:xfrm rot="14727120" flipH="1">
            <a:off x="1639888" y="3332163"/>
            <a:ext cx="3646487" cy="2947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19" name="Line 19"/>
          <p:cNvSpPr>
            <a:spLocks noChangeShapeType="1"/>
          </p:cNvSpPr>
          <p:nvPr/>
        </p:nvSpPr>
        <p:spPr bwMode="auto">
          <a:xfrm rot="14080537" flipH="1">
            <a:off x="2027238" y="3416300"/>
            <a:ext cx="3646488" cy="294798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0" name="Freeform 20"/>
          <p:cNvSpPr>
            <a:spLocks/>
          </p:cNvSpPr>
          <p:nvPr/>
        </p:nvSpPr>
        <p:spPr bwMode="auto">
          <a:xfrm>
            <a:off x="2209800" y="4667250"/>
            <a:ext cx="4686300" cy="533400"/>
          </a:xfrm>
          <a:custGeom>
            <a:avLst/>
            <a:gdLst>
              <a:gd name="T0" fmla="*/ 0 w 2952"/>
              <a:gd name="T1" fmla="*/ 0 h 336"/>
              <a:gd name="T2" fmla="*/ 2147483647 w 2952"/>
              <a:gd name="T3" fmla="*/ 2147483647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52" h="336">
                <a:moveTo>
                  <a:pt x="0" y="0"/>
                </a:moveTo>
                <a:lnTo>
                  <a:pt x="2952" y="336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5216525" y="18288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2" name="Oval 22"/>
          <p:cNvSpPr>
            <a:spLocks noChangeArrowheads="1"/>
          </p:cNvSpPr>
          <p:nvPr/>
        </p:nvSpPr>
        <p:spPr bwMode="auto">
          <a:xfrm>
            <a:off x="3176588" y="34290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23" name="Oval 23"/>
          <p:cNvSpPr>
            <a:spLocks noChangeArrowheads="1"/>
          </p:cNvSpPr>
          <p:nvPr/>
        </p:nvSpPr>
        <p:spPr bwMode="auto">
          <a:xfrm>
            <a:off x="3581400" y="46831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1" name="Oval 24"/>
          <p:cNvSpPr>
            <a:spLocks noChangeArrowheads="1"/>
          </p:cNvSpPr>
          <p:nvPr/>
        </p:nvSpPr>
        <p:spPr bwMode="auto">
          <a:xfrm>
            <a:off x="6119813" y="46831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6013450" y="48641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B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28" name="Text Box 28"/>
          <p:cNvSpPr txBox="1">
            <a:spLocks noChangeArrowheads="1"/>
          </p:cNvSpPr>
          <p:nvPr/>
        </p:nvSpPr>
        <p:spPr bwMode="auto">
          <a:xfrm>
            <a:off x="3495675" y="4824413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B</a:t>
            </a:r>
            <a:r>
              <a:rPr kumimoji="1" lang="en-US" altLang="zh-CN" sz="2400" b="1">
                <a:solidFill>
                  <a:srgbClr val="FF0000"/>
                </a:solidFill>
              </a:rPr>
              <a:t>´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29" name="Text Box 29"/>
          <p:cNvSpPr txBox="1">
            <a:spLocks noChangeArrowheads="1"/>
          </p:cNvSpPr>
          <p:nvPr/>
        </p:nvSpPr>
        <p:spPr bwMode="auto">
          <a:xfrm>
            <a:off x="336550" y="1171724"/>
            <a:ext cx="3414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与切线转角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zh-CN" alt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成正比</a:t>
            </a:r>
            <a:endParaRPr lang="zh-CN" altLang="en-US" sz="2400" b="1" dirty="0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92030" name="Text Box 30"/>
          <p:cNvSpPr txBox="1">
            <a:spLocks noChangeArrowheads="1"/>
          </p:cNvSpPr>
          <p:nvPr/>
        </p:nvSpPr>
        <p:spPr bwMode="auto">
          <a:xfrm>
            <a:off x="2987675" y="3962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lang="en-US" altLang="zh-CN" b="1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´</a:t>
            </a: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792031" name="Text Box 31"/>
          <p:cNvSpPr txBox="1">
            <a:spLocks noChangeArrowheads="1"/>
          </p:cNvSpPr>
          <p:nvPr/>
        </p:nvSpPr>
        <p:spPr bwMode="auto">
          <a:xfrm>
            <a:off x="336550" y="1902768"/>
            <a:ext cx="452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与曲线弧长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成反比</a:t>
            </a:r>
            <a:endParaRPr lang="zh-CN" altLang="en-US" sz="2400" b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792032" name="Text Box 32"/>
          <p:cNvSpPr txBox="1">
            <a:spLocks noChangeArrowheads="1"/>
          </p:cNvSpPr>
          <p:nvPr/>
        </p:nvSpPr>
        <p:spPr bwMode="auto">
          <a:xfrm>
            <a:off x="4648200" y="3276600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792033" name="Text Box 33"/>
          <p:cNvSpPr txBox="1">
            <a:spLocks noChangeArrowheads="1"/>
          </p:cNvSpPr>
          <p:nvPr/>
        </p:nvSpPr>
        <p:spPr bwMode="auto">
          <a:xfrm>
            <a:off x="574675" y="5788354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/>
              <a:t>故定义曲线</a:t>
            </a:r>
            <a:r>
              <a:rPr lang="en-US" altLang="zh-CN" sz="2800" b="1" i="1" dirty="0">
                <a:solidFill>
                  <a:srgbClr val="FF0000"/>
                </a:solidFill>
              </a:rPr>
              <a:t>AB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平均曲率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graphicFrame>
        <p:nvGraphicFramePr>
          <p:cNvPr id="1792034" name="Object 34"/>
          <p:cNvGraphicFramePr>
            <a:graphicFrameLocks noChangeAspect="1"/>
          </p:cNvGraphicFramePr>
          <p:nvPr/>
        </p:nvGraphicFramePr>
        <p:xfrm>
          <a:off x="4238625" y="5626100"/>
          <a:ext cx="10541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571252" imgH="444307" progId="Equation.DSMT4">
                  <p:embed/>
                </p:oleObj>
              </mc:Choice>
              <mc:Fallback>
                <p:oleObj name="Equation" r:id="rId3" imgW="57125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5626100"/>
                        <a:ext cx="10541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5" name="Text Box 35"/>
          <p:cNvSpPr txBox="1">
            <a:spLocks noChangeArrowheads="1"/>
          </p:cNvSpPr>
          <p:nvPr/>
        </p:nvSpPr>
        <p:spPr bwMode="auto">
          <a:xfrm>
            <a:off x="8207375" y="60356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chemeClr val="bg1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36" name="Freeform 36"/>
          <p:cNvSpPr>
            <a:spLocks/>
          </p:cNvSpPr>
          <p:nvPr/>
        </p:nvSpPr>
        <p:spPr bwMode="auto">
          <a:xfrm>
            <a:off x="2319809" y="5820261"/>
            <a:ext cx="261938" cy="61912"/>
          </a:xfrm>
          <a:custGeom>
            <a:avLst/>
            <a:gdLst>
              <a:gd name="T0" fmla="*/ 0 w 165"/>
              <a:gd name="T1" fmla="*/ 2147483647 h 39"/>
              <a:gd name="T2" fmla="*/ 2147483647 w 165"/>
              <a:gd name="T3" fmla="*/ 0 h 39"/>
              <a:gd name="T4" fmla="*/ 2147483647 w 165"/>
              <a:gd name="T5" fmla="*/ 2147483647 h 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" h="39">
                <a:moveTo>
                  <a:pt x="0" y="39"/>
                </a:moveTo>
                <a:cubicBezTo>
                  <a:pt x="14" y="33"/>
                  <a:pt x="54" y="0"/>
                  <a:pt x="81" y="0"/>
                </a:cubicBezTo>
                <a:cubicBezTo>
                  <a:pt x="108" y="0"/>
                  <a:pt x="147" y="28"/>
                  <a:pt x="165" y="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037" name="Object 37"/>
          <p:cNvGraphicFramePr>
            <a:graphicFrameLocks noChangeAspect="1"/>
          </p:cNvGraphicFramePr>
          <p:nvPr/>
        </p:nvGraphicFramePr>
        <p:xfrm>
          <a:off x="5780088" y="5732463"/>
          <a:ext cx="1663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5" imgW="977476" imgH="444307" progId="Equation.3">
                  <p:embed/>
                </p:oleObj>
              </mc:Choice>
              <mc:Fallback>
                <p:oleObj name="公式" r:id="rId5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732463"/>
                        <a:ext cx="1663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8" name="Object 38"/>
          <p:cNvGraphicFramePr>
            <a:graphicFrameLocks noChangeAspect="1"/>
          </p:cNvGraphicFramePr>
          <p:nvPr/>
        </p:nvGraphicFramePr>
        <p:xfrm>
          <a:off x="7937500" y="5670550"/>
          <a:ext cx="650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7" imgW="355292" imgH="444114" progId="Equation.3">
                  <p:embed/>
                </p:oleObj>
              </mc:Choice>
              <mc:Fallback>
                <p:oleObj name="公式" r:id="rId7" imgW="355292" imgH="4441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5670550"/>
                        <a:ext cx="6508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9" name="Text Box 39"/>
          <p:cNvSpPr txBox="1">
            <a:spLocks noChangeArrowheads="1"/>
          </p:cNvSpPr>
          <p:nvPr/>
        </p:nvSpPr>
        <p:spPr bwMode="auto">
          <a:xfrm>
            <a:off x="8359775" y="61880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chemeClr val="bg1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40" name="Text Box 40"/>
          <p:cNvSpPr txBox="1">
            <a:spLocks noChangeArrowheads="1"/>
          </p:cNvSpPr>
          <p:nvPr/>
        </p:nvSpPr>
        <p:spPr bwMode="auto">
          <a:xfrm>
            <a:off x="8512175" y="63404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chemeClr val="bg1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2327" name="Arc 41"/>
          <p:cNvSpPr>
            <a:spLocks/>
          </p:cNvSpPr>
          <p:nvPr/>
        </p:nvSpPr>
        <p:spPr bwMode="auto">
          <a:xfrm>
            <a:off x="4591050" y="1954213"/>
            <a:ext cx="1557338" cy="2835275"/>
          </a:xfrm>
          <a:custGeom>
            <a:avLst/>
            <a:gdLst>
              <a:gd name="T0" fmla="*/ 2147483647 w 21982"/>
              <a:gd name="T1" fmla="*/ 2147483647 h 40021"/>
              <a:gd name="T2" fmla="*/ 2147483647 w 21982"/>
              <a:gd name="T3" fmla="*/ 0 h 40021"/>
              <a:gd name="T4" fmla="*/ 2147483647 w 21982"/>
              <a:gd name="T5" fmla="*/ 2147483647 h 40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82" h="40021" fill="none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</a:path>
              <a:path w="21982" h="40021" stroke="0" extrusionOk="0">
                <a:moveTo>
                  <a:pt x="21981" y="40017"/>
                </a:moveTo>
                <a:cubicBezTo>
                  <a:pt x="21854" y="40019"/>
                  <a:pt x="21727" y="40020"/>
                  <a:pt x="21600" y="40021"/>
                </a:cubicBezTo>
                <a:cubicBezTo>
                  <a:pt x="9670" y="40021"/>
                  <a:pt x="0" y="30350"/>
                  <a:pt x="0" y="18421"/>
                </a:cubicBezTo>
                <a:cubicBezTo>
                  <a:pt x="-1" y="10902"/>
                  <a:pt x="3909" y="3925"/>
                  <a:pt x="10320" y="-1"/>
                </a:cubicBezTo>
                <a:lnTo>
                  <a:pt x="21600" y="18421"/>
                </a:lnTo>
                <a:lnTo>
                  <a:pt x="21981" y="4001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42" name="Arc 42"/>
          <p:cNvSpPr>
            <a:spLocks/>
          </p:cNvSpPr>
          <p:nvPr/>
        </p:nvSpPr>
        <p:spPr bwMode="auto">
          <a:xfrm>
            <a:off x="2979738" y="3592513"/>
            <a:ext cx="611187" cy="1169987"/>
          </a:xfrm>
          <a:custGeom>
            <a:avLst/>
            <a:gdLst>
              <a:gd name="T0" fmla="*/ 2147483647 w 21982"/>
              <a:gd name="T1" fmla="*/ 2147483647 h 38637"/>
              <a:gd name="T2" fmla="*/ 2147483647 w 21982"/>
              <a:gd name="T3" fmla="*/ 0 h 38637"/>
              <a:gd name="T4" fmla="*/ 2147483647 w 21982"/>
              <a:gd name="T5" fmla="*/ 2147483647 h 38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82" h="38637" fill="none" extrusionOk="0">
                <a:moveTo>
                  <a:pt x="21981" y="38633"/>
                </a:moveTo>
                <a:cubicBezTo>
                  <a:pt x="21854" y="38635"/>
                  <a:pt x="21727" y="38636"/>
                  <a:pt x="21600" y="38637"/>
                </a:cubicBezTo>
                <a:cubicBezTo>
                  <a:pt x="9670" y="38637"/>
                  <a:pt x="0" y="28966"/>
                  <a:pt x="0" y="17037"/>
                </a:cubicBezTo>
                <a:cubicBezTo>
                  <a:pt x="-1" y="10378"/>
                  <a:pt x="3070" y="4092"/>
                  <a:pt x="8322" y="-1"/>
                </a:cubicBezTo>
              </a:path>
              <a:path w="21982" h="38637" stroke="0" extrusionOk="0">
                <a:moveTo>
                  <a:pt x="21981" y="38633"/>
                </a:moveTo>
                <a:cubicBezTo>
                  <a:pt x="21854" y="38635"/>
                  <a:pt x="21727" y="38636"/>
                  <a:pt x="21600" y="38637"/>
                </a:cubicBezTo>
                <a:cubicBezTo>
                  <a:pt x="9670" y="38637"/>
                  <a:pt x="0" y="28966"/>
                  <a:pt x="0" y="17037"/>
                </a:cubicBezTo>
                <a:cubicBezTo>
                  <a:pt x="-1" y="10378"/>
                  <a:pt x="3070" y="4092"/>
                  <a:pt x="8322" y="-1"/>
                </a:cubicBezTo>
                <a:lnTo>
                  <a:pt x="21600" y="17037"/>
                </a:lnTo>
                <a:lnTo>
                  <a:pt x="21981" y="38633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92043" name="Text Box 43"/>
          <p:cNvSpPr txBox="1">
            <a:spLocks noChangeArrowheads="1"/>
          </p:cNvSpPr>
          <p:nvPr/>
        </p:nvSpPr>
        <p:spPr bwMode="auto">
          <a:xfrm>
            <a:off x="1371600" y="4724400"/>
            <a:ext cx="62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kumimoji="1" lang="en-US" altLang="zh-CN" b="1" i="1">
                <a:solidFill>
                  <a:schemeClr val="accent2"/>
                </a:solidFill>
                <a:sym typeface="Symbol" pitchFamily="18" charset="2"/>
              </a:rPr>
              <a:t></a:t>
            </a:r>
            <a:endParaRPr kumimoji="1" lang="en-US" altLang="zh-CN" sz="2000">
              <a:solidFill>
                <a:schemeClr val="accent2"/>
              </a:solidFill>
            </a:endParaRPr>
          </a:p>
        </p:txBody>
      </p:sp>
      <p:sp>
        <p:nvSpPr>
          <p:cNvPr id="12330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36025" y="6584950"/>
            <a:ext cx="190500" cy="1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graphicFrame>
        <p:nvGraphicFramePr>
          <p:cNvPr id="1792050" name="Object 50"/>
          <p:cNvGraphicFramePr>
            <a:graphicFrameLocks noChangeAspect="1"/>
          </p:cNvGraphicFramePr>
          <p:nvPr/>
        </p:nvGraphicFramePr>
        <p:xfrm>
          <a:off x="6834188" y="5059363"/>
          <a:ext cx="2011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9" imgW="1523339" imgH="406224" progId="Equation.3">
                  <p:embed/>
                </p:oleObj>
              </mc:Choice>
              <mc:Fallback>
                <p:oleObj name="公式" r:id="rId9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5059363"/>
                        <a:ext cx="2011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1" name="Text Box 51"/>
          <p:cNvSpPr txBox="1">
            <a:spLocks noChangeArrowheads="1"/>
          </p:cNvSpPr>
          <p:nvPr/>
        </p:nvSpPr>
        <p:spPr bwMode="auto">
          <a:xfrm>
            <a:off x="7566025" y="5826125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792052" name="AutoShape 52"/>
          <p:cNvSpPr>
            <a:spLocks noChangeArrowheads="1"/>
          </p:cNvSpPr>
          <p:nvPr/>
        </p:nvSpPr>
        <p:spPr bwMode="auto">
          <a:xfrm>
            <a:off x="6842125" y="5081588"/>
            <a:ext cx="1885950" cy="469900"/>
          </a:xfrm>
          <a:prstGeom prst="wedgeRectCallout">
            <a:avLst>
              <a:gd name="adj1" fmla="val -3787"/>
              <a:gd name="adj2" fmla="val 133880"/>
            </a:avLst>
          </a:prstGeom>
          <a:noFill/>
          <a:ln w="12700">
            <a:solidFill>
              <a:srgbClr val="CC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792053" name="Text Box 53"/>
          <p:cNvSpPr txBox="1">
            <a:spLocks noChangeArrowheads="1"/>
          </p:cNvSpPr>
          <p:nvPr/>
        </p:nvSpPr>
        <p:spPr bwMode="auto">
          <a:xfrm>
            <a:off x="8664575" y="649287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000" b="1">
                <a:solidFill>
                  <a:schemeClr val="bg1"/>
                </a:solidFill>
              </a:rPr>
              <a:t>.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92058" name="Text Box 58"/>
          <p:cNvSpPr txBox="1">
            <a:spLocks noChangeArrowheads="1"/>
          </p:cNvSpPr>
          <p:nvPr/>
        </p:nvSpPr>
        <p:spPr bwMode="auto">
          <a:xfrm>
            <a:off x="2778125" y="3165475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 i="1" baseline="30000">
                <a:solidFill>
                  <a:srgbClr val="FF0000"/>
                </a:solidFill>
              </a:rPr>
              <a:t>´</a:t>
            </a:r>
            <a:endParaRPr kumimoji="1" lang="en-US" altLang="zh-CN" sz="2400">
              <a:solidFill>
                <a:schemeClr val="tx2"/>
              </a:solidFill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4747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9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92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92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92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92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92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92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92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92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92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92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92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9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9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9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79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9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9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9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9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79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9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79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79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79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9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79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9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9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9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79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9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9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4" grpId="0" animBg="1"/>
      <p:bldP spid="1792005" grpId="0" animBg="1"/>
      <p:bldP spid="1792007" grpId="0" animBg="1"/>
      <p:bldP spid="1792008" grpId="0" animBg="1"/>
      <p:bldP spid="1792009" grpId="0" animBg="1"/>
      <p:bldP spid="1792010" grpId="0" animBg="1"/>
      <p:bldP spid="1792011" grpId="0" animBg="1"/>
      <p:bldP spid="1792012" grpId="0" animBg="1"/>
      <p:bldP spid="1792013" grpId="0" animBg="1"/>
      <p:bldP spid="1792014" grpId="0" animBg="1"/>
      <p:bldP spid="1792015" grpId="0" animBg="1"/>
      <p:bldP spid="1792016" grpId="0" animBg="1"/>
      <p:bldP spid="1792017" grpId="0" animBg="1"/>
      <p:bldP spid="1792018" grpId="0" animBg="1"/>
      <p:bldP spid="1792019" grpId="0" animBg="1"/>
      <p:bldP spid="1792020" grpId="0" animBg="1"/>
      <p:bldP spid="1792022" grpId="0" animBg="1"/>
      <p:bldP spid="1792023" grpId="0" animBg="1"/>
      <p:bldP spid="1792028" grpId="0" autoUpdateAnimBg="0"/>
      <p:bldP spid="1792030" grpId="0" autoUpdateAnimBg="0"/>
      <p:bldP spid="1792031" grpId="0" autoUpdateAnimBg="0"/>
      <p:bldP spid="1792033" grpId="0" autoUpdateAnimBg="0"/>
      <p:bldP spid="1792035" grpId="0" autoUpdateAnimBg="0"/>
      <p:bldP spid="1792036" grpId="0" animBg="1"/>
      <p:bldP spid="1792039" grpId="0" autoUpdateAnimBg="0"/>
      <p:bldP spid="1792040" grpId="0" autoUpdateAnimBg="0"/>
      <p:bldP spid="1792042" grpId="0" animBg="1"/>
      <p:bldP spid="1792043" grpId="0" autoUpdateAnimBg="0"/>
      <p:bldP spid="1792051" grpId="0" autoUpdateAnimBg="0"/>
      <p:bldP spid="1792052" grpId="0" animBg="1" autoUpdateAnimBg="0"/>
      <p:bldP spid="1792053" grpId="0" autoUpdateAnimBg="0"/>
      <p:bldP spid="1792058" grpId="0" autoUpdateAnimBg="0"/>
      <p:bldP spid="5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5473700" y="2209800"/>
            <a:ext cx="2266950" cy="2211388"/>
            <a:chOff x="2699" y="1392"/>
            <a:chExt cx="1428" cy="1393"/>
          </a:xfrm>
        </p:grpSpPr>
        <p:sp>
          <p:nvSpPr>
            <p:cNvPr id="13337" name="Oval 17"/>
            <p:cNvSpPr>
              <a:spLocks noChangeArrowheads="1"/>
            </p:cNvSpPr>
            <p:nvPr/>
          </p:nvSpPr>
          <p:spPr bwMode="auto">
            <a:xfrm>
              <a:off x="3675" y="2280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3338" name="Object 18"/>
            <p:cNvGraphicFramePr>
              <a:graphicFrameLocks noChangeAspect="1"/>
            </p:cNvGraphicFramePr>
            <p:nvPr/>
          </p:nvGraphicFramePr>
          <p:xfrm>
            <a:off x="2915" y="2422"/>
            <a:ext cx="35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公式" r:id="rId3" imgW="171450" imgH="133302" progId="Equation.3">
                    <p:embed/>
                  </p:oleObj>
                </mc:Choice>
                <mc:Fallback>
                  <p:oleObj name="公式" r:id="rId3" imgW="171450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422"/>
                          <a:ext cx="35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Freeform 14"/>
            <p:cNvSpPr>
              <a:spLocks/>
            </p:cNvSpPr>
            <p:nvPr/>
          </p:nvSpPr>
          <p:spPr bwMode="auto">
            <a:xfrm>
              <a:off x="2699" y="1392"/>
              <a:ext cx="1428" cy="1393"/>
            </a:xfrm>
            <a:custGeom>
              <a:avLst/>
              <a:gdLst>
                <a:gd name="T0" fmla="*/ 0 w 1056"/>
                <a:gd name="T1" fmla="*/ 2361 h 1032"/>
                <a:gd name="T2" fmla="*/ 830 w 1056"/>
                <a:gd name="T3" fmla="*/ 2480 h 1032"/>
                <a:gd name="T4" fmla="*/ 1543 w 1056"/>
                <a:gd name="T5" fmla="*/ 2006 h 1032"/>
                <a:gd name="T6" fmla="*/ 2018 w 1056"/>
                <a:gd name="T7" fmla="*/ 1299 h 1032"/>
                <a:gd name="T8" fmla="*/ 2611 w 1056"/>
                <a:gd name="T9" fmla="*/ 0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1032">
                  <a:moveTo>
                    <a:pt x="0" y="960"/>
                  </a:moveTo>
                  <a:cubicBezTo>
                    <a:pt x="116" y="996"/>
                    <a:pt x="232" y="1032"/>
                    <a:pt x="336" y="1008"/>
                  </a:cubicBezTo>
                  <a:cubicBezTo>
                    <a:pt x="440" y="984"/>
                    <a:pt x="544" y="896"/>
                    <a:pt x="624" y="816"/>
                  </a:cubicBezTo>
                  <a:cubicBezTo>
                    <a:pt x="704" y="736"/>
                    <a:pt x="744" y="664"/>
                    <a:pt x="816" y="528"/>
                  </a:cubicBezTo>
                  <a:cubicBezTo>
                    <a:pt x="888" y="392"/>
                    <a:pt x="972" y="196"/>
                    <a:pt x="1056" y="0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340" name="Oval 16"/>
            <p:cNvSpPr>
              <a:spLocks noChangeArrowheads="1"/>
            </p:cNvSpPr>
            <p:nvPr/>
          </p:nvSpPr>
          <p:spPr bwMode="auto">
            <a:xfrm>
              <a:off x="3174" y="2729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3341" name="Object 19"/>
            <p:cNvGraphicFramePr>
              <a:graphicFrameLocks noChangeAspect="1"/>
            </p:cNvGraphicFramePr>
            <p:nvPr/>
          </p:nvGraphicFramePr>
          <p:xfrm>
            <a:off x="3405" y="1990"/>
            <a:ext cx="42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公式" r:id="rId5" imgW="209598" imgH="133302" progId="Equation.3">
                    <p:embed/>
                  </p:oleObj>
                </mc:Choice>
                <mc:Fallback>
                  <p:oleObj name="公式" r:id="rId5" imgW="209598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990"/>
                          <a:ext cx="42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20"/>
            <p:cNvGraphicFramePr>
              <a:graphicFrameLocks noChangeAspect="1"/>
            </p:cNvGraphicFramePr>
            <p:nvPr/>
          </p:nvGraphicFramePr>
          <p:xfrm>
            <a:off x="3217" y="2270"/>
            <a:ext cx="37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公式" r:id="rId7" imgW="190310" imgH="171450" progId="Equation.3">
                    <p:embed/>
                  </p:oleObj>
                </mc:Choice>
                <mc:Fallback>
                  <p:oleObj name="公式" r:id="rId7" imgW="19031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" y="2270"/>
                          <a:ext cx="37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6781800" y="3511550"/>
            <a:ext cx="854075" cy="625475"/>
            <a:chOff x="4704" y="1871"/>
            <a:chExt cx="598" cy="438"/>
          </a:xfrm>
        </p:grpSpPr>
        <p:graphicFrame>
          <p:nvGraphicFramePr>
            <p:cNvPr id="13335" name="Object 21"/>
            <p:cNvGraphicFramePr>
              <a:graphicFrameLocks noChangeAspect="1"/>
            </p:cNvGraphicFramePr>
            <p:nvPr/>
          </p:nvGraphicFramePr>
          <p:xfrm>
            <a:off x="4853" y="1871"/>
            <a:ext cx="44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公式" r:id="rId9" imgW="228457" imgH="152590" progId="Equation.3">
                    <p:embed/>
                  </p:oleObj>
                </mc:Choice>
                <mc:Fallback>
                  <p:oleObj name="公式" r:id="rId9" imgW="228457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871"/>
                          <a:ext cx="449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Arc 24"/>
            <p:cNvSpPr>
              <a:spLocks/>
            </p:cNvSpPr>
            <p:nvPr/>
          </p:nvSpPr>
          <p:spPr bwMode="auto">
            <a:xfrm>
              <a:off x="4704" y="2112"/>
              <a:ext cx="213" cy="197"/>
            </a:xfrm>
            <a:custGeom>
              <a:avLst/>
              <a:gdLst>
                <a:gd name="T0" fmla="*/ 0 w 20063"/>
                <a:gd name="T1" fmla="*/ 0 h 18559"/>
                <a:gd name="T2" fmla="*/ 0 w 20063"/>
                <a:gd name="T3" fmla="*/ 0 h 18559"/>
                <a:gd name="T4" fmla="*/ 0 w 20063"/>
                <a:gd name="T5" fmla="*/ 0 h 185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63" h="18559" fill="none" extrusionOk="0">
                  <a:moveTo>
                    <a:pt x="11050" y="0"/>
                  </a:moveTo>
                  <a:cubicBezTo>
                    <a:pt x="15134" y="2431"/>
                    <a:pt x="18302" y="6142"/>
                    <a:pt x="20063" y="10557"/>
                  </a:cubicBezTo>
                </a:path>
                <a:path w="20063" h="18559" stroke="0" extrusionOk="0">
                  <a:moveTo>
                    <a:pt x="11050" y="0"/>
                  </a:moveTo>
                  <a:cubicBezTo>
                    <a:pt x="15134" y="2431"/>
                    <a:pt x="18302" y="6142"/>
                    <a:pt x="20063" y="10557"/>
                  </a:cubicBezTo>
                  <a:lnTo>
                    <a:pt x="0" y="18559"/>
                  </a:lnTo>
                  <a:lnTo>
                    <a:pt x="1105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402388" y="2360613"/>
            <a:ext cx="1443037" cy="23653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10668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在光滑弧上自点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开始取弧段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其长为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90136"/>
              </p:ext>
            </p:extLst>
          </p:nvPr>
        </p:nvGraphicFramePr>
        <p:xfrm>
          <a:off x="6667500" y="1165225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1" imgW="533210" imgH="352330" progId="Equation.DSMT4">
                  <p:embed/>
                </p:oleObj>
              </mc:Choice>
              <mc:Fallback>
                <p:oleObj name="Equation" r:id="rId11" imgW="533210" imgH="3523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1165225"/>
                        <a:ext cx="55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239000" y="10350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对应切线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46944"/>
              </p:ext>
            </p:extLst>
          </p:nvPr>
        </p:nvGraphicFramePr>
        <p:xfrm>
          <a:off x="1454150" y="1835150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3" imgW="618934" imgH="352330" progId="Equation.DSMT4">
                  <p:embed/>
                </p:oleObj>
              </mc:Choice>
              <mc:Fallback>
                <p:oleObj name="Equation" r:id="rId13" imgW="618934" imgH="3523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835150"/>
                        <a:ext cx="64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133600" y="16811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定义</a:t>
            </a:r>
          </a:p>
        </p:txBody>
      </p:sp>
      <p:grpSp>
        <p:nvGrpSpPr>
          <p:cNvPr id="15416" name="Group 56"/>
          <p:cNvGrpSpPr>
            <a:grpSpLocks/>
          </p:cNvGrpSpPr>
          <p:nvPr/>
        </p:nvGrpSpPr>
        <p:grpSpPr bwMode="auto">
          <a:xfrm>
            <a:off x="615950" y="2362198"/>
            <a:ext cx="3575050" cy="523875"/>
            <a:chOff x="340" y="1392"/>
            <a:chExt cx="2252" cy="330"/>
          </a:xfrm>
        </p:grpSpPr>
        <p:sp>
          <p:nvSpPr>
            <p:cNvPr id="13333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2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弧段     上的平均曲率</a:t>
              </a:r>
            </a:p>
          </p:txBody>
        </p:sp>
        <p:graphicFrame>
          <p:nvGraphicFramePr>
            <p:cNvPr id="13334" name="Object 9"/>
            <p:cNvGraphicFramePr>
              <a:graphicFrameLocks noChangeAspect="1"/>
            </p:cNvGraphicFramePr>
            <p:nvPr/>
          </p:nvGraphicFramePr>
          <p:xfrm>
            <a:off x="864" y="1450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Equation" r:id="rId15" imgW="390477" imgH="361759" progId="Equation.3">
                    <p:embed/>
                  </p:oleObj>
                </mc:Choice>
                <mc:Fallback>
                  <p:oleObj name="Equation" r:id="rId15" imgW="390477" imgH="3617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50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17268"/>
              </p:ext>
            </p:extLst>
          </p:nvPr>
        </p:nvGraphicFramePr>
        <p:xfrm>
          <a:off x="1905000" y="2959100"/>
          <a:ext cx="142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7" imgW="1390460" imgH="971693" progId="Equation.3">
                  <p:embed/>
                </p:oleObj>
              </mc:Choice>
              <mc:Fallback>
                <p:oleObj name="Equation" r:id="rId17" imgW="1390460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59100"/>
                        <a:ext cx="1422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62600" y="3616325"/>
            <a:ext cx="2574925" cy="10287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09600" y="40465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点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处的曲率</a:t>
            </a:r>
          </a:p>
        </p:txBody>
      </p:sp>
      <p:graphicFrame>
        <p:nvGraphicFramePr>
          <p:cNvPr id="153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08122"/>
              </p:ext>
            </p:extLst>
          </p:nvPr>
        </p:nvGraphicFramePr>
        <p:xfrm>
          <a:off x="1990725" y="4573588"/>
          <a:ext cx="201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9" imgW="1990534" imgH="971693" progId="Equation.3">
                  <p:embed/>
                </p:oleObj>
              </mc:Choice>
              <mc:Fallback>
                <p:oleObj name="Equation" r:id="rId19" imgW="1990534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573588"/>
                        <a:ext cx="2019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67978"/>
              </p:ext>
            </p:extLst>
          </p:nvPr>
        </p:nvGraphicFramePr>
        <p:xfrm>
          <a:off x="4089400" y="4572000"/>
          <a:ext cx="102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21" imgW="999982" imgH="971693" progId="Equation.3">
                  <p:embed/>
                </p:oleObj>
              </mc:Choice>
              <mc:Fallback>
                <p:oleObj name="Equation" r:id="rId21" imgW="999982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572000"/>
                        <a:ext cx="102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09600" y="57292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直线上任意点处的曲率为 </a:t>
            </a:r>
            <a:r>
              <a:rPr kumimoji="1" lang="en-US" altLang="zh-CN" b="1" dirty="0">
                <a:latin typeface="+mn-lt"/>
                <a:ea typeface="+mn-ea"/>
              </a:rPr>
              <a:t>0.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228600" y="16811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转角为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3584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363" grpId="0" autoUpdateAnimBg="0"/>
      <p:bldP spid="15365" grpId="0" autoUpdateAnimBg="0"/>
      <p:bldP spid="15367" grpId="0" autoUpdateAnimBg="0"/>
      <p:bldP spid="15372" grpId="0" animBg="1"/>
      <p:bldP spid="15386" grpId="0" autoUpdateAnimBg="0"/>
      <p:bldP spid="15390" grpId="0" autoUpdateAnimBg="0"/>
      <p:bldP spid="15417" grpId="0" autoUpdateAnimBg="0"/>
      <p:bldP spid="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81000"/>
            <a:ext cx="6985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求半径为</a:t>
            </a:r>
            <a:r>
              <a:rPr lang="en-US" altLang="zh-CN" sz="2800" b="1" i="1" dirty="0" smtClean="0">
                <a:latin typeface="+mn-lt"/>
                <a:ea typeface="+mn-ea"/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的圆上任意点处的曲率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39750" y="1143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如图所示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82145"/>
              </p:ext>
            </p:extLst>
          </p:nvPr>
        </p:nvGraphicFramePr>
        <p:xfrm>
          <a:off x="1643063" y="181927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495473" imgH="361759" progId="Equation.3">
                  <p:embed/>
                </p:oleObj>
              </mc:Choice>
              <mc:Fallback>
                <p:oleObj name="Equation" r:id="rId3" imgW="1495473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81927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72129"/>
              </p:ext>
            </p:extLst>
          </p:nvPr>
        </p:nvGraphicFramePr>
        <p:xfrm>
          <a:off x="1143000" y="24257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2562320" imgH="971693" progId="Equation.3">
                  <p:embed/>
                </p:oleObj>
              </mc:Choice>
              <mc:Fallback>
                <p:oleObj name="Equation" r:id="rId5" imgW="2562320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257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54578"/>
              </p:ext>
            </p:extLst>
          </p:nvPr>
        </p:nvGraphicFramePr>
        <p:xfrm>
          <a:off x="3843338" y="2511425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571357" imgH="819102" progId="Equation.3">
                  <p:embed/>
                </p:oleObj>
              </mc:Choice>
              <mc:Fallback>
                <p:oleObj name="Equation" r:id="rId7" imgW="571357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2511425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81000" y="3824288"/>
            <a:ext cx="7504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可见</a:t>
            </a:r>
            <a:r>
              <a:rPr kumimoji="1" lang="en-US" altLang="zh-CN" b="1" dirty="0">
                <a:latin typeface="+mn-lt"/>
                <a:ea typeface="+mn-ea"/>
              </a:rPr>
              <a:t>: 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R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愈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小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K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愈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大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圆弧弯曲得愈厉害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368425" y="458152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R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愈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大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K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愈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小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圆弧弯曲得愈小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7385050" y="1635125"/>
            <a:ext cx="533400" cy="574675"/>
            <a:chOff x="4992" y="1104"/>
            <a:chExt cx="492" cy="528"/>
          </a:xfrm>
        </p:grpSpPr>
        <p:graphicFrame>
          <p:nvGraphicFramePr>
            <p:cNvPr id="14362" name="Object 10"/>
            <p:cNvGraphicFramePr>
              <a:graphicFrameLocks noChangeAspect="1"/>
            </p:cNvGraphicFramePr>
            <p:nvPr/>
          </p:nvGraphicFramePr>
          <p:xfrm>
            <a:off x="4992" y="1104"/>
            <a:ext cx="49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9" imgW="228457" imgH="152590" progId="Equation.3">
                    <p:embed/>
                  </p:oleObj>
                </mc:Choice>
                <mc:Fallback>
                  <p:oleObj name="公式" r:id="rId9" imgW="228457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104"/>
                          <a:ext cx="49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Arc 11"/>
            <p:cNvSpPr>
              <a:spLocks/>
            </p:cNvSpPr>
            <p:nvPr/>
          </p:nvSpPr>
          <p:spPr bwMode="auto">
            <a:xfrm>
              <a:off x="5110" y="1430"/>
              <a:ext cx="218" cy="202"/>
            </a:xfrm>
            <a:custGeom>
              <a:avLst/>
              <a:gdLst>
                <a:gd name="T0" fmla="*/ 0 w 23265"/>
                <a:gd name="T1" fmla="*/ 0 h 21600"/>
                <a:gd name="T2" fmla="*/ 0 w 23265"/>
                <a:gd name="T3" fmla="*/ 0 h 21600"/>
                <a:gd name="T4" fmla="*/ 0 w 2326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65" h="21600" fill="none" extrusionOk="0">
                  <a:moveTo>
                    <a:pt x="0" y="3973"/>
                  </a:moveTo>
                  <a:cubicBezTo>
                    <a:pt x="3649" y="1388"/>
                    <a:pt x="8011" y="-1"/>
                    <a:pt x="12484" y="0"/>
                  </a:cubicBezTo>
                  <a:cubicBezTo>
                    <a:pt x="16268" y="0"/>
                    <a:pt x="19985" y="994"/>
                    <a:pt x="23265" y="2882"/>
                  </a:cubicBezTo>
                </a:path>
                <a:path w="23265" h="21600" stroke="0" extrusionOk="0">
                  <a:moveTo>
                    <a:pt x="0" y="3973"/>
                  </a:moveTo>
                  <a:cubicBezTo>
                    <a:pt x="3649" y="1388"/>
                    <a:pt x="8011" y="-1"/>
                    <a:pt x="12484" y="0"/>
                  </a:cubicBezTo>
                  <a:cubicBezTo>
                    <a:pt x="16268" y="0"/>
                    <a:pt x="19985" y="994"/>
                    <a:pt x="23265" y="2882"/>
                  </a:cubicBezTo>
                  <a:lnTo>
                    <a:pt x="12484" y="21600"/>
                  </a:lnTo>
                  <a:lnTo>
                    <a:pt x="0" y="3973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0668" name="Line 12"/>
          <p:cNvSpPr>
            <a:spLocks noChangeShapeType="1"/>
          </p:cNvSpPr>
          <p:nvPr/>
        </p:nvSpPr>
        <p:spPr bwMode="auto">
          <a:xfrm flipV="1">
            <a:off x="6969125" y="1676400"/>
            <a:ext cx="1016000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6883400" y="1217613"/>
            <a:ext cx="1041400" cy="1357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70690" name="Group 34"/>
          <p:cNvGrpSpPr>
            <a:grpSpLocks/>
          </p:cNvGrpSpPr>
          <p:nvPr/>
        </p:nvGrpSpPr>
        <p:grpSpPr bwMode="auto">
          <a:xfrm>
            <a:off x="5562600" y="1322388"/>
            <a:ext cx="2173288" cy="1878012"/>
            <a:chOff x="3504" y="833"/>
            <a:chExt cx="1369" cy="1183"/>
          </a:xfrm>
        </p:grpSpPr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V="1">
              <a:off x="4095" y="1070"/>
              <a:ext cx="474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14356" name="Object 16"/>
            <p:cNvGraphicFramePr>
              <a:graphicFrameLocks noChangeAspect="1"/>
            </p:cNvGraphicFramePr>
            <p:nvPr/>
          </p:nvGraphicFramePr>
          <p:xfrm>
            <a:off x="4449" y="1260"/>
            <a:ext cx="26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11" imgW="171450" imgH="152590" progId="Equation.3">
                    <p:embed/>
                  </p:oleObj>
                </mc:Choice>
                <mc:Fallback>
                  <p:oleObj name="公式" r:id="rId11" imgW="171450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1260"/>
                          <a:ext cx="26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7"/>
            <p:cNvGraphicFramePr>
              <a:graphicFrameLocks noChangeAspect="1"/>
            </p:cNvGraphicFramePr>
            <p:nvPr/>
          </p:nvGraphicFramePr>
          <p:xfrm>
            <a:off x="4155" y="1523"/>
            <a:ext cx="20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公式" r:id="rId13" imgW="123873" imgH="133302" progId="Equation.3">
                    <p:embed/>
                  </p:oleObj>
                </mc:Choice>
                <mc:Fallback>
                  <p:oleObj name="公式" r:id="rId13" imgW="123873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1523"/>
                          <a:ext cx="20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Oval 18"/>
            <p:cNvSpPr>
              <a:spLocks noChangeArrowheads="1"/>
            </p:cNvSpPr>
            <p:nvPr/>
          </p:nvSpPr>
          <p:spPr bwMode="auto">
            <a:xfrm>
              <a:off x="3504" y="833"/>
              <a:ext cx="1180" cy="1183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59" name="Line 19"/>
            <p:cNvSpPr>
              <a:spLocks noChangeShapeType="1"/>
            </p:cNvSpPr>
            <p:nvPr/>
          </p:nvSpPr>
          <p:spPr bwMode="auto">
            <a:xfrm>
              <a:off x="4095" y="1425"/>
              <a:ext cx="492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14360" name="Object 20"/>
            <p:cNvGraphicFramePr>
              <a:graphicFrameLocks noChangeAspect="1"/>
            </p:cNvGraphicFramePr>
            <p:nvPr/>
          </p:nvGraphicFramePr>
          <p:xfrm>
            <a:off x="4553" y="1720"/>
            <a:ext cx="26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公式" r:id="rId15" imgW="171450" imgH="133302" progId="Equation.3">
                    <p:embed/>
                  </p:oleObj>
                </mc:Choice>
                <mc:Fallback>
                  <p:oleObj name="公式" r:id="rId15" imgW="171450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1720"/>
                          <a:ext cx="26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1"/>
            <p:cNvGraphicFramePr>
              <a:graphicFrameLocks noChangeAspect="1"/>
            </p:cNvGraphicFramePr>
            <p:nvPr/>
          </p:nvGraphicFramePr>
          <p:xfrm>
            <a:off x="4554" y="833"/>
            <a:ext cx="31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公式" r:id="rId17" imgW="209598" imgH="133302" progId="Equation.3">
                    <p:embed/>
                  </p:oleObj>
                </mc:Choice>
                <mc:Fallback>
                  <p:oleObj name="公式" r:id="rId17" imgW="209598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" y="833"/>
                          <a:ext cx="31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8" name="Group 22"/>
          <p:cNvGrpSpPr>
            <a:grpSpLocks/>
          </p:cNvGrpSpPr>
          <p:nvPr/>
        </p:nvGrpSpPr>
        <p:grpSpPr bwMode="auto">
          <a:xfrm>
            <a:off x="6478588" y="2052638"/>
            <a:ext cx="658812" cy="373062"/>
            <a:chOff x="4095" y="1293"/>
            <a:chExt cx="415" cy="235"/>
          </a:xfrm>
        </p:grpSpPr>
        <p:graphicFrame>
          <p:nvGraphicFramePr>
            <p:cNvPr id="14353" name="Object 23"/>
            <p:cNvGraphicFramePr>
              <a:graphicFrameLocks noChangeAspect="1"/>
            </p:cNvGraphicFramePr>
            <p:nvPr/>
          </p:nvGraphicFramePr>
          <p:xfrm>
            <a:off x="4174" y="1293"/>
            <a:ext cx="33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公式" r:id="rId19" imgW="228457" imgH="152590" progId="Equation.3">
                    <p:embed/>
                  </p:oleObj>
                </mc:Choice>
                <mc:Fallback>
                  <p:oleObj name="公式" r:id="rId19" imgW="228457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1293"/>
                          <a:ext cx="33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Arc 24"/>
            <p:cNvSpPr>
              <a:spLocks/>
            </p:cNvSpPr>
            <p:nvPr/>
          </p:nvSpPr>
          <p:spPr bwMode="auto">
            <a:xfrm>
              <a:off x="4095" y="1368"/>
              <a:ext cx="99" cy="104"/>
            </a:xfrm>
            <a:custGeom>
              <a:avLst/>
              <a:gdLst>
                <a:gd name="T0" fmla="*/ 0 w 21600"/>
                <a:gd name="T1" fmla="*/ 0 h 22613"/>
                <a:gd name="T2" fmla="*/ 0 w 21600"/>
                <a:gd name="T3" fmla="*/ 0 h 22613"/>
                <a:gd name="T4" fmla="*/ 0 w 21600"/>
                <a:gd name="T5" fmla="*/ 0 h 226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613" fill="none" extrusionOk="0">
                  <a:moveTo>
                    <a:pt x="18306" y="0"/>
                  </a:moveTo>
                  <a:cubicBezTo>
                    <a:pt x="20458" y="3436"/>
                    <a:pt x="21600" y="7409"/>
                    <a:pt x="21600" y="11464"/>
                  </a:cubicBezTo>
                  <a:cubicBezTo>
                    <a:pt x="21600" y="15392"/>
                    <a:pt x="20528" y="19247"/>
                    <a:pt x="18500" y="22612"/>
                  </a:cubicBezTo>
                </a:path>
                <a:path w="21600" h="22613" stroke="0" extrusionOk="0">
                  <a:moveTo>
                    <a:pt x="18306" y="0"/>
                  </a:moveTo>
                  <a:cubicBezTo>
                    <a:pt x="20458" y="3436"/>
                    <a:pt x="21600" y="7409"/>
                    <a:pt x="21600" y="11464"/>
                  </a:cubicBezTo>
                  <a:cubicBezTo>
                    <a:pt x="21600" y="15392"/>
                    <a:pt x="20528" y="19247"/>
                    <a:pt x="18500" y="22612"/>
                  </a:cubicBezTo>
                  <a:lnTo>
                    <a:pt x="0" y="11464"/>
                  </a:lnTo>
                  <a:lnTo>
                    <a:pt x="18306" y="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0681" name="Freeform 25"/>
          <p:cNvSpPr>
            <a:spLocks/>
          </p:cNvSpPr>
          <p:nvPr/>
        </p:nvSpPr>
        <p:spPr bwMode="auto">
          <a:xfrm>
            <a:off x="7135813" y="1792288"/>
            <a:ext cx="187325" cy="79375"/>
          </a:xfrm>
          <a:custGeom>
            <a:avLst/>
            <a:gdLst>
              <a:gd name="T0" fmla="*/ 0 w 240"/>
              <a:gd name="T1" fmla="*/ 0 h 96"/>
              <a:gd name="T2" fmla="*/ 2147483647 w 240"/>
              <a:gd name="T3" fmla="*/ 2147483647 h 96"/>
              <a:gd name="T4" fmla="*/ 2147483647 w 240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96">
                <a:moveTo>
                  <a:pt x="0" y="0"/>
                </a:moveTo>
                <a:lnTo>
                  <a:pt x="96" y="96"/>
                </a:lnTo>
                <a:lnTo>
                  <a:pt x="24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7178675" y="2574925"/>
            <a:ext cx="180975" cy="111125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0 h 144"/>
              <a:gd name="T4" fmla="*/ 2147483647 w 24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44">
                <a:moveTo>
                  <a:pt x="0" y="144"/>
                </a:moveTo>
                <a:lnTo>
                  <a:pt x="96" y="0"/>
                </a:lnTo>
                <a:lnTo>
                  <a:pt x="240" y="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2283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3" grpId="0" autoUpdateAnimBg="0"/>
      <p:bldP spid="70664" grpId="0" autoUpdateAnimBg="0"/>
      <p:bldP spid="70668" grpId="0" animBg="1"/>
      <p:bldP spid="70669" grpId="0" animBg="1"/>
      <p:bldP spid="70681" grpId="0" animBg="1"/>
      <p:bldP spid="70682" grpId="0" animBg="1"/>
      <p:bldP spid="2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2743200" y="55530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有曲率近似计算公式</a:t>
            </a: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32966"/>
              </p:ext>
            </p:extLst>
          </p:nvPr>
        </p:nvGraphicFramePr>
        <p:xfrm>
          <a:off x="539552" y="5524631"/>
          <a:ext cx="225066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24631"/>
                        <a:ext cx="2250669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80725"/>
              </p:ext>
            </p:extLst>
          </p:nvPr>
        </p:nvGraphicFramePr>
        <p:xfrm>
          <a:off x="1377950" y="16446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5" imgW="1409748" imgH="390477" progId="Equation.3">
                  <p:embed/>
                </p:oleObj>
              </mc:Choice>
              <mc:Fallback>
                <p:oleObj name="Equation" r:id="rId5" imgW="140974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4465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02940"/>
              </p:ext>
            </p:extLst>
          </p:nvPr>
        </p:nvGraphicFramePr>
        <p:xfrm>
          <a:off x="3130550" y="1416050"/>
          <a:ext cx="242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7" imgW="2400300" imgH="819102" progId="Equation.3">
                  <p:embed/>
                </p:oleObj>
              </mc:Choice>
              <mc:Fallback>
                <p:oleObj name="Equation" r:id="rId7" imgW="240030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416050"/>
                        <a:ext cx="242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493992"/>
              </p:ext>
            </p:extLst>
          </p:nvPr>
        </p:nvGraphicFramePr>
        <p:xfrm>
          <a:off x="684213" y="2200275"/>
          <a:ext cx="2432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9" imgW="1028700" imgH="190310" progId="Equation.DSMT4">
                  <p:embed/>
                </p:oleObj>
              </mc:Choice>
              <mc:Fallback>
                <p:oleObj name="Equation" r:id="rId9" imgW="1028700" imgH="190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0275"/>
                        <a:ext cx="24320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99542"/>
              </p:ext>
            </p:extLst>
          </p:nvPr>
        </p:nvGraphicFramePr>
        <p:xfrm>
          <a:off x="831850" y="2927350"/>
          <a:ext cx="277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11" imgW="2752630" imgH="390477" progId="Equation.3">
                  <p:embed/>
                </p:oleObj>
              </mc:Choice>
              <mc:Fallback>
                <p:oleObj name="Equation" r:id="rId11" imgW="275263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927350"/>
                        <a:ext cx="277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99545"/>
              </p:ext>
            </p:extLst>
          </p:nvPr>
        </p:nvGraphicFramePr>
        <p:xfrm>
          <a:off x="3708400" y="264160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13" imgW="1676352" imgH="933545" progId="Equation.3">
                  <p:embed/>
                </p:oleObj>
              </mc:Choice>
              <mc:Fallback>
                <p:oleObj name="Equation" r:id="rId13" imgW="1676352" imgH="9335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4160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028449"/>
              </p:ext>
            </p:extLst>
          </p:nvPr>
        </p:nvGraphicFramePr>
        <p:xfrm>
          <a:off x="1704975" y="3635375"/>
          <a:ext cx="236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15" imgW="2333434" imgH="533210" progId="Equation.3">
                  <p:embed/>
                </p:oleObj>
              </mc:Choice>
              <mc:Fallback>
                <p:oleObj name="Equation" r:id="rId15" imgW="2333434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635375"/>
                        <a:ext cx="236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52400" y="441007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故曲率计算公式为</a:t>
            </a:r>
          </a:p>
        </p:txBody>
      </p:sp>
      <p:graphicFrame>
        <p:nvGraphicFramePr>
          <p:cNvPr id="153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46992"/>
              </p:ext>
            </p:extLst>
          </p:nvPr>
        </p:nvGraphicFramePr>
        <p:xfrm>
          <a:off x="7032625" y="514350"/>
          <a:ext cx="1628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17" imgW="1600057" imgH="971693" progId="Equation.3">
                  <p:embed/>
                </p:oleObj>
              </mc:Choice>
              <mc:Fallback>
                <p:oleObj name="Equation" r:id="rId17" imgW="1600057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514350"/>
                        <a:ext cx="1628775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59499"/>
              </p:ext>
            </p:extLst>
          </p:nvPr>
        </p:nvGraphicFramePr>
        <p:xfrm>
          <a:off x="3517900" y="4257675"/>
          <a:ext cx="2197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19" imgW="2171843" imgH="1009840" progId="Equation.3">
                  <p:embed/>
                </p:oleObj>
              </mc:Choice>
              <mc:Fallback>
                <p:oleObj name="Equation" r:id="rId19" imgW="2171843" imgH="1009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257675"/>
                        <a:ext cx="2197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19158"/>
              </p:ext>
            </p:extLst>
          </p:nvPr>
        </p:nvGraphicFramePr>
        <p:xfrm>
          <a:off x="6235700" y="5616575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21" imgW="1200150" imgH="438055" progId="Equation.3">
                  <p:embed/>
                </p:oleObj>
              </mc:Choice>
              <mc:Fallback>
                <p:oleObj name="Equation" r:id="rId21" imgW="1200150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616575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33400" y="36369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又</a:t>
            </a:r>
          </a:p>
        </p:txBody>
      </p:sp>
      <p:sp>
        <p:nvSpPr>
          <p:cNvPr id="15375" name="Rectangle 35"/>
          <p:cNvSpPr>
            <a:spLocks noChangeArrowheads="1"/>
          </p:cNvSpPr>
          <p:nvPr>
            <p:ph type="title"/>
          </p:nvPr>
        </p:nvSpPr>
        <p:spPr bwMode="auto">
          <a:xfrm>
            <a:off x="539750" y="333375"/>
            <a:ext cx="39560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曲率</a:t>
            </a:r>
            <a:r>
              <a:rPr lang="en-US" altLang="zh-CN" sz="3200" b="1" i="1" smtClean="0">
                <a:latin typeface="+mn-lt"/>
                <a:ea typeface="+mn-ea"/>
              </a:rPr>
              <a:t>K </a:t>
            </a:r>
            <a:r>
              <a:rPr lang="zh-CN" altLang="en-US" sz="3200" b="1" smtClean="0">
                <a:latin typeface="+mn-lt"/>
                <a:ea typeface="+mn-ea"/>
              </a:rPr>
              <a:t>的计算公式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870222"/>
              </p:ext>
            </p:extLst>
          </p:nvPr>
        </p:nvGraphicFramePr>
        <p:xfrm>
          <a:off x="2133600" y="10572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23" imgW="1295305" imgH="381048" progId="Equation.3">
                  <p:embed/>
                </p:oleObj>
              </mc:Choice>
              <mc:Fallback>
                <p:oleObj name="Equation" r:id="rId23" imgW="12953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572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429000" y="10017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二阶可导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539750" y="9509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设曲线弧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029200" y="9302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则由</a:t>
            </a:r>
          </a:p>
        </p:txBody>
      </p:sp>
      <p:grpSp>
        <p:nvGrpSpPr>
          <p:cNvPr id="15381" name="组合 2"/>
          <p:cNvGrpSpPr>
            <a:grpSpLocks/>
          </p:cNvGrpSpPr>
          <p:nvPr/>
        </p:nvGrpSpPr>
        <p:grpSpPr bwMode="auto">
          <a:xfrm>
            <a:off x="6284913" y="1536700"/>
            <a:ext cx="2932112" cy="2286000"/>
            <a:chOff x="6175385" y="2368195"/>
            <a:chExt cx="2932111" cy="2286000"/>
          </a:xfrm>
        </p:grpSpPr>
        <p:grpSp>
          <p:nvGrpSpPr>
            <p:cNvPr id="15383" name="Group 6"/>
            <p:cNvGrpSpPr>
              <a:grpSpLocks/>
            </p:cNvGrpSpPr>
            <p:nvPr/>
          </p:nvGrpSpPr>
          <p:grpSpPr bwMode="auto">
            <a:xfrm>
              <a:off x="6781809" y="4044595"/>
              <a:ext cx="322262" cy="609600"/>
              <a:chOff x="4111" y="1200"/>
              <a:chExt cx="203" cy="384"/>
            </a:xfrm>
          </p:grpSpPr>
          <p:graphicFrame>
            <p:nvGraphicFramePr>
              <p:cNvPr id="15404" name="Object 7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5" name="Equation" r:id="rId25" imgW="133302" imgH="123873" progId="Equation.DSMT4">
                      <p:embed/>
                    </p:oleObj>
                  </mc:Choice>
                  <mc:Fallback>
                    <p:oleObj name="Equation" r:id="rId25" imgW="133302" imgH="12387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5" name="Freeform 8"/>
              <p:cNvSpPr>
                <a:spLocks/>
              </p:cNvSpPr>
              <p:nvPr/>
            </p:nvSpPr>
            <p:spPr bwMode="auto">
              <a:xfrm>
                <a:off x="4224" y="1200"/>
                <a:ext cx="23" cy="61"/>
              </a:xfrm>
              <a:custGeom>
                <a:avLst/>
                <a:gdLst>
                  <a:gd name="T0" fmla="*/ 0 w 1"/>
                  <a:gd name="T1" fmla="*/ 0 h 48"/>
                  <a:gd name="T2" fmla="*/ 0 w 1"/>
                  <a:gd name="T3" fmla="*/ 160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5406" name="Line 9"/>
              <p:cNvSpPr>
                <a:spLocks noChangeShapeType="1"/>
              </p:cNvSpPr>
              <p:nvPr/>
            </p:nvSpPr>
            <p:spPr bwMode="auto">
              <a:xfrm flipV="1">
                <a:off x="4176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15384" name="Group 17"/>
            <p:cNvGrpSpPr>
              <a:grpSpLocks/>
            </p:cNvGrpSpPr>
            <p:nvPr/>
          </p:nvGrpSpPr>
          <p:grpSpPr bwMode="auto">
            <a:xfrm>
              <a:off x="6732596" y="3247670"/>
              <a:ext cx="2374900" cy="892175"/>
              <a:chOff x="4080" y="1197"/>
              <a:chExt cx="1496" cy="562"/>
            </a:xfrm>
          </p:grpSpPr>
          <p:sp>
            <p:nvSpPr>
              <p:cNvPr id="15402" name="Line 18"/>
              <p:cNvSpPr>
                <a:spLocks noChangeShapeType="1"/>
              </p:cNvSpPr>
              <p:nvPr/>
            </p:nvSpPr>
            <p:spPr bwMode="auto">
              <a:xfrm flipV="1">
                <a:off x="4080" y="1197"/>
                <a:ext cx="1311" cy="5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5403" name="Object 19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6" name="Equation" r:id="rId27" imgW="133302" imgH="133302" progId="Equation.DSMT4">
                      <p:embed/>
                    </p:oleObj>
                  </mc:Choice>
                  <mc:Fallback>
                    <p:oleObj name="Equation" r:id="rId27" imgW="133302" imgH="1333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5" name="Group 20"/>
            <p:cNvGrpSpPr>
              <a:grpSpLocks/>
            </p:cNvGrpSpPr>
            <p:nvPr/>
          </p:nvGrpSpPr>
          <p:grpSpPr bwMode="auto">
            <a:xfrm>
              <a:off x="7253296" y="3481032"/>
              <a:ext cx="447675" cy="984250"/>
              <a:chOff x="4408" y="1344"/>
              <a:chExt cx="282" cy="620"/>
            </a:xfrm>
          </p:grpSpPr>
          <p:sp>
            <p:nvSpPr>
              <p:cNvPr id="15399" name="Line 21"/>
              <p:cNvSpPr>
                <a:spLocks noChangeShapeType="1"/>
              </p:cNvSpPr>
              <p:nvPr/>
            </p:nvSpPr>
            <p:spPr bwMode="auto">
              <a:xfrm>
                <a:off x="4628" y="1518"/>
                <a:ext cx="0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5400" name="Object 22"/>
              <p:cNvGraphicFramePr>
                <a:graphicFrameLocks noChangeAspect="1"/>
              </p:cNvGraphicFramePr>
              <p:nvPr/>
            </p:nvGraphicFramePr>
            <p:xfrm>
              <a:off x="4533" y="1807"/>
              <a:ext cx="157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7" name="Equation" r:id="rId29" imgW="139700" imgH="139700" progId="Equation.DSMT4">
                      <p:embed/>
                    </p:oleObj>
                  </mc:Choice>
                  <mc:Fallback>
                    <p:oleObj name="Equation" r:id="rId29" imgW="139700" imgH="1397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3" y="1807"/>
                            <a:ext cx="157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1" name="Object 23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8" name="Equation" r:id="rId31" imgW="371618" imgH="276034" progId="Equation.3">
                      <p:embed/>
                    </p:oleObj>
                  </mc:Choice>
                  <mc:Fallback>
                    <p:oleObj name="Equation" r:id="rId31" imgW="371618" imgH="2760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6" name="Group 25"/>
            <p:cNvGrpSpPr>
              <a:grpSpLocks/>
            </p:cNvGrpSpPr>
            <p:nvPr/>
          </p:nvGrpSpPr>
          <p:grpSpPr bwMode="auto">
            <a:xfrm>
              <a:off x="8226466" y="2998433"/>
              <a:ext cx="122238" cy="1420813"/>
              <a:chOff x="5021" y="1040"/>
              <a:chExt cx="77" cy="895"/>
            </a:xfrm>
          </p:grpSpPr>
          <p:sp>
            <p:nvSpPr>
              <p:cNvPr id="15397" name="Line 26"/>
              <p:cNvSpPr>
                <a:spLocks noChangeShapeType="1"/>
              </p:cNvSpPr>
              <p:nvPr/>
            </p:nvSpPr>
            <p:spPr bwMode="auto">
              <a:xfrm>
                <a:off x="5064" y="1040"/>
                <a:ext cx="0" cy="7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5398" name="Object 27"/>
              <p:cNvGraphicFramePr>
                <a:graphicFrameLocks noChangeAspect="1"/>
              </p:cNvGraphicFramePr>
              <p:nvPr/>
            </p:nvGraphicFramePr>
            <p:xfrm>
              <a:off x="5021" y="1812"/>
              <a:ext cx="77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9" name="Equation" r:id="rId33" imgW="114102" imgH="177492" progId="Equation.DSMT4">
                      <p:embed/>
                    </p:oleObj>
                  </mc:Choice>
                  <mc:Fallback>
                    <p:oleObj name="Equation" r:id="rId33" imgW="114102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1" y="1812"/>
                            <a:ext cx="77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7" name="Line 34"/>
            <p:cNvSpPr>
              <a:spLocks noChangeShapeType="1"/>
            </p:cNvSpPr>
            <p:nvPr/>
          </p:nvSpPr>
          <p:spPr bwMode="auto">
            <a:xfrm>
              <a:off x="7607309" y="3776307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15388" name="Group 45"/>
            <p:cNvGrpSpPr>
              <a:grpSpLocks/>
            </p:cNvGrpSpPr>
            <p:nvPr/>
          </p:nvGrpSpPr>
          <p:grpSpPr bwMode="auto">
            <a:xfrm>
              <a:off x="6175385" y="2368195"/>
              <a:ext cx="2749550" cy="2135187"/>
              <a:chOff x="3729" y="577"/>
              <a:chExt cx="1732" cy="1345"/>
            </a:xfrm>
          </p:grpSpPr>
          <p:grpSp>
            <p:nvGrpSpPr>
              <p:cNvPr id="15390" name="Group 46"/>
              <p:cNvGrpSpPr>
                <a:grpSpLocks/>
              </p:cNvGrpSpPr>
              <p:nvPr/>
            </p:nvGrpSpPr>
            <p:grpSpPr bwMode="auto">
              <a:xfrm>
                <a:off x="3840" y="577"/>
                <a:ext cx="1621" cy="1313"/>
                <a:chOff x="3840" y="577"/>
                <a:chExt cx="1621" cy="1313"/>
              </a:xfrm>
            </p:grpSpPr>
            <p:sp>
              <p:nvSpPr>
                <p:cNvPr id="15392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1702"/>
                  <a:ext cx="162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539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941" y="577"/>
                  <a:ext cx="0" cy="13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5394" name="Freeform 49"/>
                <p:cNvSpPr>
                  <a:spLocks/>
                </p:cNvSpPr>
                <p:nvPr/>
              </p:nvSpPr>
              <p:spPr bwMode="auto">
                <a:xfrm>
                  <a:off x="4253" y="702"/>
                  <a:ext cx="936" cy="813"/>
                </a:xfrm>
                <a:custGeom>
                  <a:avLst/>
                  <a:gdLst>
                    <a:gd name="T0" fmla="*/ 0 w 720"/>
                    <a:gd name="T1" fmla="*/ 2343 h 624"/>
                    <a:gd name="T2" fmla="*/ 1069 w 720"/>
                    <a:gd name="T3" fmla="*/ 2161 h 624"/>
                    <a:gd name="T4" fmla="*/ 1960 w 720"/>
                    <a:gd name="T5" fmla="*/ 1440 h 624"/>
                    <a:gd name="T6" fmla="*/ 2674 w 720"/>
                    <a:gd name="T7" fmla="*/ 0 h 62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ln w="28575">
                  <a:solidFill>
                    <a:schemeClr val="accent1"/>
                  </a:solidFill>
                  <a:headEnd/>
                  <a:tailEnd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aphicFrame>
              <p:nvGraphicFramePr>
                <p:cNvPr id="15395" name="Object 52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10" name="Equation" r:id="rId35" imgW="1267016" imgH="371618" progId="Equation.3">
                        <p:embed/>
                      </p:oleObj>
                    </mc:Choice>
                    <mc:Fallback>
                      <p:oleObj name="Equation" r:id="rId35" imgW="1267016" imgH="37161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96" name="Object 53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11" name="Equation" r:id="rId37" imgW="257175" imgH="295323" progId="Equation.3">
                        <p:embed/>
                      </p:oleObj>
                    </mc:Choice>
                    <mc:Fallback>
                      <p:oleObj name="Equation" r:id="rId37" imgW="257175" imgH="29532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5391" name="Picture 54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9" y="172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aphicFrame>
          <p:nvGraphicFramePr>
            <p:cNvPr id="15389" name="对象 1"/>
            <p:cNvGraphicFramePr>
              <a:graphicFrameLocks noChangeAspect="1"/>
            </p:cNvGraphicFramePr>
            <p:nvPr/>
          </p:nvGraphicFramePr>
          <p:xfrm>
            <a:off x="7773202" y="3581073"/>
            <a:ext cx="420522" cy="264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40" imgW="152334" imgH="139639" progId="Equation.DSMT4">
                    <p:embed/>
                  </p:oleObj>
                </mc:Choice>
                <mc:Fallback>
                  <p:oleObj name="Equation" r:id="rId40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3202" y="3581073"/>
                          <a:ext cx="420522" cy="264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8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76125"/>
              </p:ext>
            </p:extLst>
          </p:nvPr>
        </p:nvGraphicFramePr>
        <p:xfrm>
          <a:off x="8059738" y="3360738"/>
          <a:ext cx="8064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42" imgW="457002" imgH="177723" progId="Equation.DSMT4">
                  <p:embed/>
                </p:oleObj>
              </mc:Choice>
              <mc:Fallback>
                <p:oleObj name="Equation" r:id="rId42" imgW="45700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8" y="3360738"/>
                        <a:ext cx="8064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1848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build="p" autoUpdateAnimBg="0"/>
      <p:bldP spid="17426" grpId="0" autoUpdateAnimBg="0"/>
      <p:bldP spid="17435" grpId="0" autoUpdateAnimBg="0"/>
      <p:bldP spid="17413" grpId="0" build="p" autoUpdateAnimBg="0" advAuto="0"/>
      <p:bldP spid="17444" grpId="0" build="p" autoUpdateAnimBg="0"/>
      <p:bldP spid="17445" grpId="0" autoUpdateAnimBg="0"/>
      <p:bldP spid="4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58775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2775" y="32131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若曲线由参数方程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2933"/>
              </p:ext>
            </p:extLst>
          </p:nvPr>
        </p:nvGraphicFramePr>
        <p:xfrm>
          <a:off x="4089400" y="2914650"/>
          <a:ext cx="14906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1457325" imgH="1047559" progId="Equation.DSMT4">
                  <p:embed/>
                </p:oleObj>
              </mc:Choice>
              <mc:Fallback>
                <p:oleObj name="Equation" r:id="rId3" imgW="1457325" imgH="10475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914650"/>
                        <a:ext cx="14906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580063" y="3151188"/>
            <a:ext cx="1173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给出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6390" name="Rectangle 25"/>
          <p:cNvSpPr>
            <a:spLocks noChangeArrowheads="1"/>
          </p:cNvSpPr>
          <p:nvPr/>
        </p:nvSpPr>
        <p:spPr bwMode="auto">
          <a:xfrm>
            <a:off x="6011863" y="620713"/>
            <a:ext cx="26670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681734"/>
              </p:ext>
            </p:extLst>
          </p:nvPr>
        </p:nvGraphicFramePr>
        <p:xfrm>
          <a:off x="6186488" y="90805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2209990" imgH="1028700" progId="Equation.3">
                  <p:embed/>
                </p:oleObj>
              </mc:Choice>
              <mc:Fallback>
                <p:oleObj name="Equation" r:id="rId5" imgW="220999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908050"/>
                        <a:ext cx="223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12775" y="100171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若曲线方程为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27375"/>
              </p:ext>
            </p:extLst>
          </p:nvPr>
        </p:nvGraphicFramePr>
        <p:xfrm>
          <a:off x="3413125" y="1071563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1333452" imgH="361759" progId="Equation.DSMT4">
                  <p:embed/>
                </p:oleObj>
              </mc:Choice>
              <mc:Fallback>
                <p:oleObj name="Equation" r:id="rId7" imgW="1333452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1071563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822825" y="10144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23052"/>
              </p:ext>
            </p:extLst>
          </p:nvPr>
        </p:nvGraphicFramePr>
        <p:xfrm>
          <a:off x="1763713" y="1654175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2181273" imgH="1028700" progId="Equation.3">
                  <p:embed/>
                </p:oleObj>
              </mc:Choice>
              <mc:Fallback>
                <p:oleObj name="Equation" r:id="rId9" imgW="2181273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54175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06377"/>
              </p:ext>
            </p:extLst>
          </p:nvPr>
        </p:nvGraphicFramePr>
        <p:xfrm>
          <a:off x="1763713" y="4149725"/>
          <a:ext cx="42291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4229100" imgH="1282700" progId="Equation.DSMT4">
                  <p:embed/>
                </p:oleObj>
              </mc:Choice>
              <mc:Fallback>
                <p:oleObj name="Equation" r:id="rId11" imgW="4229100" imgH="1282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49725"/>
                        <a:ext cx="42291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6613525" y="3214137"/>
            <a:ext cx="5000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则</a:t>
            </a:r>
          </a:p>
        </p:txBody>
      </p:sp>
      <p:graphicFrame>
        <p:nvGraphicFramePr>
          <p:cNvPr id="1849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242468"/>
              </p:ext>
            </p:extLst>
          </p:nvPr>
        </p:nvGraphicFramePr>
        <p:xfrm>
          <a:off x="6034088" y="4152900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2143125" imgH="1028700" progId="Equation.DSMT4">
                  <p:embed/>
                </p:oleObj>
              </mc:Choice>
              <mc:Fallback>
                <p:oleObj name="Equation" r:id="rId13" imgW="2143125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4152900"/>
                        <a:ext cx="217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3933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9" grpId="0" autoUpdateAnimBg="0"/>
      <p:bldP spid="18453" grpId="0" autoUpdateAnimBg="0"/>
      <p:bldP spid="18455" grpId="0" autoUpdateAnimBg="0"/>
      <p:bldP spid="18489" grpId="0"/>
      <p:bldP spid="1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946745" y="433388"/>
            <a:ext cx="2376488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2.  </a:t>
            </a:r>
            <a:r>
              <a:rPr kumimoji="1" lang="zh-CN" altLang="en-US" sz="2800" dirty="0"/>
              <a:t>抛物线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87970" y="4897438"/>
            <a:ext cx="68643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>
                <a:latin typeface="+mn-lt"/>
                <a:ea typeface="+mn-ea"/>
              </a:rPr>
              <a:t>即抛物线在顶点处的曲率最大</a:t>
            </a:r>
            <a:r>
              <a:rPr kumimoji="1" lang="zh-CN" altLang="en-US">
                <a:latin typeface="+mn-lt"/>
                <a:ea typeface="+mn-ea"/>
                <a:sym typeface="Symbol" pitchFamily="18" charset="2"/>
              </a:rPr>
              <a:t> </a:t>
            </a:r>
            <a:r>
              <a:rPr kumimoji="1" lang="en-US" altLang="zh-CN" i="1">
                <a:latin typeface="+mn-lt"/>
                <a:ea typeface="+mn-ea"/>
              </a:rPr>
              <a:t>K</a:t>
            </a:r>
            <a:r>
              <a:rPr kumimoji="1" lang="en-US" altLang="zh-CN">
                <a:latin typeface="+mn-lt"/>
                <a:ea typeface="+mn-ea"/>
                <a:sym typeface="Symbol" pitchFamily="18" charset="2"/>
              </a:rPr>
              <a:t></a:t>
            </a:r>
            <a:r>
              <a:rPr kumimoji="1" lang="en-US" altLang="zh-CN">
                <a:latin typeface="+mn-lt"/>
                <a:ea typeface="+mn-ea"/>
              </a:rPr>
              <a:t>|2</a:t>
            </a:r>
            <a:r>
              <a:rPr kumimoji="1" lang="en-US" altLang="zh-CN" i="1">
                <a:latin typeface="+mn-lt"/>
                <a:ea typeface="+mn-ea"/>
              </a:rPr>
              <a:t>a</a:t>
            </a:r>
            <a:r>
              <a:rPr kumimoji="1" lang="en-US" altLang="zh-CN">
                <a:latin typeface="+mn-lt"/>
                <a:ea typeface="+mn-ea"/>
              </a:rPr>
              <a:t>|</a:t>
            </a:r>
            <a:r>
              <a:rPr kumimoji="1" lang="en-US" altLang="zh-CN">
                <a:latin typeface="+mn-lt"/>
                <a:ea typeface="+mn-ea"/>
                <a:sym typeface="Symbol" pitchFamily="18" charset="2"/>
              </a:rPr>
              <a:t></a:t>
            </a:r>
            <a:r>
              <a:rPr kumimoji="1" lang="en-US" altLang="zh-CN">
                <a:latin typeface="+mn-lt"/>
                <a:ea typeface="+mn-ea"/>
              </a:rPr>
              <a:t> </a:t>
            </a:r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5508626" y="889000"/>
            <a:ext cx="2880137" cy="1292225"/>
            <a:chOff x="3488" y="372"/>
            <a:chExt cx="2010" cy="814"/>
          </a:xfrm>
        </p:grpSpPr>
        <p:graphicFrame>
          <p:nvGraphicFramePr>
            <p:cNvPr id="17423" name="Object 11"/>
            <p:cNvGraphicFramePr>
              <a:graphicFrameLocks noChangeAspect="1"/>
            </p:cNvGraphicFramePr>
            <p:nvPr/>
          </p:nvGraphicFramePr>
          <p:xfrm>
            <a:off x="3768" y="402"/>
            <a:ext cx="138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3" imgW="2171843" imgH="1009840" progId="Equation.3">
                    <p:embed/>
                  </p:oleObj>
                </mc:Choice>
                <mc:Fallback>
                  <p:oleObj name="Equation" r:id="rId3" imgW="2171843" imgH="1009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402"/>
                          <a:ext cx="138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 flipH="1">
              <a:off x="3488" y="372"/>
              <a:ext cx="2010" cy="81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endParaRPr lang="en-US" altLang="zh-CN" sz="2800" dirty="0" smtClean="0"/>
            </a:p>
            <a:p>
              <a:endParaRPr lang="en-US" altLang="zh-CN" sz="2800" dirty="0"/>
            </a:p>
            <a:p>
              <a:endParaRPr lang="zh-CN" altLang="en-US" sz="2800" dirty="0"/>
            </a:p>
          </p:txBody>
        </p:sp>
      </p:grp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587970" y="1009650"/>
            <a:ext cx="4248150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kumimoji="1" lang="zh-CN" altLang="en-US" sz="2800"/>
              <a:t>上哪一点处的曲率最大？</a:t>
            </a:r>
          </a:p>
        </p:txBody>
      </p:sp>
      <p:graphicFrame>
        <p:nvGraphicFramePr>
          <p:cNvPr id="174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30277"/>
              </p:ext>
            </p:extLst>
          </p:nvPr>
        </p:nvGraphicFramePr>
        <p:xfrm>
          <a:off x="2872383" y="404813"/>
          <a:ext cx="232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324100" imgH="533400" progId="Equation.DSMT4">
                  <p:embed/>
                </p:oleObj>
              </mc:Choice>
              <mc:Fallback>
                <p:oleObj name="Equation" r:id="rId5" imgW="23241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383" y="404813"/>
                        <a:ext cx="2324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946745" y="1657350"/>
            <a:ext cx="863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00B050"/>
                </a:solidFill>
              </a:rPr>
              <a:t>解</a:t>
            </a:r>
            <a:r>
              <a:rPr kumimoji="1" lang="en-US" altLang="zh-CN" sz="2800" b="1" dirty="0">
                <a:solidFill>
                  <a:srgbClr val="00B050"/>
                </a:solidFill>
              </a:rPr>
              <a:t>:</a:t>
            </a: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90153"/>
              </p:ext>
            </p:extLst>
          </p:nvPr>
        </p:nvGraphicFramePr>
        <p:xfrm>
          <a:off x="1583333" y="167005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1828800" imgH="419100" progId="Equation.DSMT4">
                  <p:embed/>
                </p:oleObj>
              </mc:Choice>
              <mc:Fallback>
                <p:oleObj name="Equation" r:id="rId7" imgW="1828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333" y="167005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17500"/>
              </p:ext>
            </p:extLst>
          </p:nvPr>
        </p:nvGraphicFramePr>
        <p:xfrm>
          <a:off x="3502620" y="165735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1117600" imgH="419100" progId="Equation.DSMT4">
                  <p:embed/>
                </p:oleObj>
              </mc:Choice>
              <mc:Fallback>
                <p:oleObj name="Equation" r:id="rId9" imgW="1117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620" y="1657350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587970" y="2306638"/>
            <a:ext cx="29527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代入曲率公式</a:t>
            </a:r>
            <a:r>
              <a:rPr kumimoji="1" lang="zh-CN" altLang="en-US" sz="2800">
                <a:sym typeface="Symbol" pitchFamily="18" charset="2"/>
              </a:rPr>
              <a:t></a:t>
            </a:r>
            <a:r>
              <a:rPr kumimoji="1" lang="zh-CN" altLang="en-US" sz="2800"/>
              <a:t> 得</a:t>
            </a:r>
          </a:p>
        </p:txBody>
      </p:sp>
      <p:graphicFrame>
        <p:nvGraphicFramePr>
          <p:cNvPr id="921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34372"/>
              </p:ext>
            </p:extLst>
          </p:nvPr>
        </p:nvGraphicFramePr>
        <p:xfrm>
          <a:off x="1757958" y="2786063"/>
          <a:ext cx="3365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1" imgW="3365500" imgH="1320800" progId="Equation.DSMT4">
                  <p:embed/>
                </p:oleObj>
              </mc:Choice>
              <mc:Fallback>
                <p:oleObj name="Equation" r:id="rId11" imgW="3365500" imgH="132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958" y="2786063"/>
                        <a:ext cx="3365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946745" y="4284663"/>
            <a:ext cx="8079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/>
              <a:t>显然</a:t>
            </a:r>
            <a:r>
              <a:rPr kumimoji="1" lang="zh-CN" altLang="en-US" sz="2800">
                <a:sym typeface="Symbol" pitchFamily="18" charset="2"/>
              </a:rPr>
              <a:t></a:t>
            </a:r>
          </a:p>
        </p:txBody>
      </p:sp>
      <p:graphicFrame>
        <p:nvGraphicFramePr>
          <p:cNvPr id="921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27862"/>
              </p:ext>
            </p:extLst>
          </p:nvPr>
        </p:nvGraphicFramePr>
        <p:xfrm>
          <a:off x="1905596" y="4297363"/>
          <a:ext cx="392611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3" imgW="3924000" imgH="431640" progId="Equation.DSMT4">
                  <p:embed/>
                </p:oleObj>
              </mc:Choice>
              <mc:Fallback>
                <p:oleObj name="Equation" r:id="rId13" imgW="392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96" y="4297363"/>
                        <a:ext cx="3926117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4872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  <p:bldP spid="92174" grpId="0"/>
      <p:bldP spid="92176" grpId="0"/>
      <p:bldP spid="92179" grpId="0"/>
      <p:bldP spid="92181" grpId="0"/>
      <p:bldP spid="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60846" y="508000"/>
            <a:ext cx="2286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求椭圆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66002"/>
              </p:ext>
            </p:extLst>
          </p:nvPr>
        </p:nvGraphicFramePr>
        <p:xfrm>
          <a:off x="2584896" y="280988"/>
          <a:ext cx="165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3" imgW="1619345" imgH="914257" progId="Equation.3">
                  <p:embed/>
                </p:oleObj>
              </mc:Choice>
              <mc:Fallback>
                <p:oleObj name="Equation" r:id="rId3" imgW="1619345" imgH="9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896" y="280988"/>
                        <a:ext cx="165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98782"/>
              </p:ext>
            </p:extLst>
          </p:nvPr>
        </p:nvGraphicFramePr>
        <p:xfrm>
          <a:off x="4375596" y="5588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5" imgW="1695640" imgH="381048" progId="Equation.3">
                  <p:embed/>
                </p:oleObj>
              </mc:Choice>
              <mc:Fallback>
                <p:oleObj name="Equation" r:id="rId5" imgW="169564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596" y="5588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64696" y="45085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在何处曲率最大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54496" y="13763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73496" y="2514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故曲率为</a:t>
            </a: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80605"/>
              </p:ext>
            </p:extLst>
          </p:nvPr>
        </p:nvGraphicFramePr>
        <p:xfrm>
          <a:off x="3886646" y="3048000"/>
          <a:ext cx="36877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7" imgW="3657457" imgH="895398" progId="Equation.3">
                  <p:embed/>
                </p:oleObj>
              </mc:Choice>
              <mc:Fallback>
                <p:oleObj name="Equation" r:id="rId7" imgW="3657457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646" y="3048000"/>
                        <a:ext cx="36877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06220"/>
              </p:ext>
            </p:extLst>
          </p:nvPr>
        </p:nvGraphicFramePr>
        <p:xfrm>
          <a:off x="5378896" y="304800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9" imgW="381048" imgH="381048" progId="Equation.3">
                  <p:embed/>
                </p:oleObj>
              </mc:Choice>
              <mc:Fallback>
                <p:oleObj name="Equation" r:id="rId9" imgW="381048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896" y="3048000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020957"/>
              </p:ext>
            </p:extLst>
          </p:nvPr>
        </p:nvGraphicFramePr>
        <p:xfrm>
          <a:off x="4235896" y="3505200"/>
          <a:ext cx="331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1" imgW="3286268" imgH="533210" progId="Equation.3">
                  <p:embed/>
                </p:oleObj>
              </mc:Choice>
              <mc:Fallback>
                <p:oleObj name="Equation" r:id="rId11" imgW="3286268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896" y="3505200"/>
                        <a:ext cx="331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27029"/>
              </p:ext>
            </p:extLst>
          </p:nvPr>
        </p:nvGraphicFramePr>
        <p:xfrm>
          <a:off x="1422846" y="1460500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13" imgW="1847802" imgH="399907" progId="Equation.DSMT4">
                  <p:embed/>
                </p:oleObj>
              </mc:Choice>
              <mc:Fallback>
                <p:oleObj name="Equation" r:id="rId13" imgW="1847802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846" y="1460500"/>
                        <a:ext cx="187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98985"/>
              </p:ext>
            </p:extLst>
          </p:nvPr>
        </p:nvGraphicFramePr>
        <p:xfrm>
          <a:off x="1429196" y="2019300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15" imgW="1685782" imgH="399907" progId="Equation.DSMT4">
                  <p:embed/>
                </p:oleObj>
              </mc:Choice>
              <mc:Fallback>
                <p:oleObj name="Equation" r:id="rId15" imgW="1685782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196" y="2019300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57990"/>
              </p:ext>
            </p:extLst>
          </p:nvPr>
        </p:nvGraphicFramePr>
        <p:xfrm>
          <a:off x="4146996" y="1485900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17" imgW="1828943" imgH="314182" progId="Equation.DSMT4">
                  <p:embed/>
                </p:oleObj>
              </mc:Choice>
              <mc:Fallback>
                <p:oleObj name="Equation" r:id="rId17" imgW="1828943" imgH="3141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996" y="1485900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47654"/>
              </p:ext>
            </p:extLst>
          </p:nvPr>
        </p:nvGraphicFramePr>
        <p:xfrm>
          <a:off x="4140646" y="202565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9" imgW="1790795" imgH="390477" progId="Equation.DSMT4">
                  <p:embed/>
                </p:oleObj>
              </mc:Choice>
              <mc:Fallback>
                <p:oleObj name="Equation" r:id="rId19" imgW="1790795" imgH="3904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646" y="202565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472837"/>
              </p:ext>
            </p:extLst>
          </p:nvPr>
        </p:nvGraphicFramePr>
        <p:xfrm>
          <a:off x="1308546" y="3048000"/>
          <a:ext cx="256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21" imgW="2533602" imgH="1028700" progId="Equation.DSMT4">
                  <p:embed/>
                </p:oleObj>
              </mc:Choice>
              <mc:Fallback>
                <p:oleObj name="Equation" r:id="rId21" imgW="2533602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546" y="3048000"/>
                        <a:ext cx="256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1310134" y="4343400"/>
            <a:ext cx="140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>
                <a:latin typeface="+mn-lt"/>
                <a:ea typeface="+mn-ea"/>
              </a:rPr>
              <a:t>K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最大</a:t>
            </a:r>
          </a:p>
        </p:txBody>
      </p:sp>
      <p:graphicFrame>
        <p:nvGraphicFramePr>
          <p:cNvPr id="2052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49344"/>
              </p:ext>
            </p:extLst>
          </p:nvPr>
        </p:nvGraphicFramePr>
        <p:xfrm>
          <a:off x="3613596" y="4287838"/>
          <a:ext cx="379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23" imgW="3771900" imgH="495490" progId="Equation.3">
                  <p:embed/>
                </p:oleObj>
              </mc:Choice>
              <mc:Fallback>
                <p:oleObj name="Equation" r:id="rId23" imgW="377190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596" y="4287838"/>
                        <a:ext cx="379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423596" y="4267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最小</a:t>
            </a:r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>
            <a:off x="2532509" y="4557713"/>
            <a:ext cx="9715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>
            <a:off x="2532509" y="4670425"/>
            <a:ext cx="9715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054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227352"/>
              </p:ext>
            </p:extLst>
          </p:nvPr>
        </p:nvGraphicFramePr>
        <p:xfrm>
          <a:off x="1164084" y="5589588"/>
          <a:ext cx="5113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25" imgW="2152555" imgH="200168" progId="Equation.DSMT4">
                  <p:embed/>
                </p:oleObj>
              </mc:Choice>
              <mc:Fallback>
                <p:oleObj name="Equation" r:id="rId25" imgW="2152555" imgH="2001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84" y="5589588"/>
                        <a:ext cx="5113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65845"/>
              </p:ext>
            </p:extLst>
          </p:nvPr>
        </p:nvGraphicFramePr>
        <p:xfrm>
          <a:off x="6369496" y="5575300"/>
          <a:ext cx="248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27" imgW="2457307" imgH="495490" progId="Equation.3">
                  <p:embed/>
                </p:oleObj>
              </mc:Choice>
              <mc:Fallback>
                <p:oleObj name="Equation" r:id="rId27" imgW="2457307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496" y="5575300"/>
                        <a:ext cx="248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660846" y="4989513"/>
            <a:ext cx="1492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求驻点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85815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0"/>
      <p:bldP spid="20505" grpId="0" autoUpdateAnimBg="0"/>
      <p:bldP spid="20525" grpId="0" autoUpdateAnimBg="0"/>
      <p:bldP spid="20528" grpId="0" autoUpdateAnimBg="0"/>
      <p:bldP spid="20545" grpId="0" animBg="1"/>
      <p:bldP spid="20546" grpId="0" animBg="1"/>
      <p:bldP spid="20549" grpId="0" build="p" autoUpdateAnimBg="0"/>
      <p:bldP spid="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32816"/>
              </p:ext>
            </p:extLst>
          </p:nvPr>
        </p:nvGraphicFramePr>
        <p:xfrm>
          <a:off x="457200" y="331788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3" imgW="1800225" imgH="419195" progId="Equation.3">
                  <p:embed/>
                </p:oleObj>
              </mc:Choice>
              <mc:Fallback>
                <p:oleObj name="Equation" r:id="rId3" imgW="180022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1788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1473200" y="22987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286000" y="16129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9906"/>
              </p:ext>
            </p:extLst>
          </p:nvPr>
        </p:nvGraphicFramePr>
        <p:xfrm>
          <a:off x="2362200" y="331788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5" imgW="1257157" imgH="419195" progId="Equation.3">
                  <p:embed/>
                </p:oleObj>
              </mc:Choice>
              <mc:Fallback>
                <p:oleObj name="Equation" r:id="rId5" imgW="1257157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1788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26918"/>
              </p:ext>
            </p:extLst>
          </p:nvPr>
        </p:nvGraphicFramePr>
        <p:xfrm>
          <a:off x="3771900" y="152400"/>
          <a:ext cx="41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7" imgW="390477" imgH="819102" progId="Equation.3">
                  <p:embed/>
                </p:oleObj>
              </mc:Choice>
              <mc:Fallback>
                <p:oleObj name="Equation" r:id="rId7" imgW="390477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52400"/>
                        <a:ext cx="41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248732"/>
              </p:ext>
            </p:extLst>
          </p:nvPr>
        </p:nvGraphicFramePr>
        <p:xfrm>
          <a:off x="4718050" y="152400"/>
          <a:ext cx="62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9" imgW="590645" imgH="819102" progId="Equation.3">
                  <p:embed/>
                </p:oleObj>
              </mc:Choice>
              <mc:Fallback>
                <p:oleObj name="Equation" r:id="rId9" imgW="59064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52400"/>
                        <a:ext cx="62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324558"/>
              </p:ext>
            </p:extLst>
          </p:nvPr>
        </p:nvGraphicFramePr>
        <p:xfrm>
          <a:off x="5410200" y="381000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11" imgW="428625" imgH="285893" progId="Equation.3">
                  <p:embed/>
                </p:oleObj>
              </mc:Choice>
              <mc:Fallback>
                <p:oleObj name="Equation" r:id="rId11" imgW="428625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"/>
                        <a:ext cx="457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29485"/>
              </p:ext>
            </p:extLst>
          </p:nvPr>
        </p:nvGraphicFramePr>
        <p:xfrm>
          <a:off x="4279900" y="4572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13" imgW="361759" imgH="285893" progId="Equation.3">
                  <p:embed/>
                </p:oleObj>
              </mc:Choice>
              <mc:Fallback>
                <p:oleObj name="Equation" r:id="rId13" imgW="361759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572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762000" y="2971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3842"/>
              </p:ext>
            </p:extLst>
          </p:nvPr>
        </p:nvGraphicFramePr>
        <p:xfrm>
          <a:off x="1206500" y="5880100"/>
          <a:ext cx="328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5" imgW="3257550" imgH="495490" progId="Equation.3">
                  <p:embed/>
                </p:oleObj>
              </mc:Choice>
              <mc:Fallback>
                <p:oleObj name="Equation" r:id="rId15" imgW="325755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880100"/>
                        <a:ext cx="328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59344"/>
              </p:ext>
            </p:extLst>
          </p:nvPr>
        </p:nvGraphicFramePr>
        <p:xfrm>
          <a:off x="1930400" y="186690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17" imgW="123873" imgH="247745" progId="Equation.3">
                  <p:embed/>
                </p:oleObj>
              </mc:Choice>
              <mc:Fallback>
                <p:oleObj name="Equation" r:id="rId17" imgW="123873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866900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49305"/>
              </p:ext>
            </p:extLst>
          </p:nvPr>
        </p:nvGraphicFramePr>
        <p:xfrm>
          <a:off x="1549400" y="24511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19" imgW="647652" imgH="381048" progId="Equation.3">
                  <p:embed/>
                </p:oleObj>
              </mc:Choice>
              <mc:Fallback>
                <p:oleObj name="Equation" r:id="rId19" imgW="64765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451100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2754313" y="1535113"/>
            <a:ext cx="4027487" cy="763587"/>
            <a:chOff x="1735" y="967"/>
            <a:chExt cx="2537" cy="481"/>
          </a:xfrm>
        </p:grpSpPr>
        <p:graphicFrame>
          <p:nvGraphicFramePr>
            <p:cNvPr id="19507" name="Object 14"/>
            <p:cNvGraphicFramePr>
              <a:graphicFrameLocks noChangeAspect="1"/>
            </p:cNvGraphicFramePr>
            <p:nvPr/>
          </p:nvGraphicFramePr>
          <p:xfrm>
            <a:off x="1735" y="11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4" name="Equation" r:id="rId21" imgW="190310" imgH="285893" progId="Equation.3">
                    <p:embed/>
                  </p:oleObj>
                </mc:Choice>
                <mc:Fallback>
                  <p:oleObj name="Equation" r:id="rId21" imgW="190310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1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8" name="Object 15"/>
            <p:cNvGraphicFramePr>
              <a:graphicFrameLocks noChangeAspect="1"/>
            </p:cNvGraphicFramePr>
            <p:nvPr/>
          </p:nvGraphicFramePr>
          <p:xfrm>
            <a:off x="2265" y="967"/>
            <a:ext cx="15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5" name="Equation" r:id="rId23" imgW="238316" imgH="819102" progId="Equation.3">
                    <p:embed/>
                  </p:oleObj>
                </mc:Choice>
                <mc:Fallback>
                  <p:oleObj name="Equation" r:id="rId23" imgW="238316" imgH="819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967"/>
                          <a:ext cx="15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9" name="Object 16"/>
            <p:cNvGraphicFramePr>
              <a:graphicFrameLocks noChangeAspect="1"/>
            </p:cNvGraphicFramePr>
            <p:nvPr/>
          </p:nvGraphicFramePr>
          <p:xfrm>
            <a:off x="3356" y="967"/>
            <a:ext cx="267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6" name="Equation" r:id="rId25" imgW="438055" imgH="819102" progId="Equation.3">
                    <p:embed/>
                  </p:oleObj>
                </mc:Choice>
                <mc:Fallback>
                  <p:oleObj name="Equation" r:id="rId25" imgW="438055" imgH="819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967"/>
                          <a:ext cx="267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0" name="Object 17"/>
            <p:cNvGraphicFramePr>
              <a:graphicFrameLocks noChangeAspect="1"/>
            </p:cNvGraphicFramePr>
            <p:nvPr/>
          </p:nvGraphicFramePr>
          <p:xfrm>
            <a:off x="3984" y="1112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7" name="Equation" r:id="rId27" imgW="428625" imgH="285893" progId="Equation.3">
                    <p:embed/>
                  </p:oleObj>
                </mc:Choice>
                <mc:Fallback>
                  <p:oleObj name="Equation" r:id="rId27" imgW="428625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12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1" name="Object 18"/>
            <p:cNvGraphicFramePr>
              <a:graphicFrameLocks noChangeAspect="1"/>
            </p:cNvGraphicFramePr>
            <p:nvPr/>
          </p:nvGraphicFramePr>
          <p:xfrm>
            <a:off x="2864" y="115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8" name="Equation" r:id="rId29" imgW="209598" imgH="209598" progId="Equation.3">
                    <p:embed/>
                  </p:oleObj>
                </mc:Choice>
                <mc:Fallback>
                  <p:oleObj name="Equation" r:id="rId29" imgW="20959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15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65658"/>
              </p:ext>
            </p:extLst>
          </p:nvPr>
        </p:nvGraphicFramePr>
        <p:xfrm>
          <a:off x="2678113" y="238760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31" imgW="342900" imgH="419195" progId="Equation.3">
                  <p:embed/>
                </p:oleObj>
              </mc:Choice>
              <mc:Fallback>
                <p:oleObj name="Equation" r:id="rId31" imgW="34290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387600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01794"/>
              </p:ext>
            </p:extLst>
          </p:nvPr>
        </p:nvGraphicFramePr>
        <p:xfrm>
          <a:off x="4432300" y="238760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33" imgW="342900" imgH="419195" progId="Equation.3">
                  <p:embed/>
                </p:oleObj>
              </mc:Choice>
              <mc:Fallback>
                <p:oleObj name="Equation" r:id="rId33" imgW="34290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387600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87567"/>
              </p:ext>
            </p:extLst>
          </p:nvPr>
        </p:nvGraphicFramePr>
        <p:xfrm>
          <a:off x="5410200" y="2387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35" imgW="352330" imgH="419195" progId="Equation.3">
                  <p:embed/>
                </p:oleObj>
              </mc:Choice>
              <mc:Fallback>
                <p:oleObj name="Equation" r:id="rId35" imgW="35233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876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943507"/>
              </p:ext>
            </p:extLst>
          </p:nvPr>
        </p:nvGraphicFramePr>
        <p:xfrm>
          <a:off x="6413500" y="2387600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37" imgW="342900" imgH="419195" progId="Equation.3">
                  <p:embed/>
                </p:oleObj>
              </mc:Choice>
              <mc:Fallback>
                <p:oleObj name="Equation" r:id="rId37" imgW="34290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387600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22860"/>
              </p:ext>
            </p:extLst>
          </p:nvPr>
        </p:nvGraphicFramePr>
        <p:xfrm>
          <a:off x="3581400" y="2387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39" imgW="352330" imgH="419195" progId="Equation.3">
                  <p:embed/>
                </p:oleObj>
              </mc:Choice>
              <mc:Fallback>
                <p:oleObj name="Equation" r:id="rId39" imgW="35233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876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544763" y="3557960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从而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K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取最大值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304800" y="41306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这说明椭圆在点</a:t>
            </a:r>
          </a:p>
        </p:txBody>
      </p:sp>
      <p:graphicFrame>
        <p:nvGraphicFramePr>
          <p:cNvPr id="77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91924"/>
              </p:ext>
            </p:extLst>
          </p:nvPr>
        </p:nvGraphicFramePr>
        <p:xfrm>
          <a:off x="1238250" y="3090863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41" imgW="1390460" imgH="361759" progId="Equation.DSMT4">
                  <p:embed/>
                </p:oleObj>
              </mc:Choice>
              <mc:Fallback>
                <p:oleObj name="Equation" r:id="rId41" imgW="1390460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090863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469186"/>
              </p:ext>
            </p:extLst>
          </p:nvPr>
        </p:nvGraphicFramePr>
        <p:xfrm>
          <a:off x="2641463" y="3013900"/>
          <a:ext cx="2583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43" imgW="1155600" imgH="215640" progId="Equation.DSMT4">
                  <p:embed/>
                </p:oleObj>
              </mc:Choice>
              <mc:Fallback>
                <p:oleObj name="Equation" r:id="rId43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63" y="3013900"/>
                        <a:ext cx="2583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37991"/>
              </p:ext>
            </p:extLst>
          </p:nvPr>
        </p:nvGraphicFramePr>
        <p:xfrm>
          <a:off x="2895600" y="422116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45" imgW="1162002" imgH="381048" progId="Equation.3">
                  <p:embed/>
                </p:oleObj>
              </mc:Choice>
              <mc:Fallback>
                <p:oleObj name="Equation" r:id="rId45" imgW="116200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21163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4114800" y="41211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处曲率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2589213" y="1612900"/>
            <a:ext cx="611187" cy="1295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4318000" y="1612900"/>
            <a:ext cx="611188" cy="1295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6248400" y="1612900"/>
            <a:ext cx="611188" cy="1295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04800" y="941388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计算驻点处的函数值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pSp>
        <p:nvGrpSpPr>
          <p:cNvPr id="77858" name="Group 34"/>
          <p:cNvGrpSpPr>
            <a:grpSpLocks/>
          </p:cNvGrpSpPr>
          <p:nvPr/>
        </p:nvGrpSpPr>
        <p:grpSpPr bwMode="auto">
          <a:xfrm>
            <a:off x="5972175" y="2819400"/>
            <a:ext cx="2943225" cy="2133600"/>
            <a:chOff x="3618" y="2400"/>
            <a:chExt cx="1854" cy="1344"/>
          </a:xfrm>
        </p:grpSpPr>
        <p:sp>
          <p:nvSpPr>
            <p:cNvPr id="19498" name="Oval 35"/>
            <p:cNvSpPr>
              <a:spLocks noChangeArrowheads="1"/>
            </p:cNvSpPr>
            <p:nvPr/>
          </p:nvSpPr>
          <p:spPr bwMode="auto">
            <a:xfrm>
              <a:off x="3921" y="2840"/>
              <a:ext cx="1134" cy="63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499" name="Line 36"/>
            <p:cNvSpPr>
              <a:spLocks noChangeShapeType="1"/>
            </p:cNvSpPr>
            <p:nvPr/>
          </p:nvSpPr>
          <p:spPr bwMode="auto">
            <a:xfrm>
              <a:off x="3618" y="3160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500" name="Line 37"/>
            <p:cNvSpPr>
              <a:spLocks noChangeShapeType="1"/>
            </p:cNvSpPr>
            <p:nvPr/>
          </p:nvSpPr>
          <p:spPr bwMode="auto">
            <a:xfrm flipV="1">
              <a:off x="4483" y="2420"/>
              <a:ext cx="0" cy="1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19501" name="Object 38"/>
            <p:cNvGraphicFramePr>
              <a:graphicFrameLocks noChangeAspect="1"/>
            </p:cNvGraphicFramePr>
            <p:nvPr/>
          </p:nvGraphicFramePr>
          <p:xfrm>
            <a:off x="4303" y="2400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7" name="Equation" r:id="rId47" imgW="209598" imgH="285893" progId="Equation.3">
                    <p:embed/>
                  </p:oleObj>
                </mc:Choice>
                <mc:Fallback>
                  <p:oleObj name="Equation" r:id="rId47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2400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2" name="Object 39"/>
            <p:cNvGraphicFramePr>
              <a:graphicFrameLocks noChangeAspect="1"/>
            </p:cNvGraphicFramePr>
            <p:nvPr/>
          </p:nvGraphicFramePr>
          <p:xfrm>
            <a:off x="5335" y="3193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8" name="Equation" r:id="rId49" imgW="200168" imgH="209598" progId="Equation.3">
                    <p:embed/>
                  </p:oleObj>
                </mc:Choice>
                <mc:Fallback>
                  <p:oleObj name="Equation" r:id="rId49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193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40"/>
            <p:cNvGraphicFramePr>
              <a:graphicFrameLocks noChangeAspect="1"/>
            </p:cNvGraphicFramePr>
            <p:nvPr/>
          </p:nvGraphicFramePr>
          <p:xfrm>
            <a:off x="4368" y="2635"/>
            <a:ext cx="12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9" name="Equation" r:id="rId51" imgW="190310" imgH="304752" progId="Equation.3">
                    <p:embed/>
                  </p:oleObj>
                </mc:Choice>
                <mc:Fallback>
                  <p:oleObj name="Equation" r:id="rId51" imgW="190310" imgH="3047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35"/>
                          <a:ext cx="12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41"/>
            <p:cNvGraphicFramePr>
              <a:graphicFrameLocks noChangeAspect="1"/>
            </p:cNvGraphicFramePr>
            <p:nvPr/>
          </p:nvGraphicFramePr>
          <p:xfrm>
            <a:off x="5046" y="3193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0" name="Equation" r:id="rId53" imgW="200168" imgH="209598" progId="Equation.3">
                    <p:embed/>
                  </p:oleObj>
                </mc:Choice>
                <mc:Fallback>
                  <p:oleObj name="Equation" r:id="rId53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3193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42"/>
            <p:cNvGraphicFramePr>
              <a:graphicFrameLocks noChangeAspect="1"/>
            </p:cNvGraphicFramePr>
            <p:nvPr/>
          </p:nvGraphicFramePr>
          <p:xfrm>
            <a:off x="4175" y="3504"/>
            <a:ext cx="28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" name="Equation" r:id="rId55" imgW="457343" imgH="304752" progId="Equation.3">
                    <p:embed/>
                  </p:oleObj>
                </mc:Choice>
                <mc:Fallback>
                  <p:oleObj name="Equation" r:id="rId55" imgW="457343" imgH="3047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3504"/>
                          <a:ext cx="28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43"/>
            <p:cNvGraphicFramePr>
              <a:graphicFrameLocks noChangeAspect="1"/>
            </p:cNvGraphicFramePr>
            <p:nvPr/>
          </p:nvGraphicFramePr>
          <p:xfrm>
            <a:off x="3640" y="3193"/>
            <a:ext cx="29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" name="Equation" r:id="rId57" imgW="466773" imgH="209598" progId="Equation.3">
                    <p:embed/>
                  </p:oleObj>
                </mc:Choice>
                <mc:Fallback>
                  <p:oleObj name="Equation" r:id="rId57" imgW="466773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3193"/>
                          <a:ext cx="29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6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50257"/>
              </p:ext>
            </p:extLst>
          </p:nvPr>
        </p:nvGraphicFramePr>
        <p:xfrm>
          <a:off x="373063" y="3645072"/>
          <a:ext cx="219311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59" imgW="2286000" imgH="419040" progId="Equation.DSMT4">
                  <p:embed/>
                </p:oleObj>
              </mc:Choice>
              <mc:Fallback>
                <p:oleObj name="Equation" r:id="rId59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645072"/>
                        <a:ext cx="2193112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04800" y="47386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最大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778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965678"/>
              </p:ext>
            </p:extLst>
          </p:nvPr>
        </p:nvGraphicFramePr>
        <p:xfrm>
          <a:off x="7040563" y="40386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61" imgW="276034" imgH="285893" progId="Equation.3">
                  <p:embed/>
                </p:oleObj>
              </mc:Choice>
              <mc:Fallback>
                <p:oleObj name="Equation" r:id="rId61" imgW="276034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0386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Line 48"/>
          <p:cNvSpPr>
            <a:spLocks noChangeShapeType="1"/>
          </p:cNvSpPr>
          <p:nvPr/>
        </p:nvSpPr>
        <p:spPr bwMode="auto">
          <a:xfrm>
            <a:off x="304800" y="5257800"/>
            <a:ext cx="868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19491" name="Group 54"/>
          <p:cNvGrpSpPr>
            <a:grpSpLocks/>
          </p:cNvGrpSpPr>
          <p:nvPr/>
        </p:nvGrpSpPr>
        <p:grpSpPr bwMode="auto">
          <a:xfrm>
            <a:off x="1143000" y="5272079"/>
            <a:ext cx="7192963" cy="595311"/>
            <a:chOff x="749" y="3321"/>
            <a:chExt cx="4531" cy="375"/>
          </a:xfrm>
        </p:grpSpPr>
        <p:sp>
          <p:nvSpPr>
            <p:cNvPr id="19493" name="Text Box 49"/>
            <p:cNvSpPr txBox="1">
              <a:spLocks noChangeArrowheads="1"/>
            </p:cNvSpPr>
            <p:nvPr/>
          </p:nvSpPr>
          <p:spPr bwMode="auto">
            <a:xfrm>
              <a:off x="749" y="3369"/>
              <a:ext cx="8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 i="1">
                  <a:latin typeface="+mn-lt"/>
                  <a:ea typeface="+mn-ea"/>
                </a:rPr>
                <a:t>K</a:t>
              </a:r>
              <a:r>
                <a:rPr kumimoji="1" lang="en-US" altLang="zh-CN" b="1">
                  <a:latin typeface="+mn-lt"/>
                  <a:ea typeface="+mn-ea"/>
                </a:rPr>
                <a:t> </a:t>
              </a:r>
              <a:r>
                <a:rPr kumimoji="1" lang="zh-CN" altLang="en-US" b="1">
                  <a:latin typeface="+mn-lt"/>
                  <a:ea typeface="+mn-ea"/>
                </a:rPr>
                <a:t>最大</a:t>
              </a:r>
            </a:p>
          </p:txBody>
        </p:sp>
        <p:graphicFrame>
          <p:nvGraphicFramePr>
            <p:cNvPr id="1949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76590"/>
                </p:ext>
              </p:extLst>
            </p:nvPr>
          </p:nvGraphicFramePr>
          <p:xfrm>
            <a:off x="2451" y="3334"/>
            <a:ext cx="223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5" name="Equation" r:id="rId63" imgW="1549080" imgH="228600" progId="Equation.DSMT4">
                    <p:embed/>
                  </p:oleObj>
                </mc:Choice>
                <mc:Fallback>
                  <p:oleObj name="Equation" r:id="rId63" imgW="1549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3334"/>
                          <a:ext cx="223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Text Box 51"/>
            <p:cNvSpPr txBox="1">
              <a:spLocks noChangeArrowheads="1"/>
            </p:cNvSpPr>
            <p:nvPr/>
          </p:nvSpPr>
          <p:spPr bwMode="auto">
            <a:xfrm>
              <a:off x="4704" y="332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最小</a:t>
              </a:r>
            </a:p>
          </p:txBody>
        </p:sp>
        <p:sp>
          <p:nvSpPr>
            <p:cNvPr id="19496" name="Line 52"/>
            <p:cNvSpPr>
              <a:spLocks noChangeShapeType="1"/>
            </p:cNvSpPr>
            <p:nvPr/>
          </p:nvSpPr>
          <p:spPr bwMode="auto">
            <a:xfrm>
              <a:off x="1536" y="3504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497" name="Line 53"/>
            <p:cNvSpPr>
              <a:spLocks noChangeShapeType="1"/>
            </p:cNvSpPr>
            <p:nvPr/>
          </p:nvSpPr>
          <p:spPr bwMode="auto">
            <a:xfrm>
              <a:off x="1536" y="3575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413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7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nimBg="1"/>
      <p:bldP spid="77828" grpId="0" animBg="1"/>
      <p:bldP spid="77834" grpId="0" autoUpdateAnimBg="0"/>
      <p:bldP spid="77848" grpId="0" autoUpdateAnimBg="0"/>
      <p:bldP spid="77849" grpId="0" autoUpdateAnimBg="0"/>
      <p:bldP spid="77853" grpId="0" autoUpdateAnimBg="0"/>
      <p:bldP spid="77854" grpId="0" animBg="1"/>
      <p:bldP spid="77855" grpId="0" animBg="1"/>
      <p:bldP spid="77856" grpId="0" animBg="1"/>
      <p:bldP spid="77857" grpId="0" build="p" autoUpdateAnimBg="0"/>
      <p:bldP spid="77869" grpId="0" build="p" autoUpdateAnimBg="0" advAuto="0"/>
      <p:bldP spid="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4953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我国铁路常用立方抛物线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71796"/>
              </p:ext>
            </p:extLst>
          </p:nvPr>
        </p:nvGraphicFramePr>
        <p:xfrm>
          <a:off x="5334000" y="171450"/>
          <a:ext cx="153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1504902" imgH="895398" progId="Equation.3">
                  <p:embed/>
                </p:oleObj>
              </mc:Choice>
              <mc:Fallback>
                <p:oleObj name="Equation" r:id="rId5" imgW="1504902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1450"/>
                        <a:ext cx="153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0" y="3413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作</a:t>
            </a:r>
            <a:r>
              <a:rPr kumimoji="1" lang="zh-CN" altLang="en-US" b="1">
                <a:solidFill>
                  <a:srgbClr val="0033CC"/>
                </a:solidFill>
                <a:latin typeface="+mn-lt"/>
                <a:ea typeface="+mn-ea"/>
              </a:rPr>
              <a:t>缓和曲线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239000" y="1676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处的曲率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960998"/>
              </p:ext>
            </p:extLst>
          </p:nvPr>
        </p:nvGraphicFramePr>
        <p:xfrm>
          <a:off x="4572000" y="1431925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2562320" imgH="924116" progId="Equation.3">
                  <p:embed/>
                </p:oleObj>
              </mc:Choice>
              <mc:Fallback>
                <p:oleObj name="Equation" r:id="rId7" imgW="256232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31925"/>
                        <a:ext cx="259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395288" y="5595938"/>
            <a:ext cx="412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点击图片任意处播放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\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暂停</a:t>
            </a:r>
          </a:p>
        </p:txBody>
      </p:sp>
      <p:grpSp>
        <p:nvGrpSpPr>
          <p:cNvPr id="19553" name="Group 97"/>
          <p:cNvGrpSpPr>
            <a:grpSpLocks/>
          </p:cNvGrpSpPr>
          <p:nvPr/>
        </p:nvGrpSpPr>
        <p:grpSpPr bwMode="auto">
          <a:xfrm>
            <a:off x="533400" y="2590800"/>
            <a:ext cx="4075113" cy="2922588"/>
            <a:chOff x="336" y="1632"/>
            <a:chExt cx="2567" cy="1841"/>
          </a:xfrm>
        </p:grpSpPr>
        <p:sp>
          <p:nvSpPr>
            <p:cNvPr id="20500" name="Rectangle 53"/>
            <p:cNvSpPr>
              <a:spLocks noChangeArrowheads="1"/>
            </p:cNvSpPr>
            <p:nvPr/>
          </p:nvSpPr>
          <p:spPr bwMode="auto">
            <a:xfrm>
              <a:off x="336" y="1632"/>
              <a:ext cx="2567" cy="1841"/>
            </a:xfrm>
            <a:prstGeom prst="rect">
              <a:avLst/>
            </a:prstGeom>
            <a:solidFill>
              <a:srgbClr val="003399"/>
            </a:solidFill>
            <a:ln w="38100" cmpd="dbl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20501" name="3-9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" y="1766"/>
              <a:ext cx="2112" cy="1584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4652963" y="2292350"/>
            <a:ext cx="105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4672013" y="2801938"/>
            <a:ext cx="430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铁路转弯时为保证行车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4668838" y="3213100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平稳安全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152400" y="1635125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求此缓和曲线在其两个端点</a:t>
            </a:r>
          </a:p>
        </p:txBody>
      </p:sp>
      <p:sp>
        <p:nvSpPr>
          <p:cNvPr id="19547" name="Text Box 91"/>
          <p:cNvSpPr txBox="1">
            <a:spLocks noChangeArrowheads="1"/>
          </p:cNvSpPr>
          <p:nvPr/>
        </p:nvSpPr>
        <p:spPr bwMode="auto">
          <a:xfrm>
            <a:off x="7315200" y="104298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l 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&lt;&lt;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R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152400" y="102552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  <a:r>
              <a:rPr kumimoji="1" lang="en-US" altLang="zh-CN" b="1" i="1">
                <a:latin typeface="+mn-lt"/>
                <a:ea typeface="+mn-ea"/>
              </a:rPr>
              <a:t>R</a:t>
            </a:r>
            <a:r>
              <a:rPr kumimoji="1" lang="zh-CN" altLang="en-US" b="1">
                <a:latin typeface="+mn-lt"/>
                <a:ea typeface="+mn-ea"/>
              </a:rPr>
              <a:t>是圆弧弯道的半径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 l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是缓和曲线的长度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6342063" y="32131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离心力必须</a:t>
            </a:r>
          </a:p>
        </p:txBody>
      </p:sp>
      <p:sp>
        <p:nvSpPr>
          <p:cNvPr id="19550" name="Text Box 94"/>
          <p:cNvSpPr txBox="1">
            <a:spLocks noChangeArrowheads="1"/>
          </p:cNvSpPr>
          <p:nvPr/>
        </p:nvSpPr>
        <p:spPr bwMode="auto">
          <a:xfrm>
            <a:off x="4660900" y="3573463"/>
            <a:ext cx="3865563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连续变化</a:t>
            </a:r>
            <a:r>
              <a:rPr kumimoji="1" lang="en-US" altLang="zh-CN" b="1">
                <a:latin typeface="+mn-lt"/>
                <a:ea typeface="+mn-ea"/>
              </a:rPr>
              <a:t>,  </a:t>
            </a:r>
            <a:r>
              <a:rPr lang="zh-CN" altLang="en-US" b="1">
                <a:latin typeface="+mn-lt"/>
                <a:ea typeface="+mn-ea"/>
              </a:rPr>
              <a:t>适应车转向</a:t>
            </a:r>
            <a:endParaRPr lang="en-US" altLang="zh-CN" b="1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操作的行驶轨迹及路线</a:t>
            </a:r>
            <a:endParaRPr lang="en-US" altLang="zh-CN" b="1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的顺畅</a:t>
            </a:r>
            <a:r>
              <a:rPr lang="en-US" altLang="zh-CN" b="1">
                <a:latin typeface="+mn-lt"/>
                <a:ea typeface="+mn-ea"/>
              </a:rPr>
              <a:t>,</a:t>
            </a:r>
            <a:r>
              <a:rPr lang="zh-CN" altLang="en-US" b="1">
                <a:latin typeface="+mn-lt"/>
                <a:ea typeface="+mn-ea"/>
              </a:rPr>
              <a:t>缓和行车方向的</a:t>
            </a:r>
            <a:endParaRPr lang="en-US" altLang="zh-CN" b="1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突变和离心力的突然产</a:t>
            </a:r>
            <a:endParaRPr lang="en-US" altLang="zh-CN" b="1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生</a:t>
            </a:r>
            <a:r>
              <a:rPr lang="en-US" altLang="zh-CN" b="1">
                <a:latin typeface="+mn-lt"/>
                <a:ea typeface="+mn-ea"/>
              </a:rPr>
              <a:t>,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5181600" y="5300663"/>
            <a:ext cx="3416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因此铁道的曲率应当</a:t>
            </a:r>
          </a:p>
        </p:txBody>
      </p:sp>
      <p:sp>
        <p:nvSpPr>
          <p:cNvPr id="19552" name="Text Box 96"/>
          <p:cNvSpPr txBox="1">
            <a:spLocks noChangeArrowheads="1"/>
          </p:cNvSpPr>
          <p:nvPr/>
        </p:nvSpPr>
        <p:spPr bwMode="auto">
          <a:xfrm>
            <a:off x="4672013" y="5732463"/>
            <a:ext cx="185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连续变化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4792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 advAuto="0"/>
      <p:bldP spid="19463" grpId="0" build="p" autoUpdateAnimBg="0" advAuto="0"/>
      <p:bldP spid="19515" grpId="0" build="p" autoUpdateAnimBg="0" advAuto="0"/>
      <p:bldP spid="19524" grpId="0" build="p" autoUpdateAnimBg="0"/>
      <p:bldP spid="19525" grpId="0" build="p" autoUpdateAnimBg="0"/>
      <p:bldP spid="19528" grpId="0" autoUpdateAnimBg="0"/>
      <p:bldP spid="19530" grpId="0" build="p" autoUpdateAnimBg="0"/>
      <p:bldP spid="19547" grpId="0" build="p" autoUpdateAnimBg="0"/>
      <p:bldP spid="19548" grpId="0" build="p" autoUpdateAnimBg="0"/>
      <p:bldP spid="19549" grpId="0" build="p" autoUpdateAnimBg="0"/>
      <p:bldP spid="19550" grpId="0" build="p" autoUpdateAnimBg="0" advAuto="0"/>
      <p:bldP spid="19551" grpId="0" build="p" autoUpdateAnimBg="0"/>
      <p:bldP spid="19552" grpId="0" build="p" autoUpdateAnimBg="0" advAuto="0"/>
      <p:bldP spid="2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44500" y="228600"/>
            <a:ext cx="417671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一、弧微分</a:t>
            </a:r>
            <a:endParaRPr lang="zh-CN" altLang="en-US" sz="2800" b="1" smtClean="0">
              <a:solidFill>
                <a:schemeClr val="accent2"/>
              </a:solidFill>
              <a:latin typeface="+mn-lt"/>
              <a:ea typeface="+mn-ea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1473"/>
              </p:ext>
            </p:extLst>
          </p:nvPr>
        </p:nvGraphicFramePr>
        <p:xfrm>
          <a:off x="990600" y="965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1295305" imgH="381048" progId="Equation.3">
                  <p:embed/>
                </p:oleObj>
              </mc:Choice>
              <mc:Fallback>
                <p:oleObj name="Equation" r:id="rId3" imgW="12953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652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7200" y="8493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327275" y="838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 ,</a:t>
            </a:r>
            <a:r>
              <a:rPr kumimoji="1" lang="en-US" altLang="zh-CN" b="1" i="1">
                <a:latin typeface="+mn-lt"/>
                <a:ea typeface="+mn-ea"/>
              </a:rPr>
              <a:t> b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  <a:r>
              <a:rPr kumimoji="1" lang="zh-CN" altLang="en-US" b="1">
                <a:latin typeface="+mn-lt"/>
                <a:ea typeface="+mn-ea"/>
              </a:rPr>
              <a:t>内有连续导数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94215" name="Arc 7"/>
          <p:cNvSpPr>
            <a:spLocks/>
          </p:cNvSpPr>
          <p:nvPr/>
        </p:nvSpPr>
        <p:spPr bwMode="auto">
          <a:xfrm>
            <a:off x="7467600" y="850900"/>
            <a:ext cx="431800" cy="215900"/>
          </a:xfrm>
          <a:custGeom>
            <a:avLst/>
            <a:gdLst>
              <a:gd name="T0" fmla="*/ 0 w 38780"/>
              <a:gd name="T1" fmla="*/ 12006279 h 21600"/>
              <a:gd name="T2" fmla="*/ 53534326 w 38780"/>
              <a:gd name="T3" fmla="*/ 12125164 h 21600"/>
              <a:gd name="T4" fmla="*/ 26727117 w 38780"/>
              <a:gd name="T5" fmla="*/ 215700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780" h="21600" fill="none" extrusionOk="0">
                <a:moveTo>
                  <a:pt x="0" y="12023"/>
                </a:moveTo>
                <a:cubicBezTo>
                  <a:pt x="3642" y="4659"/>
                  <a:pt x="11146" y="-1"/>
                  <a:pt x="19361" y="0"/>
                </a:cubicBezTo>
                <a:cubicBezTo>
                  <a:pt x="27623" y="0"/>
                  <a:pt x="35162" y="4713"/>
                  <a:pt x="38780" y="12141"/>
                </a:cubicBezTo>
              </a:path>
              <a:path w="38780" h="21600" stroke="0" extrusionOk="0">
                <a:moveTo>
                  <a:pt x="0" y="12023"/>
                </a:moveTo>
                <a:cubicBezTo>
                  <a:pt x="3642" y="4659"/>
                  <a:pt x="11146" y="-1"/>
                  <a:pt x="19361" y="0"/>
                </a:cubicBezTo>
                <a:cubicBezTo>
                  <a:pt x="27623" y="0"/>
                  <a:pt x="35162" y="4713"/>
                  <a:pt x="38780" y="12141"/>
                </a:cubicBezTo>
                <a:lnTo>
                  <a:pt x="19361" y="21600"/>
                </a:lnTo>
                <a:lnTo>
                  <a:pt x="0" y="12023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252413" y="14970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弧长</a:t>
            </a:r>
          </a:p>
        </p:txBody>
      </p:sp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1143000" y="1490663"/>
            <a:ext cx="2146300" cy="515937"/>
            <a:chOff x="624" y="891"/>
            <a:chExt cx="1352" cy="325"/>
          </a:xfrm>
        </p:grpSpPr>
        <p:graphicFrame>
          <p:nvGraphicFramePr>
            <p:cNvPr id="3131" name="Object 10"/>
            <p:cNvGraphicFramePr>
              <a:graphicFrameLocks noChangeAspect="1"/>
            </p:cNvGraphicFramePr>
            <p:nvPr/>
          </p:nvGraphicFramePr>
          <p:xfrm>
            <a:off x="624" y="960"/>
            <a:ext cx="1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Equation" r:id="rId5" imgW="2114407" imgH="381048" progId="Equation.3">
                    <p:embed/>
                  </p:oleObj>
                </mc:Choice>
                <mc:Fallback>
                  <p:oleObj name="Equation" r:id="rId5" imgW="2114407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1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2" name="Arc 11"/>
            <p:cNvSpPr>
              <a:spLocks/>
            </p:cNvSpPr>
            <p:nvPr/>
          </p:nvSpPr>
          <p:spPr bwMode="auto">
            <a:xfrm>
              <a:off x="1008" y="891"/>
              <a:ext cx="372" cy="165"/>
            </a:xfrm>
            <a:custGeom>
              <a:avLst/>
              <a:gdLst>
                <a:gd name="T0" fmla="*/ 0 w 38780"/>
                <a:gd name="T1" fmla="*/ 0 h 21600"/>
                <a:gd name="T2" fmla="*/ 0 w 38780"/>
                <a:gd name="T3" fmla="*/ 0 h 21600"/>
                <a:gd name="T4" fmla="*/ 0 w 387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lnTo>
                    <a:pt x="0" y="120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9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191669"/>
              </p:ext>
            </p:extLst>
          </p:nvPr>
        </p:nvGraphicFramePr>
        <p:xfrm>
          <a:off x="615950" y="2127250"/>
          <a:ext cx="91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7" imgW="885968" imgH="924116" progId="Equation.DSMT4">
                  <p:embed/>
                </p:oleObj>
              </mc:Choice>
              <mc:Fallback>
                <p:oleObj name="Equation" r:id="rId7" imgW="885968" imgH="924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127250"/>
                        <a:ext cx="91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69" name="Group 61"/>
          <p:cNvGrpSpPr>
            <a:grpSpLocks/>
          </p:cNvGrpSpPr>
          <p:nvPr/>
        </p:nvGrpSpPr>
        <p:grpSpPr bwMode="auto">
          <a:xfrm>
            <a:off x="1517650" y="2085975"/>
            <a:ext cx="1435100" cy="1057275"/>
            <a:chOff x="956" y="1314"/>
            <a:chExt cx="904" cy="666"/>
          </a:xfrm>
        </p:grpSpPr>
        <p:graphicFrame>
          <p:nvGraphicFramePr>
            <p:cNvPr id="3129" name="Object 14"/>
            <p:cNvGraphicFramePr>
              <a:graphicFrameLocks noChangeAspect="1"/>
            </p:cNvGraphicFramePr>
            <p:nvPr/>
          </p:nvGraphicFramePr>
          <p:xfrm>
            <a:off x="956" y="1356"/>
            <a:ext cx="90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9" imgW="1409748" imgH="961834" progId="Equation.DSMT4">
                    <p:embed/>
                  </p:oleObj>
                </mc:Choice>
                <mc:Fallback>
                  <p:oleObj name="Equation" r:id="rId9" imgW="1409748" imgH="9618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1356"/>
                          <a:ext cx="90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0" name="Arc 15"/>
            <p:cNvSpPr>
              <a:spLocks/>
            </p:cNvSpPr>
            <p:nvPr/>
          </p:nvSpPr>
          <p:spPr bwMode="auto">
            <a:xfrm>
              <a:off x="1332" y="1314"/>
              <a:ext cx="369" cy="125"/>
            </a:xfrm>
            <a:custGeom>
              <a:avLst/>
              <a:gdLst>
                <a:gd name="T0" fmla="*/ 0 w 38780"/>
                <a:gd name="T1" fmla="*/ 0 h 21600"/>
                <a:gd name="T2" fmla="*/ 0 w 38780"/>
                <a:gd name="T3" fmla="*/ 0 h 21600"/>
                <a:gd name="T4" fmla="*/ 0 w 387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lnTo>
                    <a:pt x="0" y="120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469214"/>
              </p:ext>
            </p:extLst>
          </p:nvPr>
        </p:nvGraphicFramePr>
        <p:xfrm>
          <a:off x="3008313" y="2108200"/>
          <a:ext cx="139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11" imgW="1371600" imgH="990552" progId="Equation.DSMT4">
                  <p:embed/>
                </p:oleObj>
              </mc:Choice>
              <mc:Fallback>
                <p:oleObj name="Equation" r:id="rId11" imgW="1371600" imgH="9905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108200"/>
                        <a:ext cx="1397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84913"/>
              </p:ext>
            </p:extLst>
          </p:nvPr>
        </p:nvGraphicFramePr>
        <p:xfrm>
          <a:off x="3225800" y="3152775"/>
          <a:ext cx="2209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3" imgW="2181273" imgH="1066848" progId="Equation.DSMT4">
                  <p:embed/>
                </p:oleObj>
              </mc:Choice>
              <mc:Fallback>
                <p:oleObj name="Equation" r:id="rId13" imgW="2181273" imgH="10668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152775"/>
                        <a:ext cx="2209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74208"/>
              </p:ext>
            </p:extLst>
          </p:nvPr>
        </p:nvGraphicFramePr>
        <p:xfrm>
          <a:off x="3260725" y="43878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5" imgW="1790795" imgH="933545" progId="Equation.DSMT4">
                  <p:embed/>
                </p:oleObj>
              </mc:Choice>
              <mc:Fallback>
                <p:oleObj name="Equation" r:id="rId15" imgW="1790795" imgH="9335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38785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20692"/>
              </p:ext>
            </p:extLst>
          </p:nvPr>
        </p:nvGraphicFramePr>
        <p:xfrm>
          <a:off x="762000" y="5397500"/>
          <a:ext cx="255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7" imgW="2524173" imgH="895398" progId="Equation.3">
                  <p:embed/>
                </p:oleObj>
              </mc:Choice>
              <mc:Fallback>
                <p:oleObj name="Equation" r:id="rId17" imgW="2524173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97500"/>
                        <a:ext cx="2552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60309"/>
              </p:ext>
            </p:extLst>
          </p:nvPr>
        </p:nvGraphicFramePr>
        <p:xfrm>
          <a:off x="3352800" y="5527675"/>
          <a:ext cx="173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9" imgW="1714500" imgH="504920" progId="Equation.3">
                  <p:embed/>
                </p:oleObj>
              </mc:Choice>
              <mc:Fallback>
                <p:oleObj name="Equation" r:id="rId19" imgW="1714500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27675"/>
                        <a:ext cx="173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45057"/>
              </p:ext>
            </p:extLst>
          </p:nvPr>
        </p:nvGraphicFramePr>
        <p:xfrm>
          <a:off x="7126288" y="2798763"/>
          <a:ext cx="387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21" imgW="399907" imgH="285893" progId="Equation.3">
                  <p:embed/>
                </p:oleObj>
              </mc:Choice>
              <mc:Fallback>
                <p:oleObj name="Equation" r:id="rId21" imgW="39990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2798763"/>
                        <a:ext cx="387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36" name="Group 28"/>
          <p:cNvGrpSpPr>
            <a:grpSpLocks/>
          </p:cNvGrpSpPr>
          <p:nvPr/>
        </p:nvGrpSpPr>
        <p:grpSpPr bwMode="auto">
          <a:xfrm>
            <a:off x="5827713" y="1530350"/>
            <a:ext cx="2730500" cy="2463800"/>
            <a:chOff x="3671" y="964"/>
            <a:chExt cx="1720" cy="1552"/>
          </a:xfrm>
        </p:grpSpPr>
        <p:graphicFrame>
          <p:nvGraphicFramePr>
            <p:cNvPr id="3115" name="Object 29"/>
            <p:cNvGraphicFramePr>
              <a:graphicFrameLocks noChangeAspect="1"/>
            </p:cNvGraphicFramePr>
            <p:nvPr/>
          </p:nvGraphicFramePr>
          <p:xfrm>
            <a:off x="3686" y="22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23" imgW="276034" imgH="285893" progId="Equation.3">
                    <p:embed/>
                  </p:oleObj>
                </mc:Choice>
                <mc:Fallback>
                  <p:oleObj name="Equation" r:id="rId23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22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16" name="Group 30"/>
            <p:cNvGrpSpPr>
              <a:grpSpLocks/>
            </p:cNvGrpSpPr>
            <p:nvPr/>
          </p:nvGrpSpPr>
          <p:grpSpPr bwMode="auto">
            <a:xfrm>
              <a:off x="3671" y="964"/>
              <a:ext cx="1720" cy="1552"/>
              <a:chOff x="3671" y="964"/>
              <a:chExt cx="1720" cy="1552"/>
            </a:xfrm>
          </p:grpSpPr>
          <p:graphicFrame>
            <p:nvGraphicFramePr>
              <p:cNvPr id="3117" name="Object 31"/>
              <p:cNvGraphicFramePr>
                <a:graphicFrameLocks noChangeAspect="1"/>
              </p:cNvGraphicFramePr>
              <p:nvPr/>
            </p:nvGraphicFramePr>
            <p:xfrm>
              <a:off x="4243" y="970"/>
              <a:ext cx="749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7" name="Equation" r:id="rId25" imgW="1295305" imgH="381048" progId="Equation.3">
                      <p:embed/>
                    </p:oleObj>
                  </mc:Choice>
                  <mc:Fallback>
                    <p:oleObj name="Equation" r:id="rId25" imgW="1295305" imgH="3810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3" y="970"/>
                            <a:ext cx="749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8" name="Object 32"/>
              <p:cNvGraphicFramePr>
                <a:graphicFrameLocks noChangeAspect="1"/>
              </p:cNvGraphicFramePr>
              <p:nvPr/>
            </p:nvGraphicFramePr>
            <p:xfrm>
              <a:off x="3986" y="1416"/>
              <a:ext cx="16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" name="Equation" r:id="rId27" imgW="247745" imgH="276034" progId="Equation.3">
                      <p:embed/>
                    </p:oleObj>
                  </mc:Choice>
                  <mc:Fallback>
                    <p:oleObj name="Equation" r:id="rId27" imgW="247745" imgH="2760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6" y="1416"/>
                            <a:ext cx="165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19" name="Object 33"/>
              <p:cNvGraphicFramePr>
                <a:graphicFrameLocks noChangeAspect="1"/>
              </p:cNvGraphicFramePr>
              <p:nvPr/>
            </p:nvGraphicFramePr>
            <p:xfrm>
              <a:off x="5055" y="1069"/>
              <a:ext cx="16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9" name="Equation" r:id="rId29" imgW="247745" imgH="276034" progId="Equation.3">
                      <p:embed/>
                    </p:oleObj>
                  </mc:Choice>
                  <mc:Fallback>
                    <p:oleObj name="Equation" r:id="rId29" imgW="247745" imgH="2760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5" y="1069"/>
                            <a:ext cx="165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0" name="Object 34"/>
              <p:cNvGraphicFramePr>
                <a:graphicFrameLocks noChangeAspect="1"/>
              </p:cNvGraphicFramePr>
              <p:nvPr/>
            </p:nvGraphicFramePr>
            <p:xfrm>
              <a:off x="4006" y="230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" name="Equation" r:id="rId31" imgW="200168" imgH="209598" progId="Equation.3">
                      <p:embed/>
                    </p:oleObj>
                  </mc:Choice>
                  <mc:Fallback>
                    <p:oleObj name="Equation" r:id="rId31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6" y="230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1" name="Object 35"/>
              <p:cNvGraphicFramePr>
                <a:graphicFrameLocks noChangeAspect="1"/>
              </p:cNvGraphicFramePr>
              <p:nvPr/>
            </p:nvGraphicFramePr>
            <p:xfrm>
              <a:off x="5007" y="230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" name="Equation" r:id="rId33" imgW="190310" imgH="304752" progId="Equation.3">
                      <p:embed/>
                    </p:oleObj>
                  </mc:Choice>
                  <mc:Fallback>
                    <p:oleObj name="Equation" r:id="rId33" imgW="190310" imgH="30475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7" y="230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2" name="Object 36"/>
              <p:cNvGraphicFramePr>
                <a:graphicFrameLocks noChangeAspect="1"/>
              </p:cNvGraphicFramePr>
              <p:nvPr/>
            </p:nvGraphicFramePr>
            <p:xfrm>
              <a:off x="5247" y="231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2" name="Equation" r:id="rId35" imgW="200168" imgH="209598" progId="Equation.3">
                      <p:embed/>
                    </p:oleObj>
                  </mc:Choice>
                  <mc:Fallback>
                    <p:oleObj name="Equation" r:id="rId35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7" y="231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3" name="Object 37"/>
              <p:cNvGraphicFramePr>
                <a:graphicFrameLocks noChangeAspect="1"/>
              </p:cNvGraphicFramePr>
              <p:nvPr/>
            </p:nvGraphicFramePr>
            <p:xfrm>
              <a:off x="3671" y="97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3" name="Equation" r:id="rId37" imgW="209598" imgH="285893" progId="Equation.3">
                      <p:embed/>
                    </p:oleObj>
                  </mc:Choice>
                  <mc:Fallback>
                    <p:oleObj name="Equation" r:id="rId37" imgW="209598" imgH="2858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1" y="97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24" name="Line 38"/>
              <p:cNvSpPr>
                <a:spLocks noChangeShapeType="1"/>
              </p:cNvSpPr>
              <p:nvPr/>
            </p:nvSpPr>
            <p:spPr bwMode="auto">
              <a:xfrm flipV="1">
                <a:off x="3883" y="2271"/>
                <a:ext cx="14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125" name="Line 39"/>
              <p:cNvSpPr>
                <a:spLocks noChangeShapeType="1"/>
              </p:cNvSpPr>
              <p:nvPr/>
            </p:nvSpPr>
            <p:spPr bwMode="auto">
              <a:xfrm flipV="1">
                <a:off x="3892" y="964"/>
                <a:ext cx="0" cy="13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126" name="Line 40"/>
              <p:cNvSpPr>
                <a:spLocks noChangeShapeType="1"/>
              </p:cNvSpPr>
              <p:nvPr/>
            </p:nvSpPr>
            <p:spPr bwMode="auto">
              <a:xfrm flipH="1">
                <a:off x="5075" y="1250"/>
                <a:ext cx="0" cy="10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127" name="Line 41"/>
              <p:cNvSpPr>
                <a:spLocks noChangeShapeType="1"/>
              </p:cNvSpPr>
              <p:nvPr/>
            </p:nvSpPr>
            <p:spPr bwMode="auto">
              <a:xfrm>
                <a:off x="4055" y="1618"/>
                <a:ext cx="0" cy="6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128" name="Freeform 42"/>
              <p:cNvSpPr>
                <a:spLocks/>
              </p:cNvSpPr>
              <p:nvPr/>
            </p:nvSpPr>
            <p:spPr bwMode="auto">
              <a:xfrm>
                <a:off x="4055" y="1250"/>
                <a:ext cx="1020" cy="497"/>
              </a:xfrm>
              <a:custGeom>
                <a:avLst/>
                <a:gdLst>
                  <a:gd name="T0" fmla="*/ 0 w 1200"/>
                  <a:gd name="T1" fmla="*/ 266 h 584"/>
                  <a:gd name="T2" fmla="*/ 207 w 1200"/>
                  <a:gd name="T3" fmla="*/ 355 h 584"/>
                  <a:gd name="T4" fmla="*/ 442 w 1200"/>
                  <a:gd name="T5" fmla="*/ 295 h 584"/>
                  <a:gd name="T6" fmla="*/ 590 w 1200"/>
                  <a:gd name="T7" fmla="*/ 60 h 584"/>
                  <a:gd name="T8" fmla="*/ 737 w 1200"/>
                  <a:gd name="T9" fmla="*/ 0 h 5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00" h="584">
                    <a:moveTo>
                      <a:pt x="0" y="432"/>
                    </a:moveTo>
                    <a:cubicBezTo>
                      <a:pt x="108" y="500"/>
                      <a:pt x="216" y="568"/>
                      <a:pt x="336" y="576"/>
                    </a:cubicBezTo>
                    <a:cubicBezTo>
                      <a:pt x="456" y="584"/>
                      <a:pt x="616" y="560"/>
                      <a:pt x="720" y="480"/>
                    </a:cubicBezTo>
                    <a:cubicBezTo>
                      <a:pt x="824" y="400"/>
                      <a:pt x="880" y="176"/>
                      <a:pt x="960" y="96"/>
                    </a:cubicBezTo>
                    <a:cubicBezTo>
                      <a:pt x="1040" y="16"/>
                      <a:pt x="1120" y="8"/>
                      <a:pt x="1200" y="0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94251" name="Line 43"/>
          <p:cNvSpPr>
            <a:spLocks noChangeShapeType="1"/>
          </p:cNvSpPr>
          <p:nvPr/>
        </p:nvSpPr>
        <p:spPr bwMode="auto">
          <a:xfrm flipV="1">
            <a:off x="7016750" y="2227263"/>
            <a:ext cx="633413" cy="525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94252" name="Group 44"/>
          <p:cNvGrpSpPr>
            <a:grpSpLocks/>
          </p:cNvGrpSpPr>
          <p:nvPr/>
        </p:nvGrpSpPr>
        <p:grpSpPr bwMode="auto">
          <a:xfrm>
            <a:off x="6740525" y="2438400"/>
            <a:ext cx="425450" cy="1462088"/>
            <a:chOff x="4246" y="1536"/>
            <a:chExt cx="268" cy="921"/>
          </a:xfrm>
        </p:grpSpPr>
        <p:graphicFrame>
          <p:nvGraphicFramePr>
            <p:cNvPr id="3112" name="Object 45"/>
            <p:cNvGraphicFramePr>
              <a:graphicFrameLocks noChangeAspect="1"/>
            </p:cNvGraphicFramePr>
            <p:nvPr/>
          </p:nvGraphicFramePr>
          <p:xfrm>
            <a:off x="4369" y="2304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Equation" r:id="rId39" imgW="200168" imgH="209598" progId="Equation.3">
                    <p:embed/>
                  </p:oleObj>
                </mc:Choice>
                <mc:Fallback>
                  <p:oleObj name="Equation" r:id="rId39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304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3" name="Object 46"/>
            <p:cNvGraphicFramePr>
              <a:graphicFrameLocks noChangeAspect="1"/>
            </p:cNvGraphicFramePr>
            <p:nvPr/>
          </p:nvGraphicFramePr>
          <p:xfrm>
            <a:off x="4246" y="1536"/>
            <a:ext cx="2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Equation" r:id="rId41" imgW="381048" imgH="276034" progId="Equation.3">
                    <p:embed/>
                  </p:oleObj>
                </mc:Choice>
                <mc:Fallback>
                  <p:oleObj name="Equation" r:id="rId41" imgW="381048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1536"/>
                          <a:ext cx="230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Line 47"/>
            <p:cNvSpPr>
              <a:spLocks noChangeShapeType="1"/>
            </p:cNvSpPr>
            <p:nvPr/>
          </p:nvSpPr>
          <p:spPr bwMode="auto">
            <a:xfrm>
              <a:off x="4428" y="1736"/>
              <a:ext cx="0" cy="5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94256" name="Group 48"/>
          <p:cNvGrpSpPr>
            <a:grpSpLocks/>
          </p:cNvGrpSpPr>
          <p:nvPr/>
        </p:nvGrpSpPr>
        <p:grpSpPr bwMode="auto">
          <a:xfrm>
            <a:off x="7115175" y="1905000"/>
            <a:ext cx="900113" cy="2300288"/>
            <a:chOff x="4482" y="1200"/>
            <a:chExt cx="567" cy="1449"/>
          </a:xfrm>
        </p:grpSpPr>
        <p:sp>
          <p:nvSpPr>
            <p:cNvPr id="3108" name="Line 49"/>
            <p:cNvSpPr>
              <a:spLocks noChangeShapeType="1"/>
            </p:cNvSpPr>
            <p:nvPr/>
          </p:nvSpPr>
          <p:spPr bwMode="auto">
            <a:xfrm rot="2312586" flipH="1" flipV="1">
              <a:off x="4732" y="2304"/>
              <a:ext cx="6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09" name="Object 50"/>
            <p:cNvGraphicFramePr>
              <a:graphicFrameLocks noChangeAspect="1"/>
            </p:cNvGraphicFramePr>
            <p:nvPr/>
          </p:nvGraphicFramePr>
          <p:xfrm>
            <a:off x="4482" y="2460"/>
            <a:ext cx="56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43" imgW="924116" imgH="285893" progId="Equation.3">
                    <p:embed/>
                  </p:oleObj>
                </mc:Choice>
                <mc:Fallback>
                  <p:oleObj name="Equation" r:id="rId43" imgW="924116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2460"/>
                          <a:ext cx="56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0" name="Object 51"/>
            <p:cNvGraphicFramePr>
              <a:graphicFrameLocks noChangeAspect="1"/>
            </p:cNvGraphicFramePr>
            <p:nvPr/>
          </p:nvGraphicFramePr>
          <p:xfrm>
            <a:off x="4595" y="1200"/>
            <a:ext cx="2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45" imgW="457343" imgH="304752" progId="Equation.3">
                    <p:embed/>
                  </p:oleObj>
                </mc:Choice>
                <mc:Fallback>
                  <p:oleObj name="Equation" r:id="rId45" imgW="457343" imgH="3047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1200"/>
                          <a:ext cx="27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1" name="Line 52"/>
            <p:cNvSpPr>
              <a:spLocks noChangeShapeType="1"/>
            </p:cNvSpPr>
            <p:nvPr/>
          </p:nvSpPr>
          <p:spPr bwMode="auto">
            <a:xfrm>
              <a:off x="4815" y="1409"/>
              <a:ext cx="0" cy="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942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176588"/>
              </p:ext>
            </p:extLst>
          </p:nvPr>
        </p:nvGraphicFramePr>
        <p:xfrm>
          <a:off x="7668344" y="2319338"/>
          <a:ext cx="381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47" imgW="399907" imgH="361759" progId="Equation.3">
                  <p:embed/>
                </p:oleObj>
              </mc:Choice>
              <mc:Fallback>
                <p:oleObj name="Equation" r:id="rId47" imgW="39990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319338"/>
                        <a:ext cx="381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7643813" y="2244725"/>
            <a:ext cx="0" cy="5080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94266" name="Line 58"/>
          <p:cNvSpPr>
            <a:spLocks noChangeShapeType="1"/>
          </p:cNvSpPr>
          <p:nvPr/>
        </p:nvSpPr>
        <p:spPr bwMode="auto">
          <a:xfrm>
            <a:off x="7046913" y="2763838"/>
            <a:ext cx="596900" cy="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94268" name="Rectangle 60"/>
          <p:cNvSpPr>
            <a:spLocks noChangeArrowheads="1"/>
          </p:cNvSpPr>
          <p:nvPr/>
        </p:nvSpPr>
        <p:spPr bwMode="auto">
          <a:xfrm>
            <a:off x="3419475" y="1570038"/>
            <a:ext cx="180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CN" sz="2400" b="1">
                <a:solidFill>
                  <a:srgbClr val="00B050"/>
                </a:solidFill>
              </a:rPr>
              <a:t>(</a:t>
            </a:r>
            <a:r>
              <a:rPr kumimoji="1" lang="zh-CN" altLang="en-US" sz="2400" b="1">
                <a:solidFill>
                  <a:srgbClr val="00B050"/>
                </a:solidFill>
              </a:rPr>
              <a:t>单增函数</a:t>
            </a:r>
            <a:r>
              <a:rPr kumimoji="1" lang="en-US" altLang="zh-CN" sz="2400" b="1">
                <a:solidFill>
                  <a:srgbClr val="00B050"/>
                </a:solidFill>
              </a:rPr>
              <a:t>)</a:t>
            </a:r>
          </a:p>
        </p:txBody>
      </p:sp>
      <p:grpSp>
        <p:nvGrpSpPr>
          <p:cNvPr id="94273" name="Group 65"/>
          <p:cNvGrpSpPr>
            <a:grpSpLocks/>
          </p:cNvGrpSpPr>
          <p:nvPr/>
        </p:nvGrpSpPr>
        <p:grpSpPr bwMode="auto">
          <a:xfrm>
            <a:off x="1517650" y="3159125"/>
            <a:ext cx="1714500" cy="1062038"/>
            <a:chOff x="842" y="1990"/>
            <a:chExt cx="1080" cy="669"/>
          </a:xfrm>
        </p:grpSpPr>
        <p:graphicFrame>
          <p:nvGraphicFramePr>
            <p:cNvPr id="3106" name="Object 63"/>
            <p:cNvGraphicFramePr>
              <a:graphicFrameLocks noChangeAspect="1"/>
            </p:cNvGraphicFramePr>
            <p:nvPr/>
          </p:nvGraphicFramePr>
          <p:xfrm>
            <a:off x="842" y="2035"/>
            <a:ext cx="108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49" imgW="1685782" imgH="961834" progId="Equation.DSMT4">
                    <p:embed/>
                  </p:oleObj>
                </mc:Choice>
                <mc:Fallback>
                  <p:oleObj name="Equation" r:id="rId49" imgW="1685782" imgH="9618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2035"/>
                          <a:ext cx="108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Arc 64"/>
            <p:cNvSpPr>
              <a:spLocks/>
            </p:cNvSpPr>
            <p:nvPr/>
          </p:nvSpPr>
          <p:spPr bwMode="auto">
            <a:xfrm>
              <a:off x="1216" y="1990"/>
              <a:ext cx="369" cy="125"/>
            </a:xfrm>
            <a:custGeom>
              <a:avLst/>
              <a:gdLst>
                <a:gd name="T0" fmla="*/ 0 w 38780"/>
                <a:gd name="T1" fmla="*/ 0 h 21600"/>
                <a:gd name="T2" fmla="*/ 0 w 38780"/>
                <a:gd name="T3" fmla="*/ 0 h 21600"/>
                <a:gd name="T4" fmla="*/ 0 w 387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lnTo>
                    <a:pt x="0" y="120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4274" name="Group 66"/>
          <p:cNvGrpSpPr>
            <a:grpSpLocks/>
          </p:cNvGrpSpPr>
          <p:nvPr/>
        </p:nvGrpSpPr>
        <p:grpSpPr bwMode="auto">
          <a:xfrm>
            <a:off x="1517650" y="4311650"/>
            <a:ext cx="1714500" cy="1062038"/>
            <a:chOff x="842" y="1990"/>
            <a:chExt cx="1080" cy="669"/>
          </a:xfrm>
        </p:grpSpPr>
        <p:graphicFrame>
          <p:nvGraphicFramePr>
            <p:cNvPr id="3104" name="Object 67"/>
            <p:cNvGraphicFramePr>
              <a:graphicFrameLocks noChangeAspect="1"/>
            </p:cNvGraphicFramePr>
            <p:nvPr/>
          </p:nvGraphicFramePr>
          <p:xfrm>
            <a:off x="842" y="2035"/>
            <a:ext cx="108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51" imgW="1685782" imgH="961834" progId="Equation.DSMT4">
                    <p:embed/>
                  </p:oleObj>
                </mc:Choice>
                <mc:Fallback>
                  <p:oleObj name="Equation" r:id="rId51" imgW="1685782" imgH="9618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2035"/>
                          <a:ext cx="108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Arc 68"/>
            <p:cNvSpPr>
              <a:spLocks/>
            </p:cNvSpPr>
            <p:nvPr/>
          </p:nvSpPr>
          <p:spPr bwMode="auto">
            <a:xfrm>
              <a:off x="1216" y="1990"/>
              <a:ext cx="369" cy="125"/>
            </a:xfrm>
            <a:custGeom>
              <a:avLst/>
              <a:gdLst>
                <a:gd name="T0" fmla="*/ 0 w 38780"/>
                <a:gd name="T1" fmla="*/ 0 h 21600"/>
                <a:gd name="T2" fmla="*/ 0 w 38780"/>
                <a:gd name="T3" fmla="*/ 0 h 21600"/>
                <a:gd name="T4" fmla="*/ 0 w 387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lnTo>
                    <a:pt x="0" y="120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4280" name="Group 72"/>
          <p:cNvGrpSpPr>
            <a:grpSpLocks/>
          </p:cNvGrpSpPr>
          <p:nvPr/>
        </p:nvGrpSpPr>
        <p:grpSpPr bwMode="auto">
          <a:xfrm>
            <a:off x="5940425" y="4437063"/>
            <a:ext cx="2692400" cy="1122362"/>
            <a:chOff x="3892" y="2832"/>
            <a:chExt cx="1696" cy="707"/>
          </a:xfrm>
        </p:grpSpPr>
        <p:graphicFrame>
          <p:nvGraphicFramePr>
            <p:cNvPr id="3102" name="Object 70"/>
            <p:cNvGraphicFramePr>
              <a:graphicFrameLocks noChangeAspect="1"/>
            </p:cNvGraphicFramePr>
            <p:nvPr/>
          </p:nvGraphicFramePr>
          <p:xfrm>
            <a:off x="3892" y="2915"/>
            <a:ext cx="169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53" imgW="2666905" imgH="961834" progId="Equation.DSMT4">
                    <p:embed/>
                  </p:oleObj>
                </mc:Choice>
                <mc:Fallback>
                  <p:oleObj name="Equation" r:id="rId53" imgW="2666905" imgH="9618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915"/>
                          <a:ext cx="169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Arc 71"/>
            <p:cNvSpPr>
              <a:spLocks/>
            </p:cNvSpPr>
            <p:nvPr/>
          </p:nvSpPr>
          <p:spPr bwMode="auto">
            <a:xfrm>
              <a:off x="4549" y="2832"/>
              <a:ext cx="372" cy="165"/>
            </a:xfrm>
            <a:custGeom>
              <a:avLst/>
              <a:gdLst>
                <a:gd name="T0" fmla="*/ 0 w 38780"/>
                <a:gd name="T1" fmla="*/ 0 h 21600"/>
                <a:gd name="T2" fmla="*/ 0 w 38780"/>
                <a:gd name="T3" fmla="*/ 0 h 21600"/>
                <a:gd name="T4" fmla="*/ 0 w 387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0" h="21600" fill="none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</a:path>
                <a:path w="38780" h="21600" stroke="0" extrusionOk="0">
                  <a:moveTo>
                    <a:pt x="0" y="12023"/>
                  </a:moveTo>
                  <a:cubicBezTo>
                    <a:pt x="3642" y="4659"/>
                    <a:pt x="11146" y="-1"/>
                    <a:pt x="19361" y="0"/>
                  </a:cubicBezTo>
                  <a:cubicBezTo>
                    <a:pt x="27623" y="0"/>
                    <a:pt x="35162" y="4713"/>
                    <a:pt x="38780" y="12141"/>
                  </a:cubicBezTo>
                  <a:lnTo>
                    <a:pt x="19361" y="21600"/>
                  </a:lnTo>
                  <a:lnTo>
                    <a:pt x="0" y="120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867400" y="838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其图形为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AB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6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0118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5" grpId="0" animBg="1"/>
      <p:bldP spid="94216" grpId="0" autoUpdateAnimBg="0"/>
      <p:bldP spid="94251" grpId="0" animBg="1"/>
      <p:bldP spid="94262" grpId="0" animBg="1"/>
      <p:bldP spid="94266" grpId="0" animBg="1"/>
      <p:bldP spid="94268" grpId="0"/>
      <p:bldP spid="94214" grpId="0" autoUpdateAnimBg="0"/>
      <p:bldP spid="6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6172200" y="2533650"/>
            <a:ext cx="2447925" cy="2254250"/>
            <a:chOff x="3888" y="1596"/>
            <a:chExt cx="1542" cy="1420"/>
          </a:xfrm>
        </p:grpSpPr>
        <p:graphicFrame>
          <p:nvGraphicFramePr>
            <p:cNvPr id="21538" name="Object 3"/>
            <p:cNvGraphicFramePr>
              <a:graphicFrameLocks noChangeAspect="1"/>
            </p:cNvGraphicFramePr>
            <p:nvPr/>
          </p:nvGraphicFramePr>
          <p:xfrm>
            <a:off x="4017" y="28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Equation" r:id="rId4" imgW="276034" imgH="285893" progId="Equation.3">
                    <p:embed/>
                  </p:oleObj>
                </mc:Choice>
                <mc:Fallback>
                  <p:oleObj name="Equation" r:id="rId4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8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9" name="Group 4"/>
            <p:cNvGrpSpPr>
              <a:grpSpLocks/>
            </p:cNvGrpSpPr>
            <p:nvPr/>
          </p:nvGrpSpPr>
          <p:grpSpPr bwMode="auto">
            <a:xfrm>
              <a:off x="3888" y="1596"/>
              <a:ext cx="1542" cy="1417"/>
              <a:chOff x="3888" y="1596"/>
              <a:chExt cx="1542" cy="1417"/>
            </a:xfrm>
          </p:grpSpPr>
          <p:graphicFrame>
            <p:nvGraphicFramePr>
              <p:cNvPr id="21540" name="Object 5"/>
              <p:cNvGraphicFramePr>
                <a:graphicFrameLocks noChangeAspect="1"/>
              </p:cNvGraphicFramePr>
              <p:nvPr/>
            </p:nvGraphicFramePr>
            <p:xfrm>
              <a:off x="3888" y="161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29" name="Equation" r:id="rId6" imgW="209598" imgH="285893" progId="Equation.3">
                      <p:embed/>
                    </p:oleObj>
                  </mc:Choice>
                  <mc:Fallback>
                    <p:oleObj name="Equation" r:id="rId6" imgW="209598" imgH="2858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61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1" name="Line 6"/>
              <p:cNvSpPr>
                <a:spLocks noChangeShapeType="1"/>
              </p:cNvSpPr>
              <p:nvPr/>
            </p:nvSpPr>
            <p:spPr bwMode="auto">
              <a:xfrm>
                <a:off x="4094" y="2806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1542" name="Line 7"/>
              <p:cNvSpPr>
                <a:spLocks noChangeShapeType="1"/>
              </p:cNvSpPr>
              <p:nvPr/>
            </p:nvSpPr>
            <p:spPr bwMode="auto">
              <a:xfrm flipV="1">
                <a:off x="4094" y="1596"/>
                <a:ext cx="0" cy="1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1543" name="Object 8"/>
              <p:cNvGraphicFramePr>
                <a:graphicFrameLocks noChangeAspect="1"/>
              </p:cNvGraphicFramePr>
              <p:nvPr/>
            </p:nvGraphicFramePr>
            <p:xfrm>
              <a:off x="5286" y="2861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0" name="Equation" r:id="rId8" imgW="200168" imgH="209598" progId="Equation.3">
                      <p:embed/>
                    </p:oleObj>
                  </mc:Choice>
                  <mc:Fallback>
                    <p:oleObj name="Equation" r:id="rId8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" y="2861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07" name="Rectangle 9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4953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例</a:t>
            </a:r>
            <a:r>
              <a:rPr lang="en-US" altLang="zh-CN" sz="2800" b="1" smtClean="0">
                <a:latin typeface="+mn-lt"/>
                <a:ea typeface="+mn-ea"/>
              </a:rPr>
              <a:t>4.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我国铁路常用立方抛物线</a:t>
            </a:r>
          </a:p>
        </p:txBody>
      </p:sp>
      <p:graphicFrame>
        <p:nvGraphicFramePr>
          <p:cNvPr id="215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61732"/>
              </p:ext>
            </p:extLst>
          </p:nvPr>
        </p:nvGraphicFramePr>
        <p:xfrm>
          <a:off x="5334000" y="171450"/>
          <a:ext cx="153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0" imgW="1504902" imgH="895398" progId="Equation.3">
                  <p:embed/>
                </p:oleObj>
              </mc:Choice>
              <mc:Fallback>
                <p:oleObj name="Equation" r:id="rId10" imgW="1504902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1450"/>
                        <a:ext cx="153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6858000" y="3413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作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缓和曲线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7315200" y="104298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且</a:t>
            </a:r>
            <a:r>
              <a:rPr kumimoji="1" lang="zh-CN" altLang="en-US" b="1" i="1" dirty="0"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l </a:t>
            </a:r>
            <a:r>
              <a:rPr kumimoji="1" lang="en-US" altLang="zh-CN" b="1" dirty="0">
                <a:latin typeface="+mn-lt"/>
                <a:ea typeface="+mn-ea"/>
              </a:rPr>
              <a:t>&lt;&lt; </a:t>
            </a:r>
            <a:r>
              <a:rPr kumimoji="1" lang="en-US" altLang="zh-CN" b="1" i="1" dirty="0">
                <a:latin typeface="+mn-lt"/>
                <a:ea typeface="+mn-ea"/>
              </a:rPr>
              <a:t>R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7239000" y="1676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处的曲率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15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153399"/>
              </p:ext>
            </p:extLst>
          </p:nvPr>
        </p:nvGraphicFramePr>
        <p:xfrm>
          <a:off x="4648200" y="1431925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2" imgW="2562320" imgH="924116" progId="Equation.3">
                  <p:embed/>
                </p:oleObj>
              </mc:Choice>
              <mc:Fallback>
                <p:oleObj name="Equation" r:id="rId12" imgW="256232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31925"/>
                        <a:ext cx="259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5"/>
          <p:cNvSpPr txBox="1">
            <a:spLocks noChangeArrowheads="1"/>
          </p:cNvSpPr>
          <p:nvPr/>
        </p:nvSpPr>
        <p:spPr bwMode="auto">
          <a:xfrm>
            <a:off x="152400" y="102552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  <a:r>
              <a:rPr kumimoji="1" lang="en-US" altLang="zh-CN" b="1" i="1">
                <a:latin typeface="+mn-lt"/>
                <a:ea typeface="+mn-ea"/>
              </a:rPr>
              <a:t>R</a:t>
            </a:r>
            <a:r>
              <a:rPr kumimoji="1" lang="zh-CN" altLang="en-US" b="1">
                <a:latin typeface="+mn-lt"/>
                <a:ea typeface="+mn-ea"/>
              </a:rPr>
              <a:t>是圆弧弯道的半径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 l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是缓和曲线的长度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21514" name="Text Box 16"/>
          <p:cNvSpPr txBox="1">
            <a:spLocks noChangeArrowheads="1"/>
          </p:cNvSpPr>
          <p:nvPr/>
        </p:nvSpPr>
        <p:spPr bwMode="auto">
          <a:xfrm>
            <a:off x="152400" y="1635125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求此缓和曲线在其两个端点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09600" y="21955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757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26816"/>
              </p:ext>
            </p:extLst>
          </p:nvPr>
        </p:nvGraphicFramePr>
        <p:xfrm>
          <a:off x="1270000" y="229235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4" imgW="2133695" imgH="419195" progId="Equation.3">
                  <p:embed/>
                </p:oleObj>
              </mc:Choice>
              <mc:Fallback>
                <p:oleObj name="Equation" r:id="rId14" imgW="213369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292350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18357"/>
              </p:ext>
            </p:extLst>
          </p:nvPr>
        </p:nvGraphicFramePr>
        <p:xfrm>
          <a:off x="3390900" y="2806700"/>
          <a:ext cx="80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16" imgW="771525" imgH="895398" progId="Equation.3">
                  <p:embed/>
                </p:oleObj>
              </mc:Choice>
              <mc:Fallback>
                <p:oleObj name="Equation" r:id="rId16" imgW="77152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806700"/>
                        <a:ext cx="800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98003"/>
              </p:ext>
            </p:extLst>
          </p:nvPr>
        </p:nvGraphicFramePr>
        <p:xfrm>
          <a:off x="4267200" y="3048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8" imgW="466773" imgH="285893" progId="Equation.3">
                  <p:embed/>
                </p:oleObj>
              </mc:Choice>
              <mc:Fallback>
                <p:oleObj name="Equation" r:id="rId18" imgW="466773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91190"/>
              </p:ext>
            </p:extLst>
          </p:nvPr>
        </p:nvGraphicFramePr>
        <p:xfrm>
          <a:off x="1663700" y="3721100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20" imgW="1352740" imgH="895398" progId="Equation.3">
                  <p:embed/>
                </p:oleObj>
              </mc:Choice>
              <mc:Fallback>
                <p:oleObj name="Equation" r:id="rId20" imgW="1352740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721100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11447"/>
              </p:ext>
            </p:extLst>
          </p:nvPr>
        </p:nvGraphicFramePr>
        <p:xfrm>
          <a:off x="1270000" y="48006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22" imgW="1600057" imgH="438055" progId="Equation.3">
                  <p:embed/>
                </p:oleObj>
              </mc:Choice>
              <mc:Fallback>
                <p:oleObj name="Equation" r:id="rId22" imgW="1600057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8006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04942"/>
              </p:ext>
            </p:extLst>
          </p:nvPr>
        </p:nvGraphicFramePr>
        <p:xfrm>
          <a:off x="2984500" y="4572000"/>
          <a:ext cx="97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24" imgW="952405" imgH="895398" progId="Equation.3">
                  <p:embed/>
                </p:oleObj>
              </mc:Choice>
              <mc:Fallback>
                <p:oleObj name="Equation" r:id="rId24" imgW="95240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572000"/>
                        <a:ext cx="97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609600" y="55181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显然</a:t>
            </a:r>
          </a:p>
        </p:txBody>
      </p:sp>
      <p:graphicFrame>
        <p:nvGraphicFramePr>
          <p:cNvPr id="758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596620"/>
              </p:ext>
            </p:extLst>
          </p:nvPr>
        </p:nvGraphicFramePr>
        <p:xfrm>
          <a:off x="1638300" y="55626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26" imgW="1533620" imgH="438055" progId="Equation.3">
                  <p:embed/>
                </p:oleObj>
              </mc:Choice>
              <mc:Fallback>
                <p:oleObj name="Equation" r:id="rId26" imgW="1533620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5626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28566"/>
              </p:ext>
            </p:extLst>
          </p:nvPr>
        </p:nvGraphicFramePr>
        <p:xfrm>
          <a:off x="3695700" y="53340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28" imgW="1457325" imgH="819102" progId="Equation.3">
                  <p:embed/>
                </p:oleObj>
              </mc:Choice>
              <mc:Fallback>
                <p:oleObj name="Equation" r:id="rId28" imgW="145732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334000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03990"/>
              </p:ext>
            </p:extLst>
          </p:nvPr>
        </p:nvGraphicFramePr>
        <p:xfrm>
          <a:off x="1270000" y="2806700"/>
          <a:ext cx="2082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30" imgW="2057400" imgH="895398" progId="Equation.3">
                  <p:embed/>
                </p:oleObj>
              </mc:Choice>
              <mc:Fallback>
                <p:oleObj name="Equation" r:id="rId30" imgW="2057400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06700"/>
                        <a:ext cx="2082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6705600" y="3219450"/>
            <a:ext cx="617538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580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81033"/>
              </p:ext>
            </p:extLst>
          </p:nvPr>
        </p:nvGraphicFramePr>
        <p:xfrm>
          <a:off x="6881813" y="3289300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32" imgW="247745" imgH="276034" progId="Equation.3">
                  <p:embed/>
                </p:oleObj>
              </mc:Choice>
              <mc:Fallback>
                <p:oleObj name="Equation" r:id="rId32" imgW="24774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289300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6" name="Arc 30"/>
          <p:cNvSpPr>
            <a:spLocks/>
          </p:cNvSpPr>
          <p:nvPr/>
        </p:nvSpPr>
        <p:spPr bwMode="auto">
          <a:xfrm>
            <a:off x="6588125" y="2803525"/>
            <a:ext cx="1614488" cy="1485900"/>
          </a:xfrm>
          <a:custGeom>
            <a:avLst/>
            <a:gdLst>
              <a:gd name="T0" fmla="*/ 2147483647 w 21165"/>
              <a:gd name="T1" fmla="*/ 1908880358 h 19501"/>
              <a:gd name="T2" fmla="*/ 2147483647 w 21165"/>
              <a:gd name="T3" fmla="*/ 2147483647 h 19501"/>
              <a:gd name="T4" fmla="*/ 0 w 21165"/>
              <a:gd name="T5" fmla="*/ 0 h 195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65" h="19501" fill="none" extrusionOk="0">
                <a:moveTo>
                  <a:pt x="21164" y="4314"/>
                </a:moveTo>
                <a:cubicBezTo>
                  <a:pt x="19809" y="10960"/>
                  <a:pt x="15412" y="16584"/>
                  <a:pt x="9288" y="19500"/>
                </a:cubicBezTo>
              </a:path>
              <a:path w="21165" h="19501" stroke="0" extrusionOk="0">
                <a:moveTo>
                  <a:pt x="21164" y="4314"/>
                </a:moveTo>
                <a:cubicBezTo>
                  <a:pt x="19809" y="10960"/>
                  <a:pt x="15412" y="16584"/>
                  <a:pt x="9288" y="19500"/>
                </a:cubicBezTo>
                <a:lnTo>
                  <a:pt x="0" y="0"/>
                </a:lnTo>
                <a:lnTo>
                  <a:pt x="21164" y="4314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58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4667"/>
              </p:ext>
            </p:extLst>
          </p:nvPr>
        </p:nvGraphicFramePr>
        <p:xfrm>
          <a:off x="7154863" y="3843338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34" imgW="247745" imgH="276034" progId="Equation.3">
                  <p:embed/>
                </p:oleObj>
              </mc:Choice>
              <mc:Fallback>
                <p:oleObj name="Equation" r:id="rId34" imgW="24774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3843338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6858000" y="4384675"/>
            <a:ext cx="1460500" cy="1558925"/>
            <a:chOff x="4320" y="2762"/>
            <a:chExt cx="920" cy="982"/>
          </a:xfrm>
        </p:grpSpPr>
        <p:graphicFrame>
          <p:nvGraphicFramePr>
            <p:cNvPr id="21536" name="Object 33"/>
            <p:cNvGraphicFramePr>
              <a:graphicFrameLocks noChangeAspect="1"/>
            </p:cNvGraphicFramePr>
            <p:nvPr/>
          </p:nvGraphicFramePr>
          <p:xfrm>
            <a:off x="4320" y="3188"/>
            <a:ext cx="92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4" name="Equation" r:id="rId36" imgW="1504902" imgH="895398" progId="Equation.3">
                    <p:embed/>
                  </p:oleObj>
                </mc:Choice>
                <mc:Fallback>
                  <p:oleObj name="Equation" r:id="rId36" imgW="1504902" imgH="8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88"/>
                          <a:ext cx="920" cy="55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34"/>
            <p:cNvSpPr>
              <a:spLocks noChangeShapeType="1"/>
            </p:cNvSpPr>
            <p:nvPr/>
          </p:nvSpPr>
          <p:spPr bwMode="auto">
            <a:xfrm flipH="1" flipV="1">
              <a:off x="4440" y="2762"/>
              <a:ext cx="120" cy="40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7323138" y="4248150"/>
            <a:ext cx="0" cy="2063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58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97867"/>
              </p:ext>
            </p:extLst>
          </p:nvPr>
        </p:nvGraphicFramePr>
        <p:xfrm>
          <a:off x="7254875" y="4502150"/>
          <a:ext cx="1476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38" imgW="123873" imgH="304752" progId="Equation.3">
                  <p:embed/>
                </p:oleObj>
              </mc:Choice>
              <mc:Fallback>
                <p:oleObj name="Equation" r:id="rId38" imgW="123873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4502150"/>
                        <a:ext cx="1476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3" name="Line 37"/>
          <p:cNvSpPr>
            <a:spLocks noChangeShapeType="1"/>
          </p:cNvSpPr>
          <p:nvPr/>
        </p:nvSpPr>
        <p:spPr bwMode="auto">
          <a:xfrm flipH="1">
            <a:off x="6019800" y="4454525"/>
            <a:ext cx="479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5814" name="Arc 38"/>
          <p:cNvSpPr>
            <a:spLocks/>
          </p:cNvSpPr>
          <p:nvPr/>
        </p:nvSpPr>
        <p:spPr bwMode="auto">
          <a:xfrm>
            <a:off x="6496050" y="2801938"/>
            <a:ext cx="808038" cy="1646237"/>
          </a:xfrm>
          <a:custGeom>
            <a:avLst/>
            <a:gdLst>
              <a:gd name="T0" fmla="*/ 2147483647 w 10610"/>
              <a:gd name="T1" fmla="*/ 2147483647 h 21600"/>
              <a:gd name="T2" fmla="*/ 0 w 10610"/>
              <a:gd name="T3" fmla="*/ 2147483647 h 21600"/>
              <a:gd name="T4" fmla="*/ 557455744 w 1061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10" h="21600" fill="none" extrusionOk="0">
                <a:moveTo>
                  <a:pt x="10610" y="19472"/>
                </a:moveTo>
                <a:cubicBezTo>
                  <a:pt x="7692" y="20872"/>
                  <a:pt x="4498" y="21599"/>
                  <a:pt x="1262" y="21600"/>
                </a:cubicBezTo>
                <a:cubicBezTo>
                  <a:pt x="841" y="21600"/>
                  <a:pt x="420" y="21587"/>
                  <a:pt x="-1" y="21563"/>
                </a:cubicBezTo>
              </a:path>
              <a:path w="10610" h="21600" stroke="0" extrusionOk="0">
                <a:moveTo>
                  <a:pt x="10610" y="19472"/>
                </a:moveTo>
                <a:cubicBezTo>
                  <a:pt x="7692" y="20872"/>
                  <a:pt x="4498" y="21599"/>
                  <a:pt x="1262" y="21600"/>
                </a:cubicBezTo>
                <a:cubicBezTo>
                  <a:pt x="841" y="21600"/>
                  <a:pt x="420" y="21587"/>
                  <a:pt x="-1" y="21563"/>
                </a:cubicBezTo>
                <a:lnTo>
                  <a:pt x="1262" y="0"/>
                </a:lnTo>
                <a:lnTo>
                  <a:pt x="10610" y="1947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0047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 autoUpdateAnimBg="0"/>
      <p:bldP spid="75800" grpId="0" autoUpdateAnimBg="0"/>
      <p:bldP spid="75804" grpId="0" animBg="1"/>
      <p:bldP spid="75806" grpId="0" animBg="1"/>
      <p:bldP spid="75811" grpId="0" animBg="1"/>
      <p:bldP spid="75813" grpId="0" animBg="1"/>
      <p:bldP spid="75814" grpId="0" animBg="1"/>
      <p:bldP spid="4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4876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三、曲率圆与曲率半径</a:t>
            </a: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17594"/>
              </p:ext>
            </p:extLst>
          </p:nvPr>
        </p:nvGraphicFramePr>
        <p:xfrm>
          <a:off x="8686800" y="1724025"/>
          <a:ext cx="3254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3" imgW="114443" imgH="133302" progId="Equation.3">
                  <p:embed/>
                </p:oleObj>
              </mc:Choice>
              <mc:Fallback>
                <p:oleObj name="公式" r:id="rId3" imgW="114443" imgH="1333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724025"/>
                        <a:ext cx="3254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5865813" y="838200"/>
            <a:ext cx="3098800" cy="2447925"/>
            <a:chOff x="3695" y="528"/>
            <a:chExt cx="1952" cy="1542"/>
          </a:xfrm>
        </p:grpSpPr>
        <p:grpSp>
          <p:nvGrpSpPr>
            <p:cNvPr id="22563" name="Group 6"/>
            <p:cNvGrpSpPr>
              <a:grpSpLocks/>
            </p:cNvGrpSpPr>
            <p:nvPr/>
          </p:nvGrpSpPr>
          <p:grpSpPr bwMode="auto">
            <a:xfrm>
              <a:off x="3695" y="528"/>
              <a:ext cx="1952" cy="1519"/>
              <a:chOff x="3695" y="528"/>
              <a:chExt cx="1952" cy="1519"/>
            </a:xfrm>
          </p:grpSpPr>
          <p:sp>
            <p:nvSpPr>
              <p:cNvPr id="22565" name="Line 7"/>
              <p:cNvSpPr>
                <a:spLocks noChangeShapeType="1"/>
              </p:cNvSpPr>
              <p:nvPr/>
            </p:nvSpPr>
            <p:spPr bwMode="auto">
              <a:xfrm flipV="1">
                <a:off x="3888" y="1862"/>
                <a:ext cx="17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2566" name="Line 8"/>
              <p:cNvSpPr>
                <a:spLocks noChangeShapeType="1"/>
              </p:cNvSpPr>
              <p:nvPr/>
            </p:nvSpPr>
            <p:spPr bwMode="auto">
              <a:xfrm flipV="1">
                <a:off x="3888" y="528"/>
                <a:ext cx="0" cy="1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2567" name="Object 9"/>
              <p:cNvGraphicFramePr>
                <a:graphicFrameLocks noChangeAspect="1"/>
              </p:cNvGraphicFramePr>
              <p:nvPr/>
            </p:nvGraphicFramePr>
            <p:xfrm>
              <a:off x="3695" y="529"/>
              <a:ext cx="14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8" name="Equation" r:id="rId5" imgW="209598" imgH="285893" progId="Equation.3">
                      <p:embed/>
                    </p:oleObj>
                  </mc:Choice>
                  <mc:Fallback>
                    <p:oleObj name="Equation" r:id="rId5" imgW="209598" imgH="2858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5" y="529"/>
                            <a:ext cx="14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8" name="Object 10"/>
              <p:cNvGraphicFramePr>
                <a:graphicFrameLocks noChangeAspect="1"/>
              </p:cNvGraphicFramePr>
              <p:nvPr/>
            </p:nvGraphicFramePr>
            <p:xfrm>
              <a:off x="5510" y="1902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9" name="Equation" r:id="rId7" imgW="200168" imgH="209598" progId="Equation.3">
                      <p:embed/>
                    </p:oleObj>
                  </mc:Choice>
                  <mc:Fallback>
                    <p:oleObj name="Equation" r:id="rId7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1902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64" name="Object 11"/>
            <p:cNvGraphicFramePr>
              <a:graphicFrameLocks noChangeAspect="1"/>
            </p:cNvGraphicFramePr>
            <p:nvPr/>
          </p:nvGraphicFramePr>
          <p:xfrm>
            <a:off x="3728" y="1880"/>
            <a:ext cx="18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9" imgW="276034" imgH="285893" progId="Equation.3">
                    <p:embed/>
                  </p:oleObj>
                </mc:Choice>
                <mc:Fallback>
                  <p:oleObj name="Equation" r:id="rId9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880"/>
                          <a:ext cx="18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0" name="Freeform 12"/>
          <p:cNvSpPr>
            <a:spLocks/>
          </p:cNvSpPr>
          <p:nvPr/>
        </p:nvSpPr>
        <p:spPr bwMode="auto">
          <a:xfrm>
            <a:off x="6324600" y="1524000"/>
            <a:ext cx="1981200" cy="1079500"/>
          </a:xfrm>
          <a:custGeom>
            <a:avLst/>
            <a:gdLst>
              <a:gd name="T0" fmla="*/ 0 w 1248"/>
              <a:gd name="T1" fmla="*/ 2147483647 h 680"/>
              <a:gd name="T2" fmla="*/ 2147483647 w 1248"/>
              <a:gd name="T3" fmla="*/ 2147483647 h 680"/>
              <a:gd name="T4" fmla="*/ 2147483647 w 1248"/>
              <a:gd name="T5" fmla="*/ 0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680">
                <a:moveTo>
                  <a:pt x="0" y="624"/>
                </a:moveTo>
                <a:cubicBezTo>
                  <a:pt x="280" y="652"/>
                  <a:pt x="560" y="680"/>
                  <a:pt x="768" y="576"/>
                </a:cubicBezTo>
                <a:cubicBezTo>
                  <a:pt x="976" y="472"/>
                  <a:pt x="1112" y="236"/>
                  <a:pt x="1248" y="0"/>
                </a:cubicBezTo>
              </a:path>
            </a:pathLst>
          </a:custGeom>
          <a:noFill/>
          <a:ln w="19050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6705600" y="1938338"/>
            <a:ext cx="1901825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 flipV="1">
            <a:off x="6891338" y="1219200"/>
            <a:ext cx="6858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12324"/>
              </p:ext>
            </p:extLst>
          </p:nvPr>
        </p:nvGraphicFramePr>
        <p:xfrm>
          <a:off x="7624763" y="692150"/>
          <a:ext cx="1146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1" imgW="1152573" imgH="361759" progId="Equation.3">
                  <p:embed/>
                </p:oleObj>
              </mc:Choice>
              <mc:Fallback>
                <p:oleObj name="Equation" r:id="rId11" imgW="1152573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692150"/>
                        <a:ext cx="1146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2153"/>
              </p:ext>
            </p:extLst>
          </p:nvPr>
        </p:nvGraphicFramePr>
        <p:xfrm>
          <a:off x="7119938" y="1990725"/>
          <a:ext cx="2714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3" imgW="247745" imgH="276034" progId="Equation.3">
                  <p:embed/>
                </p:oleObj>
              </mc:Choice>
              <mc:Fallback>
                <p:oleObj name="Equation" r:id="rId13" imgW="24774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1990725"/>
                        <a:ext cx="2714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Arc 17"/>
          <p:cNvSpPr>
            <a:spLocks/>
          </p:cNvSpPr>
          <p:nvPr/>
        </p:nvSpPr>
        <p:spPr bwMode="auto">
          <a:xfrm>
            <a:off x="6548438" y="1139825"/>
            <a:ext cx="1371600" cy="1371600"/>
          </a:xfrm>
          <a:custGeom>
            <a:avLst/>
            <a:gdLst>
              <a:gd name="T0" fmla="*/ 978999058 w 43200"/>
              <a:gd name="T1" fmla="*/ 1319959070 h 43200"/>
              <a:gd name="T2" fmla="*/ 1081034128 w 43200"/>
              <a:gd name="T3" fmla="*/ 1262348282 h 43200"/>
              <a:gd name="T4" fmla="*/ 691329263 w 43200"/>
              <a:gd name="T5" fmla="*/ 6913292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0588" y="41241"/>
                </a:moveTo>
                <a:cubicBezTo>
                  <a:pt x="27767" y="42531"/>
                  <a:pt x="247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38"/>
                  <a:pt x="39672" y="35416"/>
                  <a:pt x="33776" y="39441"/>
                </a:cubicBezTo>
              </a:path>
              <a:path w="43200" h="43200" stroke="0" extrusionOk="0">
                <a:moveTo>
                  <a:pt x="30588" y="41241"/>
                </a:moveTo>
                <a:cubicBezTo>
                  <a:pt x="27767" y="42531"/>
                  <a:pt x="247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38"/>
                  <a:pt x="39672" y="35416"/>
                  <a:pt x="33776" y="39441"/>
                </a:cubicBezTo>
                <a:lnTo>
                  <a:pt x="21600" y="21600"/>
                </a:lnTo>
                <a:lnTo>
                  <a:pt x="30588" y="41241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7531100" y="2386013"/>
            <a:ext cx="1189038" cy="449262"/>
            <a:chOff x="4738" y="1499"/>
            <a:chExt cx="749" cy="283"/>
          </a:xfrm>
        </p:grpSpPr>
        <p:graphicFrame>
          <p:nvGraphicFramePr>
            <p:cNvPr id="22561" name="Object 19"/>
            <p:cNvGraphicFramePr>
              <a:graphicFrameLocks noChangeAspect="1"/>
            </p:cNvGraphicFramePr>
            <p:nvPr/>
          </p:nvGraphicFramePr>
          <p:xfrm>
            <a:off x="4758" y="1534"/>
            <a:ext cx="7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Equation" r:id="rId15" imgW="1162002" imgH="381048" progId="Equation.3">
                    <p:embed/>
                  </p:oleObj>
                </mc:Choice>
                <mc:Fallback>
                  <p:oleObj name="Equation" r:id="rId15" imgW="1162002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1534"/>
                          <a:ext cx="72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Oval 20"/>
            <p:cNvSpPr>
              <a:spLocks noChangeArrowheads="1"/>
            </p:cNvSpPr>
            <p:nvPr/>
          </p:nvSpPr>
          <p:spPr bwMode="auto">
            <a:xfrm>
              <a:off x="4738" y="149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78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25998"/>
              </p:ext>
            </p:extLst>
          </p:nvPr>
        </p:nvGraphicFramePr>
        <p:xfrm>
          <a:off x="6196013" y="2133600"/>
          <a:ext cx="354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公式" r:id="rId17" imgW="123873" imgH="152590" progId="Equation.3">
                  <p:embed/>
                </p:oleObj>
              </mc:Choice>
              <mc:Fallback>
                <p:oleObj name="公式" r:id="rId17" imgW="123873" imgH="15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133600"/>
                        <a:ext cx="354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7204075" y="1798638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539750" y="928688"/>
            <a:ext cx="433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为曲线</a:t>
            </a:r>
            <a:r>
              <a:rPr kumimoji="1" lang="zh-CN" altLang="en-US" sz="1200" b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上任一点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4356100" y="893763"/>
            <a:ext cx="108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  <a:endParaRPr kumimoji="1" lang="zh-CN" altLang="en-US" b="1" i="1">
              <a:latin typeface="+mn-lt"/>
              <a:ea typeface="+mn-ea"/>
            </a:endParaRP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4356100" y="151288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在曲</a:t>
            </a:r>
          </a:p>
        </p:txBody>
      </p:sp>
      <p:graphicFrame>
        <p:nvGraphicFramePr>
          <p:cNvPr id="788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2081"/>
              </p:ext>
            </p:extLst>
          </p:nvPr>
        </p:nvGraphicFramePr>
        <p:xfrm>
          <a:off x="1943100" y="27432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9" imgW="2143125" imgH="819102" progId="Equation.3">
                  <p:embed/>
                </p:oleObj>
              </mc:Choice>
              <mc:Fallback>
                <p:oleObj name="Equation" r:id="rId19" imgW="214312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743200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539750" y="3598863"/>
            <a:ext cx="837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把以 </a:t>
            </a:r>
            <a:r>
              <a:rPr kumimoji="1" lang="en-US" altLang="zh-CN" b="1" i="1">
                <a:latin typeface="+mn-lt"/>
                <a:ea typeface="+mn-ea"/>
              </a:rPr>
              <a:t>D </a:t>
            </a:r>
            <a:r>
              <a:rPr kumimoji="1" lang="zh-CN" altLang="en-US" b="1">
                <a:latin typeface="+mn-lt"/>
                <a:ea typeface="+mn-ea"/>
              </a:rPr>
              <a:t>为中心 </a:t>
            </a:r>
            <a:r>
              <a:rPr kumimoji="1" lang="en-US" altLang="zh-CN" b="1" i="1">
                <a:latin typeface="+mn-lt"/>
                <a:ea typeface="+mn-ea"/>
              </a:rPr>
              <a:t>R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为半径的圆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叫做曲线在点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处的</a:t>
            </a:r>
            <a:endParaRPr kumimoji="1" lang="zh-CN" altLang="en-US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152400" y="42211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曲率圆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1295400" y="42338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 </a:t>
            </a:r>
            <a:r>
              <a:rPr kumimoji="1" lang="zh-CN" altLang="en-US" b="1">
                <a:latin typeface="+mn-lt"/>
                <a:ea typeface="+mn-ea"/>
              </a:rPr>
              <a:t>密切圆 </a:t>
            </a:r>
            <a:r>
              <a:rPr kumimoji="1" lang="en-US" altLang="zh-CN" b="1">
                <a:latin typeface="+mn-lt"/>
                <a:ea typeface="+mn-ea"/>
              </a:rPr>
              <a:t>),</a:t>
            </a: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3024188" y="422116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R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叫做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曲率半径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5724525" y="42179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D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叫做</a:t>
            </a:r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6804025" y="4205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曲率中心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539750" y="4876800"/>
            <a:ext cx="654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处曲率圆与曲线有下列密切关系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533400" y="550862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(1) </a:t>
            </a:r>
            <a:r>
              <a:rPr kumimoji="1" lang="zh-CN" altLang="en-US" b="1" dirty="0">
                <a:solidFill>
                  <a:srgbClr val="D60093"/>
                </a:solidFill>
                <a:latin typeface="+mn-lt"/>
                <a:ea typeface="+mn-ea"/>
              </a:rPr>
              <a:t>有公切线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;</a:t>
            </a:r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3048000" y="550862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(2) </a:t>
            </a:r>
            <a:r>
              <a:rPr kumimoji="1" lang="zh-CN" altLang="en-US" b="1" dirty="0">
                <a:solidFill>
                  <a:srgbClr val="D60093"/>
                </a:solidFill>
                <a:latin typeface="+mn-lt"/>
                <a:ea typeface="+mn-ea"/>
              </a:rPr>
              <a:t>凹向一致</a:t>
            </a:r>
            <a:r>
              <a:rPr kumimoji="1" lang="en-US" altLang="zh-CN" b="1" dirty="0">
                <a:solidFill>
                  <a:srgbClr val="D60093"/>
                </a:solidFill>
                <a:latin typeface="+mn-lt"/>
                <a:ea typeface="+mn-ea"/>
              </a:rPr>
              <a:t>;</a:t>
            </a:r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5651500" y="550862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D60093"/>
                </a:solidFill>
                <a:latin typeface="+mn-lt"/>
                <a:ea typeface="+mn-ea"/>
              </a:rPr>
              <a:t>(3) </a:t>
            </a:r>
            <a:r>
              <a:rPr kumimoji="1" lang="zh-CN" altLang="en-US" b="1">
                <a:solidFill>
                  <a:srgbClr val="D60093"/>
                </a:solidFill>
                <a:latin typeface="+mn-lt"/>
                <a:ea typeface="+mn-ea"/>
              </a:rPr>
              <a:t>曲率相同</a:t>
            </a:r>
            <a:r>
              <a:rPr kumimoji="1" lang="en-US" altLang="zh-CN" b="1">
                <a:solidFill>
                  <a:srgbClr val="D60093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220663" y="15382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>
                <a:latin typeface="+mn-lt"/>
                <a:ea typeface="+mn-ea"/>
              </a:rPr>
              <a:t>M </a:t>
            </a:r>
            <a:r>
              <a:rPr kumimoji="1" lang="zh-CN" altLang="en-US" b="1">
                <a:latin typeface="+mn-lt"/>
                <a:ea typeface="+mn-ea"/>
              </a:rPr>
              <a:t>处作曲线的切线和法线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52400" y="2147888"/>
            <a:ext cx="463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线的凹向一侧法线上取点 </a:t>
            </a:r>
            <a:r>
              <a:rPr kumimoji="1" lang="en-US" altLang="zh-CN" b="1" i="1">
                <a:latin typeface="+mn-lt"/>
                <a:ea typeface="+mn-ea"/>
              </a:rPr>
              <a:t>D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645025" y="2166938"/>
            <a:ext cx="5032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b="1"/>
              <a:t>使</a:t>
            </a:r>
          </a:p>
        </p:txBody>
      </p:sp>
      <p:sp>
        <p:nvSpPr>
          <p:cNvPr id="78850" name="Freeform 2"/>
          <p:cNvSpPr>
            <a:spLocks/>
          </p:cNvSpPr>
          <p:nvPr/>
        </p:nvSpPr>
        <p:spPr bwMode="auto">
          <a:xfrm>
            <a:off x="7312025" y="1066800"/>
            <a:ext cx="609600" cy="6858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2147483647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528">
                <a:moveTo>
                  <a:pt x="384" y="0"/>
                </a:moveTo>
                <a:lnTo>
                  <a:pt x="48" y="336"/>
                </a:lnTo>
                <a:lnTo>
                  <a:pt x="288" y="288"/>
                </a:lnTo>
                <a:lnTo>
                  <a:pt x="0" y="528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4623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nimBg="1"/>
      <p:bldP spid="78861" grpId="0" animBg="1"/>
      <p:bldP spid="78862" grpId="0" animBg="1"/>
      <p:bldP spid="78865" grpId="0" animBg="1"/>
      <p:bldP spid="78870" grpId="0" animBg="1"/>
      <p:bldP spid="78871" grpId="0" autoUpdateAnimBg="0"/>
      <p:bldP spid="78872" grpId="0" autoUpdateAnimBg="0"/>
      <p:bldP spid="78873" grpId="0" autoUpdateAnimBg="0"/>
      <p:bldP spid="78875" grpId="0" autoUpdateAnimBg="0"/>
      <p:bldP spid="78876" grpId="0" autoUpdateAnimBg="0"/>
      <p:bldP spid="78877" grpId="0" autoUpdateAnimBg="0"/>
      <p:bldP spid="78878" grpId="0" autoUpdateAnimBg="0"/>
      <p:bldP spid="78879" grpId="0" autoUpdateAnimBg="0"/>
      <p:bldP spid="78880" grpId="0" autoUpdateAnimBg="0"/>
      <p:bldP spid="78881" grpId="0" autoUpdateAnimBg="0"/>
      <p:bldP spid="78882" grpId="0" autoUpdateAnimBg="0"/>
      <p:bldP spid="78883" grpId="0" autoUpdateAnimBg="0"/>
      <p:bldP spid="78884" grpId="0" autoUpdateAnimBg="0"/>
      <p:bldP spid="78885" grpId="0" autoUpdateAnimBg="0"/>
      <p:bldP spid="78886" grpId="0" autoUpdateAnimBg="0"/>
      <p:bldP spid="78888" grpId="0"/>
      <p:bldP spid="78850" grpId="0" animBg="1"/>
      <p:bldP spid="4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0" y="2997200"/>
            <a:ext cx="3429000" cy="1295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55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138113"/>
            <a:ext cx="3048000" cy="538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设曲线方程为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24903"/>
              </p:ext>
            </p:extLst>
          </p:nvPr>
        </p:nvGraphicFramePr>
        <p:xfrm>
          <a:off x="2819400" y="2286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3" imgW="1409748" imgH="381048" progId="Equation.3">
                  <p:embed/>
                </p:oleObj>
              </mc:Choice>
              <mc:Fallback>
                <p:oleObj name="Equation" r:id="rId3" imgW="1409748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267200" y="1158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3957"/>
              </p:ext>
            </p:extLst>
          </p:nvPr>
        </p:nvGraphicFramePr>
        <p:xfrm>
          <a:off x="4759325" y="2159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5" imgW="1009840" imgH="390477" progId="Equation.3">
                  <p:embed/>
                </p:oleObj>
              </mc:Choice>
              <mc:Fallback>
                <p:oleObj name="Equation" r:id="rId5" imgW="100984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159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791200" y="1381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求曲线上点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处的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52400" y="711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曲率半径及曲率中心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7586"/>
              </p:ext>
            </p:extLst>
          </p:nvPr>
        </p:nvGraphicFramePr>
        <p:xfrm>
          <a:off x="3494088" y="812800"/>
          <a:ext cx="1230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7" imgW="1219010" imgH="381048" progId="Equation.3">
                  <p:embed/>
                </p:oleObj>
              </mc:Choice>
              <mc:Fallback>
                <p:oleObj name="Equation" r:id="rId7" imgW="121901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812800"/>
                        <a:ext cx="1230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533400" y="13208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设点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处的曲率圆方程为</a:t>
            </a:r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23466"/>
              </p:ext>
            </p:extLst>
          </p:nvPr>
        </p:nvGraphicFramePr>
        <p:xfrm>
          <a:off x="1397000" y="1854200"/>
          <a:ext cx="355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9" imgW="3524155" imgH="495490" progId="Equation.3">
                  <p:embed/>
                </p:oleObj>
              </mc:Choice>
              <mc:Fallback>
                <p:oleObj name="Equation" r:id="rId9" imgW="3524155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854200"/>
                        <a:ext cx="355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52400" y="24638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故曲率半径公式为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5343"/>
              </p:ext>
            </p:extLst>
          </p:nvPr>
        </p:nvGraphicFramePr>
        <p:xfrm>
          <a:off x="1692275" y="3230563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11" imgW="933545" imgH="819102" progId="Equation.3">
                  <p:embed/>
                </p:oleObj>
              </mc:Choice>
              <mc:Fallback>
                <p:oleObj name="Equation" r:id="rId11" imgW="93354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30563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90840"/>
              </p:ext>
            </p:extLst>
          </p:nvPr>
        </p:nvGraphicFramePr>
        <p:xfrm>
          <a:off x="2743200" y="3225800"/>
          <a:ext cx="212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3" imgW="2095548" imgH="895398" progId="Equation.3">
                  <p:embed/>
                </p:oleObj>
              </mc:Choice>
              <mc:Fallback>
                <p:oleObj name="Equation" r:id="rId13" imgW="2095548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25800"/>
                        <a:ext cx="212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93479"/>
              </p:ext>
            </p:extLst>
          </p:nvPr>
        </p:nvGraphicFramePr>
        <p:xfrm>
          <a:off x="3124200" y="3073400"/>
          <a:ext cx="149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15" imgW="1466755" imgH="571357" progId="Equation.3">
                  <p:embed/>
                </p:oleObj>
              </mc:Choice>
              <mc:Fallback>
                <p:oleObj name="Equation" r:id="rId15" imgW="1466755" imgH="571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73400"/>
                        <a:ext cx="149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01344"/>
              </p:ext>
            </p:extLst>
          </p:nvPr>
        </p:nvGraphicFramePr>
        <p:xfrm>
          <a:off x="3429000" y="3746500"/>
          <a:ext cx="57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17" imgW="543068" imgH="438055" progId="Equation.3">
                  <p:embed/>
                </p:oleObj>
              </mc:Choice>
              <mc:Fallback>
                <p:oleObj name="Equation" r:id="rId17" imgW="543068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46500"/>
                        <a:ext cx="57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066800" y="444817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满足方程组</a:t>
            </a:r>
          </a:p>
        </p:txBody>
      </p:sp>
      <p:graphicFrame>
        <p:nvGraphicFramePr>
          <p:cNvPr id="79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00621"/>
              </p:ext>
            </p:extLst>
          </p:nvPr>
        </p:nvGraphicFramePr>
        <p:xfrm>
          <a:off x="406400" y="4568825"/>
          <a:ext cx="709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9" imgW="685800" imgH="361759" progId="Equation.DSMT4">
                  <p:embed/>
                </p:oleObj>
              </mc:Choice>
              <mc:Fallback>
                <p:oleObj name="Equation" r:id="rId19" imgW="685800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568825"/>
                        <a:ext cx="709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94997"/>
              </p:ext>
            </p:extLst>
          </p:nvPr>
        </p:nvGraphicFramePr>
        <p:xfrm>
          <a:off x="1331913" y="4978400"/>
          <a:ext cx="5730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公式" r:id="rId21" imgW="162020" imgH="381048" progId="Equation.3">
                  <p:embed/>
                </p:oleObj>
              </mc:Choice>
              <mc:Fallback>
                <p:oleObj name="公式" r:id="rId21" imgW="16202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78400"/>
                        <a:ext cx="5730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61841"/>
              </p:ext>
            </p:extLst>
          </p:nvPr>
        </p:nvGraphicFramePr>
        <p:xfrm>
          <a:off x="1625600" y="4991100"/>
          <a:ext cx="355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23" imgW="3524155" imgH="495490" progId="Equation.3">
                  <p:embed/>
                </p:oleObj>
              </mc:Choice>
              <mc:Fallback>
                <p:oleObj name="Equation" r:id="rId23" imgW="3524155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991100"/>
                        <a:ext cx="355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85198"/>
              </p:ext>
            </p:extLst>
          </p:nvPr>
        </p:nvGraphicFramePr>
        <p:xfrm>
          <a:off x="5543550" y="4965700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25" imgW="3352705" imgH="428625" progId="Equation.3">
                  <p:embed/>
                </p:oleObj>
              </mc:Choice>
              <mc:Fallback>
                <p:oleObj name="Equation" r:id="rId25" imgW="3352705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965700"/>
                        <a:ext cx="337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99293"/>
              </p:ext>
            </p:extLst>
          </p:nvPr>
        </p:nvGraphicFramePr>
        <p:xfrm>
          <a:off x="5575300" y="57023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27" imgW="1867090" imgH="381048" progId="Equation.3">
                  <p:embed/>
                </p:oleObj>
              </mc:Choice>
              <mc:Fallback>
                <p:oleObj name="Equation" r:id="rId27" imgW="18670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7023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33243"/>
              </p:ext>
            </p:extLst>
          </p:nvPr>
        </p:nvGraphicFramePr>
        <p:xfrm>
          <a:off x="1752600" y="57404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29" imgW="581216" imgH="390477" progId="Equation.3">
                  <p:embed/>
                </p:oleObj>
              </mc:Choice>
              <mc:Fallback>
                <p:oleObj name="Equation" r:id="rId29" imgW="581216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404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2813"/>
              </p:ext>
            </p:extLst>
          </p:nvPr>
        </p:nvGraphicFramePr>
        <p:xfrm>
          <a:off x="2451100" y="5499100"/>
          <a:ext cx="113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31" imgW="1104995" imgH="895398" progId="Equation.3">
                  <p:embed/>
                </p:oleObj>
              </mc:Choice>
              <mc:Fallback>
                <p:oleObj name="Equation" r:id="rId31" imgW="110499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499100"/>
                        <a:ext cx="113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718050" y="7112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的坐标公式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5638800" y="1854200"/>
            <a:ext cx="3146425" cy="2551113"/>
            <a:chOff x="3552" y="1200"/>
            <a:chExt cx="1982" cy="1607"/>
          </a:xfrm>
        </p:grpSpPr>
        <p:graphicFrame>
          <p:nvGraphicFramePr>
            <p:cNvPr id="23581" name="Object 28"/>
            <p:cNvGraphicFramePr>
              <a:graphicFrameLocks noChangeAspect="1"/>
            </p:cNvGraphicFramePr>
            <p:nvPr/>
          </p:nvGraphicFramePr>
          <p:xfrm>
            <a:off x="5329" y="1823"/>
            <a:ext cx="20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公式" r:id="rId33" imgW="114443" imgH="133302" progId="Equation.3">
                    <p:embed/>
                  </p:oleObj>
                </mc:Choice>
                <mc:Fallback>
                  <p:oleObj name="公式" r:id="rId33" imgW="114443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823"/>
                          <a:ext cx="20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Line 29"/>
            <p:cNvSpPr>
              <a:spLocks noChangeShapeType="1"/>
            </p:cNvSpPr>
            <p:nvPr/>
          </p:nvSpPr>
          <p:spPr bwMode="auto">
            <a:xfrm flipV="1">
              <a:off x="3745" y="2599"/>
              <a:ext cx="17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583" name="Line 30"/>
            <p:cNvSpPr>
              <a:spLocks noChangeShapeType="1"/>
            </p:cNvSpPr>
            <p:nvPr/>
          </p:nvSpPr>
          <p:spPr bwMode="auto">
            <a:xfrm flipV="1">
              <a:off x="3745" y="1265"/>
              <a:ext cx="0" cy="1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23584" name="Object 31"/>
            <p:cNvGraphicFramePr>
              <a:graphicFrameLocks noChangeAspect="1"/>
            </p:cNvGraphicFramePr>
            <p:nvPr/>
          </p:nvGraphicFramePr>
          <p:xfrm>
            <a:off x="3552" y="1266"/>
            <a:ext cx="14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Equation" r:id="rId35" imgW="209598" imgH="285893" progId="Equation.3">
                    <p:embed/>
                  </p:oleObj>
                </mc:Choice>
                <mc:Fallback>
                  <p:oleObj name="Equation" r:id="rId35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66"/>
                          <a:ext cx="14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32"/>
            <p:cNvGraphicFramePr>
              <a:graphicFrameLocks noChangeAspect="1"/>
            </p:cNvGraphicFramePr>
            <p:nvPr/>
          </p:nvGraphicFramePr>
          <p:xfrm>
            <a:off x="5367" y="2639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8" name="Equation" r:id="rId37" imgW="200168" imgH="209598" progId="Equation.3">
                    <p:embed/>
                  </p:oleObj>
                </mc:Choice>
                <mc:Fallback>
                  <p:oleObj name="Equation" r:id="rId37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" y="2639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33"/>
            <p:cNvGraphicFramePr>
              <a:graphicFrameLocks noChangeAspect="1"/>
            </p:cNvGraphicFramePr>
            <p:nvPr/>
          </p:nvGraphicFramePr>
          <p:xfrm>
            <a:off x="3585" y="2616"/>
            <a:ext cx="18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39" imgW="276034" imgH="285893" progId="Equation.3">
                    <p:embed/>
                  </p:oleObj>
                </mc:Choice>
                <mc:Fallback>
                  <p:oleObj name="Equation" r:id="rId39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2616"/>
                          <a:ext cx="18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7" name="Freeform 34"/>
            <p:cNvSpPr>
              <a:spLocks/>
            </p:cNvSpPr>
            <p:nvPr/>
          </p:nvSpPr>
          <p:spPr bwMode="auto">
            <a:xfrm>
              <a:off x="3841" y="1697"/>
              <a:ext cx="1248" cy="680"/>
            </a:xfrm>
            <a:custGeom>
              <a:avLst/>
              <a:gdLst>
                <a:gd name="T0" fmla="*/ 0 w 1248"/>
                <a:gd name="T1" fmla="*/ 624 h 680"/>
                <a:gd name="T2" fmla="*/ 768 w 1248"/>
                <a:gd name="T3" fmla="*/ 576 h 680"/>
                <a:gd name="T4" fmla="*/ 1248 w 1248"/>
                <a:gd name="T5" fmla="*/ 0 h 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8" h="680">
                  <a:moveTo>
                    <a:pt x="0" y="624"/>
                  </a:moveTo>
                  <a:cubicBezTo>
                    <a:pt x="280" y="652"/>
                    <a:pt x="560" y="680"/>
                    <a:pt x="768" y="576"/>
                  </a:cubicBezTo>
                  <a:cubicBezTo>
                    <a:pt x="976" y="472"/>
                    <a:pt x="1112" y="236"/>
                    <a:pt x="1248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588" name="Line 35"/>
            <p:cNvSpPr>
              <a:spLocks noChangeShapeType="1"/>
            </p:cNvSpPr>
            <p:nvPr/>
          </p:nvSpPr>
          <p:spPr bwMode="auto">
            <a:xfrm flipV="1">
              <a:off x="4081" y="1958"/>
              <a:ext cx="119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589" name="Line 36"/>
            <p:cNvSpPr>
              <a:spLocks noChangeShapeType="1"/>
            </p:cNvSpPr>
            <p:nvPr/>
          </p:nvSpPr>
          <p:spPr bwMode="auto">
            <a:xfrm flipH="1" flipV="1">
              <a:off x="4198" y="1505"/>
              <a:ext cx="432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23590" name="Object 37"/>
            <p:cNvGraphicFramePr>
              <a:graphicFrameLocks noChangeAspect="1"/>
            </p:cNvGraphicFramePr>
            <p:nvPr/>
          </p:nvGraphicFramePr>
          <p:xfrm>
            <a:off x="4342" y="1991"/>
            <a:ext cx="17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0" name="Equation" r:id="rId41" imgW="247745" imgH="276034" progId="Equation.3">
                    <p:embed/>
                  </p:oleObj>
                </mc:Choice>
                <mc:Fallback>
                  <p:oleObj name="Equation" r:id="rId41" imgW="247745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991"/>
                          <a:ext cx="17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1" name="Arc 38"/>
            <p:cNvSpPr>
              <a:spLocks/>
            </p:cNvSpPr>
            <p:nvPr/>
          </p:nvSpPr>
          <p:spPr bwMode="auto">
            <a:xfrm>
              <a:off x="3982" y="1455"/>
              <a:ext cx="864" cy="8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0588" y="41241"/>
                  </a:moveTo>
                  <a:cubicBezTo>
                    <a:pt x="27767" y="42531"/>
                    <a:pt x="247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738"/>
                    <a:pt x="39672" y="35416"/>
                    <a:pt x="33776" y="39441"/>
                  </a:cubicBezTo>
                </a:path>
                <a:path w="43200" h="43200" stroke="0" extrusionOk="0">
                  <a:moveTo>
                    <a:pt x="30588" y="41241"/>
                  </a:moveTo>
                  <a:cubicBezTo>
                    <a:pt x="27767" y="42531"/>
                    <a:pt x="247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738"/>
                    <a:pt x="39672" y="35416"/>
                    <a:pt x="33776" y="39441"/>
                  </a:cubicBezTo>
                  <a:lnTo>
                    <a:pt x="21600" y="21600"/>
                  </a:lnTo>
                  <a:lnTo>
                    <a:pt x="30588" y="41241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3592" name="Object 39"/>
            <p:cNvGraphicFramePr>
              <a:graphicFrameLocks noChangeAspect="1"/>
            </p:cNvGraphicFramePr>
            <p:nvPr/>
          </p:nvGraphicFramePr>
          <p:xfrm>
            <a:off x="4621" y="2275"/>
            <a:ext cx="72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Equation" r:id="rId43" imgW="1162002" imgH="381048" progId="Equation.3">
                    <p:embed/>
                  </p:oleObj>
                </mc:Choice>
                <mc:Fallback>
                  <p:oleObj name="Equation" r:id="rId43" imgW="1162002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2275"/>
                          <a:ext cx="72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Oval 40"/>
            <p:cNvSpPr>
              <a:spLocks noChangeArrowheads="1"/>
            </p:cNvSpPr>
            <p:nvPr/>
          </p:nvSpPr>
          <p:spPr bwMode="auto">
            <a:xfrm>
              <a:off x="4601" y="2240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3594" name="Object 41"/>
            <p:cNvGraphicFramePr>
              <a:graphicFrameLocks noChangeAspect="1"/>
            </p:cNvGraphicFramePr>
            <p:nvPr/>
          </p:nvGraphicFramePr>
          <p:xfrm>
            <a:off x="3760" y="2081"/>
            <a:ext cx="22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2" name="公式" r:id="rId45" imgW="123873" imgH="152590" progId="Equation.3">
                    <p:embed/>
                  </p:oleObj>
                </mc:Choice>
                <mc:Fallback>
                  <p:oleObj name="公式" r:id="rId45" imgW="123873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081"/>
                          <a:ext cx="22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5" name="Oval 42"/>
            <p:cNvSpPr>
              <a:spLocks noChangeArrowheads="1"/>
            </p:cNvSpPr>
            <p:nvPr/>
          </p:nvSpPr>
          <p:spPr bwMode="auto">
            <a:xfrm>
              <a:off x="4395" y="1870"/>
              <a:ext cx="36" cy="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3596" name="Object 43"/>
            <p:cNvGraphicFramePr>
              <a:graphicFrameLocks noChangeAspect="1"/>
            </p:cNvGraphicFramePr>
            <p:nvPr/>
          </p:nvGraphicFramePr>
          <p:xfrm>
            <a:off x="4704" y="1200"/>
            <a:ext cx="7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Equation" r:id="rId47" imgW="1152573" imgH="361759" progId="Equation.3">
                    <p:embed/>
                  </p:oleObj>
                </mc:Choice>
                <mc:Fallback>
                  <p:oleObj name="Equation" r:id="rId47" imgW="1152573" imgH="3617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00"/>
                          <a:ext cx="7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Freeform 27"/>
            <p:cNvSpPr>
              <a:spLocks/>
            </p:cNvSpPr>
            <p:nvPr/>
          </p:nvSpPr>
          <p:spPr bwMode="auto">
            <a:xfrm>
              <a:off x="4463" y="1409"/>
              <a:ext cx="384" cy="432"/>
            </a:xfrm>
            <a:custGeom>
              <a:avLst/>
              <a:gdLst>
                <a:gd name="T0" fmla="*/ 384 w 384"/>
                <a:gd name="T1" fmla="*/ 0 h 528"/>
                <a:gd name="T2" fmla="*/ 48 w 384"/>
                <a:gd name="T3" fmla="*/ 184 h 528"/>
                <a:gd name="T4" fmla="*/ 288 w 384"/>
                <a:gd name="T5" fmla="*/ 158 h 528"/>
                <a:gd name="T6" fmla="*/ 0 w 384"/>
                <a:gd name="T7" fmla="*/ 289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384" y="0"/>
                  </a:moveTo>
                  <a:lnTo>
                    <a:pt x="48" y="336"/>
                  </a:lnTo>
                  <a:lnTo>
                    <a:pt x="288" y="28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6836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9" grpId="0" build="p" autoUpdateAnimBg="0"/>
      <p:bldP spid="79880" grpId="0" build="p" autoUpdateAnimBg="0" advAuto="0"/>
      <p:bldP spid="79882" grpId="0" autoUpdateAnimBg="0"/>
      <p:bldP spid="79884" grpId="0" autoUpdateAnimBg="0"/>
      <p:bldP spid="79889" grpId="0" autoUpdateAnimBg="0"/>
      <p:bldP spid="79897" grpId="0" build="p" autoUpdateAnimBg="0" advAuto="0"/>
      <p:bldP spid="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4"/>
          <p:cNvGrpSpPr>
            <a:grpSpLocks/>
          </p:cNvGrpSpPr>
          <p:nvPr/>
        </p:nvGrpSpPr>
        <p:grpSpPr bwMode="auto">
          <a:xfrm>
            <a:off x="711200" y="4459288"/>
            <a:ext cx="7823200" cy="1781175"/>
            <a:chOff x="144" y="2834"/>
            <a:chExt cx="5476" cy="1246"/>
          </a:xfrm>
        </p:grpSpPr>
        <p:sp>
          <p:nvSpPr>
            <p:cNvPr id="24620" name="Text Box 105"/>
            <p:cNvSpPr txBox="1">
              <a:spLocks noChangeArrowheads="1"/>
            </p:cNvSpPr>
            <p:nvPr/>
          </p:nvSpPr>
          <p:spPr bwMode="auto">
            <a:xfrm>
              <a:off x="672" y="2834"/>
              <a:ext cx="139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满足方程组</a:t>
              </a:r>
            </a:p>
          </p:txBody>
        </p:sp>
        <p:graphicFrame>
          <p:nvGraphicFramePr>
            <p:cNvPr id="24621" name="Object 106"/>
            <p:cNvGraphicFramePr>
              <a:graphicFrameLocks noChangeAspect="1"/>
            </p:cNvGraphicFramePr>
            <p:nvPr/>
          </p:nvGraphicFramePr>
          <p:xfrm>
            <a:off x="144" y="2885"/>
            <a:ext cx="54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公式" r:id="rId4" imgW="314182" imgH="171450" progId="Equation.3">
                    <p:embed/>
                  </p:oleObj>
                </mc:Choice>
                <mc:Fallback>
                  <p:oleObj name="公式" r:id="rId4" imgW="314182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885"/>
                          <a:ext cx="54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107"/>
            <p:cNvGraphicFramePr>
              <a:graphicFrameLocks noChangeAspect="1"/>
            </p:cNvGraphicFramePr>
            <p:nvPr/>
          </p:nvGraphicFramePr>
          <p:xfrm>
            <a:off x="839" y="3168"/>
            <a:ext cx="36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1" name="公式" r:id="rId6" imgW="162020" imgH="381048" progId="Equation.3">
                    <p:embed/>
                  </p:oleObj>
                </mc:Choice>
                <mc:Fallback>
                  <p:oleObj name="公式" r:id="rId6" imgW="162020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168"/>
                          <a:ext cx="361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108"/>
            <p:cNvGraphicFramePr>
              <a:graphicFrameLocks noChangeAspect="1"/>
            </p:cNvGraphicFramePr>
            <p:nvPr/>
          </p:nvGraphicFramePr>
          <p:xfrm>
            <a:off x="1024" y="3176"/>
            <a:ext cx="22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" name="Equation" r:id="rId8" imgW="3524155" imgH="495490" progId="Equation.3">
                    <p:embed/>
                  </p:oleObj>
                </mc:Choice>
                <mc:Fallback>
                  <p:oleObj name="Equation" r:id="rId8" imgW="3524155" imgH="4954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3176"/>
                          <a:ext cx="224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4" name="Object 109"/>
            <p:cNvGraphicFramePr>
              <a:graphicFrameLocks noChangeAspect="1"/>
            </p:cNvGraphicFramePr>
            <p:nvPr/>
          </p:nvGraphicFramePr>
          <p:xfrm>
            <a:off x="3492" y="3160"/>
            <a:ext cx="21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3" name="Equation" r:id="rId10" imgW="3352705" imgH="428625" progId="Equation.3">
                    <p:embed/>
                  </p:oleObj>
                </mc:Choice>
                <mc:Fallback>
                  <p:oleObj name="Equation" r:id="rId10" imgW="3352705" imgH="4286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3160"/>
                          <a:ext cx="21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5" name="Object 110"/>
            <p:cNvGraphicFramePr>
              <a:graphicFrameLocks noChangeAspect="1"/>
            </p:cNvGraphicFramePr>
            <p:nvPr/>
          </p:nvGraphicFramePr>
          <p:xfrm>
            <a:off x="3512" y="3624"/>
            <a:ext cx="1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4" name="Equation" r:id="rId12" imgW="1867090" imgH="381048" progId="Equation.3">
                    <p:embed/>
                  </p:oleObj>
                </mc:Choice>
                <mc:Fallback>
                  <p:oleObj name="Equation" r:id="rId12" imgW="1867090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624"/>
                          <a:ext cx="11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111"/>
            <p:cNvGraphicFramePr>
              <a:graphicFrameLocks noChangeAspect="1"/>
            </p:cNvGraphicFramePr>
            <p:nvPr/>
          </p:nvGraphicFramePr>
          <p:xfrm>
            <a:off x="1104" y="3648"/>
            <a:ext cx="3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5" name="Equation" r:id="rId14" imgW="581216" imgH="390477" progId="Equation.3">
                    <p:embed/>
                  </p:oleObj>
                </mc:Choice>
                <mc:Fallback>
                  <p:oleObj name="Equation" r:id="rId14" imgW="581216" imgH="3904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648"/>
                          <a:ext cx="3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112"/>
            <p:cNvGraphicFramePr>
              <a:graphicFrameLocks noChangeAspect="1"/>
            </p:cNvGraphicFramePr>
            <p:nvPr/>
          </p:nvGraphicFramePr>
          <p:xfrm>
            <a:off x="1544" y="3496"/>
            <a:ext cx="71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" name="Equation" r:id="rId16" imgW="1104995" imgH="895398" progId="Equation.3">
                    <p:embed/>
                  </p:oleObj>
                </mc:Choice>
                <mc:Fallback>
                  <p:oleObj name="Equation" r:id="rId16" imgW="1104995" imgH="8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496"/>
                          <a:ext cx="71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Line 113"/>
          <p:cNvSpPr>
            <a:spLocks noChangeShapeType="1"/>
          </p:cNvSpPr>
          <p:nvPr/>
        </p:nvSpPr>
        <p:spPr bwMode="auto">
          <a:xfrm>
            <a:off x="457200" y="4456113"/>
            <a:ext cx="838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6738" name="Rectangle 114"/>
          <p:cNvSpPr>
            <a:spLocks noChangeArrowheads="1"/>
          </p:cNvSpPr>
          <p:nvPr/>
        </p:nvSpPr>
        <p:spPr bwMode="auto">
          <a:xfrm>
            <a:off x="304800" y="4379913"/>
            <a:ext cx="86106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81000" y="393700"/>
            <a:ext cx="4262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*</a:t>
            </a:r>
            <a:r>
              <a:rPr kumimoji="1" lang="zh-CN" altLang="en-US" b="1" dirty="0">
                <a:latin typeface="+mn-lt"/>
                <a:ea typeface="+mn-ea"/>
              </a:rPr>
              <a:t>由此可得</a:t>
            </a:r>
            <a:r>
              <a:rPr kumimoji="1" lang="zh-CN" altLang="en-US" b="1" dirty="0">
                <a:solidFill>
                  <a:srgbClr val="D60093"/>
                </a:solidFill>
                <a:latin typeface="+mn-lt"/>
                <a:ea typeface="+mn-ea"/>
              </a:rPr>
              <a:t>曲率中心公式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57299"/>
              </p:ext>
            </p:extLst>
          </p:nvPr>
        </p:nvGraphicFramePr>
        <p:xfrm>
          <a:off x="1549400" y="974725"/>
          <a:ext cx="2641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18" imgW="2609898" imgH="999982" progId="Equation.3">
                  <p:embed/>
                </p:oleObj>
              </mc:Choice>
              <mc:Fallback>
                <p:oleObj name="Equation" r:id="rId18" imgW="2609898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974725"/>
                        <a:ext cx="2641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76865"/>
              </p:ext>
            </p:extLst>
          </p:nvPr>
        </p:nvGraphicFramePr>
        <p:xfrm>
          <a:off x="1511300" y="1979613"/>
          <a:ext cx="2146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20" imgW="2114407" imgH="999982" progId="Equation.3">
                  <p:embed/>
                </p:oleObj>
              </mc:Choice>
              <mc:Fallback>
                <p:oleObj name="Equation" r:id="rId20" imgW="2114407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979613"/>
                        <a:ext cx="2146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89" name="Group 65"/>
          <p:cNvGrpSpPr>
            <a:grpSpLocks/>
          </p:cNvGrpSpPr>
          <p:nvPr/>
        </p:nvGrpSpPr>
        <p:grpSpPr bwMode="auto">
          <a:xfrm>
            <a:off x="4724400" y="2489200"/>
            <a:ext cx="3733800" cy="539750"/>
            <a:chOff x="2976" y="1593"/>
            <a:chExt cx="2352" cy="340"/>
          </a:xfrm>
        </p:grpSpPr>
        <p:sp>
          <p:nvSpPr>
            <p:cNvPr id="24615" name="Text Box 8"/>
            <p:cNvSpPr txBox="1">
              <a:spLocks noChangeArrowheads="1"/>
            </p:cNvSpPr>
            <p:nvPr/>
          </p:nvSpPr>
          <p:spPr bwMode="auto">
            <a:xfrm>
              <a:off x="2976" y="160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(</a:t>
              </a:r>
              <a:r>
                <a:rPr kumimoji="1" lang="zh-CN" altLang="en-US" b="1">
                  <a:latin typeface="+mn-lt"/>
                  <a:ea typeface="+mn-ea"/>
                </a:rPr>
                <a:t>注意</a:t>
              </a:r>
            </a:p>
          </p:txBody>
        </p:sp>
        <p:graphicFrame>
          <p:nvGraphicFramePr>
            <p:cNvPr id="24616" name="Object 9"/>
            <p:cNvGraphicFramePr>
              <a:graphicFrameLocks noChangeAspect="1"/>
            </p:cNvGraphicFramePr>
            <p:nvPr/>
          </p:nvGraphicFramePr>
          <p:xfrm>
            <a:off x="3605" y="1674"/>
            <a:ext cx="52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9" name="Equation" r:id="rId22" imgW="809673" imgH="361759" progId="Equation.3">
                    <p:embed/>
                  </p:oleObj>
                </mc:Choice>
                <mc:Fallback>
                  <p:oleObj name="Equation" r:id="rId22" imgW="809673" imgH="3617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1674"/>
                          <a:ext cx="52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Text Box 10"/>
            <p:cNvSpPr txBox="1">
              <a:spLocks noChangeArrowheads="1"/>
            </p:cNvSpPr>
            <p:nvPr/>
          </p:nvSpPr>
          <p:spPr bwMode="auto">
            <a:xfrm>
              <a:off x="4080" y="159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与</a:t>
              </a:r>
            </a:p>
          </p:txBody>
        </p:sp>
        <p:graphicFrame>
          <p:nvGraphicFramePr>
            <p:cNvPr id="24618" name="Object 11"/>
            <p:cNvGraphicFramePr>
              <a:graphicFrameLocks noChangeAspect="1"/>
            </p:cNvGraphicFramePr>
            <p:nvPr/>
          </p:nvGraphicFramePr>
          <p:xfrm>
            <a:off x="4374" y="1654"/>
            <a:ext cx="23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0" name="Equation" r:id="rId24" imgW="342900" imgH="390477" progId="Equation.3">
                    <p:embed/>
                  </p:oleObj>
                </mc:Choice>
                <mc:Fallback>
                  <p:oleObj name="Equation" r:id="rId24" imgW="342900" imgH="3904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1654"/>
                          <a:ext cx="23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Text Box 12"/>
            <p:cNvSpPr txBox="1">
              <a:spLocks noChangeArrowheads="1"/>
            </p:cNvSpPr>
            <p:nvPr/>
          </p:nvSpPr>
          <p:spPr bwMode="auto">
            <a:xfrm>
              <a:off x="4560" y="160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异号 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</p:grp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50824" y="3175000"/>
            <a:ext cx="3817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当点 </a:t>
            </a:r>
            <a:r>
              <a:rPr kumimoji="1" lang="en-US" altLang="zh-CN" b="1" i="1" dirty="0">
                <a:latin typeface="+mn-lt"/>
                <a:ea typeface="+mn-ea"/>
              </a:rPr>
              <a:t>M </a:t>
            </a:r>
            <a:r>
              <a:rPr kumimoji="1" lang="en-US" altLang="zh-CN" b="1" dirty="0">
                <a:latin typeface="+mn-lt"/>
                <a:ea typeface="+mn-ea"/>
              </a:rPr>
              <a:t>(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, </a:t>
            </a:r>
            <a:r>
              <a:rPr kumimoji="1" lang="en-US" altLang="zh-CN" b="1" i="1" dirty="0">
                <a:latin typeface="+mn-lt"/>
                <a:ea typeface="+mn-ea"/>
              </a:rPr>
              <a:t>y</a:t>
            </a:r>
            <a:r>
              <a:rPr kumimoji="1" lang="en-US" altLang="zh-CN" b="1" dirty="0">
                <a:latin typeface="+mn-lt"/>
                <a:ea typeface="+mn-ea"/>
              </a:rPr>
              <a:t>) </a:t>
            </a:r>
            <a:r>
              <a:rPr kumimoji="1" lang="zh-CN" altLang="en-US" b="1" dirty="0">
                <a:latin typeface="+mn-lt"/>
                <a:ea typeface="+mn-ea"/>
              </a:rPr>
              <a:t>沿曲线 </a:t>
            </a: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69879"/>
              </p:ext>
            </p:extLst>
          </p:nvPr>
        </p:nvGraphicFramePr>
        <p:xfrm>
          <a:off x="3607048" y="327342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26" imgW="1295305" imgH="381048" progId="Equation.3">
                  <p:embed/>
                </p:oleObj>
              </mc:Choice>
              <mc:Fallback>
                <p:oleObj name="Equation" r:id="rId26" imgW="12953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048" y="327342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927848" y="3212976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移动时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64840" y="3770313"/>
            <a:ext cx="553129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的轨迹 </a:t>
            </a: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G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称为曲线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C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D60093"/>
                </a:solidFill>
                <a:latin typeface="+mn-lt"/>
                <a:ea typeface="+mn-ea"/>
              </a:rPr>
              <a:t>渐屈线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129461" y="3212976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相应的曲率中心</a:t>
            </a:r>
            <a:r>
              <a:rPr kumimoji="1" lang="en-US" altLang="zh-CN" b="1" i="1" dirty="0">
                <a:latin typeface="+mn-lt"/>
                <a:ea typeface="+mn-ea"/>
              </a:rPr>
              <a:t>D</a:t>
            </a:r>
            <a:endParaRPr kumimoji="1" lang="zh-CN" altLang="en-US" b="1" i="1" dirty="0">
              <a:latin typeface="+mn-lt"/>
              <a:ea typeface="+mn-ea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09600" y="48371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曲率中心公式可看成渐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64840" y="43180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曲线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C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称为曲线 </a:t>
            </a:r>
            <a:r>
              <a:rPr kumimoji="1" lang="en-US" altLang="zh-CN" b="1" i="1" dirty="0">
                <a:solidFill>
                  <a:srgbClr val="D60093"/>
                </a:solidFill>
                <a:latin typeface="+mn-lt"/>
                <a:ea typeface="+mn-ea"/>
              </a:rPr>
              <a:t>G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渐伸线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4592" name="AutoShape 64"/>
          <p:cNvSpPr>
            <a:spLocks/>
          </p:cNvSpPr>
          <p:nvPr/>
        </p:nvSpPr>
        <p:spPr bwMode="auto">
          <a:xfrm>
            <a:off x="1295400" y="1279525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228600" y="5461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屈线的参数方程</a:t>
            </a: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参数为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).</a:t>
            </a: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5486400" y="5989638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33CC"/>
                </a:solidFill>
                <a:latin typeface="+mn-lt"/>
                <a:ea typeface="+mn-ea"/>
              </a:rPr>
              <a:t>点击图中任意点动画开始或暂停</a:t>
            </a:r>
          </a:p>
        </p:txBody>
      </p:sp>
      <p:pic>
        <p:nvPicPr>
          <p:cNvPr id="26697" name="渐屈线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76675"/>
            <a:ext cx="2800350" cy="2065338"/>
          </a:xfrm>
          <a:prstGeom prst="rect">
            <a:avLst/>
          </a:prstGeom>
          <a:noFill/>
          <a:ln w="57150" cmpd="thinThick">
            <a:solidFill>
              <a:srgbClr val="00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96" name="Group 77"/>
          <p:cNvGrpSpPr>
            <a:grpSpLocks/>
          </p:cNvGrpSpPr>
          <p:nvPr/>
        </p:nvGrpSpPr>
        <p:grpSpPr bwMode="auto">
          <a:xfrm>
            <a:off x="6062663" y="333375"/>
            <a:ext cx="2547937" cy="2065338"/>
            <a:chOff x="3627" y="235"/>
            <a:chExt cx="1605" cy="1301"/>
          </a:xfrm>
        </p:grpSpPr>
        <p:sp>
          <p:nvSpPr>
            <p:cNvPr id="24598" name="Freeform 78"/>
            <p:cNvSpPr>
              <a:spLocks/>
            </p:cNvSpPr>
            <p:nvPr/>
          </p:nvSpPr>
          <p:spPr bwMode="auto">
            <a:xfrm>
              <a:off x="4365" y="404"/>
              <a:ext cx="311" cy="350"/>
            </a:xfrm>
            <a:custGeom>
              <a:avLst/>
              <a:gdLst>
                <a:gd name="T0" fmla="*/ 204 w 384"/>
                <a:gd name="T1" fmla="*/ 0 h 528"/>
                <a:gd name="T2" fmla="*/ 26 w 384"/>
                <a:gd name="T3" fmla="*/ 98 h 528"/>
                <a:gd name="T4" fmla="*/ 153 w 384"/>
                <a:gd name="T5" fmla="*/ 84 h 528"/>
                <a:gd name="T6" fmla="*/ 0 w 384"/>
                <a:gd name="T7" fmla="*/ 154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384" y="0"/>
                  </a:moveTo>
                  <a:lnTo>
                    <a:pt x="48" y="336"/>
                  </a:lnTo>
                  <a:lnTo>
                    <a:pt x="288" y="28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4599" name="Object 79"/>
            <p:cNvGraphicFramePr>
              <a:graphicFrameLocks noChangeAspect="1"/>
            </p:cNvGraphicFramePr>
            <p:nvPr/>
          </p:nvGraphicFramePr>
          <p:xfrm>
            <a:off x="5066" y="739"/>
            <a:ext cx="16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" name="公式" r:id="rId29" imgW="114443" imgH="133302" progId="Equation.3">
                    <p:embed/>
                  </p:oleObj>
                </mc:Choice>
                <mc:Fallback>
                  <p:oleObj name="公式" r:id="rId29" imgW="114443" imgH="1333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739"/>
                          <a:ext cx="16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Line 80"/>
            <p:cNvSpPr>
              <a:spLocks noChangeShapeType="1"/>
            </p:cNvSpPr>
            <p:nvPr/>
          </p:nvSpPr>
          <p:spPr bwMode="auto">
            <a:xfrm flipV="1">
              <a:off x="3783" y="1368"/>
              <a:ext cx="1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601" name="Line 81"/>
            <p:cNvSpPr>
              <a:spLocks noChangeShapeType="1"/>
            </p:cNvSpPr>
            <p:nvPr/>
          </p:nvSpPr>
          <p:spPr bwMode="auto">
            <a:xfrm flipV="1">
              <a:off x="3783" y="288"/>
              <a:ext cx="0" cy="1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4602" name="Object 82"/>
            <p:cNvGraphicFramePr>
              <a:graphicFrameLocks noChangeAspect="1"/>
            </p:cNvGraphicFramePr>
            <p:nvPr/>
          </p:nvGraphicFramePr>
          <p:xfrm>
            <a:off x="3627" y="288"/>
            <a:ext cx="11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3" name="Equation" r:id="rId31" imgW="209598" imgH="285893" progId="Equation.3">
                    <p:embed/>
                  </p:oleObj>
                </mc:Choice>
                <mc:Fallback>
                  <p:oleObj name="Equation" r:id="rId31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288"/>
                          <a:ext cx="11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83"/>
            <p:cNvGraphicFramePr>
              <a:graphicFrameLocks noChangeAspect="1"/>
            </p:cNvGraphicFramePr>
            <p:nvPr/>
          </p:nvGraphicFramePr>
          <p:xfrm>
            <a:off x="5097" y="1419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4" name="Equation" r:id="rId33" imgW="200168" imgH="209598" progId="Equation.3">
                    <p:embed/>
                  </p:oleObj>
                </mc:Choice>
                <mc:Fallback>
                  <p:oleObj name="Equation" r:id="rId33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" y="1419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84"/>
            <p:cNvGraphicFramePr>
              <a:graphicFrameLocks noChangeAspect="1"/>
            </p:cNvGraphicFramePr>
            <p:nvPr/>
          </p:nvGraphicFramePr>
          <p:xfrm>
            <a:off x="3654" y="1381"/>
            <a:ext cx="14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5" name="Equation" r:id="rId35" imgW="276034" imgH="285893" progId="Equation.3">
                    <p:embed/>
                  </p:oleObj>
                </mc:Choice>
                <mc:Fallback>
                  <p:oleObj name="Equation" r:id="rId35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1381"/>
                          <a:ext cx="149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Freeform 85"/>
            <p:cNvSpPr>
              <a:spLocks/>
            </p:cNvSpPr>
            <p:nvPr/>
          </p:nvSpPr>
          <p:spPr bwMode="auto">
            <a:xfrm>
              <a:off x="3861" y="637"/>
              <a:ext cx="1011" cy="551"/>
            </a:xfrm>
            <a:custGeom>
              <a:avLst/>
              <a:gdLst>
                <a:gd name="T0" fmla="*/ 0 w 1248"/>
                <a:gd name="T1" fmla="*/ 332 h 680"/>
                <a:gd name="T2" fmla="*/ 408 w 1248"/>
                <a:gd name="T3" fmla="*/ 306 h 680"/>
                <a:gd name="T4" fmla="*/ 663 w 1248"/>
                <a:gd name="T5" fmla="*/ 0 h 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8" h="680">
                  <a:moveTo>
                    <a:pt x="0" y="624"/>
                  </a:moveTo>
                  <a:cubicBezTo>
                    <a:pt x="280" y="652"/>
                    <a:pt x="560" y="680"/>
                    <a:pt x="768" y="576"/>
                  </a:cubicBezTo>
                  <a:cubicBezTo>
                    <a:pt x="976" y="472"/>
                    <a:pt x="1112" y="236"/>
                    <a:pt x="1248" y="0"/>
                  </a:cubicBezTo>
                </a:path>
              </a:pathLst>
            </a:custGeom>
            <a:noFill/>
            <a:ln w="19050" cmpd="sng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606" name="Line 86"/>
            <p:cNvSpPr>
              <a:spLocks noChangeShapeType="1"/>
            </p:cNvSpPr>
            <p:nvPr/>
          </p:nvSpPr>
          <p:spPr bwMode="auto">
            <a:xfrm flipV="1">
              <a:off x="4055" y="849"/>
              <a:ext cx="971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607" name="Line 87"/>
            <p:cNvSpPr>
              <a:spLocks noChangeShapeType="1"/>
            </p:cNvSpPr>
            <p:nvPr/>
          </p:nvSpPr>
          <p:spPr bwMode="auto">
            <a:xfrm flipH="1" flipV="1">
              <a:off x="4150" y="482"/>
              <a:ext cx="350" cy="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4608" name="Object 88"/>
            <p:cNvGraphicFramePr>
              <a:graphicFrameLocks noChangeAspect="1"/>
            </p:cNvGraphicFramePr>
            <p:nvPr/>
          </p:nvGraphicFramePr>
          <p:xfrm>
            <a:off x="4267" y="875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6" name="Equation" r:id="rId37" imgW="247745" imgH="276034" progId="Equation.3">
                    <p:embed/>
                  </p:oleObj>
                </mc:Choice>
                <mc:Fallback>
                  <p:oleObj name="Equation" r:id="rId37" imgW="247745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875"/>
                          <a:ext cx="13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Arc 89"/>
            <p:cNvSpPr>
              <a:spLocks/>
            </p:cNvSpPr>
            <p:nvPr/>
          </p:nvSpPr>
          <p:spPr bwMode="auto">
            <a:xfrm>
              <a:off x="3975" y="441"/>
              <a:ext cx="700" cy="7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0588" y="41241"/>
                  </a:moveTo>
                  <a:cubicBezTo>
                    <a:pt x="27767" y="42531"/>
                    <a:pt x="247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738"/>
                    <a:pt x="39672" y="35416"/>
                    <a:pt x="33776" y="39441"/>
                  </a:cubicBezTo>
                </a:path>
                <a:path w="43200" h="43200" stroke="0" extrusionOk="0">
                  <a:moveTo>
                    <a:pt x="30588" y="41241"/>
                  </a:moveTo>
                  <a:cubicBezTo>
                    <a:pt x="27767" y="42531"/>
                    <a:pt x="247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738"/>
                    <a:pt x="39672" y="35416"/>
                    <a:pt x="33776" y="39441"/>
                  </a:cubicBezTo>
                  <a:lnTo>
                    <a:pt x="21600" y="21600"/>
                  </a:lnTo>
                  <a:lnTo>
                    <a:pt x="30588" y="4124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4610" name="Object 90"/>
            <p:cNvGraphicFramePr>
              <a:graphicFrameLocks noChangeAspect="1"/>
            </p:cNvGraphicFramePr>
            <p:nvPr/>
          </p:nvGraphicFramePr>
          <p:xfrm>
            <a:off x="4493" y="1105"/>
            <a:ext cx="5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7" name="Equation" r:id="rId39" imgW="1162002" imgH="381048" progId="Equation.3">
                    <p:embed/>
                  </p:oleObj>
                </mc:Choice>
                <mc:Fallback>
                  <p:oleObj name="Equation" r:id="rId39" imgW="1162002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105"/>
                          <a:ext cx="59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Oval 91"/>
            <p:cNvSpPr>
              <a:spLocks noChangeArrowheads="1"/>
            </p:cNvSpPr>
            <p:nvPr/>
          </p:nvSpPr>
          <p:spPr bwMode="auto">
            <a:xfrm>
              <a:off x="4476" y="1077"/>
              <a:ext cx="37" cy="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4612" name="Object 92"/>
            <p:cNvGraphicFramePr>
              <a:graphicFrameLocks noChangeAspect="1"/>
            </p:cNvGraphicFramePr>
            <p:nvPr/>
          </p:nvGraphicFramePr>
          <p:xfrm>
            <a:off x="3795" y="948"/>
            <a:ext cx="18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8" name="公式" r:id="rId41" imgW="123873" imgH="152590" progId="Equation.3">
                    <p:embed/>
                  </p:oleObj>
                </mc:Choice>
                <mc:Fallback>
                  <p:oleObj name="公式" r:id="rId41" imgW="123873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948"/>
                          <a:ext cx="18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Oval 93"/>
            <p:cNvSpPr>
              <a:spLocks noChangeArrowheads="1"/>
            </p:cNvSpPr>
            <p:nvPr/>
          </p:nvSpPr>
          <p:spPr bwMode="auto">
            <a:xfrm>
              <a:off x="4310" y="777"/>
              <a:ext cx="29" cy="3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4614" name="Object 94"/>
            <p:cNvGraphicFramePr>
              <a:graphicFrameLocks noChangeAspect="1"/>
            </p:cNvGraphicFramePr>
            <p:nvPr/>
          </p:nvGraphicFramePr>
          <p:xfrm>
            <a:off x="4560" y="235"/>
            <a:ext cx="58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9" name="Equation" r:id="rId43" imgW="1152573" imgH="361759" progId="Equation.3">
                    <p:embed/>
                  </p:oleObj>
                </mc:Choice>
                <mc:Fallback>
                  <p:oleObj name="Equation" r:id="rId43" imgW="1152573" imgH="3617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35"/>
                          <a:ext cx="58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311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4834" fill="hold"/>
                                        <p:tgtEl>
                                          <p:spTgt spid="266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334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6697"/>
                </p:tgtEl>
              </p:cMediaNode>
            </p:video>
          </p:childTnLst>
        </p:cTn>
      </p:par>
    </p:tnLst>
    <p:bldLst>
      <p:bldP spid="26738" grpId="0" animBg="1"/>
      <p:bldP spid="26638" grpId="0" autoUpdateAnimBg="0"/>
      <p:bldP spid="26640" grpId="0" autoUpdateAnimBg="0"/>
      <p:bldP spid="26641" grpId="0" autoUpdateAnimBg="0"/>
      <p:bldP spid="26645" grpId="0" autoUpdateAnimBg="0"/>
      <p:bldP spid="26644" grpId="0" autoUpdateAnimBg="0"/>
      <p:bldP spid="26643" grpId="0" autoUpdateAnimBg="0"/>
      <p:bldP spid="26693" grpId="0" autoUpdateAnimBg="0"/>
      <p:bldP spid="26694" grpId="0" build="p" autoUpdateAnimBg="0" advAuto="0"/>
      <p:bldP spid="5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6546850" y="2408238"/>
            <a:ext cx="2438400" cy="1858962"/>
            <a:chOff x="4124" y="1517"/>
            <a:chExt cx="1536" cy="1171"/>
          </a:xfrm>
        </p:grpSpPr>
        <p:graphicFrame>
          <p:nvGraphicFramePr>
            <p:cNvPr id="25626" name="Object 3"/>
            <p:cNvGraphicFramePr>
              <a:graphicFrameLocks noChangeAspect="1"/>
            </p:cNvGraphicFramePr>
            <p:nvPr/>
          </p:nvGraphicFramePr>
          <p:xfrm>
            <a:off x="4602" y="217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4" name="Equation" r:id="rId3" imgW="276034" imgH="285893" progId="Equation.3">
                    <p:embed/>
                  </p:oleObj>
                </mc:Choice>
                <mc:Fallback>
                  <p:oleObj name="Equation" r:id="rId3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217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7" name="Group 4"/>
            <p:cNvGrpSpPr>
              <a:grpSpLocks/>
            </p:cNvGrpSpPr>
            <p:nvPr/>
          </p:nvGrpSpPr>
          <p:grpSpPr bwMode="auto">
            <a:xfrm>
              <a:off x="4124" y="1517"/>
              <a:ext cx="1536" cy="1171"/>
              <a:chOff x="4124" y="1517"/>
              <a:chExt cx="1536" cy="1171"/>
            </a:xfrm>
          </p:grpSpPr>
          <p:sp>
            <p:nvSpPr>
              <p:cNvPr id="25628" name="Line 5"/>
              <p:cNvSpPr>
                <a:spLocks noChangeShapeType="1"/>
              </p:cNvSpPr>
              <p:nvPr/>
            </p:nvSpPr>
            <p:spPr bwMode="auto">
              <a:xfrm>
                <a:off x="4124" y="216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5629" name="Object 6"/>
              <p:cNvGraphicFramePr>
                <a:graphicFrameLocks noChangeAspect="1"/>
              </p:cNvGraphicFramePr>
              <p:nvPr/>
            </p:nvGraphicFramePr>
            <p:xfrm>
              <a:off x="4608" y="154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5" name="Equation" r:id="rId5" imgW="209598" imgH="285893" progId="Equation.3">
                      <p:embed/>
                    </p:oleObj>
                  </mc:Choice>
                  <mc:Fallback>
                    <p:oleObj name="Equation" r:id="rId5" imgW="209598" imgH="2858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4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4268" y="1824"/>
                <a:ext cx="1038" cy="69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631" name="Line 8"/>
              <p:cNvSpPr>
                <a:spLocks noChangeShapeType="1"/>
              </p:cNvSpPr>
              <p:nvPr/>
            </p:nvSpPr>
            <p:spPr bwMode="auto">
              <a:xfrm flipV="1">
                <a:off x="4787" y="1517"/>
                <a:ext cx="0" cy="11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25632" name="Object 9"/>
              <p:cNvGraphicFramePr>
                <a:graphicFrameLocks noChangeAspect="1"/>
              </p:cNvGraphicFramePr>
              <p:nvPr/>
            </p:nvGraphicFramePr>
            <p:xfrm>
              <a:off x="5507" y="220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6" name="Equation" r:id="rId7" imgW="200168" imgH="209598" progId="Equation.3">
                      <p:embed/>
                    </p:oleObj>
                  </mc:Choice>
                  <mc:Fallback>
                    <p:oleObj name="Equation" r:id="rId7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7" y="220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3" name="Object 10"/>
              <p:cNvGraphicFramePr>
                <a:graphicFrameLocks noChangeAspect="1"/>
              </p:cNvGraphicFramePr>
              <p:nvPr/>
            </p:nvGraphicFramePr>
            <p:xfrm>
              <a:off x="5333" y="220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7" name="Equation" r:id="rId9" imgW="200168" imgH="209598" progId="Equation.3">
                      <p:embed/>
                    </p:oleObj>
                  </mc:Choice>
                  <mc:Fallback>
                    <p:oleObj name="Equation" r:id="rId9" imgW="200168" imgH="2095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3" y="220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4" name="Object 11"/>
              <p:cNvGraphicFramePr>
                <a:graphicFrameLocks noChangeAspect="1"/>
              </p:cNvGraphicFramePr>
              <p:nvPr/>
            </p:nvGraphicFramePr>
            <p:xfrm>
              <a:off x="4848" y="1623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8" name="Equation" r:id="rId11" imgW="190310" imgH="304752" progId="Equation.3">
                      <p:embed/>
                    </p:oleObj>
                  </mc:Choice>
                  <mc:Fallback>
                    <p:oleObj name="Equation" r:id="rId11" imgW="190310" imgH="30475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23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3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82232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设一工件内表面的截痕为一椭圆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现要用砂轮磨</a:t>
            </a:r>
          </a:p>
        </p:txBody>
      </p:sp>
      <p:sp>
        <p:nvSpPr>
          <p:cNvPr id="25604" name="Text Box 13"/>
          <p:cNvSpPr txBox="1">
            <a:spLocks noChangeArrowheads="1"/>
          </p:cNvSpPr>
          <p:nvPr/>
        </p:nvSpPr>
        <p:spPr bwMode="auto">
          <a:xfrm>
            <a:off x="152400" y="92868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削其内表面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问选择多大的砂轮比较合适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539750" y="1708150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设椭圆方程为</a:t>
            </a:r>
          </a:p>
        </p:txBody>
      </p:sp>
      <p:graphicFrame>
        <p:nvGraphicFramePr>
          <p:cNvPr id="809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7224"/>
              </p:ext>
            </p:extLst>
          </p:nvPr>
        </p:nvGraphicFramePr>
        <p:xfrm>
          <a:off x="3530600" y="152400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3" imgW="1390460" imgH="857250" progId="Equation.3">
                  <p:embed/>
                </p:oleObj>
              </mc:Choice>
              <mc:Fallback>
                <p:oleObj name="Equation" r:id="rId13" imgW="1390460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524000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380550"/>
              </p:ext>
            </p:extLst>
          </p:nvPr>
        </p:nvGraphicFramePr>
        <p:xfrm>
          <a:off x="5099050" y="1752600"/>
          <a:ext cx="279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5" imgW="2762060" imgH="381048" progId="Equation.3">
                  <p:embed/>
                </p:oleObj>
              </mc:Choice>
              <mc:Fallback>
                <p:oleObj name="Equation" r:id="rId15" imgW="27620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752600"/>
                        <a:ext cx="279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52400" y="25288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由例</a:t>
            </a:r>
            <a:r>
              <a:rPr kumimoji="1" lang="en-US" altLang="zh-CN" b="1">
                <a:latin typeface="+mn-lt"/>
                <a:ea typeface="+mn-ea"/>
              </a:rPr>
              <a:t>3</a:t>
            </a:r>
            <a:r>
              <a:rPr kumimoji="1" lang="zh-CN" altLang="en-US" b="1">
                <a:latin typeface="+mn-lt"/>
                <a:ea typeface="+mn-ea"/>
              </a:rPr>
              <a:t>可知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椭圆在</a:t>
            </a:r>
          </a:p>
        </p:txBody>
      </p:sp>
      <p:graphicFrame>
        <p:nvGraphicFramePr>
          <p:cNvPr id="809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94048"/>
              </p:ext>
            </p:extLst>
          </p:nvPr>
        </p:nvGraphicFramePr>
        <p:xfrm>
          <a:off x="3181350" y="25908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7" imgW="1009840" imgH="381048" progId="Equation.3">
                  <p:embed/>
                </p:oleObj>
              </mc:Choice>
              <mc:Fallback>
                <p:oleObj name="Equation" r:id="rId17" imgW="100984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5908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7859713" y="3048000"/>
            <a:ext cx="457200" cy="457200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191000" y="2514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处曲率最大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52400" y="31384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即曲率半径最小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且为</a:t>
            </a:r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67187"/>
              </p:ext>
            </p:extLst>
          </p:nvPr>
        </p:nvGraphicFramePr>
        <p:xfrm>
          <a:off x="1003300" y="3889375"/>
          <a:ext cx="410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9" imgW="4076652" imgH="895398" progId="Equation.3">
                  <p:embed/>
                </p:oleObj>
              </mc:Choice>
              <mc:Fallback>
                <p:oleObj name="Equation" r:id="rId19" imgW="4076652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889375"/>
                        <a:ext cx="4102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807434"/>
              </p:ext>
            </p:extLst>
          </p:nvPr>
        </p:nvGraphicFramePr>
        <p:xfrm>
          <a:off x="1679575" y="3733800"/>
          <a:ext cx="3349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21" imgW="3324416" imgH="571357" progId="Equation.3">
                  <p:embed/>
                </p:oleObj>
              </mc:Choice>
              <mc:Fallback>
                <p:oleObj name="Equation" r:id="rId21" imgW="3324416" imgH="571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733800"/>
                        <a:ext cx="3349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07826"/>
              </p:ext>
            </p:extLst>
          </p:nvPr>
        </p:nvGraphicFramePr>
        <p:xfrm>
          <a:off x="3030538" y="439420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23" imgW="381048" imgH="381048" progId="Equation.3">
                  <p:embed/>
                </p:oleObj>
              </mc:Choice>
              <mc:Fallback>
                <p:oleObj name="Equation" r:id="rId23" imgW="381048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394200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5181600" y="374332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809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62004"/>
              </p:ext>
            </p:extLst>
          </p:nvPr>
        </p:nvGraphicFramePr>
        <p:xfrm>
          <a:off x="5257800" y="4495800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25" imgW="657082" imgH="285893" progId="Equation.3">
                  <p:embed/>
                </p:oleObj>
              </mc:Choice>
              <mc:Fallback>
                <p:oleObj name="Equation" r:id="rId25" imgW="657082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66958"/>
              </p:ext>
            </p:extLst>
          </p:nvPr>
        </p:nvGraphicFramePr>
        <p:xfrm>
          <a:off x="5943600" y="3806825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27" imgW="685800" imgH="924116" progId="Equation.3">
                  <p:embed/>
                </p:oleObj>
              </mc:Choice>
              <mc:Fallback>
                <p:oleObj name="Equation" r:id="rId27" imgW="68580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06825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533400" y="501808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显然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砂轮半径不超过</a:t>
            </a:r>
          </a:p>
        </p:txBody>
      </p:sp>
      <p:graphicFrame>
        <p:nvGraphicFramePr>
          <p:cNvPr id="809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34411"/>
              </p:ext>
            </p:extLst>
          </p:nvPr>
        </p:nvGraphicFramePr>
        <p:xfrm>
          <a:off x="4067175" y="4830763"/>
          <a:ext cx="9159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9" imgW="933545" imgH="857250" progId="Equation.3">
                  <p:embed/>
                </p:oleObj>
              </mc:Choice>
              <mc:Fallback>
                <p:oleObj name="Equation" r:id="rId29" imgW="933545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830763"/>
                        <a:ext cx="9159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4953000" y="50180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才不会产生过量磨损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80927" name="Text Box 31"/>
          <p:cNvSpPr txBox="1">
            <a:spLocks noChangeArrowheads="1"/>
          </p:cNvSpPr>
          <p:nvPr/>
        </p:nvSpPr>
        <p:spPr bwMode="auto">
          <a:xfrm>
            <a:off x="152400" y="56594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或有的地方磨不到的问题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0928" name="AutoShape 32"/>
          <p:cNvSpPr>
            <a:spLocks/>
          </p:cNvSpPr>
          <p:nvPr/>
        </p:nvSpPr>
        <p:spPr bwMode="auto">
          <a:xfrm>
            <a:off x="3352800" y="1570038"/>
            <a:ext cx="179388" cy="792162"/>
          </a:xfrm>
          <a:prstGeom prst="leftBrace">
            <a:avLst>
              <a:gd name="adj1" fmla="val 3679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0929" name="AutoShape 33">
            <a:hlinkClick r:id="rId3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96000" y="2362200"/>
            <a:ext cx="5334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FFFFFF"/>
                </a:solidFill>
              </a:rPr>
              <a:t>例</a:t>
            </a:r>
            <a:r>
              <a:rPr kumimoji="1" lang="en-US" altLang="zh-CN" sz="20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0353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0" grpId="0" autoUpdateAnimBg="0"/>
      <p:bldP spid="80913" grpId="0" autoUpdateAnimBg="0"/>
      <p:bldP spid="80915" grpId="0" animBg="1"/>
      <p:bldP spid="80916" grpId="0" autoUpdateAnimBg="0"/>
      <p:bldP spid="80917" grpId="0" autoUpdateAnimBg="0"/>
      <p:bldP spid="80921" grpId="0" animBg="1"/>
      <p:bldP spid="80924" grpId="0" autoUpdateAnimBg="0"/>
      <p:bldP spid="80926" grpId="0" autoUpdateAnimBg="0"/>
      <p:bldP spid="80927" grpId="0" autoUpdateAnimBg="0"/>
      <p:bldP spid="80928" grpId="0" animBg="1"/>
      <p:bldP spid="80929" grpId="0" animBg="1" autoUpdateAnimBg="0"/>
      <p:bldP spid="3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48" name="摆线2周期W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70113"/>
            <a:ext cx="7251700" cy="1376362"/>
          </a:xfrm>
          <a:prstGeom prst="rect">
            <a:avLst/>
          </a:prstGeom>
          <a:noFill/>
          <a:ln w="38100" cmpd="dbl">
            <a:solidFill>
              <a:srgbClr val="00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1077913" y="1077913"/>
            <a:ext cx="6484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半径为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的圆周沿直线无滑动地滚动时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968875" y="3540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chemeClr val="accent2"/>
                </a:solidFill>
                <a:latin typeface="+mn-lt"/>
                <a:ea typeface="+mn-ea"/>
              </a:rPr>
              <a:t>点击图中任意点动画开始或暂停</a:t>
            </a:r>
          </a:p>
        </p:txBody>
      </p: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725488" y="4483100"/>
            <a:ext cx="3465512" cy="1303338"/>
            <a:chOff x="265" y="2913"/>
            <a:chExt cx="2183" cy="821"/>
          </a:xfrm>
        </p:grpSpPr>
        <p:grpSp>
          <p:nvGrpSpPr>
            <p:cNvPr id="26640" name="Group 36"/>
            <p:cNvGrpSpPr>
              <a:grpSpLocks/>
            </p:cNvGrpSpPr>
            <p:nvPr/>
          </p:nvGrpSpPr>
          <p:grpSpPr bwMode="auto">
            <a:xfrm>
              <a:off x="265" y="2913"/>
              <a:ext cx="2183" cy="821"/>
              <a:chOff x="265" y="2913"/>
              <a:chExt cx="2183" cy="821"/>
            </a:xfrm>
          </p:grpSpPr>
          <p:graphicFrame>
            <p:nvGraphicFramePr>
              <p:cNvPr id="26642" name="Object 37"/>
              <p:cNvGraphicFramePr>
                <a:graphicFrameLocks noChangeAspect="1"/>
              </p:cNvGraphicFramePr>
              <p:nvPr/>
            </p:nvGraphicFramePr>
            <p:xfrm>
              <a:off x="265" y="2918"/>
              <a:ext cx="2183" cy="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8" name="BMP 图象" r:id="rId6" imgW="4334480" imgH="1590897" progId="Paint.Picture">
                      <p:embed/>
                    </p:oleObj>
                  </mc:Choice>
                  <mc:Fallback>
                    <p:oleObj name="BMP 图象" r:id="rId6" imgW="4334480" imgH="1590897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" y="2918"/>
                            <a:ext cx="2183" cy="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3" name="Object 38"/>
              <p:cNvGraphicFramePr>
                <a:graphicFrameLocks noChangeAspect="1"/>
              </p:cNvGraphicFramePr>
              <p:nvPr/>
            </p:nvGraphicFramePr>
            <p:xfrm>
              <a:off x="457" y="3091"/>
              <a:ext cx="245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99" name="Equation" r:id="rId8" imgW="171450" imgH="133302" progId="Equation.3">
                      <p:embed/>
                    </p:oleObj>
                  </mc:Choice>
                  <mc:Fallback>
                    <p:oleObj name="Equation" r:id="rId8" imgW="171450" imgH="1333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" y="3091"/>
                            <a:ext cx="245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4" name="Object 39"/>
              <p:cNvGraphicFramePr>
                <a:graphicFrameLocks noChangeAspect="1"/>
              </p:cNvGraphicFramePr>
              <p:nvPr/>
            </p:nvGraphicFramePr>
            <p:xfrm>
              <a:off x="265" y="2913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0" name="Equation" r:id="rId10" imgW="114443" imgH="133302" progId="Equation.3">
                      <p:embed/>
                    </p:oleObj>
                  </mc:Choice>
                  <mc:Fallback>
                    <p:oleObj name="Equation" r:id="rId10" imgW="114443" imgH="1333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" y="2913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5" name="Object 40"/>
              <p:cNvGraphicFramePr>
                <a:graphicFrameLocks noChangeAspect="1"/>
              </p:cNvGraphicFramePr>
              <p:nvPr/>
            </p:nvGraphicFramePr>
            <p:xfrm>
              <a:off x="2262" y="3565"/>
              <a:ext cx="152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1" name="Equation" r:id="rId12" imgW="95155" imgH="114443" progId="Equation.3">
                      <p:embed/>
                    </p:oleObj>
                  </mc:Choice>
                  <mc:Fallback>
                    <p:oleObj name="Equation" r:id="rId12" imgW="95155" imgH="1144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2" y="3565"/>
                            <a:ext cx="152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6" name="Arc 41"/>
              <p:cNvSpPr>
                <a:spLocks/>
              </p:cNvSpPr>
              <p:nvPr/>
            </p:nvSpPr>
            <p:spPr bwMode="auto">
              <a:xfrm>
                <a:off x="798" y="3289"/>
                <a:ext cx="81" cy="102"/>
              </a:xfrm>
              <a:custGeom>
                <a:avLst/>
                <a:gdLst>
                  <a:gd name="T0" fmla="*/ 0 w 21600"/>
                  <a:gd name="T1" fmla="*/ 0 h 27260"/>
                  <a:gd name="T2" fmla="*/ 0 w 21600"/>
                  <a:gd name="T3" fmla="*/ 0 h 27260"/>
                  <a:gd name="T4" fmla="*/ 0 w 21600"/>
                  <a:gd name="T5" fmla="*/ 0 h 272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7260" fill="none" extrusionOk="0">
                    <a:moveTo>
                      <a:pt x="20934" y="27259"/>
                    </a:moveTo>
                    <a:cubicBezTo>
                      <a:pt x="9269" y="26899"/>
                      <a:pt x="0" y="17340"/>
                      <a:pt x="0" y="5670"/>
                    </a:cubicBezTo>
                    <a:cubicBezTo>
                      <a:pt x="-1" y="3754"/>
                      <a:pt x="254" y="1848"/>
                      <a:pt x="757" y="0"/>
                    </a:cubicBezTo>
                  </a:path>
                  <a:path w="21600" h="27260" stroke="0" extrusionOk="0">
                    <a:moveTo>
                      <a:pt x="20934" y="27259"/>
                    </a:moveTo>
                    <a:cubicBezTo>
                      <a:pt x="9269" y="26899"/>
                      <a:pt x="0" y="17340"/>
                      <a:pt x="0" y="5670"/>
                    </a:cubicBezTo>
                    <a:cubicBezTo>
                      <a:pt x="-1" y="3754"/>
                      <a:pt x="254" y="1848"/>
                      <a:pt x="757" y="0"/>
                    </a:cubicBezTo>
                    <a:lnTo>
                      <a:pt x="21600" y="5670"/>
                    </a:lnTo>
                    <a:lnTo>
                      <a:pt x="20934" y="27259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26647" name="Object 42"/>
              <p:cNvGraphicFramePr>
                <a:graphicFrameLocks noChangeAspect="1"/>
              </p:cNvGraphicFramePr>
              <p:nvPr/>
            </p:nvGraphicFramePr>
            <p:xfrm>
              <a:off x="728" y="3330"/>
              <a:ext cx="7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2" name="Equation" r:id="rId14" imgW="152334" imgH="279279" progId="Equation.3">
                      <p:embed/>
                    </p:oleObj>
                  </mc:Choice>
                  <mc:Fallback>
                    <p:oleObj name="Equation" r:id="rId14" imgW="152334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" y="3330"/>
                            <a:ext cx="74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8" name="Object 43"/>
              <p:cNvGraphicFramePr>
                <a:graphicFrameLocks noChangeAspect="1"/>
              </p:cNvGraphicFramePr>
              <p:nvPr/>
            </p:nvGraphicFramePr>
            <p:xfrm>
              <a:off x="880" y="3389"/>
              <a:ext cx="153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name="Equation" r:id="rId16" imgW="95155" imgH="114443" progId="Equation.3">
                      <p:embed/>
                    </p:oleObj>
                  </mc:Choice>
                  <mc:Fallback>
                    <p:oleObj name="Equation" r:id="rId16" imgW="95155" imgH="1144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0" y="3389"/>
                            <a:ext cx="153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41" name="Object 44"/>
            <p:cNvGraphicFramePr>
              <a:graphicFrameLocks noChangeAspect="1"/>
            </p:cNvGraphicFramePr>
            <p:nvPr/>
          </p:nvGraphicFramePr>
          <p:xfrm>
            <a:off x="272" y="3559"/>
            <a:ext cx="14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18" imgW="276034" imgH="285893" progId="Equation.3">
                    <p:embed/>
                  </p:oleObj>
                </mc:Choice>
                <mc:Fallback>
                  <p:oleObj name="Equation" r:id="rId18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3559"/>
                          <a:ext cx="14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7308850" y="1055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其上定点</a:t>
            </a:r>
            <a:endParaRPr kumimoji="1" lang="zh-CN" altLang="en-US" b="1" i="1">
              <a:latin typeface="+mn-lt"/>
              <a:ea typeface="+mn-ea"/>
            </a:endParaRPr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609600" y="1611313"/>
            <a:ext cx="3374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M </a:t>
            </a:r>
            <a:r>
              <a:rPr kumimoji="1" lang="zh-CN" altLang="en-US" b="1">
                <a:latin typeface="+mn-lt"/>
                <a:ea typeface="+mn-ea"/>
              </a:rPr>
              <a:t>的轨迹即为摆线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908050" y="38957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参数的几何意义</a:t>
            </a:r>
          </a:p>
        </p:txBody>
      </p:sp>
      <p:pic>
        <p:nvPicPr>
          <p:cNvPr id="86066" name="摆线的渐屈线.avi">
            <a:hlinkClick r:id="" action="ppaction://media"/>
          </p:cNvPr>
          <p:cNvPicPr>
            <a:picLocks noRot="1" noChangeAspect="1" noChangeArrowheads="1"/>
          </p:cNvPicPr>
          <p:nvPr>
            <a:videoFile r:link="rId3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65638"/>
            <a:ext cx="4357688" cy="1408112"/>
          </a:xfrm>
          <a:prstGeom prst="rect">
            <a:avLst/>
          </a:prstGeom>
          <a:noFill/>
          <a:ln w="38100" cmpd="dbl">
            <a:solidFill>
              <a:srgbClr val="00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67" name="Text Box 51"/>
          <p:cNvSpPr txBox="1">
            <a:spLocks noChangeArrowheads="1"/>
          </p:cNvSpPr>
          <p:nvPr/>
        </p:nvSpPr>
        <p:spPr bwMode="auto">
          <a:xfrm>
            <a:off x="4479925" y="391001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摆线的渐屈线</a:t>
            </a:r>
          </a:p>
        </p:txBody>
      </p:sp>
      <p:sp>
        <p:nvSpPr>
          <p:cNvPr id="86068" name="Text Box 52"/>
          <p:cNvSpPr txBox="1">
            <a:spLocks noChangeArrowheads="1"/>
          </p:cNvSpPr>
          <p:nvPr/>
        </p:nvSpPr>
        <p:spPr bwMode="auto">
          <a:xfrm>
            <a:off x="5257800" y="587851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chemeClr val="accent2"/>
                </a:solidFill>
                <a:latin typeface="+mn-lt"/>
                <a:ea typeface="+mn-ea"/>
              </a:rPr>
              <a:t>点击图中任意点动画开始或暂停</a:t>
            </a:r>
          </a:p>
        </p:txBody>
      </p:sp>
      <p:sp>
        <p:nvSpPr>
          <p:cNvPr id="26636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539750" y="393700"/>
            <a:ext cx="22320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例</a:t>
            </a:r>
            <a:r>
              <a:rPr lang="en-US" altLang="zh-CN" sz="2800" b="1" smtClean="0">
                <a:latin typeface="+mn-lt"/>
                <a:ea typeface="+mn-ea"/>
              </a:rPr>
              <a:t>6. 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求摆线</a:t>
            </a:r>
          </a:p>
        </p:txBody>
      </p:sp>
      <p:graphicFrame>
        <p:nvGraphicFramePr>
          <p:cNvPr id="266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06441"/>
              </p:ext>
            </p:extLst>
          </p:nvPr>
        </p:nvGraphicFramePr>
        <p:xfrm>
          <a:off x="2551113" y="188913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21" imgW="2343293" imgH="914257" progId="Equation.3">
                  <p:embed/>
                </p:oleObj>
              </mc:Choice>
              <mc:Fallback>
                <p:oleObj name="Equation" r:id="rId21" imgW="2343293" imgH="9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88913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7"/>
          <p:cNvSpPr txBox="1">
            <a:spLocks noChangeArrowheads="1"/>
          </p:cNvSpPr>
          <p:nvPr/>
        </p:nvSpPr>
        <p:spPr bwMode="auto">
          <a:xfrm>
            <a:off x="4926013" y="341313"/>
            <a:ext cx="245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的渐屈线方程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410201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500" fill="hold"/>
                                        <p:tgtEl>
                                          <p:spTgt spid="860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9700" fill="hold"/>
                                        <p:tgtEl>
                                          <p:spTgt spid="860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6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6048"/>
                </p:tgtEl>
              </p:cMediaNode>
            </p:video>
            <p:video>
              <p:cMediaNode>
                <p:cTn id="6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6066"/>
                </p:tgtEl>
              </p:cMediaNode>
            </p:video>
          </p:childTnLst>
        </p:cTn>
      </p:par>
    </p:tnLst>
    <p:bldLst>
      <p:bldP spid="86049" grpId="0" build="p" autoUpdateAnimBg="0"/>
      <p:bldP spid="86050" grpId="0" build="p" autoUpdateAnimBg="0" advAuto="0"/>
      <p:bldP spid="86061" grpId="0" build="p" autoUpdateAnimBg="0"/>
      <p:bldP spid="86062" grpId="0" build="p" autoUpdateAnimBg="0" advAuto="0"/>
      <p:bldP spid="86065" grpId="0" build="p" autoUpdateAnimBg="0"/>
      <p:bldP spid="86067" grpId="0" build="p" autoUpdateAnimBg="0"/>
      <p:bldP spid="86068" grpId="0" build="p" autoUpdateAnimBg="0" advAuto="0"/>
      <p:bldP spid="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403350" y="5776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+mn-ea"/>
              </a:rPr>
              <a:t>( </a:t>
            </a:r>
            <a:r>
              <a:rPr kumimoji="1" lang="zh-CN" altLang="en-US" sz="2400" b="1">
                <a:latin typeface="+mn-lt"/>
                <a:ea typeface="+mn-ea"/>
              </a:rPr>
              <a:t>仍为摆线 </a:t>
            </a:r>
            <a:r>
              <a:rPr kumimoji="1" lang="en-US" altLang="zh-CN" sz="2400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20730"/>
              </p:ext>
            </p:extLst>
          </p:nvPr>
        </p:nvGraphicFramePr>
        <p:xfrm>
          <a:off x="1219200" y="4802188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4" imgW="2209990" imgH="381048" progId="Equation.3">
                  <p:embed/>
                </p:oleObj>
              </mc:Choice>
              <mc:Fallback>
                <p:oleObj name="Equation" r:id="rId4" imgW="22099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2188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06446"/>
              </p:ext>
            </p:extLst>
          </p:nvPr>
        </p:nvGraphicFramePr>
        <p:xfrm>
          <a:off x="1219200" y="5294313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6" imgW="2209990" imgH="381048" progId="Equation.3">
                  <p:embed/>
                </p:oleObj>
              </mc:Choice>
              <mc:Fallback>
                <p:oleObj name="Equation" r:id="rId6" imgW="22099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94313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39750" y="14605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17971"/>
              </p:ext>
            </p:extLst>
          </p:nvPr>
        </p:nvGraphicFramePr>
        <p:xfrm>
          <a:off x="1381125" y="1255713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8" imgW="990552" imgH="895398" progId="Equation.DSMT4">
                  <p:embed/>
                </p:oleObj>
              </mc:Choice>
              <mc:Fallback>
                <p:oleObj name="Equation" r:id="rId8" imgW="990552" imgH="8953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255713"/>
                        <a:ext cx="101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87955"/>
              </p:ext>
            </p:extLst>
          </p:nvPr>
        </p:nvGraphicFramePr>
        <p:xfrm>
          <a:off x="2517775" y="1246188"/>
          <a:ext cx="154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10" imgW="1524190" imgH="819102" progId="Equation.3">
                  <p:embed/>
                </p:oleObj>
              </mc:Choice>
              <mc:Fallback>
                <p:oleObj name="Equation" r:id="rId10" imgW="152419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246188"/>
                        <a:ext cx="154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91953"/>
              </p:ext>
            </p:extLst>
          </p:nvPr>
        </p:nvGraphicFramePr>
        <p:xfrm>
          <a:off x="4497388" y="1189038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12" imgW="1561910" imgH="952405" progId="Equation.DSMT4">
                  <p:embed/>
                </p:oleObj>
              </mc:Choice>
              <mc:Fallback>
                <p:oleObj name="Equation" r:id="rId12" imgW="1561910" imgH="9524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1189038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9981"/>
              </p:ext>
            </p:extLst>
          </p:nvPr>
        </p:nvGraphicFramePr>
        <p:xfrm>
          <a:off x="6135688" y="1238250"/>
          <a:ext cx="210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14" imgW="2076260" imgH="952405" progId="Equation.3">
                  <p:embed/>
                </p:oleObj>
              </mc:Choice>
              <mc:Fallback>
                <p:oleObj name="Equation" r:id="rId14" imgW="2076260" imgH="9524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1238250"/>
                        <a:ext cx="2108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52400" y="2286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代入曲率中心公式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3545"/>
              </p:ext>
            </p:extLst>
          </p:nvPr>
        </p:nvGraphicFramePr>
        <p:xfrm>
          <a:off x="1257300" y="2881313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16" imgW="2133695" imgH="381048" progId="Equation.3">
                  <p:embed/>
                </p:oleObj>
              </mc:Choice>
              <mc:Fallback>
                <p:oleObj name="Equation" r:id="rId16" imgW="213369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881313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935466"/>
              </p:ext>
            </p:extLst>
          </p:nvPr>
        </p:nvGraphicFramePr>
        <p:xfrm>
          <a:off x="1206500" y="3338513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18" imgW="2190702" imgH="381048" progId="Equation.3">
                  <p:embed/>
                </p:oleObj>
              </mc:Choice>
              <mc:Fallback>
                <p:oleObj name="Equation" r:id="rId18" imgW="219070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338513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1524000" y="3795713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200400" y="22875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得渐屈线方程 </a:t>
            </a:r>
          </a:p>
        </p:txBody>
      </p:sp>
      <p:graphicFrame>
        <p:nvGraphicFramePr>
          <p:cNvPr id="83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7008"/>
              </p:ext>
            </p:extLst>
          </p:nvPr>
        </p:nvGraphicFramePr>
        <p:xfrm>
          <a:off x="1644650" y="4024313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20" imgW="1657493" imgH="419195" progId="Equation.3">
                  <p:embed/>
                </p:oleObj>
              </mc:Choice>
              <mc:Fallback>
                <p:oleObj name="Equation" r:id="rId20" imgW="1657493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24313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725122"/>
              </p:ext>
            </p:extLst>
          </p:nvPr>
        </p:nvGraphicFramePr>
        <p:xfrm>
          <a:off x="3352800" y="3821113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22" imgW="1771507" imgH="857250" progId="Equation.3">
                  <p:embed/>
                </p:oleObj>
              </mc:Choice>
              <mc:Fallback>
                <p:oleObj name="Equation" r:id="rId22" imgW="1771507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21113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AutoShape 22"/>
          <p:cNvSpPr>
            <a:spLocks/>
          </p:cNvSpPr>
          <p:nvPr/>
        </p:nvSpPr>
        <p:spPr bwMode="auto">
          <a:xfrm>
            <a:off x="1003300" y="2957513"/>
            <a:ext cx="1397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3991" name="AutoShape 23"/>
          <p:cNvSpPr>
            <a:spLocks/>
          </p:cNvSpPr>
          <p:nvPr/>
        </p:nvSpPr>
        <p:spPr bwMode="auto">
          <a:xfrm>
            <a:off x="990600" y="48371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84009" name="Group 41"/>
          <p:cNvGrpSpPr>
            <a:grpSpLocks/>
          </p:cNvGrpSpPr>
          <p:nvPr/>
        </p:nvGrpSpPr>
        <p:grpSpPr bwMode="auto">
          <a:xfrm>
            <a:off x="5676900" y="4405313"/>
            <a:ext cx="3238500" cy="1735137"/>
            <a:chOff x="3492" y="1739"/>
            <a:chExt cx="2040" cy="1093"/>
          </a:xfrm>
        </p:grpSpPr>
        <p:sp>
          <p:nvSpPr>
            <p:cNvPr id="27696" name="Line 42"/>
            <p:cNvSpPr>
              <a:spLocks noChangeShapeType="1"/>
            </p:cNvSpPr>
            <p:nvPr/>
          </p:nvSpPr>
          <p:spPr bwMode="auto">
            <a:xfrm>
              <a:off x="3966" y="1746"/>
              <a:ext cx="1" cy="9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7697" name="Object 43"/>
            <p:cNvGraphicFramePr>
              <a:graphicFrameLocks noChangeAspect="1"/>
            </p:cNvGraphicFramePr>
            <p:nvPr/>
          </p:nvGraphicFramePr>
          <p:xfrm>
            <a:off x="3783" y="1739"/>
            <a:ext cx="13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Equation" r:id="rId24" imgW="209598" imgH="285893" progId="Equation.3">
                    <p:embed/>
                  </p:oleObj>
                </mc:Choice>
                <mc:Fallback>
                  <p:oleObj name="Equation" r:id="rId24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2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1739"/>
                          <a:ext cx="13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8" name="Object 44"/>
            <p:cNvGraphicFramePr>
              <a:graphicFrameLocks noChangeAspect="1"/>
            </p:cNvGraphicFramePr>
            <p:nvPr/>
          </p:nvGraphicFramePr>
          <p:xfrm>
            <a:off x="5359" y="2609"/>
            <a:ext cx="13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26" imgW="209598" imgH="361759" progId="Equation.3">
                    <p:embed/>
                  </p:oleObj>
                </mc:Choice>
                <mc:Fallback>
                  <p:oleObj name="Equation" r:id="rId26" imgW="209598" imgH="3617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2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2609"/>
                          <a:ext cx="13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9" name="Object 45"/>
            <p:cNvGraphicFramePr>
              <a:graphicFrameLocks noChangeAspect="1"/>
            </p:cNvGraphicFramePr>
            <p:nvPr/>
          </p:nvGraphicFramePr>
          <p:xfrm>
            <a:off x="3743" y="2566"/>
            <a:ext cx="21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name="Equation" r:id="rId28" imgW="352330" imgH="314182" progId="Equation.3">
                    <p:embed/>
                  </p:oleObj>
                </mc:Choice>
                <mc:Fallback>
                  <p:oleObj name="Equation" r:id="rId28" imgW="352330" imgH="3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566"/>
                          <a:ext cx="21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0" name="Line 46"/>
            <p:cNvSpPr>
              <a:spLocks noChangeShapeType="1"/>
            </p:cNvSpPr>
            <p:nvPr/>
          </p:nvSpPr>
          <p:spPr bwMode="auto">
            <a:xfrm>
              <a:off x="3492" y="2564"/>
              <a:ext cx="2040" cy="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84015" name="Group 47"/>
          <p:cNvGrpSpPr>
            <a:grpSpLocks/>
          </p:cNvGrpSpPr>
          <p:nvPr/>
        </p:nvGrpSpPr>
        <p:grpSpPr bwMode="auto">
          <a:xfrm>
            <a:off x="6324600" y="2424113"/>
            <a:ext cx="2590800" cy="1676400"/>
            <a:chOff x="3936" y="2901"/>
            <a:chExt cx="1632" cy="1056"/>
          </a:xfrm>
        </p:grpSpPr>
        <p:grpSp>
          <p:nvGrpSpPr>
            <p:cNvPr id="27691" name="Group 48"/>
            <p:cNvGrpSpPr>
              <a:grpSpLocks/>
            </p:cNvGrpSpPr>
            <p:nvPr/>
          </p:nvGrpSpPr>
          <p:grpSpPr bwMode="auto">
            <a:xfrm>
              <a:off x="4032" y="2928"/>
              <a:ext cx="1460" cy="1025"/>
              <a:chOff x="816" y="639"/>
              <a:chExt cx="1824" cy="1281"/>
            </a:xfrm>
          </p:grpSpPr>
          <p:graphicFrame>
            <p:nvGraphicFramePr>
              <p:cNvPr id="27693" name="Object 49"/>
              <p:cNvGraphicFramePr>
                <a:graphicFrameLocks noChangeAspect="1"/>
              </p:cNvGraphicFramePr>
              <p:nvPr/>
            </p:nvGraphicFramePr>
            <p:xfrm>
              <a:off x="976" y="639"/>
              <a:ext cx="1664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5" name="Equation" r:id="rId30" imgW="2609898" imgH="999982" progId="Equation.3">
                      <p:embed/>
                    </p:oleObj>
                  </mc:Choice>
                  <mc:Fallback>
                    <p:oleObj name="Equation" r:id="rId30" imgW="2609898" imgH="9999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6" y="639"/>
                            <a:ext cx="1664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4" name="Object 50"/>
              <p:cNvGraphicFramePr>
                <a:graphicFrameLocks noChangeAspect="1"/>
              </p:cNvGraphicFramePr>
              <p:nvPr/>
            </p:nvGraphicFramePr>
            <p:xfrm>
              <a:off x="952" y="1272"/>
              <a:ext cx="1352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6" name="Equation" r:id="rId32" imgW="2114407" imgH="999982" progId="Equation.3">
                      <p:embed/>
                    </p:oleObj>
                  </mc:Choice>
                  <mc:Fallback>
                    <p:oleObj name="Equation" r:id="rId32" imgW="2114407" imgH="9999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1272"/>
                            <a:ext cx="1352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95" name="AutoShape 51"/>
              <p:cNvSpPr>
                <a:spLocks/>
              </p:cNvSpPr>
              <p:nvPr/>
            </p:nvSpPr>
            <p:spPr bwMode="auto">
              <a:xfrm>
                <a:off x="816" y="831"/>
                <a:ext cx="113" cy="912"/>
              </a:xfrm>
              <a:prstGeom prst="leftBrace">
                <a:avLst>
                  <a:gd name="adj1" fmla="val 67257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7692" name="Rectangle 52"/>
            <p:cNvSpPr>
              <a:spLocks noChangeArrowheads="1"/>
            </p:cNvSpPr>
            <p:nvPr/>
          </p:nvSpPr>
          <p:spPr bwMode="auto">
            <a:xfrm>
              <a:off x="3936" y="2901"/>
              <a:ext cx="1632" cy="10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84028" name="Group 60"/>
          <p:cNvGrpSpPr>
            <a:grpSpLocks/>
          </p:cNvGrpSpPr>
          <p:nvPr/>
        </p:nvGrpSpPr>
        <p:grpSpPr bwMode="auto">
          <a:xfrm>
            <a:off x="5541963" y="4416425"/>
            <a:ext cx="3392487" cy="1438275"/>
            <a:chOff x="3491" y="2887"/>
            <a:chExt cx="2137" cy="906"/>
          </a:xfrm>
        </p:grpSpPr>
        <p:graphicFrame>
          <p:nvGraphicFramePr>
            <p:cNvPr id="27686" name="Object 61"/>
            <p:cNvGraphicFramePr>
              <a:graphicFrameLocks noChangeAspect="1"/>
            </p:cNvGraphicFramePr>
            <p:nvPr/>
          </p:nvGraphicFramePr>
          <p:xfrm>
            <a:off x="3504" y="3459"/>
            <a:ext cx="17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" name="Equation" r:id="rId34" imgW="276034" imgH="285893" progId="Equation.3">
                    <p:embed/>
                  </p:oleObj>
                </mc:Choice>
                <mc:Fallback>
                  <p:oleObj name="Equation" r:id="rId34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59"/>
                          <a:ext cx="17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7" name="Line 62"/>
            <p:cNvSpPr>
              <a:spLocks noChangeShapeType="1"/>
            </p:cNvSpPr>
            <p:nvPr/>
          </p:nvSpPr>
          <p:spPr bwMode="auto">
            <a:xfrm>
              <a:off x="3684" y="2887"/>
              <a:ext cx="1" cy="9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688" name="Line 63"/>
            <p:cNvSpPr>
              <a:spLocks noChangeShapeType="1"/>
            </p:cNvSpPr>
            <p:nvPr/>
          </p:nvSpPr>
          <p:spPr bwMode="auto">
            <a:xfrm>
              <a:off x="3588" y="3431"/>
              <a:ext cx="20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7689" name="Object 64"/>
            <p:cNvGraphicFramePr>
              <a:graphicFrameLocks noChangeAspect="1"/>
            </p:cNvGraphicFramePr>
            <p:nvPr/>
          </p:nvGraphicFramePr>
          <p:xfrm>
            <a:off x="3491" y="2887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" name="Equation" r:id="rId36" imgW="209598" imgH="285893" progId="Equation.3">
                    <p:embed/>
                  </p:oleObj>
                </mc:Choice>
                <mc:Fallback>
                  <p:oleObj name="Equation" r:id="rId36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2887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0" name="Object 65"/>
            <p:cNvGraphicFramePr>
              <a:graphicFrameLocks noChangeAspect="1"/>
            </p:cNvGraphicFramePr>
            <p:nvPr/>
          </p:nvGraphicFramePr>
          <p:xfrm>
            <a:off x="5498" y="3484"/>
            <a:ext cx="13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9" name="Equation" r:id="rId38" imgW="200168" imgH="209598" progId="Equation.3">
                    <p:embed/>
                  </p:oleObj>
                </mc:Choice>
                <mc:Fallback>
                  <p:oleObj name="Equation" r:id="rId38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8" y="3484"/>
                          <a:ext cx="13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5843588" y="4843463"/>
            <a:ext cx="2735262" cy="436562"/>
            <a:chOff x="3684" y="3156"/>
            <a:chExt cx="1723" cy="275"/>
          </a:xfrm>
        </p:grpSpPr>
        <p:sp>
          <p:nvSpPr>
            <p:cNvPr id="27684" name="Freeform 55"/>
            <p:cNvSpPr>
              <a:spLocks/>
            </p:cNvSpPr>
            <p:nvPr/>
          </p:nvSpPr>
          <p:spPr bwMode="auto">
            <a:xfrm>
              <a:off x="3684" y="3156"/>
              <a:ext cx="1507" cy="275"/>
            </a:xfrm>
            <a:custGeom>
              <a:avLst/>
              <a:gdLst>
                <a:gd name="T0" fmla="*/ 0 w 1674"/>
                <a:gd name="T1" fmla="*/ 261 h 282"/>
                <a:gd name="T2" fmla="*/ 5 w 1674"/>
                <a:gd name="T3" fmla="*/ 250 h 282"/>
                <a:gd name="T4" fmla="*/ 9 w 1674"/>
                <a:gd name="T5" fmla="*/ 228 h 282"/>
                <a:gd name="T6" fmla="*/ 13 w 1674"/>
                <a:gd name="T7" fmla="*/ 206 h 282"/>
                <a:gd name="T8" fmla="*/ 26 w 1674"/>
                <a:gd name="T9" fmla="*/ 177 h 282"/>
                <a:gd name="T10" fmla="*/ 44 w 1674"/>
                <a:gd name="T11" fmla="*/ 144 h 282"/>
                <a:gd name="T12" fmla="*/ 69 w 1674"/>
                <a:gd name="T13" fmla="*/ 111 h 282"/>
                <a:gd name="T14" fmla="*/ 101 w 1674"/>
                <a:gd name="T15" fmla="*/ 84 h 282"/>
                <a:gd name="T16" fmla="*/ 135 w 1674"/>
                <a:gd name="T17" fmla="*/ 57 h 282"/>
                <a:gd name="T18" fmla="*/ 179 w 1674"/>
                <a:gd name="T19" fmla="*/ 27 h 282"/>
                <a:gd name="T20" fmla="*/ 223 w 1674"/>
                <a:gd name="T21" fmla="*/ 12 h 282"/>
                <a:gd name="T22" fmla="*/ 272 w 1674"/>
                <a:gd name="T23" fmla="*/ 0 h 282"/>
                <a:gd name="T24" fmla="*/ 320 w 1674"/>
                <a:gd name="T25" fmla="*/ 0 h 282"/>
                <a:gd name="T26" fmla="*/ 368 w 1674"/>
                <a:gd name="T27" fmla="*/ 6 h 282"/>
                <a:gd name="T28" fmla="*/ 411 w 1674"/>
                <a:gd name="T29" fmla="*/ 18 h 282"/>
                <a:gd name="T30" fmla="*/ 456 w 1674"/>
                <a:gd name="T31" fmla="*/ 39 h 282"/>
                <a:gd name="T32" fmla="*/ 494 w 1674"/>
                <a:gd name="T33" fmla="*/ 66 h 282"/>
                <a:gd name="T34" fmla="*/ 525 w 1674"/>
                <a:gd name="T35" fmla="*/ 95 h 282"/>
                <a:gd name="T36" fmla="*/ 556 w 1674"/>
                <a:gd name="T37" fmla="*/ 129 h 282"/>
                <a:gd name="T38" fmla="*/ 578 w 1674"/>
                <a:gd name="T39" fmla="*/ 162 h 282"/>
                <a:gd name="T40" fmla="*/ 591 w 1674"/>
                <a:gd name="T41" fmla="*/ 189 h 282"/>
                <a:gd name="T42" fmla="*/ 604 w 1674"/>
                <a:gd name="T43" fmla="*/ 216 h 282"/>
                <a:gd name="T44" fmla="*/ 609 w 1674"/>
                <a:gd name="T45" fmla="*/ 240 h 282"/>
                <a:gd name="T46" fmla="*/ 613 w 1674"/>
                <a:gd name="T47" fmla="*/ 255 h 282"/>
                <a:gd name="T48" fmla="*/ 613 w 1674"/>
                <a:gd name="T49" fmla="*/ 261 h 282"/>
                <a:gd name="T50" fmla="*/ 613 w 1674"/>
                <a:gd name="T51" fmla="*/ 261 h 282"/>
                <a:gd name="T52" fmla="*/ 613 w 1674"/>
                <a:gd name="T53" fmla="*/ 250 h 282"/>
                <a:gd name="T54" fmla="*/ 618 w 1674"/>
                <a:gd name="T55" fmla="*/ 234 h 282"/>
                <a:gd name="T56" fmla="*/ 621 w 1674"/>
                <a:gd name="T57" fmla="*/ 211 h 282"/>
                <a:gd name="T58" fmla="*/ 635 w 1674"/>
                <a:gd name="T59" fmla="*/ 183 h 282"/>
                <a:gd name="T60" fmla="*/ 653 w 1674"/>
                <a:gd name="T61" fmla="*/ 150 h 282"/>
                <a:gd name="T62" fmla="*/ 679 w 1674"/>
                <a:gd name="T63" fmla="*/ 117 h 282"/>
                <a:gd name="T64" fmla="*/ 705 w 1674"/>
                <a:gd name="T65" fmla="*/ 84 h 282"/>
                <a:gd name="T66" fmla="*/ 740 w 1674"/>
                <a:gd name="T67" fmla="*/ 57 h 282"/>
                <a:gd name="T68" fmla="*/ 784 w 1674"/>
                <a:gd name="T69" fmla="*/ 33 h 282"/>
                <a:gd name="T70" fmla="*/ 827 w 1674"/>
                <a:gd name="T71" fmla="*/ 12 h 282"/>
                <a:gd name="T72" fmla="*/ 871 w 1674"/>
                <a:gd name="T73" fmla="*/ 0 h 282"/>
                <a:gd name="T74" fmla="*/ 919 w 1674"/>
                <a:gd name="T75" fmla="*/ 0 h 282"/>
                <a:gd name="T76" fmla="*/ 968 w 1674"/>
                <a:gd name="T77" fmla="*/ 6 h 282"/>
                <a:gd name="T78" fmla="*/ 1015 w 1674"/>
                <a:gd name="T79" fmla="*/ 18 h 282"/>
                <a:gd name="T80" fmla="*/ 1060 w 1674"/>
                <a:gd name="T81" fmla="*/ 39 h 282"/>
                <a:gd name="T82" fmla="*/ 1099 w 1674"/>
                <a:gd name="T83" fmla="*/ 60 h 282"/>
                <a:gd name="T84" fmla="*/ 1133 w 1674"/>
                <a:gd name="T85" fmla="*/ 95 h 282"/>
                <a:gd name="T86" fmla="*/ 1160 w 1674"/>
                <a:gd name="T87" fmla="*/ 123 h 282"/>
                <a:gd name="T88" fmla="*/ 1182 w 1674"/>
                <a:gd name="T89" fmla="*/ 156 h 282"/>
                <a:gd name="T90" fmla="*/ 1199 w 1674"/>
                <a:gd name="T91" fmla="*/ 189 h 282"/>
                <a:gd name="T92" fmla="*/ 1213 w 1674"/>
                <a:gd name="T93" fmla="*/ 216 h 282"/>
                <a:gd name="T94" fmla="*/ 1217 w 1674"/>
                <a:gd name="T95" fmla="*/ 240 h 282"/>
                <a:gd name="T96" fmla="*/ 1222 w 1674"/>
                <a:gd name="T97" fmla="*/ 250 h 282"/>
                <a:gd name="T98" fmla="*/ 1222 w 1674"/>
                <a:gd name="T99" fmla="*/ 261 h 282"/>
                <a:gd name="T100" fmla="*/ 1222 w 1674"/>
                <a:gd name="T101" fmla="*/ 261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74" h="282">
                  <a:moveTo>
                    <a:pt x="0" y="282"/>
                  </a:moveTo>
                  <a:lnTo>
                    <a:pt x="0" y="282"/>
                  </a:lnTo>
                  <a:lnTo>
                    <a:pt x="0" y="276"/>
                  </a:lnTo>
                  <a:lnTo>
                    <a:pt x="6" y="276"/>
                  </a:lnTo>
                  <a:lnTo>
                    <a:pt x="6" y="270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6" y="252"/>
                  </a:lnTo>
                  <a:lnTo>
                    <a:pt x="12" y="246"/>
                  </a:lnTo>
                  <a:lnTo>
                    <a:pt x="12" y="240"/>
                  </a:lnTo>
                  <a:lnTo>
                    <a:pt x="18" y="234"/>
                  </a:lnTo>
                  <a:lnTo>
                    <a:pt x="18" y="228"/>
                  </a:lnTo>
                  <a:lnTo>
                    <a:pt x="18" y="222"/>
                  </a:lnTo>
                  <a:lnTo>
                    <a:pt x="24" y="216"/>
                  </a:lnTo>
                  <a:lnTo>
                    <a:pt x="24" y="210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42" y="186"/>
                  </a:lnTo>
                  <a:lnTo>
                    <a:pt x="48" y="180"/>
                  </a:lnTo>
                  <a:lnTo>
                    <a:pt x="54" y="174"/>
                  </a:lnTo>
                  <a:lnTo>
                    <a:pt x="60" y="162"/>
                  </a:lnTo>
                  <a:lnTo>
                    <a:pt x="60" y="156"/>
                  </a:lnTo>
                  <a:lnTo>
                    <a:pt x="66" y="150"/>
                  </a:lnTo>
                  <a:lnTo>
                    <a:pt x="78" y="144"/>
                  </a:lnTo>
                  <a:lnTo>
                    <a:pt x="84" y="138"/>
                  </a:lnTo>
                  <a:lnTo>
                    <a:pt x="90" y="132"/>
                  </a:lnTo>
                  <a:lnTo>
                    <a:pt x="96" y="120"/>
                  </a:lnTo>
                  <a:lnTo>
                    <a:pt x="102" y="114"/>
                  </a:lnTo>
                  <a:lnTo>
                    <a:pt x="114" y="108"/>
                  </a:lnTo>
                  <a:lnTo>
                    <a:pt x="120" y="102"/>
                  </a:lnTo>
                  <a:lnTo>
                    <a:pt x="132" y="96"/>
                  </a:lnTo>
                  <a:lnTo>
                    <a:pt x="138" y="90"/>
                  </a:lnTo>
                  <a:lnTo>
                    <a:pt x="150" y="84"/>
                  </a:lnTo>
                  <a:lnTo>
                    <a:pt x="156" y="78"/>
                  </a:lnTo>
                  <a:lnTo>
                    <a:pt x="168" y="72"/>
                  </a:lnTo>
                  <a:lnTo>
                    <a:pt x="174" y="66"/>
                  </a:lnTo>
                  <a:lnTo>
                    <a:pt x="186" y="60"/>
                  </a:lnTo>
                  <a:lnTo>
                    <a:pt x="198" y="54"/>
                  </a:lnTo>
                  <a:lnTo>
                    <a:pt x="210" y="48"/>
                  </a:lnTo>
                  <a:lnTo>
                    <a:pt x="222" y="42"/>
                  </a:lnTo>
                  <a:lnTo>
                    <a:pt x="234" y="36"/>
                  </a:lnTo>
                  <a:lnTo>
                    <a:pt x="246" y="30"/>
                  </a:lnTo>
                  <a:lnTo>
                    <a:pt x="258" y="30"/>
                  </a:lnTo>
                  <a:lnTo>
                    <a:pt x="270" y="24"/>
                  </a:lnTo>
                  <a:lnTo>
                    <a:pt x="282" y="18"/>
                  </a:lnTo>
                  <a:lnTo>
                    <a:pt x="294" y="18"/>
                  </a:lnTo>
                  <a:lnTo>
                    <a:pt x="306" y="12"/>
                  </a:lnTo>
                  <a:lnTo>
                    <a:pt x="318" y="12"/>
                  </a:lnTo>
                  <a:lnTo>
                    <a:pt x="330" y="6"/>
                  </a:lnTo>
                  <a:lnTo>
                    <a:pt x="342" y="6"/>
                  </a:lnTo>
                  <a:lnTo>
                    <a:pt x="354" y="6"/>
                  </a:lnTo>
                  <a:lnTo>
                    <a:pt x="372" y="0"/>
                  </a:lnTo>
                  <a:lnTo>
                    <a:pt x="384" y="0"/>
                  </a:lnTo>
                  <a:lnTo>
                    <a:pt x="396" y="0"/>
                  </a:lnTo>
                  <a:lnTo>
                    <a:pt x="408" y="0"/>
                  </a:lnTo>
                  <a:lnTo>
                    <a:pt x="420" y="0"/>
                  </a:lnTo>
                  <a:lnTo>
                    <a:pt x="438" y="0"/>
                  </a:lnTo>
                  <a:lnTo>
                    <a:pt x="450" y="0"/>
                  </a:lnTo>
                  <a:lnTo>
                    <a:pt x="462" y="0"/>
                  </a:lnTo>
                  <a:lnTo>
                    <a:pt x="474" y="0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16" y="6"/>
                  </a:lnTo>
                  <a:lnTo>
                    <a:pt x="528" y="12"/>
                  </a:lnTo>
                  <a:lnTo>
                    <a:pt x="540" y="12"/>
                  </a:lnTo>
                  <a:lnTo>
                    <a:pt x="552" y="18"/>
                  </a:lnTo>
                  <a:lnTo>
                    <a:pt x="564" y="18"/>
                  </a:lnTo>
                  <a:lnTo>
                    <a:pt x="576" y="24"/>
                  </a:lnTo>
                  <a:lnTo>
                    <a:pt x="588" y="30"/>
                  </a:lnTo>
                  <a:lnTo>
                    <a:pt x="600" y="36"/>
                  </a:lnTo>
                  <a:lnTo>
                    <a:pt x="612" y="36"/>
                  </a:lnTo>
                  <a:lnTo>
                    <a:pt x="624" y="42"/>
                  </a:lnTo>
                  <a:lnTo>
                    <a:pt x="636" y="48"/>
                  </a:lnTo>
                  <a:lnTo>
                    <a:pt x="648" y="54"/>
                  </a:lnTo>
                  <a:lnTo>
                    <a:pt x="654" y="60"/>
                  </a:lnTo>
                  <a:lnTo>
                    <a:pt x="666" y="66"/>
                  </a:lnTo>
                  <a:lnTo>
                    <a:pt x="678" y="72"/>
                  </a:lnTo>
                  <a:lnTo>
                    <a:pt x="684" y="78"/>
                  </a:lnTo>
                  <a:lnTo>
                    <a:pt x="696" y="84"/>
                  </a:lnTo>
                  <a:lnTo>
                    <a:pt x="708" y="90"/>
                  </a:lnTo>
                  <a:lnTo>
                    <a:pt x="714" y="96"/>
                  </a:lnTo>
                  <a:lnTo>
                    <a:pt x="720" y="102"/>
                  </a:lnTo>
                  <a:lnTo>
                    <a:pt x="732" y="108"/>
                  </a:lnTo>
                  <a:lnTo>
                    <a:pt x="738" y="120"/>
                  </a:lnTo>
                  <a:lnTo>
                    <a:pt x="744" y="126"/>
                  </a:lnTo>
                  <a:lnTo>
                    <a:pt x="756" y="132"/>
                  </a:lnTo>
                  <a:lnTo>
                    <a:pt x="762" y="138"/>
                  </a:lnTo>
                  <a:lnTo>
                    <a:pt x="768" y="144"/>
                  </a:lnTo>
                  <a:lnTo>
                    <a:pt x="774" y="156"/>
                  </a:lnTo>
                  <a:lnTo>
                    <a:pt x="780" y="162"/>
                  </a:lnTo>
                  <a:lnTo>
                    <a:pt x="786" y="168"/>
                  </a:lnTo>
                  <a:lnTo>
                    <a:pt x="792" y="174"/>
                  </a:lnTo>
                  <a:lnTo>
                    <a:pt x="792" y="180"/>
                  </a:lnTo>
                  <a:lnTo>
                    <a:pt x="798" y="186"/>
                  </a:lnTo>
                  <a:lnTo>
                    <a:pt x="804" y="192"/>
                  </a:lnTo>
                  <a:lnTo>
                    <a:pt x="810" y="198"/>
                  </a:lnTo>
                  <a:lnTo>
                    <a:pt x="810" y="204"/>
                  </a:lnTo>
                  <a:lnTo>
                    <a:pt x="816" y="216"/>
                  </a:lnTo>
                  <a:lnTo>
                    <a:pt x="816" y="222"/>
                  </a:lnTo>
                  <a:lnTo>
                    <a:pt x="822" y="222"/>
                  </a:lnTo>
                  <a:lnTo>
                    <a:pt x="822" y="228"/>
                  </a:lnTo>
                  <a:lnTo>
                    <a:pt x="828" y="234"/>
                  </a:lnTo>
                  <a:lnTo>
                    <a:pt x="828" y="240"/>
                  </a:lnTo>
                  <a:lnTo>
                    <a:pt x="828" y="246"/>
                  </a:lnTo>
                  <a:lnTo>
                    <a:pt x="834" y="252"/>
                  </a:lnTo>
                  <a:lnTo>
                    <a:pt x="834" y="258"/>
                  </a:lnTo>
                  <a:lnTo>
                    <a:pt x="834" y="264"/>
                  </a:lnTo>
                  <a:lnTo>
                    <a:pt x="834" y="270"/>
                  </a:lnTo>
                  <a:lnTo>
                    <a:pt x="840" y="276"/>
                  </a:lnTo>
                  <a:lnTo>
                    <a:pt x="840" y="282"/>
                  </a:lnTo>
                  <a:lnTo>
                    <a:pt x="840" y="276"/>
                  </a:lnTo>
                  <a:lnTo>
                    <a:pt x="840" y="270"/>
                  </a:lnTo>
                  <a:lnTo>
                    <a:pt x="840" y="264"/>
                  </a:lnTo>
                  <a:lnTo>
                    <a:pt x="840" y="258"/>
                  </a:lnTo>
                  <a:lnTo>
                    <a:pt x="846" y="258"/>
                  </a:lnTo>
                  <a:lnTo>
                    <a:pt x="846" y="252"/>
                  </a:lnTo>
                  <a:lnTo>
                    <a:pt x="846" y="246"/>
                  </a:lnTo>
                  <a:lnTo>
                    <a:pt x="846" y="240"/>
                  </a:lnTo>
                  <a:lnTo>
                    <a:pt x="852" y="240"/>
                  </a:lnTo>
                  <a:lnTo>
                    <a:pt x="852" y="234"/>
                  </a:lnTo>
                  <a:lnTo>
                    <a:pt x="852" y="228"/>
                  </a:lnTo>
                  <a:lnTo>
                    <a:pt x="858" y="222"/>
                  </a:lnTo>
                  <a:lnTo>
                    <a:pt x="858" y="216"/>
                  </a:lnTo>
                  <a:lnTo>
                    <a:pt x="864" y="210"/>
                  </a:lnTo>
                  <a:lnTo>
                    <a:pt x="870" y="204"/>
                  </a:lnTo>
                  <a:lnTo>
                    <a:pt x="870" y="198"/>
                  </a:lnTo>
                  <a:lnTo>
                    <a:pt x="876" y="192"/>
                  </a:lnTo>
                  <a:lnTo>
                    <a:pt x="882" y="180"/>
                  </a:lnTo>
                  <a:lnTo>
                    <a:pt x="882" y="174"/>
                  </a:lnTo>
                  <a:lnTo>
                    <a:pt x="888" y="168"/>
                  </a:lnTo>
                  <a:lnTo>
                    <a:pt x="894" y="162"/>
                  </a:lnTo>
                  <a:lnTo>
                    <a:pt x="900" y="156"/>
                  </a:lnTo>
                  <a:lnTo>
                    <a:pt x="906" y="150"/>
                  </a:lnTo>
                  <a:lnTo>
                    <a:pt x="912" y="144"/>
                  </a:lnTo>
                  <a:lnTo>
                    <a:pt x="918" y="132"/>
                  </a:lnTo>
                  <a:lnTo>
                    <a:pt x="930" y="126"/>
                  </a:lnTo>
                  <a:lnTo>
                    <a:pt x="936" y="120"/>
                  </a:lnTo>
                  <a:lnTo>
                    <a:pt x="942" y="114"/>
                  </a:lnTo>
                  <a:lnTo>
                    <a:pt x="948" y="108"/>
                  </a:lnTo>
                  <a:lnTo>
                    <a:pt x="960" y="102"/>
                  </a:lnTo>
                  <a:lnTo>
                    <a:pt x="966" y="90"/>
                  </a:lnTo>
                  <a:lnTo>
                    <a:pt x="978" y="84"/>
                  </a:lnTo>
                  <a:lnTo>
                    <a:pt x="984" y="78"/>
                  </a:lnTo>
                  <a:lnTo>
                    <a:pt x="996" y="72"/>
                  </a:lnTo>
                  <a:lnTo>
                    <a:pt x="1008" y="66"/>
                  </a:lnTo>
                  <a:lnTo>
                    <a:pt x="1014" y="60"/>
                  </a:lnTo>
                  <a:lnTo>
                    <a:pt x="1026" y="54"/>
                  </a:lnTo>
                  <a:lnTo>
                    <a:pt x="1038" y="48"/>
                  </a:lnTo>
                  <a:lnTo>
                    <a:pt x="1050" y="42"/>
                  </a:lnTo>
                  <a:lnTo>
                    <a:pt x="1062" y="42"/>
                  </a:lnTo>
                  <a:lnTo>
                    <a:pt x="1074" y="36"/>
                  </a:lnTo>
                  <a:lnTo>
                    <a:pt x="1086" y="30"/>
                  </a:lnTo>
                  <a:lnTo>
                    <a:pt x="1098" y="24"/>
                  </a:lnTo>
                  <a:lnTo>
                    <a:pt x="1110" y="24"/>
                  </a:lnTo>
                  <a:lnTo>
                    <a:pt x="1122" y="18"/>
                  </a:lnTo>
                  <a:lnTo>
                    <a:pt x="1134" y="12"/>
                  </a:lnTo>
                  <a:lnTo>
                    <a:pt x="1146" y="12"/>
                  </a:lnTo>
                  <a:lnTo>
                    <a:pt x="1158" y="12"/>
                  </a:lnTo>
                  <a:lnTo>
                    <a:pt x="1170" y="6"/>
                  </a:lnTo>
                  <a:lnTo>
                    <a:pt x="1182" y="6"/>
                  </a:lnTo>
                  <a:lnTo>
                    <a:pt x="1194" y="0"/>
                  </a:lnTo>
                  <a:lnTo>
                    <a:pt x="1212" y="0"/>
                  </a:lnTo>
                  <a:lnTo>
                    <a:pt x="1224" y="0"/>
                  </a:lnTo>
                  <a:lnTo>
                    <a:pt x="1236" y="0"/>
                  </a:lnTo>
                  <a:lnTo>
                    <a:pt x="1248" y="0"/>
                  </a:lnTo>
                  <a:lnTo>
                    <a:pt x="1260" y="0"/>
                  </a:lnTo>
                  <a:lnTo>
                    <a:pt x="1278" y="0"/>
                  </a:lnTo>
                  <a:lnTo>
                    <a:pt x="1290" y="0"/>
                  </a:lnTo>
                  <a:lnTo>
                    <a:pt x="1302" y="0"/>
                  </a:lnTo>
                  <a:lnTo>
                    <a:pt x="1314" y="0"/>
                  </a:lnTo>
                  <a:lnTo>
                    <a:pt x="1326" y="6"/>
                  </a:lnTo>
                  <a:lnTo>
                    <a:pt x="1344" y="6"/>
                  </a:lnTo>
                  <a:lnTo>
                    <a:pt x="1356" y="12"/>
                  </a:lnTo>
                  <a:lnTo>
                    <a:pt x="1368" y="12"/>
                  </a:lnTo>
                  <a:lnTo>
                    <a:pt x="1380" y="12"/>
                  </a:lnTo>
                  <a:lnTo>
                    <a:pt x="1392" y="18"/>
                  </a:lnTo>
                  <a:lnTo>
                    <a:pt x="1404" y="24"/>
                  </a:lnTo>
                  <a:lnTo>
                    <a:pt x="1416" y="24"/>
                  </a:lnTo>
                  <a:lnTo>
                    <a:pt x="1428" y="30"/>
                  </a:lnTo>
                  <a:lnTo>
                    <a:pt x="1440" y="36"/>
                  </a:lnTo>
                  <a:lnTo>
                    <a:pt x="1452" y="42"/>
                  </a:lnTo>
                  <a:lnTo>
                    <a:pt x="1464" y="42"/>
                  </a:lnTo>
                  <a:lnTo>
                    <a:pt x="1476" y="48"/>
                  </a:lnTo>
                  <a:lnTo>
                    <a:pt x="1488" y="54"/>
                  </a:lnTo>
                  <a:lnTo>
                    <a:pt x="1494" y="60"/>
                  </a:lnTo>
                  <a:lnTo>
                    <a:pt x="1506" y="66"/>
                  </a:lnTo>
                  <a:lnTo>
                    <a:pt x="1518" y="72"/>
                  </a:lnTo>
                  <a:lnTo>
                    <a:pt x="1524" y="78"/>
                  </a:lnTo>
                  <a:lnTo>
                    <a:pt x="1536" y="84"/>
                  </a:lnTo>
                  <a:lnTo>
                    <a:pt x="1542" y="90"/>
                  </a:lnTo>
                  <a:lnTo>
                    <a:pt x="1554" y="102"/>
                  </a:lnTo>
                  <a:lnTo>
                    <a:pt x="1560" y="108"/>
                  </a:lnTo>
                  <a:lnTo>
                    <a:pt x="1572" y="114"/>
                  </a:lnTo>
                  <a:lnTo>
                    <a:pt x="1578" y="120"/>
                  </a:lnTo>
                  <a:lnTo>
                    <a:pt x="1584" y="126"/>
                  </a:lnTo>
                  <a:lnTo>
                    <a:pt x="1590" y="132"/>
                  </a:lnTo>
                  <a:lnTo>
                    <a:pt x="1596" y="144"/>
                  </a:lnTo>
                  <a:lnTo>
                    <a:pt x="1608" y="150"/>
                  </a:lnTo>
                  <a:lnTo>
                    <a:pt x="1614" y="156"/>
                  </a:lnTo>
                  <a:lnTo>
                    <a:pt x="1620" y="162"/>
                  </a:lnTo>
                  <a:lnTo>
                    <a:pt x="1620" y="168"/>
                  </a:lnTo>
                  <a:lnTo>
                    <a:pt x="1626" y="174"/>
                  </a:lnTo>
                  <a:lnTo>
                    <a:pt x="1632" y="186"/>
                  </a:lnTo>
                  <a:lnTo>
                    <a:pt x="1638" y="192"/>
                  </a:lnTo>
                  <a:lnTo>
                    <a:pt x="1644" y="198"/>
                  </a:lnTo>
                  <a:lnTo>
                    <a:pt x="1644" y="204"/>
                  </a:lnTo>
                  <a:lnTo>
                    <a:pt x="1650" y="210"/>
                  </a:lnTo>
                  <a:lnTo>
                    <a:pt x="1650" y="216"/>
                  </a:lnTo>
                  <a:lnTo>
                    <a:pt x="1656" y="222"/>
                  </a:lnTo>
                  <a:lnTo>
                    <a:pt x="1656" y="228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46"/>
                  </a:lnTo>
                  <a:lnTo>
                    <a:pt x="1668" y="252"/>
                  </a:lnTo>
                  <a:lnTo>
                    <a:pt x="1668" y="258"/>
                  </a:lnTo>
                  <a:lnTo>
                    <a:pt x="1668" y="264"/>
                  </a:lnTo>
                  <a:lnTo>
                    <a:pt x="1674" y="264"/>
                  </a:lnTo>
                  <a:lnTo>
                    <a:pt x="1674" y="270"/>
                  </a:lnTo>
                  <a:lnTo>
                    <a:pt x="1674" y="276"/>
                  </a:lnTo>
                  <a:lnTo>
                    <a:pt x="1674" y="282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685" name="Freeform 56"/>
            <p:cNvSpPr>
              <a:spLocks/>
            </p:cNvSpPr>
            <p:nvPr/>
          </p:nvSpPr>
          <p:spPr bwMode="auto">
            <a:xfrm>
              <a:off x="5191" y="3191"/>
              <a:ext cx="216" cy="240"/>
            </a:xfrm>
            <a:custGeom>
              <a:avLst/>
              <a:gdLst>
                <a:gd name="T0" fmla="*/ 0 w 240"/>
                <a:gd name="T1" fmla="*/ 228 h 246"/>
                <a:gd name="T2" fmla="*/ 0 w 240"/>
                <a:gd name="T3" fmla="*/ 222 h 246"/>
                <a:gd name="T4" fmla="*/ 0 w 240"/>
                <a:gd name="T5" fmla="*/ 222 h 246"/>
                <a:gd name="T6" fmla="*/ 0 w 240"/>
                <a:gd name="T7" fmla="*/ 222 h 246"/>
                <a:gd name="T8" fmla="*/ 0 w 240"/>
                <a:gd name="T9" fmla="*/ 217 h 246"/>
                <a:gd name="T10" fmla="*/ 0 w 240"/>
                <a:gd name="T11" fmla="*/ 217 h 246"/>
                <a:gd name="T12" fmla="*/ 0 w 240"/>
                <a:gd name="T13" fmla="*/ 212 h 246"/>
                <a:gd name="T14" fmla="*/ 5 w 240"/>
                <a:gd name="T15" fmla="*/ 212 h 246"/>
                <a:gd name="T16" fmla="*/ 5 w 240"/>
                <a:gd name="T17" fmla="*/ 207 h 246"/>
                <a:gd name="T18" fmla="*/ 5 w 240"/>
                <a:gd name="T19" fmla="*/ 201 h 246"/>
                <a:gd name="T20" fmla="*/ 5 w 240"/>
                <a:gd name="T21" fmla="*/ 201 h 246"/>
                <a:gd name="T22" fmla="*/ 5 w 240"/>
                <a:gd name="T23" fmla="*/ 195 h 246"/>
                <a:gd name="T24" fmla="*/ 9 w 240"/>
                <a:gd name="T25" fmla="*/ 189 h 246"/>
                <a:gd name="T26" fmla="*/ 9 w 240"/>
                <a:gd name="T27" fmla="*/ 183 h 246"/>
                <a:gd name="T28" fmla="*/ 9 w 240"/>
                <a:gd name="T29" fmla="*/ 178 h 246"/>
                <a:gd name="T30" fmla="*/ 13 w 240"/>
                <a:gd name="T31" fmla="*/ 173 h 246"/>
                <a:gd name="T32" fmla="*/ 13 w 240"/>
                <a:gd name="T33" fmla="*/ 168 h 246"/>
                <a:gd name="T34" fmla="*/ 18 w 240"/>
                <a:gd name="T35" fmla="*/ 162 h 246"/>
                <a:gd name="T36" fmla="*/ 18 w 240"/>
                <a:gd name="T37" fmla="*/ 156 h 246"/>
                <a:gd name="T38" fmla="*/ 22 w 240"/>
                <a:gd name="T39" fmla="*/ 150 h 246"/>
                <a:gd name="T40" fmla="*/ 26 w 240"/>
                <a:gd name="T41" fmla="*/ 144 h 246"/>
                <a:gd name="T42" fmla="*/ 26 w 240"/>
                <a:gd name="T43" fmla="*/ 139 h 246"/>
                <a:gd name="T44" fmla="*/ 31 w 240"/>
                <a:gd name="T45" fmla="*/ 134 h 246"/>
                <a:gd name="T46" fmla="*/ 35 w 240"/>
                <a:gd name="T47" fmla="*/ 129 h 246"/>
                <a:gd name="T48" fmla="*/ 40 w 240"/>
                <a:gd name="T49" fmla="*/ 123 h 246"/>
                <a:gd name="T50" fmla="*/ 44 w 240"/>
                <a:gd name="T51" fmla="*/ 117 h 246"/>
                <a:gd name="T52" fmla="*/ 48 w 240"/>
                <a:gd name="T53" fmla="*/ 105 h 246"/>
                <a:gd name="T54" fmla="*/ 53 w 240"/>
                <a:gd name="T55" fmla="*/ 100 h 246"/>
                <a:gd name="T56" fmla="*/ 57 w 240"/>
                <a:gd name="T57" fmla="*/ 96 h 246"/>
                <a:gd name="T58" fmla="*/ 61 w 240"/>
                <a:gd name="T59" fmla="*/ 90 h 246"/>
                <a:gd name="T60" fmla="*/ 66 w 240"/>
                <a:gd name="T61" fmla="*/ 84 h 246"/>
                <a:gd name="T62" fmla="*/ 75 w 240"/>
                <a:gd name="T63" fmla="*/ 78 h 246"/>
                <a:gd name="T64" fmla="*/ 78 w 240"/>
                <a:gd name="T65" fmla="*/ 66 h 246"/>
                <a:gd name="T66" fmla="*/ 84 w 240"/>
                <a:gd name="T67" fmla="*/ 60 h 246"/>
                <a:gd name="T68" fmla="*/ 92 w 240"/>
                <a:gd name="T69" fmla="*/ 57 h 246"/>
                <a:gd name="T70" fmla="*/ 96 w 240"/>
                <a:gd name="T71" fmla="*/ 51 h 246"/>
                <a:gd name="T72" fmla="*/ 105 w 240"/>
                <a:gd name="T73" fmla="*/ 45 h 246"/>
                <a:gd name="T74" fmla="*/ 110 w 240"/>
                <a:gd name="T75" fmla="*/ 39 h 246"/>
                <a:gd name="T76" fmla="*/ 118 w 240"/>
                <a:gd name="T77" fmla="*/ 33 h 246"/>
                <a:gd name="T78" fmla="*/ 127 w 240"/>
                <a:gd name="T79" fmla="*/ 27 h 246"/>
                <a:gd name="T80" fmla="*/ 131 w 240"/>
                <a:gd name="T81" fmla="*/ 21 h 246"/>
                <a:gd name="T82" fmla="*/ 140 w 240"/>
                <a:gd name="T83" fmla="*/ 18 h 246"/>
                <a:gd name="T84" fmla="*/ 149 w 240"/>
                <a:gd name="T85" fmla="*/ 12 h 246"/>
                <a:gd name="T86" fmla="*/ 158 w 240"/>
                <a:gd name="T87" fmla="*/ 6 h 246"/>
                <a:gd name="T88" fmla="*/ 167 w 240"/>
                <a:gd name="T89" fmla="*/ 0 h 246"/>
                <a:gd name="T90" fmla="*/ 175 w 240"/>
                <a:gd name="T91" fmla="*/ 0 h 2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6">
                  <a:moveTo>
                    <a:pt x="0" y="246"/>
                  </a:move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6" y="228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6" y="210"/>
                  </a:lnTo>
                  <a:lnTo>
                    <a:pt x="12" y="204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8" y="186"/>
                  </a:lnTo>
                  <a:lnTo>
                    <a:pt x="18" y="180"/>
                  </a:lnTo>
                  <a:lnTo>
                    <a:pt x="24" y="174"/>
                  </a:lnTo>
                  <a:lnTo>
                    <a:pt x="24" y="168"/>
                  </a:lnTo>
                  <a:lnTo>
                    <a:pt x="30" y="162"/>
                  </a:lnTo>
                  <a:lnTo>
                    <a:pt x="36" y="156"/>
                  </a:lnTo>
                  <a:lnTo>
                    <a:pt x="36" y="150"/>
                  </a:lnTo>
                  <a:lnTo>
                    <a:pt x="42" y="144"/>
                  </a:lnTo>
                  <a:lnTo>
                    <a:pt x="48" y="138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6" y="114"/>
                  </a:lnTo>
                  <a:lnTo>
                    <a:pt x="72" y="108"/>
                  </a:lnTo>
                  <a:lnTo>
                    <a:pt x="78" y="102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102" y="84"/>
                  </a:lnTo>
                  <a:lnTo>
                    <a:pt x="108" y="72"/>
                  </a:lnTo>
                  <a:lnTo>
                    <a:pt x="114" y="66"/>
                  </a:lnTo>
                  <a:lnTo>
                    <a:pt x="126" y="60"/>
                  </a:lnTo>
                  <a:lnTo>
                    <a:pt x="132" y="54"/>
                  </a:lnTo>
                  <a:lnTo>
                    <a:pt x="144" y="48"/>
                  </a:lnTo>
                  <a:lnTo>
                    <a:pt x="150" y="42"/>
                  </a:lnTo>
                  <a:lnTo>
                    <a:pt x="162" y="36"/>
                  </a:lnTo>
                  <a:lnTo>
                    <a:pt x="174" y="30"/>
                  </a:lnTo>
                  <a:lnTo>
                    <a:pt x="180" y="24"/>
                  </a:lnTo>
                  <a:lnTo>
                    <a:pt x="192" y="18"/>
                  </a:lnTo>
                  <a:lnTo>
                    <a:pt x="204" y="12"/>
                  </a:lnTo>
                  <a:lnTo>
                    <a:pt x="216" y="6"/>
                  </a:lnTo>
                  <a:lnTo>
                    <a:pt x="228" y="0"/>
                  </a:lnTo>
                  <a:lnTo>
                    <a:pt x="240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84025" name="Group 57"/>
          <p:cNvGrpSpPr>
            <a:grpSpLocks/>
          </p:cNvGrpSpPr>
          <p:nvPr/>
        </p:nvGrpSpPr>
        <p:grpSpPr bwMode="auto">
          <a:xfrm>
            <a:off x="5829300" y="5280025"/>
            <a:ext cx="2854325" cy="434975"/>
            <a:chOff x="3684" y="3431"/>
            <a:chExt cx="1798" cy="274"/>
          </a:xfrm>
        </p:grpSpPr>
        <p:sp>
          <p:nvSpPr>
            <p:cNvPr id="27682" name="Freeform 58"/>
            <p:cNvSpPr>
              <a:spLocks/>
            </p:cNvSpPr>
            <p:nvPr/>
          </p:nvSpPr>
          <p:spPr bwMode="auto">
            <a:xfrm>
              <a:off x="3684" y="3431"/>
              <a:ext cx="1550" cy="274"/>
            </a:xfrm>
            <a:custGeom>
              <a:avLst/>
              <a:gdLst>
                <a:gd name="T0" fmla="*/ 40 w 1722"/>
                <a:gd name="T1" fmla="*/ 0 h 282"/>
                <a:gd name="T2" fmla="*/ 87 w 1722"/>
                <a:gd name="T3" fmla="*/ 12 h 282"/>
                <a:gd name="T4" fmla="*/ 131 w 1722"/>
                <a:gd name="T5" fmla="*/ 33 h 282"/>
                <a:gd name="T6" fmla="*/ 171 w 1722"/>
                <a:gd name="T7" fmla="*/ 54 h 282"/>
                <a:gd name="T8" fmla="*/ 210 w 1722"/>
                <a:gd name="T9" fmla="*/ 83 h 282"/>
                <a:gd name="T10" fmla="*/ 240 w 1722"/>
                <a:gd name="T11" fmla="*/ 116 h 282"/>
                <a:gd name="T12" fmla="*/ 263 w 1722"/>
                <a:gd name="T13" fmla="*/ 149 h 282"/>
                <a:gd name="T14" fmla="*/ 280 w 1722"/>
                <a:gd name="T15" fmla="*/ 177 h 282"/>
                <a:gd name="T16" fmla="*/ 293 w 1722"/>
                <a:gd name="T17" fmla="*/ 204 h 282"/>
                <a:gd name="T18" fmla="*/ 302 w 1722"/>
                <a:gd name="T19" fmla="*/ 231 h 282"/>
                <a:gd name="T20" fmla="*/ 306 w 1722"/>
                <a:gd name="T21" fmla="*/ 248 h 282"/>
                <a:gd name="T22" fmla="*/ 306 w 1722"/>
                <a:gd name="T23" fmla="*/ 258 h 282"/>
                <a:gd name="T24" fmla="*/ 306 w 1722"/>
                <a:gd name="T25" fmla="*/ 258 h 282"/>
                <a:gd name="T26" fmla="*/ 306 w 1722"/>
                <a:gd name="T27" fmla="*/ 253 h 282"/>
                <a:gd name="T28" fmla="*/ 311 w 1722"/>
                <a:gd name="T29" fmla="*/ 243 h 282"/>
                <a:gd name="T30" fmla="*/ 315 w 1722"/>
                <a:gd name="T31" fmla="*/ 220 h 282"/>
                <a:gd name="T32" fmla="*/ 324 w 1722"/>
                <a:gd name="T33" fmla="*/ 192 h 282"/>
                <a:gd name="T34" fmla="*/ 341 w 1722"/>
                <a:gd name="T35" fmla="*/ 165 h 282"/>
                <a:gd name="T36" fmla="*/ 359 w 1722"/>
                <a:gd name="T37" fmla="*/ 132 h 282"/>
                <a:gd name="T38" fmla="*/ 390 w 1722"/>
                <a:gd name="T39" fmla="*/ 99 h 282"/>
                <a:gd name="T40" fmla="*/ 419 w 1722"/>
                <a:gd name="T41" fmla="*/ 72 h 282"/>
                <a:gd name="T42" fmla="*/ 459 w 1722"/>
                <a:gd name="T43" fmla="*/ 45 h 282"/>
                <a:gd name="T44" fmla="*/ 503 w 1722"/>
                <a:gd name="T45" fmla="*/ 21 h 282"/>
                <a:gd name="T46" fmla="*/ 547 w 1722"/>
                <a:gd name="T47" fmla="*/ 6 h 282"/>
                <a:gd name="T48" fmla="*/ 595 w 1722"/>
                <a:gd name="T49" fmla="*/ 0 h 282"/>
                <a:gd name="T50" fmla="*/ 644 w 1722"/>
                <a:gd name="T51" fmla="*/ 0 h 282"/>
                <a:gd name="T52" fmla="*/ 691 w 1722"/>
                <a:gd name="T53" fmla="*/ 12 h 282"/>
                <a:gd name="T54" fmla="*/ 734 w 1722"/>
                <a:gd name="T55" fmla="*/ 27 h 282"/>
                <a:gd name="T56" fmla="*/ 779 w 1722"/>
                <a:gd name="T57" fmla="*/ 50 h 282"/>
                <a:gd name="T58" fmla="*/ 815 w 1722"/>
                <a:gd name="T59" fmla="*/ 78 h 282"/>
                <a:gd name="T60" fmla="*/ 844 w 1722"/>
                <a:gd name="T61" fmla="*/ 111 h 282"/>
                <a:gd name="T62" fmla="*/ 871 w 1722"/>
                <a:gd name="T63" fmla="*/ 144 h 282"/>
                <a:gd name="T64" fmla="*/ 888 w 1722"/>
                <a:gd name="T65" fmla="*/ 177 h 282"/>
                <a:gd name="T66" fmla="*/ 902 w 1722"/>
                <a:gd name="T67" fmla="*/ 204 h 282"/>
                <a:gd name="T68" fmla="*/ 910 w 1722"/>
                <a:gd name="T69" fmla="*/ 225 h 282"/>
                <a:gd name="T70" fmla="*/ 915 w 1722"/>
                <a:gd name="T71" fmla="*/ 248 h 282"/>
                <a:gd name="T72" fmla="*/ 915 w 1722"/>
                <a:gd name="T73" fmla="*/ 258 h 282"/>
                <a:gd name="T74" fmla="*/ 915 w 1722"/>
                <a:gd name="T75" fmla="*/ 258 h 282"/>
                <a:gd name="T76" fmla="*/ 915 w 1722"/>
                <a:gd name="T77" fmla="*/ 253 h 282"/>
                <a:gd name="T78" fmla="*/ 919 w 1722"/>
                <a:gd name="T79" fmla="*/ 243 h 282"/>
                <a:gd name="T80" fmla="*/ 924 w 1722"/>
                <a:gd name="T81" fmla="*/ 220 h 282"/>
                <a:gd name="T82" fmla="*/ 932 w 1722"/>
                <a:gd name="T83" fmla="*/ 198 h 282"/>
                <a:gd name="T84" fmla="*/ 945 w 1722"/>
                <a:gd name="T85" fmla="*/ 165 h 282"/>
                <a:gd name="T86" fmla="*/ 968 w 1722"/>
                <a:gd name="T87" fmla="*/ 138 h 282"/>
                <a:gd name="T88" fmla="*/ 994 w 1722"/>
                <a:gd name="T89" fmla="*/ 105 h 282"/>
                <a:gd name="T90" fmla="*/ 1024 w 1722"/>
                <a:gd name="T91" fmla="*/ 72 h 282"/>
                <a:gd name="T92" fmla="*/ 1063 w 1722"/>
                <a:gd name="T93" fmla="*/ 45 h 282"/>
                <a:gd name="T94" fmla="*/ 1107 w 1722"/>
                <a:gd name="T95" fmla="*/ 21 h 282"/>
                <a:gd name="T96" fmla="*/ 1150 w 1722"/>
                <a:gd name="T97" fmla="*/ 12 h 282"/>
                <a:gd name="T98" fmla="*/ 1199 w 1722"/>
                <a:gd name="T99" fmla="*/ 0 h 282"/>
                <a:gd name="T100" fmla="*/ 1247 w 1722"/>
                <a:gd name="T101" fmla="*/ 0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722" h="282">
                  <a:moveTo>
                    <a:pt x="0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6"/>
                  </a:lnTo>
                  <a:lnTo>
                    <a:pt x="84" y="6"/>
                  </a:lnTo>
                  <a:lnTo>
                    <a:pt x="96" y="6"/>
                  </a:lnTo>
                  <a:lnTo>
                    <a:pt x="108" y="12"/>
                  </a:lnTo>
                  <a:lnTo>
                    <a:pt x="120" y="12"/>
                  </a:lnTo>
                  <a:lnTo>
                    <a:pt x="132" y="18"/>
                  </a:lnTo>
                  <a:lnTo>
                    <a:pt x="144" y="18"/>
                  </a:lnTo>
                  <a:lnTo>
                    <a:pt x="156" y="24"/>
                  </a:lnTo>
                  <a:lnTo>
                    <a:pt x="168" y="30"/>
                  </a:lnTo>
                  <a:lnTo>
                    <a:pt x="180" y="36"/>
                  </a:lnTo>
                  <a:lnTo>
                    <a:pt x="192" y="36"/>
                  </a:lnTo>
                  <a:lnTo>
                    <a:pt x="204" y="42"/>
                  </a:lnTo>
                  <a:lnTo>
                    <a:pt x="216" y="48"/>
                  </a:lnTo>
                  <a:lnTo>
                    <a:pt x="228" y="54"/>
                  </a:lnTo>
                  <a:lnTo>
                    <a:pt x="234" y="60"/>
                  </a:lnTo>
                  <a:lnTo>
                    <a:pt x="246" y="66"/>
                  </a:lnTo>
                  <a:lnTo>
                    <a:pt x="258" y="72"/>
                  </a:lnTo>
                  <a:lnTo>
                    <a:pt x="270" y="78"/>
                  </a:lnTo>
                  <a:lnTo>
                    <a:pt x="276" y="84"/>
                  </a:lnTo>
                  <a:lnTo>
                    <a:pt x="288" y="90"/>
                  </a:lnTo>
                  <a:lnTo>
                    <a:pt x="294" y="96"/>
                  </a:lnTo>
                  <a:lnTo>
                    <a:pt x="306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330" y="126"/>
                  </a:lnTo>
                  <a:lnTo>
                    <a:pt x="336" y="132"/>
                  </a:lnTo>
                  <a:lnTo>
                    <a:pt x="342" y="138"/>
                  </a:lnTo>
                  <a:lnTo>
                    <a:pt x="348" y="144"/>
                  </a:lnTo>
                  <a:lnTo>
                    <a:pt x="354" y="150"/>
                  </a:lnTo>
                  <a:lnTo>
                    <a:pt x="360" y="162"/>
                  </a:lnTo>
                  <a:lnTo>
                    <a:pt x="366" y="168"/>
                  </a:lnTo>
                  <a:lnTo>
                    <a:pt x="372" y="174"/>
                  </a:lnTo>
                  <a:lnTo>
                    <a:pt x="378" y="180"/>
                  </a:lnTo>
                  <a:lnTo>
                    <a:pt x="378" y="186"/>
                  </a:lnTo>
                  <a:lnTo>
                    <a:pt x="384" y="192"/>
                  </a:lnTo>
                  <a:lnTo>
                    <a:pt x="390" y="198"/>
                  </a:lnTo>
                  <a:lnTo>
                    <a:pt x="390" y="204"/>
                  </a:lnTo>
                  <a:lnTo>
                    <a:pt x="396" y="210"/>
                  </a:lnTo>
                  <a:lnTo>
                    <a:pt x="402" y="216"/>
                  </a:lnTo>
                  <a:lnTo>
                    <a:pt x="402" y="222"/>
                  </a:lnTo>
                  <a:lnTo>
                    <a:pt x="402" y="228"/>
                  </a:lnTo>
                  <a:lnTo>
                    <a:pt x="408" y="234"/>
                  </a:lnTo>
                  <a:lnTo>
                    <a:pt x="408" y="240"/>
                  </a:lnTo>
                  <a:lnTo>
                    <a:pt x="414" y="246"/>
                  </a:lnTo>
                  <a:lnTo>
                    <a:pt x="414" y="252"/>
                  </a:lnTo>
                  <a:lnTo>
                    <a:pt x="414" y="258"/>
                  </a:lnTo>
                  <a:lnTo>
                    <a:pt x="414" y="264"/>
                  </a:lnTo>
                  <a:lnTo>
                    <a:pt x="420" y="264"/>
                  </a:lnTo>
                  <a:lnTo>
                    <a:pt x="420" y="270"/>
                  </a:lnTo>
                  <a:lnTo>
                    <a:pt x="420" y="276"/>
                  </a:lnTo>
                  <a:lnTo>
                    <a:pt x="420" y="282"/>
                  </a:lnTo>
                  <a:lnTo>
                    <a:pt x="420" y="276"/>
                  </a:lnTo>
                  <a:lnTo>
                    <a:pt x="420" y="270"/>
                  </a:lnTo>
                  <a:lnTo>
                    <a:pt x="420" y="264"/>
                  </a:lnTo>
                  <a:lnTo>
                    <a:pt x="426" y="264"/>
                  </a:lnTo>
                  <a:lnTo>
                    <a:pt x="426" y="258"/>
                  </a:lnTo>
                  <a:lnTo>
                    <a:pt x="426" y="252"/>
                  </a:lnTo>
                  <a:lnTo>
                    <a:pt x="426" y="246"/>
                  </a:lnTo>
                  <a:lnTo>
                    <a:pt x="432" y="246"/>
                  </a:lnTo>
                  <a:lnTo>
                    <a:pt x="432" y="240"/>
                  </a:lnTo>
                  <a:lnTo>
                    <a:pt x="432" y="234"/>
                  </a:lnTo>
                  <a:lnTo>
                    <a:pt x="438" y="228"/>
                  </a:lnTo>
                  <a:lnTo>
                    <a:pt x="438" y="222"/>
                  </a:lnTo>
                  <a:lnTo>
                    <a:pt x="444" y="216"/>
                  </a:lnTo>
                  <a:lnTo>
                    <a:pt x="444" y="210"/>
                  </a:lnTo>
                  <a:lnTo>
                    <a:pt x="450" y="204"/>
                  </a:lnTo>
                  <a:lnTo>
                    <a:pt x="450" y="198"/>
                  </a:lnTo>
                  <a:lnTo>
                    <a:pt x="456" y="192"/>
                  </a:lnTo>
                  <a:lnTo>
                    <a:pt x="462" y="186"/>
                  </a:lnTo>
                  <a:lnTo>
                    <a:pt x="468" y="180"/>
                  </a:lnTo>
                  <a:lnTo>
                    <a:pt x="468" y="174"/>
                  </a:lnTo>
                  <a:lnTo>
                    <a:pt x="474" y="162"/>
                  </a:lnTo>
                  <a:lnTo>
                    <a:pt x="480" y="156"/>
                  </a:lnTo>
                  <a:lnTo>
                    <a:pt x="486" y="150"/>
                  </a:lnTo>
                  <a:lnTo>
                    <a:pt x="492" y="144"/>
                  </a:lnTo>
                  <a:lnTo>
                    <a:pt x="504" y="138"/>
                  </a:lnTo>
                  <a:lnTo>
                    <a:pt x="510" y="126"/>
                  </a:lnTo>
                  <a:lnTo>
                    <a:pt x="516" y="120"/>
                  </a:lnTo>
                  <a:lnTo>
                    <a:pt x="522" y="114"/>
                  </a:lnTo>
                  <a:lnTo>
                    <a:pt x="534" y="108"/>
                  </a:lnTo>
                  <a:lnTo>
                    <a:pt x="540" y="102"/>
                  </a:lnTo>
                  <a:lnTo>
                    <a:pt x="546" y="96"/>
                  </a:lnTo>
                  <a:lnTo>
                    <a:pt x="558" y="90"/>
                  </a:lnTo>
                  <a:lnTo>
                    <a:pt x="564" y="84"/>
                  </a:lnTo>
                  <a:lnTo>
                    <a:pt x="576" y="78"/>
                  </a:lnTo>
                  <a:lnTo>
                    <a:pt x="588" y="66"/>
                  </a:lnTo>
                  <a:lnTo>
                    <a:pt x="594" y="60"/>
                  </a:lnTo>
                  <a:lnTo>
                    <a:pt x="606" y="60"/>
                  </a:lnTo>
                  <a:lnTo>
                    <a:pt x="618" y="54"/>
                  </a:lnTo>
                  <a:lnTo>
                    <a:pt x="630" y="48"/>
                  </a:lnTo>
                  <a:lnTo>
                    <a:pt x="642" y="42"/>
                  </a:lnTo>
                  <a:lnTo>
                    <a:pt x="654" y="36"/>
                  </a:lnTo>
                  <a:lnTo>
                    <a:pt x="666" y="30"/>
                  </a:lnTo>
                  <a:lnTo>
                    <a:pt x="678" y="30"/>
                  </a:lnTo>
                  <a:lnTo>
                    <a:pt x="690" y="24"/>
                  </a:lnTo>
                  <a:lnTo>
                    <a:pt x="702" y="18"/>
                  </a:lnTo>
                  <a:lnTo>
                    <a:pt x="714" y="18"/>
                  </a:lnTo>
                  <a:lnTo>
                    <a:pt x="726" y="12"/>
                  </a:lnTo>
                  <a:lnTo>
                    <a:pt x="738" y="12"/>
                  </a:lnTo>
                  <a:lnTo>
                    <a:pt x="750" y="6"/>
                  </a:lnTo>
                  <a:lnTo>
                    <a:pt x="762" y="6"/>
                  </a:lnTo>
                  <a:lnTo>
                    <a:pt x="774" y="6"/>
                  </a:lnTo>
                  <a:lnTo>
                    <a:pt x="792" y="0"/>
                  </a:lnTo>
                  <a:lnTo>
                    <a:pt x="804" y="0"/>
                  </a:lnTo>
                  <a:lnTo>
                    <a:pt x="816" y="0"/>
                  </a:lnTo>
                  <a:lnTo>
                    <a:pt x="828" y="0"/>
                  </a:lnTo>
                  <a:lnTo>
                    <a:pt x="840" y="0"/>
                  </a:lnTo>
                  <a:lnTo>
                    <a:pt x="858" y="0"/>
                  </a:lnTo>
                  <a:lnTo>
                    <a:pt x="870" y="0"/>
                  </a:lnTo>
                  <a:lnTo>
                    <a:pt x="882" y="0"/>
                  </a:lnTo>
                  <a:lnTo>
                    <a:pt x="894" y="6"/>
                  </a:lnTo>
                  <a:lnTo>
                    <a:pt x="906" y="6"/>
                  </a:lnTo>
                  <a:lnTo>
                    <a:pt x="924" y="6"/>
                  </a:lnTo>
                  <a:lnTo>
                    <a:pt x="936" y="12"/>
                  </a:lnTo>
                  <a:lnTo>
                    <a:pt x="948" y="12"/>
                  </a:lnTo>
                  <a:lnTo>
                    <a:pt x="960" y="18"/>
                  </a:lnTo>
                  <a:lnTo>
                    <a:pt x="972" y="18"/>
                  </a:lnTo>
                  <a:lnTo>
                    <a:pt x="984" y="24"/>
                  </a:lnTo>
                  <a:lnTo>
                    <a:pt x="996" y="24"/>
                  </a:lnTo>
                  <a:lnTo>
                    <a:pt x="1008" y="30"/>
                  </a:lnTo>
                  <a:lnTo>
                    <a:pt x="1020" y="36"/>
                  </a:lnTo>
                  <a:lnTo>
                    <a:pt x="1032" y="42"/>
                  </a:lnTo>
                  <a:lnTo>
                    <a:pt x="1044" y="42"/>
                  </a:lnTo>
                  <a:lnTo>
                    <a:pt x="1056" y="48"/>
                  </a:lnTo>
                  <a:lnTo>
                    <a:pt x="1068" y="54"/>
                  </a:lnTo>
                  <a:lnTo>
                    <a:pt x="1074" y="60"/>
                  </a:lnTo>
                  <a:lnTo>
                    <a:pt x="1086" y="66"/>
                  </a:lnTo>
                  <a:lnTo>
                    <a:pt x="1098" y="72"/>
                  </a:lnTo>
                  <a:lnTo>
                    <a:pt x="1104" y="78"/>
                  </a:lnTo>
                  <a:lnTo>
                    <a:pt x="1116" y="84"/>
                  </a:lnTo>
                  <a:lnTo>
                    <a:pt x="1122" y="90"/>
                  </a:lnTo>
                  <a:lnTo>
                    <a:pt x="1134" y="102"/>
                  </a:lnTo>
                  <a:lnTo>
                    <a:pt x="1140" y="108"/>
                  </a:lnTo>
                  <a:lnTo>
                    <a:pt x="1152" y="114"/>
                  </a:lnTo>
                  <a:lnTo>
                    <a:pt x="1158" y="120"/>
                  </a:lnTo>
                  <a:lnTo>
                    <a:pt x="1164" y="126"/>
                  </a:lnTo>
                  <a:lnTo>
                    <a:pt x="1170" y="132"/>
                  </a:lnTo>
                  <a:lnTo>
                    <a:pt x="1182" y="138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200" y="162"/>
                  </a:lnTo>
                  <a:lnTo>
                    <a:pt x="1206" y="168"/>
                  </a:lnTo>
                  <a:lnTo>
                    <a:pt x="1206" y="174"/>
                  </a:lnTo>
                  <a:lnTo>
                    <a:pt x="1212" y="180"/>
                  </a:lnTo>
                  <a:lnTo>
                    <a:pt x="1218" y="192"/>
                  </a:lnTo>
                  <a:lnTo>
                    <a:pt x="1224" y="198"/>
                  </a:lnTo>
                  <a:lnTo>
                    <a:pt x="1224" y="204"/>
                  </a:lnTo>
                  <a:lnTo>
                    <a:pt x="1230" y="210"/>
                  </a:lnTo>
                  <a:lnTo>
                    <a:pt x="1236" y="216"/>
                  </a:lnTo>
                  <a:lnTo>
                    <a:pt x="1236" y="222"/>
                  </a:lnTo>
                  <a:lnTo>
                    <a:pt x="1242" y="228"/>
                  </a:lnTo>
                  <a:lnTo>
                    <a:pt x="1242" y="234"/>
                  </a:lnTo>
                  <a:lnTo>
                    <a:pt x="1242" y="240"/>
                  </a:lnTo>
                  <a:lnTo>
                    <a:pt x="1248" y="240"/>
                  </a:lnTo>
                  <a:lnTo>
                    <a:pt x="1248" y="246"/>
                  </a:lnTo>
                  <a:lnTo>
                    <a:pt x="1248" y="252"/>
                  </a:lnTo>
                  <a:lnTo>
                    <a:pt x="1248" y="258"/>
                  </a:lnTo>
                  <a:lnTo>
                    <a:pt x="1254" y="258"/>
                  </a:lnTo>
                  <a:lnTo>
                    <a:pt x="1254" y="264"/>
                  </a:lnTo>
                  <a:lnTo>
                    <a:pt x="1254" y="270"/>
                  </a:lnTo>
                  <a:lnTo>
                    <a:pt x="1254" y="276"/>
                  </a:lnTo>
                  <a:lnTo>
                    <a:pt x="1254" y="282"/>
                  </a:lnTo>
                  <a:lnTo>
                    <a:pt x="1254" y="276"/>
                  </a:lnTo>
                  <a:lnTo>
                    <a:pt x="1260" y="270"/>
                  </a:lnTo>
                  <a:lnTo>
                    <a:pt x="1260" y="264"/>
                  </a:lnTo>
                  <a:lnTo>
                    <a:pt x="1260" y="258"/>
                  </a:lnTo>
                  <a:lnTo>
                    <a:pt x="1260" y="252"/>
                  </a:lnTo>
                  <a:lnTo>
                    <a:pt x="1266" y="246"/>
                  </a:lnTo>
                  <a:lnTo>
                    <a:pt x="1266" y="240"/>
                  </a:lnTo>
                  <a:lnTo>
                    <a:pt x="1272" y="234"/>
                  </a:lnTo>
                  <a:lnTo>
                    <a:pt x="1272" y="228"/>
                  </a:lnTo>
                  <a:lnTo>
                    <a:pt x="1278" y="222"/>
                  </a:lnTo>
                  <a:lnTo>
                    <a:pt x="1278" y="216"/>
                  </a:lnTo>
                  <a:lnTo>
                    <a:pt x="1284" y="210"/>
                  </a:lnTo>
                  <a:lnTo>
                    <a:pt x="1284" y="204"/>
                  </a:lnTo>
                  <a:lnTo>
                    <a:pt x="1290" y="198"/>
                  </a:lnTo>
                  <a:lnTo>
                    <a:pt x="1296" y="192"/>
                  </a:lnTo>
                  <a:lnTo>
                    <a:pt x="1296" y="180"/>
                  </a:lnTo>
                  <a:lnTo>
                    <a:pt x="1302" y="174"/>
                  </a:lnTo>
                  <a:lnTo>
                    <a:pt x="1308" y="168"/>
                  </a:lnTo>
                  <a:lnTo>
                    <a:pt x="1314" y="162"/>
                  </a:lnTo>
                  <a:lnTo>
                    <a:pt x="1320" y="156"/>
                  </a:lnTo>
                  <a:lnTo>
                    <a:pt x="1326" y="150"/>
                  </a:lnTo>
                  <a:lnTo>
                    <a:pt x="1332" y="138"/>
                  </a:lnTo>
                  <a:lnTo>
                    <a:pt x="1338" y="132"/>
                  </a:lnTo>
                  <a:lnTo>
                    <a:pt x="1344" y="126"/>
                  </a:lnTo>
                  <a:lnTo>
                    <a:pt x="1356" y="120"/>
                  </a:lnTo>
                  <a:lnTo>
                    <a:pt x="1362" y="114"/>
                  </a:lnTo>
                  <a:lnTo>
                    <a:pt x="1368" y="108"/>
                  </a:lnTo>
                  <a:lnTo>
                    <a:pt x="1380" y="96"/>
                  </a:lnTo>
                  <a:lnTo>
                    <a:pt x="1386" y="90"/>
                  </a:lnTo>
                  <a:lnTo>
                    <a:pt x="1398" y="84"/>
                  </a:lnTo>
                  <a:lnTo>
                    <a:pt x="1404" y="78"/>
                  </a:lnTo>
                  <a:lnTo>
                    <a:pt x="1416" y="72"/>
                  </a:lnTo>
                  <a:lnTo>
                    <a:pt x="1428" y="66"/>
                  </a:lnTo>
                  <a:lnTo>
                    <a:pt x="1434" y="60"/>
                  </a:lnTo>
                  <a:lnTo>
                    <a:pt x="1446" y="54"/>
                  </a:lnTo>
                  <a:lnTo>
                    <a:pt x="1458" y="48"/>
                  </a:lnTo>
                  <a:lnTo>
                    <a:pt x="1470" y="42"/>
                  </a:lnTo>
                  <a:lnTo>
                    <a:pt x="1482" y="42"/>
                  </a:lnTo>
                  <a:lnTo>
                    <a:pt x="1494" y="36"/>
                  </a:lnTo>
                  <a:lnTo>
                    <a:pt x="1506" y="30"/>
                  </a:lnTo>
                  <a:lnTo>
                    <a:pt x="1518" y="24"/>
                  </a:lnTo>
                  <a:lnTo>
                    <a:pt x="1530" y="24"/>
                  </a:lnTo>
                  <a:lnTo>
                    <a:pt x="1542" y="18"/>
                  </a:lnTo>
                  <a:lnTo>
                    <a:pt x="1554" y="18"/>
                  </a:lnTo>
                  <a:lnTo>
                    <a:pt x="1566" y="12"/>
                  </a:lnTo>
                  <a:lnTo>
                    <a:pt x="1578" y="12"/>
                  </a:lnTo>
                  <a:lnTo>
                    <a:pt x="1590" y="6"/>
                  </a:lnTo>
                  <a:lnTo>
                    <a:pt x="1602" y="6"/>
                  </a:lnTo>
                  <a:lnTo>
                    <a:pt x="1614" y="6"/>
                  </a:lnTo>
                  <a:lnTo>
                    <a:pt x="1632" y="0"/>
                  </a:lnTo>
                  <a:lnTo>
                    <a:pt x="1644" y="0"/>
                  </a:lnTo>
                  <a:lnTo>
                    <a:pt x="1656" y="0"/>
                  </a:lnTo>
                  <a:lnTo>
                    <a:pt x="1668" y="0"/>
                  </a:lnTo>
                  <a:lnTo>
                    <a:pt x="1680" y="0"/>
                  </a:lnTo>
                  <a:lnTo>
                    <a:pt x="1698" y="0"/>
                  </a:lnTo>
                  <a:lnTo>
                    <a:pt x="1710" y="0"/>
                  </a:lnTo>
                  <a:lnTo>
                    <a:pt x="1722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683" name="Freeform 59"/>
            <p:cNvSpPr>
              <a:spLocks/>
            </p:cNvSpPr>
            <p:nvPr/>
          </p:nvSpPr>
          <p:spPr bwMode="auto">
            <a:xfrm>
              <a:off x="5234" y="3431"/>
              <a:ext cx="248" cy="117"/>
            </a:xfrm>
            <a:custGeom>
              <a:avLst/>
              <a:gdLst>
                <a:gd name="T0" fmla="*/ 0 w 276"/>
                <a:gd name="T1" fmla="*/ 0 h 120"/>
                <a:gd name="T2" fmla="*/ 9 w 276"/>
                <a:gd name="T3" fmla="*/ 6 h 120"/>
                <a:gd name="T4" fmla="*/ 18 w 276"/>
                <a:gd name="T5" fmla="*/ 6 h 120"/>
                <a:gd name="T6" fmla="*/ 31 w 276"/>
                <a:gd name="T7" fmla="*/ 6 h 120"/>
                <a:gd name="T8" fmla="*/ 40 w 276"/>
                <a:gd name="T9" fmla="*/ 12 h 120"/>
                <a:gd name="T10" fmla="*/ 48 w 276"/>
                <a:gd name="T11" fmla="*/ 12 h 120"/>
                <a:gd name="T12" fmla="*/ 57 w 276"/>
                <a:gd name="T13" fmla="*/ 18 h 120"/>
                <a:gd name="T14" fmla="*/ 66 w 276"/>
                <a:gd name="T15" fmla="*/ 18 h 120"/>
                <a:gd name="T16" fmla="*/ 75 w 276"/>
                <a:gd name="T17" fmla="*/ 21 h 120"/>
                <a:gd name="T18" fmla="*/ 83 w 276"/>
                <a:gd name="T19" fmla="*/ 27 h 120"/>
                <a:gd name="T20" fmla="*/ 92 w 276"/>
                <a:gd name="T21" fmla="*/ 27 h 120"/>
                <a:gd name="T22" fmla="*/ 100 w 276"/>
                <a:gd name="T23" fmla="*/ 33 h 120"/>
                <a:gd name="T24" fmla="*/ 109 w 276"/>
                <a:gd name="T25" fmla="*/ 39 h 120"/>
                <a:gd name="T26" fmla="*/ 118 w 276"/>
                <a:gd name="T27" fmla="*/ 45 h 120"/>
                <a:gd name="T28" fmla="*/ 126 w 276"/>
                <a:gd name="T29" fmla="*/ 51 h 120"/>
                <a:gd name="T30" fmla="*/ 135 w 276"/>
                <a:gd name="T31" fmla="*/ 57 h 120"/>
                <a:gd name="T32" fmla="*/ 139 w 276"/>
                <a:gd name="T33" fmla="*/ 60 h 120"/>
                <a:gd name="T34" fmla="*/ 147 w 276"/>
                <a:gd name="T35" fmla="*/ 66 h 120"/>
                <a:gd name="T36" fmla="*/ 156 w 276"/>
                <a:gd name="T37" fmla="*/ 72 h 120"/>
                <a:gd name="T38" fmla="*/ 161 w 276"/>
                <a:gd name="T39" fmla="*/ 78 h 120"/>
                <a:gd name="T40" fmla="*/ 170 w 276"/>
                <a:gd name="T41" fmla="*/ 84 h 120"/>
                <a:gd name="T42" fmla="*/ 174 w 276"/>
                <a:gd name="T43" fmla="*/ 90 h 120"/>
                <a:gd name="T44" fmla="*/ 182 w 276"/>
                <a:gd name="T45" fmla="*/ 95 h 120"/>
                <a:gd name="T46" fmla="*/ 187 w 276"/>
                <a:gd name="T47" fmla="*/ 99 h 120"/>
                <a:gd name="T48" fmla="*/ 191 w 276"/>
                <a:gd name="T49" fmla="*/ 105 h 120"/>
                <a:gd name="T50" fmla="*/ 200 w 276"/>
                <a:gd name="T51" fmla="*/ 111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76" h="120">
                  <a:moveTo>
                    <a:pt x="0" y="0"/>
                  </a:moveTo>
                  <a:lnTo>
                    <a:pt x="12" y="6"/>
                  </a:lnTo>
                  <a:lnTo>
                    <a:pt x="24" y="6"/>
                  </a:lnTo>
                  <a:lnTo>
                    <a:pt x="42" y="6"/>
                  </a:lnTo>
                  <a:lnTo>
                    <a:pt x="54" y="12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0" y="18"/>
                  </a:lnTo>
                  <a:lnTo>
                    <a:pt x="102" y="24"/>
                  </a:lnTo>
                  <a:lnTo>
                    <a:pt x="114" y="30"/>
                  </a:lnTo>
                  <a:lnTo>
                    <a:pt x="126" y="30"/>
                  </a:lnTo>
                  <a:lnTo>
                    <a:pt x="138" y="36"/>
                  </a:lnTo>
                  <a:lnTo>
                    <a:pt x="150" y="42"/>
                  </a:lnTo>
                  <a:lnTo>
                    <a:pt x="162" y="48"/>
                  </a:lnTo>
                  <a:lnTo>
                    <a:pt x="174" y="54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204" y="72"/>
                  </a:lnTo>
                  <a:lnTo>
                    <a:pt x="216" y="78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0" y="96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264" y="114"/>
                  </a:lnTo>
                  <a:lnTo>
                    <a:pt x="276" y="12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84034" name="Group 66"/>
          <p:cNvGrpSpPr>
            <a:grpSpLocks/>
          </p:cNvGrpSpPr>
          <p:nvPr/>
        </p:nvGrpSpPr>
        <p:grpSpPr bwMode="auto">
          <a:xfrm>
            <a:off x="6985000" y="4621213"/>
            <a:ext cx="614363" cy="958850"/>
            <a:chOff x="4404" y="3016"/>
            <a:chExt cx="387" cy="604"/>
          </a:xfrm>
        </p:grpSpPr>
        <p:sp>
          <p:nvSpPr>
            <p:cNvPr id="27678" name="Line 67"/>
            <p:cNvSpPr>
              <a:spLocks noChangeShapeType="1"/>
            </p:cNvSpPr>
            <p:nvPr/>
          </p:nvSpPr>
          <p:spPr bwMode="auto">
            <a:xfrm>
              <a:off x="4548" y="3249"/>
              <a:ext cx="23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7679" name="Object 68"/>
            <p:cNvGraphicFramePr>
              <a:graphicFrameLocks noChangeAspect="1"/>
            </p:cNvGraphicFramePr>
            <p:nvPr/>
          </p:nvGraphicFramePr>
          <p:xfrm>
            <a:off x="4404" y="3016"/>
            <a:ext cx="2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name="Equation" r:id="rId40" imgW="381048" imgH="276034" progId="Equation.3">
                    <p:embed/>
                  </p:oleObj>
                </mc:Choice>
                <mc:Fallback>
                  <p:oleObj name="Equation" r:id="rId40" imgW="381048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3016"/>
                          <a:ext cx="230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0" name="Oval 69"/>
            <p:cNvSpPr>
              <a:spLocks noChangeArrowheads="1"/>
            </p:cNvSpPr>
            <p:nvPr/>
          </p:nvSpPr>
          <p:spPr bwMode="auto">
            <a:xfrm>
              <a:off x="4764" y="3594"/>
              <a:ext cx="27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681" name="Oval 70"/>
            <p:cNvSpPr>
              <a:spLocks noChangeArrowheads="1"/>
            </p:cNvSpPr>
            <p:nvPr/>
          </p:nvSpPr>
          <p:spPr bwMode="auto">
            <a:xfrm>
              <a:off x="4533" y="3232"/>
              <a:ext cx="26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8147050" y="45577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000" b="1">
                <a:latin typeface="+mn-lt"/>
                <a:ea typeface="+mn-ea"/>
              </a:rPr>
              <a:t>摆线</a:t>
            </a:r>
          </a:p>
        </p:txBody>
      </p:sp>
      <p:sp>
        <p:nvSpPr>
          <p:cNvPr id="27675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539750" y="393700"/>
            <a:ext cx="22320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例</a:t>
            </a:r>
            <a:r>
              <a:rPr lang="en-US" altLang="zh-CN" sz="2800" b="1" smtClean="0">
                <a:latin typeface="+mn-lt"/>
                <a:ea typeface="+mn-ea"/>
              </a:rPr>
              <a:t>6. 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求摆线</a:t>
            </a:r>
          </a:p>
        </p:txBody>
      </p:sp>
      <p:graphicFrame>
        <p:nvGraphicFramePr>
          <p:cNvPr id="276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63266"/>
              </p:ext>
            </p:extLst>
          </p:nvPr>
        </p:nvGraphicFramePr>
        <p:xfrm>
          <a:off x="2551113" y="188913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42" imgW="2343293" imgH="914257" progId="Equation.3">
                  <p:embed/>
                </p:oleObj>
              </mc:Choice>
              <mc:Fallback>
                <p:oleObj name="Equation" r:id="rId42" imgW="2343293" imgH="9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88913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Text Box 7"/>
          <p:cNvSpPr txBox="1">
            <a:spLocks noChangeArrowheads="1"/>
          </p:cNvSpPr>
          <p:nvPr/>
        </p:nvSpPr>
        <p:spPr bwMode="auto">
          <a:xfrm>
            <a:off x="4926013" y="341313"/>
            <a:ext cx="245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的渐屈线方程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</a:p>
        </p:txBody>
      </p:sp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71105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6" grpId="0" autoUpdateAnimBg="0"/>
      <p:bldP spid="83981" grpId="0" autoUpdateAnimBg="0"/>
      <p:bldP spid="83984" grpId="0" animBg="1"/>
      <p:bldP spid="83985" grpId="0" autoUpdateAnimBg="0"/>
      <p:bldP spid="83990" grpId="0" animBg="1"/>
      <p:bldP spid="83991" grpId="0" animBg="1"/>
      <p:bldP spid="84040" grpId="0" build="p" autoUpdateAnimBg="0" advAuto="0"/>
      <p:bldP spid="5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2133600" cy="719138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2112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弧长微分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386225"/>
              </p:ext>
            </p:extLst>
          </p:nvPr>
        </p:nvGraphicFramePr>
        <p:xfrm>
          <a:off x="2368550" y="1171575"/>
          <a:ext cx="233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2305145" imgH="533210" progId="Equation.3">
                  <p:embed/>
                </p:oleObj>
              </mc:Choice>
              <mc:Fallback>
                <p:oleObj name="Equation" r:id="rId3" imgW="2305145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171575"/>
                        <a:ext cx="233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81000" y="204946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曲率公式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39800"/>
              </p:ext>
            </p:extLst>
          </p:nvPr>
        </p:nvGraphicFramePr>
        <p:xfrm>
          <a:off x="2551113" y="1870075"/>
          <a:ext cx="1308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1276445" imgH="971693" progId="Equation.3">
                  <p:embed/>
                </p:oleObj>
              </mc:Choice>
              <mc:Fallback>
                <p:oleObj name="Equation" r:id="rId5" imgW="1276445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870075"/>
                        <a:ext cx="1308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48098"/>
              </p:ext>
            </p:extLst>
          </p:nvPr>
        </p:nvGraphicFramePr>
        <p:xfrm>
          <a:off x="3962400" y="1870075"/>
          <a:ext cx="1841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7" imgW="1809655" imgH="1047559" progId="Equation.3">
                  <p:embed/>
                </p:oleObj>
              </mc:Choice>
              <mc:Fallback>
                <p:oleObj name="Equation" r:id="rId7" imgW="1809655" imgH="10475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70075"/>
                        <a:ext cx="1841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1000" y="28876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3. </a:t>
            </a:r>
            <a:r>
              <a:rPr kumimoji="1" lang="zh-CN" altLang="en-US" b="1">
                <a:latin typeface="+mn-lt"/>
                <a:ea typeface="+mn-ea"/>
              </a:rPr>
              <a:t>曲率圆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85800" y="34829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曲率半径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29028"/>
              </p:ext>
            </p:extLst>
          </p:nvPr>
        </p:nvGraphicFramePr>
        <p:xfrm>
          <a:off x="2411413" y="3324225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9" imgW="933545" imgH="819102" progId="Equation.3">
                  <p:embed/>
                </p:oleObj>
              </mc:Choice>
              <mc:Fallback>
                <p:oleObj name="Equation" r:id="rId9" imgW="93354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24225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199565"/>
              </p:ext>
            </p:extLst>
          </p:nvPr>
        </p:nvGraphicFramePr>
        <p:xfrm>
          <a:off x="3419475" y="3141663"/>
          <a:ext cx="18415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1" imgW="1809655" imgH="1104995" progId="Equation.3">
                  <p:embed/>
                </p:oleObj>
              </mc:Choice>
              <mc:Fallback>
                <p:oleObj name="Equation" r:id="rId11" imgW="1809655" imgH="11049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8415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85800" y="4989513"/>
            <a:ext cx="2014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*</a:t>
            </a:r>
            <a:r>
              <a:rPr kumimoji="1" lang="zh-CN" altLang="en-US" b="1">
                <a:latin typeface="+mn-lt"/>
                <a:ea typeface="+mn-ea"/>
              </a:rPr>
              <a:t>曲率中心</a:t>
            </a:r>
          </a:p>
        </p:txBody>
      </p:sp>
      <p:sp>
        <p:nvSpPr>
          <p:cNvPr id="40975" name="AutoShape 15"/>
          <p:cNvSpPr>
            <a:spLocks/>
          </p:cNvSpPr>
          <p:nvPr/>
        </p:nvSpPr>
        <p:spPr bwMode="auto">
          <a:xfrm>
            <a:off x="2540000" y="4594225"/>
            <a:ext cx="179388" cy="1439863"/>
          </a:xfrm>
          <a:prstGeom prst="leftBrace">
            <a:avLst>
              <a:gd name="adj1" fmla="val 6688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17189"/>
              </p:ext>
            </p:extLst>
          </p:nvPr>
        </p:nvGraphicFramePr>
        <p:xfrm>
          <a:off x="2794000" y="4308475"/>
          <a:ext cx="2641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3" imgW="2609898" imgH="999982" progId="Equation.3">
                  <p:embed/>
                </p:oleObj>
              </mc:Choice>
              <mc:Fallback>
                <p:oleObj name="Equation" r:id="rId13" imgW="2609898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308475"/>
                        <a:ext cx="2641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98032"/>
              </p:ext>
            </p:extLst>
          </p:nvPr>
        </p:nvGraphicFramePr>
        <p:xfrm>
          <a:off x="2832100" y="5280025"/>
          <a:ext cx="2146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5" imgW="2114407" imgH="999982" progId="Equation.3">
                  <p:embed/>
                </p:oleObj>
              </mc:Choice>
              <mc:Fallback>
                <p:oleObj name="Equation" r:id="rId15" imgW="2114407" imgH="9999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280025"/>
                        <a:ext cx="2146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7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7" grpId="0" autoUpdateAnimBg="0"/>
      <p:bldP spid="40970" grpId="0" autoUpdateAnimBg="0"/>
      <p:bldP spid="40971" grpId="0" autoUpdateAnimBg="0"/>
      <p:bldP spid="40974" grpId="0" autoUpdateAnimBg="0"/>
      <p:bldP spid="40975" grpId="0" animBg="1"/>
      <p:bldP spid="1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2447925" cy="719138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9933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1135063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曲线在一点处的曲率圆与曲线有何密切关系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" y="16684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答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有公切线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352800" y="166846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凹向一致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410200" y="16684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曲率相同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81000" y="22780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求双曲线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94477"/>
              </p:ext>
            </p:extLst>
          </p:nvPr>
        </p:nvGraphicFramePr>
        <p:xfrm>
          <a:off x="2362200" y="2341563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3" imgW="876110" imgH="361759" progId="Equation.3">
                  <p:embed/>
                </p:oleObj>
              </mc:Choice>
              <mc:Fallback>
                <p:oleObj name="Equation" r:id="rId3" imgW="87611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1563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276600" y="2278063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的曲率半径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R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并分析何处 </a:t>
            </a:r>
            <a:r>
              <a:rPr kumimoji="1" lang="en-US" altLang="zh-CN" b="1" i="1">
                <a:latin typeface="+mn-lt"/>
                <a:ea typeface="+mn-ea"/>
              </a:rPr>
              <a:t>R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最小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62000" y="3040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763567"/>
              </p:ext>
            </p:extLst>
          </p:nvPr>
        </p:nvGraphicFramePr>
        <p:xfrm>
          <a:off x="1511300" y="2886075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5" imgW="1428607" imgH="876109" progId="Equation.3">
                  <p:embed/>
                </p:oleObj>
              </mc:Choice>
              <mc:Fallback>
                <p:oleObj name="Equation" r:id="rId5" imgW="1428607" imgH="876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886075"/>
                        <a:ext cx="1460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83944"/>
              </p:ext>
            </p:extLst>
          </p:nvPr>
        </p:nvGraphicFramePr>
        <p:xfrm>
          <a:off x="3230563" y="2886075"/>
          <a:ext cx="1244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7" imgW="1219010" imgH="876109" progId="Equation.3">
                  <p:embed/>
                </p:oleObj>
              </mc:Choice>
              <mc:Fallback>
                <p:oleObj name="Equation" r:id="rId7" imgW="1219010" imgH="876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886075"/>
                        <a:ext cx="1244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4533900" y="30146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875084"/>
              </p:ext>
            </p:extLst>
          </p:nvPr>
        </p:nvGraphicFramePr>
        <p:xfrm>
          <a:off x="228600" y="4497388"/>
          <a:ext cx="215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9" imgW="2133695" imgH="581216" progId="Equation.3">
                  <p:embed/>
                </p:oleObj>
              </mc:Choice>
              <mc:Fallback>
                <p:oleObj name="Equation" r:id="rId9" imgW="2133695" imgH="581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7388"/>
                        <a:ext cx="2159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49172"/>
              </p:ext>
            </p:extLst>
          </p:nvPr>
        </p:nvGraphicFramePr>
        <p:xfrm>
          <a:off x="920750" y="4105275"/>
          <a:ext cx="1498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11" imgW="1466755" imgH="571357" progId="Equation.3">
                  <p:embed/>
                </p:oleObj>
              </mc:Choice>
              <mc:Fallback>
                <p:oleObj name="Equation" r:id="rId11" imgW="1466755" imgH="571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105275"/>
                        <a:ext cx="1498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33549"/>
              </p:ext>
            </p:extLst>
          </p:nvPr>
        </p:nvGraphicFramePr>
        <p:xfrm>
          <a:off x="1220788" y="4827588"/>
          <a:ext cx="57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13" imgW="543068" imgH="438055" progId="Equation.3">
                  <p:embed/>
                </p:oleObj>
              </mc:Choice>
              <mc:Fallback>
                <p:oleObj name="Equation" r:id="rId13" imgW="543068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827588"/>
                        <a:ext cx="57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35179"/>
              </p:ext>
            </p:extLst>
          </p:nvPr>
        </p:nvGraphicFramePr>
        <p:xfrm>
          <a:off x="2438400" y="4483100"/>
          <a:ext cx="1762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15" imgW="1733360" imgH="581216" progId="Equation.3">
                  <p:embed/>
                </p:oleObj>
              </mc:Choice>
              <mc:Fallback>
                <p:oleObj name="Equation" r:id="rId15" imgW="1733360" imgH="581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83100"/>
                        <a:ext cx="17621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82288"/>
              </p:ext>
            </p:extLst>
          </p:nvPr>
        </p:nvGraphicFramePr>
        <p:xfrm>
          <a:off x="2801938" y="3952875"/>
          <a:ext cx="1346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17" imgW="1314593" imgH="723948" progId="Equation.3">
                  <p:embed/>
                </p:oleObj>
              </mc:Choice>
              <mc:Fallback>
                <p:oleObj name="Equation" r:id="rId17" imgW="1314593" imgH="723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952875"/>
                        <a:ext cx="1346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74665"/>
              </p:ext>
            </p:extLst>
          </p:nvPr>
        </p:nvGraphicFramePr>
        <p:xfrm>
          <a:off x="3182938" y="4803775"/>
          <a:ext cx="55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19" imgW="533210" imgH="552498" progId="Equation.3">
                  <p:embed/>
                </p:oleObj>
              </mc:Choice>
              <mc:Fallback>
                <p:oleObj name="Equation" r:id="rId19" imgW="533210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803775"/>
                        <a:ext cx="558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39320"/>
              </p:ext>
            </p:extLst>
          </p:nvPr>
        </p:nvGraphicFramePr>
        <p:xfrm>
          <a:off x="4267200" y="4384675"/>
          <a:ext cx="2095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21" imgW="2066830" imgH="723948" progId="Equation.3">
                  <p:embed/>
                </p:oleObj>
              </mc:Choice>
              <mc:Fallback>
                <p:oleObj name="Equation" r:id="rId21" imgW="2066830" imgH="723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84675"/>
                        <a:ext cx="2095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5715000" y="5464175"/>
            <a:ext cx="31242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715000" y="55546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利用</a:t>
            </a:r>
          </a:p>
        </p:txBody>
      </p:sp>
      <p:graphicFrame>
        <p:nvGraphicFramePr>
          <p:cNvPr id="42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9845"/>
              </p:ext>
            </p:extLst>
          </p:nvPr>
        </p:nvGraphicFramePr>
        <p:xfrm>
          <a:off x="6586538" y="5553075"/>
          <a:ext cx="2100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23" imgW="2038540" imgH="495490" progId="Equation.3">
                  <p:embed/>
                </p:oleObj>
              </mc:Choice>
              <mc:Fallback>
                <p:oleObj name="Equation" r:id="rId23" imgW="203854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5553075"/>
                        <a:ext cx="21002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22459"/>
              </p:ext>
            </p:extLst>
          </p:nvPr>
        </p:nvGraphicFramePr>
        <p:xfrm>
          <a:off x="6400800" y="4562475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25" imgW="733377" imgH="352330" progId="Equation.3">
                  <p:embed/>
                </p:oleObj>
              </mc:Choice>
              <mc:Fallback>
                <p:oleObj name="Equation" r:id="rId25" imgW="733377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62475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41810"/>
              </p:ext>
            </p:extLst>
          </p:nvPr>
        </p:nvGraphicFramePr>
        <p:xfrm>
          <a:off x="791722" y="5530175"/>
          <a:ext cx="408507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27" imgW="1930320" imgH="291960" progId="Equation.DSMT4">
                  <p:embed/>
                </p:oleObj>
              </mc:Choice>
              <mc:Fallback>
                <p:oleObj name="Equation" r:id="rId27" imgW="1930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722" y="5530175"/>
                        <a:ext cx="4085078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32" name="Group 148"/>
          <p:cNvGrpSpPr>
            <a:grpSpLocks/>
          </p:cNvGrpSpPr>
          <p:nvPr/>
        </p:nvGrpSpPr>
        <p:grpSpPr bwMode="auto">
          <a:xfrm>
            <a:off x="6705600" y="2859088"/>
            <a:ext cx="2225675" cy="2224087"/>
            <a:chOff x="4224" y="1863"/>
            <a:chExt cx="1402" cy="1401"/>
          </a:xfrm>
        </p:grpSpPr>
        <p:graphicFrame>
          <p:nvGraphicFramePr>
            <p:cNvPr id="29724" name="Object 128"/>
            <p:cNvGraphicFramePr>
              <a:graphicFrameLocks noChangeAspect="1"/>
            </p:cNvGraphicFramePr>
            <p:nvPr/>
          </p:nvGraphicFramePr>
          <p:xfrm>
            <a:off x="4712" y="2611"/>
            <a:ext cx="19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" name="Equation" r:id="rId29" imgW="276034" imgH="285893" progId="Equation.3">
                    <p:embed/>
                  </p:oleObj>
                </mc:Choice>
                <mc:Fallback>
                  <p:oleObj name="Equation" r:id="rId29" imgW="276034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611"/>
                          <a:ext cx="19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5" name="Group 121"/>
            <p:cNvGrpSpPr>
              <a:grpSpLocks/>
            </p:cNvGrpSpPr>
            <p:nvPr/>
          </p:nvGrpSpPr>
          <p:grpSpPr bwMode="auto">
            <a:xfrm>
              <a:off x="4224" y="1931"/>
              <a:ext cx="1378" cy="1333"/>
              <a:chOff x="3984" y="288"/>
              <a:chExt cx="1531" cy="1480"/>
            </a:xfrm>
          </p:grpSpPr>
          <p:sp>
            <p:nvSpPr>
              <p:cNvPr id="29733" name="Line 86"/>
              <p:cNvSpPr>
                <a:spLocks noChangeShapeType="1"/>
              </p:cNvSpPr>
              <p:nvPr/>
            </p:nvSpPr>
            <p:spPr bwMode="auto">
              <a:xfrm>
                <a:off x="3984" y="1024"/>
                <a:ext cx="15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9734" name="Line 117"/>
              <p:cNvSpPr>
                <a:spLocks noChangeShapeType="1"/>
              </p:cNvSpPr>
              <p:nvPr/>
            </p:nvSpPr>
            <p:spPr bwMode="auto">
              <a:xfrm flipV="1">
                <a:off x="4750" y="288"/>
                <a:ext cx="1" cy="1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9735" name="Freeform 118"/>
              <p:cNvSpPr>
                <a:spLocks/>
              </p:cNvSpPr>
              <p:nvPr/>
            </p:nvSpPr>
            <p:spPr bwMode="auto">
              <a:xfrm>
                <a:off x="4085" y="1101"/>
                <a:ext cx="586" cy="561"/>
              </a:xfrm>
              <a:custGeom>
                <a:avLst/>
                <a:gdLst>
                  <a:gd name="T0" fmla="*/ 0 w 586"/>
                  <a:gd name="T1" fmla="*/ 0 h 561"/>
                  <a:gd name="T2" fmla="*/ 24 w 586"/>
                  <a:gd name="T3" fmla="*/ 0 h 561"/>
                  <a:gd name="T4" fmla="*/ 53 w 586"/>
                  <a:gd name="T5" fmla="*/ 7 h 561"/>
                  <a:gd name="T6" fmla="*/ 77 w 586"/>
                  <a:gd name="T7" fmla="*/ 15 h 561"/>
                  <a:gd name="T8" fmla="*/ 97 w 586"/>
                  <a:gd name="T9" fmla="*/ 22 h 561"/>
                  <a:gd name="T10" fmla="*/ 121 w 586"/>
                  <a:gd name="T11" fmla="*/ 30 h 561"/>
                  <a:gd name="T12" fmla="*/ 145 w 586"/>
                  <a:gd name="T13" fmla="*/ 30 h 561"/>
                  <a:gd name="T14" fmla="*/ 174 w 586"/>
                  <a:gd name="T15" fmla="*/ 45 h 561"/>
                  <a:gd name="T16" fmla="*/ 199 w 586"/>
                  <a:gd name="T17" fmla="*/ 53 h 561"/>
                  <a:gd name="T18" fmla="*/ 223 w 586"/>
                  <a:gd name="T19" fmla="*/ 60 h 561"/>
                  <a:gd name="T20" fmla="*/ 247 w 586"/>
                  <a:gd name="T21" fmla="*/ 68 h 561"/>
                  <a:gd name="T22" fmla="*/ 271 w 586"/>
                  <a:gd name="T23" fmla="*/ 83 h 561"/>
                  <a:gd name="T24" fmla="*/ 295 w 586"/>
                  <a:gd name="T25" fmla="*/ 91 h 561"/>
                  <a:gd name="T26" fmla="*/ 320 w 586"/>
                  <a:gd name="T27" fmla="*/ 106 h 561"/>
                  <a:gd name="T28" fmla="*/ 344 w 586"/>
                  <a:gd name="T29" fmla="*/ 121 h 561"/>
                  <a:gd name="T30" fmla="*/ 368 w 586"/>
                  <a:gd name="T31" fmla="*/ 136 h 561"/>
                  <a:gd name="T32" fmla="*/ 392 w 586"/>
                  <a:gd name="T33" fmla="*/ 159 h 561"/>
                  <a:gd name="T34" fmla="*/ 417 w 586"/>
                  <a:gd name="T35" fmla="*/ 182 h 561"/>
                  <a:gd name="T36" fmla="*/ 441 w 586"/>
                  <a:gd name="T37" fmla="*/ 212 h 561"/>
                  <a:gd name="T38" fmla="*/ 465 w 586"/>
                  <a:gd name="T39" fmla="*/ 243 h 561"/>
                  <a:gd name="T40" fmla="*/ 489 w 586"/>
                  <a:gd name="T41" fmla="*/ 281 h 561"/>
                  <a:gd name="T42" fmla="*/ 514 w 586"/>
                  <a:gd name="T43" fmla="*/ 334 h 561"/>
                  <a:gd name="T44" fmla="*/ 538 w 586"/>
                  <a:gd name="T45" fmla="*/ 387 h 561"/>
                  <a:gd name="T46" fmla="*/ 562 w 586"/>
                  <a:gd name="T47" fmla="*/ 470 h 561"/>
                  <a:gd name="T48" fmla="*/ 586 w 586"/>
                  <a:gd name="T49" fmla="*/ 561 h 5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86" h="561">
                    <a:moveTo>
                      <a:pt x="0" y="0"/>
                    </a:moveTo>
                    <a:lnTo>
                      <a:pt x="24" y="0"/>
                    </a:lnTo>
                    <a:lnTo>
                      <a:pt x="53" y="7"/>
                    </a:lnTo>
                    <a:lnTo>
                      <a:pt x="77" y="15"/>
                    </a:lnTo>
                    <a:lnTo>
                      <a:pt x="97" y="22"/>
                    </a:lnTo>
                    <a:lnTo>
                      <a:pt x="121" y="30"/>
                    </a:lnTo>
                    <a:lnTo>
                      <a:pt x="145" y="30"/>
                    </a:lnTo>
                    <a:lnTo>
                      <a:pt x="174" y="45"/>
                    </a:lnTo>
                    <a:lnTo>
                      <a:pt x="199" y="53"/>
                    </a:lnTo>
                    <a:lnTo>
                      <a:pt x="223" y="60"/>
                    </a:lnTo>
                    <a:lnTo>
                      <a:pt x="247" y="68"/>
                    </a:lnTo>
                    <a:lnTo>
                      <a:pt x="271" y="83"/>
                    </a:lnTo>
                    <a:lnTo>
                      <a:pt x="295" y="91"/>
                    </a:lnTo>
                    <a:lnTo>
                      <a:pt x="320" y="106"/>
                    </a:lnTo>
                    <a:lnTo>
                      <a:pt x="344" y="121"/>
                    </a:lnTo>
                    <a:lnTo>
                      <a:pt x="368" y="136"/>
                    </a:lnTo>
                    <a:lnTo>
                      <a:pt x="392" y="159"/>
                    </a:lnTo>
                    <a:lnTo>
                      <a:pt x="417" y="182"/>
                    </a:lnTo>
                    <a:lnTo>
                      <a:pt x="441" y="212"/>
                    </a:lnTo>
                    <a:lnTo>
                      <a:pt x="465" y="243"/>
                    </a:lnTo>
                    <a:lnTo>
                      <a:pt x="489" y="281"/>
                    </a:lnTo>
                    <a:lnTo>
                      <a:pt x="514" y="334"/>
                    </a:lnTo>
                    <a:lnTo>
                      <a:pt x="538" y="387"/>
                    </a:lnTo>
                    <a:lnTo>
                      <a:pt x="562" y="470"/>
                    </a:lnTo>
                    <a:lnTo>
                      <a:pt x="586" y="561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9736" name="Freeform 119"/>
              <p:cNvSpPr>
                <a:spLocks/>
              </p:cNvSpPr>
              <p:nvPr/>
            </p:nvSpPr>
            <p:spPr bwMode="auto">
              <a:xfrm>
                <a:off x="4826" y="385"/>
                <a:ext cx="581" cy="570"/>
              </a:xfrm>
              <a:custGeom>
                <a:avLst/>
                <a:gdLst>
                  <a:gd name="T0" fmla="*/ 0 w 581"/>
                  <a:gd name="T1" fmla="*/ 0 h 570"/>
                  <a:gd name="T2" fmla="*/ 24 w 581"/>
                  <a:gd name="T3" fmla="*/ 99 h 570"/>
                  <a:gd name="T4" fmla="*/ 48 w 581"/>
                  <a:gd name="T5" fmla="*/ 183 h 570"/>
                  <a:gd name="T6" fmla="*/ 73 w 581"/>
                  <a:gd name="T7" fmla="*/ 236 h 570"/>
                  <a:gd name="T8" fmla="*/ 97 w 581"/>
                  <a:gd name="T9" fmla="*/ 281 h 570"/>
                  <a:gd name="T10" fmla="*/ 121 w 581"/>
                  <a:gd name="T11" fmla="*/ 327 h 570"/>
                  <a:gd name="T12" fmla="*/ 145 w 581"/>
                  <a:gd name="T13" fmla="*/ 357 h 570"/>
                  <a:gd name="T14" fmla="*/ 170 w 581"/>
                  <a:gd name="T15" fmla="*/ 380 h 570"/>
                  <a:gd name="T16" fmla="*/ 194 w 581"/>
                  <a:gd name="T17" fmla="*/ 403 h 570"/>
                  <a:gd name="T18" fmla="*/ 218 w 581"/>
                  <a:gd name="T19" fmla="*/ 426 h 570"/>
                  <a:gd name="T20" fmla="*/ 242 w 581"/>
                  <a:gd name="T21" fmla="*/ 441 h 570"/>
                  <a:gd name="T22" fmla="*/ 266 w 581"/>
                  <a:gd name="T23" fmla="*/ 456 h 570"/>
                  <a:gd name="T24" fmla="*/ 291 w 581"/>
                  <a:gd name="T25" fmla="*/ 471 h 570"/>
                  <a:gd name="T26" fmla="*/ 315 w 581"/>
                  <a:gd name="T27" fmla="*/ 486 h 570"/>
                  <a:gd name="T28" fmla="*/ 339 w 581"/>
                  <a:gd name="T29" fmla="*/ 494 h 570"/>
                  <a:gd name="T30" fmla="*/ 363 w 581"/>
                  <a:gd name="T31" fmla="*/ 509 h 570"/>
                  <a:gd name="T32" fmla="*/ 388 w 581"/>
                  <a:gd name="T33" fmla="*/ 517 h 570"/>
                  <a:gd name="T34" fmla="*/ 412 w 581"/>
                  <a:gd name="T35" fmla="*/ 524 h 570"/>
                  <a:gd name="T36" fmla="*/ 436 w 581"/>
                  <a:gd name="T37" fmla="*/ 532 h 570"/>
                  <a:gd name="T38" fmla="*/ 460 w 581"/>
                  <a:gd name="T39" fmla="*/ 539 h 570"/>
                  <a:gd name="T40" fmla="*/ 489 w 581"/>
                  <a:gd name="T41" fmla="*/ 547 h 570"/>
                  <a:gd name="T42" fmla="*/ 514 w 581"/>
                  <a:gd name="T43" fmla="*/ 555 h 570"/>
                  <a:gd name="T44" fmla="*/ 538 w 581"/>
                  <a:gd name="T45" fmla="*/ 555 h 570"/>
                  <a:gd name="T46" fmla="*/ 562 w 581"/>
                  <a:gd name="T47" fmla="*/ 562 h 570"/>
                  <a:gd name="T48" fmla="*/ 581 w 581"/>
                  <a:gd name="T49" fmla="*/ 570 h 57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581" h="570">
                    <a:moveTo>
                      <a:pt x="0" y="0"/>
                    </a:moveTo>
                    <a:lnTo>
                      <a:pt x="24" y="99"/>
                    </a:lnTo>
                    <a:lnTo>
                      <a:pt x="48" y="183"/>
                    </a:lnTo>
                    <a:lnTo>
                      <a:pt x="73" y="236"/>
                    </a:lnTo>
                    <a:lnTo>
                      <a:pt x="97" y="281"/>
                    </a:lnTo>
                    <a:lnTo>
                      <a:pt x="121" y="327"/>
                    </a:lnTo>
                    <a:lnTo>
                      <a:pt x="145" y="357"/>
                    </a:lnTo>
                    <a:lnTo>
                      <a:pt x="170" y="380"/>
                    </a:lnTo>
                    <a:lnTo>
                      <a:pt x="194" y="403"/>
                    </a:lnTo>
                    <a:lnTo>
                      <a:pt x="218" y="426"/>
                    </a:lnTo>
                    <a:lnTo>
                      <a:pt x="242" y="441"/>
                    </a:lnTo>
                    <a:lnTo>
                      <a:pt x="266" y="456"/>
                    </a:lnTo>
                    <a:lnTo>
                      <a:pt x="291" y="471"/>
                    </a:lnTo>
                    <a:lnTo>
                      <a:pt x="315" y="486"/>
                    </a:lnTo>
                    <a:lnTo>
                      <a:pt x="339" y="494"/>
                    </a:lnTo>
                    <a:lnTo>
                      <a:pt x="363" y="509"/>
                    </a:lnTo>
                    <a:lnTo>
                      <a:pt x="388" y="517"/>
                    </a:lnTo>
                    <a:lnTo>
                      <a:pt x="412" y="524"/>
                    </a:lnTo>
                    <a:lnTo>
                      <a:pt x="436" y="532"/>
                    </a:lnTo>
                    <a:lnTo>
                      <a:pt x="460" y="539"/>
                    </a:lnTo>
                    <a:lnTo>
                      <a:pt x="489" y="547"/>
                    </a:lnTo>
                    <a:lnTo>
                      <a:pt x="514" y="555"/>
                    </a:lnTo>
                    <a:lnTo>
                      <a:pt x="538" y="555"/>
                    </a:lnTo>
                    <a:lnTo>
                      <a:pt x="562" y="562"/>
                    </a:lnTo>
                    <a:lnTo>
                      <a:pt x="581" y="57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29726" name="Line 122"/>
            <p:cNvSpPr>
              <a:spLocks noChangeShapeType="1"/>
            </p:cNvSpPr>
            <p:nvPr/>
          </p:nvSpPr>
          <p:spPr bwMode="auto">
            <a:xfrm flipH="1">
              <a:off x="4913" y="2366"/>
              <a:ext cx="2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727" name="Line 123"/>
            <p:cNvSpPr>
              <a:spLocks noChangeShapeType="1"/>
            </p:cNvSpPr>
            <p:nvPr/>
          </p:nvSpPr>
          <p:spPr bwMode="auto">
            <a:xfrm>
              <a:off x="5132" y="2383"/>
              <a:ext cx="0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728" name="Oval 124"/>
            <p:cNvSpPr>
              <a:spLocks noChangeArrowheads="1"/>
            </p:cNvSpPr>
            <p:nvPr/>
          </p:nvSpPr>
          <p:spPr bwMode="auto">
            <a:xfrm>
              <a:off x="5065" y="1863"/>
              <a:ext cx="533" cy="585"/>
            </a:xfrm>
            <a:prstGeom prst="ellips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9729" name="Object 125"/>
            <p:cNvGraphicFramePr>
              <a:graphicFrameLocks noChangeAspect="1"/>
            </p:cNvGraphicFramePr>
            <p:nvPr/>
          </p:nvGraphicFramePr>
          <p:xfrm>
            <a:off x="5127" y="2616"/>
            <a:ext cx="9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4" name="Equation" r:id="rId31" imgW="123873" imgH="276034" progId="Equation.3">
                    <p:embed/>
                  </p:oleObj>
                </mc:Choice>
                <mc:Fallback>
                  <p:oleObj name="Equation" r:id="rId31" imgW="123873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2616"/>
                          <a:ext cx="9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126"/>
            <p:cNvGraphicFramePr>
              <a:graphicFrameLocks noChangeAspect="1"/>
            </p:cNvGraphicFramePr>
            <p:nvPr/>
          </p:nvGraphicFramePr>
          <p:xfrm>
            <a:off x="4791" y="2266"/>
            <a:ext cx="9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5" name="Equation" r:id="rId33" imgW="123873" imgH="276034" progId="Equation.3">
                    <p:embed/>
                  </p:oleObj>
                </mc:Choice>
                <mc:Fallback>
                  <p:oleObj name="Equation" r:id="rId33" imgW="123873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2266"/>
                          <a:ext cx="9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127"/>
            <p:cNvGraphicFramePr>
              <a:graphicFrameLocks noChangeAspect="1"/>
            </p:cNvGraphicFramePr>
            <p:nvPr/>
          </p:nvGraphicFramePr>
          <p:xfrm>
            <a:off x="4711" y="1920"/>
            <a:ext cx="1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name="Equation" r:id="rId35" imgW="209598" imgH="285893" progId="Equation.3">
                    <p:embed/>
                  </p:oleObj>
                </mc:Choice>
                <mc:Fallback>
                  <p:oleObj name="Equation" r:id="rId35" imgW="209598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1920"/>
                          <a:ext cx="15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Object 129"/>
            <p:cNvGraphicFramePr>
              <a:graphicFrameLocks noChangeAspect="1"/>
            </p:cNvGraphicFramePr>
            <p:nvPr/>
          </p:nvGraphicFramePr>
          <p:xfrm>
            <a:off x="5484" y="2660"/>
            <a:ext cx="1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7" name="Equation" r:id="rId37" imgW="200168" imgH="209598" progId="Equation.3">
                    <p:embed/>
                  </p:oleObj>
                </mc:Choice>
                <mc:Fallback>
                  <p:oleObj name="Equation" r:id="rId37" imgW="200168" imgH="2095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4" y="2660"/>
                          <a:ext cx="1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49914" y="658627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2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utoUpdateAnimBg="0"/>
      <p:bldP spid="41990" grpId="0" autoUpdateAnimBg="0"/>
      <p:bldP spid="41991" grpId="0" autoUpdateAnimBg="0"/>
      <p:bldP spid="41993" grpId="0" autoUpdateAnimBg="0"/>
      <p:bldP spid="41995" grpId="0" autoUpdateAnimBg="0"/>
      <p:bldP spid="41998" grpId="0" autoUpdateAnimBg="0"/>
      <p:bldP spid="42019" grpId="0" animBg="1"/>
      <p:bldP spid="42020" grpId="0" autoUpdateAnimBg="0"/>
      <p:bldP spid="4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63575" y="4602163"/>
            <a:ext cx="321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则弧长微分公式为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486649"/>
              </p:ext>
            </p:extLst>
          </p:nvPr>
        </p:nvGraphicFramePr>
        <p:xfrm>
          <a:off x="3670300" y="4514850"/>
          <a:ext cx="355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3524155" imgH="571357" progId="Equation.DSMT4">
                  <p:embed/>
                </p:oleObj>
              </mc:Choice>
              <mc:Fallback>
                <p:oleObj name="Equation" r:id="rId3" imgW="3524155" imgH="5713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514850"/>
                        <a:ext cx="355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31162"/>
              </p:ext>
            </p:extLst>
          </p:nvPr>
        </p:nvGraphicFramePr>
        <p:xfrm>
          <a:off x="1492250" y="547688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971693" imgH="390477" progId="Equation.3">
                  <p:embed/>
                </p:oleObj>
              </mc:Choice>
              <mc:Fallback>
                <p:oleObj name="Equation" r:id="rId5" imgW="97169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47688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19762"/>
              </p:ext>
            </p:extLst>
          </p:nvPr>
        </p:nvGraphicFramePr>
        <p:xfrm>
          <a:off x="2590800" y="45720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1419177" imgH="504920" progId="Equation.3">
                  <p:embed/>
                </p:oleObj>
              </mc:Choice>
              <mc:Fallback>
                <p:oleObj name="Equation" r:id="rId7" imgW="1419177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144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64542"/>
              </p:ext>
            </p:extLst>
          </p:nvPr>
        </p:nvGraphicFramePr>
        <p:xfrm>
          <a:off x="1003300" y="1263650"/>
          <a:ext cx="309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3067240" imgH="533210" progId="Equation.3">
                  <p:embed/>
                </p:oleObj>
              </mc:Choice>
              <mc:Fallback>
                <p:oleObj name="Equation" r:id="rId9" imgW="306724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263650"/>
                        <a:ext cx="3098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66775" y="28511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48669"/>
              </p:ext>
            </p:extLst>
          </p:nvPr>
        </p:nvGraphicFramePr>
        <p:xfrm>
          <a:off x="1552575" y="2828925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1" imgW="2914650" imgH="533210" progId="Equation.3">
                  <p:embed/>
                </p:oleObj>
              </mc:Choice>
              <mc:Fallback>
                <p:oleObj name="Equation" r:id="rId11" imgW="291465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828925"/>
                        <a:ext cx="294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1066800" y="37099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若曲线由参数方程表示</a:t>
            </a:r>
          </a:p>
        </p:txBody>
      </p:sp>
      <p:graphicFrame>
        <p:nvGraphicFramePr>
          <p:cNvPr id="747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06453"/>
              </p:ext>
            </p:extLst>
          </p:nvPr>
        </p:nvGraphicFramePr>
        <p:xfrm>
          <a:off x="4995863" y="3427413"/>
          <a:ext cx="129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3" imgW="1267016" imgH="971693" progId="Equation.DSMT4">
                  <p:embed/>
                </p:oleObj>
              </mc:Choice>
              <mc:Fallback>
                <p:oleObj name="Equation" r:id="rId13" imgW="1267016" imgH="9716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3427413"/>
                        <a:ext cx="1295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9" name="AutoShape 37"/>
          <p:cNvSpPr>
            <a:spLocks/>
          </p:cNvSpPr>
          <p:nvPr/>
        </p:nvSpPr>
        <p:spPr bwMode="auto">
          <a:xfrm>
            <a:off x="4786313" y="3573463"/>
            <a:ext cx="179387" cy="792162"/>
          </a:xfrm>
          <a:prstGeom prst="leftBrace">
            <a:avLst>
              <a:gd name="adj1" fmla="val 3679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74795" name="Group 43"/>
          <p:cNvGrpSpPr>
            <a:grpSpLocks/>
          </p:cNvGrpSpPr>
          <p:nvPr/>
        </p:nvGrpSpPr>
        <p:grpSpPr bwMode="auto">
          <a:xfrm>
            <a:off x="808038" y="3014663"/>
            <a:ext cx="4103687" cy="144462"/>
            <a:chOff x="2699" y="890"/>
            <a:chExt cx="2585" cy="91"/>
          </a:xfrm>
        </p:grpSpPr>
        <p:sp>
          <p:nvSpPr>
            <p:cNvPr id="4112" name="Line 41"/>
            <p:cNvSpPr>
              <a:spLocks noChangeShapeType="1"/>
            </p:cNvSpPr>
            <p:nvPr/>
          </p:nvSpPr>
          <p:spPr bwMode="auto">
            <a:xfrm>
              <a:off x="2699" y="890"/>
              <a:ext cx="258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4113" name="Line 42"/>
            <p:cNvSpPr>
              <a:spLocks noChangeShapeType="1"/>
            </p:cNvSpPr>
            <p:nvPr/>
          </p:nvSpPr>
          <p:spPr bwMode="auto">
            <a:xfrm>
              <a:off x="2699" y="981"/>
              <a:ext cx="258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sz="2800" b="1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59422"/>
              </p:ext>
            </p:extLst>
          </p:nvPr>
        </p:nvGraphicFramePr>
        <p:xfrm>
          <a:off x="1187450" y="1989138"/>
          <a:ext cx="34115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5" imgW="1657493" imgH="266605" progId="Equation.DSMT4">
                  <p:embed/>
                </p:oleObj>
              </mc:Choice>
              <mc:Fallback>
                <p:oleObj name="Equation" r:id="rId15" imgW="1657493" imgH="2666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34115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01904"/>
              </p:ext>
            </p:extLst>
          </p:nvPr>
        </p:nvGraphicFramePr>
        <p:xfrm>
          <a:off x="4572000" y="1989138"/>
          <a:ext cx="2266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7" imgW="1095566" imgH="219027" progId="Equation.DSMT4">
                  <p:embed/>
                </p:oleObj>
              </mc:Choice>
              <mc:Fallback>
                <p:oleObj name="Equation" r:id="rId17" imgW="1095566" imgH="2190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9138"/>
                        <a:ext cx="2266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0484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9" grpId="0" autoUpdateAnimBg="0"/>
      <p:bldP spid="74787" grpId="0" autoUpdateAnimBg="0"/>
      <p:bldP spid="74789" grpId="0" animBg="1"/>
      <p:bldP spid="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64" name="Freeform 8"/>
          <p:cNvSpPr>
            <a:spLocks/>
          </p:cNvSpPr>
          <p:nvPr/>
        </p:nvSpPr>
        <p:spPr bwMode="auto">
          <a:xfrm rot="-475995">
            <a:off x="2871788" y="3103563"/>
            <a:ext cx="4953000" cy="1398587"/>
          </a:xfrm>
          <a:custGeom>
            <a:avLst/>
            <a:gdLst>
              <a:gd name="T0" fmla="*/ 0 w 2357"/>
              <a:gd name="T1" fmla="*/ 2147483647 h 645"/>
              <a:gd name="T2" fmla="*/ 2147483647 w 2357"/>
              <a:gd name="T3" fmla="*/ 2147483647 h 645"/>
              <a:gd name="T4" fmla="*/ 2147483647 w 2357"/>
              <a:gd name="T5" fmla="*/ 0 h 6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7" h="645">
                <a:moveTo>
                  <a:pt x="0" y="645"/>
                </a:moveTo>
                <a:lnTo>
                  <a:pt x="1400" y="263"/>
                </a:lnTo>
                <a:lnTo>
                  <a:pt x="2357" y="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785858" name="Group 2"/>
          <p:cNvGrpSpPr>
            <a:grpSpLocks/>
          </p:cNvGrpSpPr>
          <p:nvPr/>
        </p:nvGrpSpPr>
        <p:grpSpPr bwMode="auto">
          <a:xfrm>
            <a:off x="1562100" y="1668463"/>
            <a:ext cx="6616700" cy="4725987"/>
            <a:chOff x="984" y="1051"/>
            <a:chExt cx="4168" cy="2977"/>
          </a:xfrm>
        </p:grpSpPr>
        <p:sp>
          <p:nvSpPr>
            <p:cNvPr id="5159" name="Line 3"/>
            <p:cNvSpPr>
              <a:spLocks noChangeShapeType="1"/>
            </p:cNvSpPr>
            <p:nvPr/>
          </p:nvSpPr>
          <p:spPr bwMode="auto">
            <a:xfrm flipV="1">
              <a:off x="1390" y="1151"/>
              <a:ext cx="0" cy="26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4"/>
            <p:cNvSpPr>
              <a:spLocks noChangeShapeType="1"/>
            </p:cNvSpPr>
            <p:nvPr/>
          </p:nvSpPr>
          <p:spPr bwMode="auto">
            <a:xfrm>
              <a:off x="1375" y="3842"/>
              <a:ext cx="3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Text Box 5"/>
            <p:cNvSpPr txBox="1">
              <a:spLocks noChangeArrowheads="1"/>
            </p:cNvSpPr>
            <p:nvPr/>
          </p:nvSpPr>
          <p:spPr bwMode="auto">
            <a:xfrm>
              <a:off x="4633" y="3778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/>
                <a:t>x</a:t>
              </a:r>
              <a:endParaRPr kumimoji="1" lang="en-US" altLang="zh-CN" sz="2000"/>
            </a:p>
          </p:txBody>
        </p:sp>
        <p:sp>
          <p:nvSpPr>
            <p:cNvPr id="5162" name="Text Box 6"/>
            <p:cNvSpPr txBox="1">
              <a:spLocks noChangeArrowheads="1"/>
            </p:cNvSpPr>
            <p:nvPr/>
          </p:nvSpPr>
          <p:spPr bwMode="auto">
            <a:xfrm>
              <a:off x="984" y="1051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/>
                <a:t>y</a:t>
              </a:r>
              <a:endParaRPr kumimoji="1" lang="en-US" altLang="zh-CN" sz="2000"/>
            </a:p>
          </p:txBody>
        </p:sp>
        <p:sp>
          <p:nvSpPr>
            <p:cNvPr id="5163" name="Text Box 7"/>
            <p:cNvSpPr txBox="1">
              <a:spLocks noChangeArrowheads="1"/>
            </p:cNvSpPr>
            <p:nvPr/>
          </p:nvSpPr>
          <p:spPr bwMode="auto">
            <a:xfrm>
              <a:off x="1023" y="3670"/>
              <a:ext cx="4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/>
                <a:t>o</a:t>
              </a:r>
              <a:endParaRPr kumimoji="1" lang="en-US" altLang="zh-CN" sz="1200"/>
            </a:p>
          </p:txBody>
        </p:sp>
      </p:grpSp>
      <p:sp>
        <p:nvSpPr>
          <p:cNvPr id="1785865" name="Freeform 9"/>
          <p:cNvSpPr>
            <a:spLocks/>
          </p:cNvSpPr>
          <p:nvPr/>
        </p:nvSpPr>
        <p:spPr bwMode="auto">
          <a:xfrm>
            <a:off x="2486025" y="933450"/>
            <a:ext cx="4705350" cy="3838575"/>
          </a:xfrm>
          <a:custGeom>
            <a:avLst/>
            <a:gdLst>
              <a:gd name="T0" fmla="*/ 0 w 2964"/>
              <a:gd name="T1" fmla="*/ 2147483647 h 2418"/>
              <a:gd name="T2" fmla="*/ 2147483647 w 2964"/>
              <a:gd name="T3" fmla="*/ 2147483647 h 2418"/>
              <a:gd name="T4" fmla="*/ 2147483647 w 2964"/>
              <a:gd name="T5" fmla="*/ 2147483647 h 2418"/>
              <a:gd name="T6" fmla="*/ 2147483647 w 2964"/>
              <a:gd name="T7" fmla="*/ 2147483647 h 2418"/>
              <a:gd name="T8" fmla="*/ 2147483647 w 2964"/>
              <a:gd name="T9" fmla="*/ 2147483647 h 2418"/>
              <a:gd name="T10" fmla="*/ 2147483647 w 2964"/>
              <a:gd name="T11" fmla="*/ 0 h 24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4" h="2418">
                <a:moveTo>
                  <a:pt x="0" y="2418"/>
                </a:moveTo>
                <a:cubicBezTo>
                  <a:pt x="140" y="2384"/>
                  <a:pt x="550" y="2346"/>
                  <a:pt x="836" y="2217"/>
                </a:cubicBezTo>
                <a:cubicBezTo>
                  <a:pt x="1122" y="2088"/>
                  <a:pt x="1460" y="1858"/>
                  <a:pt x="1716" y="1644"/>
                </a:cubicBezTo>
                <a:cubicBezTo>
                  <a:pt x="1972" y="1430"/>
                  <a:pt x="2206" y="1136"/>
                  <a:pt x="2372" y="935"/>
                </a:cubicBezTo>
                <a:cubicBezTo>
                  <a:pt x="2538" y="734"/>
                  <a:pt x="2610" y="591"/>
                  <a:pt x="2709" y="435"/>
                </a:cubicBezTo>
                <a:cubicBezTo>
                  <a:pt x="2808" y="279"/>
                  <a:pt x="2911" y="91"/>
                  <a:pt x="2964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66" name="Line 10"/>
          <p:cNvSpPr>
            <a:spLocks noChangeShapeType="1"/>
          </p:cNvSpPr>
          <p:nvPr/>
        </p:nvSpPr>
        <p:spPr bwMode="auto">
          <a:xfrm>
            <a:off x="3797300" y="4481513"/>
            <a:ext cx="3003550" cy="1587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5867" name="Line 11"/>
          <p:cNvSpPr>
            <a:spLocks noChangeShapeType="1"/>
          </p:cNvSpPr>
          <p:nvPr/>
        </p:nvSpPr>
        <p:spPr bwMode="auto">
          <a:xfrm>
            <a:off x="3797300" y="4483100"/>
            <a:ext cx="0" cy="16160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5868" name="Line 12"/>
          <p:cNvSpPr>
            <a:spLocks noChangeShapeType="1"/>
          </p:cNvSpPr>
          <p:nvPr/>
        </p:nvSpPr>
        <p:spPr bwMode="auto">
          <a:xfrm>
            <a:off x="6786563" y="1668463"/>
            <a:ext cx="0" cy="44307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69" name="Freeform 13"/>
          <p:cNvSpPr>
            <a:spLocks/>
          </p:cNvSpPr>
          <p:nvPr/>
        </p:nvSpPr>
        <p:spPr bwMode="auto">
          <a:xfrm>
            <a:off x="6786563" y="3175000"/>
            <a:ext cx="1587" cy="1320800"/>
          </a:xfrm>
          <a:custGeom>
            <a:avLst/>
            <a:gdLst>
              <a:gd name="T0" fmla="*/ 0 w 1"/>
              <a:gd name="T1" fmla="*/ 0 h 832"/>
              <a:gd name="T2" fmla="*/ 0 w 1"/>
              <a:gd name="T3" fmla="*/ 2147483647 h 8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832">
                <a:moveTo>
                  <a:pt x="0" y="0"/>
                </a:moveTo>
                <a:lnTo>
                  <a:pt x="0" y="832"/>
                </a:ln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85871" name="Object 15"/>
          <p:cNvGraphicFramePr>
            <a:graphicFrameLocks noChangeAspect="1"/>
          </p:cNvGraphicFramePr>
          <p:nvPr/>
        </p:nvGraphicFramePr>
        <p:xfrm>
          <a:off x="3624263" y="614203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614203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72" name="Text Box 16"/>
          <p:cNvSpPr txBox="1">
            <a:spLocks noChangeArrowheads="1"/>
          </p:cNvSpPr>
          <p:nvPr/>
        </p:nvSpPr>
        <p:spPr bwMode="auto">
          <a:xfrm>
            <a:off x="3487738" y="4100513"/>
            <a:ext cx="41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 i="1">
                <a:solidFill>
                  <a:schemeClr val="tx2"/>
                </a:solidFill>
              </a:rPr>
              <a:t>M</a:t>
            </a:r>
            <a:endParaRPr kumimoji="1" lang="en-US" altLang="zh-CN" sz="1600" i="1">
              <a:solidFill>
                <a:schemeClr val="tx2"/>
              </a:solidFill>
            </a:endParaRPr>
          </a:p>
        </p:txBody>
      </p:sp>
      <p:graphicFrame>
        <p:nvGraphicFramePr>
          <p:cNvPr id="1785874" name="Object 18"/>
          <p:cNvGraphicFramePr>
            <a:graphicFrameLocks noChangeAspect="1"/>
          </p:cNvGraphicFramePr>
          <p:nvPr/>
        </p:nvGraphicFramePr>
        <p:xfrm>
          <a:off x="6457950" y="6153150"/>
          <a:ext cx="6286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5" imgW="457002" imgH="177723" progId="Equation.3">
                  <p:embed/>
                </p:oleObj>
              </mc:Choice>
              <mc:Fallback>
                <p:oleObj name="公式" r:id="rId5" imgW="45700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6153150"/>
                        <a:ext cx="6286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75" name="Text Box 19"/>
          <p:cNvSpPr txBox="1">
            <a:spLocks noChangeArrowheads="1"/>
          </p:cNvSpPr>
          <p:nvPr/>
        </p:nvSpPr>
        <p:spPr bwMode="auto">
          <a:xfrm>
            <a:off x="6426200" y="14382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 i="1">
                <a:solidFill>
                  <a:schemeClr val="tx2"/>
                </a:solidFill>
              </a:rPr>
              <a:t>N</a:t>
            </a:r>
            <a:endParaRPr kumimoji="1" lang="en-US" altLang="zh-CN" sz="1600" i="1">
              <a:solidFill>
                <a:schemeClr val="tx2"/>
              </a:solidFill>
            </a:endParaRPr>
          </a:p>
        </p:txBody>
      </p:sp>
      <p:grpSp>
        <p:nvGrpSpPr>
          <p:cNvPr id="1785876" name="Group 20"/>
          <p:cNvGrpSpPr>
            <a:grpSpLocks/>
          </p:cNvGrpSpPr>
          <p:nvPr/>
        </p:nvGrpSpPr>
        <p:grpSpPr bwMode="auto">
          <a:xfrm rot="-20986">
            <a:off x="2752725" y="798513"/>
            <a:ext cx="676275" cy="563562"/>
            <a:chOff x="431" y="1718"/>
            <a:chExt cx="426" cy="355"/>
          </a:xfrm>
        </p:grpSpPr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431" y="1750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 i="1"/>
                <a:t>MN</a:t>
              </a:r>
              <a:endParaRPr kumimoji="1" lang="en-US" altLang="zh-CN" sz="2400"/>
            </a:p>
          </p:txBody>
        </p:sp>
        <p:sp>
          <p:nvSpPr>
            <p:cNvPr id="5158" name="Arc 22"/>
            <p:cNvSpPr>
              <a:spLocks/>
            </p:cNvSpPr>
            <p:nvPr/>
          </p:nvSpPr>
          <p:spPr bwMode="auto">
            <a:xfrm>
              <a:off x="547" y="1718"/>
              <a:ext cx="195" cy="355"/>
            </a:xfrm>
            <a:custGeom>
              <a:avLst/>
              <a:gdLst>
                <a:gd name="T0" fmla="*/ 0 w 27951"/>
                <a:gd name="T1" fmla="*/ 0 h 21600"/>
                <a:gd name="T2" fmla="*/ 0 w 27951"/>
                <a:gd name="T3" fmla="*/ 0 h 21600"/>
                <a:gd name="T4" fmla="*/ 0 w 2795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951" h="21600" fill="none" extrusionOk="0">
                  <a:moveTo>
                    <a:pt x="-1" y="5264"/>
                  </a:moveTo>
                  <a:cubicBezTo>
                    <a:pt x="3924" y="1868"/>
                    <a:pt x="8941" y="-1"/>
                    <a:pt x="14132" y="0"/>
                  </a:cubicBezTo>
                  <a:cubicBezTo>
                    <a:pt x="19181" y="0"/>
                    <a:pt x="24070" y="1768"/>
                    <a:pt x="27951" y="4998"/>
                  </a:cubicBezTo>
                </a:path>
                <a:path w="27951" h="21600" stroke="0" extrusionOk="0">
                  <a:moveTo>
                    <a:pt x="-1" y="5264"/>
                  </a:moveTo>
                  <a:cubicBezTo>
                    <a:pt x="3924" y="1868"/>
                    <a:pt x="8941" y="-1"/>
                    <a:pt x="14132" y="0"/>
                  </a:cubicBezTo>
                  <a:cubicBezTo>
                    <a:pt x="19181" y="0"/>
                    <a:pt x="24070" y="1768"/>
                    <a:pt x="27951" y="4998"/>
                  </a:cubicBezTo>
                  <a:lnTo>
                    <a:pt x="14132" y="21600"/>
                  </a:lnTo>
                  <a:lnTo>
                    <a:pt x="-1" y="52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85879" name="Object 23"/>
          <p:cNvGraphicFramePr>
            <a:graphicFrameLocks noChangeAspect="1"/>
          </p:cNvGraphicFramePr>
          <p:nvPr/>
        </p:nvGraphicFramePr>
        <p:xfrm>
          <a:off x="4232275" y="785813"/>
          <a:ext cx="971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785813"/>
                        <a:ext cx="971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5880" name="Object 24"/>
          <p:cNvGraphicFramePr>
            <a:graphicFrameLocks noChangeAspect="1"/>
          </p:cNvGraphicFramePr>
          <p:nvPr/>
        </p:nvGraphicFramePr>
        <p:xfrm>
          <a:off x="2598738" y="1258888"/>
          <a:ext cx="24780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9" imgW="1180588" imgH="279279" progId="Equation.3">
                  <p:embed/>
                </p:oleObj>
              </mc:Choice>
              <mc:Fallback>
                <p:oleObj name="公式" r:id="rId9" imgW="118058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258888"/>
                        <a:ext cx="24780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5881" name="Object 25"/>
          <p:cNvGraphicFramePr>
            <a:graphicFrameLocks noChangeAspect="1"/>
          </p:cNvGraphicFramePr>
          <p:nvPr/>
        </p:nvGraphicFramePr>
        <p:xfrm>
          <a:off x="2486025" y="1846263"/>
          <a:ext cx="29591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11" imgW="1358900" imgH="228600" progId="Equation.3">
                  <p:embed/>
                </p:oleObj>
              </mc:Choice>
              <mc:Fallback>
                <p:oleObj name="公式" r:id="rId11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846263"/>
                        <a:ext cx="29591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5882" name="Text Box 26"/>
          <p:cNvSpPr txBox="1">
            <a:spLocks noChangeArrowheads="1"/>
          </p:cNvSpPr>
          <p:nvPr/>
        </p:nvSpPr>
        <p:spPr bwMode="auto">
          <a:xfrm>
            <a:off x="5126038" y="143827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bg1"/>
                </a:solidFill>
              </a:rPr>
              <a:t>.</a:t>
            </a:r>
            <a:endParaRPr kumimoji="1"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4" name="Text Box 28"/>
          <p:cNvSpPr txBox="1">
            <a:spLocks noChangeArrowheads="1"/>
          </p:cNvSpPr>
          <p:nvPr/>
        </p:nvSpPr>
        <p:spPr bwMode="auto">
          <a:xfrm>
            <a:off x="7191375" y="104775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f </a:t>
            </a: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  <a:endParaRPr kumimoji="1"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5" name="Text Box 29"/>
          <p:cNvSpPr txBox="1">
            <a:spLocks noChangeArrowheads="1"/>
          </p:cNvSpPr>
          <p:nvPr/>
        </p:nvSpPr>
        <p:spPr bwMode="auto">
          <a:xfrm>
            <a:off x="3498850" y="203200"/>
            <a:ext cx="4889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用切线长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i="1" dirty="0">
                <a:solidFill>
                  <a:srgbClr val="FF0000"/>
                </a:solidFill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近似曲线长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sz="2400" b="1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endParaRPr lang="en-US" altLang="zh-CN" sz="2400" dirty="0">
              <a:solidFill>
                <a:srgbClr val="FF00FF"/>
              </a:solidFill>
            </a:endParaRPr>
          </a:p>
        </p:txBody>
      </p:sp>
      <p:sp>
        <p:nvSpPr>
          <p:cNvPr id="1785886" name="Text Box 30"/>
          <p:cNvSpPr txBox="1">
            <a:spLocks noChangeArrowheads="1"/>
          </p:cNvSpPr>
          <p:nvPr/>
        </p:nvSpPr>
        <p:spPr bwMode="auto">
          <a:xfrm>
            <a:off x="2755900" y="4175125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i="1"/>
              <a:t>s</a:t>
            </a:r>
            <a:endParaRPr kumimoji="1" lang="en-US" altLang="zh-CN" sz="2000">
              <a:solidFill>
                <a:srgbClr val="FF00FF"/>
              </a:solidFill>
            </a:endParaRPr>
          </a:p>
        </p:txBody>
      </p:sp>
      <p:sp>
        <p:nvSpPr>
          <p:cNvPr id="1785887" name="Text Box 31"/>
          <p:cNvSpPr txBox="1">
            <a:spLocks noChangeArrowheads="1"/>
          </p:cNvSpPr>
          <p:nvPr/>
        </p:nvSpPr>
        <p:spPr bwMode="auto">
          <a:xfrm>
            <a:off x="544513" y="8493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 i="1"/>
              <a:t>s=s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/>
              <a:t>)</a:t>
            </a:r>
            <a:endParaRPr kumimoji="1" lang="en-US" altLang="zh-CN" b="1" i="1">
              <a:solidFill>
                <a:srgbClr val="FF00FF"/>
              </a:solidFill>
            </a:endParaRPr>
          </a:p>
        </p:txBody>
      </p:sp>
      <p:sp>
        <p:nvSpPr>
          <p:cNvPr id="1785888" name="Text Box 32"/>
          <p:cNvSpPr txBox="1">
            <a:spLocks noChangeArrowheads="1"/>
          </p:cNvSpPr>
          <p:nvPr/>
        </p:nvSpPr>
        <p:spPr bwMode="auto">
          <a:xfrm>
            <a:off x="2206625" y="47545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A</a:t>
            </a:r>
            <a:endParaRPr kumimoji="1"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1785889" name="Text Box 33"/>
          <p:cNvSpPr txBox="1">
            <a:spLocks noChangeArrowheads="1"/>
          </p:cNvSpPr>
          <p:nvPr/>
        </p:nvSpPr>
        <p:spPr bwMode="auto">
          <a:xfrm>
            <a:off x="7191375" y="5905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accent2"/>
                </a:solidFill>
              </a:rPr>
              <a:t>B</a:t>
            </a:r>
            <a:endParaRPr kumimoji="1"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1785890" name="Text Box 34"/>
          <p:cNvSpPr txBox="1">
            <a:spLocks noChangeArrowheads="1"/>
          </p:cNvSpPr>
          <p:nvPr/>
        </p:nvSpPr>
        <p:spPr bwMode="auto">
          <a:xfrm>
            <a:off x="5983288" y="41005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85891" name="Text Box 35"/>
          <p:cNvSpPr txBox="1">
            <a:spLocks noChangeArrowheads="1"/>
          </p:cNvSpPr>
          <p:nvPr/>
        </p:nvSpPr>
        <p:spPr bwMode="auto">
          <a:xfrm>
            <a:off x="6800850" y="35814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9900"/>
                </a:solidFill>
              </a:rPr>
              <a:t>d</a:t>
            </a:r>
            <a:r>
              <a:rPr kumimoji="1" lang="en-US" altLang="zh-CN" sz="2400" b="1" i="1">
                <a:solidFill>
                  <a:srgbClr val="009900"/>
                </a:solidFill>
              </a:rPr>
              <a:t>y</a:t>
            </a:r>
            <a:endParaRPr kumimoji="1" lang="en-US" altLang="zh-CN" b="1" i="1">
              <a:solidFill>
                <a:srgbClr val="FF33CC"/>
              </a:solidFill>
            </a:endParaRPr>
          </a:p>
        </p:txBody>
      </p:sp>
      <p:sp>
        <p:nvSpPr>
          <p:cNvPr id="1785892" name="Text Box 36"/>
          <p:cNvSpPr txBox="1">
            <a:spLocks noChangeArrowheads="1"/>
          </p:cNvSpPr>
          <p:nvPr/>
        </p:nvSpPr>
        <p:spPr bwMode="auto">
          <a:xfrm>
            <a:off x="5170488" y="37099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</a:rPr>
              <a:t>d</a:t>
            </a:r>
            <a:r>
              <a:rPr kumimoji="1" lang="en-US" altLang="zh-CN" sz="2400" b="1" i="1">
                <a:solidFill>
                  <a:srgbClr val="FF0000"/>
                </a:solidFill>
              </a:rPr>
              <a:t>s</a:t>
            </a:r>
            <a:endParaRPr kumimoji="1" lang="en-US" altLang="zh-CN" sz="2400">
              <a:solidFill>
                <a:srgbClr val="FF00FF"/>
              </a:solidFill>
            </a:endParaRPr>
          </a:p>
        </p:txBody>
      </p:sp>
      <p:sp>
        <p:nvSpPr>
          <p:cNvPr id="1785893" name="Text Box 37"/>
          <p:cNvSpPr txBox="1">
            <a:spLocks noChangeArrowheads="1"/>
          </p:cNvSpPr>
          <p:nvPr/>
        </p:nvSpPr>
        <p:spPr bwMode="auto">
          <a:xfrm>
            <a:off x="4637088" y="3063875"/>
            <a:ext cx="84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FF"/>
                </a:solidFill>
                <a:sym typeface="Symbol" pitchFamily="18" charset="2"/>
              </a:rPr>
              <a:t></a:t>
            </a:r>
            <a:r>
              <a:rPr kumimoji="1" lang="en-US" altLang="zh-CN" sz="2400" b="1" i="1">
                <a:solidFill>
                  <a:srgbClr val="FF00FF"/>
                </a:solidFill>
                <a:sym typeface="Symbol" pitchFamily="18" charset="2"/>
              </a:rPr>
              <a:t>s</a:t>
            </a:r>
            <a:endParaRPr kumimoji="1" lang="en-US" altLang="zh-CN" sz="2400" b="1" i="1">
              <a:solidFill>
                <a:srgbClr val="FF00FF"/>
              </a:solidFill>
            </a:endParaRPr>
          </a:p>
        </p:txBody>
      </p:sp>
      <p:sp>
        <p:nvSpPr>
          <p:cNvPr id="1785895" name="Text Box 39"/>
          <p:cNvSpPr txBox="1">
            <a:spLocks noChangeArrowheads="1"/>
          </p:cNvSpPr>
          <p:nvPr/>
        </p:nvSpPr>
        <p:spPr bwMode="auto">
          <a:xfrm>
            <a:off x="4964113" y="4411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9900"/>
                </a:solidFill>
              </a:rPr>
              <a:t>d</a:t>
            </a:r>
            <a:r>
              <a:rPr kumimoji="1" lang="en-US" altLang="zh-CN" sz="2400" b="1" i="1">
                <a:solidFill>
                  <a:srgbClr val="009900"/>
                </a:solidFill>
              </a:rPr>
              <a:t>x</a:t>
            </a:r>
            <a:endParaRPr kumimoji="1" lang="en-US" altLang="zh-CN" sz="1800">
              <a:solidFill>
                <a:srgbClr val="FF00FF"/>
              </a:solidFill>
            </a:endParaRPr>
          </a:p>
        </p:txBody>
      </p:sp>
      <p:sp>
        <p:nvSpPr>
          <p:cNvPr id="1785896" name="Text Box 40"/>
          <p:cNvSpPr txBox="1">
            <a:spLocks noChangeArrowheads="1"/>
          </p:cNvSpPr>
          <p:nvPr/>
        </p:nvSpPr>
        <p:spPr bwMode="auto">
          <a:xfrm>
            <a:off x="3382963" y="784225"/>
            <a:ext cx="84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chemeClr val="accent2"/>
                </a:solidFill>
                <a:sym typeface="Symbol" pitchFamily="18" charset="2"/>
              </a:rPr>
              <a:t>= </a:t>
            </a:r>
            <a:r>
              <a:rPr kumimoji="1" lang="en-US" altLang="zh-CN" b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kumimoji="1" lang="en-US" altLang="zh-CN" b="1" i="1">
                <a:solidFill>
                  <a:schemeClr val="accent2"/>
                </a:solidFill>
                <a:sym typeface="Symbol" pitchFamily="18" charset="2"/>
              </a:rPr>
              <a:t>s</a:t>
            </a:r>
            <a:endParaRPr kumimoji="1" lang="en-US" altLang="zh-CN" b="1" i="1">
              <a:solidFill>
                <a:schemeClr val="accent2"/>
              </a:solidFill>
            </a:endParaRPr>
          </a:p>
        </p:txBody>
      </p:sp>
      <p:sp>
        <p:nvSpPr>
          <p:cNvPr id="1785898" name="Freeform 42"/>
          <p:cNvSpPr>
            <a:spLocks/>
          </p:cNvSpPr>
          <p:nvPr/>
        </p:nvSpPr>
        <p:spPr bwMode="auto">
          <a:xfrm>
            <a:off x="3798888" y="6072188"/>
            <a:ext cx="1587" cy="52387"/>
          </a:xfrm>
          <a:custGeom>
            <a:avLst/>
            <a:gdLst>
              <a:gd name="T0" fmla="*/ 0 w 1"/>
              <a:gd name="T1" fmla="*/ 0 h 33"/>
              <a:gd name="T2" fmla="*/ 0 w 1"/>
              <a:gd name="T3" fmla="*/ 2147483647 h 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99" name="Freeform 43"/>
          <p:cNvSpPr>
            <a:spLocks/>
          </p:cNvSpPr>
          <p:nvPr/>
        </p:nvSpPr>
        <p:spPr bwMode="auto">
          <a:xfrm>
            <a:off x="6788150" y="6072188"/>
            <a:ext cx="1588" cy="52387"/>
          </a:xfrm>
          <a:custGeom>
            <a:avLst/>
            <a:gdLst>
              <a:gd name="T0" fmla="*/ 0 w 1"/>
              <a:gd name="T1" fmla="*/ 0 h 33"/>
              <a:gd name="T2" fmla="*/ 0 w 1"/>
              <a:gd name="T3" fmla="*/ 2147483647 h 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3">
                <a:moveTo>
                  <a:pt x="0" y="0"/>
                </a:moveTo>
                <a:lnTo>
                  <a:pt x="0" y="3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900" name="Freeform 44"/>
          <p:cNvSpPr>
            <a:spLocks/>
          </p:cNvSpPr>
          <p:nvPr/>
        </p:nvSpPr>
        <p:spPr bwMode="auto">
          <a:xfrm>
            <a:off x="3813175" y="1624013"/>
            <a:ext cx="2973388" cy="2828925"/>
          </a:xfrm>
          <a:custGeom>
            <a:avLst/>
            <a:gdLst>
              <a:gd name="T0" fmla="*/ 0 w 1873"/>
              <a:gd name="T1" fmla="*/ 2147483647 h 1782"/>
              <a:gd name="T2" fmla="*/ 2147483647 w 1873"/>
              <a:gd name="T3" fmla="*/ 2147483647 h 1782"/>
              <a:gd name="T4" fmla="*/ 2147483647 w 1873"/>
              <a:gd name="T5" fmla="*/ 2147483647 h 1782"/>
              <a:gd name="T6" fmla="*/ 2147483647 w 1873"/>
              <a:gd name="T7" fmla="*/ 2147483647 h 1782"/>
              <a:gd name="T8" fmla="*/ 2147483647 w 1873"/>
              <a:gd name="T9" fmla="*/ 0 h 17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" h="1782">
                <a:moveTo>
                  <a:pt x="0" y="1782"/>
                </a:moveTo>
                <a:cubicBezTo>
                  <a:pt x="62" y="1749"/>
                  <a:pt x="218" y="1681"/>
                  <a:pt x="370" y="1581"/>
                </a:cubicBezTo>
                <a:cubicBezTo>
                  <a:pt x="522" y="1481"/>
                  <a:pt x="716" y="1365"/>
                  <a:pt x="910" y="1185"/>
                </a:cubicBezTo>
                <a:cubicBezTo>
                  <a:pt x="1104" y="1005"/>
                  <a:pt x="1376" y="697"/>
                  <a:pt x="1536" y="500"/>
                </a:cubicBezTo>
                <a:cubicBezTo>
                  <a:pt x="1696" y="303"/>
                  <a:pt x="1817" y="83"/>
                  <a:pt x="1873" y="0"/>
                </a:cubicBezTo>
              </a:path>
            </a:pathLst>
          </a:custGeom>
          <a:noFill/>
          <a:ln w="5715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894" name="Freeform 38"/>
          <p:cNvSpPr>
            <a:spLocks/>
          </p:cNvSpPr>
          <p:nvPr/>
        </p:nvSpPr>
        <p:spPr bwMode="auto">
          <a:xfrm>
            <a:off x="3797300" y="3162300"/>
            <a:ext cx="3003550" cy="1320800"/>
          </a:xfrm>
          <a:custGeom>
            <a:avLst/>
            <a:gdLst>
              <a:gd name="T0" fmla="*/ 0 w 1892"/>
              <a:gd name="T1" fmla="*/ 2147483647 h 832"/>
              <a:gd name="T2" fmla="*/ 2147483647 w 1892"/>
              <a:gd name="T3" fmla="*/ 0 h 8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92" h="832">
                <a:moveTo>
                  <a:pt x="0" y="832"/>
                </a:moveTo>
                <a:lnTo>
                  <a:pt x="1892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590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189117"/>
            <a:ext cx="3546475" cy="43815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latin typeface="楷体_GB2312" pitchFamily="49" charset="-122"/>
              </a:rPr>
              <a:t>弧微分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400" b="1" dirty="0" smtClean="0">
                <a:latin typeface="楷体_GB2312" pitchFamily="49" charset="-122"/>
              </a:rPr>
              <a:t>的几何意义</a:t>
            </a:r>
          </a:p>
        </p:txBody>
      </p:sp>
      <p:sp>
        <p:nvSpPr>
          <p:cNvPr id="1785902" name="Text Box 46"/>
          <p:cNvSpPr txBox="1">
            <a:spLocks noChangeArrowheads="1"/>
          </p:cNvSpPr>
          <p:nvPr/>
        </p:nvSpPr>
        <p:spPr bwMode="auto">
          <a:xfrm>
            <a:off x="1422400" y="819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ea typeface="MingLiU" pitchFamily="49" charset="-120"/>
              </a:rPr>
              <a:t>↑</a:t>
            </a:r>
            <a:endParaRPr kumimoji="1" lang="en-US" altLang="zh-CN" b="1">
              <a:solidFill>
                <a:schemeClr val="tx2"/>
              </a:solidFill>
            </a:endParaRPr>
          </a:p>
        </p:txBody>
      </p:sp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6398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8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8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8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8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8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8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8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8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8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8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8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8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8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8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8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8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8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8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8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8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8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8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8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85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78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8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8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8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8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8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78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78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78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8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8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78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58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0" fill="hold"/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0" fill="hold"/>
                                        <p:tgtEl>
                                          <p:spTgt spid="178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64" grpId="0" animBg="1"/>
      <p:bldP spid="1785865" grpId="0" animBg="1"/>
      <p:bldP spid="1785866" grpId="0" animBg="1"/>
      <p:bldP spid="1785867" grpId="0" animBg="1"/>
      <p:bldP spid="1785868" grpId="0" animBg="1"/>
      <p:bldP spid="1785869" grpId="0" animBg="1"/>
      <p:bldP spid="1785872" grpId="0" autoUpdateAnimBg="0"/>
      <p:bldP spid="1785875" grpId="0" autoUpdateAnimBg="0"/>
      <p:bldP spid="1785882" grpId="0" autoUpdateAnimBg="0"/>
      <p:bldP spid="1785884" grpId="0" autoUpdateAnimBg="0"/>
      <p:bldP spid="1785885" grpId="0" autoUpdateAnimBg="0"/>
      <p:bldP spid="1785886" grpId="0" autoUpdateAnimBg="0"/>
      <p:bldP spid="1785887" grpId="0" autoUpdateAnimBg="0"/>
      <p:bldP spid="1785888" grpId="0" autoUpdateAnimBg="0"/>
      <p:bldP spid="1785889" grpId="0" autoUpdateAnimBg="0"/>
      <p:bldP spid="1785890" grpId="0" autoUpdateAnimBg="0"/>
      <p:bldP spid="1785891" grpId="0" autoUpdateAnimBg="0"/>
      <p:bldP spid="1785892" grpId="0" autoUpdateAnimBg="0"/>
      <p:bldP spid="1785893" grpId="0" autoUpdateAnimBg="0"/>
      <p:bldP spid="1785895" grpId="0" autoUpdateAnimBg="0"/>
      <p:bldP spid="1785896" grpId="0" autoUpdateAnimBg="0"/>
      <p:bldP spid="1785898" grpId="0" animBg="1"/>
      <p:bldP spid="1785899" grpId="0" animBg="1"/>
      <p:bldP spid="1785900" grpId="0" animBg="1"/>
      <p:bldP spid="1785894" grpId="0" animBg="1"/>
      <p:bldP spid="1785902" grpId="0" autoUpdateAnimBg="0"/>
      <p:bldP spid="4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952649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zh-CN" altLang="en-US" sz="2400" b="1" dirty="0">
                <a:latin typeface="+mn-lt"/>
                <a:ea typeface="+mn-ea"/>
              </a:rPr>
              <a:t>，铁轨的曲率就是个关键问题：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5650" y="1398588"/>
          <a:ext cx="76581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lip" r:id="rId4" imgW="4857143" imgH="3266667" progId="MS_ClipArt_Gallery.2">
                  <p:embed/>
                </p:oleObj>
              </mc:Choice>
              <mc:Fallback>
                <p:oleObj name="Clip" r:id="rId4" imgW="4857143" imgH="32666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98588"/>
                        <a:ext cx="76581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7105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906" name="Line 2"/>
          <p:cNvSpPr>
            <a:spLocks noChangeShapeType="1"/>
          </p:cNvSpPr>
          <p:nvPr/>
        </p:nvSpPr>
        <p:spPr bwMode="auto">
          <a:xfrm>
            <a:off x="796925" y="5340350"/>
            <a:ext cx="74295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07" name="Freeform 3"/>
          <p:cNvSpPr>
            <a:spLocks/>
          </p:cNvSpPr>
          <p:nvPr/>
        </p:nvSpPr>
        <p:spPr bwMode="auto">
          <a:xfrm>
            <a:off x="1768475" y="3590925"/>
            <a:ext cx="5372100" cy="1741488"/>
          </a:xfrm>
          <a:custGeom>
            <a:avLst/>
            <a:gdLst>
              <a:gd name="T0" fmla="*/ 0 w 3054"/>
              <a:gd name="T1" fmla="*/ 2147483647 h 902"/>
              <a:gd name="T2" fmla="*/ 2147483647 w 3054"/>
              <a:gd name="T3" fmla="*/ 0 h 902"/>
              <a:gd name="T4" fmla="*/ 2147483647 w 3054"/>
              <a:gd name="T5" fmla="*/ 2147483647 h 9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4" h="902">
                <a:moveTo>
                  <a:pt x="0" y="902"/>
                </a:moveTo>
                <a:cubicBezTo>
                  <a:pt x="527" y="451"/>
                  <a:pt x="1054" y="0"/>
                  <a:pt x="1563" y="0"/>
                </a:cubicBezTo>
                <a:cubicBezTo>
                  <a:pt x="2072" y="0"/>
                  <a:pt x="2563" y="451"/>
                  <a:pt x="3054" y="902"/>
                </a:cubicBezTo>
              </a:path>
            </a:pathLst>
          </a:custGeom>
          <a:noFill/>
          <a:ln w="76200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7908" name="Freeform 4"/>
          <p:cNvSpPr>
            <a:spLocks/>
          </p:cNvSpPr>
          <p:nvPr/>
        </p:nvSpPr>
        <p:spPr bwMode="auto">
          <a:xfrm>
            <a:off x="2597150" y="2073275"/>
            <a:ext cx="3665538" cy="3309938"/>
          </a:xfrm>
          <a:custGeom>
            <a:avLst/>
            <a:gdLst>
              <a:gd name="T0" fmla="*/ 0 w 2309"/>
              <a:gd name="T1" fmla="*/ 2147483647 h 2085"/>
              <a:gd name="T2" fmla="*/ 2147483647 w 2309"/>
              <a:gd name="T3" fmla="*/ 2147483647 h 2085"/>
              <a:gd name="T4" fmla="*/ 2147483647 w 2309"/>
              <a:gd name="T5" fmla="*/ 2147483647 h 20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09" h="2085">
                <a:moveTo>
                  <a:pt x="0" y="2085"/>
                </a:moveTo>
                <a:cubicBezTo>
                  <a:pt x="204" y="1738"/>
                  <a:pt x="833" y="6"/>
                  <a:pt x="1218" y="3"/>
                </a:cubicBezTo>
                <a:cubicBezTo>
                  <a:pt x="1603" y="0"/>
                  <a:pt x="2082" y="1637"/>
                  <a:pt x="2309" y="206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71775" y="487363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FF"/>
                </a:solidFill>
              </a:rPr>
              <a:t> </a:t>
            </a:r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34400" y="6096000"/>
            <a:ext cx="3810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4040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87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06" grpId="0" animBg="1"/>
      <p:bldP spid="1787907" grpId="0" animBg="1"/>
      <p:bldP spid="1787908" grpId="0" animBg="1"/>
      <p:bldP spid="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930" name="Freeform 2050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147483647 h 2828"/>
              <a:gd name="T2" fmla="*/ 2147483647 w 2100"/>
              <a:gd name="T3" fmla="*/ 0 h 28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1" name="Freeform 2051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2147483647 h 1662"/>
              <a:gd name="T2" fmla="*/ 2147483647 w 2427"/>
              <a:gd name="T3" fmla="*/ 0 h 1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2" name="Freeform 2052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2147483647 h 1500"/>
              <a:gd name="T2" fmla="*/ 2147483647 w 3004"/>
              <a:gd name="T3" fmla="*/ 2147483647 h 1500"/>
              <a:gd name="T4" fmla="*/ 2147483647 w 3004"/>
              <a:gd name="T5" fmla="*/ 2147483647 h 1500"/>
              <a:gd name="T6" fmla="*/ 2147483647 w 3004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3" name="Oval 2053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34" name="Text Box 2054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5" name="Text Box 2055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6" name="Text Box 2056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8937" name="Freeform 2057"/>
          <p:cNvSpPr>
            <a:spLocks/>
          </p:cNvSpPr>
          <p:nvPr/>
        </p:nvSpPr>
        <p:spPr bwMode="auto">
          <a:xfrm rot="180190">
            <a:off x="1946275" y="822325"/>
            <a:ext cx="3333750" cy="4489450"/>
          </a:xfrm>
          <a:custGeom>
            <a:avLst/>
            <a:gdLst>
              <a:gd name="T0" fmla="*/ 0 w 2100"/>
              <a:gd name="T1" fmla="*/ 2147483647 h 2828"/>
              <a:gd name="T2" fmla="*/ 2147483647 w 2100"/>
              <a:gd name="T3" fmla="*/ 0 h 28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8" name="Freeform 2058"/>
          <p:cNvSpPr>
            <a:spLocks/>
          </p:cNvSpPr>
          <p:nvPr/>
        </p:nvSpPr>
        <p:spPr bwMode="auto">
          <a:xfrm rot="381123">
            <a:off x="2057400" y="908050"/>
            <a:ext cx="3333750" cy="4489450"/>
          </a:xfrm>
          <a:custGeom>
            <a:avLst/>
            <a:gdLst>
              <a:gd name="T0" fmla="*/ 0 w 2100"/>
              <a:gd name="T1" fmla="*/ 2147483647 h 2828"/>
              <a:gd name="T2" fmla="*/ 2147483647 w 2100"/>
              <a:gd name="T3" fmla="*/ 0 h 28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39" name="Freeform 2059"/>
          <p:cNvSpPr>
            <a:spLocks/>
          </p:cNvSpPr>
          <p:nvPr/>
        </p:nvSpPr>
        <p:spPr bwMode="auto">
          <a:xfrm>
            <a:off x="2597150" y="1339850"/>
            <a:ext cx="3268663" cy="2860675"/>
          </a:xfrm>
          <a:custGeom>
            <a:avLst/>
            <a:gdLst>
              <a:gd name="T0" fmla="*/ 0 w 2059"/>
              <a:gd name="T1" fmla="*/ 2147483647 h 1802"/>
              <a:gd name="T2" fmla="*/ 2147483647 w 2059"/>
              <a:gd name="T3" fmla="*/ 0 h 180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59" h="1802">
                <a:moveTo>
                  <a:pt x="0" y="1802"/>
                </a:moveTo>
                <a:lnTo>
                  <a:pt x="2059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8940" name="Oval 2060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8941" name="Oval 2061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6" name="Rectangle 20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34400" y="6553200"/>
            <a:ext cx="304800" cy="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194050" y="5801847"/>
            <a:ext cx="2754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66FF9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再看同一条曲线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5600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8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8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8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8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8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8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8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8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8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8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8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8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8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8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8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8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0" grpId="0" animBg="1"/>
      <p:bldP spid="1788931" grpId="0" animBg="1"/>
      <p:bldP spid="1788932" grpId="0" animBg="1"/>
      <p:bldP spid="1788933" grpId="0" animBg="1"/>
      <p:bldP spid="1788934" grpId="0" autoUpdateAnimBg="0"/>
      <p:bldP spid="1788935" grpId="0" autoUpdateAnimBg="0"/>
      <p:bldP spid="1788936" grpId="0" autoUpdateAnimBg="0"/>
      <p:bldP spid="1788937" grpId="0" animBg="1"/>
      <p:bldP spid="1788938" grpId="0" animBg="1"/>
      <p:bldP spid="1788939" grpId="0" animBg="1"/>
      <p:bldP spid="1788940" grpId="0" animBg="1"/>
      <p:bldP spid="1788941" grpId="0" animBg="1"/>
      <p:bldP spid="18" grpId="0" animBg="1" autoUpdateAnimBg="0"/>
      <p:bldP spid="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147483647 h 2828"/>
              <a:gd name="T2" fmla="*/ 2147483647 w 2100"/>
              <a:gd name="T3" fmla="*/ 0 h 28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2147483647 h 1662"/>
              <a:gd name="T2" fmla="*/ 2147483647 w 2427"/>
              <a:gd name="T3" fmla="*/ 0 h 1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56" name="Line 4"/>
          <p:cNvSpPr>
            <a:spLocks noChangeShapeType="1"/>
          </p:cNvSpPr>
          <p:nvPr/>
        </p:nvSpPr>
        <p:spPr bwMode="auto">
          <a:xfrm rot="-460676">
            <a:off x="5867400" y="1828800"/>
            <a:ext cx="1676400" cy="42672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789962" name="Line 10"/>
          <p:cNvSpPr>
            <a:spLocks noChangeShapeType="1"/>
          </p:cNvSpPr>
          <p:nvPr/>
        </p:nvSpPr>
        <p:spPr bwMode="auto">
          <a:xfrm rot="1189565" flipV="1">
            <a:off x="4016375" y="7620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3" name="Line 11"/>
          <p:cNvSpPr>
            <a:spLocks noChangeShapeType="1"/>
          </p:cNvSpPr>
          <p:nvPr/>
        </p:nvSpPr>
        <p:spPr bwMode="auto">
          <a:xfrm rot="1503073" flipV="1">
            <a:off x="4168775" y="7620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4" name="Line 12"/>
          <p:cNvSpPr>
            <a:spLocks noChangeShapeType="1"/>
          </p:cNvSpPr>
          <p:nvPr/>
        </p:nvSpPr>
        <p:spPr bwMode="auto">
          <a:xfrm rot="1806788" flipV="1">
            <a:off x="4244975" y="822325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5" name="Line 13"/>
          <p:cNvSpPr>
            <a:spLocks noChangeShapeType="1"/>
          </p:cNvSpPr>
          <p:nvPr/>
        </p:nvSpPr>
        <p:spPr bwMode="auto">
          <a:xfrm rot="2292600" flipV="1">
            <a:off x="4397375" y="8382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6" name="Line 14"/>
          <p:cNvSpPr>
            <a:spLocks noChangeShapeType="1"/>
          </p:cNvSpPr>
          <p:nvPr/>
        </p:nvSpPr>
        <p:spPr bwMode="auto">
          <a:xfrm rot="2754956" flipV="1">
            <a:off x="4549775" y="9017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67" name="Line 15"/>
          <p:cNvSpPr>
            <a:spLocks noChangeShapeType="1"/>
          </p:cNvSpPr>
          <p:nvPr/>
        </p:nvSpPr>
        <p:spPr bwMode="auto">
          <a:xfrm rot="3329346" flipV="1">
            <a:off x="4830763" y="10033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2147483647 h 1500"/>
              <a:gd name="T2" fmla="*/ 2147483647 w 3004"/>
              <a:gd name="T3" fmla="*/ 2147483647 h 1500"/>
              <a:gd name="T4" fmla="*/ 2147483647 w 3004"/>
              <a:gd name="T5" fmla="*/ 2147483647 h 1500"/>
              <a:gd name="T6" fmla="*/ 2147483647 w 3004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0" name="Line 18"/>
          <p:cNvSpPr>
            <a:spLocks noChangeShapeType="1"/>
          </p:cNvSpPr>
          <p:nvPr/>
        </p:nvSpPr>
        <p:spPr bwMode="auto">
          <a:xfrm rot="3648739" flipV="1">
            <a:off x="4983163" y="10795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1" name="Line 19"/>
          <p:cNvSpPr>
            <a:spLocks noChangeShapeType="1"/>
          </p:cNvSpPr>
          <p:nvPr/>
        </p:nvSpPr>
        <p:spPr bwMode="auto">
          <a:xfrm rot="4034713" flipV="1">
            <a:off x="5135563" y="12319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2" name="Line 20"/>
          <p:cNvSpPr>
            <a:spLocks noChangeShapeType="1"/>
          </p:cNvSpPr>
          <p:nvPr/>
        </p:nvSpPr>
        <p:spPr bwMode="auto">
          <a:xfrm rot="4332558" flipV="1">
            <a:off x="5287963" y="13843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3" name="Line 21"/>
          <p:cNvSpPr>
            <a:spLocks noChangeShapeType="1"/>
          </p:cNvSpPr>
          <p:nvPr/>
        </p:nvSpPr>
        <p:spPr bwMode="auto">
          <a:xfrm rot="4661834" flipV="1">
            <a:off x="5440363" y="15367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4" name="Line 22"/>
          <p:cNvSpPr>
            <a:spLocks noChangeShapeType="1"/>
          </p:cNvSpPr>
          <p:nvPr/>
        </p:nvSpPr>
        <p:spPr bwMode="auto">
          <a:xfrm rot="5036061" flipV="1">
            <a:off x="5440363" y="16891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5" name="Line 23"/>
          <p:cNvSpPr>
            <a:spLocks noChangeShapeType="1"/>
          </p:cNvSpPr>
          <p:nvPr/>
        </p:nvSpPr>
        <p:spPr bwMode="auto">
          <a:xfrm rot="5482770" flipV="1">
            <a:off x="5349875" y="18415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6" name="Line 24"/>
          <p:cNvSpPr>
            <a:spLocks noChangeShapeType="1"/>
          </p:cNvSpPr>
          <p:nvPr/>
        </p:nvSpPr>
        <p:spPr bwMode="auto">
          <a:xfrm rot="6003990" flipV="1">
            <a:off x="5287963" y="1993900"/>
            <a:ext cx="2536825" cy="30194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9978" name="Text Box 26"/>
          <p:cNvSpPr txBox="1">
            <a:spLocks noChangeArrowheads="1"/>
          </p:cNvSpPr>
          <p:nvPr/>
        </p:nvSpPr>
        <p:spPr bwMode="auto">
          <a:xfrm rot="-2491185">
            <a:off x="3397250" y="2773363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kumimoji="1" lang="en-US" altLang="zh-CN" sz="2400" b="1" i="1">
                <a:solidFill>
                  <a:srgbClr val="009900"/>
                </a:solidFill>
                <a:sym typeface="Symbol" pitchFamily="18" charset="2"/>
              </a:rPr>
              <a:t></a:t>
            </a:r>
            <a:endParaRPr kumimoji="1" lang="en-US" altLang="zh-CN" sz="2400" b="1">
              <a:solidFill>
                <a:srgbClr val="009900"/>
              </a:solidFill>
            </a:endParaRPr>
          </a:p>
        </p:txBody>
      </p:sp>
      <p:sp>
        <p:nvSpPr>
          <p:cNvPr id="9242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 flipV="1">
            <a:off x="8686800" y="6553200"/>
            <a:ext cx="2286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87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89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9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89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89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89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89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89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9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89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9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89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89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89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8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6" grpId="0" animBg="1"/>
      <p:bldP spid="1789962" grpId="0" animBg="1"/>
      <p:bldP spid="1789963" grpId="0" animBg="1"/>
      <p:bldP spid="1789964" grpId="0" animBg="1"/>
      <p:bldP spid="1789965" grpId="0" animBg="1"/>
      <p:bldP spid="1789966" grpId="0" animBg="1"/>
      <p:bldP spid="1789967" grpId="0" animBg="1"/>
      <p:bldP spid="1789970" grpId="0" animBg="1"/>
      <p:bldP spid="1789971" grpId="0" animBg="1"/>
      <p:bldP spid="1789972" grpId="0" animBg="1"/>
      <p:bldP spid="1789973" grpId="0" animBg="1"/>
      <p:bldP spid="1789974" grpId="0" animBg="1"/>
      <p:bldP spid="1789975" grpId="0" animBg="1"/>
      <p:bldP spid="1789976" grpId="0" animBg="1"/>
      <p:bldP spid="17899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/>
          <p:cNvSpPr>
            <a:spLocks/>
          </p:cNvSpPr>
          <p:nvPr/>
        </p:nvSpPr>
        <p:spPr bwMode="auto">
          <a:xfrm>
            <a:off x="1774825" y="822325"/>
            <a:ext cx="3333750" cy="4489450"/>
          </a:xfrm>
          <a:custGeom>
            <a:avLst/>
            <a:gdLst>
              <a:gd name="T0" fmla="*/ 0 w 2100"/>
              <a:gd name="T1" fmla="*/ 2147483647 h 2828"/>
              <a:gd name="T2" fmla="*/ 2147483647 w 2100"/>
              <a:gd name="T3" fmla="*/ 0 h 28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00" h="2828">
                <a:moveTo>
                  <a:pt x="0" y="2828"/>
                </a:moveTo>
                <a:lnTo>
                  <a:pt x="2100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3" name="Freeform 3"/>
          <p:cNvSpPr>
            <a:spLocks/>
          </p:cNvSpPr>
          <p:nvPr/>
        </p:nvSpPr>
        <p:spPr bwMode="auto">
          <a:xfrm>
            <a:off x="2928938" y="1143000"/>
            <a:ext cx="3852862" cy="2638425"/>
          </a:xfrm>
          <a:custGeom>
            <a:avLst/>
            <a:gdLst>
              <a:gd name="T0" fmla="*/ 0 w 2427"/>
              <a:gd name="T1" fmla="*/ 2147483647 h 1662"/>
              <a:gd name="T2" fmla="*/ 2147483647 w 2427"/>
              <a:gd name="T3" fmla="*/ 0 h 1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7" h="1662">
                <a:moveTo>
                  <a:pt x="0" y="1662"/>
                </a:moveTo>
                <a:lnTo>
                  <a:pt x="2427" y="0"/>
                </a:lnTo>
              </a:path>
            </a:pathLst>
          </a:cu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rot="-460676">
            <a:off x="5867400" y="1828800"/>
            <a:ext cx="1676400" cy="42672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1768475" y="2362200"/>
            <a:ext cx="5013325" cy="2970213"/>
          </a:xfrm>
          <a:custGeom>
            <a:avLst/>
            <a:gdLst>
              <a:gd name="T0" fmla="*/ 0 w 3004"/>
              <a:gd name="T1" fmla="*/ 2147483647 h 1500"/>
              <a:gd name="T2" fmla="*/ 2147483647 w 3004"/>
              <a:gd name="T3" fmla="*/ 2147483647 h 1500"/>
              <a:gd name="T4" fmla="*/ 2147483647 w 3004"/>
              <a:gd name="T5" fmla="*/ 2147483647 h 1500"/>
              <a:gd name="T6" fmla="*/ 2147483647 w 3004"/>
              <a:gd name="T7" fmla="*/ 2147483647 h 1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04" h="1500">
                <a:moveTo>
                  <a:pt x="0" y="1500"/>
                </a:moveTo>
                <a:cubicBezTo>
                  <a:pt x="207" y="1321"/>
                  <a:pt x="862" y="660"/>
                  <a:pt x="1240" y="423"/>
                </a:cubicBezTo>
                <a:cubicBezTo>
                  <a:pt x="1618" y="186"/>
                  <a:pt x="1973" y="0"/>
                  <a:pt x="2267" y="77"/>
                </a:cubicBezTo>
                <a:cubicBezTo>
                  <a:pt x="2561" y="154"/>
                  <a:pt x="2851" y="718"/>
                  <a:pt x="3004" y="88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553200" y="3781425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016375" y="2895600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752600" y="5138738"/>
            <a:ext cx="193675" cy="193675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954213" y="513873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024313" y="30892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181725" y="39751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0000"/>
                </a:solidFill>
              </a:rPr>
              <a:t>M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endParaRPr kumimoji="1"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 rot="-2491185">
            <a:off x="3397250" y="2773363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kumimoji="1" lang="en-US" altLang="zh-CN" sz="2400" b="1" i="1">
                <a:solidFill>
                  <a:srgbClr val="009900"/>
                </a:solidFill>
                <a:sym typeface="Symbol" pitchFamily="18" charset="2"/>
              </a:rPr>
              <a:t></a:t>
            </a:r>
            <a:endParaRPr kumimoji="1"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 rot="21534">
            <a:off x="5707063" y="1731963"/>
            <a:ext cx="6699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rgbClr val="009900"/>
                </a:solidFill>
                <a:sym typeface="Symbol" pitchFamily="18" charset="2"/>
              </a:rPr>
              <a:t></a:t>
            </a:r>
            <a:r>
              <a:rPr lang="en-US" altLang="zh-CN" b="1" i="1" dirty="0" smtClean="0">
                <a:solidFill>
                  <a:srgbClr val="009900"/>
                </a:solidFill>
                <a:sym typeface="Symbol" pitchFamily="18" charset="2"/>
              </a:rPr>
              <a:t></a:t>
            </a:r>
            <a:r>
              <a:rPr lang="en-US" altLang="zh-CN" b="1" i="1" dirty="0" smtClean="0">
                <a:solidFill>
                  <a:srgbClr val="009900"/>
                </a:solidFill>
                <a:latin typeface="+mn-lt"/>
                <a:sym typeface="Symbol" pitchFamily="18" charset="2"/>
              </a:rPr>
              <a:t>’</a:t>
            </a:r>
            <a:endParaRPr lang="en-US" altLang="zh-CN" sz="2000" b="1" dirty="0" smtClean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790991" name="Text Box 15"/>
          <p:cNvSpPr txBox="1">
            <a:spLocks noChangeArrowheads="1"/>
          </p:cNvSpPr>
          <p:nvPr/>
        </p:nvSpPr>
        <p:spPr bwMode="auto">
          <a:xfrm>
            <a:off x="336550" y="1171724"/>
            <a:ext cx="4772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与切线转角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zh-CN" alt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成正比</a:t>
            </a:r>
            <a:endParaRPr lang="zh-CN" altLang="en-US" sz="2400" b="1" dirty="0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0255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86800" y="6477000"/>
            <a:ext cx="228600" cy="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sz="3200" b="1" dirty="0">
                <a:latin typeface="+mn-lt"/>
                <a:ea typeface="+mn-ea"/>
              </a:rPr>
              <a:t>二、曲率及其计算公式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860032" y="332656"/>
            <a:ext cx="3776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曲线弯曲的程度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3589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1790991" grpId="0" autoUpdateAnimBg="0"/>
      <p:bldP spid="24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25</TotalTime>
  <Words>1167</Words>
  <Application>Microsoft Office PowerPoint</Application>
  <PresentationFormat>全屏显示(4:3)</PresentationFormat>
  <Paragraphs>281</Paragraphs>
  <Slides>28</Slides>
  <Notes>3</Notes>
  <HiddenSlides>0</HiddenSlides>
  <MMClips>4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高数A模板</vt:lpstr>
      <vt:lpstr>Microsoft 公式 3.0</vt:lpstr>
      <vt:lpstr>MathType 6.0 Equation</vt:lpstr>
      <vt:lpstr>MathType 5.0 Equation</vt:lpstr>
      <vt:lpstr>Microsoft Equation 3.0</vt:lpstr>
      <vt:lpstr>Microsoft Clip Gallery</vt:lpstr>
      <vt:lpstr>Equation</vt:lpstr>
      <vt:lpstr>BMP 图象</vt:lpstr>
      <vt:lpstr>第七节</vt:lpstr>
      <vt:lpstr>一、弧微分</vt:lpstr>
      <vt:lpstr>PowerPoint 演示文稿</vt:lpstr>
      <vt:lpstr>弧微分ds的几何意义</vt:lpstr>
      <vt:lpstr>PowerPoint 演示文稿</vt:lpstr>
      <vt:lpstr>.</vt:lpstr>
      <vt:lpstr>.</vt:lpstr>
      <vt:lpstr>.</vt:lpstr>
      <vt:lpstr>.</vt:lpstr>
      <vt:lpstr>.</vt:lpstr>
      <vt:lpstr>.</vt:lpstr>
      <vt:lpstr>PowerPoint 演示文稿</vt:lpstr>
      <vt:lpstr>例1.  求半径为R 的圆上任意点处的曲率.</vt:lpstr>
      <vt:lpstr>曲率K 的计算公式</vt:lpstr>
      <vt:lpstr>说明: </vt:lpstr>
      <vt:lpstr>PowerPoint 演示文稿</vt:lpstr>
      <vt:lpstr>例3. 求椭圆</vt:lpstr>
      <vt:lpstr>PowerPoint 演示文稿</vt:lpstr>
      <vt:lpstr>例4. 我国铁路常用立方抛物线</vt:lpstr>
      <vt:lpstr>例4. 我国铁路常用立方抛物线</vt:lpstr>
      <vt:lpstr>三、曲率圆与曲率半径</vt:lpstr>
      <vt:lpstr>设曲线方程为</vt:lpstr>
      <vt:lpstr>PowerPoint 演示文稿</vt:lpstr>
      <vt:lpstr>例5. 设一工件内表面的截痕为一椭圆, 现要用砂轮磨</vt:lpstr>
      <vt:lpstr>例6.  求摆线</vt:lpstr>
      <vt:lpstr>例6.  求摆线</vt:lpstr>
      <vt:lpstr>内容小结</vt:lpstr>
      <vt:lpstr>思考与练习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5</cp:revision>
  <dcterms:created xsi:type="dcterms:W3CDTF">2015-11-14T02:55:36Z</dcterms:created>
  <dcterms:modified xsi:type="dcterms:W3CDTF">2015-11-14T03:21:30Z</dcterms:modified>
</cp:coreProperties>
</file>