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577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w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image" Target="../media/image197.emf"/><Relationship Id="rId18" Type="http://schemas.openxmlformats.org/officeDocument/2006/relationships/image" Target="../media/image202.emf"/><Relationship Id="rId26" Type="http://schemas.openxmlformats.org/officeDocument/2006/relationships/image" Target="../media/image210.emf"/><Relationship Id="rId3" Type="http://schemas.openxmlformats.org/officeDocument/2006/relationships/image" Target="../media/image187.emf"/><Relationship Id="rId21" Type="http://schemas.openxmlformats.org/officeDocument/2006/relationships/image" Target="../media/image205.emf"/><Relationship Id="rId7" Type="http://schemas.openxmlformats.org/officeDocument/2006/relationships/image" Target="../media/image191.emf"/><Relationship Id="rId12" Type="http://schemas.openxmlformats.org/officeDocument/2006/relationships/image" Target="../media/image196.emf"/><Relationship Id="rId17" Type="http://schemas.openxmlformats.org/officeDocument/2006/relationships/image" Target="../media/image201.emf"/><Relationship Id="rId25" Type="http://schemas.openxmlformats.org/officeDocument/2006/relationships/image" Target="../media/image209.emf"/><Relationship Id="rId33" Type="http://schemas.openxmlformats.org/officeDocument/2006/relationships/image" Target="../media/image217.emf"/><Relationship Id="rId2" Type="http://schemas.openxmlformats.org/officeDocument/2006/relationships/image" Target="../media/image186.emf"/><Relationship Id="rId16" Type="http://schemas.openxmlformats.org/officeDocument/2006/relationships/image" Target="../media/image200.emf"/><Relationship Id="rId20" Type="http://schemas.openxmlformats.org/officeDocument/2006/relationships/image" Target="../media/image204.emf"/><Relationship Id="rId29" Type="http://schemas.openxmlformats.org/officeDocument/2006/relationships/image" Target="../media/image213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11" Type="http://schemas.openxmlformats.org/officeDocument/2006/relationships/image" Target="../media/image195.emf"/><Relationship Id="rId24" Type="http://schemas.openxmlformats.org/officeDocument/2006/relationships/image" Target="../media/image208.emf"/><Relationship Id="rId32" Type="http://schemas.openxmlformats.org/officeDocument/2006/relationships/image" Target="../media/image216.emf"/><Relationship Id="rId5" Type="http://schemas.openxmlformats.org/officeDocument/2006/relationships/image" Target="../media/image189.emf"/><Relationship Id="rId15" Type="http://schemas.openxmlformats.org/officeDocument/2006/relationships/image" Target="../media/image199.emf"/><Relationship Id="rId23" Type="http://schemas.openxmlformats.org/officeDocument/2006/relationships/image" Target="../media/image207.emf"/><Relationship Id="rId28" Type="http://schemas.openxmlformats.org/officeDocument/2006/relationships/image" Target="../media/image212.emf"/><Relationship Id="rId10" Type="http://schemas.openxmlformats.org/officeDocument/2006/relationships/image" Target="../media/image194.emf"/><Relationship Id="rId19" Type="http://schemas.openxmlformats.org/officeDocument/2006/relationships/image" Target="../media/image203.emf"/><Relationship Id="rId31" Type="http://schemas.openxmlformats.org/officeDocument/2006/relationships/image" Target="../media/image215.emf"/><Relationship Id="rId4" Type="http://schemas.openxmlformats.org/officeDocument/2006/relationships/image" Target="../media/image188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Relationship Id="rId22" Type="http://schemas.openxmlformats.org/officeDocument/2006/relationships/image" Target="../media/image206.emf"/><Relationship Id="rId27" Type="http://schemas.openxmlformats.org/officeDocument/2006/relationships/image" Target="../media/image211.emf"/><Relationship Id="rId30" Type="http://schemas.openxmlformats.org/officeDocument/2006/relationships/image" Target="../media/image21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5" Type="http://schemas.openxmlformats.org/officeDocument/2006/relationships/image" Target="../media/image222.emf"/><Relationship Id="rId4" Type="http://schemas.openxmlformats.org/officeDocument/2006/relationships/image" Target="../media/image22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wmf"/><Relationship Id="rId21" Type="http://schemas.openxmlformats.org/officeDocument/2006/relationships/image" Target="../media/image22.emf"/><Relationship Id="rId7" Type="http://schemas.openxmlformats.org/officeDocument/2006/relationships/image" Target="../media/image8.w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5" Type="http://schemas.openxmlformats.org/officeDocument/2006/relationships/image" Target="../media/image26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24" Type="http://schemas.openxmlformats.org/officeDocument/2006/relationships/image" Target="../media/image25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wmf"/><Relationship Id="rId9" Type="http://schemas.openxmlformats.org/officeDocument/2006/relationships/image" Target="../media/image10.emf"/><Relationship Id="rId14" Type="http://schemas.openxmlformats.org/officeDocument/2006/relationships/image" Target="../media/image15.wmf"/><Relationship Id="rId22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emf"/><Relationship Id="rId3" Type="http://schemas.openxmlformats.org/officeDocument/2006/relationships/image" Target="../media/image29.w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28.emf"/><Relationship Id="rId16" Type="http://schemas.openxmlformats.org/officeDocument/2006/relationships/image" Target="../media/image42.e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emf"/><Relationship Id="rId5" Type="http://schemas.openxmlformats.org/officeDocument/2006/relationships/image" Target="../media/image31.wmf"/><Relationship Id="rId15" Type="http://schemas.openxmlformats.org/officeDocument/2006/relationships/image" Target="../media/image41.e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18" Type="http://schemas.openxmlformats.org/officeDocument/2006/relationships/image" Target="../media/image60.wmf"/><Relationship Id="rId26" Type="http://schemas.openxmlformats.org/officeDocument/2006/relationships/image" Target="../media/image68.emf"/><Relationship Id="rId3" Type="http://schemas.openxmlformats.org/officeDocument/2006/relationships/image" Target="../media/image45.emf"/><Relationship Id="rId21" Type="http://schemas.openxmlformats.org/officeDocument/2006/relationships/image" Target="../media/image63.emf"/><Relationship Id="rId7" Type="http://schemas.openxmlformats.org/officeDocument/2006/relationships/image" Target="../media/image49.wmf"/><Relationship Id="rId12" Type="http://schemas.openxmlformats.org/officeDocument/2006/relationships/image" Target="../media/image54.emf"/><Relationship Id="rId17" Type="http://schemas.openxmlformats.org/officeDocument/2006/relationships/image" Target="../media/image59.emf"/><Relationship Id="rId25" Type="http://schemas.openxmlformats.org/officeDocument/2006/relationships/image" Target="../media/image67.emf"/><Relationship Id="rId2" Type="http://schemas.openxmlformats.org/officeDocument/2006/relationships/image" Target="../media/image44.emf"/><Relationship Id="rId16" Type="http://schemas.openxmlformats.org/officeDocument/2006/relationships/image" Target="../media/image58.emf"/><Relationship Id="rId20" Type="http://schemas.openxmlformats.org/officeDocument/2006/relationships/image" Target="../media/image62.e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emf"/><Relationship Id="rId24" Type="http://schemas.openxmlformats.org/officeDocument/2006/relationships/image" Target="../media/image66.wmf"/><Relationship Id="rId5" Type="http://schemas.openxmlformats.org/officeDocument/2006/relationships/image" Target="../media/image47.wmf"/><Relationship Id="rId15" Type="http://schemas.openxmlformats.org/officeDocument/2006/relationships/image" Target="../media/image57.emf"/><Relationship Id="rId23" Type="http://schemas.openxmlformats.org/officeDocument/2006/relationships/image" Target="../media/image65.wmf"/><Relationship Id="rId10" Type="http://schemas.openxmlformats.org/officeDocument/2006/relationships/image" Target="../media/image52.emf"/><Relationship Id="rId19" Type="http://schemas.openxmlformats.org/officeDocument/2006/relationships/image" Target="../media/image61.emf"/><Relationship Id="rId4" Type="http://schemas.openxmlformats.org/officeDocument/2006/relationships/image" Target="../media/image46.wmf"/><Relationship Id="rId9" Type="http://schemas.openxmlformats.org/officeDocument/2006/relationships/image" Target="../media/image51.emf"/><Relationship Id="rId14" Type="http://schemas.openxmlformats.org/officeDocument/2006/relationships/image" Target="../media/image56.emf"/><Relationship Id="rId22" Type="http://schemas.openxmlformats.org/officeDocument/2006/relationships/image" Target="../media/image64.emf"/><Relationship Id="rId27" Type="http://schemas.openxmlformats.org/officeDocument/2006/relationships/image" Target="../media/image6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18" Type="http://schemas.openxmlformats.org/officeDocument/2006/relationships/image" Target="../media/image87.w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wmf"/><Relationship Id="rId17" Type="http://schemas.openxmlformats.org/officeDocument/2006/relationships/image" Target="../media/image86.emf"/><Relationship Id="rId2" Type="http://schemas.openxmlformats.org/officeDocument/2006/relationships/image" Target="../media/image71.emf"/><Relationship Id="rId16" Type="http://schemas.openxmlformats.org/officeDocument/2006/relationships/image" Target="../media/image85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5" Type="http://schemas.openxmlformats.org/officeDocument/2006/relationships/image" Target="../media/image8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18" Type="http://schemas.openxmlformats.org/officeDocument/2006/relationships/image" Target="../media/image105.emf"/><Relationship Id="rId26" Type="http://schemas.openxmlformats.org/officeDocument/2006/relationships/image" Target="../media/image113.emf"/><Relationship Id="rId3" Type="http://schemas.openxmlformats.org/officeDocument/2006/relationships/image" Target="../media/image90.wmf"/><Relationship Id="rId21" Type="http://schemas.openxmlformats.org/officeDocument/2006/relationships/image" Target="../media/image108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17" Type="http://schemas.openxmlformats.org/officeDocument/2006/relationships/image" Target="../media/image104.emf"/><Relationship Id="rId25" Type="http://schemas.openxmlformats.org/officeDocument/2006/relationships/image" Target="../media/image112.emf"/><Relationship Id="rId2" Type="http://schemas.openxmlformats.org/officeDocument/2006/relationships/image" Target="../media/image89.wmf"/><Relationship Id="rId16" Type="http://schemas.openxmlformats.org/officeDocument/2006/relationships/image" Target="../media/image103.emf"/><Relationship Id="rId20" Type="http://schemas.openxmlformats.org/officeDocument/2006/relationships/image" Target="../media/image107.emf"/><Relationship Id="rId1" Type="http://schemas.openxmlformats.org/officeDocument/2006/relationships/image" Target="../media/image88.w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24" Type="http://schemas.openxmlformats.org/officeDocument/2006/relationships/image" Target="../media/image111.emf"/><Relationship Id="rId5" Type="http://schemas.openxmlformats.org/officeDocument/2006/relationships/image" Target="../media/image92.emf"/><Relationship Id="rId15" Type="http://schemas.openxmlformats.org/officeDocument/2006/relationships/image" Target="../media/image102.emf"/><Relationship Id="rId23" Type="http://schemas.openxmlformats.org/officeDocument/2006/relationships/image" Target="../media/image110.emf"/><Relationship Id="rId28" Type="http://schemas.openxmlformats.org/officeDocument/2006/relationships/image" Target="../media/image115.emf"/><Relationship Id="rId10" Type="http://schemas.openxmlformats.org/officeDocument/2006/relationships/image" Target="../media/image97.emf"/><Relationship Id="rId19" Type="http://schemas.openxmlformats.org/officeDocument/2006/relationships/image" Target="../media/image106.emf"/><Relationship Id="rId4" Type="http://schemas.openxmlformats.org/officeDocument/2006/relationships/image" Target="../media/image91.wmf"/><Relationship Id="rId9" Type="http://schemas.openxmlformats.org/officeDocument/2006/relationships/image" Target="../media/image96.emf"/><Relationship Id="rId14" Type="http://schemas.openxmlformats.org/officeDocument/2006/relationships/image" Target="../media/image101.emf"/><Relationship Id="rId22" Type="http://schemas.openxmlformats.org/officeDocument/2006/relationships/image" Target="../media/image109.emf"/><Relationship Id="rId27" Type="http://schemas.openxmlformats.org/officeDocument/2006/relationships/image" Target="../media/image11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emf"/><Relationship Id="rId18" Type="http://schemas.openxmlformats.org/officeDocument/2006/relationships/image" Target="../media/image133.e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emf"/><Relationship Id="rId17" Type="http://schemas.openxmlformats.org/officeDocument/2006/relationships/image" Target="../media/image132.emf"/><Relationship Id="rId2" Type="http://schemas.openxmlformats.org/officeDocument/2006/relationships/image" Target="../media/image117.wmf"/><Relationship Id="rId16" Type="http://schemas.openxmlformats.org/officeDocument/2006/relationships/image" Target="../media/image131.emf"/><Relationship Id="rId1" Type="http://schemas.openxmlformats.org/officeDocument/2006/relationships/image" Target="../media/image116.w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wmf"/><Relationship Id="rId15" Type="http://schemas.openxmlformats.org/officeDocument/2006/relationships/image" Target="../media/image13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wmf"/><Relationship Id="rId14" Type="http://schemas.openxmlformats.org/officeDocument/2006/relationships/image" Target="../media/image12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18" Type="http://schemas.openxmlformats.org/officeDocument/2006/relationships/image" Target="../media/image151.w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17" Type="http://schemas.openxmlformats.org/officeDocument/2006/relationships/image" Target="../media/image150.emf"/><Relationship Id="rId2" Type="http://schemas.openxmlformats.org/officeDocument/2006/relationships/image" Target="../media/image135.emf"/><Relationship Id="rId16" Type="http://schemas.openxmlformats.org/officeDocument/2006/relationships/image" Target="../media/image149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wmf"/><Relationship Id="rId5" Type="http://schemas.openxmlformats.org/officeDocument/2006/relationships/image" Target="../media/image138.emf"/><Relationship Id="rId15" Type="http://schemas.openxmlformats.org/officeDocument/2006/relationships/image" Target="../media/image148.emf"/><Relationship Id="rId10" Type="http://schemas.openxmlformats.org/officeDocument/2006/relationships/image" Target="../media/image143.emf"/><Relationship Id="rId19" Type="http://schemas.openxmlformats.org/officeDocument/2006/relationships/image" Target="../media/image152.w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Relationship Id="rId14" Type="http://schemas.openxmlformats.org/officeDocument/2006/relationships/image" Target="../media/image14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image" Target="../media/image155.wmf"/><Relationship Id="rId7" Type="http://schemas.openxmlformats.org/officeDocument/2006/relationships/image" Target="../media/image159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11" Type="http://schemas.openxmlformats.org/officeDocument/2006/relationships/image" Target="../media/image163.emf"/><Relationship Id="rId5" Type="http://schemas.openxmlformats.org/officeDocument/2006/relationships/image" Target="../media/image157.wmf"/><Relationship Id="rId10" Type="http://schemas.openxmlformats.org/officeDocument/2006/relationships/image" Target="../media/image162.emf"/><Relationship Id="rId4" Type="http://schemas.openxmlformats.org/officeDocument/2006/relationships/image" Target="../media/image156.emf"/><Relationship Id="rId9" Type="http://schemas.openxmlformats.org/officeDocument/2006/relationships/image" Target="../media/image16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7047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2933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5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1.e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4.e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76.emf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1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2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2.emf"/><Relationship Id="rId26" Type="http://schemas.openxmlformats.org/officeDocument/2006/relationships/image" Target="../media/image196.emf"/><Relationship Id="rId39" Type="http://schemas.openxmlformats.org/officeDocument/2006/relationships/oleObject" Target="../embeddings/oleObject203.bin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200.emf"/><Relationship Id="rId42" Type="http://schemas.openxmlformats.org/officeDocument/2006/relationships/image" Target="../media/image204.emf"/><Relationship Id="rId47" Type="http://schemas.openxmlformats.org/officeDocument/2006/relationships/oleObject" Target="../embeddings/oleObject207.bin"/><Relationship Id="rId50" Type="http://schemas.openxmlformats.org/officeDocument/2006/relationships/image" Target="../media/image208.emf"/><Relationship Id="rId55" Type="http://schemas.openxmlformats.org/officeDocument/2006/relationships/oleObject" Target="../embeddings/oleObject211.bin"/><Relationship Id="rId63" Type="http://schemas.openxmlformats.org/officeDocument/2006/relationships/oleObject" Target="../embeddings/oleObject215.bin"/><Relationship Id="rId68" Type="http://schemas.openxmlformats.org/officeDocument/2006/relationships/image" Target="../media/image217.emf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1.emf"/><Relationship Id="rId29" Type="http://schemas.openxmlformats.org/officeDocument/2006/relationships/oleObject" Target="../embeddings/oleObject19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95.emf"/><Relationship Id="rId32" Type="http://schemas.openxmlformats.org/officeDocument/2006/relationships/image" Target="../media/image199.emf"/><Relationship Id="rId37" Type="http://schemas.openxmlformats.org/officeDocument/2006/relationships/oleObject" Target="../embeddings/oleObject202.bin"/><Relationship Id="rId40" Type="http://schemas.openxmlformats.org/officeDocument/2006/relationships/image" Target="../media/image203.emf"/><Relationship Id="rId45" Type="http://schemas.openxmlformats.org/officeDocument/2006/relationships/oleObject" Target="../embeddings/oleObject206.bin"/><Relationship Id="rId53" Type="http://schemas.openxmlformats.org/officeDocument/2006/relationships/oleObject" Target="../embeddings/oleObject210.bin"/><Relationship Id="rId58" Type="http://schemas.openxmlformats.org/officeDocument/2006/relationships/image" Target="../media/image212.emf"/><Relationship Id="rId66" Type="http://schemas.openxmlformats.org/officeDocument/2006/relationships/image" Target="../media/image216.e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97.emf"/><Relationship Id="rId36" Type="http://schemas.openxmlformats.org/officeDocument/2006/relationships/image" Target="../media/image201.emf"/><Relationship Id="rId49" Type="http://schemas.openxmlformats.org/officeDocument/2006/relationships/oleObject" Target="../embeddings/oleObject208.bin"/><Relationship Id="rId57" Type="http://schemas.openxmlformats.org/officeDocument/2006/relationships/oleObject" Target="../embeddings/oleObject212.bin"/><Relationship Id="rId61" Type="http://schemas.openxmlformats.org/officeDocument/2006/relationships/oleObject" Target="../embeddings/oleObject214.bin"/><Relationship Id="rId10" Type="http://schemas.openxmlformats.org/officeDocument/2006/relationships/image" Target="../media/image188.e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4" Type="http://schemas.openxmlformats.org/officeDocument/2006/relationships/image" Target="../media/image205.emf"/><Relationship Id="rId52" Type="http://schemas.openxmlformats.org/officeDocument/2006/relationships/image" Target="../media/image209.emf"/><Relationship Id="rId60" Type="http://schemas.openxmlformats.org/officeDocument/2006/relationships/image" Target="../media/image213.emf"/><Relationship Id="rId65" Type="http://schemas.openxmlformats.org/officeDocument/2006/relationships/oleObject" Target="../embeddings/oleObject216.bin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0.emf"/><Relationship Id="rId22" Type="http://schemas.openxmlformats.org/officeDocument/2006/relationships/image" Target="../media/image194.e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98.emf"/><Relationship Id="rId35" Type="http://schemas.openxmlformats.org/officeDocument/2006/relationships/oleObject" Target="../embeddings/oleObject201.bin"/><Relationship Id="rId43" Type="http://schemas.openxmlformats.org/officeDocument/2006/relationships/oleObject" Target="../embeddings/oleObject205.bin"/><Relationship Id="rId48" Type="http://schemas.openxmlformats.org/officeDocument/2006/relationships/image" Target="../media/image207.emf"/><Relationship Id="rId56" Type="http://schemas.openxmlformats.org/officeDocument/2006/relationships/image" Target="../media/image211.emf"/><Relationship Id="rId64" Type="http://schemas.openxmlformats.org/officeDocument/2006/relationships/image" Target="../media/image215.emf"/><Relationship Id="rId8" Type="http://schemas.openxmlformats.org/officeDocument/2006/relationships/image" Target="../media/image187.emf"/><Relationship Id="rId51" Type="http://schemas.openxmlformats.org/officeDocument/2006/relationships/oleObject" Target="../embeddings/oleObject209.bin"/><Relationship Id="rId3" Type="http://schemas.openxmlformats.org/officeDocument/2006/relationships/oleObject" Target="../embeddings/oleObject185.bin"/><Relationship Id="rId12" Type="http://schemas.openxmlformats.org/officeDocument/2006/relationships/image" Target="../media/image189.e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0.bin"/><Relationship Id="rId38" Type="http://schemas.openxmlformats.org/officeDocument/2006/relationships/image" Target="../media/image202.emf"/><Relationship Id="rId46" Type="http://schemas.openxmlformats.org/officeDocument/2006/relationships/image" Target="../media/image206.emf"/><Relationship Id="rId59" Type="http://schemas.openxmlformats.org/officeDocument/2006/relationships/oleObject" Target="../embeddings/oleObject213.bin"/><Relationship Id="rId67" Type="http://schemas.openxmlformats.org/officeDocument/2006/relationships/oleObject" Target="../embeddings/oleObject217.bin"/><Relationship Id="rId20" Type="http://schemas.openxmlformats.org/officeDocument/2006/relationships/image" Target="../media/image193.emf"/><Relationship Id="rId41" Type="http://schemas.openxmlformats.org/officeDocument/2006/relationships/oleObject" Target="../embeddings/oleObject204.bin"/><Relationship Id="rId54" Type="http://schemas.openxmlformats.org/officeDocument/2006/relationships/image" Target="../media/image210.emf"/><Relationship Id="rId62" Type="http://schemas.openxmlformats.org/officeDocument/2006/relationships/image" Target="../media/image21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2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21.e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2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26" Type="http://schemas.openxmlformats.org/officeDocument/2006/relationships/image" Target="../media/image13.emf"/><Relationship Id="rId39" Type="http://schemas.openxmlformats.org/officeDocument/2006/relationships/oleObject" Target="../embeddings/oleObject20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17.emf"/><Relationship Id="rId42" Type="http://schemas.openxmlformats.org/officeDocument/2006/relationships/image" Target="../media/image21.emf"/><Relationship Id="rId47" Type="http://schemas.openxmlformats.org/officeDocument/2006/relationships/oleObject" Target="../embeddings/oleObject24.bin"/><Relationship Id="rId50" Type="http://schemas.openxmlformats.org/officeDocument/2006/relationships/image" Target="../media/image25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5.bin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0.emf"/><Relationship Id="rId45" Type="http://schemas.openxmlformats.org/officeDocument/2006/relationships/oleObject" Target="../embeddings/oleObject23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oleObject" Target="../embeddings/oleObject25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4.emf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26" Type="http://schemas.openxmlformats.org/officeDocument/2006/relationships/image" Target="../media/image38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42.e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emf"/><Relationship Id="rId32" Type="http://schemas.openxmlformats.org/officeDocument/2006/relationships/image" Target="../media/image41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e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9" Type="http://schemas.openxmlformats.org/officeDocument/2006/relationships/oleObject" Target="../embeddings/oleObject61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58.emf"/><Relationship Id="rId42" Type="http://schemas.openxmlformats.org/officeDocument/2006/relationships/image" Target="../media/image62.emf"/><Relationship Id="rId47" Type="http://schemas.openxmlformats.org/officeDocument/2006/relationships/oleObject" Target="../embeddings/oleObject65.bin"/><Relationship Id="rId50" Type="http://schemas.openxmlformats.org/officeDocument/2006/relationships/image" Target="../media/image66.wmf"/><Relationship Id="rId55" Type="http://schemas.openxmlformats.org/officeDocument/2006/relationships/oleObject" Target="../embeddings/oleObject69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38" Type="http://schemas.openxmlformats.org/officeDocument/2006/relationships/image" Target="../media/image60.wmf"/><Relationship Id="rId46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wmf"/><Relationship Id="rId20" Type="http://schemas.openxmlformats.org/officeDocument/2006/relationships/image" Target="../media/image51.emf"/><Relationship Id="rId29" Type="http://schemas.openxmlformats.org/officeDocument/2006/relationships/oleObject" Target="../embeddings/oleObject56.bin"/><Relationship Id="rId41" Type="http://schemas.openxmlformats.org/officeDocument/2006/relationships/oleObject" Target="../embeddings/oleObject62.bin"/><Relationship Id="rId54" Type="http://schemas.openxmlformats.org/officeDocument/2006/relationships/image" Target="../media/image6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3.emf"/><Relationship Id="rId32" Type="http://schemas.openxmlformats.org/officeDocument/2006/relationships/image" Target="../media/image57.emf"/><Relationship Id="rId37" Type="http://schemas.openxmlformats.org/officeDocument/2006/relationships/oleObject" Target="../embeddings/oleObject60.bin"/><Relationship Id="rId40" Type="http://schemas.openxmlformats.org/officeDocument/2006/relationships/image" Target="../media/image61.emf"/><Relationship Id="rId45" Type="http://schemas.openxmlformats.org/officeDocument/2006/relationships/oleObject" Target="../embeddings/oleObject64.bin"/><Relationship Id="rId53" Type="http://schemas.openxmlformats.org/officeDocument/2006/relationships/oleObject" Target="../embeddings/oleObject68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5.emf"/><Relationship Id="rId36" Type="http://schemas.openxmlformats.org/officeDocument/2006/relationships/image" Target="../media/image59.emf"/><Relationship Id="rId49" Type="http://schemas.openxmlformats.org/officeDocument/2006/relationships/oleObject" Target="../embeddings/oleObject6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4" Type="http://schemas.openxmlformats.org/officeDocument/2006/relationships/image" Target="../media/image63.emf"/><Relationship Id="rId52" Type="http://schemas.openxmlformats.org/officeDocument/2006/relationships/image" Target="../media/image67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Relationship Id="rId22" Type="http://schemas.openxmlformats.org/officeDocument/2006/relationships/image" Target="../media/image52.e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6.emf"/><Relationship Id="rId35" Type="http://schemas.openxmlformats.org/officeDocument/2006/relationships/oleObject" Target="../embeddings/oleObject59.bin"/><Relationship Id="rId43" Type="http://schemas.openxmlformats.org/officeDocument/2006/relationships/oleObject" Target="../embeddings/oleObject63.bin"/><Relationship Id="rId48" Type="http://schemas.openxmlformats.org/officeDocument/2006/relationships/image" Target="../media/image65.wmf"/><Relationship Id="rId56" Type="http://schemas.openxmlformats.org/officeDocument/2006/relationships/image" Target="../media/image69.emf"/><Relationship Id="rId8" Type="http://schemas.openxmlformats.org/officeDocument/2006/relationships/image" Target="../media/image45.emf"/><Relationship Id="rId51" Type="http://schemas.openxmlformats.org/officeDocument/2006/relationships/oleObject" Target="../embeddings/oleObject67.bin"/><Relationship Id="rId3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7.e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85.e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38" Type="http://schemas.openxmlformats.org/officeDocument/2006/relationships/image" Target="../media/image8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0.emf"/><Relationship Id="rId32" Type="http://schemas.openxmlformats.org/officeDocument/2006/relationships/image" Target="../media/image84.emf"/><Relationship Id="rId37" Type="http://schemas.openxmlformats.org/officeDocument/2006/relationships/oleObject" Target="../embeddings/oleObject87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82.emf"/><Relationship Id="rId36" Type="http://schemas.openxmlformats.org/officeDocument/2006/relationships/image" Target="../media/image86.emf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83.emf"/><Relationship Id="rId35" Type="http://schemas.openxmlformats.org/officeDocument/2006/relationships/oleObject" Target="../embeddings/oleObject86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9" Type="http://schemas.openxmlformats.org/officeDocument/2006/relationships/oleObject" Target="../embeddings/oleObject106.bin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103.emf"/><Relationship Id="rId42" Type="http://schemas.openxmlformats.org/officeDocument/2006/relationships/image" Target="../media/image107.emf"/><Relationship Id="rId47" Type="http://schemas.openxmlformats.org/officeDocument/2006/relationships/oleObject" Target="../embeddings/oleObject110.bin"/><Relationship Id="rId50" Type="http://schemas.openxmlformats.org/officeDocument/2006/relationships/image" Target="../media/image111.emf"/><Relationship Id="rId55" Type="http://schemas.openxmlformats.org/officeDocument/2006/relationships/oleObject" Target="../embeddings/oleObject114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38" Type="http://schemas.openxmlformats.org/officeDocument/2006/relationships/image" Target="../media/image105.emf"/><Relationship Id="rId46" Type="http://schemas.openxmlformats.org/officeDocument/2006/relationships/image" Target="../media/image109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29" Type="http://schemas.openxmlformats.org/officeDocument/2006/relationships/oleObject" Target="../embeddings/oleObject101.bin"/><Relationship Id="rId41" Type="http://schemas.openxmlformats.org/officeDocument/2006/relationships/oleObject" Target="../embeddings/oleObject107.bin"/><Relationship Id="rId54" Type="http://schemas.openxmlformats.org/officeDocument/2006/relationships/image" Target="../media/image11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8.emf"/><Relationship Id="rId32" Type="http://schemas.openxmlformats.org/officeDocument/2006/relationships/image" Target="../media/image102.emf"/><Relationship Id="rId37" Type="http://schemas.openxmlformats.org/officeDocument/2006/relationships/oleObject" Target="../embeddings/oleObject105.bin"/><Relationship Id="rId40" Type="http://schemas.openxmlformats.org/officeDocument/2006/relationships/image" Target="../media/image106.emf"/><Relationship Id="rId45" Type="http://schemas.openxmlformats.org/officeDocument/2006/relationships/oleObject" Target="../embeddings/oleObject109.bin"/><Relationship Id="rId53" Type="http://schemas.openxmlformats.org/officeDocument/2006/relationships/oleObject" Target="../embeddings/oleObject113.bin"/><Relationship Id="rId58" Type="http://schemas.openxmlformats.org/officeDocument/2006/relationships/image" Target="../media/image115.e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0.emf"/><Relationship Id="rId36" Type="http://schemas.openxmlformats.org/officeDocument/2006/relationships/image" Target="../media/image104.emf"/><Relationship Id="rId49" Type="http://schemas.openxmlformats.org/officeDocument/2006/relationships/oleObject" Target="../embeddings/oleObject111.bin"/><Relationship Id="rId57" Type="http://schemas.openxmlformats.org/officeDocument/2006/relationships/oleObject" Target="../embeddings/oleObject115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4" Type="http://schemas.openxmlformats.org/officeDocument/2006/relationships/image" Target="../media/image108.emf"/><Relationship Id="rId52" Type="http://schemas.openxmlformats.org/officeDocument/2006/relationships/image" Target="../media/image112.e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101.emf"/><Relationship Id="rId35" Type="http://schemas.openxmlformats.org/officeDocument/2006/relationships/oleObject" Target="../embeddings/oleObject104.bin"/><Relationship Id="rId43" Type="http://schemas.openxmlformats.org/officeDocument/2006/relationships/oleObject" Target="../embeddings/oleObject108.bin"/><Relationship Id="rId48" Type="http://schemas.openxmlformats.org/officeDocument/2006/relationships/image" Target="../media/image110.emf"/><Relationship Id="rId56" Type="http://schemas.openxmlformats.org/officeDocument/2006/relationships/image" Target="../media/image114.emf"/><Relationship Id="rId8" Type="http://schemas.openxmlformats.org/officeDocument/2006/relationships/image" Target="../media/image90.wmf"/><Relationship Id="rId51" Type="http://schemas.openxmlformats.org/officeDocument/2006/relationships/oleObject" Target="../embeddings/oleObject112.bin"/><Relationship Id="rId3" Type="http://schemas.openxmlformats.org/officeDocument/2006/relationships/oleObject" Target="../embeddings/oleObject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3.wmf"/><Relationship Id="rId26" Type="http://schemas.openxmlformats.org/officeDocument/2006/relationships/image" Target="../media/image127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131.e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31.bin"/><Relationship Id="rId38" Type="http://schemas.openxmlformats.org/officeDocument/2006/relationships/image" Target="../media/image13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6.emf"/><Relationship Id="rId32" Type="http://schemas.openxmlformats.org/officeDocument/2006/relationships/image" Target="../media/image130.emf"/><Relationship Id="rId37" Type="http://schemas.openxmlformats.org/officeDocument/2006/relationships/oleObject" Target="../embeddings/oleObject133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8.emf"/><Relationship Id="rId36" Type="http://schemas.openxmlformats.org/officeDocument/2006/relationships/image" Target="../media/image132.emf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29.emf"/><Relationship Id="rId35" Type="http://schemas.openxmlformats.org/officeDocument/2006/relationships/oleObject" Target="../embeddings/oleObject1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9" Type="http://schemas.openxmlformats.org/officeDocument/2006/relationships/oleObject" Target="../embeddings/oleObject152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34" Type="http://schemas.openxmlformats.org/officeDocument/2006/relationships/image" Target="../media/image149.e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33" Type="http://schemas.openxmlformats.org/officeDocument/2006/relationships/oleObject" Target="../embeddings/oleObject149.bin"/><Relationship Id="rId38" Type="http://schemas.openxmlformats.org/officeDocument/2006/relationships/image" Target="../media/image151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29" Type="http://schemas.openxmlformats.org/officeDocument/2006/relationships/oleObject" Target="../embeddings/oleObject14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4.wmf"/><Relationship Id="rId32" Type="http://schemas.openxmlformats.org/officeDocument/2006/relationships/image" Target="../media/image148.emf"/><Relationship Id="rId37" Type="http://schemas.openxmlformats.org/officeDocument/2006/relationships/oleObject" Target="../embeddings/oleObject151.bin"/><Relationship Id="rId40" Type="http://schemas.openxmlformats.org/officeDocument/2006/relationships/image" Target="../media/image152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46.emf"/><Relationship Id="rId36" Type="http://schemas.openxmlformats.org/officeDocument/2006/relationships/image" Target="../media/image150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47.emf"/><Relationship Id="rId35" Type="http://schemas.openxmlformats.org/officeDocument/2006/relationships/oleObject" Target="../embeddings/oleObject1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0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9.emf"/><Relationship Id="rId20" Type="http://schemas.openxmlformats.org/officeDocument/2006/relationships/image" Target="../media/image16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3.e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156.e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8.emf"/><Relationship Id="rId22" Type="http://schemas.openxmlformats.org/officeDocument/2006/relationships/image" Target="../media/image16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0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3" name="Text Box 4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06650" y="5668963"/>
            <a:ext cx="4105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三、一般迭代法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补充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)    </a:t>
            </a:r>
          </a:p>
        </p:txBody>
      </p:sp>
      <p:sp>
        <p:nvSpPr>
          <p:cNvPr id="2052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2286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第八节</a:t>
            </a:r>
          </a:p>
        </p:txBody>
      </p:sp>
      <p:graphicFrame>
        <p:nvGraphicFramePr>
          <p:cNvPr id="20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430893"/>
              </p:ext>
            </p:extLst>
          </p:nvPr>
        </p:nvGraphicFramePr>
        <p:xfrm>
          <a:off x="1752600" y="2300038"/>
          <a:ext cx="400979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650960" imgH="215640" progId="Equation.DSMT4">
                  <p:embed/>
                </p:oleObj>
              </mc:Choice>
              <mc:Fallback>
                <p:oleObj name="Equation" r:id="rId4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00038"/>
                        <a:ext cx="4009799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AutoShape 32"/>
          <p:cNvSpPr>
            <a:spLocks/>
          </p:cNvSpPr>
          <p:nvPr/>
        </p:nvSpPr>
        <p:spPr bwMode="auto">
          <a:xfrm>
            <a:off x="3743325" y="29416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3895725" y="28194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3399"/>
                </a:solidFill>
                <a:latin typeface="+mn-lt"/>
                <a:ea typeface="+mn-ea"/>
              </a:rPr>
              <a:t>可求精确根</a:t>
            </a:r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3889375" y="33670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3399"/>
                </a:solidFill>
                <a:latin typeface="+mn-lt"/>
                <a:ea typeface="+mn-ea"/>
              </a:rPr>
              <a:t>无法求精确根</a:t>
            </a:r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>
            <a:off x="6283325" y="3671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6740525" y="33670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求近似根</a:t>
            </a: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2092325" y="31384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两种情形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5826125" y="2840038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zh-CN" altLang="en-US" b="1" dirty="0">
                <a:latin typeface="+mn-lt"/>
                <a:ea typeface="+mn-ea"/>
              </a:rPr>
              <a:t>有时计算很繁</a:t>
            </a:r>
            <a:r>
              <a:rPr kumimoji="1" lang="en-US" altLang="zh-CN" b="1" dirty="0">
                <a:latin typeface="+mn-lt"/>
                <a:ea typeface="+mn-ea"/>
              </a:rPr>
              <a:t>)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1752600" y="3976688"/>
            <a:ext cx="1725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本节内容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406650" y="4449763"/>
            <a:ext cx="4044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一、根的隔离与二分法   </a:t>
            </a:r>
          </a:p>
        </p:txBody>
      </p:sp>
      <p:sp>
        <p:nvSpPr>
          <p:cNvPr id="2092" name="Text Box 4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406650" y="5029200"/>
            <a:ext cx="4403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二、牛顿切线法及其变形   </a:t>
            </a:r>
          </a:p>
        </p:txBody>
      </p:sp>
      <p:sp>
        <p:nvSpPr>
          <p:cNvPr id="2064" name="Text Box 55"/>
          <p:cNvSpPr txBox="1">
            <a:spLocks noChangeArrowheads="1"/>
          </p:cNvSpPr>
          <p:nvPr/>
        </p:nvSpPr>
        <p:spPr bwMode="auto">
          <a:xfrm>
            <a:off x="2402175" y="1066800"/>
            <a:ext cx="48013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6000" b="1" dirty="0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方程的近似解</a:t>
            </a:r>
          </a:p>
        </p:txBody>
      </p:sp>
      <p:sp>
        <p:nvSpPr>
          <p:cNvPr id="2065" name="Text Box 61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三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585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" grpId="0" build="p" autoUpdateAnimBg="0"/>
      <p:bldP spid="2080" grpId="0" animBg="1"/>
      <p:bldP spid="2081" grpId="0" build="p" autoUpdateAnimBg="0"/>
      <p:bldP spid="2082" grpId="0" build="p" autoUpdateAnimBg="0"/>
      <p:bldP spid="2083" grpId="0" animBg="1"/>
      <p:bldP spid="2084" grpId="0" build="p" autoUpdateAnimBg="0" advAuto="0"/>
      <p:bldP spid="2085" grpId="0" build="p" autoUpdateAnimBg="0"/>
      <p:bldP spid="2086" grpId="0" build="p" autoUpdateAnimBg="0"/>
      <p:bldP spid="2090" grpId="0" build="p" autoUpdateAnimBg="0"/>
      <p:bldP spid="2091" grpId="0" build="p" autoUpdateAnimBg="0"/>
      <p:bldP spid="2092" grpId="0" build="p" autoUpdateAnimBg="0"/>
      <p:bldP spid="1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36613"/>
              </p:ext>
            </p:extLst>
          </p:nvPr>
        </p:nvGraphicFramePr>
        <p:xfrm>
          <a:off x="7696200" y="1922463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3" imgW="219027" imgH="371618" progId="Equation.3">
                  <p:embed/>
                </p:oleObj>
              </mc:Choice>
              <mc:Fallback>
                <p:oleObj name="Equation" r:id="rId3" imgW="219027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922463"/>
                        <a:ext cx="24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096000" y="465138"/>
            <a:ext cx="2754313" cy="2133600"/>
            <a:chOff x="3840" y="293"/>
            <a:chExt cx="1735" cy="1344"/>
          </a:xfrm>
        </p:grpSpPr>
        <p:graphicFrame>
          <p:nvGraphicFramePr>
            <p:cNvPr id="11294" name="Object 4"/>
            <p:cNvGraphicFramePr>
              <a:graphicFrameLocks noChangeAspect="1"/>
            </p:cNvGraphicFramePr>
            <p:nvPr/>
          </p:nvGraphicFramePr>
          <p:xfrm>
            <a:off x="3840" y="293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3" name="Equation" r:id="rId5" imgW="219027" imgH="295323" progId="Equation.3">
                    <p:embed/>
                  </p:oleObj>
                </mc:Choice>
                <mc:Fallback>
                  <p:oleObj name="Equation" r:id="rId5" imgW="219027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93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5"/>
            <p:cNvGraphicFramePr>
              <a:graphicFrameLocks noChangeAspect="1"/>
            </p:cNvGraphicFramePr>
            <p:nvPr/>
          </p:nvGraphicFramePr>
          <p:xfrm>
            <a:off x="5431" y="12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4" name="Equation" r:id="rId7" imgW="209598" imgH="219027" progId="Equation.3">
                    <p:embed/>
                  </p:oleObj>
                </mc:Choice>
                <mc:Fallback>
                  <p:oleObj name="Equation" r:id="rId7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1" y="12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6" name="Group 6"/>
            <p:cNvGrpSpPr>
              <a:grpSpLocks/>
            </p:cNvGrpSpPr>
            <p:nvPr/>
          </p:nvGrpSpPr>
          <p:grpSpPr bwMode="auto">
            <a:xfrm>
              <a:off x="4032" y="293"/>
              <a:ext cx="1523" cy="1344"/>
              <a:chOff x="4032" y="330"/>
              <a:chExt cx="1523" cy="1344"/>
            </a:xfrm>
          </p:grpSpPr>
          <p:sp>
            <p:nvSpPr>
              <p:cNvPr id="11299" name="Line 7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15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1300" name="Line 8"/>
              <p:cNvSpPr>
                <a:spLocks noChangeShapeType="1"/>
              </p:cNvSpPr>
              <p:nvPr/>
            </p:nvSpPr>
            <p:spPr bwMode="auto">
              <a:xfrm flipV="1">
                <a:off x="4032" y="33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1301" name="Line 9"/>
              <p:cNvSpPr>
                <a:spLocks noChangeShapeType="1"/>
              </p:cNvSpPr>
              <p:nvPr/>
            </p:nvSpPr>
            <p:spPr bwMode="auto">
              <a:xfrm flipH="1">
                <a:off x="4306" y="1200"/>
                <a:ext cx="0" cy="4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1302" name="Line 10"/>
              <p:cNvSpPr>
                <a:spLocks noChangeShapeType="1"/>
              </p:cNvSpPr>
              <p:nvPr/>
            </p:nvSpPr>
            <p:spPr bwMode="auto">
              <a:xfrm flipH="1">
                <a:off x="5191" y="389"/>
                <a:ext cx="0" cy="8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1303" name="Freeform 11"/>
              <p:cNvSpPr>
                <a:spLocks/>
              </p:cNvSpPr>
              <p:nvPr/>
            </p:nvSpPr>
            <p:spPr bwMode="auto">
              <a:xfrm>
                <a:off x="4319" y="378"/>
                <a:ext cx="879" cy="1262"/>
              </a:xfrm>
              <a:custGeom>
                <a:avLst/>
                <a:gdLst>
                  <a:gd name="T0" fmla="*/ 0 w 768"/>
                  <a:gd name="T1" fmla="*/ 2074 h 768"/>
                  <a:gd name="T2" fmla="*/ 628 w 768"/>
                  <a:gd name="T3" fmla="*/ 1426 h 768"/>
                  <a:gd name="T4" fmla="*/ 1006 w 768"/>
                  <a:gd name="T5" fmla="*/ 0 h 7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768">
                    <a:moveTo>
                      <a:pt x="0" y="768"/>
                    </a:moveTo>
                    <a:cubicBezTo>
                      <a:pt x="176" y="712"/>
                      <a:pt x="352" y="656"/>
                      <a:pt x="480" y="528"/>
                    </a:cubicBezTo>
                    <a:cubicBezTo>
                      <a:pt x="608" y="400"/>
                      <a:pt x="688" y="200"/>
                      <a:pt x="768" y="0"/>
                    </a:cubicBezTo>
                  </a:path>
                </a:pathLst>
              </a:custGeom>
              <a:noFill/>
              <a:ln w="19050" cmpd="sng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11297" name="Object 12"/>
            <p:cNvGraphicFramePr>
              <a:graphicFrameLocks noChangeAspect="1"/>
            </p:cNvGraphicFramePr>
            <p:nvPr/>
          </p:nvGraphicFramePr>
          <p:xfrm>
            <a:off x="4116" y="1115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5" name="Equation" r:id="rId9" imgW="324041" imgH="428625" progId="Equation.3">
                    <p:embed/>
                  </p:oleObj>
                </mc:Choice>
                <mc:Fallback>
                  <p:oleObj name="Equation" r:id="rId9" imgW="324041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1115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8" name="Object 13"/>
            <p:cNvGraphicFramePr>
              <a:graphicFrameLocks noChangeAspect="1"/>
            </p:cNvGraphicFramePr>
            <p:nvPr/>
          </p:nvGraphicFramePr>
          <p:xfrm>
            <a:off x="5135" y="1138"/>
            <a:ext cx="1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6" name="Equation" r:id="rId11" imgW="285893" imgH="428625" progId="Equation.3">
                    <p:embed/>
                  </p:oleObj>
                </mc:Choice>
                <mc:Fallback>
                  <p:oleObj name="Equation" r:id="rId11" imgW="285893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1138"/>
                          <a:ext cx="1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28600"/>
            <a:ext cx="2203450" cy="627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rgbClr val="0066FF"/>
                </a:solidFill>
                <a:latin typeface="+mn-lt"/>
                <a:ea typeface="+mn-ea"/>
              </a:rPr>
              <a:t>(2) </a:t>
            </a:r>
            <a:r>
              <a:rPr lang="zh-CN" altLang="en-US" sz="2800" b="1" smtClean="0">
                <a:solidFill>
                  <a:srgbClr val="0066FF"/>
                </a:solidFill>
                <a:latin typeface="+mn-lt"/>
                <a:ea typeface="+mn-ea"/>
              </a:rPr>
              <a:t>割线法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33400" y="869950"/>
            <a:ext cx="2929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为避免求导运算 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07733"/>
              </p:ext>
            </p:extLst>
          </p:nvPr>
        </p:nvGraphicFramePr>
        <p:xfrm>
          <a:off x="228600" y="2544763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13" imgW="1324023" imgH="428625" progId="Equation.3">
                  <p:embed/>
                </p:oleObj>
              </mc:Choice>
              <mc:Fallback>
                <p:oleObj name="Equation" r:id="rId13" imgW="132402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44763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3333750" y="877888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用割线代替切线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6826250" y="573088"/>
            <a:ext cx="1397000" cy="20081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793947"/>
              </p:ext>
            </p:extLst>
          </p:nvPr>
        </p:nvGraphicFramePr>
        <p:xfrm>
          <a:off x="1752600" y="1447800"/>
          <a:ext cx="264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15" imgW="2619327" imgH="924116" progId="Equation.3">
                  <p:embed/>
                </p:oleObj>
              </mc:Choice>
              <mc:Fallback>
                <p:oleObj name="Equation" r:id="rId15" imgW="2619327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64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46050" y="16176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即用差商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4438650" y="16176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代替</a:t>
            </a: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7351713" y="18462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>
            <a:off x="7340600" y="550863"/>
            <a:ext cx="885825" cy="1752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600200" y="2522538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从而得迭代公式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40941"/>
              </p:ext>
            </p:extLst>
          </p:nvPr>
        </p:nvGraphicFramePr>
        <p:xfrm>
          <a:off x="762000" y="3192463"/>
          <a:ext cx="6108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17" imgW="6086475" imgH="924116" progId="Equation.3">
                  <p:embed/>
                </p:oleObj>
              </mc:Choice>
              <mc:Fallback>
                <p:oleObj name="Equation" r:id="rId17" imgW="6086475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2463"/>
                        <a:ext cx="6108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04964"/>
              </p:ext>
            </p:extLst>
          </p:nvPr>
        </p:nvGraphicFramePr>
        <p:xfrm>
          <a:off x="7010400" y="138906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19" imgW="324041" imgH="428625" progId="Equation.3">
                  <p:embed/>
                </p:oleObj>
              </mc:Choice>
              <mc:Fallback>
                <p:oleObj name="Equation" r:id="rId19" imgW="32404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89063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914046"/>
              </p:ext>
            </p:extLst>
          </p:nvPr>
        </p:nvGraphicFramePr>
        <p:xfrm>
          <a:off x="7467600" y="142557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21" imgW="314182" imgH="428625" progId="Equation.3">
                  <p:embed/>
                </p:oleObj>
              </mc:Choice>
              <mc:Fallback>
                <p:oleObj name="Equation" r:id="rId21" imgW="314182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425575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6248400" y="3954463"/>
            <a:ext cx="2220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双点割线法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307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71539"/>
              </p:ext>
            </p:extLst>
          </p:nvPr>
        </p:nvGraphicFramePr>
        <p:xfrm>
          <a:off x="7099300" y="3446463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23" imgW="1800225" imgH="390477" progId="Equation.3">
                  <p:embed/>
                </p:oleObj>
              </mc:Choice>
              <mc:Fallback>
                <p:oleObj name="Equation" r:id="rId23" imgW="1800225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446463"/>
                        <a:ext cx="181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39750" y="4513263"/>
            <a:ext cx="8302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特点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逼近根的速度快于简化牛顿法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但慢于牛顿法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539750" y="5030788"/>
            <a:ext cx="2929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若将上式中</a:t>
            </a:r>
          </a:p>
        </p:txBody>
      </p:sp>
      <p:graphicFrame>
        <p:nvGraphicFramePr>
          <p:cNvPr id="307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11061"/>
              </p:ext>
            </p:extLst>
          </p:nvPr>
        </p:nvGraphicFramePr>
        <p:xfrm>
          <a:off x="3360910" y="5067240"/>
          <a:ext cx="1882679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25" imgW="850680" imgH="228600" progId="Equation.DSMT4">
                  <p:embed/>
                </p:oleObj>
              </mc:Choice>
              <mc:Fallback>
                <p:oleObj name="Equation" r:id="rId25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910" y="5067240"/>
                        <a:ext cx="1882679" cy="52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5105400" y="5030788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则为单点割线法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7791450" y="5032842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逼近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136525" y="5656263"/>
            <a:ext cx="4608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根的速度与简化牛顿法相当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7578725" y="1846263"/>
            <a:ext cx="0" cy="266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flipV="1">
            <a:off x="7354888" y="1811338"/>
            <a:ext cx="550862" cy="4857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3075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82913"/>
              </p:ext>
            </p:extLst>
          </p:nvPr>
        </p:nvGraphicFramePr>
        <p:xfrm>
          <a:off x="6096000" y="17399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27" imgW="285893" imgH="295323" progId="Equation.3">
                  <p:embed/>
                </p:oleObj>
              </mc:Choice>
              <mc:Fallback>
                <p:oleObj name="Equation" r:id="rId27" imgW="285893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399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96015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build="p" autoUpdateAnimBg="0"/>
      <p:bldP spid="30737" grpId="0" build="p" autoUpdateAnimBg="0" advAuto="0"/>
      <p:bldP spid="30738" grpId="0" animBg="1"/>
      <p:bldP spid="30740" grpId="0" build="p" autoUpdateAnimBg="0"/>
      <p:bldP spid="30741" grpId="0" build="p" autoUpdateAnimBg="0" advAuto="0"/>
      <p:bldP spid="30742" grpId="0" animBg="1"/>
      <p:bldP spid="30743" grpId="0" animBg="1"/>
      <p:bldP spid="30744" grpId="0" build="p" autoUpdateAnimBg="0"/>
      <p:bldP spid="30748" grpId="0" build="p" autoUpdateAnimBg="0"/>
      <p:bldP spid="30750" grpId="0" build="p" autoUpdateAnimBg="0"/>
      <p:bldP spid="30751" grpId="0" build="p" autoUpdateAnimBg="0"/>
      <p:bldP spid="30753" grpId="0" build="p" autoUpdateAnimBg="0"/>
      <p:bldP spid="30754" grpId="0" build="p" autoUpdateAnimBg="0"/>
      <p:bldP spid="30755" grpId="0" build="p" autoUpdateAnimBg="0" advAuto="0"/>
      <p:bldP spid="30756" grpId="0" animBg="1"/>
      <p:bldP spid="30757" grpId="0" animBg="1"/>
      <p:bldP spid="3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0" y="287338"/>
            <a:ext cx="3194050" cy="62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三、一般迭代法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581400" y="381000"/>
            <a:ext cx="1184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补充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)  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46787"/>
              </p:ext>
            </p:extLst>
          </p:nvPr>
        </p:nvGraphicFramePr>
        <p:xfrm>
          <a:off x="871504" y="1074356"/>
          <a:ext cx="635324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3" imgW="2831760" imgH="215640" progId="Equation.DSMT4">
                  <p:embed/>
                </p:oleObj>
              </mc:Choice>
              <mc:Fallback>
                <p:oleObj name="Equation" r:id="rId3" imgW="283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04" y="1074356"/>
                        <a:ext cx="635324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105650" y="1066799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在隔根区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577713"/>
              </p:ext>
            </p:extLst>
          </p:nvPr>
        </p:nvGraphicFramePr>
        <p:xfrm>
          <a:off x="574155" y="1739704"/>
          <a:ext cx="269639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55" y="1739704"/>
                        <a:ext cx="2696399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47864" y="16906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按递推公式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13663"/>
              </p:ext>
            </p:extLst>
          </p:nvPr>
        </p:nvGraphicFramePr>
        <p:xfrm>
          <a:off x="2429234" y="2354263"/>
          <a:ext cx="39384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7" imgW="1726920" imgH="228600" progId="Equation.DSMT4">
                  <p:embed/>
                </p:oleObj>
              </mc:Choice>
              <mc:Fallback>
                <p:oleObj name="Equation" r:id="rId7" imgW="1726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234" y="2354263"/>
                        <a:ext cx="39384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092011"/>
              </p:ext>
            </p:extLst>
          </p:nvPr>
        </p:nvGraphicFramePr>
        <p:xfrm>
          <a:off x="467544" y="3140968"/>
          <a:ext cx="23066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9" imgW="990360" imgH="228600" progId="Equation.DSMT4">
                  <p:embed/>
                </p:oleObj>
              </mc:Choice>
              <mc:Fallback>
                <p:oleObj name="Equation" r:id="rId9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40968"/>
                        <a:ext cx="23066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55687"/>
              </p:ext>
            </p:extLst>
          </p:nvPr>
        </p:nvGraphicFramePr>
        <p:xfrm>
          <a:off x="2764027" y="3149600"/>
          <a:ext cx="2036573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1" imgW="901440" imgH="279360" progId="Equation.DSMT4">
                  <p:embed/>
                </p:oleObj>
              </mc:Choice>
              <mc:Fallback>
                <p:oleObj name="Equation" r:id="rId11" imgW="901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027" y="3149600"/>
                        <a:ext cx="2036573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800600" y="3149600"/>
            <a:ext cx="365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zh-CN" altLang="en-US" b="1" i="1">
                <a:latin typeface="+mn-lt"/>
                <a:ea typeface="+mn-ea"/>
                <a:sym typeface="Symbol" pitchFamily="18" charset="2"/>
              </a:rPr>
              <a:t>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 即为原方程的根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.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7350314" y="2261816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①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15950" y="3976688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spc="50" dirty="0">
                <a:ln w="11430">
                  <a:solidFill>
                    <a:sysClr val="windowText" lastClr="000000"/>
                  </a:solidFill>
                </a:ln>
                <a:latin typeface="+mn-lt"/>
                <a:ea typeface="+mn-ea"/>
              </a:rPr>
              <a:t>式</a:t>
            </a:r>
            <a:r>
              <a:rPr kumimoji="1"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①</a:t>
            </a:r>
            <a:r>
              <a:rPr kumimoji="1" lang="zh-CN" altLang="en-US" b="1" spc="50" dirty="0">
                <a:ln w="11430">
                  <a:solidFill>
                    <a:sysClr val="windowText" lastClr="000000"/>
                  </a:solidFill>
                </a:ln>
                <a:latin typeface="+mn-lt"/>
                <a:ea typeface="+mn-ea"/>
              </a:rPr>
              <a:t>称为</a:t>
            </a:r>
            <a:r>
              <a:rPr kumimoji="1"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迭代格式</a:t>
            </a:r>
            <a:r>
              <a:rPr kumimoji="1"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3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924464"/>
              </p:ext>
            </p:extLst>
          </p:nvPr>
        </p:nvGraphicFramePr>
        <p:xfrm>
          <a:off x="3818063" y="4002244"/>
          <a:ext cx="303458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3" imgW="1358640" imgH="215640" progId="Equation.DSMT4">
                  <p:embed/>
                </p:oleObj>
              </mc:Choice>
              <mc:Fallback>
                <p:oleObj name="Equation" r:id="rId13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063" y="4002244"/>
                        <a:ext cx="303458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908122"/>
              </p:ext>
            </p:extLst>
          </p:nvPr>
        </p:nvGraphicFramePr>
        <p:xfrm>
          <a:off x="6837586" y="4004762"/>
          <a:ext cx="205489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15" imgW="888840" imgH="228600" progId="Equation.DSMT4">
                  <p:embed/>
                </p:oleObj>
              </mc:Choice>
              <mc:Fallback>
                <p:oleObj name="Equation" r:id="rId15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586" y="4004762"/>
                        <a:ext cx="205489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38655"/>
              </p:ext>
            </p:extLst>
          </p:nvPr>
        </p:nvGraphicFramePr>
        <p:xfrm>
          <a:off x="812072" y="5301280"/>
          <a:ext cx="4081336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17" imgW="1803240" imgH="279360" progId="Equation.DSMT4">
                  <p:embed/>
                </p:oleObj>
              </mc:Choice>
              <mc:Fallback>
                <p:oleObj name="Equation" r:id="rId17" imgW="1803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72" y="5301280"/>
                        <a:ext cx="4081336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12725" y="4586288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初值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800600" y="5243604"/>
            <a:ext cx="243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否则称为发散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8910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  <p:bldP spid="33799" grpId="0" build="p" autoUpdateAnimBg="0"/>
      <p:bldP spid="33803" grpId="0" build="p" autoUpdateAnimBg="0" advAuto="0"/>
      <p:bldP spid="33804" grpId="0" build="p" autoUpdateAnimBg="0" advAuto="0"/>
      <p:bldP spid="33805" grpId="0" build="p" autoUpdateAnimBg="0"/>
      <p:bldP spid="33809" grpId="0" build="p" autoUpdateAnimBg="0" advAuto="0"/>
      <p:bldP spid="33810" grpId="0" build="p" autoUpdateAnimBg="0" advAuto="0"/>
      <p:bldP spid="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342265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用迭代法求方程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171225"/>
              </p:ext>
            </p:extLst>
          </p:nvPr>
        </p:nvGraphicFramePr>
        <p:xfrm>
          <a:off x="3886200" y="246063"/>
          <a:ext cx="453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7" name="Equation" r:id="rId3" imgW="4514707" imgH="485632" progId="Equation.3">
                  <p:embed/>
                </p:oleObj>
              </mc:Choice>
              <mc:Fallback>
                <p:oleObj name="Equation" r:id="rId3" imgW="4514707" imgH="4856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6063"/>
                        <a:ext cx="4533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77850" y="811213"/>
            <a:ext cx="3510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解法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  </a:t>
            </a:r>
            <a:r>
              <a:rPr kumimoji="1" lang="zh-CN" altLang="en-US" b="1" dirty="0">
                <a:latin typeface="+mn-lt"/>
                <a:ea typeface="+mn-ea"/>
              </a:rPr>
              <a:t>将方程变形为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48577"/>
              </p:ext>
            </p:extLst>
          </p:nvPr>
        </p:nvGraphicFramePr>
        <p:xfrm>
          <a:off x="3898900" y="811213"/>
          <a:ext cx="149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8" name="Equation" r:id="rId5" imgW="1476184" imgH="485632" progId="Equation.3">
                  <p:embed/>
                </p:oleObj>
              </mc:Choice>
              <mc:Fallback>
                <p:oleObj name="Equation" r:id="rId5" imgW="1476184" imgH="4856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811213"/>
                        <a:ext cx="149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53050" y="77946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迭代格式为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28235"/>
              </p:ext>
            </p:extLst>
          </p:nvPr>
        </p:nvGraphicFramePr>
        <p:xfrm>
          <a:off x="2209800" y="1389063"/>
          <a:ext cx="189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9" name="Equation" r:id="rId7" imgW="1876520" imgH="504920" progId="Equation.3">
                  <p:embed/>
                </p:oleObj>
              </mc:Choice>
              <mc:Fallback>
                <p:oleObj name="Equation" r:id="rId7" imgW="1876520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89063"/>
                        <a:ext cx="189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87936"/>
              </p:ext>
            </p:extLst>
          </p:nvPr>
        </p:nvGraphicFramePr>
        <p:xfrm>
          <a:off x="4343400" y="1477963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0" name="Equation" r:id="rId9" imgW="1552480" imgH="428625" progId="Equation.3">
                  <p:embed/>
                </p:oleObj>
              </mc:Choice>
              <mc:Fallback>
                <p:oleObj name="Equation" r:id="rId9" imgW="155248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77963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09859"/>
              </p:ext>
            </p:extLst>
          </p:nvPr>
        </p:nvGraphicFramePr>
        <p:xfrm>
          <a:off x="2819400" y="2151063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1" name="Equation" r:id="rId11" imgW="133302" imgH="285893" progId="Equation.3">
                  <p:embed/>
                </p:oleObj>
              </mc:Choice>
              <mc:Fallback>
                <p:oleObj name="Equation" r:id="rId11" imgW="133302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51063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04208"/>
              </p:ext>
            </p:extLst>
          </p:nvPr>
        </p:nvGraphicFramePr>
        <p:xfrm>
          <a:off x="4127500" y="215106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2" name="Equation" r:id="rId13" imgW="200168" imgH="285893" progId="Equation.3">
                  <p:embed/>
                </p:oleObj>
              </mc:Choice>
              <mc:Fallback>
                <p:oleObj name="Equation" r:id="rId13" imgW="200168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15106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586343"/>
              </p:ext>
            </p:extLst>
          </p:nvPr>
        </p:nvGraphicFramePr>
        <p:xfrm>
          <a:off x="5600700" y="2151063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3" name="Equation" r:id="rId15" imgW="171450" imgH="295323" progId="Equation.3">
                  <p:embed/>
                </p:oleObj>
              </mc:Choice>
              <mc:Fallback>
                <p:oleObj name="Equation" r:id="rId15" imgW="171450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151063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6843"/>
              </p:ext>
            </p:extLst>
          </p:nvPr>
        </p:nvGraphicFramePr>
        <p:xfrm>
          <a:off x="6591300" y="2290763"/>
          <a:ext cx="3429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4" name="Equation" r:id="rId17" imgW="324041" imgH="95155" progId="Equation.3">
                  <p:embed/>
                </p:oleObj>
              </mc:Choice>
              <mc:Fallback>
                <p:oleObj name="Equation" r:id="rId17" imgW="324041" imgH="951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290763"/>
                        <a:ext cx="3429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9" name="Group 13"/>
          <p:cNvGrpSpPr>
            <a:grpSpLocks/>
          </p:cNvGrpSpPr>
          <p:nvPr/>
        </p:nvGrpSpPr>
        <p:grpSpPr bwMode="auto">
          <a:xfrm>
            <a:off x="762000" y="2074863"/>
            <a:ext cx="6248400" cy="990600"/>
            <a:chOff x="480" y="1392"/>
            <a:chExt cx="3936" cy="624"/>
          </a:xfrm>
        </p:grpSpPr>
        <p:grpSp>
          <p:nvGrpSpPr>
            <p:cNvPr id="15405" name="Group 14"/>
            <p:cNvGrpSpPr>
              <a:grpSpLocks/>
            </p:cNvGrpSpPr>
            <p:nvPr/>
          </p:nvGrpSpPr>
          <p:grpSpPr bwMode="auto">
            <a:xfrm>
              <a:off x="480" y="1392"/>
              <a:ext cx="3936" cy="624"/>
              <a:chOff x="480" y="1296"/>
              <a:chExt cx="3936" cy="624"/>
            </a:xfrm>
          </p:grpSpPr>
          <p:sp>
            <p:nvSpPr>
              <p:cNvPr id="15408" name="Line 15"/>
              <p:cNvSpPr>
                <a:spLocks noChangeShapeType="1"/>
              </p:cNvSpPr>
              <p:nvPr/>
            </p:nvSpPr>
            <p:spPr bwMode="auto">
              <a:xfrm>
                <a:off x="864" y="129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pSp>
            <p:nvGrpSpPr>
              <p:cNvPr id="15409" name="Group 16"/>
              <p:cNvGrpSpPr>
                <a:grpSpLocks/>
              </p:cNvGrpSpPr>
              <p:nvPr/>
            </p:nvGrpSpPr>
            <p:grpSpPr bwMode="auto">
              <a:xfrm>
                <a:off x="480" y="1380"/>
                <a:ext cx="3936" cy="508"/>
                <a:chOff x="1440" y="1428"/>
                <a:chExt cx="3936" cy="508"/>
              </a:xfrm>
            </p:grpSpPr>
            <p:sp>
              <p:nvSpPr>
                <p:cNvPr id="15410" name="Line 17"/>
                <p:cNvSpPr>
                  <a:spLocks noChangeShapeType="1"/>
                </p:cNvSpPr>
                <p:nvPr/>
              </p:nvSpPr>
              <p:spPr bwMode="auto">
                <a:xfrm>
                  <a:off x="1440" y="1632"/>
                  <a:ext cx="39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graphicFrame>
              <p:nvGraphicFramePr>
                <p:cNvPr id="15411" name="Object 18"/>
                <p:cNvGraphicFramePr>
                  <a:graphicFrameLocks noChangeAspect="1"/>
                </p:cNvGraphicFramePr>
                <p:nvPr/>
              </p:nvGraphicFramePr>
              <p:xfrm>
                <a:off x="1584" y="142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95" name="Equation" r:id="rId19" imgW="209598" imgH="219027" progId="Equation.3">
                        <p:embed/>
                      </p:oleObj>
                    </mc:Choice>
                    <mc:Fallback>
                      <p:oleObj name="Equation" r:id="rId19" imgW="209598" imgH="2190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4" y="142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12" name="Object 19"/>
                <p:cNvGraphicFramePr>
                  <a:graphicFrameLocks noChangeAspect="1"/>
                </p:cNvGraphicFramePr>
                <p:nvPr/>
              </p:nvGraphicFramePr>
              <p:xfrm>
                <a:off x="1544" y="1656"/>
                <a:ext cx="224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96" name="Equation" r:id="rId21" imgW="333470" imgH="428625" progId="Equation.3">
                        <p:embed/>
                      </p:oleObj>
                    </mc:Choice>
                    <mc:Fallback>
                      <p:oleObj name="Equation" r:id="rId21" imgW="333470" imgH="4286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44" y="1656"/>
                              <a:ext cx="224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5406" name="Object 20"/>
            <p:cNvGraphicFramePr>
              <a:graphicFrameLocks noChangeAspect="1"/>
            </p:cNvGraphicFramePr>
            <p:nvPr/>
          </p:nvGraphicFramePr>
          <p:xfrm>
            <a:off x="1108" y="144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7" name="Equation" r:id="rId23" imgW="200168" imgH="295323" progId="Equation.3">
                    <p:embed/>
                  </p:oleObj>
                </mc:Choice>
                <mc:Fallback>
                  <p:oleObj name="Equation" r:id="rId23" imgW="200168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144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7" name="Object 21"/>
            <p:cNvGraphicFramePr>
              <a:graphicFrameLocks noChangeAspect="1"/>
            </p:cNvGraphicFramePr>
            <p:nvPr/>
          </p:nvGraphicFramePr>
          <p:xfrm>
            <a:off x="1036" y="1776"/>
            <a:ext cx="2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" name="Equation" r:id="rId25" imgW="428625" imgH="295323" progId="Equation.3">
                    <p:embed/>
                  </p:oleObj>
                </mc:Choice>
                <mc:Fallback>
                  <p:oleObj name="Equation" r:id="rId25" imgW="428625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1776"/>
                          <a:ext cx="28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19767"/>
              </p:ext>
            </p:extLst>
          </p:nvPr>
        </p:nvGraphicFramePr>
        <p:xfrm>
          <a:off x="2501900" y="2684463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" name="Equation" r:id="rId27" imgW="828532" imgH="295323" progId="Equation.3">
                  <p:embed/>
                </p:oleObj>
              </mc:Choice>
              <mc:Fallback>
                <p:oleObj name="Equation" r:id="rId27" imgW="828532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684463"/>
                        <a:ext cx="850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63551"/>
              </p:ext>
            </p:extLst>
          </p:nvPr>
        </p:nvGraphicFramePr>
        <p:xfrm>
          <a:off x="3721100" y="2665413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" name="Equation" r:id="rId29" imgW="981123" imgH="295323" progId="Equation.3">
                  <p:embed/>
                </p:oleObj>
              </mc:Choice>
              <mc:Fallback>
                <p:oleObj name="Equation" r:id="rId29" imgW="981123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665413"/>
                        <a:ext cx="1003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95080"/>
              </p:ext>
            </p:extLst>
          </p:nvPr>
        </p:nvGraphicFramePr>
        <p:xfrm>
          <a:off x="5029200" y="2671763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" name="Equation" r:id="rId31" imgW="1352740" imgH="295323" progId="Equation.3">
                  <p:embed/>
                </p:oleObj>
              </mc:Choice>
              <mc:Fallback>
                <p:oleObj name="Equation" r:id="rId31" imgW="1352740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71763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26417"/>
              </p:ext>
            </p:extLst>
          </p:nvPr>
        </p:nvGraphicFramePr>
        <p:xfrm>
          <a:off x="6591300" y="2760663"/>
          <a:ext cx="3429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" name="Equation" r:id="rId33" imgW="324041" imgH="95155" progId="Equation.3">
                  <p:embed/>
                </p:oleObj>
              </mc:Choice>
              <mc:Fallback>
                <p:oleObj name="Equation" r:id="rId33" imgW="324041" imgH="951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760663"/>
                        <a:ext cx="3429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431088" y="2227263"/>
            <a:ext cx="101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发散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!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33400" y="3249613"/>
            <a:ext cx="3510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解法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  </a:t>
            </a:r>
            <a:r>
              <a:rPr kumimoji="1" lang="zh-CN" altLang="en-US" b="1" dirty="0">
                <a:latin typeface="+mn-lt"/>
                <a:ea typeface="+mn-ea"/>
              </a:rPr>
              <a:t>将方程变形为</a:t>
            </a:r>
          </a:p>
        </p:txBody>
      </p:sp>
      <p:graphicFrame>
        <p:nvGraphicFramePr>
          <p:cNvPr id="348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29846"/>
              </p:ext>
            </p:extLst>
          </p:nvPr>
        </p:nvGraphicFramePr>
        <p:xfrm>
          <a:off x="3860800" y="3281363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" name="Equation" r:id="rId35" imgW="1609916" imgH="447484" progId="Equation.3">
                  <p:embed/>
                </p:oleObj>
              </mc:Choice>
              <mc:Fallback>
                <p:oleObj name="Equation" r:id="rId35" imgW="1609916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281363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5505450" y="321786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迭代格式为</a:t>
            </a:r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38126"/>
              </p:ext>
            </p:extLst>
          </p:nvPr>
        </p:nvGraphicFramePr>
        <p:xfrm>
          <a:off x="2209800" y="3903663"/>
          <a:ext cx="215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" name="Equation" r:id="rId37" imgW="2143125" imgH="466773" progId="Equation.3">
                  <p:embed/>
                </p:oleObj>
              </mc:Choice>
              <mc:Fallback>
                <p:oleObj name="Equation" r:id="rId37" imgW="2143125" imgH="4667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03663"/>
                        <a:ext cx="215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71284"/>
              </p:ext>
            </p:extLst>
          </p:nvPr>
        </p:nvGraphicFramePr>
        <p:xfrm>
          <a:off x="4603750" y="3929063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" name="Equation" r:id="rId39" imgW="1552480" imgH="428625" progId="Equation.3">
                  <p:embed/>
                </p:oleObj>
              </mc:Choice>
              <mc:Fallback>
                <p:oleObj name="Equation" r:id="rId39" imgW="155248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929063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276487"/>
              </p:ext>
            </p:extLst>
          </p:nvPr>
        </p:nvGraphicFramePr>
        <p:xfrm>
          <a:off x="2667000" y="4589463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" name="Equation" r:id="rId41" imgW="133302" imgH="285893" progId="Equation.3">
                  <p:embed/>
                </p:oleObj>
              </mc:Choice>
              <mc:Fallback>
                <p:oleObj name="Equation" r:id="rId41" imgW="133302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89463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33754"/>
              </p:ext>
            </p:extLst>
          </p:nvPr>
        </p:nvGraphicFramePr>
        <p:xfrm>
          <a:off x="4203700" y="458946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" name="Equation" r:id="rId43" imgW="200168" imgH="285893" progId="Equation.3">
                  <p:embed/>
                </p:oleObj>
              </mc:Choice>
              <mc:Fallback>
                <p:oleObj name="Equation" r:id="rId43" imgW="200168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58946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78215"/>
              </p:ext>
            </p:extLst>
          </p:nvPr>
        </p:nvGraphicFramePr>
        <p:xfrm>
          <a:off x="5219700" y="4729163"/>
          <a:ext cx="3429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" name="Equation" r:id="rId45" imgW="324041" imgH="95155" progId="Equation.3">
                  <p:embed/>
                </p:oleObj>
              </mc:Choice>
              <mc:Fallback>
                <p:oleObj name="Equation" r:id="rId45" imgW="324041" imgH="951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729163"/>
                        <a:ext cx="3429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1" name="Group 35"/>
          <p:cNvGrpSpPr>
            <a:grpSpLocks/>
          </p:cNvGrpSpPr>
          <p:nvPr/>
        </p:nvGrpSpPr>
        <p:grpSpPr bwMode="auto">
          <a:xfrm>
            <a:off x="609600" y="4513263"/>
            <a:ext cx="8229600" cy="990600"/>
            <a:chOff x="384" y="2928"/>
            <a:chExt cx="5184" cy="624"/>
          </a:xfrm>
        </p:grpSpPr>
        <p:grpSp>
          <p:nvGrpSpPr>
            <p:cNvPr id="15398" name="Group 36"/>
            <p:cNvGrpSpPr>
              <a:grpSpLocks/>
            </p:cNvGrpSpPr>
            <p:nvPr/>
          </p:nvGrpSpPr>
          <p:grpSpPr bwMode="auto">
            <a:xfrm>
              <a:off x="384" y="2928"/>
              <a:ext cx="5184" cy="624"/>
              <a:chOff x="384" y="3264"/>
              <a:chExt cx="5184" cy="624"/>
            </a:xfrm>
          </p:grpSpPr>
          <p:sp>
            <p:nvSpPr>
              <p:cNvPr id="15401" name="Line 37"/>
              <p:cNvSpPr>
                <a:spLocks noChangeShapeType="1"/>
              </p:cNvSpPr>
              <p:nvPr/>
            </p:nvSpPr>
            <p:spPr bwMode="auto">
              <a:xfrm>
                <a:off x="384" y="3552"/>
                <a:ext cx="5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5402" name="Line 38"/>
              <p:cNvSpPr>
                <a:spLocks noChangeShapeType="1"/>
              </p:cNvSpPr>
              <p:nvPr/>
            </p:nvSpPr>
            <p:spPr bwMode="auto">
              <a:xfrm>
                <a:off x="816" y="3264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15403" name="Object 39"/>
              <p:cNvGraphicFramePr>
                <a:graphicFrameLocks noChangeAspect="1"/>
              </p:cNvGraphicFramePr>
              <p:nvPr/>
            </p:nvGraphicFramePr>
            <p:xfrm>
              <a:off x="528" y="334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9" name="Equation" r:id="rId47" imgW="209598" imgH="219027" progId="Equation.3">
                      <p:embed/>
                    </p:oleObj>
                  </mc:Choice>
                  <mc:Fallback>
                    <p:oleObj name="Equation" r:id="rId47" imgW="209598" imgH="2190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34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4" name="Object 40"/>
              <p:cNvGraphicFramePr>
                <a:graphicFrameLocks noChangeAspect="1"/>
              </p:cNvGraphicFramePr>
              <p:nvPr/>
            </p:nvGraphicFramePr>
            <p:xfrm>
              <a:off x="488" y="3576"/>
              <a:ext cx="22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10" name="Equation" r:id="rId49" imgW="333470" imgH="428625" progId="Equation.3">
                      <p:embed/>
                    </p:oleObj>
                  </mc:Choice>
                  <mc:Fallback>
                    <p:oleObj name="Equation" r:id="rId49" imgW="333470" imgH="4286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" y="3576"/>
                            <a:ext cx="22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99" name="Object 41"/>
            <p:cNvGraphicFramePr>
              <a:graphicFrameLocks noChangeAspect="1"/>
            </p:cNvGraphicFramePr>
            <p:nvPr/>
          </p:nvGraphicFramePr>
          <p:xfrm>
            <a:off x="1012" y="297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" name="Equation" r:id="rId51" imgW="200168" imgH="295323" progId="Equation.3">
                    <p:embed/>
                  </p:oleObj>
                </mc:Choice>
                <mc:Fallback>
                  <p:oleObj name="Equation" r:id="rId51" imgW="200168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297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42"/>
            <p:cNvGraphicFramePr>
              <a:graphicFrameLocks noChangeAspect="1"/>
            </p:cNvGraphicFramePr>
            <p:nvPr/>
          </p:nvGraphicFramePr>
          <p:xfrm>
            <a:off x="940" y="3312"/>
            <a:ext cx="2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2" name="Equation" r:id="rId53" imgW="428625" imgH="295323" progId="Equation.3">
                    <p:embed/>
                  </p:oleObj>
                </mc:Choice>
                <mc:Fallback>
                  <p:oleObj name="Equation" r:id="rId53" imgW="428625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3312"/>
                          <a:ext cx="28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5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266583"/>
              </p:ext>
            </p:extLst>
          </p:nvPr>
        </p:nvGraphicFramePr>
        <p:xfrm>
          <a:off x="2197100" y="5122863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" name="Equation" r:id="rId55" imgW="1133284" imgH="295323" progId="Equation.3">
                  <p:embed/>
                </p:oleObj>
              </mc:Choice>
              <mc:Fallback>
                <p:oleObj name="Equation" r:id="rId55" imgW="1133284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122863"/>
                        <a:ext cx="1155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4906"/>
              </p:ext>
            </p:extLst>
          </p:nvPr>
        </p:nvGraphicFramePr>
        <p:xfrm>
          <a:off x="3683000" y="5103813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" name="Equation" r:id="rId57" imgW="1171432" imgH="295323" progId="Equation.3">
                  <p:embed/>
                </p:oleObj>
              </mc:Choice>
              <mc:Fallback>
                <p:oleObj name="Equation" r:id="rId57" imgW="1171432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103813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39384"/>
              </p:ext>
            </p:extLst>
          </p:nvPr>
        </p:nvGraphicFramePr>
        <p:xfrm>
          <a:off x="5219700" y="5199063"/>
          <a:ext cx="3429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" name="Equation" r:id="rId59" imgW="324041" imgH="95155" progId="Equation.3">
                  <p:embed/>
                </p:oleObj>
              </mc:Choice>
              <mc:Fallback>
                <p:oleObj name="Equation" r:id="rId59" imgW="324041" imgH="951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199063"/>
                        <a:ext cx="3429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58557"/>
              </p:ext>
            </p:extLst>
          </p:nvPr>
        </p:nvGraphicFramePr>
        <p:xfrm>
          <a:off x="6292850" y="458311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" name="Equation" r:id="rId61" imgW="200168" imgH="295323" progId="Equation.3">
                  <p:embed/>
                </p:oleObj>
              </mc:Choice>
              <mc:Fallback>
                <p:oleObj name="Equation" r:id="rId61" imgW="200168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4583113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40051"/>
              </p:ext>
            </p:extLst>
          </p:nvPr>
        </p:nvGraphicFramePr>
        <p:xfrm>
          <a:off x="7810500" y="4583113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" name="Equation" r:id="rId63" imgW="171450" imgH="295323" progId="Equation.3">
                  <p:embed/>
                </p:oleObj>
              </mc:Choice>
              <mc:Fallback>
                <p:oleObj name="Equation" r:id="rId63" imgW="171450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4583113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312355"/>
              </p:ext>
            </p:extLst>
          </p:nvPr>
        </p:nvGraphicFramePr>
        <p:xfrm>
          <a:off x="5835650" y="5122863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" name="Equation" r:id="rId65" imgW="1171432" imgH="295323" progId="Equation.3">
                  <p:embed/>
                </p:oleObj>
              </mc:Choice>
              <mc:Fallback>
                <p:oleObj name="Equation" r:id="rId65" imgW="1171432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5122863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61083"/>
              </p:ext>
            </p:extLst>
          </p:nvPr>
        </p:nvGraphicFramePr>
        <p:xfrm>
          <a:off x="7340600" y="5103813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" name="Equation" r:id="rId67" imgW="1171432" imgH="295323" progId="Equation.3">
                  <p:embed/>
                </p:oleObj>
              </mc:Choice>
              <mc:Fallback>
                <p:oleObj name="Equation" r:id="rId67" imgW="1171432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5103813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288925" y="5670550"/>
            <a:ext cx="1736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迭代收敛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1908175" y="5646738"/>
            <a:ext cx="5840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1.32472 </a:t>
            </a:r>
            <a:r>
              <a:rPr kumimoji="1" lang="zh-CN" altLang="en-US" b="1">
                <a:latin typeface="+mn-lt"/>
                <a:ea typeface="+mn-ea"/>
              </a:rPr>
              <a:t>为计算精度范围内的所求根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914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  <p:bldP spid="34822" grpId="0" build="p" autoUpdateAnimBg="0"/>
      <p:bldP spid="34842" grpId="0" build="p" autoUpdateAnimBg="0"/>
      <p:bldP spid="34843" grpId="0" build="p" autoUpdateAnimBg="0"/>
      <p:bldP spid="34845" grpId="0" build="p" autoUpdateAnimBg="0"/>
      <p:bldP spid="34866" grpId="0" build="p" autoUpdateAnimBg="0"/>
      <p:bldP spid="34867" grpId="0" build="p" autoUpdateAnimBg="0"/>
      <p:bldP spid="5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600200"/>
            <a:ext cx="1136650" cy="58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. 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86000"/>
              </p:ext>
            </p:extLst>
          </p:nvPr>
        </p:nvGraphicFramePr>
        <p:xfrm>
          <a:off x="1619250" y="1676400"/>
          <a:ext cx="528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3" imgW="5267373" imgH="438055" progId="Equation.3">
                  <p:embed/>
                </p:oleObj>
              </mc:Choice>
              <mc:Fallback>
                <p:oleObj name="Equation" r:id="rId3" imgW="5267373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676400"/>
                        <a:ext cx="528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31581"/>
              </p:ext>
            </p:extLst>
          </p:nvPr>
        </p:nvGraphicFramePr>
        <p:xfrm>
          <a:off x="1447800" y="2374900"/>
          <a:ext cx="478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5" imgW="4771882" imgH="428625" progId="Equation.3">
                  <p:embed/>
                </p:oleObj>
              </mc:Choice>
              <mc:Fallback>
                <p:oleObj name="Equation" r:id="rId5" imgW="4771882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74900"/>
                        <a:ext cx="478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82598"/>
              </p:ext>
            </p:extLst>
          </p:nvPr>
        </p:nvGraphicFramePr>
        <p:xfrm>
          <a:off x="1371600" y="3022600"/>
          <a:ext cx="463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7" imgW="4619720" imgH="466773" progId="Equation.3">
                  <p:embed/>
                </p:oleObj>
              </mc:Choice>
              <mc:Fallback>
                <p:oleObj name="Equation" r:id="rId7" imgW="4619720" imgH="4667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22600"/>
                        <a:ext cx="463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76263" y="3786188"/>
            <a:ext cx="971550" cy="152400"/>
          </a:xfrm>
          <a:prstGeom prst="rightArrow">
            <a:avLst>
              <a:gd name="adj1" fmla="val 50000"/>
              <a:gd name="adj2" fmla="val 159375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543405"/>
              </p:ext>
            </p:extLst>
          </p:nvPr>
        </p:nvGraphicFramePr>
        <p:xfrm>
          <a:off x="1739900" y="3657600"/>
          <a:ext cx="595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9" imgW="5933884" imgH="438055" progId="Equation.3">
                  <p:embed/>
                </p:oleObj>
              </mc:Choice>
              <mc:Fallback>
                <p:oleObj name="Equation" r:id="rId9" imgW="5933884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657600"/>
                        <a:ext cx="595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44600"/>
              </p:ext>
            </p:extLst>
          </p:nvPr>
        </p:nvGraphicFramePr>
        <p:xfrm>
          <a:off x="1739900" y="4343400"/>
          <a:ext cx="3797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1" imgW="3781330" imgH="971693" progId="Equation.3">
                  <p:embed/>
                </p:oleObj>
              </mc:Choice>
              <mc:Fallback>
                <p:oleObj name="Equation" r:id="rId11" imgW="3781330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343400"/>
                        <a:ext cx="3797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438400" y="5486400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证明略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3400" y="403225"/>
            <a:ext cx="64043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迭代法的敛散性与迭代函数的特性有关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705600" y="3587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可以证明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52400" y="1012825"/>
            <a:ext cx="1736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下述定理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1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137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  <p:bldP spid="35846" grpId="0" animBg="1"/>
      <p:bldP spid="35849" grpId="0" build="p" autoUpdateAnimBg="0"/>
      <p:bldP spid="35851" grpId="0" build="p" autoUpdateAnimBg="0"/>
      <p:bldP spid="35852" grpId="0" build="p" autoUpdateAnimBg="0" advAuto="0"/>
      <p:bldP spid="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63538"/>
            <a:ext cx="2124075" cy="719137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内容小结</a:t>
            </a:r>
          </a:p>
        </p:txBody>
      </p:sp>
      <p:sp>
        <p:nvSpPr>
          <p:cNvPr id="21507" name="Text Box 1027"/>
          <p:cNvSpPr txBox="1">
            <a:spLocks noChangeArrowheads="1"/>
          </p:cNvSpPr>
          <p:nvPr/>
        </p:nvSpPr>
        <p:spPr bwMode="auto">
          <a:xfrm>
            <a:off x="609600" y="1538288"/>
            <a:ext cx="2069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隔根方法 </a:t>
            </a:r>
          </a:p>
        </p:txBody>
      </p:sp>
      <p:sp>
        <p:nvSpPr>
          <p:cNvPr id="21508" name="AutoShape 1028"/>
          <p:cNvSpPr>
            <a:spLocks/>
          </p:cNvSpPr>
          <p:nvPr/>
        </p:nvSpPr>
        <p:spPr bwMode="auto">
          <a:xfrm>
            <a:off x="2508250" y="1414463"/>
            <a:ext cx="152400" cy="719137"/>
          </a:xfrm>
          <a:prstGeom prst="leftBrace">
            <a:avLst>
              <a:gd name="adj1" fmla="val 3932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509" name="Text Box 1029"/>
          <p:cNvSpPr txBox="1">
            <a:spLocks noChangeArrowheads="1"/>
          </p:cNvSpPr>
          <p:nvPr/>
        </p:nvSpPr>
        <p:spPr bwMode="auto">
          <a:xfrm>
            <a:off x="2660650" y="1233488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作图法 </a:t>
            </a:r>
          </a:p>
        </p:txBody>
      </p:sp>
      <p:sp>
        <p:nvSpPr>
          <p:cNvPr id="21510" name="Text Box 1030"/>
          <p:cNvSpPr txBox="1">
            <a:spLocks noChangeArrowheads="1"/>
          </p:cNvSpPr>
          <p:nvPr/>
        </p:nvSpPr>
        <p:spPr bwMode="auto">
          <a:xfrm>
            <a:off x="2660650" y="1766888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二分法 </a:t>
            </a:r>
          </a:p>
        </p:txBody>
      </p:sp>
      <p:sp>
        <p:nvSpPr>
          <p:cNvPr id="21511" name="Text Box 1031"/>
          <p:cNvSpPr txBox="1">
            <a:spLocks noChangeArrowheads="1"/>
          </p:cNvSpPr>
          <p:nvPr/>
        </p:nvSpPr>
        <p:spPr bwMode="auto">
          <a:xfrm>
            <a:off x="609600" y="3290888"/>
            <a:ext cx="3151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求近似根的方法</a:t>
            </a:r>
          </a:p>
        </p:txBody>
      </p:sp>
      <p:sp>
        <p:nvSpPr>
          <p:cNvPr id="21512" name="AutoShape 1032"/>
          <p:cNvSpPr>
            <a:spLocks/>
          </p:cNvSpPr>
          <p:nvPr/>
        </p:nvSpPr>
        <p:spPr bwMode="auto">
          <a:xfrm>
            <a:off x="3651250" y="2286000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513" name="Text Box 1033"/>
          <p:cNvSpPr txBox="1">
            <a:spLocks noChangeArrowheads="1"/>
          </p:cNvSpPr>
          <p:nvPr/>
        </p:nvSpPr>
        <p:spPr bwMode="auto">
          <a:xfrm>
            <a:off x="3879850" y="2124075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二分法 </a:t>
            </a:r>
          </a:p>
        </p:txBody>
      </p:sp>
      <p:sp>
        <p:nvSpPr>
          <p:cNvPr id="21514" name="Text Box 1034"/>
          <p:cNvSpPr txBox="1">
            <a:spLocks noChangeArrowheads="1"/>
          </p:cNvSpPr>
          <p:nvPr/>
        </p:nvSpPr>
        <p:spPr bwMode="auto">
          <a:xfrm>
            <a:off x="3879850" y="26050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牛顿切线法</a:t>
            </a:r>
          </a:p>
        </p:txBody>
      </p:sp>
      <p:sp>
        <p:nvSpPr>
          <p:cNvPr id="21515" name="Text Box 1035"/>
          <p:cNvSpPr txBox="1">
            <a:spLocks noChangeArrowheads="1"/>
          </p:cNvSpPr>
          <p:nvPr/>
        </p:nvSpPr>
        <p:spPr bwMode="auto">
          <a:xfrm>
            <a:off x="3879850" y="31384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简化牛顿法</a:t>
            </a:r>
          </a:p>
        </p:txBody>
      </p:sp>
      <p:sp>
        <p:nvSpPr>
          <p:cNvPr id="21516" name="Text Box 1036"/>
          <p:cNvSpPr txBox="1">
            <a:spLocks noChangeArrowheads="1"/>
          </p:cNvSpPr>
          <p:nvPr/>
        </p:nvSpPr>
        <p:spPr bwMode="auto">
          <a:xfrm>
            <a:off x="3879850" y="36718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割线法</a:t>
            </a:r>
          </a:p>
        </p:txBody>
      </p:sp>
      <p:sp>
        <p:nvSpPr>
          <p:cNvPr id="21517" name="Text Box 1037"/>
          <p:cNvSpPr txBox="1">
            <a:spLocks noChangeArrowheads="1"/>
          </p:cNvSpPr>
          <p:nvPr/>
        </p:nvSpPr>
        <p:spPr bwMode="auto">
          <a:xfrm>
            <a:off x="3879850" y="4205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一般迭代法</a:t>
            </a:r>
          </a:p>
        </p:txBody>
      </p:sp>
      <p:sp>
        <p:nvSpPr>
          <p:cNvPr id="21519" name="Rectangle 1039"/>
          <p:cNvSpPr>
            <a:spLocks noChangeArrowheads="1"/>
          </p:cNvSpPr>
          <p:nvPr/>
        </p:nvSpPr>
        <p:spPr bwMode="auto">
          <a:xfrm>
            <a:off x="523875" y="4843463"/>
            <a:ext cx="2447925" cy="7191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3200" b="1">
                <a:solidFill>
                  <a:schemeClr val="tx2"/>
                </a:solidFill>
              </a:rPr>
              <a:t>思考与练习</a:t>
            </a:r>
          </a:p>
        </p:txBody>
      </p:sp>
      <p:sp>
        <p:nvSpPr>
          <p:cNvPr id="21520" name="Text Box 1040"/>
          <p:cNvSpPr txBox="1">
            <a:spLocks noChangeArrowheads="1"/>
          </p:cNvSpPr>
          <p:nvPr/>
        </p:nvSpPr>
        <p:spPr bwMode="auto">
          <a:xfrm>
            <a:off x="527050" y="5653088"/>
            <a:ext cx="7481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比较求方程近似根的方法之间的关系及优缺点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1521" name="Text Box 1041"/>
          <p:cNvSpPr txBox="1">
            <a:spLocks noChangeArrowheads="1"/>
          </p:cNvSpPr>
          <p:nvPr/>
        </p:nvSpPr>
        <p:spPr bwMode="auto">
          <a:xfrm>
            <a:off x="3956050" y="4510088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…… </a:t>
            </a:r>
          </a:p>
        </p:txBody>
      </p:sp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613431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5406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8" grpId="0" animBg="1"/>
      <p:bldP spid="21509" grpId="0" build="p" autoUpdateAnimBg="0"/>
      <p:bldP spid="21510" grpId="0" build="p" autoUpdateAnimBg="0"/>
      <p:bldP spid="21511" grpId="0" build="p" autoUpdateAnimBg="0"/>
      <p:bldP spid="21512" grpId="0" animBg="1"/>
      <p:bldP spid="21513" grpId="0" build="p" autoUpdateAnimBg="0"/>
      <p:bldP spid="21514" grpId="0" build="p" autoUpdateAnimBg="0"/>
      <p:bldP spid="21515" grpId="0" build="p" autoUpdateAnimBg="0"/>
      <p:bldP spid="21516" grpId="0" build="p" autoUpdateAnimBg="0"/>
      <p:bldP spid="21517" grpId="0" build="p" autoUpdateAnimBg="0"/>
      <p:bldP spid="21519" grpId="0" animBg="1" autoUpdateAnimBg="0"/>
      <p:bldP spid="21520" grpId="0" build="p" autoUpdateAnimBg="0"/>
      <p:bldP spid="21521" grpId="0" build="p" autoUpdateAnimBg="0"/>
      <p:bldP spid="1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4495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latin typeface="+mn-lt"/>
                <a:ea typeface="+mn-ea"/>
              </a:rPr>
              <a:t>一、根的隔离与二分法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19789"/>
              </p:ext>
            </p:extLst>
          </p:nvPr>
        </p:nvGraphicFramePr>
        <p:xfrm>
          <a:off x="467544" y="728700"/>
          <a:ext cx="581019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3" imgW="2590560" imgH="215640" progId="Equation.DSMT4">
                  <p:embed/>
                </p:oleObj>
              </mc:Choice>
              <mc:Fallback>
                <p:oleObj name="Equation" r:id="rId3" imgW="2590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28700"/>
                        <a:ext cx="5810196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06667"/>
              </p:ext>
            </p:extLst>
          </p:nvPr>
        </p:nvGraphicFramePr>
        <p:xfrm>
          <a:off x="685800" y="2425700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Equation" r:id="rId5" imgW="4248102" imgH="438055" progId="Equation.3">
                  <p:embed/>
                </p:oleObj>
              </mc:Choice>
              <mc:Fallback>
                <p:oleObj name="Equation" r:id="rId5" imgW="4248102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25700"/>
                        <a:ext cx="426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476674"/>
              </p:ext>
            </p:extLst>
          </p:nvPr>
        </p:nvGraphicFramePr>
        <p:xfrm>
          <a:off x="6326676" y="728700"/>
          <a:ext cx="205532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Equation" r:id="rId7" imgW="901440" imgH="215640" progId="Equation.DSMT4">
                  <p:embed/>
                </p:oleObj>
              </mc:Choice>
              <mc:Fallback>
                <p:oleObj name="Equation" r:id="rId7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76" y="728700"/>
                        <a:ext cx="2055324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02084"/>
              </p:ext>
            </p:extLst>
          </p:nvPr>
        </p:nvGraphicFramePr>
        <p:xfrm>
          <a:off x="467544" y="1340768"/>
          <a:ext cx="196238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Equation" r:id="rId9" imgW="863280" imgH="215640" progId="Equation.DSMT4">
                  <p:embed/>
                </p:oleObj>
              </mc:Choice>
              <mc:Fallback>
                <p:oleObj name="Equation" r:id="rId9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40768"/>
                        <a:ext cx="196238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955445"/>
              </p:ext>
            </p:extLst>
          </p:nvPr>
        </p:nvGraphicFramePr>
        <p:xfrm>
          <a:off x="736600" y="1898650"/>
          <a:ext cx="419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" name="Equation" r:id="rId11" imgW="4171807" imgH="371618" progId="Equation.3">
                  <p:embed/>
                </p:oleObj>
              </mc:Choice>
              <mc:Fallback>
                <p:oleObj name="Equation" r:id="rId11" imgW="4171807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898650"/>
                        <a:ext cx="419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AutoShape 8"/>
          <p:cNvSpPr>
            <a:spLocks/>
          </p:cNvSpPr>
          <p:nvPr/>
        </p:nvSpPr>
        <p:spPr bwMode="auto">
          <a:xfrm>
            <a:off x="5029200" y="18923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5257800" y="22733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788693"/>
              </p:ext>
            </p:extLst>
          </p:nvPr>
        </p:nvGraphicFramePr>
        <p:xfrm>
          <a:off x="6032500" y="2120900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Equation" r:id="rId13" imgW="2638616" imgH="428625" progId="Equation.3">
                  <p:embed/>
                </p:oleObj>
              </mc:Choice>
              <mc:Fallback>
                <p:oleObj name="Equation" r:id="rId13" imgW="263861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2120900"/>
                        <a:ext cx="265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838200" y="3671888"/>
            <a:ext cx="1951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rgbClr val="0066FF"/>
                </a:solidFill>
                <a:latin typeface="+mn-lt"/>
                <a:ea typeface="+mn-ea"/>
              </a:rPr>
              <a:t>(1)  </a:t>
            </a:r>
            <a:r>
              <a:rPr kumimoji="1" lang="zh-CN" altLang="en-US" b="1">
                <a:solidFill>
                  <a:srgbClr val="0066FF"/>
                </a:solidFill>
                <a:latin typeface="+mn-lt"/>
                <a:ea typeface="+mn-ea"/>
              </a:rPr>
              <a:t>作图法 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09600" y="3062288"/>
            <a:ext cx="4459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求隔根区间的一般方法  </a:t>
            </a:r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36113"/>
              </p:ext>
            </p:extLst>
          </p:nvPr>
        </p:nvGraphicFramePr>
        <p:xfrm>
          <a:off x="683568" y="4203397"/>
          <a:ext cx="539388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Equation" r:id="rId15" imgW="2387520" imgH="215640" progId="Equation.DSMT4">
                  <p:embed/>
                </p:oleObj>
              </mc:Choice>
              <mc:Fallback>
                <p:oleObj name="Equation" r:id="rId15" imgW="2387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3397"/>
                        <a:ext cx="539388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468974"/>
              </p:ext>
            </p:extLst>
          </p:nvPr>
        </p:nvGraphicFramePr>
        <p:xfrm>
          <a:off x="670615" y="4812105"/>
          <a:ext cx="451098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Equation" r:id="rId17" imgW="1993680" imgH="215640" progId="Equation.DSMT4">
                  <p:embed/>
                </p:oleObj>
              </mc:Choice>
              <mc:Fallback>
                <p:oleObj name="Equation" r:id="rId17" imgW="1993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15" y="4812105"/>
                        <a:ext cx="451098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352910"/>
              </p:ext>
            </p:extLst>
          </p:nvPr>
        </p:nvGraphicFramePr>
        <p:xfrm>
          <a:off x="6527800" y="3817938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" name="Equation" r:id="rId19" imgW="285893" imgH="295323" progId="Equation.3">
                  <p:embed/>
                </p:oleObj>
              </mc:Choice>
              <mc:Fallback>
                <p:oleObj name="Equation" r:id="rId19" imgW="285893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817938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6540500" y="2667000"/>
            <a:ext cx="1995488" cy="1512888"/>
            <a:chOff x="4120" y="1632"/>
            <a:chExt cx="1257" cy="953"/>
          </a:xfrm>
        </p:grpSpPr>
        <p:sp>
          <p:nvSpPr>
            <p:cNvPr id="3118" name="Line 17"/>
            <p:cNvSpPr>
              <a:spLocks noChangeShapeType="1"/>
            </p:cNvSpPr>
            <p:nvPr/>
          </p:nvSpPr>
          <p:spPr bwMode="auto">
            <a:xfrm>
              <a:off x="4192" y="2352"/>
              <a:ext cx="1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119" name="Line 18"/>
            <p:cNvSpPr>
              <a:spLocks noChangeShapeType="1"/>
            </p:cNvSpPr>
            <p:nvPr/>
          </p:nvSpPr>
          <p:spPr bwMode="auto">
            <a:xfrm flipV="1">
              <a:off x="4288" y="1647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3120" name="Object 19"/>
            <p:cNvGraphicFramePr>
              <a:graphicFrameLocks noChangeAspect="1"/>
            </p:cNvGraphicFramePr>
            <p:nvPr/>
          </p:nvGraphicFramePr>
          <p:xfrm>
            <a:off x="5201" y="2385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" name="Equation" r:id="rId21" imgW="257175" imgH="295323" progId="Equation.3">
                    <p:embed/>
                  </p:oleObj>
                </mc:Choice>
                <mc:Fallback>
                  <p:oleObj name="Equation" r:id="rId21" imgW="257175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1" y="2385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1" name="Object 20"/>
            <p:cNvGraphicFramePr>
              <a:graphicFrameLocks noChangeAspect="1"/>
            </p:cNvGraphicFramePr>
            <p:nvPr/>
          </p:nvGraphicFramePr>
          <p:xfrm>
            <a:off x="4120" y="1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" name="Equation" r:id="rId23" imgW="219027" imgH="295323" progId="Equation.3">
                    <p:embed/>
                  </p:oleObj>
                </mc:Choice>
                <mc:Fallback>
                  <p:oleObj name="Equation" r:id="rId23" imgW="219027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1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9" name="Freeform 21"/>
          <p:cNvSpPr>
            <a:spLocks/>
          </p:cNvSpPr>
          <p:nvPr/>
        </p:nvSpPr>
        <p:spPr bwMode="auto">
          <a:xfrm>
            <a:off x="6959600" y="3140075"/>
            <a:ext cx="1041400" cy="974725"/>
          </a:xfrm>
          <a:custGeom>
            <a:avLst/>
            <a:gdLst>
              <a:gd name="T0" fmla="*/ 0 w 480"/>
              <a:gd name="T1" fmla="*/ 1413822657 h 672"/>
              <a:gd name="T2" fmla="*/ 1581582858 w 480"/>
              <a:gd name="T3" fmla="*/ 807899076 h 672"/>
              <a:gd name="T4" fmla="*/ 2147483647 w 480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672">
                <a:moveTo>
                  <a:pt x="0" y="672"/>
                </a:moveTo>
                <a:cubicBezTo>
                  <a:pt x="128" y="584"/>
                  <a:pt x="256" y="496"/>
                  <a:pt x="336" y="384"/>
                </a:cubicBezTo>
                <a:cubicBezTo>
                  <a:pt x="416" y="272"/>
                  <a:pt x="448" y="136"/>
                  <a:pt x="480" y="0"/>
                </a:cubicBezTo>
              </a:path>
            </a:pathLst>
          </a:cu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22542"/>
              </p:ext>
            </p:extLst>
          </p:nvPr>
        </p:nvGraphicFramePr>
        <p:xfrm>
          <a:off x="7467600" y="3835400"/>
          <a:ext cx="2333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Equation" r:id="rId25" imgW="219027" imgH="371618" progId="Equation.3">
                  <p:embed/>
                </p:oleObj>
              </mc:Choice>
              <mc:Fallback>
                <p:oleObj name="Equation" r:id="rId25" imgW="219027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35400"/>
                        <a:ext cx="2333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779851"/>
              </p:ext>
            </p:extLst>
          </p:nvPr>
        </p:nvGraphicFramePr>
        <p:xfrm>
          <a:off x="7315200" y="2743200"/>
          <a:ext cx="11953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Equation" r:id="rId27" imgW="1304734" imgH="390477" progId="Equation.3">
                  <p:embed/>
                </p:oleObj>
              </mc:Choice>
              <mc:Fallback>
                <p:oleObj name="Equation" r:id="rId27" imgW="1304734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743200"/>
                        <a:ext cx="11953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913938"/>
              </p:ext>
            </p:extLst>
          </p:nvPr>
        </p:nvGraphicFramePr>
        <p:xfrm>
          <a:off x="301515" y="5815013"/>
          <a:ext cx="634968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Equation" r:id="rId29" imgW="2831760" imgH="215640" progId="Equation.DSMT4">
                  <p:embed/>
                </p:oleObj>
              </mc:Choice>
              <mc:Fallback>
                <p:oleObj name="Equation" r:id="rId29" imgW="283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15" y="5815013"/>
                        <a:ext cx="634968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3" name="Group 25"/>
          <p:cNvGrpSpPr>
            <a:grpSpLocks/>
          </p:cNvGrpSpPr>
          <p:nvPr/>
        </p:nvGrpSpPr>
        <p:grpSpPr bwMode="auto">
          <a:xfrm>
            <a:off x="6934200" y="3744913"/>
            <a:ext cx="1130300" cy="406400"/>
            <a:chOff x="4368" y="2311"/>
            <a:chExt cx="712" cy="256"/>
          </a:xfrm>
        </p:grpSpPr>
        <p:graphicFrame>
          <p:nvGraphicFramePr>
            <p:cNvPr id="3114" name="Object 26"/>
            <p:cNvGraphicFramePr>
              <a:graphicFrameLocks noChangeAspect="1"/>
            </p:cNvGraphicFramePr>
            <p:nvPr/>
          </p:nvGraphicFramePr>
          <p:xfrm>
            <a:off x="4368" y="239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" name="Equation" r:id="rId31" imgW="209598" imgH="219027" progId="Equation.3">
                    <p:embed/>
                  </p:oleObj>
                </mc:Choice>
                <mc:Fallback>
                  <p:oleObj name="Equation" r:id="rId31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9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5" name="Object 27"/>
            <p:cNvGraphicFramePr>
              <a:graphicFrameLocks noChangeAspect="1"/>
            </p:cNvGraphicFramePr>
            <p:nvPr/>
          </p:nvGraphicFramePr>
          <p:xfrm>
            <a:off x="4944" y="2359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" name="Equation" r:id="rId33" imgW="200168" imgH="314182" progId="Equation.3">
                    <p:embed/>
                  </p:oleObj>
                </mc:Choice>
                <mc:Fallback>
                  <p:oleObj name="Equation" r:id="rId33" imgW="200168" imgH="3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9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6" name="Line 28"/>
            <p:cNvSpPr>
              <a:spLocks noChangeShapeType="1"/>
            </p:cNvSpPr>
            <p:nvPr/>
          </p:nvSpPr>
          <p:spPr bwMode="auto">
            <a:xfrm>
              <a:off x="4464" y="2311"/>
              <a:ext cx="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4992" y="2311"/>
              <a:ext cx="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225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957030"/>
              </p:ext>
            </p:extLst>
          </p:nvPr>
        </p:nvGraphicFramePr>
        <p:xfrm>
          <a:off x="2038350" y="542290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name="Equation" r:id="rId35" imgW="1771507" imgH="390477" progId="Equation.3">
                  <p:embed/>
                </p:oleObj>
              </mc:Choice>
              <mc:Fallback>
                <p:oleObj name="Equation" r:id="rId35" imgW="1771507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422900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7847013" y="5343525"/>
            <a:ext cx="230187" cy="981075"/>
            <a:chOff x="4943" y="3216"/>
            <a:chExt cx="145" cy="618"/>
          </a:xfrm>
        </p:grpSpPr>
        <p:graphicFrame>
          <p:nvGraphicFramePr>
            <p:cNvPr id="3112" name="Object 32"/>
            <p:cNvGraphicFramePr>
              <a:graphicFrameLocks noChangeAspect="1"/>
            </p:cNvGraphicFramePr>
            <p:nvPr/>
          </p:nvGraphicFramePr>
          <p:xfrm>
            <a:off x="4943" y="3600"/>
            <a:ext cx="14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" name="Equation" r:id="rId37" imgW="219027" imgH="371618" progId="Equation.3">
                    <p:embed/>
                  </p:oleObj>
                </mc:Choice>
                <mc:Fallback>
                  <p:oleObj name="Equation" r:id="rId37" imgW="219027" imgH="3716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3600"/>
                          <a:ext cx="14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" name="Line 33"/>
            <p:cNvSpPr>
              <a:spLocks noChangeShapeType="1"/>
            </p:cNvSpPr>
            <p:nvPr/>
          </p:nvSpPr>
          <p:spPr bwMode="auto">
            <a:xfrm>
              <a:off x="4992" y="321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2562" name="Freeform 34"/>
          <p:cNvSpPr>
            <a:spLocks/>
          </p:cNvSpPr>
          <p:nvPr/>
        </p:nvSpPr>
        <p:spPr bwMode="auto">
          <a:xfrm>
            <a:off x="7391400" y="4810125"/>
            <a:ext cx="990600" cy="762000"/>
          </a:xfrm>
          <a:custGeom>
            <a:avLst/>
            <a:gdLst>
              <a:gd name="T0" fmla="*/ 0 w 624"/>
              <a:gd name="T1" fmla="*/ 1209675000 h 480"/>
              <a:gd name="T2" fmla="*/ 1088707500 w 624"/>
              <a:gd name="T3" fmla="*/ 725805000 h 480"/>
              <a:gd name="T4" fmla="*/ 1572577500 w 62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cubicBezTo>
                  <a:pt x="164" y="424"/>
                  <a:pt x="328" y="368"/>
                  <a:pt x="432" y="288"/>
                </a:cubicBezTo>
                <a:cubicBezTo>
                  <a:pt x="536" y="208"/>
                  <a:pt x="580" y="104"/>
                  <a:pt x="624" y="0"/>
                </a:cubicBezTo>
              </a:path>
            </a:pathLst>
          </a:cu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256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80002"/>
              </p:ext>
            </p:extLst>
          </p:nvPr>
        </p:nvGraphicFramePr>
        <p:xfrm>
          <a:off x="7837488" y="4429125"/>
          <a:ext cx="11541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Equation" r:id="rId39" imgW="1267016" imgH="390477" progId="Equation.3">
                  <p:embed/>
                </p:oleObj>
              </mc:Choice>
              <mc:Fallback>
                <p:oleObj name="Equation" r:id="rId39" imgW="1267016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4429125"/>
                        <a:ext cx="115411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Freeform 36"/>
          <p:cNvSpPr>
            <a:spLocks/>
          </p:cNvSpPr>
          <p:nvPr/>
        </p:nvSpPr>
        <p:spPr bwMode="auto">
          <a:xfrm>
            <a:off x="7467600" y="4886325"/>
            <a:ext cx="1066800" cy="685800"/>
          </a:xfrm>
          <a:custGeom>
            <a:avLst/>
            <a:gdLst>
              <a:gd name="T0" fmla="*/ 0 w 672"/>
              <a:gd name="T1" fmla="*/ 0 h 432"/>
              <a:gd name="T2" fmla="*/ 483870000 w 672"/>
              <a:gd name="T3" fmla="*/ 604837500 h 432"/>
              <a:gd name="T4" fmla="*/ 1693545000 w 672"/>
              <a:gd name="T5" fmla="*/ 108870750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432">
                <a:moveTo>
                  <a:pt x="0" y="0"/>
                </a:moveTo>
                <a:cubicBezTo>
                  <a:pt x="40" y="84"/>
                  <a:pt x="80" y="168"/>
                  <a:pt x="192" y="240"/>
                </a:cubicBezTo>
                <a:cubicBezTo>
                  <a:pt x="304" y="312"/>
                  <a:pt x="488" y="372"/>
                  <a:pt x="672" y="432"/>
                </a:cubicBezTo>
              </a:path>
            </a:pathLst>
          </a:cu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256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33258"/>
              </p:ext>
            </p:extLst>
          </p:nvPr>
        </p:nvGraphicFramePr>
        <p:xfrm>
          <a:off x="7042150" y="4810125"/>
          <a:ext cx="11874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41" imgW="1304734" imgH="390477" progId="Equation.3">
                  <p:embed/>
                </p:oleObj>
              </mc:Choice>
              <mc:Fallback>
                <p:oleObj name="Equation" r:id="rId41" imgW="1304734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4810125"/>
                        <a:ext cx="11874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50481"/>
              </p:ext>
            </p:extLst>
          </p:nvPr>
        </p:nvGraphicFramePr>
        <p:xfrm>
          <a:off x="6737350" y="5884863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Equation" r:id="rId43" imgW="285893" imgH="295323" progId="Equation.3">
                  <p:embed/>
                </p:oleObj>
              </mc:Choice>
              <mc:Fallback>
                <p:oleObj name="Equation" r:id="rId43" imgW="285893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5884863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6705600" y="4581525"/>
            <a:ext cx="2286000" cy="1689100"/>
            <a:chOff x="4224" y="2736"/>
            <a:chExt cx="1440" cy="1064"/>
          </a:xfrm>
        </p:grpSpPr>
        <p:sp>
          <p:nvSpPr>
            <p:cNvPr id="3108" name="Line 40"/>
            <p:cNvSpPr>
              <a:spLocks noChangeShapeType="1"/>
            </p:cNvSpPr>
            <p:nvPr/>
          </p:nvSpPr>
          <p:spPr bwMode="auto">
            <a:xfrm>
              <a:off x="4272" y="3559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109" name="Line 41"/>
            <p:cNvSpPr>
              <a:spLocks noChangeShapeType="1"/>
            </p:cNvSpPr>
            <p:nvPr/>
          </p:nvSpPr>
          <p:spPr bwMode="auto">
            <a:xfrm flipV="1">
              <a:off x="4416" y="2736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3110" name="Object 42"/>
            <p:cNvGraphicFramePr>
              <a:graphicFrameLocks noChangeAspect="1"/>
            </p:cNvGraphicFramePr>
            <p:nvPr/>
          </p:nvGraphicFramePr>
          <p:xfrm>
            <a:off x="5488" y="360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" name="Equation" r:id="rId45" imgW="257175" imgH="295323" progId="Equation.3">
                    <p:embed/>
                  </p:oleObj>
                </mc:Choice>
                <mc:Fallback>
                  <p:oleObj name="Equation" r:id="rId45" imgW="257175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8" y="3600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1" name="Object 43"/>
            <p:cNvGraphicFramePr>
              <a:graphicFrameLocks noChangeAspect="1"/>
            </p:cNvGraphicFramePr>
            <p:nvPr/>
          </p:nvGraphicFramePr>
          <p:xfrm>
            <a:off x="4224" y="273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" name="Equation" r:id="rId47" imgW="219027" imgH="295323" progId="Equation.3">
                    <p:embed/>
                  </p:oleObj>
                </mc:Choice>
                <mc:Fallback>
                  <p:oleObj name="Equation" r:id="rId47" imgW="219027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3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72" name="Group 44"/>
          <p:cNvGrpSpPr>
            <a:grpSpLocks/>
          </p:cNvGrpSpPr>
          <p:nvPr/>
        </p:nvGrpSpPr>
        <p:grpSpPr bwMode="auto">
          <a:xfrm>
            <a:off x="7391400" y="5815013"/>
            <a:ext cx="1130300" cy="406400"/>
            <a:chOff x="4368" y="2311"/>
            <a:chExt cx="712" cy="256"/>
          </a:xfrm>
        </p:grpSpPr>
        <p:graphicFrame>
          <p:nvGraphicFramePr>
            <p:cNvPr id="3104" name="Object 45"/>
            <p:cNvGraphicFramePr>
              <a:graphicFrameLocks noChangeAspect="1"/>
            </p:cNvGraphicFramePr>
            <p:nvPr/>
          </p:nvGraphicFramePr>
          <p:xfrm>
            <a:off x="4368" y="239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" name="Equation" r:id="rId49" imgW="209598" imgH="219027" progId="Equation.3">
                    <p:embed/>
                  </p:oleObj>
                </mc:Choice>
                <mc:Fallback>
                  <p:oleObj name="Equation" r:id="rId49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9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5" name="Object 46"/>
            <p:cNvGraphicFramePr>
              <a:graphicFrameLocks noChangeAspect="1"/>
            </p:cNvGraphicFramePr>
            <p:nvPr/>
          </p:nvGraphicFramePr>
          <p:xfrm>
            <a:off x="4944" y="2359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" name="Equation" r:id="rId51" imgW="200168" imgH="314182" progId="Equation.3">
                    <p:embed/>
                  </p:oleObj>
                </mc:Choice>
                <mc:Fallback>
                  <p:oleObj name="Equation" r:id="rId51" imgW="200168" imgH="3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9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Line 47"/>
            <p:cNvSpPr>
              <a:spLocks noChangeShapeType="1"/>
            </p:cNvSpPr>
            <p:nvPr/>
          </p:nvSpPr>
          <p:spPr bwMode="auto">
            <a:xfrm>
              <a:off x="4464" y="2311"/>
              <a:ext cx="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107" name="Line 48"/>
            <p:cNvSpPr>
              <a:spLocks noChangeShapeType="1"/>
            </p:cNvSpPr>
            <p:nvPr/>
          </p:nvSpPr>
          <p:spPr bwMode="auto">
            <a:xfrm>
              <a:off x="4992" y="2311"/>
              <a:ext cx="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4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823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  <p:bldP spid="22537" grpId="0" animBg="1"/>
      <p:bldP spid="22539" grpId="0" autoUpdateAnimBg="0"/>
      <p:bldP spid="22540" grpId="0" autoUpdateAnimBg="0"/>
      <p:bldP spid="22549" grpId="0" animBg="1"/>
      <p:bldP spid="22562" grpId="0" animBg="1"/>
      <p:bldP spid="22564" grpId="0" animBg="1"/>
      <p:bldP spid="4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81288"/>
            <a:ext cx="2667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66FF"/>
                </a:solidFill>
                <a:latin typeface="+mn-lt"/>
                <a:ea typeface="+mn-ea"/>
              </a:rPr>
              <a:t>(2)  </a:t>
            </a:r>
            <a:r>
              <a:rPr lang="zh-CN" altLang="en-US" sz="2800" b="1" dirty="0" smtClean="0">
                <a:solidFill>
                  <a:srgbClr val="0066FF"/>
                </a:solidFill>
                <a:latin typeface="+mn-lt"/>
                <a:ea typeface="+mn-ea"/>
              </a:rPr>
              <a:t>逐步</a:t>
            </a:r>
            <a:r>
              <a:rPr lang="zh-CN" altLang="en-US" sz="2800" b="1" dirty="0" smtClean="0">
                <a:solidFill>
                  <a:srgbClr val="0066FF"/>
                </a:solidFill>
                <a:latin typeface="+mn-lt"/>
                <a:ea typeface="+mn-ea"/>
              </a:rPr>
              <a:t>收索法</a:t>
            </a:r>
            <a:endParaRPr lang="zh-CN" altLang="en-US" sz="2800" b="1" dirty="0" smtClean="0">
              <a:solidFill>
                <a:srgbClr val="0066FF"/>
              </a:solidFill>
              <a:latin typeface="+mn-lt"/>
              <a:ea typeface="+mn-ea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56125"/>
              </p:ext>
            </p:extLst>
          </p:nvPr>
        </p:nvGraphicFramePr>
        <p:xfrm>
          <a:off x="293987" y="381000"/>
          <a:ext cx="370390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Equation" r:id="rId3" imgW="1612800" imgH="228600" progId="Equation.DSMT4">
                  <p:embed/>
                </p:oleObj>
              </mc:Choice>
              <mc:Fallback>
                <p:oleObj name="Equation" r:id="rId3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87" y="381000"/>
                        <a:ext cx="3703903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73313"/>
              </p:ext>
            </p:extLst>
          </p:nvPr>
        </p:nvGraphicFramePr>
        <p:xfrm>
          <a:off x="2127250" y="914400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Equation" r:id="rId5" imgW="1362170" imgH="428625" progId="Equation.3">
                  <p:embed/>
                </p:oleObj>
              </mc:Choice>
              <mc:Fallback>
                <p:oleObj name="Equation" r:id="rId5" imgW="136217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914400"/>
                        <a:ext cx="138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37728" y="14478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由图可见只有一个实根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774021"/>
              </p:ext>
            </p:extLst>
          </p:nvPr>
        </p:nvGraphicFramePr>
        <p:xfrm>
          <a:off x="4012413" y="1484626"/>
          <a:ext cx="173828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7" imgW="774360" imgH="203040" progId="Equation.DSMT4">
                  <p:embed/>
                </p:oleObj>
              </mc:Choice>
              <mc:Fallback>
                <p:oleObj name="Equation" r:id="rId7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413" y="1484626"/>
                        <a:ext cx="1738282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922888" y="3810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可转化为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549057"/>
              </p:ext>
            </p:extLst>
          </p:nvPr>
        </p:nvGraphicFramePr>
        <p:xfrm>
          <a:off x="291794" y="2086388"/>
          <a:ext cx="371030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9" imgW="1638000" imgH="215640" progId="Equation.DSMT4">
                  <p:embed/>
                </p:oleObj>
              </mc:Choice>
              <mc:Fallback>
                <p:oleObj name="Equation" r:id="rId9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4" y="2086388"/>
                        <a:ext cx="371030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64748"/>
              </p:ext>
            </p:extLst>
          </p:nvPr>
        </p:nvGraphicFramePr>
        <p:xfrm>
          <a:off x="943716" y="3370575"/>
          <a:ext cx="394977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11" imgW="1879560" imgH="215640" progId="Equation.DSMT4">
                  <p:embed/>
                </p:oleObj>
              </mc:Choice>
              <mc:Fallback>
                <p:oleObj name="Equation" r:id="rId11" imgW="187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716" y="3370575"/>
                        <a:ext cx="3949778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864067" y="3305175"/>
            <a:ext cx="38843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以定步长 </a:t>
            </a:r>
            <a:r>
              <a:rPr kumimoji="1" lang="en-US" altLang="zh-CN" b="1" i="1" dirty="0">
                <a:latin typeface="+mn-lt"/>
                <a:ea typeface="+mn-ea"/>
              </a:rPr>
              <a:t>h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一步步向右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02641" y="3838575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搜索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1418628" y="38385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59513"/>
              </p:ext>
            </p:extLst>
          </p:nvPr>
        </p:nvGraphicFramePr>
        <p:xfrm>
          <a:off x="2200857" y="4221088"/>
          <a:ext cx="398326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13" imgW="1790640" imgH="203040" progId="Equation.DSMT4">
                  <p:embed/>
                </p:oleObj>
              </mc:Choice>
              <mc:Fallback>
                <p:oleObj name="Equation" r:id="rId13" imgW="179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57" y="4221088"/>
                        <a:ext cx="3983267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63682"/>
              </p:ext>
            </p:extLst>
          </p:nvPr>
        </p:nvGraphicFramePr>
        <p:xfrm>
          <a:off x="4724400" y="4776788"/>
          <a:ext cx="417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15" imgW="4162377" imgH="390477" progId="Equation.3">
                  <p:embed/>
                </p:oleObj>
              </mc:Choice>
              <mc:Fallback>
                <p:oleObj name="Equation" r:id="rId15" imgW="4162377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76788"/>
                        <a:ext cx="417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220596"/>
              </p:ext>
            </p:extLst>
          </p:nvPr>
        </p:nvGraphicFramePr>
        <p:xfrm>
          <a:off x="526193" y="5413688"/>
          <a:ext cx="526994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17" imgW="2527200" imgH="215640" progId="Equation.DSMT4">
                  <p:embed/>
                </p:oleObj>
              </mc:Choice>
              <mc:Fallback>
                <p:oleObj name="Equation" r:id="rId17" imgW="252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93" y="5413688"/>
                        <a:ext cx="5269943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79425" y="5881688"/>
            <a:ext cx="6042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搜索过程也可从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开始 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取步长 </a:t>
            </a:r>
            <a:r>
              <a:rPr kumimoji="1" lang="en-US" altLang="zh-CN" b="1" i="1">
                <a:latin typeface="+mn-lt"/>
                <a:ea typeface="+mn-ea"/>
              </a:rPr>
              <a:t>h</a:t>
            </a:r>
            <a:r>
              <a:rPr kumimoji="1" lang="en-US" altLang="zh-CN" b="1">
                <a:latin typeface="+mn-lt"/>
                <a:ea typeface="+mn-ea"/>
              </a:rPr>
              <a:t> &lt; 0.</a:t>
            </a: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410325" y="700088"/>
            <a:ext cx="2505075" cy="2447925"/>
            <a:chOff x="4038" y="260"/>
            <a:chExt cx="1578" cy="1542"/>
          </a:xfrm>
        </p:grpSpPr>
        <p:graphicFrame>
          <p:nvGraphicFramePr>
            <p:cNvPr id="4130" name="Object 18"/>
            <p:cNvGraphicFramePr>
              <a:graphicFrameLocks noChangeAspect="1"/>
            </p:cNvGraphicFramePr>
            <p:nvPr/>
          </p:nvGraphicFramePr>
          <p:xfrm>
            <a:off x="5440" y="1076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Equation" r:id="rId19" imgW="257175" imgH="295323" progId="Equation.3">
                    <p:embed/>
                  </p:oleObj>
                </mc:Choice>
                <mc:Fallback>
                  <p:oleObj name="Equation" r:id="rId19" imgW="257175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0" y="1076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1" name="Object 19"/>
            <p:cNvGraphicFramePr>
              <a:graphicFrameLocks noChangeAspect="1"/>
            </p:cNvGraphicFramePr>
            <p:nvPr/>
          </p:nvGraphicFramePr>
          <p:xfrm>
            <a:off x="4551" y="2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Equation" r:id="rId21" imgW="219027" imgH="295323" progId="Equation.3">
                    <p:embed/>
                  </p:oleObj>
                </mc:Choice>
                <mc:Fallback>
                  <p:oleObj name="Equation" r:id="rId21" imgW="219027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2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Line 20"/>
            <p:cNvSpPr>
              <a:spLocks noChangeShapeType="1"/>
            </p:cNvSpPr>
            <p:nvPr/>
          </p:nvSpPr>
          <p:spPr bwMode="auto">
            <a:xfrm>
              <a:off x="4038" y="1034"/>
              <a:ext cx="15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4133" name="Line 21"/>
            <p:cNvSpPr>
              <a:spLocks noChangeShapeType="1"/>
            </p:cNvSpPr>
            <p:nvPr/>
          </p:nvSpPr>
          <p:spPr bwMode="auto">
            <a:xfrm>
              <a:off x="4720" y="266"/>
              <a:ext cx="1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6929438" y="700088"/>
            <a:ext cx="1171575" cy="2466975"/>
            <a:chOff x="2646" y="1323"/>
            <a:chExt cx="738" cy="1554"/>
          </a:xfrm>
        </p:grpSpPr>
        <p:sp>
          <p:nvSpPr>
            <p:cNvPr id="4128" name="Freeform 23"/>
            <p:cNvSpPr>
              <a:spLocks/>
            </p:cNvSpPr>
            <p:nvPr/>
          </p:nvSpPr>
          <p:spPr bwMode="auto">
            <a:xfrm>
              <a:off x="3036" y="1323"/>
              <a:ext cx="348" cy="774"/>
            </a:xfrm>
            <a:custGeom>
              <a:avLst/>
              <a:gdLst>
                <a:gd name="T0" fmla="*/ 6 w 348"/>
                <a:gd name="T1" fmla="*/ 774 h 774"/>
                <a:gd name="T2" fmla="*/ 12 w 348"/>
                <a:gd name="T3" fmla="*/ 774 h 774"/>
                <a:gd name="T4" fmla="*/ 18 w 348"/>
                <a:gd name="T5" fmla="*/ 774 h 774"/>
                <a:gd name="T6" fmla="*/ 24 w 348"/>
                <a:gd name="T7" fmla="*/ 774 h 774"/>
                <a:gd name="T8" fmla="*/ 30 w 348"/>
                <a:gd name="T9" fmla="*/ 774 h 774"/>
                <a:gd name="T10" fmla="*/ 36 w 348"/>
                <a:gd name="T11" fmla="*/ 774 h 774"/>
                <a:gd name="T12" fmla="*/ 42 w 348"/>
                <a:gd name="T13" fmla="*/ 768 h 774"/>
                <a:gd name="T14" fmla="*/ 48 w 348"/>
                <a:gd name="T15" fmla="*/ 768 h 774"/>
                <a:gd name="T16" fmla="*/ 54 w 348"/>
                <a:gd name="T17" fmla="*/ 768 h 774"/>
                <a:gd name="T18" fmla="*/ 60 w 348"/>
                <a:gd name="T19" fmla="*/ 768 h 774"/>
                <a:gd name="T20" fmla="*/ 66 w 348"/>
                <a:gd name="T21" fmla="*/ 762 h 774"/>
                <a:gd name="T22" fmla="*/ 72 w 348"/>
                <a:gd name="T23" fmla="*/ 762 h 774"/>
                <a:gd name="T24" fmla="*/ 78 w 348"/>
                <a:gd name="T25" fmla="*/ 762 h 774"/>
                <a:gd name="T26" fmla="*/ 84 w 348"/>
                <a:gd name="T27" fmla="*/ 756 h 774"/>
                <a:gd name="T28" fmla="*/ 90 w 348"/>
                <a:gd name="T29" fmla="*/ 756 h 774"/>
                <a:gd name="T30" fmla="*/ 96 w 348"/>
                <a:gd name="T31" fmla="*/ 750 h 774"/>
                <a:gd name="T32" fmla="*/ 102 w 348"/>
                <a:gd name="T33" fmla="*/ 744 h 774"/>
                <a:gd name="T34" fmla="*/ 108 w 348"/>
                <a:gd name="T35" fmla="*/ 744 h 774"/>
                <a:gd name="T36" fmla="*/ 114 w 348"/>
                <a:gd name="T37" fmla="*/ 738 h 774"/>
                <a:gd name="T38" fmla="*/ 120 w 348"/>
                <a:gd name="T39" fmla="*/ 732 h 774"/>
                <a:gd name="T40" fmla="*/ 126 w 348"/>
                <a:gd name="T41" fmla="*/ 726 h 774"/>
                <a:gd name="T42" fmla="*/ 132 w 348"/>
                <a:gd name="T43" fmla="*/ 720 h 774"/>
                <a:gd name="T44" fmla="*/ 138 w 348"/>
                <a:gd name="T45" fmla="*/ 714 h 774"/>
                <a:gd name="T46" fmla="*/ 144 w 348"/>
                <a:gd name="T47" fmla="*/ 702 h 774"/>
                <a:gd name="T48" fmla="*/ 150 w 348"/>
                <a:gd name="T49" fmla="*/ 696 h 774"/>
                <a:gd name="T50" fmla="*/ 156 w 348"/>
                <a:gd name="T51" fmla="*/ 690 h 774"/>
                <a:gd name="T52" fmla="*/ 162 w 348"/>
                <a:gd name="T53" fmla="*/ 678 h 774"/>
                <a:gd name="T54" fmla="*/ 168 w 348"/>
                <a:gd name="T55" fmla="*/ 666 h 774"/>
                <a:gd name="T56" fmla="*/ 174 w 348"/>
                <a:gd name="T57" fmla="*/ 660 h 774"/>
                <a:gd name="T58" fmla="*/ 180 w 348"/>
                <a:gd name="T59" fmla="*/ 648 h 774"/>
                <a:gd name="T60" fmla="*/ 186 w 348"/>
                <a:gd name="T61" fmla="*/ 636 h 774"/>
                <a:gd name="T62" fmla="*/ 192 w 348"/>
                <a:gd name="T63" fmla="*/ 624 h 774"/>
                <a:gd name="T64" fmla="*/ 198 w 348"/>
                <a:gd name="T65" fmla="*/ 606 h 774"/>
                <a:gd name="T66" fmla="*/ 204 w 348"/>
                <a:gd name="T67" fmla="*/ 594 h 774"/>
                <a:gd name="T68" fmla="*/ 210 w 348"/>
                <a:gd name="T69" fmla="*/ 582 h 774"/>
                <a:gd name="T70" fmla="*/ 216 w 348"/>
                <a:gd name="T71" fmla="*/ 564 h 774"/>
                <a:gd name="T72" fmla="*/ 222 w 348"/>
                <a:gd name="T73" fmla="*/ 546 h 774"/>
                <a:gd name="T74" fmla="*/ 228 w 348"/>
                <a:gd name="T75" fmla="*/ 528 h 774"/>
                <a:gd name="T76" fmla="*/ 234 w 348"/>
                <a:gd name="T77" fmla="*/ 510 h 774"/>
                <a:gd name="T78" fmla="*/ 240 w 348"/>
                <a:gd name="T79" fmla="*/ 492 h 774"/>
                <a:gd name="T80" fmla="*/ 246 w 348"/>
                <a:gd name="T81" fmla="*/ 474 h 774"/>
                <a:gd name="T82" fmla="*/ 252 w 348"/>
                <a:gd name="T83" fmla="*/ 450 h 774"/>
                <a:gd name="T84" fmla="*/ 258 w 348"/>
                <a:gd name="T85" fmla="*/ 432 h 774"/>
                <a:gd name="T86" fmla="*/ 264 w 348"/>
                <a:gd name="T87" fmla="*/ 408 h 774"/>
                <a:gd name="T88" fmla="*/ 270 w 348"/>
                <a:gd name="T89" fmla="*/ 384 h 774"/>
                <a:gd name="T90" fmla="*/ 276 w 348"/>
                <a:gd name="T91" fmla="*/ 360 h 774"/>
                <a:gd name="T92" fmla="*/ 288 w 348"/>
                <a:gd name="T93" fmla="*/ 330 h 774"/>
                <a:gd name="T94" fmla="*/ 294 w 348"/>
                <a:gd name="T95" fmla="*/ 306 h 774"/>
                <a:gd name="T96" fmla="*/ 300 w 348"/>
                <a:gd name="T97" fmla="*/ 276 h 774"/>
                <a:gd name="T98" fmla="*/ 306 w 348"/>
                <a:gd name="T99" fmla="*/ 246 h 774"/>
                <a:gd name="T100" fmla="*/ 312 w 348"/>
                <a:gd name="T101" fmla="*/ 216 h 774"/>
                <a:gd name="T102" fmla="*/ 318 w 348"/>
                <a:gd name="T103" fmla="*/ 186 h 774"/>
                <a:gd name="T104" fmla="*/ 324 w 348"/>
                <a:gd name="T105" fmla="*/ 150 h 774"/>
                <a:gd name="T106" fmla="*/ 330 w 348"/>
                <a:gd name="T107" fmla="*/ 120 h 774"/>
                <a:gd name="T108" fmla="*/ 336 w 348"/>
                <a:gd name="T109" fmla="*/ 84 h 774"/>
                <a:gd name="T110" fmla="*/ 342 w 348"/>
                <a:gd name="T111" fmla="*/ 48 h 774"/>
                <a:gd name="T112" fmla="*/ 348 w 348"/>
                <a:gd name="T113" fmla="*/ 12 h 7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48" h="774">
                  <a:moveTo>
                    <a:pt x="0" y="774"/>
                  </a:moveTo>
                  <a:lnTo>
                    <a:pt x="0" y="774"/>
                  </a:lnTo>
                  <a:lnTo>
                    <a:pt x="6" y="774"/>
                  </a:lnTo>
                  <a:lnTo>
                    <a:pt x="12" y="774"/>
                  </a:lnTo>
                  <a:lnTo>
                    <a:pt x="18" y="774"/>
                  </a:lnTo>
                  <a:lnTo>
                    <a:pt x="24" y="774"/>
                  </a:lnTo>
                  <a:lnTo>
                    <a:pt x="30" y="774"/>
                  </a:lnTo>
                  <a:lnTo>
                    <a:pt x="36" y="774"/>
                  </a:lnTo>
                  <a:lnTo>
                    <a:pt x="36" y="768"/>
                  </a:lnTo>
                  <a:lnTo>
                    <a:pt x="42" y="768"/>
                  </a:lnTo>
                  <a:lnTo>
                    <a:pt x="48" y="768"/>
                  </a:lnTo>
                  <a:lnTo>
                    <a:pt x="54" y="768"/>
                  </a:lnTo>
                  <a:lnTo>
                    <a:pt x="60" y="768"/>
                  </a:lnTo>
                  <a:lnTo>
                    <a:pt x="66" y="762"/>
                  </a:lnTo>
                  <a:lnTo>
                    <a:pt x="72" y="762"/>
                  </a:lnTo>
                  <a:lnTo>
                    <a:pt x="78" y="762"/>
                  </a:lnTo>
                  <a:lnTo>
                    <a:pt x="78" y="756"/>
                  </a:lnTo>
                  <a:lnTo>
                    <a:pt x="84" y="756"/>
                  </a:lnTo>
                  <a:lnTo>
                    <a:pt x="90" y="756"/>
                  </a:lnTo>
                  <a:lnTo>
                    <a:pt x="90" y="750"/>
                  </a:lnTo>
                  <a:lnTo>
                    <a:pt x="96" y="750"/>
                  </a:lnTo>
                  <a:lnTo>
                    <a:pt x="102" y="744"/>
                  </a:lnTo>
                  <a:lnTo>
                    <a:pt x="108" y="744"/>
                  </a:lnTo>
                  <a:lnTo>
                    <a:pt x="108" y="738"/>
                  </a:lnTo>
                  <a:lnTo>
                    <a:pt x="114" y="738"/>
                  </a:lnTo>
                  <a:lnTo>
                    <a:pt x="114" y="732"/>
                  </a:lnTo>
                  <a:lnTo>
                    <a:pt x="120" y="732"/>
                  </a:lnTo>
                  <a:lnTo>
                    <a:pt x="120" y="726"/>
                  </a:lnTo>
                  <a:lnTo>
                    <a:pt x="126" y="726"/>
                  </a:lnTo>
                  <a:lnTo>
                    <a:pt x="126" y="720"/>
                  </a:lnTo>
                  <a:lnTo>
                    <a:pt x="132" y="720"/>
                  </a:lnTo>
                  <a:lnTo>
                    <a:pt x="138" y="714"/>
                  </a:lnTo>
                  <a:lnTo>
                    <a:pt x="138" y="708"/>
                  </a:lnTo>
                  <a:lnTo>
                    <a:pt x="144" y="708"/>
                  </a:lnTo>
                  <a:lnTo>
                    <a:pt x="144" y="702"/>
                  </a:lnTo>
                  <a:lnTo>
                    <a:pt x="150" y="702"/>
                  </a:lnTo>
                  <a:lnTo>
                    <a:pt x="150" y="696"/>
                  </a:lnTo>
                  <a:lnTo>
                    <a:pt x="156" y="690"/>
                  </a:lnTo>
                  <a:lnTo>
                    <a:pt x="156" y="684"/>
                  </a:lnTo>
                  <a:lnTo>
                    <a:pt x="162" y="684"/>
                  </a:lnTo>
                  <a:lnTo>
                    <a:pt x="162" y="678"/>
                  </a:lnTo>
                  <a:lnTo>
                    <a:pt x="168" y="672"/>
                  </a:lnTo>
                  <a:lnTo>
                    <a:pt x="168" y="666"/>
                  </a:lnTo>
                  <a:lnTo>
                    <a:pt x="174" y="666"/>
                  </a:lnTo>
                  <a:lnTo>
                    <a:pt x="174" y="660"/>
                  </a:lnTo>
                  <a:lnTo>
                    <a:pt x="174" y="654"/>
                  </a:lnTo>
                  <a:lnTo>
                    <a:pt x="180" y="654"/>
                  </a:lnTo>
                  <a:lnTo>
                    <a:pt x="180" y="648"/>
                  </a:lnTo>
                  <a:lnTo>
                    <a:pt x="180" y="642"/>
                  </a:lnTo>
                  <a:lnTo>
                    <a:pt x="186" y="642"/>
                  </a:lnTo>
                  <a:lnTo>
                    <a:pt x="186" y="636"/>
                  </a:lnTo>
                  <a:lnTo>
                    <a:pt x="186" y="630"/>
                  </a:lnTo>
                  <a:lnTo>
                    <a:pt x="192" y="630"/>
                  </a:lnTo>
                  <a:lnTo>
                    <a:pt x="192" y="624"/>
                  </a:lnTo>
                  <a:lnTo>
                    <a:pt x="192" y="618"/>
                  </a:lnTo>
                  <a:lnTo>
                    <a:pt x="198" y="618"/>
                  </a:lnTo>
                  <a:lnTo>
                    <a:pt x="198" y="612"/>
                  </a:lnTo>
                  <a:lnTo>
                    <a:pt x="198" y="606"/>
                  </a:lnTo>
                  <a:lnTo>
                    <a:pt x="204" y="600"/>
                  </a:lnTo>
                  <a:lnTo>
                    <a:pt x="204" y="594"/>
                  </a:lnTo>
                  <a:lnTo>
                    <a:pt x="210" y="588"/>
                  </a:lnTo>
                  <a:lnTo>
                    <a:pt x="210" y="582"/>
                  </a:lnTo>
                  <a:lnTo>
                    <a:pt x="216" y="576"/>
                  </a:lnTo>
                  <a:lnTo>
                    <a:pt x="216" y="570"/>
                  </a:lnTo>
                  <a:lnTo>
                    <a:pt x="216" y="564"/>
                  </a:lnTo>
                  <a:lnTo>
                    <a:pt x="222" y="558"/>
                  </a:lnTo>
                  <a:lnTo>
                    <a:pt x="222" y="552"/>
                  </a:lnTo>
                  <a:lnTo>
                    <a:pt x="222" y="546"/>
                  </a:lnTo>
                  <a:lnTo>
                    <a:pt x="228" y="546"/>
                  </a:lnTo>
                  <a:lnTo>
                    <a:pt x="228" y="540"/>
                  </a:lnTo>
                  <a:lnTo>
                    <a:pt x="228" y="534"/>
                  </a:lnTo>
                  <a:lnTo>
                    <a:pt x="228" y="528"/>
                  </a:lnTo>
                  <a:lnTo>
                    <a:pt x="234" y="528"/>
                  </a:lnTo>
                  <a:lnTo>
                    <a:pt x="234" y="522"/>
                  </a:lnTo>
                  <a:lnTo>
                    <a:pt x="234" y="516"/>
                  </a:lnTo>
                  <a:lnTo>
                    <a:pt x="234" y="510"/>
                  </a:lnTo>
                  <a:lnTo>
                    <a:pt x="240" y="510"/>
                  </a:lnTo>
                  <a:lnTo>
                    <a:pt x="240" y="504"/>
                  </a:lnTo>
                  <a:lnTo>
                    <a:pt x="240" y="498"/>
                  </a:lnTo>
                  <a:lnTo>
                    <a:pt x="240" y="492"/>
                  </a:lnTo>
                  <a:lnTo>
                    <a:pt x="246" y="486"/>
                  </a:lnTo>
                  <a:lnTo>
                    <a:pt x="246" y="480"/>
                  </a:lnTo>
                  <a:lnTo>
                    <a:pt x="246" y="474"/>
                  </a:lnTo>
                  <a:lnTo>
                    <a:pt x="252" y="468"/>
                  </a:lnTo>
                  <a:lnTo>
                    <a:pt x="252" y="462"/>
                  </a:lnTo>
                  <a:lnTo>
                    <a:pt x="252" y="456"/>
                  </a:lnTo>
                  <a:lnTo>
                    <a:pt x="252" y="450"/>
                  </a:lnTo>
                  <a:lnTo>
                    <a:pt x="258" y="444"/>
                  </a:lnTo>
                  <a:lnTo>
                    <a:pt x="258" y="438"/>
                  </a:lnTo>
                  <a:lnTo>
                    <a:pt x="258" y="432"/>
                  </a:lnTo>
                  <a:lnTo>
                    <a:pt x="264" y="426"/>
                  </a:lnTo>
                  <a:lnTo>
                    <a:pt x="264" y="420"/>
                  </a:lnTo>
                  <a:lnTo>
                    <a:pt x="264" y="414"/>
                  </a:lnTo>
                  <a:lnTo>
                    <a:pt x="264" y="408"/>
                  </a:lnTo>
                  <a:lnTo>
                    <a:pt x="270" y="402"/>
                  </a:lnTo>
                  <a:lnTo>
                    <a:pt x="270" y="396"/>
                  </a:lnTo>
                  <a:lnTo>
                    <a:pt x="270" y="390"/>
                  </a:lnTo>
                  <a:lnTo>
                    <a:pt x="270" y="384"/>
                  </a:lnTo>
                  <a:lnTo>
                    <a:pt x="276" y="378"/>
                  </a:lnTo>
                  <a:lnTo>
                    <a:pt x="276" y="372"/>
                  </a:lnTo>
                  <a:lnTo>
                    <a:pt x="276" y="366"/>
                  </a:lnTo>
                  <a:lnTo>
                    <a:pt x="276" y="360"/>
                  </a:lnTo>
                  <a:lnTo>
                    <a:pt x="282" y="354"/>
                  </a:lnTo>
                  <a:lnTo>
                    <a:pt x="282" y="342"/>
                  </a:lnTo>
                  <a:lnTo>
                    <a:pt x="282" y="336"/>
                  </a:lnTo>
                  <a:lnTo>
                    <a:pt x="288" y="330"/>
                  </a:lnTo>
                  <a:lnTo>
                    <a:pt x="288" y="324"/>
                  </a:lnTo>
                  <a:lnTo>
                    <a:pt x="288" y="318"/>
                  </a:lnTo>
                  <a:lnTo>
                    <a:pt x="288" y="312"/>
                  </a:lnTo>
                  <a:lnTo>
                    <a:pt x="294" y="306"/>
                  </a:lnTo>
                  <a:lnTo>
                    <a:pt x="294" y="300"/>
                  </a:lnTo>
                  <a:lnTo>
                    <a:pt x="294" y="288"/>
                  </a:lnTo>
                  <a:lnTo>
                    <a:pt x="294" y="282"/>
                  </a:lnTo>
                  <a:lnTo>
                    <a:pt x="300" y="276"/>
                  </a:lnTo>
                  <a:lnTo>
                    <a:pt x="300" y="270"/>
                  </a:lnTo>
                  <a:lnTo>
                    <a:pt x="300" y="264"/>
                  </a:lnTo>
                  <a:lnTo>
                    <a:pt x="300" y="252"/>
                  </a:lnTo>
                  <a:lnTo>
                    <a:pt x="306" y="246"/>
                  </a:lnTo>
                  <a:lnTo>
                    <a:pt x="306" y="240"/>
                  </a:lnTo>
                  <a:lnTo>
                    <a:pt x="306" y="234"/>
                  </a:lnTo>
                  <a:lnTo>
                    <a:pt x="306" y="222"/>
                  </a:lnTo>
                  <a:lnTo>
                    <a:pt x="312" y="216"/>
                  </a:lnTo>
                  <a:lnTo>
                    <a:pt x="312" y="210"/>
                  </a:lnTo>
                  <a:lnTo>
                    <a:pt x="312" y="204"/>
                  </a:lnTo>
                  <a:lnTo>
                    <a:pt x="312" y="192"/>
                  </a:lnTo>
                  <a:lnTo>
                    <a:pt x="318" y="186"/>
                  </a:lnTo>
                  <a:lnTo>
                    <a:pt x="318" y="180"/>
                  </a:lnTo>
                  <a:lnTo>
                    <a:pt x="318" y="168"/>
                  </a:lnTo>
                  <a:lnTo>
                    <a:pt x="318" y="162"/>
                  </a:lnTo>
                  <a:lnTo>
                    <a:pt x="324" y="150"/>
                  </a:lnTo>
                  <a:lnTo>
                    <a:pt x="324" y="144"/>
                  </a:lnTo>
                  <a:lnTo>
                    <a:pt x="324" y="138"/>
                  </a:lnTo>
                  <a:lnTo>
                    <a:pt x="324" y="126"/>
                  </a:lnTo>
                  <a:lnTo>
                    <a:pt x="330" y="120"/>
                  </a:lnTo>
                  <a:lnTo>
                    <a:pt x="330" y="108"/>
                  </a:lnTo>
                  <a:lnTo>
                    <a:pt x="330" y="102"/>
                  </a:lnTo>
                  <a:lnTo>
                    <a:pt x="330" y="90"/>
                  </a:lnTo>
                  <a:lnTo>
                    <a:pt x="336" y="84"/>
                  </a:lnTo>
                  <a:lnTo>
                    <a:pt x="336" y="72"/>
                  </a:lnTo>
                  <a:lnTo>
                    <a:pt x="336" y="66"/>
                  </a:lnTo>
                  <a:lnTo>
                    <a:pt x="336" y="54"/>
                  </a:lnTo>
                  <a:lnTo>
                    <a:pt x="342" y="48"/>
                  </a:lnTo>
                  <a:lnTo>
                    <a:pt x="342" y="36"/>
                  </a:lnTo>
                  <a:lnTo>
                    <a:pt x="342" y="30"/>
                  </a:lnTo>
                  <a:lnTo>
                    <a:pt x="342" y="18"/>
                  </a:lnTo>
                  <a:lnTo>
                    <a:pt x="348" y="12"/>
                  </a:lnTo>
                  <a:lnTo>
                    <a:pt x="348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4129" name="Freeform 24"/>
            <p:cNvSpPr>
              <a:spLocks/>
            </p:cNvSpPr>
            <p:nvPr/>
          </p:nvSpPr>
          <p:spPr bwMode="auto">
            <a:xfrm>
              <a:off x="2646" y="2097"/>
              <a:ext cx="390" cy="780"/>
            </a:xfrm>
            <a:custGeom>
              <a:avLst/>
              <a:gdLst>
                <a:gd name="T0" fmla="*/ 6 w 390"/>
                <a:gd name="T1" fmla="*/ 744 h 780"/>
                <a:gd name="T2" fmla="*/ 12 w 390"/>
                <a:gd name="T3" fmla="*/ 702 h 780"/>
                <a:gd name="T4" fmla="*/ 18 w 390"/>
                <a:gd name="T5" fmla="*/ 654 h 780"/>
                <a:gd name="T6" fmla="*/ 30 w 390"/>
                <a:gd name="T7" fmla="*/ 612 h 780"/>
                <a:gd name="T8" fmla="*/ 36 w 390"/>
                <a:gd name="T9" fmla="*/ 570 h 780"/>
                <a:gd name="T10" fmla="*/ 42 w 390"/>
                <a:gd name="T11" fmla="*/ 534 h 780"/>
                <a:gd name="T12" fmla="*/ 48 w 390"/>
                <a:gd name="T13" fmla="*/ 498 h 780"/>
                <a:gd name="T14" fmla="*/ 60 w 390"/>
                <a:gd name="T15" fmla="*/ 462 h 780"/>
                <a:gd name="T16" fmla="*/ 66 w 390"/>
                <a:gd name="T17" fmla="*/ 432 h 780"/>
                <a:gd name="T18" fmla="*/ 72 w 390"/>
                <a:gd name="T19" fmla="*/ 396 h 780"/>
                <a:gd name="T20" fmla="*/ 84 w 390"/>
                <a:gd name="T21" fmla="*/ 366 h 780"/>
                <a:gd name="T22" fmla="*/ 90 w 390"/>
                <a:gd name="T23" fmla="*/ 336 h 780"/>
                <a:gd name="T24" fmla="*/ 96 w 390"/>
                <a:gd name="T25" fmla="*/ 312 h 780"/>
                <a:gd name="T26" fmla="*/ 102 w 390"/>
                <a:gd name="T27" fmla="*/ 288 h 780"/>
                <a:gd name="T28" fmla="*/ 114 w 390"/>
                <a:gd name="T29" fmla="*/ 264 h 780"/>
                <a:gd name="T30" fmla="*/ 120 w 390"/>
                <a:gd name="T31" fmla="*/ 240 h 780"/>
                <a:gd name="T32" fmla="*/ 126 w 390"/>
                <a:gd name="T33" fmla="*/ 216 h 780"/>
                <a:gd name="T34" fmla="*/ 132 w 390"/>
                <a:gd name="T35" fmla="*/ 198 h 780"/>
                <a:gd name="T36" fmla="*/ 144 w 390"/>
                <a:gd name="T37" fmla="*/ 180 h 780"/>
                <a:gd name="T38" fmla="*/ 150 w 390"/>
                <a:gd name="T39" fmla="*/ 162 h 780"/>
                <a:gd name="T40" fmla="*/ 156 w 390"/>
                <a:gd name="T41" fmla="*/ 144 h 780"/>
                <a:gd name="T42" fmla="*/ 168 w 390"/>
                <a:gd name="T43" fmla="*/ 132 h 780"/>
                <a:gd name="T44" fmla="*/ 174 w 390"/>
                <a:gd name="T45" fmla="*/ 114 h 780"/>
                <a:gd name="T46" fmla="*/ 180 w 390"/>
                <a:gd name="T47" fmla="*/ 102 h 780"/>
                <a:gd name="T48" fmla="*/ 186 w 390"/>
                <a:gd name="T49" fmla="*/ 90 h 780"/>
                <a:gd name="T50" fmla="*/ 198 w 390"/>
                <a:gd name="T51" fmla="*/ 78 h 780"/>
                <a:gd name="T52" fmla="*/ 204 w 390"/>
                <a:gd name="T53" fmla="*/ 72 h 780"/>
                <a:gd name="T54" fmla="*/ 210 w 390"/>
                <a:gd name="T55" fmla="*/ 60 h 780"/>
                <a:gd name="T56" fmla="*/ 222 w 390"/>
                <a:gd name="T57" fmla="*/ 54 h 780"/>
                <a:gd name="T58" fmla="*/ 228 w 390"/>
                <a:gd name="T59" fmla="*/ 42 h 780"/>
                <a:gd name="T60" fmla="*/ 234 w 390"/>
                <a:gd name="T61" fmla="*/ 36 h 780"/>
                <a:gd name="T62" fmla="*/ 240 w 390"/>
                <a:gd name="T63" fmla="*/ 30 h 780"/>
                <a:gd name="T64" fmla="*/ 252 w 390"/>
                <a:gd name="T65" fmla="*/ 24 h 780"/>
                <a:gd name="T66" fmla="*/ 258 w 390"/>
                <a:gd name="T67" fmla="*/ 24 h 780"/>
                <a:gd name="T68" fmla="*/ 264 w 390"/>
                <a:gd name="T69" fmla="*/ 18 h 780"/>
                <a:gd name="T70" fmla="*/ 270 w 390"/>
                <a:gd name="T71" fmla="*/ 12 h 780"/>
                <a:gd name="T72" fmla="*/ 282 w 390"/>
                <a:gd name="T73" fmla="*/ 12 h 780"/>
                <a:gd name="T74" fmla="*/ 288 w 390"/>
                <a:gd name="T75" fmla="*/ 6 h 780"/>
                <a:gd name="T76" fmla="*/ 294 w 390"/>
                <a:gd name="T77" fmla="*/ 6 h 780"/>
                <a:gd name="T78" fmla="*/ 306 w 390"/>
                <a:gd name="T79" fmla="*/ 6 h 780"/>
                <a:gd name="T80" fmla="*/ 312 w 390"/>
                <a:gd name="T81" fmla="*/ 6 h 780"/>
                <a:gd name="T82" fmla="*/ 318 w 390"/>
                <a:gd name="T83" fmla="*/ 0 h 780"/>
                <a:gd name="T84" fmla="*/ 324 w 390"/>
                <a:gd name="T85" fmla="*/ 0 h 780"/>
                <a:gd name="T86" fmla="*/ 336 w 390"/>
                <a:gd name="T87" fmla="*/ 0 h 780"/>
                <a:gd name="T88" fmla="*/ 342 w 390"/>
                <a:gd name="T89" fmla="*/ 0 h 780"/>
                <a:gd name="T90" fmla="*/ 348 w 390"/>
                <a:gd name="T91" fmla="*/ 0 h 780"/>
                <a:gd name="T92" fmla="*/ 354 w 390"/>
                <a:gd name="T93" fmla="*/ 0 h 780"/>
                <a:gd name="T94" fmla="*/ 366 w 390"/>
                <a:gd name="T95" fmla="*/ 0 h 780"/>
                <a:gd name="T96" fmla="*/ 372 w 390"/>
                <a:gd name="T97" fmla="*/ 0 h 780"/>
                <a:gd name="T98" fmla="*/ 378 w 390"/>
                <a:gd name="T99" fmla="*/ 0 h 780"/>
                <a:gd name="T100" fmla="*/ 390 w 390"/>
                <a:gd name="T101" fmla="*/ 0 h 78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0" h="780">
                  <a:moveTo>
                    <a:pt x="0" y="780"/>
                  </a:moveTo>
                  <a:lnTo>
                    <a:pt x="0" y="768"/>
                  </a:lnTo>
                  <a:lnTo>
                    <a:pt x="0" y="762"/>
                  </a:lnTo>
                  <a:lnTo>
                    <a:pt x="6" y="756"/>
                  </a:lnTo>
                  <a:lnTo>
                    <a:pt x="6" y="744"/>
                  </a:lnTo>
                  <a:lnTo>
                    <a:pt x="6" y="738"/>
                  </a:lnTo>
                  <a:lnTo>
                    <a:pt x="6" y="726"/>
                  </a:lnTo>
                  <a:lnTo>
                    <a:pt x="12" y="720"/>
                  </a:lnTo>
                  <a:lnTo>
                    <a:pt x="12" y="708"/>
                  </a:lnTo>
                  <a:lnTo>
                    <a:pt x="12" y="702"/>
                  </a:lnTo>
                  <a:lnTo>
                    <a:pt x="12" y="690"/>
                  </a:lnTo>
                  <a:lnTo>
                    <a:pt x="18" y="684"/>
                  </a:lnTo>
                  <a:lnTo>
                    <a:pt x="18" y="672"/>
                  </a:lnTo>
                  <a:lnTo>
                    <a:pt x="18" y="666"/>
                  </a:lnTo>
                  <a:lnTo>
                    <a:pt x="18" y="654"/>
                  </a:lnTo>
                  <a:lnTo>
                    <a:pt x="24" y="648"/>
                  </a:lnTo>
                  <a:lnTo>
                    <a:pt x="24" y="636"/>
                  </a:lnTo>
                  <a:lnTo>
                    <a:pt x="24" y="630"/>
                  </a:lnTo>
                  <a:lnTo>
                    <a:pt x="24" y="624"/>
                  </a:lnTo>
                  <a:lnTo>
                    <a:pt x="30" y="612"/>
                  </a:lnTo>
                  <a:lnTo>
                    <a:pt x="30" y="606"/>
                  </a:lnTo>
                  <a:lnTo>
                    <a:pt x="30" y="594"/>
                  </a:lnTo>
                  <a:lnTo>
                    <a:pt x="30" y="588"/>
                  </a:lnTo>
                  <a:lnTo>
                    <a:pt x="36" y="582"/>
                  </a:lnTo>
                  <a:lnTo>
                    <a:pt x="36" y="570"/>
                  </a:lnTo>
                  <a:lnTo>
                    <a:pt x="36" y="564"/>
                  </a:lnTo>
                  <a:lnTo>
                    <a:pt x="36" y="558"/>
                  </a:lnTo>
                  <a:lnTo>
                    <a:pt x="42" y="552"/>
                  </a:lnTo>
                  <a:lnTo>
                    <a:pt x="42" y="540"/>
                  </a:lnTo>
                  <a:lnTo>
                    <a:pt x="42" y="534"/>
                  </a:lnTo>
                  <a:lnTo>
                    <a:pt x="42" y="528"/>
                  </a:lnTo>
                  <a:lnTo>
                    <a:pt x="48" y="522"/>
                  </a:lnTo>
                  <a:lnTo>
                    <a:pt x="48" y="510"/>
                  </a:lnTo>
                  <a:lnTo>
                    <a:pt x="48" y="504"/>
                  </a:lnTo>
                  <a:lnTo>
                    <a:pt x="48" y="498"/>
                  </a:lnTo>
                  <a:lnTo>
                    <a:pt x="54" y="492"/>
                  </a:lnTo>
                  <a:lnTo>
                    <a:pt x="54" y="486"/>
                  </a:lnTo>
                  <a:lnTo>
                    <a:pt x="54" y="474"/>
                  </a:lnTo>
                  <a:lnTo>
                    <a:pt x="54" y="468"/>
                  </a:lnTo>
                  <a:lnTo>
                    <a:pt x="60" y="462"/>
                  </a:lnTo>
                  <a:lnTo>
                    <a:pt x="60" y="456"/>
                  </a:lnTo>
                  <a:lnTo>
                    <a:pt x="60" y="450"/>
                  </a:lnTo>
                  <a:lnTo>
                    <a:pt x="66" y="444"/>
                  </a:lnTo>
                  <a:lnTo>
                    <a:pt x="66" y="438"/>
                  </a:lnTo>
                  <a:lnTo>
                    <a:pt x="66" y="432"/>
                  </a:lnTo>
                  <a:lnTo>
                    <a:pt x="66" y="420"/>
                  </a:lnTo>
                  <a:lnTo>
                    <a:pt x="72" y="414"/>
                  </a:lnTo>
                  <a:lnTo>
                    <a:pt x="72" y="408"/>
                  </a:lnTo>
                  <a:lnTo>
                    <a:pt x="72" y="402"/>
                  </a:lnTo>
                  <a:lnTo>
                    <a:pt x="72" y="396"/>
                  </a:lnTo>
                  <a:lnTo>
                    <a:pt x="78" y="390"/>
                  </a:lnTo>
                  <a:lnTo>
                    <a:pt x="78" y="384"/>
                  </a:lnTo>
                  <a:lnTo>
                    <a:pt x="78" y="378"/>
                  </a:lnTo>
                  <a:lnTo>
                    <a:pt x="78" y="372"/>
                  </a:lnTo>
                  <a:lnTo>
                    <a:pt x="84" y="366"/>
                  </a:lnTo>
                  <a:lnTo>
                    <a:pt x="84" y="360"/>
                  </a:lnTo>
                  <a:lnTo>
                    <a:pt x="84" y="354"/>
                  </a:lnTo>
                  <a:lnTo>
                    <a:pt x="84" y="348"/>
                  </a:lnTo>
                  <a:lnTo>
                    <a:pt x="90" y="342"/>
                  </a:lnTo>
                  <a:lnTo>
                    <a:pt x="90" y="336"/>
                  </a:lnTo>
                  <a:lnTo>
                    <a:pt x="90" y="330"/>
                  </a:lnTo>
                  <a:lnTo>
                    <a:pt x="96" y="324"/>
                  </a:lnTo>
                  <a:lnTo>
                    <a:pt x="96" y="318"/>
                  </a:lnTo>
                  <a:lnTo>
                    <a:pt x="96" y="312"/>
                  </a:lnTo>
                  <a:lnTo>
                    <a:pt x="96" y="306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2" y="288"/>
                  </a:lnTo>
                  <a:lnTo>
                    <a:pt x="108" y="282"/>
                  </a:lnTo>
                  <a:lnTo>
                    <a:pt x="108" y="276"/>
                  </a:lnTo>
                  <a:lnTo>
                    <a:pt x="108" y="270"/>
                  </a:lnTo>
                  <a:lnTo>
                    <a:pt x="108" y="264"/>
                  </a:lnTo>
                  <a:lnTo>
                    <a:pt x="114" y="264"/>
                  </a:lnTo>
                  <a:lnTo>
                    <a:pt x="114" y="258"/>
                  </a:lnTo>
                  <a:lnTo>
                    <a:pt x="114" y="252"/>
                  </a:lnTo>
                  <a:lnTo>
                    <a:pt x="114" y="246"/>
                  </a:lnTo>
                  <a:lnTo>
                    <a:pt x="120" y="246"/>
                  </a:lnTo>
                  <a:lnTo>
                    <a:pt x="120" y="240"/>
                  </a:lnTo>
                  <a:lnTo>
                    <a:pt x="120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26" y="222"/>
                  </a:lnTo>
                  <a:lnTo>
                    <a:pt x="126" y="216"/>
                  </a:lnTo>
                  <a:lnTo>
                    <a:pt x="132" y="210"/>
                  </a:lnTo>
                  <a:lnTo>
                    <a:pt x="132" y="204"/>
                  </a:lnTo>
                  <a:lnTo>
                    <a:pt x="132" y="198"/>
                  </a:lnTo>
                  <a:lnTo>
                    <a:pt x="138" y="192"/>
                  </a:lnTo>
                  <a:lnTo>
                    <a:pt x="138" y="186"/>
                  </a:lnTo>
                  <a:lnTo>
                    <a:pt x="144" y="180"/>
                  </a:lnTo>
                  <a:lnTo>
                    <a:pt x="144" y="174"/>
                  </a:lnTo>
                  <a:lnTo>
                    <a:pt x="150" y="168"/>
                  </a:lnTo>
                  <a:lnTo>
                    <a:pt x="150" y="162"/>
                  </a:lnTo>
                  <a:lnTo>
                    <a:pt x="150" y="156"/>
                  </a:lnTo>
                  <a:lnTo>
                    <a:pt x="156" y="156"/>
                  </a:lnTo>
                  <a:lnTo>
                    <a:pt x="156" y="150"/>
                  </a:lnTo>
                  <a:lnTo>
                    <a:pt x="156" y="144"/>
                  </a:lnTo>
                  <a:lnTo>
                    <a:pt x="162" y="144"/>
                  </a:lnTo>
                  <a:lnTo>
                    <a:pt x="162" y="138"/>
                  </a:lnTo>
                  <a:lnTo>
                    <a:pt x="162" y="132"/>
                  </a:lnTo>
                  <a:lnTo>
                    <a:pt x="168" y="132"/>
                  </a:lnTo>
                  <a:lnTo>
                    <a:pt x="168" y="126"/>
                  </a:lnTo>
                  <a:lnTo>
                    <a:pt x="168" y="120"/>
                  </a:lnTo>
                  <a:lnTo>
                    <a:pt x="174" y="120"/>
                  </a:lnTo>
                  <a:lnTo>
                    <a:pt x="174" y="114"/>
                  </a:lnTo>
                  <a:lnTo>
                    <a:pt x="174" y="108"/>
                  </a:lnTo>
                  <a:lnTo>
                    <a:pt x="180" y="108"/>
                  </a:lnTo>
                  <a:lnTo>
                    <a:pt x="180" y="102"/>
                  </a:lnTo>
                  <a:lnTo>
                    <a:pt x="186" y="96"/>
                  </a:lnTo>
                  <a:lnTo>
                    <a:pt x="186" y="90"/>
                  </a:lnTo>
                  <a:lnTo>
                    <a:pt x="192" y="90"/>
                  </a:lnTo>
                  <a:lnTo>
                    <a:pt x="192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04" y="66"/>
                  </a:lnTo>
                  <a:lnTo>
                    <a:pt x="210" y="66"/>
                  </a:lnTo>
                  <a:lnTo>
                    <a:pt x="210" y="60"/>
                  </a:lnTo>
                  <a:lnTo>
                    <a:pt x="216" y="54"/>
                  </a:lnTo>
                  <a:lnTo>
                    <a:pt x="222" y="54"/>
                  </a:lnTo>
                  <a:lnTo>
                    <a:pt x="222" y="48"/>
                  </a:lnTo>
                  <a:lnTo>
                    <a:pt x="228" y="48"/>
                  </a:lnTo>
                  <a:lnTo>
                    <a:pt x="228" y="42"/>
                  </a:lnTo>
                  <a:lnTo>
                    <a:pt x="234" y="42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3577" name="Line 25"/>
          <p:cNvSpPr>
            <a:spLocks noChangeShapeType="1"/>
          </p:cNvSpPr>
          <p:nvPr/>
        </p:nvSpPr>
        <p:spPr bwMode="auto">
          <a:xfrm flipV="1">
            <a:off x="6710363" y="709613"/>
            <a:ext cx="161925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7840663" y="1890713"/>
            <a:ext cx="593725" cy="390525"/>
            <a:chOff x="4939" y="1058"/>
            <a:chExt cx="374" cy="246"/>
          </a:xfrm>
        </p:grpSpPr>
        <p:sp>
          <p:nvSpPr>
            <p:cNvPr id="4124" name="Line 27"/>
            <p:cNvSpPr>
              <a:spLocks noChangeShapeType="1"/>
            </p:cNvSpPr>
            <p:nvPr/>
          </p:nvSpPr>
          <p:spPr bwMode="auto">
            <a:xfrm>
              <a:off x="5241" y="1058"/>
              <a:ext cx="1" cy="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4125" name="Object 28"/>
            <p:cNvGraphicFramePr>
              <a:graphicFrameLocks noChangeAspect="1"/>
            </p:cNvGraphicFramePr>
            <p:nvPr/>
          </p:nvGraphicFramePr>
          <p:xfrm>
            <a:off x="5183" y="1124"/>
            <a:ext cx="13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Equation" r:id="rId23" imgW="209598" imgH="295323" progId="Equation.3">
                    <p:embed/>
                  </p:oleObj>
                </mc:Choice>
                <mc:Fallback>
                  <p:oleObj name="Equation" r:id="rId23" imgW="209598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" y="1124"/>
                          <a:ext cx="13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Line 29"/>
            <p:cNvSpPr>
              <a:spLocks noChangeShapeType="1"/>
            </p:cNvSpPr>
            <p:nvPr/>
          </p:nvSpPr>
          <p:spPr bwMode="auto">
            <a:xfrm>
              <a:off x="4976" y="1058"/>
              <a:ext cx="1" cy="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4127" name="Object 30"/>
            <p:cNvGraphicFramePr>
              <a:graphicFrameLocks noChangeAspect="1"/>
            </p:cNvGraphicFramePr>
            <p:nvPr/>
          </p:nvGraphicFramePr>
          <p:xfrm>
            <a:off x="4939" y="1124"/>
            <a:ext cx="8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Equation" r:id="rId25" imgW="133302" imgH="295323" progId="Equation.3">
                    <p:embed/>
                  </p:oleObj>
                </mc:Choice>
                <mc:Fallback>
                  <p:oleObj name="Equation" r:id="rId25" imgW="133302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" y="1124"/>
                          <a:ext cx="8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7977188" y="962025"/>
            <a:ext cx="215900" cy="1397000"/>
            <a:chOff x="5025" y="473"/>
            <a:chExt cx="136" cy="880"/>
          </a:xfrm>
        </p:grpSpPr>
        <p:sp>
          <p:nvSpPr>
            <p:cNvPr id="4122" name="Line 32"/>
            <p:cNvSpPr>
              <a:spLocks noChangeShapeType="1"/>
            </p:cNvSpPr>
            <p:nvPr/>
          </p:nvSpPr>
          <p:spPr bwMode="auto">
            <a:xfrm>
              <a:off x="5079" y="473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4123" name="Object 33"/>
            <p:cNvGraphicFramePr>
              <a:graphicFrameLocks noChangeAspect="1"/>
            </p:cNvGraphicFramePr>
            <p:nvPr/>
          </p:nvGraphicFramePr>
          <p:xfrm>
            <a:off x="5025" y="1124"/>
            <a:ext cx="13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Equation" r:id="rId27" imgW="219027" imgH="390477" progId="Equation.3">
                    <p:embed/>
                  </p:oleObj>
                </mc:Choice>
                <mc:Fallback>
                  <p:oleObj name="Equation" r:id="rId27" imgW="219027" imgH="3904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1124"/>
                          <a:ext cx="13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55395"/>
              </p:ext>
            </p:extLst>
          </p:nvPr>
        </p:nvGraphicFramePr>
        <p:xfrm>
          <a:off x="6121400" y="2452688"/>
          <a:ext cx="965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tion" r:id="rId29" imgW="942975" imgH="514350" progId="Equation.3">
                  <p:embed/>
                </p:oleObj>
              </mc:Choice>
              <mc:Fallback>
                <p:oleObj name="Equation" r:id="rId29" imgW="942975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452688"/>
                        <a:ext cx="965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84645"/>
              </p:ext>
            </p:extLst>
          </p:nvPr>
        </p:nvGraphicFramePr>
        <p:xfrm>
          <a:off x="6148388" y="1401763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31" imgW="1276445" imgH="390477" progId="Equation.3">
                  <p:embed/>
                </p:oleObj>
              </mc:Choice>
              <mc:Fallback>
                <p:oleObj name="Equation" r:id="rId31" imgW="1276445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1401763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56844"/>
              </p:ext>
            </p:extLst>
          </p:nvPr>
        </p:nvGraphicFramePr>
        <p:xfrm>
          <a:off x="7212013" y="1941513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33" imgW="285893" imgH="295323" progId="Equation.3">
                  <p:embed/>
                </p:oleObj>
              </mc:Choice>
              <mc:Fallback>
                <p:oleObj name="Equation" r:id="rId33" imgW="285893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1941513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5351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  <p:bldP spid="23557" grpId="0" build="p" autoUpdateAnimBg="0"/>
      <p:bldP spid="23559" grpId="0" build="p" autoUpdateAnimBg="0"/>
      <p:bldP spid="23562" grpId="0" build="p" autoUpdateAnimBg="0"/>
      <p:bldP spid="23563" grpId="0" build="p" autoUpdateAnimBg="0" advAuto="0"/>
      <p:bldP spid="23564" grpId="0" build="p" autoUpdateAnimBg="0"/>
      <p:bldP spid="23568" grpId="0" build="p" autoUpdateAnimBg="0"/>
      <p:bldP spid="23577" grpId="0" animBg="1"/>
      <p:bldP spid="3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49276"/>
              </p:ext>
            </p:extLst>
          </p:nvPr>
        </p:nvGraphicFramePr>
        <p:xfrm>
          <a:off x="5860616" y="738466"/>
          <a:ext cx="316951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Equation" r:id="rId3" imgW="1409400" imgH="215640" progId="Equation.DSMT4">
                  <p:embed/>
                </p:oleObj>
              </mc:Choice>
              <mc:Fallback>
                <p:oleObj name="Equation" r:id="rId3" imgW="1409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616" y="738466"/>
                        <a:ext cx="316951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416675" y="2151063"/>
            <a:ext cx="1279525" cy="508000"/>
            <a:chOff x="4042" y="1400"/>
            <a:chExt cx="806" cy="320"/>
          </a:xfrm>
        </p:grpSpPr>
        <p:graphicFrame>
          <p:nvGraphicFramePr>
            <p:cNvPr id="5173" name="Object 4"/>
            <p:cNvGraphicFramePr>
              <a:graphicFrameLocks noChangeAspect="1"/>
            </p:cNvGraphicFramePr>
            <p:nvPr/>
          </p:nvGraphicFramePr>
          <p:xfrm>
            <a:off x="4042" y="1400"/>
            <a:ext cx="1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" name="Equation" r:id="rId5" imgW="285893" imgH="428625" progId="Equation.3">
                    <p:embed/>
                  </p:oleObj>
                </mc:Choice>
                <mc:Fallback>
                  <p:oleObj name="Equation" r:id="rId5" imgW="285893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" y="1400"/>
                          <a:ext cx="1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4" name="Object 5"/>
            <p:cNvGraphicFramePr>
              <a:graphicFrameLocks noChangeAspect="1"/>
            </p:cNvGraphicFramePr>
            <p:nvPr/>
          </p:nvGraphicFramePr>
          <p:xfrm>
            <a:off x="4672" y="1440"/>
            <a:ext cx="1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" name="Equation" r:id="rId7" imgW="257175" imgH="428625" progId="Equation.3">
                    <p:embed/>
                  </p:oleObj>
                </mc:Choice>
                <mc:Fallback>
                  <p:oleObj name="Equation" r:id="rId7" imgW="257175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1440"/>
                          <a:ext cx="1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00800" y="2209800"/>
            <a:ext cx="1295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52400"/>
            <a:ext cx="21272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+mn-ea"/>
              </a:rPr>
              <a:t>2. </a:t>
            </a:r>
            <a:r>
              <a:rPr lang="zh-CN" altLang="en-US" sz="3200" b="1" dirty="0" smtClean="0">
                <a:solidFill>
                  <a:srgbClr val="C00000"/>
                </a:solidFill>
                <a:latin typeface="+mn-lt"/>
                <a:ea typeface="+mn-ea"/>
              </a:rPr>
              <a:t>二分法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23568"/>
              </p:ext>
            </p:extLst>
          </p:nvPr>
        </p:nvGraphicFramePr>
        <p:xfrm>
          <a:off x="971600" y="756466"/>
          <a:ext cx="265200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" name="Equation" r:id="rId9" imgW="1206360" imgH="203040" progId="Equation.DSMT4">
                  <p:embed/>
                </p:oleObj>
              </mc:Choice>
              <mc:Fallback>
                <p:oleObj name="Equation" r:id="rId9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56466"/>
                        <a:ext cx="2652002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93207"/>
              </p:ext>
            </p:extLst>
          </p:nvPr>
        </p:nvGraphicFramePr>
        <p:xfrm>
          <a:off x="3608066" y="756466"/>
          <a:ext cx="207256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" name="Equation" r:id="rId11" imgW="927000" imgH="203040" progId="Equation.DSMT4">
                  <p:embed/>
                </p:oleObj>
              </mc:Choice>
              <mc:Fallback>
                <p:oleObj name="Equation" r:id="rId11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066" y="756466"/>
                        <a:ext cx="2072565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23321"/>
              </p:ext>
            </p:extLst>
          </p:nvPr>
        </p:nvGraphicFramePr>
        <p:xfrm>
          <a:off x="619344" y="1366200"/>
          <a:ext cx="248272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" name="Equation" r:id="rId13" imgW="1180800" imgH="215640" progId="Equation.DSMT4">
                  <p:embed/>
                </p:oleObj>
              </mc:Choice>
              <mc:Fallback>
                <p:oleObj name="Equation" r:id="rId13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44" y="1366200"/>
                        <a:ext cx="2482728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048000" y="1340644"/>
            <a:ext cx="118494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2600" b="1" dirty="0">
                <a:latin typeface="+mn-lt"/>
                <a:ea typeface="+mn-ea"/>
              </a:rPr>
              <a:t>取中点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29140"/>
              </p:ext>
            </p:extLst>
          </p:nvPr>
        </p:nvGraphicFramePr>
        <p:xfrm>
          <a:off x="4215447" y="1329087"/>
          <a:ext cx="123957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" name="Equation" r:id="rId15" imgW="571320" imgH="228600" progId="Equation.DSMT4">
                  <p:embed/>
                </p:oleObj>
              </mc:Choice>
              <mc:Fallback>
                <p:oleObj name="Equation" r:id="rId15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447" y="1329087"/>
                        <a:ext cx="123957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7353300" y="1617663"/>
            <a:ext cx="292100" cy="584200"/>
            <a:chOff x="4632" y="1019"/>
            <a:chExt cx="184" cy="368"/>
          </a:xfrm>
        </p:grpSpPr>
        <p:sp>
          <p:nvSpPr>
            <p:cNvPr id="5171" name="Line 14"/>
            <p:cNvSpPr>
              <a:spLocks noChangeShapeType="1"/>
            </p:cNvSpPr>
            <p:nvPr/>
          </p:nvSpPr>
          <p:spPr bwMode="auto">
            <a:xfrm>
              <a:off x="4704" y="1019"/>
              <a:ext cx="0" cy="9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5172" name="Object 15"/>
            <p:cNvGraphicFramePr>
              <a:graphicFrameLocks noChangeAspect="1"/>
            </p:cNvGraphicFramePr>
            <p:nvPr/>
          </p:nvGraphicFramePr>
          <p:xfrm>
            <a:off x="4632" y="1107"/>
            <a:ext cx="1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" name="Equation" r:id="rId17" imgW="276034" imgH="428625" progId="Equation.3">
                    <p:embed/>
                  </p:oleObj>
                </mc:Choice>
                <mc:Fallback>
                  <p:oleObj name="Equation" r:id="rId17" imgW="276034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1107"/>
                          <a:ext cx="1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54208"/>
              </p:ext>
            </p:extLst>
          </p:nvPr>
        </p:nvGraphicFramePr>
        <p:xfrm>
          <a:off x="539750" y="1992313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" name="Equation" r:id="rId19" imgW="1857232" imgH="438055" progId="Equation.3">
                  <p:embed/>
                </p:oleObj>
              </mc:Choice>
              <mc:Fallback>
                <p:oleObj name="Equation" r:id="rId19" imgW="1857232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92313"/>
                        <a:ext cx="187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564785"/>
              </p:ext>
            </p:extLst>
          </p:nvPr>
        </p:nvGraphicFramePr>
        <p:xfrm>
          <a:off x="2457450" y="2005013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Equation" r:id="rId21" imgW="3038523" imgH="438055" progId="Equation.3">
                  <p:embed/>
                </p:oleObj>
              </mc:Choice>
              <mc:Fallback>
                <p:oleObj name="Equation" r:id="rId21" imgW="3038523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005013"/>
                        <a:ext cx="306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95087"/>
              </p:ext>
            </p:extLst>
          </p:nvPr>
        </p:nvGraphicFramePr>
        <p:xfrm>
          <a:off x="539750" y="2608263"/>
          <a:ext cx="260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Equation" r:id="rId23" imgW="2581180" imgH="438055" progId="Equation.3">
                  <p:embed/>
                </p:oleObj>
              </mc:Choice>
              <mc:Fallback>
                <p:oleObj name="Equation" r:id="rId23" imgW="2581180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8263"/>
                        <a:ext cx="260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17866"/>
              </p:ext>
            </p:extLst>
          </p:nvPr>
        </p:nvGraphicFramePr>
        <p:xfrm>
          <a:off x="3232150" y="2601913"/>
          <a:ext cx="242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25" imgW="2409730" imgH="438055" progId="Equation.3">
                  <p:embed/>
                </p:oleObj>
              </mc:Choice>
              <mc:Fallback>
                <p:oleObj name="Equation" r:id="rId25" imgW="2409730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601913"/>
                        <a:ext cx="242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44869"/>
              </p:ext>
            </p:extLst>
          </p:nvPr>
        </p:nvGraphicFramePr>
        <p:xfrm>
          <a:off x="5651500" y="2667000"/>
          <a:ext cx="265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Equation" r:id="rId27" imgW="2638616" imgH="438055" progId="Equation.3">
                  <p:embed/>
                </p:oleObj>
              </mc:Choice>
              <mc:Fallback>
                <p:oleObj name="Equation" r:id="rId27" imgW="2638616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67000"/>
                        <a:ext cx="265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37164"/>
              </p:ext>
            </p:extLst>
          </p:nvPr>
        </p:nvGraphicFramePr>
        <p:xfrm>
          <a:off x="3219450" y="3224213"/>
          <a:ext cx="236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Equation" r:id="rId29" imgW="2343293" imgH="428625" progId="Equation.3">
                  <p:embed/>
                </p:oleObj>
              </mc:Choice>
              <mc:Fallback>
                <p:oleObj name="Equation" r:id="rId29" imgW="234329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224213"/>
                        <a:ext cx="236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57200" y="37068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对新的隔根区间</a:t>
            </a:r>
          </a:p>
        </p:txBody>
      </p:sp>
      <p:graphicFrame>
        <p:nvGraphicFramePr>
          <p:cNvPr id="24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383686"/>
              </p:ext>
            </p:extLst>
          </p:nvPr>
        </p:nvGraphicFramePr>
        <p:xfrm>
          <a:off x="3048000" y="3783013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Equation" r:id="rId31" imgW="1057418" imgH="428625" progId="Equation.3">
                  <p:embed/>
                </p:oleObj>
              </mc:Choice>
              <mc:Fallback>
                <p:oleObj name="Equation" r:id="rId31" imgW="1057418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83013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057650" y="3748088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重复以上步骤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324600" y="3741738"/>
            <a:ext cx="1736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反复进行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905750" y="3727450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得 </a:t>
            </a:r>
          </a:p>
        </p:txBody>
      </p:sp>
      <p:graphicFrame>
        <p:nvGraphicFramePr>
          <p:cNvPr id="246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14857"/>
              </p:ext>
            </p:extLst>
          </p:nvPr>
        </p:nvGraphicFramePr>
        <p:xfrm>
          <a:off x="5562600" y="3217863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Equation" r:id="rId33" imgW="2648045" imgH="438055" progId="Equation.3">
                  <p:embed/>
                </p:oleObj>
              </mc:Choice>
              <mc:Fallback>
                <p:oleObj name="Equation" r:id="rId33" imgW="2648045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17863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57242"/>
              </p:ext>
            </p:extLst>
          </p:nvPr>
        </p:nvGraphicFramePr>
        <p:xfrm>
          <a:off x="1295400" y="4360863"/>
          <a:ext cx="533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Equation" r:id="rId35" imgW="5314950" imgH="428625" progId="Equation.3">
                  <p:embed/>
                </p:oleObj>
              </mc:Choice>
              <mc:Fallback>
                <p:oleObj name="Equation" r:id="rId35" imgW="531495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60863"/>
                        <a:ext cx="533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3209"/>
              </p:ext>
            </p:extLst>
          </p:nvPr>
        </p:nvGraphicFramePr>
        <p:xfrm>
          <a:off x="395618" y="4941168"/>
          <a:ext cx="2889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" name="Equation" r:id="rId37" imgW="1358640" imgH="228600" progId="Equation.DSMT4">
                  <p:embed/>
                </p:oleObj>
              </mc:Choice>
              <mc:Fallback>
                <p:oleObj name="Equation" r:id="rId37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18" y="4941168"/>
                        <a:ext cx="28896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52400" y="55626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则误差满足</a:t>
            </a:r>
          </a:p>
        </p:txBody>
      </p:sp>
      <p:graphicFrame>
        <p:nvGraphicFramePr>
          <p:cNvPr id="246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2331"/>
              </p:ext>
            </p:extLst>
          </p:nvPr>
        </p:nvGraphicFramePr>
        <p:xfrm>
          <a:off x="2209800" y="5588000"/>
          <a:ext cx="318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" name="Equation" r:id="rId39" imgW="3171825" imgH="485632" progId="Equation.3">
                  <p:embed/>
                </p:oleObj>
              </mc:Choice>
              <mc:Fallback>
                <p:oleObj name="Equation" r:id="rId39" imgW="3171825" imgH="4856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88000"/>
                        <a:ext cx="318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572980"/>
              </p:ext>
            </p:extLst>
          </p:nvPr>
        </p:nvGraphicFramePr>
        <p:xfrm>
          <a:off x="5410200" y="5562600"/>
          <a:ext cx="1790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" name="Equation" r:id="rId41" imgW="1771507" imgH="561927" progId="Equation.3">
                  <p:embed/>
                </p:oleObj>
              </mc:Choice>
              <mc:Fallback>
                <p:oleObj name="Equation" r:id="rId41" imgW="1771507" imgH="5619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62600"/>
                        <a:ext cx="1790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6172200" y="1600200"/>
            <a:ext cx="2590800" cy="558800"/>
            <a:chOff x="3888" y="1019"/>
            <a:chExt cx="1632" cy="352"/>
          </a:xfrm>
        </p:grpSpPr>
        <p:grpSp>
          <p:nvGrpSpPr>
            <p:cNvPr id="5166" name="Group 34"/>
            <p:cNvGrpSpPr>
              <a:grpSpLocks/>
            </p:cNvGrpSpPr>
            <p:nvPr/>
          </p:nvGrpSpPr>
          <p:grpSpPr bwMode="auto">
            <a:xfrm>
              <a:off x="3888" y="1115"/>
              <a:ext cx="1632" cy="256"/>
              <a:chOff x="3888" y="1115"/>
              <a:chExt cx="1632" cy="256"/>
            </a:xfrm>
          </p:grpSpPr>
          <p:sp>
            <p:nvSpPr>
              <p:cNvPr id="5168" name="Line 35"/>
              <p:cNvSpPr>
                <a:spLocks noChangeShapeType="1"/>
              </p:cNvSpPr>
              <p:nvPr/>
            </p:nvSpPr>
            <p:spPr bwMode="auto">
              <a:xfrm>
                <a:off x="3888" y="1115"/>
                <a:ext cx="16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aphicFrame>
            <p:nvGraphicFramePr>
              <p:cNvPr id="5169" name="Object 36"/>
              <p:cNvGraphicFramePr>
                <a:graphicFrameLocks noChangeAspect="1"/>
              </p:cNvGraphicFramePr>
              <p:nvPr/>
            </p:nvGraphicFramePr>
            <p:xfrm>
              <a:off x="4063" y="1163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42" name="Equation" r:id="rId43" imgW="209598" imgH="219027" progId="Equation.3">
                      <p:embed/>
                    </p:oleObj>
                  </mc:Choice>
                  <mc:Fallback>
                    <p:oleObj name="Equation" r:id="rId43" imgW="209598" imgH="2190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3" y="1163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70" name="Object 37"/>
              <p:cNvGraphicFramePr>
                <a:graphicFrameLocks noChangeAspect="1"/>
              </p:cNvGraphicFramePr>
              <p:nvPr/>
            </p:nvGraphicFramePr>
            <p:xfrm>
              <a:off x="5232" y="1163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43" name="Equation" r:id="rId45" imgW="200168" imgH="314182" progId="Equation.3">
                      <p:embed/>
                    </p:oleObj>
                  </mc:Choice>
                  <mc:Fallback>
                    <p:oleObj name="Equation" r:id="rId45" imgW="200168" imgH="3141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163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67" name="Freeform 38"/>
            <p:cNvSpPr>
              <a:spLocks/>
            </p:cNvSpPr>
            <p:nvPr/>
          </p:nvSpPr>
          <p:spPr bwMode="auto">
            <a:xfrm>
              <a:off x="4128" y="1019"/>
              <a:ext cx="1152" cy="96"/>
            </a:xfrm>
            <a:custGeom>
              <a:avLst/>
              <a:gdLst>
                <a:gd name="T0" fmla="*/ 0 w 1008"/>
                <a:gd name="T1" fmla="*/ 24 h 384"/>
                <a:gd name="T2" fmla="*/ 0 w 1008"/>
                <a:gd name="T3" fmla="*/ 0 h 384"/>
                <a:gd name="T4" fmla="*/ 1317 w 1008"/>
                <a:gd name="T5" fmla="*/ 0 h 384"/>
                <a:gd name="T6" fmla="*/ 1317 w 1008"/>
                <a:gd name="T7" fmla="*/ 2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384">
                  <a:moveTo>
                    <a:pt x="0" y="384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38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24615" name="Group 39"/>
          <p:cNvGrpSpPr>
            <a:grpSpLocks/>
          </p:cNvGrpSpPr>
          <p:nvPr/>
        </p:nvGrpSpPr>
        <p:grpSpPr bwMode="auto">
          <a:xfrm>
            <a:off x="7467600" y="1600200"/>
            <a:ext cx="935038" cy="152400"/>
            <a:chOff x="4704" y="1296"/>
            <a:chExt cx="589" cy="96"/>
          </a:xfrm>
        </p:grpSpPr>
        <p:sp>
          <p:nvSpPr>
            <p:cNvPr id="5164" name="Line 40"/>
            <p:cNvSpPr>
              <a:spLocks noChangeShapeType="1"/>
            </p:cNvSpPr>
            <p:nvPr/>
          </p:nvSpPr>
          <p:spPr bwMode="auto">
            <a:xfrm>
              <a:off x="4704" y="1296"/>
              <a:ext cx="589" cy="0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5165" name="Line 41"/>
            <p:cNvSpPr>
              <a:spLocks noChangeShapeType="1"/>
            </p:cNvSpPr>
            <p:nvPr/>
          </p:nvSpPr>
          <p:spPr bwMode="auto">
            <a:xfrm>
              <a:off x="5280" y="1296"/>
              <a:ext cx="0" cy="96"/>
            </a:xfrm>
            <a:prstGeom prst="line">
              <a:avLst/>
            </a:prstGeom>
            <a:noFill/>
            <a:ln w="444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2461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93126"/>
              </p:ext>
            </p:extLst>
          </p:nvPr>
        </p:nvGraphicFramePr>
        <p:xfrm>
          <a:off x="3491880" y="4941168"/>
          <a:ext cx="22512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" name="Equation" r:id="rId47" imgW="1054080" imgH="228600" progId="Equation.DSMT4">
                  <p:embed/>
                </p:oleObj>
              </mc:Choice>
              <mc:Fallback>
                <p:oleObj name="Equation" r:id="rId47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941168"/>
                        <a:ext cx="22512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15230"/>
              </p:ext>
            </p:extLst>
          </p:nvPr>
        </p:nvGraphicFramePr>
        <p:xfrm>
          <a:off x="5790939" y="4941168"/>
          <a:ext cx="265224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" name="Equation" r:id="rId49" imgW="1168200" imgH="215640" progId="Equation.DSMT4">
                  <p:embed/>
                </p:oleObj>
              </mc:Choice>
              <mc:Fallback>
                <p:oleObj name="Equation" r:id="rId49" imgW="116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939" y="4941168"/>
                        <a:ext cx="265224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350048"/>
              </p:ext>
            </p:extLst>
          </p:nvPr>
        </p:nvGraphicFramePr>
        <p:xfrm>
          <a:off x="7315200" y="5505450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" name="Equation" r:id="rId51" imgW="1552480" imgH="428625" progId="Equation.3">
                  <p:embed/>
                </p:oleObj>
              </mc:Choice>
              <mc:Fallback>
                <p:oleObj name="Equation" r:id="rId51" imgW="155248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505450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21" name="Group 45"/>
          <p:cNvGrpSpPr>
            <a:grpSpLocks/>
          </p:cNvGrpSpPr>
          <p:nvPr/>
        </p:nvGrpSpPr>
        <p:grpSpPr bwMode="auto">
          <a:xfrm>
            <a:off x="7315200" y="2151063"/>
            <a:ext cx="1279525" cy="508000"/>
            <a:chOff x="4042" y="1400"/>
            <a:chExt cx="806" cy="320"/>
          </a:xfrm>
        </p:grpSpPr>
        <p:graphicFrame>
          <p:nvGraphicFramePr>
            <p:cNvPr id="5162" name="Object 46"/>
            <p:cNvGraphicFramePr>
              <a:graphicFrameLocks noChangeAspect="1"/>
            </p:cNvGraphicFramePr>
            <p:nvPr/>
          </p:nvGraphicFramePr>
          <p:xfrm>
            <a:off x="4042" y="1400"/>
            <a:ext cx="1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7" name="Equation" r:id="rId53" imgW="285893" imgH="428625" progId="Equation.3">
                    <p:embed/>
                  </p:oleObj>
                </mc:Choice>
                <mc:Fallback>
                  <p:oleObj name="Equation" r:id="rId53" imgW="285893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" y="1400"/>
                          <a:ext cx="1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3" name="Object 47"/>
            <p:cNvGraphicFramePr>
              <a:graphicFrameLocks noChangeAspect="1"/>
            </p:cNvGraphicFramePr>
            <p:nvPr/>
          </p:nvGraphicFramePr>
          <p:xfrm>
            <a:off x="4672" y="1440"/>
            <a:ext cx="1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" name="Equation" r:id="rId55" imgW="257175" imgH="428625" progId="Equation.3">
                    <p:embed/>
                  </p:oleObj>
                </mc:Choice>
                <mc:Fallback>
                  <p:oleObj name="Equation" r:id="rId55" imgW="257175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1440"/>
                          <a:ext cx="1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27" name="Group 51"/>
          <p:cNvGrpSpPr>
            <a:grpSpLocks/>
          </p:cNvGrpSpPr>
          <p:nvPr/>
        </p:nvGrpSpPr>
        <p:grpSpPr bwMode="auto">
          <a:xfrm>
            <a:off x="7445375" y="1609725"/>
            <a:ext cx="935038" cy="152400"/>
            <a:chOff x="4704" y="1296"/>
            <a:chExt cx="589" cy="96"/>
          </a:xfrm>
        </p:grpSpPr>
        <p:sp>
          <p:nvSpPr>
            <p:cNvPr id="5158" name="Line 52"/>
            <p:cNvSpPr>
              <a:spLocks noChangeShapeType="1"/>
            </p:cNvSpPr>
            <p:nvPr/>
          </p:nvSpPr>
          <p:spPr bwMode="auto">
            <a:xfrm>
              <a:off x="4704" y="1296"/>
              <a:ext cx="58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5159" name="Line 53"/>
            <p:cNvSpPr>
              <a:spLocks noChangeShapeType="1"/>
            </p:cNvSpPr>
            <p:nvPr/>
          </p:nvSpPr>
          <p:spPr bwMode="auto">
            <a:xfrm>
              <a:off x="5280" y="1296"/>
              <a:ext cx="0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24624" name="Group 48"/>
          <p:cNvGrpSpPr>
            <a:grpSpLocks/>
          </p:cNvGrpSpPr>
          <p:nvPr/>
        </p:nvGrpSpPr>
        <p:grpSpPr bwMode="auto">
          <a:xfrm>
            <a:off x="6517283" y="1646332"/>
            <a:ext cx="935037" cy="296416"/>
            <a:chOff x="4800" y="1008"/>
            <a:chExt cx="589" cy="3407776"/>
          </a:xfrm>
        </p:grpSpPr>
        <p:sp>
          <p:nvSpPr>
            <p:cNvPr id="5160" name="Line 49"/>
            <p:cNvSpPr>
              <a:spLocks noChangeShapeType="1"/>
            </p:cNvSpPr>
            <p:nvPr/>
          </p:nvSpPr>
          <p:spPr bwMode="auto">
            <a:xfrm>
              <a:off x="4800" y="1008"/>
              <a:ext cx="589" cy="0"/>
            </a:xfrm>
            <a:prstGeom prst="line">
              <a:avLst/>
            </a:prstGeom>
            <a:noFill/>
            <a:ln w="136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5161" name="Line 50"/>
            <p:cNvSpPr>
              <a:spLocks noChangeShapeType="1"/>
            </p:cNvSpPr>
            <p:nvPr/>
          </p:nvSpPr>
          <p:spPr bwMode="auto">
            <a:xfrm>
              <a:off x="4800" y="1008"/>
              <a:ext cx="0" cy="96"/>
            </a:xfrm>
            <a:prstGeom prst="line">
              <a:avLst/>
            </a:prstGeom>
            <a:noFill/>
            <a:ln w="136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 dirty="0"/>
            </a:p>
          </p:txBody>
        </p:sp>
      </p:grpSp>
      <p:sp>
        <p:nvSpPr>
          <p:cNvPr id="5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949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7" grpId="0" build="p" autoUpdateAnimBg="0"/>
      <p:bldP spid="24598" grpId="0" build="p" autoUpdateAnimBg="0"/>
      <p:bldP spid="24600" grpId="0" build="p" autoUpdateAnimBg="0" advAuto="0"/>
      <p:bldP spid="24601" grpId="0" build="p" autoUpdateAnimBg="0"/>
      <p:bldP spid="24602" grpId="0" build="p" autoUpdateAnimBg="0" advAuto="0"/>
      <p:bldP spid="24606" grpId="0" build="p" autoUpdateAnimBg="0"/>
      <p:bldP spid="5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357505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用二分法求方程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75462"/>
              </p:ext>
            </p:extLst>
          </p:nvPr>
        </p:nvGraphicFramePr>
        <p:xfrm>
          <a:off x="3886200" y="285750"/>
          <a:ext cx="374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3" imgW="3724323" imgH="409765" progId="Equation.3">
                  <p:embed/>
                </p:oleObj>
              </mc:Choice>
              <mc:Fallback>
                <p:oleObj name="Equation" r:id="rId3" imgW="3724323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5750"/>
                        <a:ext cx="374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588250" y="2603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的近似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1450" y="855663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实根时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371600" y="8556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要使误差不超过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30626"/>
              </p:ext>
            </p:extLst>
          </p:nvPr>
        </p:nvGraphicFramePr>
        <p:xfrm>
          <a:off x="4038600" y="906463"/>
          <a:ext cx="76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5" imgW="742807" imgH="466773" progId="Equation.3">
                  <p:embed/>
                </p:oleObj>
              </mc:Choice>
              <mc:Fallback>
                <p:oleObj name="Equation" r:id="rId5" imgW="742807" imgH="4667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06463"/>
                        <a:ext cx="76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800600" y="855663"/>
            <a:ext cx="4084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至少应对分区间多少次 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68325" y="1531938"/>
            <a:ext cx="1249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设 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55275"/>
              </p:ext>
            </p:extLst>
          </p:nvPr>
        </p:nvGraphicFramePr>
        <p:xfrm>
          <a:off x="1581150" y="1531938"/>
          <a:ext cx="439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7" imgW="4371975" imgH="485632" progId="Equation.3">
                  <p:embed/>
                </p:oleObj>
              </mc:Choice>
              <mc:Fallback>
                <p:oleObj name="Equation" r:id="rId7" imgW="4371975" imgH="4856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531938"/>
                        <a:ext cx="4394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52224"/>
              </p:ext>
            </p:extLst>
          </p:nvPr>
        </p:nvGraphicFramePr>
        <p:xfrm>
          <a:off x="5975350" y="1584325"/>
          <a:ext cx="312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9" imgW="3104960" imgH="409765" progId="Equation.3">
                  <p:embed/>
                </p:oleObj>
              </mc:Choice>
              <mc:Fallback>
                <p:oleObj name="Equation" r:id="rId9" imgW="3104960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584325"/>
                        <a:ext cx="312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00917"/>
              </p:ext>
            </p:extLst>
          </p:nvPr>
        </p:nvGraphicFramePr>
        <p:xfrm>
          <a:off x="1447800" y="2152650"/>
          <a:ext cx="378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11" imgW="3762470" imgH="485632" progId="Equation.3">
                  <p:embed/>
                </p:oleObj>
              </mc:Choice>
              <mc:Fallback>
                <p:oleObj name="Equation" r:id="rId11" imgW="3762470" imgH="4856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52650"/>
                        <a:ext cx="378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64385"/>
              </p:ext>
            </p:extLst>
          </p:nvPr>
        </p:nvGraphicFramePr>
        <p:xfrm>
          <a:off x="6300788" y="2178050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13" imgW="2543032" imgH="390477" progId="Equation.3">
                  <p:embed/>
                </p:oleObj>
              </mc:Choice>
              <mc:Fallback>
                <p:oleObj name="Equation" r:id="rId13" imgW="2543032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178050"/>
                        <a:ext cx="256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43249"/>
              </p:ext>
            </p:extLst>
          </p:nvPr>
        </p:nvGraphicFramePr>
        <p:xfrm>
          <a:off x="5295900" y="22669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15" imgW="476202" imgH="295323" progId="Equation.3">
                  <p:embed/>
                </p:oleObj>
              </mc:Choice>
              <mc:Fallback>
                <p:oleObj name="Equation" r:id="rId15" imgW="476202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26695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35780"/>
              </p:ext>
            </p:extLst>
          </p:nvPr>
        </p:nvGraphicFramePr>
        <p:xfrm>
          <a:off x="330200" y="2736850"/>
          <a:ext cx="439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17" imgW="4371975" imgH="438055" progId="Equation.3">
                  <p:embed/>
                </p:oleObj>
              </mc:Choice>
              <mc:Fallback>
                <p:oleObj name="Equation" r:id="rId17" imgW="4371975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736850"/>
                        <a:ext cx="439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81845"/>
              </p:ext>
            </p:extLst>
          </p:nvPr>
        </p:nvGraphicFramePr>
        <p:xfrm>
          <a:off x="4876800" y="2813050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19" imgW="361759" imgH="285893" progId="Equation.3">
                  <p:embed/>
                </p:oleObj>
              </mc:Choice>
              <mc:Fallback>
                <p:oleObj name="Equation" r:id="rId19" imgW="361759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13050"/>
                        <a:ext cx="381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08634"/>
              </p:ext>
            </p:extLst>
          </p:nvPr>
        </p:nvGraphicFramePr>
        <p:xfrm>
          <a:off x="1905000" y="3379788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21" imgW="2390870" imgH="390477" progId="Equation.3">
                  <p:embed/>
                </p:oleObj>
              </mc:Choice>
              <mc:Fallback>
                <p:oleObj name="Equation" r:id="rId21" imgW="239087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79788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365310"/>
              </p:ext>
            </p:extLst>
          </p:nvPr>
        </p:nvGraphicFramePr>
        <p:xfrm>
          <a:off x="4483100" y="334645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23" imgW="1971675" imgH="390477" progId="Equation.3">
                  <p:embed/>
                </p:oleObj>
              </mc:Choice>
              <mc:Fallback>
                <p:oleObj name="Equation" r:id="rId23" imgW="1971675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4645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52400" y="3816350"/>
            <a:ext cx="4297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故该方程只有一个实根 </a:t>
            </a:r>
            <a:r>
              <a:rPr kumimoji="1" lang="zh-CN" altLang="en-US" b="1" i="1">
                <a:latin typeface="+mn-lt"/>
                <a:ea typeface="+mn-ea"/>
                <a:sym typeface="Symbol" pitchFamily="18" charset="2"/>
              </a:rPr>
              <a:t></a:t>
            </a:r>
            <a:r>
              <a:rPr kumimoji="1" lang="zh-CN" altLang="en-US" b="1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56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84253"/>
              </p:ext>
            </p:extLst>
          </p:nvPr>
        </p:nvGraphicFramePr>
        <p:xfrm>
          <a:off x="4450371" y="3865477"/>
          <a:ext cx="346851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25" imgW="1650960" imgH="215640" progId="Equation.DSMT4">
                  <p:embed/>
                </p:oleObj>
              </mc:Choice>
              <mc:Fallback>
                <p:oleObj name="Equation" r:id="rId25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371" y="3865477"/>
                        <a:ext cx="3468517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7943850" y="38163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欲使</a:t>
            </a:r>
          </a:p>
        </p:txBody>
      </p:sp>
      <p:graphicFrame>
        <p:nvGraphicFramePr>
          <p:cNvPr id="256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196241"/>
              </p:ext>
            </p:extLst>
          </p:nvPr>
        </p:nvGraphicFramePr>
        <p:xfrm>
          <a:off x="1860550" y="4514850"/>
          <a:ext cx="312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27" imgW="3104960" imgH="561927" progId="Equation.3">
                  <p:embed/>
                </p:oleObj>
              </mc:Choice>
              <mc:Fallback>
                <p:oleObj name="Equation" r:id="rId27" imgW="3104960" imgH="5619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514850"/>
                        <a:ext cx="312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179440"/>
              </p:ext>
            </p:extLst>
          </p:nvPr>
        </p:nvGraphicFramePr>
        <p:xfrm>
          <a:off x="5029200" y="4464050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29" imgW="895398" imgH="409765" progId="Equation.3">
                  <p:embed/>
                </p:oleObj>
              </mc:Choice>
              <mc:Fallback>
                <p:oleObj name="Equation" r:id="rId29" imgW="895398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64050"/>
                        <a:ext cx="91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152400" y="51228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必需</a:t>
            </a:r>
          </a:p>
        </p:txBody>
      </p:sp>
      <p:graphicFrame>
        <p:nvGraphicFramePr>
          <p:cNvPr id="256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477986"/>
              </p:ext>
            </p:extLst>
          </p:nvPr>
        </p:nvGraphicFramePr>
        <p:xfrm>
          <a:off x="1003300" y="5148263"/>
          <a:ext cx="181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31" imgW="1800225" imgH="485632" progId="Equation.3">
                  <p:embed/>
                </p:oleObj>
              </mc:Choice>
              <mc:Fallback>
                <p:oleObj name="Equation" r:id="rId31" imgW="1800225" imgH="4856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148263"/>
                        <a:ext cx="1816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2819400" y="5137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67056"/>
              </p:ext>
            </p:extLst>
          </p:nvPr>
        </p:nvGraphicFramePr>
        <p:xfrm>
          <a:off x="3352800" y="5211763"/>
          <a:ext cx="241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33" imgW="2390870" imgH="428625" progId="Equation.3">
                  <p:embed/>
                </p:oleObj>
              </mc:Choice>
              <mc:Fallback>
                <p:oleObj name="Equation" r:id="rId33" imgW="239087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11763"/>
                        <a:ext cx="241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736404"/>
              </p:ext>
            </p:extLst>
          </p:nvPr>
        </p:nvGraphicFramePr>
        <p:xfrm>
          <a:off x="5816600" y="523240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35" imgW="924116" imgH="295323" progId="Equation.3">
                  <p:embed/>
                </p:oleObj>
              </mc:Choice>
              <mc:Fallback>
                <p:oleObj name="Equation" r:id="rId35" imgW="924116" imgH="2953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232400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152400" y="5746750"/>
            <a:ext cx="3754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可见只要对分区间</a:t>
            </a:r>
            <a:r>
              <a:rPr kumimoji="1" lang="en-US" altLang="zh-CN" b="1">
                <a:latin typeface="+mn-lt"/>
                <a:ea typeface="+mn-ea"/>
              </a:rPr>
              <a:t>9</a:t>
            </a:r>
            <a:r>
              <a:rPr kumimoji="1" lang="zh-CN" altLang="en-US" b="1">
                <a:latin typeface="+mn-lt"/>
                <a:ea typeface="+mn-ea"/>
              </a:rPr>
              <a:t>次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733800" y="5732463"/>
            <a:ext cx="480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即可得满足要求的实根近似值</a:t>
            </a:r>
          </a:p>
        </p:txBody>
      </p:sp>
      <p:graphicFrame>
        <p:nvGraphicFramePr>
          <p:cNvPr id="256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89765"/>
              </p:ext>
            </p:extLst>
          </p:nvPr>
        </p:nvGraphicFramePr>
        <p:xfrm>
          <a:off x="8445981" y="5740019"/>
          <a:ext cx="4464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37" imgW="203040" imgH="228600" progId="Equation.DSMT4">
                  <p:embed/>
                </p:oleObj>
              </mc:Choice>
              <mc:Fallback>
                <p:oleObj name="Equation" r:id="rId37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981" y="5740019"/>
                        <a:ext cx="446499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69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 autoUpdateAnimBg="0"/>
      <p:bldP spid="25608" grpId="0" build="p" autoUpdateAnimBg="0" advAuto="0"/>
      <p:bldP spid="25609" grpId="0" build="p" autoUpdateAnimBg="0"/>
      <p:bldP spid="25619" grpId="0" build="p" autoUpdateAnimBg="0"/>
      <p:bldP spid="25621" grpId="0" build="p" autoUpdateAnimBg="0"/>
      <p:bldP spid="25624" grpId="0" build="p" autoUpdateAnimBg="0"/>
      <p:bldP spid="25626" grpId="0" build="p" autoUpdateAnimBg="0"/>
      <p:bldP spid="25629" grpId="0" build="p" autoUpdateAnimBg="0"/>
      <p:bldP spid="25630" grpId="0" build="p" autoUpdateAnimBg="0"/>
      <p:bldP spid="3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85800" y="196850"/>
            <a:ext cx="77724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二、牛顿切线法及其变形</a:t>
            </a:r>
            <a:endParaRPr lang="zh-CN" altLang="en-US" sz="3200" b="1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1858"/>
              </p:ext>
            </p:extLst>
          </p:nvPr>
        </p:nvGraphicFramePr>
        <p:xfrm>
          <a:off x="626952" y="908720"/>
          <a:ext cx="174108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52" y="908720"/>
                        <a:ext cx="174108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49439"/>
              </p:ext>
            </p:extLst>
          </p:nvPr>
        </p:nvGraphicFramePr>
        <p:xfrm>
          <a:off x="961834" y="1484784"/>
          <a:ext cx="467442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5" imgW="2082600" imgH="215640" progId="Equation.DSMT4">
                  <p:embed/>
                </p:oleObj>
              </mc:Choice>
              <mc:Fallback>
                <p:oleObj name="Equation" r:id="rId5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834" y="1484784"/>
                        <a:ext cx="467442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738795"/>
              </p:ext>
            </p:extLst>
          </p:nvPr>
        </p:nvGraphicFramePr>
        <p:xfrm>
          <a:off x="961834" y="2060848"/>
          <a:ext cx="521036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Equation" r:id="rId7" imgW="2323800" imgH="215640" progId="Equation.DSMT4">
                  <p:embed/>
                </p:oleObj>
              </mc:Choice>
              <mc:Fallback>
                <p:oleObj name="Equation" r:id="rId7" imgW="2323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834" y="2060848"/>
                        <a:ext cx="5210366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85800" y="2780928"/>
            <a:ext cx="976313" cy="268660"/>
          </a:xfrm>
          <a:prstGeom prst="rightArrow">
            <a:avLst>
              <a:gd name="adj1" fmla="val 50000"/>
              <a:gd name="adj2" fmla="val 13606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877390"/>
              </p:ext>
            </p:extLst>
          </p:nvPr>
        </p:nvGraphicFramePr>
        <p:xfrm>
          <a:off x="1732982" y="2663258"/>
          <a:ext cx="612253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Equation" r:id="rId9" imgW="2730240" imgH="215640" progId="Equation.DSMT4">
                  <p:embed/>
                </p:oleObj>
              </mc:Choice>
              <mc:Fallback>
                <p:oleObj name="Equation" r:id="rId9" imgW="273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982" y="2663258"/>
                        <a:ext cx="612253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04825" y="3251200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有如下四种情况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304800" y="3860800"/>
            <a:ext cx="2005013" cy="1143000"/>
            <a:chOff x="192" y="2432"/>
            <a:chExt cx="1263" cy="720"/>
          </a:xfrm>
        </p:grpSpPr>
        <p:sp>
          <p:nvSpPr>
            <p:cNvPr id="7216" name="Line 10"/>
            <p:cNvSpPr>
              <a:spLocks noChangeShapeType="1"/>
            </p:cNvSpPr>
            <p:nvPr/>
          </p:nvSpPr>
          <p:spPr bwMode="auto">
            <a:xfrm>
              <a:off x="284" y="2912"/>
              <a:ext cx="1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17" name="Line 11"/>
            <p:cNvSpPr>
              <a:spLocks noChangeShapeType="1"/>
            </p:cNvSpPr>
            <p:nvPr/>
          </p:nvSpPr>
          <p:spPr bwMode="auto">
            <a:xfrm flipV="1">
              <a:off x="384" y="243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18" name="Freeform 12"/>
            <p:cNvSpPr>
              <a:spLocks/>
            </p:cNvSpPr>
            <p:nvPr/>
          </p:nvSpPr>
          <p:spPr bwMode="auto">
            <a:xfrm>
              <a:off x="480" y="2480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432 w 672"/>
                <a:gd name="T3" fmla="*/ 384 h 672"/>
                <a:gd name="T4" fmla="*/ 672 w 672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cubicBezTo>
                    <a:pt x="160" y="584"/>
                    <a:pt x="320" y="496"/>
                    <a:pt x="432" y="384"/>
                  </a:cubicBezTo>
                  <a:cubicBezTo>
                    <a:pt x="544" y="272"/>
                    <a:pt x="608" y="136"/>
                    <a:pt x="672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7219" name="Object 13"/>
            <p:cNvGraphicFramePr>
              <a:graphicFrameLocks noChangeAspect="1"/>
            </p:cNvGraphicFramePr>
            <p:nvPr/>
          </p:nvGraphicFramePr>
          <p:xfrm>
            <a:off x="1311" y="29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6" name="Equation" r:id="rId11" imgW="209598" imgH="219027" progId="Equation.3">
                    <p:embed/>
                  </p:oleObj>
                </mc:Choice>
                <mc:Fallback>
                  <p:oleObj name="Equation" r:id="rId11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9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0" name="Object 14"/>
            <p:cNvGraphicFramePr>
              <a:graphicFrameLocks noChangeAspect="1"/>
            </p:cNvGraphicFramePr>
            <p:nvPr/>
          </p:nvGraphicFramePr>
          <p:xfrm>
            <a:off x="1126" y="292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" name="Equation" r:id="rId13" imgW="200168" imgH="314182" progId="Equation.3">
                    <p:embed/>
                  </p:oleObj>
                </mc:Choice>
                <mc:Fallback>
                  <p:oleObj name="Equation" r:id="rId13" imgW="200168" imgH="3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292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1" name="Object 15"/>
            <p:cNvGraphicFramePr>
              <a:graphicFrameLocks noChangeAspect="1"/>
            </p:cNvGraphicFramePr>
            <p:nvPr/>
          </p:nvGraphicFramePr>
          <p:xfrm>
            <a:off x="432" y="276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8" name="Equation" r:id="rId15" imgW="209598" imgH="219027" progId="Equation.3">
                    <p:embed/>
                  </p:oleObj>
                </mc:Choice>
                <mc:Fallback>
                  <p:oleObj name="Equation" r:id="rId15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76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2" name="Object 16"/>
            <p:cNvGraphicFramePr>
              <a:graphicFrameLocks noChangeAspect="1"/>
            </p:cNvGraphicFramePr>
            <p:nvPr/>
          </p:nvGraphicFramePr>
          <p:xfrm>
            <a:off x="200" y="244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9" name="Equation" r:id="rId17" imgW="219027" imgH="295323" progId="Equation.3">
                    <p:embed/>
                  </p:oleObj>
                </mc:Choice>
                <mc:Fallback>
                  <p:oleObj name="Equation" r:id="rId17" imgW="219027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244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3" name="Object 17"/>
            <p:cNvGraphicFramePr>
              <a:graphicFrameLocks noChangeAspect="1"/>
            </p:cNvGraphicFramePr>
            <p:nvPr/>
          </p:nvGraphicFramePr>
          <p:xfrm>
            <a:off x="192" y="29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0" name="Equation" r:id="rId19" imgW="285893" imgH="295323" progId="Equation.3">
                    <p:embed/>
                  </p:oleObj>
                </mc:Choice>
                <mc:Fallback>
                  <p:oleObj name="Equation" r:id="rId19" imgW="285893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9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4" name="Line 18"/>
            <p:cNvSpPr>
              <a:spLocks noChangeShapeType="1"/>
            </p:cNvSpPr>
            <p:nvPr/>
          </p:nvSpPr>
          <p:spPr bwMode="auto">
            <a:xfrm>
              <a:off x="480" y="29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25" name="Line 19"/>
            <p:cNvSpPr>
              <a:spLocks noChangeShapeType="1"/>
            </p:cNvSpPr>
            <p:nvPr/>
          </p:nvSpPr>
          <p:spPr bwMode="auto">
            <a:xfrm>
              <a:off x="1152" y="248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2484438" y="3860800"/>
            <a:ext cx="2005012" cy="1143000"/>
            <a:chOff x="1584" y="2432"/>
            <a:chExt cx="1263" cy="720"/>
          </a:xfrm>
        </p:grpSpPr>
        <p:sp>
          <p:nvSpPr>
            <p:cNvPr id="7206" name="Line 21"/>
            <p:cNvSpPr>
              <a:spLocks noChangeShapeType="1"/>
            </p:cNvSpPr>
            <p:nvPr/>
          </p:nvSpPr>
          <p:spPr bwMode="auto">
            <a:xfrm>
              <a:off x="1676" y="2912"/>
              <a:ext cx="1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07" name="Line 22"/>
            <p:cNvSpPr>
              <a:spLocks noChangeShapeType="1"/>
            </p:cNvSpPr>
            <p:nvPr/>
          </p:nvSpPr>
          <p:spPr bwMode="auto">
            <a:xfrm flipV="1">
              <a:off x="1776" y="243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08" name="Freeform 23"/>
            <p:cNvSpPr>
              <a:spLocks/>
            </p:cNvSpPr>
            <p:nvPr/>
          </p:nvSpPr>
          <p:spPr bwMode="auto">
            <a:xfrm flipH="1">
              <a:off x="1872" y="2480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432 w 672"/>
                <a:gd name="T3" fmla="*/ 384 h 672"/>
                <a:gd name="T4" fmla="*/ 672 w 672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cubicBezTo>
                    <a:pt x="160" y="584"/>
                    <a:pt x="320" y="496"/>
                    <a:pt x="432" y="384"/>
                  </a:cubicBezTo>
                  <a:cubicBezTo>
                    <a:pt x="544" y="272"/>
                    <a:pt x="608" y="136"/>
                    <a:pt x="672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7209" name="Object 24"/>
            <p:cNvGraphicFramePr>
              <a:graphicFrameLocks noChangeAspect="1"/>
            </p:cNvGraphicFramePr>
            <p:nvPr/>
          </p:nvGraphicFramePr>
          <p:xfrm>
            <a:off x="2703" y="29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1" name="Equation" r:id="rId21" imgW="209598" imgH="219027" progId="Equation.3">
                    <p:embed/>
                  </p:oleObj>
                </mc:Choice>
                <mc:Fallback>
                  <p:oleObj name="Equation" r:id="rId21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" y="29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0" name="Object 25"/>
            <p:cNvGraphicFramePr>
              <a:graphicFrameLocks noChangeAspect="1"/>
            </p:cNvGraphicFramePr>
            <p:nvPr/>
          </p:nvGraphicFramePr>
          <p:xfrm>
            <a:off x="2518" y="269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" name="Equation" r:id="rId23" imgW="200168" imgH="314182" progId="Equation.3">
                    <p:embed/>
                  </p:oleObj>
                </mc:Choice>
                <mc:Fallback>
                  <p:oleObj name="Equation" r:id="rId23" imgW="200168" imgH="3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269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1" name="Object 26"/>
            <p:cNvGraphicFramePr>
              <a:graphicFrameLocks noChangeAspect="1"/>
            </p:cNvGraphicFramePr>
            <p:nvPr/>
          </p:nvGraphicFramePr>
          <p:xfrm>
            <a:off x="1824" y="29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3" name="Equation" r:id="rId25" imgW="209598" imgH="219027" progId="Equation.3">
                    <p:embed/>
                  </p:oleObj>
                </mc:Choice>
                <mc:Fallback>
                  <p:oleObj name="Equation" r:id="rId25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2" name="Object 27"/>
            <p:cNvGraphicFramePr>
              <a:graphicFrameLocks noChangeAspect="1"/>
            </p:cNvGraphicFramePr>
            <p:nvPr/>
          </p:nvGraphicFramePr>
          <p:xfrm>
            <a:off x="1592" y="244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4" name="Equation" r:id="rId27" imgW="219027" imgH="295323" progId="Equation.3">
                    <p:embed/>
                  </p:oleObj>
                </mc:Choice>
                <mc:Fallback>
                  <p:oleObj name="Equation" r:id="rId27" imgW="219027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44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3" name="Object 28"/>
            <p:cNvGraphicFramePr>
              <a:graphicFrameLocks noChangeAspect="1"/>
            </p:cNvGraphicFramePr>
            <p:nvPr/>
          </p:nvGraphicFramePr>
          <p:xfrm>
            <a:off x="1584" y="29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" name="Equation" r:id="rId29" imgW="285893" imgH="295323" progId="Equation.3">
                    <p:embed/>
                  </p:oleObj>
                </mc:Choice>
                <mc:Fallback>
                  <p:oleObj name="Equation" r:id="rId29" imgW="285893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9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4" name="Line 29"/>
            <p:cNvSpPr>
              <a:spLocks noChangeShapeType="1"/>
            </p:cNvSpPr>
            <p:nvPr/>
          </p:nvSpPr>
          <p:spPr bwMode="auto">
            <a:xfrm>
              <a:off x="1872" y="248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15" name="Line 30"/>
            <p:cNvSpPr>
              <a:spLocks noChangeShapeType="1"/>
            </p:cNvSpPr>
            <p:nvPr/>
          </p:nvSpPr>
          <p:spPr bwMode="auto">
            <a:xfrm>
              <a:off x="2544" y="29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6693" name="Group 69"/>
          <p:cNvGrpSpPr>
            <a:grpSpLocks/>
          </p:cNvGrpSpPr>
          <p:nvPr/>
        </p:nvGrpSpPr>
        <p:grpSpPr bwMode="auto">
          <a:xfrm>
            <a:off x="4648200" y="3860800"/>
            <a:ext cx="2005013" cy="1168400"/>
            <a:chOff x="2928" y="2432"/>
            <a:chExt cx="1263" cy="736"/>
          </a:xfrm>
        </p:grpSpPr>
        <p:sp>
          <p:nvSpPr>
            <p:cNvPr id="7196" name="Line 32"/>
            <p:cNvSpPr>
              <a:spLocks noChangeShapeType="1"/>
            </p:cNvSpPr>
            <p:nvPr/>
          </p:nvSpPr>
          <p:spPr bwMode="auto">
            <a:xfrm>
              <a:off x="3020" y="2912"/>
              <a:ext cx="1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97" name="Line 33"/>
            <p:cNvSpPr>
              <a:spLocks noChangeShapeType="1"/>
            </p:cNvSpPr>
            <p:nvPr/>
          </p:nvSpPr>
          <p:spPr bwMode="auto">
            <a:xfrm flipV="1">
              <a:off x="3120" y="243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98" name="Freeform 34"/>
            <p:cNvSpPr>
              <a:spLocks/>
            </p:cNvSpPr>
            <p:nvPr/>
          </p:nvSpPr>
          <p:spPr bwMode="auto">
            <a:xfrm flipH="1" flipV="1">
              <a:off x="3216" y="2480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432 w 672"/>
                <a:gd name="T3" fmla="*/ 384 h 672"/>
                <a:gd name="T4" fmla="*/ 672 w 672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cubicBezTo>
                    <a:pt x="160" y="584"/>
                    <a:pt x="320" y="496"/>
                    <a:pt x="432" y="384"/>
                  </a:cubicBezTo>
                  <a:cubicBezTo>
                    <a:pt x="544" y="272"/>
                    <a:pt x="608" y="136"/>
                    <a:pt x="672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7199" name="Object 35"/>
            <p:cNvGraphicFramePr>
              <a:graphicFrameLocks noChangeAspect="1"/>
            </p:cNvGraphicFramePr>
            <p:nvPr/>
          </p:nvGraphicFramePr>
          <p:xfrm>
            <a:off x="4047" y="29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6" name="Equation" r:id="rId31" imgW="209598" imgH="219027" progId="Equation.3">
                    <p:embed/>
                  </p:oleObj>
                </mc:Choice>
                <mc:Fallback>
                  <p:oleObj name="Equation" r:id="rId31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" y="29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36"/>
            <p:cNvGraphicFramePr>
              <a:graphicFrameLocks noChangeAspect="1"/>
            </p:cNvGraphicFramePr>
            <p:nvPr/>
          </p:nvGraphicFramePr>
          <p:xfrm>
            <a:off x="3862" y="296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7" name="Equation" r:id="rId33" imgW="200168" imgH="314182" progId="Equation.3">
                    <p:embed/>
                  </p:oleObj>
                </mc:Choice>
                <mc:Fallback>
                  <p:oleObj name="Equation" r:id="rId33" imgW="200168" imgH="3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96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37"/>
            <p:cNvGraphicFramePr>
              <a:graphicFrameLocks noChangeAspect="1"/>
            </p:cNvGraphicFramePr>
            <p:nvPr/>
          </p:nvGraphicFramePr>
          <p:xfrm>
            <a:off x="3168" y="275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8" name="Equation" r:id="rId35" imgW="209598" imgH="219027" progId="Equation.3">
                    <p:embed/>
                  </p:oleObj>
                </mc:Choice>
                <mc:Fallback>
                  <p:oleObj name="Equation" r:id="rId35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75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38"/>
            <p:cNvGraphicFramePr>
              <a:graphicFrameLocks noChangeAspect="1"/>
            </p:cNvGraphicFramePr>
            <p:nvPr/>
          </p:nvGraphicFramePr>
          <p:xfrm>
            <a:off x="2936" y="244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9" name="Equation" r:id="rId37" imgW="219027" imgH="295323" progId="Equation.3">
                    <p:embed/>
                  </p:oleObj>
                </mc:Choice>
                <mc:Fallback>
                  <p:oleObj name="Equation" r:id="rId37" imgW="219027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244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39"/>
            <p:cNvGraphicFramePr>
              <a:graphicFrameLocks noChangeAspect="1"/>
            </p:cNvGraphicFramePr>
            <p:nvPr/>
          </p:nvGraphicFramePr>
          <p:xfrm>
            <a:off x="2928" y="29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0" name="Equation" r:id="rId39" imgW="285893" imgH="295323" progId="Equation.3">
                    <p:embed/>
                  </p:oleObj>
                </mc:Choice>
                <mc:Fallback>
                  <p:oleObj name="Equation" r:id="rId39" imgW="285893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Line 40"/>
            <p:cNvSpPr>
              <a:spLocks noChangeShapeType="1"/>
            </p:cNvSpPr>
            <p:nvPr/>
          </p:nvSpPr>
          <p:spPr bwMode="auto">
            <a:xfrm>
              <a:off x="3216" y="29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05" name="Line 41"/>
            <p:cNvSpPr>
              <a:spLocks noChangeShapeType="1"/>
            </p:cNvSpPr>
            <p:nvPr/>
          </p:nvSpPr>
          <p:spPr bwMode="auto">
            <a:xfrm>
              <a:off x="3888" y="248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2667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963925"/>
              </p:ext>
            </p:extLst>
          </p:nvPr>
        </p:nvGraphicFramePr>
        <p:xfrm>
          <a:off x="844550" y="51689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1" name="Equation" r:id="rId41" imgW="933545" imgH="828532" progId="Equation.3">
                  <p:embed/>
                </p:oleObj>
              </mc:Choice>
              <mc:Fallback>
                <p:oleObj name="Equation" r:id="rId41" imgW="933545" imgH="8285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1689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87191"/>
              </p:ext>
            </p:extLst>
          </p:nvPr>
        </p:nvGraphicFramePr>
        <p:xfrm>
          <a:off x="2971800" y="51689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" name="Equation" r:id="rId43" imgW="933545" imgH="828532" progId="Equation.3">
                  <p:embed/>
                </p:oleObj>
              </mc:Choice>
              <mc:Fallback>
                <p:oleObj name="Equation" r:id="rId43" imgW="933545" imgH="8285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689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65170"/>
              </p:ext>
            </p:extLst>
          </p:nvPr>
        </p:nvGraphicFramePr>
        <p:xfrm>
          <a:off x="5181600" y="51562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" name="Equation" r:id="rId45" imgW="933545" imgH="828532" progId="Equation.3">
                  <p:embed/>
                </p:oleObj>
              </mc:Choice>
              <mc:Fallback>
                <p:oleObj name="Equation" r:id="rId45" imgW="933545" imgH="8285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562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19161"/>
              </p:ext>
            </p:extLst>
          </p:nvPr>
        </p:nvGraphicFramePr>
        <p:xfrm>
          <a:off x="7391400" y="51689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" name="Equation" r:id="rId47" imgW="933545" imgH="828532" progId="Equation.3">
                  <p:embed/>
                </p:oleObj>
              </mc:Choice>
              <mc:Fallback>
                <p:oleObj name="Equation" r:id="rId47" imgW="933545" imgH="8285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1689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12" name="Group 88"/>
          <p:cNvGrpSpPr>
            <a:grpSpLocks/>
          </p:cNvGrpSpPr>
          <p:nvPr/>
        </p:nvGrpSpPr>
        <p:grpSpPr bwMode="auto">
          <a:xfrm>
            <a:off x="6877050" y="3798888"/>
            <a:ext cx="2005013" cy="1143000"/>
            <a:chOff x="4332" y="2115"/>
            <a:chExt cx="1263" cy="720"/>
          </a:xfrm>
        </p:grpSpPr>
        <p:sp>
          <p:nvSpPr>
            <p:cNvPr id="7186" name="Freeform 45"/>
            <p:cNvSpPr>
              <a:spLocks/>
            </p:cNvSpPr>
            <p:nvPr/>
          </p:nvSpPr>
          <p:spPr bwMode="auto">
            <a:xfrm flipV="1">
              <a:off x="4612" y="2160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432 w 672"/>
                <a:gd name="T3" fmla="*/ 384 h 672"/>
                <a:gd name="T4" fmla="*/ 672 w 672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cubicBezTo>
                    <a:pt x="160" y="584"/>
                    <a:pt x="320" y="496"/>
                    <a:pt x="432" y="384"/>
                  </a:cubicBezTo>
                  <a:cubicBezTo>
                    <a:pt x="544" y="272"/>
                    <a:pt x="608" y="136"/>
                    <a:pt x="672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7187" name="Line 78"/>
            <p:cNvSpPr>
              <a:spLocks noChangeShapeType="1"/>
            </p:cNvSpPr>
            <p:nvPr/>
          </p:nvSpPr>
          <p:spPr bwMode="auto">
            <a:xfrm>
              <a:off x="4424" y="2595"/>
              <a:ext cx="1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88" name="Line 79"/>
            <p:cNvSpPr>
              <a:spLocks noChangeShapeType="1"/>
            </p:cNvSpPr>
            <p:nvPr/>
          </p:nvSpPr>
          <p:spPr bwMode="auto">
            <a:xfrm flipV="1">
              <a:off x="4524" y="2115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7189" name="Object 81"/>
            <p:cNvGraphicFramePr>
              <a:graphicFrameLocks noChangeAspect="1"/>
            </p:cNvGraphicFramePr>
            <p:nvPr/>
          </p:nvGraphicFramePr>
          <p:xfrm>
            <a:off x="5451" y="265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5" name="Equation" r:id="rId49" imgW="209598" imgH="219027" progId="Equation.3">
                    <p:embed/>
                  </p:oleObj>
                </mc:Choice>
                <mc:Fallback>
                  <p:oleObj name="Equation" r:id="rId49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1" y="265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82"/>
            <p:cNvGraphicFramePr>
              <a:graphicFrameLocks noChangeAspect="1"/>
            </p:cNvGraphicFramePr>
            <p:nvPr/>
          </p:nvGraphicFramePr>
          <p:xfrm>
            <a:off x="5266" y="2377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6" name="Equation" r:id="rId51" imgW="200168" imgH="314182" progId="Equation.3">
                    <p:embed/>
                  </p:oleObj>
                </mc:Choice>
                <mc:Fallback>
                  <p:oleObj name="Equation" r:id="rId51" imgW="200168" imgH="3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6" y="2377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83"/>
            <p:cNvGraphicFramePr>
              <a:graphicFrameLocks noChangeAspect="1"/>
            </p:cNvGraphicFramePr>
            <p:nvPr/>
          </p:nvGraphicFramePr>
          <p:xfrm>
            <a:off x="4572" y="264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7" name="Equation" r:id="rId53" imgW="209598" imgH="219027" progId="Equation.3">
                    <p:embed/>
                  </p:oleObj>
                </mc:Choice>
                <mc:Fallback>
                  <p:oleObj name="Equation" r:id="rId53" imgW="209598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264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84"/>
            <p:cNvGraphicFramePr>
              <a:graphicFrameLocks noChangeAspect="1"/>
            </p:cNvGraphicFramePr>
            <p:nvPr/>
          </p:nvGraphicFramePr>
          <p:xfrm>
            <a:off x="4340" y="212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8" name="Equation" r:id="rId55" imgW="219027" imgH="295323" progId="Equation.3">
                    <p:embed/>
                  </p:oleObj>
                </mc:Choice>
                <mc:Fallback>
                  <p:oleObj name="Equation" r:id="rId55" imgW="219027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212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85"/>
            <p:cNvGraphicFramePr>
              <a:graphicFrameLocks noChangeAspect="1"/>
            </p:cNvGraphicFramePr>
            <p:nvPr/>
          </p:nvGraphicFramePr>
          <p:xfrm>
            <a:off x="4332" y="2619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9" name="Equation" r:id="rId57" imgW="285893" imgH="295323" progId="Equation.3">
                    <p:embed/>
                  </p:oleObj>
                </mc:Choice>
                <mc:Fallback>
                  <p:oleObj name="Equation" r:id="rId57" imgW="285893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619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Line 86"/>
            <p:cNvSpPr>
              <a:spLocks noChangeShapeType="1"/>
            </p:cNvSpPr>
            <p:nvPr/>
          </p:nvSpPr>
          <p:spPr bwMode="auto">
            <a:xfrm>
              <a:off x="4620" y="2163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95" name="Line 87"/>
            <p:cNvSpPr>
              <a:spLocks noChangeShapeType="1"/>
            </p:cNvSpPr>
            <p:nvPr/>
          </p:nvSpPr>
          <p:spPr bwMode="auto">
            <a:xfrm>
              <a:off x="5292" y="2595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243233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2" grpId="0" build="p" autoUpdateAnimBg="0"/>
      <p:bldP spid="5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87710"/>
              </p:ext>
            </p:extLst>
          </p:nvPr>
        </p:nvGraphicFramePr>
        <p:xfrm>
          <a:off x="6183313" y="2845323"/>
          <a:ext cx="216631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3" imgW="1079280" imgH="444240" progId="Equation.DSMT4">
                  <p:embed/>
                </p:oleObj>
              </mc:Choice>
              <mc:Fallback>
                <p:oleObj name="Equation" r:id="rId3" imgW="1079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2845323"/>
                        <a:ext cx="2166319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64959"/>
            <a:ext cx="4540716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solidFill>
                  <a:srgbClr val="0066FF"/>
                </a:solidFill>
                <a:latin typeface="+mn-lt"/>
                <a:ea typeface="+mn-ea"/>
              </a:rPr>
              <a:t>牛顿切线法的基本思想</a:t>
            </a:r>
            <a:r>
              <a:rPr lang="en-US" altLang="zh-CN" sz="3200" b="1" smtClean="0">
                <a:solidFill>
                  <a:srgbClr val="0066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6850" y="692696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程的近似根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39750" y="132556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记纵坐标与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430922"/>
              </p:ext>
            </p:extLst>
          </p:nvPr>
        </p:nvGraphicFramePr>
        <p:xfrm>
          <a:off x="2411760" y="1412776"/>
          <a:ext cx="89301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412776"/>
                        <a:ext cx="893015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244850" y="133032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同号的端点为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114676"/>
              </p:ext>
            </p:extLst>
          </p:nvPr>
        </p:nvGraphicFramePr>
        <p:xfrm>
          <a:off x="289146" y="1905000"/>
          <a:ext cx="175215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46" y="1905000"/>
                        <a:ext cx="175215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520016" y="22860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用切线近似代替曲线弧求方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7610475" y="920750"/>
            <a:ext cx="415925" cy="1155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9592"/>
              </p:ext>
            </p:extLst>
          </p:nvPr>
        </p:nvGraphicFramePr>
        <p:xfrm>
          <a:off x="7491413" y="2054225"/>
          <a:ext cx="3127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9" imgW="285893" imgH="428625" progId="Equation.3">
                  <p:embed/>
                </p:oleObj>
              </mc:Choice>
              <mc:Fallback>
                <p:oleObj name="Equation" r:id="rId9" imgW="28589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2054225"/>
                        <a:ext cx="3127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81200" y="1905000"/>
            <a:ext cx="2569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在此点作切线 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343400" y="18589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其方程为</a:t>
            </a: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62715"/>
              </p:ext>
            </p:extLst>
          </p:nvPr>
        </p:nvGraphicFramePr>
        <p:xfrm>
          <a:off x="1695772" y="2483526"/>
          <a:ext cx="364896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11" imgW="1714320" imgH="228600" progId="Equation.DSMT4">
                  <p:embed/>
                </p:oleObj>
              </mc:Choice>
              <mc:Fallback>
                <p:oleObj name="Equation" r:id="rId11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772" y="2483526"/>
                        <a:ext cx="364896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52400" y="3033713"/>
            <a:ext cx="4294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令 </a:t>
            </a:r>
            <a:r>
              <a:rPr kumimoji="1" lang="en-US" altLang="zh-CN" b="1" i="1">
                <a:latin typeface="+mn-lt"/>
                <a:ea typeface="+mn-ea"/>
              </a:rPr>
              <a:t>y</a:t>
            </a:r>
            <a:r>
              <a:rPr kumimoji="1" lang="en-US" altLang="zh-CN" b="1">
                <a:latin typeface="+mn-lt"/>
                <a:ea typeface="+mn-ea"/>
              </a:rPr>
              <a:t> = 0 </a:t>
            </a:r>
            <a:r>
              <a:rPr kumimoji="1" lang="zh-CN" altLang="en-US" b="1">
                <a:latin typeface="+mn-lt"/>
                <a:ea typeface="+mn-ea"/>
              </a:rPr>
              <a:t>得它与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轴的交点</a:t>
            </a:r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340538"/>
              </p:ext>
            </p:extLst>
          </p:nvPr>
        </p:nvGraphicFramePr>
        <p:xfrm>
          <a:off x="4332288" y="3051175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13" imgW="1057418" imgH="428625" progId="Equation.3">
                  <p:embed/>
                </p:oleObj>
              </mc:Choice>
              <mc:Fallback>
                <p:oleObj name="Equation" r:id="rId13" imgW="1057418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3051175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334000" y="30019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其中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7620000" y="17383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7391400" y="1738313"/>
            <a:ext cx="219075" cy="366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539750" y="361156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再在点</a:t>
            </a:r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715761"/>
              </p:ext>
            </p:extLst>
          </p:nvPr>
        </p:nvGraphicFramePr>
        <p:xfrm>
          <a:off x="1698860" y="3653008"/>
          <a:ext cx="160608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15" imgW="749160" imgH="228600" progId="Equation.DSMT4">
                  <p:embed/>
                </p:oleObj>
              </mc:Choice>
              <mc:Fallback>
                <p:oleObj name="Equation" r:id="rId15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860" y="3653008"/>
                        <a:ext cx="160608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200400" y="3633788"/>
            <a:ext cx="1492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作切线 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572000" y="361156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可得近似根</a:t>
            </a:r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49605"/>
              </p:ext>
            </p:extLst>
          </p:nvPr>
        </p:nvGraphicFramePr>
        <p:xfrm>
          <a:off x="6534150" y="3672713"/>
          <a:ext cx="53106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Equation" r:id="rId17" imgW="241200" imgH="228600" progId="Equation.DSMT4">
                  <p:embed/>
                </p:oleObj>
              </mc:Choice>
              <mc:Fallback>
                <p:oleObj name="Equation" r:id="rId17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3672713"/>
                        <a:ext cx="53106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52450" y="4176713"/>
            <a:ext cx="6611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如此继续下去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可得求近似根的迭代公式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76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39507"/>
              </p:ext>
            </p:extLst>
          </p:nvPr>
        </p:nvGraphicFramePr>
        <p:xfrm>
          <a:off x="2123728" y="4653136"/>
          <a:ext cx="2907274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Equation" r:id="rId19" imgW="1295280" imgH="444240" progId="Equation.DSMT4">
                  <p:embed/>
                </p:oleObj>
              </mc:Choice>
              <mc:Fallback>
                <p:oleObj name="Equation" r:id="rId19" imgW="1295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653136"/>
                        <a:ext cx="2907274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278338"/>
              </p:ext>
            </p:extLst>
          </p:nvPr>
        </p:nvGraphicFramePr>
        <p:xfrm>
          <a:off x="5257800" y="4938713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21" imgW="1743218" imgH="390477" progId="Equation.3">
                  <p:embed/>
                </p:oleObj>
              </mc:Choice>
              <mc:Fallback>
                <p:oleObj name="Equation" r:id="rId21" imgW="1743218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938713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81117"/>
              </p:ext>
            </p:extLst>
          </p:nvPr>
        </p:nvGraphicFramePr>
        <p:xfrm>
          <a:off x="7135813" y="2043113"/>
          <a:ext cx="331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name="Equation" r:id="rId23" imgW="324041" imgH="428625" progId="Equation.3">
                  <p:embed/>
                </p:oleObj>
              </mc:Choice>
              <mc:Fallback>
                <p:oleObj name="Equation" r:id="rId23" imgW="32404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2043113"/>
                        <a:ext cx="3317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905000" y="5729288"/>
            <a:ext cx="3326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zh-CN" altLang="en-US" b="1" dirty="0">
                <a:solidFill>
                  <a:srgbClr val="FF3399"/>
                </a:solidFill>
                <a:latin typeface="+mn-lt"/>
                <a:ea typeface="+mn-ea"/>
              </a:rPr>
              <a:t>牛顿迭代</a:t>
            </a:r>
            <a:r>
              <a:rPr kumimoji="1" lang="zh-CN" altLang="en-US" b="1" dirty="0" smtClean="0">
                <a:solidFill>
                  <a:srgbClr val="FF3399"/>
                </a:solidFill>
                <a:latin typeface="+mn-lt"/>
                <a:ea typeface="+mn-ea"/>
              </a:rPr>
              <a:t>公式 </a:t>
            </a:r>
            <a:r>
              <a:rPr kumimoji="1" lang="en-US" altLang="zh-CN" b="1" dirty="0" smtClean="0">
                <a:latin typeface="+mn-lt"/>
                <a:ea typeface="+mn-ea"/>
              </a:rPr>
              <a:t>.</a:t>
            </a:r>
            <a:r>
              <a:rPr kumimoji="1" lang="zh-CN" altLang="en-US" b="1" dirty="0" smtClean="0">
                <a:solidFill>
                  <a:srgbClr val="FF3399"/>
                </a:solidFill>
                <a:latin typeface="+mn-lt"/>
                <a:ea typeface="+mn-ea"/>
              </a:rPr>
              <a:t> </a:t>
            </a:r>
            <a:endParaRPr kumimoji="1" lang="zh-CN" altLang="en-US" b="1" dirty="0">
              <a:solidFill>
                <a:srgbClr val="FF3399"/>
              </a:solidFill>
              <a:latin typeface="+mn-lt"/>
              <a:ea typeface="+mn-ea"/>
            </a:endParaRPr>
          </a:p>
        </p:txBody>
      </p:sp>
      <p:graphicFrame>
        <p:nvGraphicFramePr>
          <p:cNvPr id="276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99034"/>
              </p:ext>
            </p:extLst>
          </p:nvPr>
        </p:nvGraphicFramePr>
        <p:xfrm>
          <a:off x="7150100" y="1649413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25" imgW="219027" imgH="371618" progId="Equation.3">
                  <p:embed/>
                </p:oleObj>
              </mc:Choice>
              <mc:Fallback>
                <p:oleObj name="Equation" r:id="rId25" imgW="219027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649413"/>
                        <a:ext cx="24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9" name="Group 31"/>
          <p:cNvGrpSpPr>
            <a:grpSpLocks/>
          </p:cNvGrpSpPr>
          <p:nvPr/>
        </p:nvGrpSpPr>
        <p:grpSpPr bwMode="auto">
          <a:xfrm>
            <a:off x="6081713" y="920750"/>
            <a:ext cx="2528887" cy="1562100"/>
            <a:chOff x="3831" y="580"/>
            <a:chExt cx="1593" cy="984"/>
          </a:xfrm>
        </p:grpSpPr>
        <p:grpSp>
          <p:nvGrpSpPr>
            <p:cNvPr id="8228" name="Group 32"/>
            <p:cNvGrpSpPr>
              <a:grpSpLocks/>
            </p:cNvGrpSpPr>
            <p:nvPr/>
          </p:nvGrpSpPr>
          <p:grpSpPr bwMode="auto">
            <a:xfrm>
              <a:off x="3840" y="580"/>
              <a:ext cx="1584" cy="984"/>
              <a:chOff x="3840" y="580"/>
              <a:chExt cx="1584" cy="984"/>
            </a:xfrm>
          </p:grpSpPr>
          <p:graphicFrame>
            <p:nvGraphicFramePr>
              <p:cNvPr id="8230" name="Object 33"/>
              <p:cNvGraphicFramePr>
                <a:graphicFrameLocks noChangeAspect="1"/>
              </p:cNvGraphicFramePr>
              <p:nvPr/>
            </p:nvGraphicFramePr>
            <p:xfrm>
              <a:off x="3840" y="602"/>
              <a:ext cx="156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" name="Equation" r:id="rId27" imgW="219027" imgH="295323" progId="Equation.3">
                      <p:embed/>
                    </p:oleObj>
                  </mc:Choice>
                  <mc:Fallback>
                    <p:oleObj name="Equation" r:id="rId27" imgW="219027" imgH="2953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602"/>
                            <a:ext cx="156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34"/>
              <p:cNvGraphicFramePr>
                <a:graphicFrameLocks noChangeAspect="1"/>
              </p:cNvGraphicFramePr>
              <p:nvPr/>
            </p:nvGraphicFramePr>
            <p:xfrm>
              <a:off x="5276" y="1358"/>
              <a:ext cx="148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9" name="Equation" r:id="rId29" imgW="209598" imgH="219027" progId="Equation.3">
                      <p:embed/>
                    </p:oleObj>
                  </mc:Choice>
                  <mc:Fallback>
                    <p:oleObj name="Equation" r:id="rId29" imgW="209598" imgH="2190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6" y="1358"/>
                            <a:ext cx="148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2" name="Object 35"/>
              <p:cNvGraphicFramePr>
                <a:graphicFrameLocks noChangeAspect="1"/>
              </p:cNvGraphicFramePr>
              <p:nvPr/>
            </p:nvGraphicFramePr>
            <p:xfrm>
              <a:off x="4105" y="1110"/>
              <a:ext cx="148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0" name="Equation" r:id="rId31" imgW="209598" imgH="219027" progId="Equation.3">
                      <p:embed/>
                    </p:oleObj>
                  </mc:Choice>
                  <mc:Fallback>
                    <p:oleObj name="Equation" r:id="rId31" imgW="209598" imgH="2190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5" y="1110"/>
                            <a:ext cx="148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3" name="Line 36"/>
              <p:cNvSpPr>
                <a:spLocks noChangeShapeType="1"/>
              </p:cNvSpPr>
              <p:nvPr/>
            </p:nvSpPr>
            <p:spPr bwMode="auto">
              <a:xfrm>
                <a:off x="3895" y="1306"/>
                <a:ext cx="15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8234" name="Line 37"/>
              <p:cNvSpPr>
                <a:spLocks noChangeShapeType="1"/>
              </p:cNvSpPr>
              <p:nvPr/>
            </p:nvSpPr>
            <p:spPr bwMode="auto">
              <a:xfrm flipV="1">
                <a:off x="4026" y="615"/>
                <a:ext cx="0" cy="9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8235" name="Line 38"/>
              <p:cNvSpPr>
                <a:spLocks noChangeShapeType="1"/>
              </p:cNvSpPr>
              <p:nvPr/>
            </p:nvSpPr>
            <p:spPr bwMode="auto">
              <a:xfrm flipH="1">
                <a:off x="4156" y="1306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8236" name="Freeform 39"/>
              <p:cNvSpPr>
                <a:spLocks/>
              </p:cNvSpPr>
              <p:nvPr/>
            </p:nvSpPr>
            <p:spPr bwMode="auto">
              <a:xfrm>
                <a:off x="4169" y="580"/>
                <a:ext cx="879" cy="878"/>
              </a:xfrm>
              <a:custGeom>
                <a:avLst/>
                <a:gdLst>
                  <a:gd name="T0" fmla="*/ 0 w 768"/>
                  <a:gd name="T1" fmla="*/ 1004 h 768"/>
                  <a:gd name="T2" fmla="*/ 628 w 768"/>
                  <a:gd name="T3" fmla="*/ 691 h 768"/>
                  <a:gd name="T4" fmla="*/ 1006 w 768"/>
                  <a:gd name="T5" fmla="*/ 0 h 7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768">
                    <a:moveTo>
                      <a:pt x="0" y="768"/>
                    </a:moveTo>
                    <a:cubicBezTo>
                      <a:pt x="176" y="712"/>
                      <a:pt x="352" y="656"/>
                      <a:pt x="480" y="528"/>
                    </a:cubicBezTo>
                    <a:cubicBezTo>
                      <a:pt x="608" y="400"/>
                      <a:pt x="688" y="200"/>
                      <a:pt x="768" y="0"/>
                    </a:cubicBezTo>
                  </a:path>
                </a:pathLst>
              </a:custGeom>
              <a:ln>
                <a:solidFill>
                  <a:srgbClr val="00B050"/>
                </a:solidFill>
                <a:headEnd/>
                <a:tailEnd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 sz="2800" b="1"/>
              </a:p>
            </p:txBody>
          </p:sp>
          <p:graphicFrame>
            <p:nvGraphicFramePr>
              <p:cNvPr id="8237" name="Object 40"/>
              <p:cNvGraphicFramePr>
                <a:graphicFrameLocks noChangeAspect="1"/>
              </p:cNvGraphicFramePr>
              <p:nvPr/>
            </p:nvGraphicFramePr>
            <p:xfrm>
              <a:off x="5019" y="1349"/>
              <a:ext cx="139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1" name="Equation" r:id="rId33" imgW="200168" imgH="314182" progId="Equation.3">
                      <p:embed/>
                    </p:oleObj>
                  </mc:Choice>
                  <mc:Fallback>
                    <p:oleObj name="Equation" r:id="rId33" imgW="200168" imgH="3141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9" y="1349"/>
                            <a:ext cx="139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8" name="Line 41"/>
              <p:cNvSpPr>
                <a:spLocks noChangeShapeType="1"/>
              </p:cNvSpPr>
              <p:nvPr/>
            </p:nvSpPr>
            <p:spPr bwMode="auto">
              <a:xfrm flipH="1">
                <a:off x="5046" y="580"/>
                <a:ext cx="0" cy="7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8229" name="Object 42"/>
            <p:cNvGraphicFramePr>
              <a:graphicFrameLocks noChangeAspect="1"/>
            </p:cNvGraphicFramePr>
            <p:nvPr/>
          </p:nvGraphicFramePr>
          <p:xfrm>
            <a:off x="3831" y="1323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2" name="Equation" r:id="rId35" imgW="285893" imgH="295323" progId="Equation.3">
                    <p:embed/>
                  </p:oleObj>
                </mc:Choice>
                <mc:Fallback>
                  <p:oleObj name="Equation" r:id="rId35" imgW="285893" imgH="2953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1323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95" name="Group 47"/>
          <p:cNvGrpSpPr>
            <a:grpSpLocks/>
          </p:cNvGrpSpPr>
          <p:nvPr/>
        </p:nvGrpSpPr>
        <p:grpSpPr bwMode="auto">
          <a:xfrm>
            <a:off x="7848600" y="2058988"/>
            <a:ext cx="381000" cy="455612"/>
            <a:chOff x="4944" y="1297"/>
            <a:chExt cx="240" cy="287"/>
          </a:xfrm>
        </p:grpSpPr>
        <p:sp>
          <p:nvSpPr>
            <p:cNvPr id="8226" name="Rectangle 43"/>
            <p:cNvSpPr>
              <a:spLocks noChangeArrowheads="1"/>
            </p:cNvSpPr>
            <p:nvPr/>
          </p:nvSpPr>
          <p:spPr bwMode="auto">
            <a:xfrm>
              <a:off x="4944" y="1344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8227" name="Object 46"/>
            <p:cNvGraphicFramePr>
              <a:graphicFrameLocks noChangeAspect="1"/>
            </p:cNvGraphicFramePr>
            <p:nvPr/>
          </p:nvGraphicFramePr>
          <p:xfrm>
            <a:off x="4962" y="1297"/>
            <a:ext cx="22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3" name="Equation" r:id="rId37" imgW="324041" imgH="428625" progId="Equation.3">
                    <p:embed/>
                  </p:oleObj>
                </mc:Choice>
                <mc:Fallback>
                  <p:oleObj name="Equation" r:id="rId37" imgW="324041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" y="1297"/>
                          <a:ext cx="222" cy="28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9463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7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 advAuto="0"/>
      <p:bldP spid="27653" grpId="0" build="p" autoUpdateAnimBg="0"/>
      <p:bldP spid="27655" grpId="0" build="p" autoUpdateAnimBg="0" advAuto="0"/>
      <p:bldP spid="27657" grpId="0" build="p" autoUpdateAnimBg="0"/>
      <p:bldP spid="27658" grpId="0" animBg="1"/>
      <p:bldP spid="27660" grpId="0" build="p" autoUpdateAnimBg="0"/>
      <p:bldP spid="27661" grpId="0" build="p" autoUpdateAnimBg="0" advAuto="0"/>
      <p:bldP spid="27663" grpId="0" build="p" autoUpdateAnimBg="0"/>
      <p:bldP spid="27665" grpId="0" build="p" autoUpdateAnimBg="0"/>
      <p:bldP spid="27666" grpId="0" animBg="1"/>
      <p:bldP spid="27667" grpId="0" animBg="1"/>
      <p:bldP spid="27668" grpId="0" build="p" autoUpdateAnimBg="0"/>
      <p:bldP spid="27670" grpId="0" build="p" autoUpdateAnimBg="0" advAuto="0"/>
      <p:bldP spid="27671" grpId="0" build="p" autoUpdateAnimBg="0"/>
      <p:bldP spid="27673" grpId="0" build="p" autoUpdateAnimBg="0"/>
      <p:bldP spid="27677" grpId="0" build="p" autoUpdateAnimBg="0"/>
      <p:bldP spid="4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65"/>
          <p:cNvGrpSpPr>
            <a:grpSpLocks/>
          </p:cNvGrpSpPr>
          <p:nvPr/>
        </p:nvGrpSpPr>
        <p:grpSpPr bwMode="auto">
          <a:xfrm>
            <a:off x="6019800" y="533400"/>
            <a:ext cx="2528888" cy="1593850"/>
            <a:chOff x="3792" y="336"/>
            <a:chExt cx="1593" cy="1004"/>
          </a:xfrm>
        </p:grpSpPr>
        <p:grpSp>
          <p:nvGrpSpPr>
            <p:cNvPr id="9240" name="Group 64"/>
            <p:cNvGrpSpPr>
              <a:grpSpLocks/>
            </p:cNvGrpSpPr>
            <p:nvPr/>
          </p:nvGrpSpPr>
          <p:grpSpPr bwMode="auto">
            <a:xfrm>
              <a:off x="3792" y="336"/>
              <a:ext cx="1593" cy="1000"/>
              <a:chOff x="3792" y="336"/>
              <a:chExt cx="1593" cy="1000"/>
            </a:xfrm>
          </p:grpSpPr>
          <p:sp>
            <p:nvSpPr>
              <p:cNvPr id="9244" name="Line 42"/>
              <p:cNvSpPr>
                <a:spLocks noChangeShapeType="1"/>
              </p:cNvSpPr>
              <p:nvPr/>
            </p:nvSpPr>
            <p:spPr bwMode="auto">
              <a:xfrm flipH="1">
                <a:off x="4755" y="336"/>
                <a:ext cx="262" cy="72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aphicFrame>
            <p:nvGraphicFramePr>
              <p:cNvPr id="9245" name="Object 43"/>
              <p:cNvGraphicFramePr>
                <a:graphicFrameLocks noChangeAspect="1"/>
              </p:cNvGraphicFramePr>
              <p:nvPr/>
            </p:nvGraphicFramePr>
            <p:xfrm>
              <a:off x="4680" y="1050"/>
              <a:ext cx="197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2" name="Equation" r:id="rId3" imgW="285893" imgH="428625" progId="Equation.3">
                      <p:embed/>
                    </p:oleObj>
                  </mc:Choice>
                  <mc:Fallback>
                    <p:oleObj name="Equation" r:id="rId3" imgW="285893" imgH="4286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1050"/>
                            <a:ext cx="197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6" name="Line 44"/>
              <p:cNvSpPr>
                <a:spLocks noChangeShapeType="1"/>
              </p:cNvSpPr>
              <p:nvPr/>
            </p:nvSpPr>
            <p:spPr bwMode="auto">
              <a:xfrm flipV="1">
                <a:off x="4761" y="851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9247" name="Line 45"/>
              <p:cNvSpPr>
                <a:spLocks noChangeShapeType="1"/>
              </p:cNvSpPr>
              <p:nvPr/>
            </p:nvSpPr>
            <p:spPr bwMode="auto">
              <a:xfrm flipH="1">
                <a:off x="4617" y="851"/>
                <a:ext cx="138" cy="23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aphicFrame>
            <p:nvGraphicFramePr>
              <p:cNvPr id="9248" name="Object 46"/>
              <p:cNvGraphicFramePr>
                <a:graphicFrameLocks noChangeAspect="1"/>
              </p:cNvGraphicFramePr>
              <p:nvPr/>
            </p:nvGraphicFramePr>
            <p:xfrm>
              <a:off x="4456" y="1043"/>
              <a:ext cx="209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3" name="Equation" r:id="rId5" imgW="324041" imgH="428625" progId="Equation.3">
                      <p:embed/>
                    </p:oleObj>
                  </mc:Choice>
                  <mc:Fallback>
                    <p:oleObj name="Equation" r:id="rId5" imgW="324041" imgH="4286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1043"/>
                            <a:ext cx="209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9" name="Object 47"/>
              <p:cNvGraphicFramePr>
                <a:graphicFrameLocks noChangeAspect="1"/>
              </p:cNvGraphicFramePr>
              <p:nvPr/>
            </p:nvGraphicFramePr>
            <p:xfrm>
              <a:off x="4465" y="795"/>
              <a:ext cx="15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4" name="Equation" r:id="rId7" imgW="219027" imgH="371618" progId="Equation.3">
                      <p:embed/>
                    </p:oleObj>
                  </mc:Choice>
                  <mc:Fallback>
                    <p:oleObj name="Equation" r:id="rId7" imgW="219027" imgH="3716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5" y="795"/>
                            <a:ext cx="15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50" name="Group 48"/>
              <p:cNvGrpSpPr>
                <a:grpSpLocks/>
              </p:cNvGrpSpPr>
              <p:nvPr/>
            </p:nvGrpSpPr>
            <p:grpSpPr bwMode="auto">
              <a:xfrm>
                <a:off x="3792" y="336"/>
                <a:ext cx="1593" cy="984"/>
                <a:chOff x="3831" y="580"/>
                <a:chExt cx="1593" cy="984"/>
              </a:xfrm>
            </p:grpSpPr>
            <p:grpSp>
              <p:nvGrpSpPr>
                <p:cNvPr id="9251" name="Group 49"/>
                <p:cNvGrpSpPr>
                  <a:grpSpLocks/>
                </p:cNvGrpSpPr>
                <p:nvPr/>
              </p:nvGrpSpPr>
              <p:grpSpPr bwMode="auto">
                <a:xfrm>
                  <a:off x="3840" y="580"/>
                  <a:ext cx="1584" cy="984"/>
                  <a:chOff x="3840" y="580"/>
                  <a:chExt cx="1584" cy="984"/>
                </a:xfrm>
              </p:grpSpPr>
              <p:graphicFrame>
                <p:nvGraphicFramePr>
                  <p:cNvPr id="9253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3840" y="602"/>
                  <a:ext cx="156" cy="2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425" name="Equation" r:id="rId9" imgW="219027" imgH="295323" progId="Equation.3">
                          <p:embed/>
                        </p:oleObj>
                      </mc:Choice>
                      <mc:Fallback>
                        <p:oleObj name="Equation" r:id="rId9" imgW="219027" imgH="295323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40" y="602"/>
                                <a:ext cx="156" cy="2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54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5276" y="1358"/>
                  <a:ext cx="148" cy="15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426" name="Equation" r:id="rId11" imgW="209598" imgH="219027" progId="Equation.3">
                          <p:embed/>
                        </p:oleObj>
                      </mc:Choice>
                      <mc:Fallback>
                        <p:oleObj name="Equation" r:id="rId11" imgW="209598" imgH="21902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76" y="1358"/>
                                <a:ext cx="148" cy="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55" name="Object 52"/>
                  <p:cNvGraphicFramePr>
                    <a:graphicFrameLocks noChangeAspect="1"/>
                  </p:cNvGraphicFramePr>
                  <p:nvPr/>
                </p:nvGraphicFramePr>
                <p:xfrm>
                  <a:off x="4105" y="1110"/>
                  <a:ext cx="148" cy="15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427" name="Equation" r:id="rId13" imgW="209598" imgH="219027" progId="Equation.3">
                          <p:embed/>
                        </p:oleObj>
                      </mc:Choice>
                      <mc:Fallback>
                        <p:oleObj name="Equation" r:id="rId13" imgW="209598" imgH="21902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05" y="1110"/>
                                <a:ext cx="148" cy="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5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895" y="1306"/>
                    <a:ext cx="152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9257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6" y="615"/>
                    <a:ext cx="0" cy="94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9258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56" y="1306"/>
                    <a:ext cx="0" cy="17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9259" name="Freeform 56"/>
                  <p:cNvSpPr>
                    <a:spLocks/>
                  </p:cNvSpPr>
                  <p:nvPr/>
                </p:nvSpPr>
                <p:spPr bwMode="auto">
                  <a:xfrm>
                    <a:off x="4169" y="580"/>
                    <a:ext cx="879" cy="878"/>
                  </a:xfrm>
                  <a:custGeom>
                    <a:avLst/>
                    <a:gdLst>
                      <a:gd name="T0" fmla="*/ 0 w 768"/>
                      <a:gd name="T1" fmla="*/ 1004 h 768"/>
                      <a:gd name="T2" fmla="*/ 628 w 768"/>
                      <a:gd name="T3" fmla="*/ 691 h 768"/>
                      <a:gd name="T4" fmla="*/ 1006 w 768"/>
                      <a:gd name="T5" fmla="*/ 0 h 7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8" h="768">
                        <a:moveTo>
                          <a:pt x="0" y="768"/>
                        </a:moveTo>
                        <a:cubicBezTo>
                          <a:pt x="176" y="712"/>
                          <a:pt x="352" y="656"/>
                          <a:pt x="480" y="528"/>
                        </a:cubicBezTo>
                        <a:cubicBezTo>
                          <a:pt x="608" y="400"/>
                          <a:pt x="688" y="200"/>
                          <a:pt x="768" y="0"/>
                        </a:cubicBezTo>
                      </a:path>
                    </a:pathLst>
                  </a:custGeom>
                  <a:ln>
                    <a:solidFill>
                      <a:srgbClr val="00B050"/>
                    </a:solidFill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graphicFrame>
                <p:nvGraphicFramePr>
                  <p:cNvPr id="9260" name="Object 57"/>
                  <p:cNvGraphicFramePr>
                    <a:graphicFrameLocks noChangeAspect="1"/>
                  </p:cNvGraphicFramePr>
                  <p:nvPr/>
                </p:nvGraphicFramePr>
                <p:xfrm>
                  <a:off x="5019" y="1349"/>
                  <a:ext cx="139" cy="2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428" name="Equation" r:id="rId15" imgW="200168" imgH="314182" progId="Equation.3">
                          <p:embed/>
                        </p:oleObj>
                      </mc:Choice>
                      <mc:Fallback>
                        <p:oleObj name="Equation" r:id="rId15" imgW="200168" imgH="31418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19" y="1349"/>
                                <a:ext cx="139" cy="2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61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46" y="580"/>
                    <a:ext cx="0" cy="7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</p:grpSp>
            <p:graphicFrame>
              <p:nvGraphicFramePr>
                <p:cNvPr id="9252" name="Object 59"/>
                <p:cNvGraphicFramePr>
                  <a:graphicFrameLocks noChangeAspect="1"/>
                </p:cNvGraphicFramePr>
                <p:nvPr/>
              </p:nvGraphicFramePr>
              <p:xfrm>
                <a:off x="3831" y="1323"/>
                <a:ext cx="19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29" name="Equation" r:id="rId17" imgW="285893" imgH="295323" progId="Equation.3">
                        <p:embed/>
                      </p:oleObj>
                    </mc:Choice>
                    <mc:Fallback>
                      <p:oleObj name="Equation" r:id="rId17" imgW="285893" imgH="29532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1" y="1323"/>
                              <a:ext cx="19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241" name="Group 60"/>
            <p:cNvGrpSpPr>
              <a:grpSpLocks/>
            </p:cNvGrpSpPr>
            <p:nvPr/>
          </p:nvGrpSpPr>
          <p:grpSpPr bwMode="auto">
            <a:xfrm>
              <a:off x="4905" y="1053"/>
              <a:ext cx="240" cy="287"/>
              <a:chOff x="4944" y="1297"/>
              <a:chExt cx="240" cy="287"/>
            </a:xfrm>
          </p:grpSpPr>
          <p:sp>
            <p:nvSpPr>
              <p:cNvPr id="9242" name="Rectangle 61"/>
              <p:cNvSpPr>
                <a:spLocks noChangeArrowheads="1"/>
              </p:cNvSpPr>
              <p:nvPr/>
            </p:nvSpPr>
            <p:spPr bwMode="auto">
              <a:xfrm>
                <a:off x="4944" y="1344"/>
                <a:ext cx="2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9243" name="Object 62"/>
              <p:cNvGraphicFramePr>
                <a:graphicFrameLocks noChangeAspect="1"/>
              </p:cNvGraphicFramePr>
              <p:nvPr/>
            </p:nvGraphicFramePr>
            <p:xfrm>
              <a:off x="4962" y="1297"/>
              <a:ext cx="22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30" name="Equation" r:id="rId19" imgW="324041" imgH="428625" progId="Equation.3">
                      <p:embed/>
                    </p:oleObj>
                  </mc:Choice>
                  <mc:Fallback>
                    <p:oleObj name="Equation" r:id="rId19" imgW="324041" imgH="4286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2" y="1297"/>
                            <a:ext cx="22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+mn-lt"/>
                <a:ea typeface="+mn-ea"/>
              </a:rPr>
              <a:t>牛顿法的误差估计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88191"/>
              </p:ext>
            </p:extLst>
          </p:nvPr>
        </p:nvGraphicFramePr>
        <p:xfrm>
          <a:off x="5829300" y="2286000"/>
          <a:ext cx="287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21" imgW="2847784" imgH="924116" progId="Equation.3">
                  <p:embed/>
                </p:oleObj>
              </mc:Choice>
              <mc:Fallback>
                <p:oleObj name="Equation" r:id="rId21" imgW="2847784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286000"/>
                        <a:ext cx="2870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77850" y="83026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由微分中值定理得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70123"/>
              </p:ext>
            </p:extLst>
          </p:nvPr>
        </p:nvGraphicFramePr>
        <p:xfrm>
          <a:off x="737713" y="1494251"/>
          <a:ext cx="402524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23" imgW="1879560" imgH="228600" progId="Equation.DSMT4">
                  <p:embed/>
                </p:oleObj>
              </mc:Choice>
              <mc:Fallback>
                <p:oleObj name="Equation" r:id="rId23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3" y="1494251"/>
                        <a:ext cx="402524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25691"/>
              </p:ext>
            </p:extLst>
          </p:nvPr>
        </p:nvGraphicFramePr>
        <p:xfrm>
          <a:off x="2616200" y="2133600"/>
          <a:ext cx="265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25" imgW="2638616" imgH="447484" progId="Equation.3">
                  <p:embed/>
                </p:oleObj>
              </mc:Choice>
              <mc:Fallback>
                <p:oleObj name="Equation" r:id="rId25" imgW="2638616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133600"/>
                        <a:ext cx="265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640623"/>
              </p:ext>
            </p:extLst>
          </p:nvPr>
        </p:nvGraphicFramePr>
        <p:xfrm>
          <a:off x="580132" y="29718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" name="Equation" r:id="rId27" imgW="1695640" imgH="390477" progId="Equation.3">
                  <p:embed/>
                </p:oleObj>
              </mc:Choice>
              <mc:Fallback>
                <p:oleObj name="Equation" r:id="rId27" imgW="169564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32" y="29718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94017"/>
              </p:ext>
            </p:extLst>
          </p:nvPr>
        </p:nvGraphicFramePr>
        <p:xfrm>
          <a:off x="2408932" y="2730500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" name="Equation" r:id="rId29" imgW="2429018" imgH="904827" progId="Equation.3">
                  <p:embed/>
                </p:oleObj>
              </mc:Choice>
              <mc:Fallback>
                <p:oleObj name="Equation" r:id="rId29" imgW="2429018" imgH="9048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932" y="2730500"/>
                        <a:ext cx="2451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5638800" y="304800"/>
            <a:ext cx="3200400" cy="312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006428" y="3810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则得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4149"/>
              </p:ext>
            </p:extLst>
          </p:nvPr>
        </p:nvGraphicFramePr>
        <p:xfrm>
          <a:off x="4920828" y="3657600"/>
          <a:ext cx="260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name="Equation" r:id="rId31" imgW="2581180" imgH="866680" progId="Equation.3">
                  <p:embed/>
                </p:oleObj>
              </mc:Choice>
              <mc:Fallback>
                <p:oleObj name="Equation" r:id="rId31" imgW="2581180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828" y="3657600"/>
                        <a:ext cx="2603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39750" y="4791075"/>
            <a:ext cx="3044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用牛顿法时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419475" y="478209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若过纵坐标与</a:t>
            </a:r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554471"/>
              </p:ext>
            </p:extLst>
          </p:nvPr>
        </p:nvGraphicFramePr>
        <p:xfrm>
          <a:off x="5643314" y="4857750"/>
          <a:ext cx="86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" name="Equation" r:id="rId33" imgW="847820" imgH="399907" progId="Equation.3">
                  <p:embed/>
                </p:oleObj>
              </mc:Choice>
              <mc:Fallback>
                <p:oleObj name="Equation" r:id="rId33" imgW="847820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314" y="4857750"/>
                        <a:ext cx="86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430714" y="478209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异号的端点作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28600" y="53340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切线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116013" y="5334000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则切线与 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 smtClean="0">
                <a:latin typeface="+mn-lt"/>
                <a:ea typeface="+mn-ea"/>
              </a:rPr>
              <a:t>轴</a:t>
            </a:r>
            <a:r>
              <a:rPr kumimoji="1" lang="zh-CN" altLang="en-US" b="1" dirty="0">
                <a:latin typeface="+mn-lt"/>
                <a:ea typeface="+mn-ea"/>
              </a:rPr>
              <a:t>交</a:t>
            </a:r>
            <a:r>
              <a:rPr kumimoji="1" lang="zh-CN" altLang="en-US" b="1" dirty="0" smtClean="0">
                <a:latin typeface="+mn-lt"/>
                <a:ea typeface="+mn-ea"/>
              </a:rPr>
              <a:t>点</a:t>
            </a:r>
            <a:r>
              <a:rPr kumimoji="1" lang="zh-CN" altLang="en-US" b="1" dirty="0">
                <a:latin typeface="+mn-lt"/>
                <a:ea typeface="+mn-ea"/>
              </a:rPr>
              <a:t>的横坐标未必在</a:t>
            </a:r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99170"/>
              </p:ext>
            </p:extLst>
          </p:nvPr>
        </p:nvGraphicFramePr>
        <p:xfrm>
          <a:off x="6591300" y="537971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tion" r:id="rId35" imgW="1276445" imgH="409765" progId="Equation.3">
                  <p:embed/>
                </p:oleObj>
              </mc:Choice>
              <mc:Fallback>
                <p:oleObj name="Equation" r:id="rId35" imgW="1276445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37971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776154"/>
              </p:ext>
            </p:extLst>
          </p:nvPr>
        </p:nvGraphicFramePr>
        <p:xfrm>
          <a:off x="323528" y="3810000"/>
          <a:ext cx="290887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37" imgW="1193760" imgH="304560" progId="Equation.DSMT4">
                  <p:embed/>
                </p:oleObj>
              </mc:Choice>
              <mc:Fallback>
                <p:oleObj name="Equation" r:id="rId37" imgW="1193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810000"/>
                        <a:ext cx="2908878" cy="7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3" name="Line 41"/>
          <p:cNvSpPr>
            <a:spLocks noChangeShapeType="1"/>
          </p:cNvSpPr>
          <p:nvPr/>
        </p:nvSpPr>
        <p:spPr bwMode="auto">
          <a:xfrm flipV="1">
            <a:off x="6534150" y="1690688"/>
            <a:ext cx="1828800" cy="252412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8739" name="Object 6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92650"/>
              </p:ext>
            </p:extLst>
          </p:nvPr>
        </p:nvGraphicFramePr>
        <p:xfrm>
          <a:off x="3283595" y="3937000"/>
          <a:ext cx="568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tion" r:id="rId39" imgW="571500" imgH="368300" progId="Equation.DSMT4">
                  <p:embed/>
                </p:oleObj>
              </mc:Choice>
              <mc:Fallback>
                <p:oleObj name="Equation" r:id="rId39" imgW="571500" imgH="368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595" y="3937000"/>
                        <a:ext cx="5683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2396783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autoUpdateAnimBg="0"/>
      <p:bldP spid="28683" grpId="0" build="p" autoUpdateAnimBg="0"/>
      <p:bldP spid="28685" grpId="0" build="p" autoUpdateAnimBg="0"/>
      <p:bldP spid="28686" grpId="0" build="p" autoUpdateAnimBg="0"/>
      <p:bldP spid="28688" grpId="0" build="p" autoUpdateAnimBg="0" advAuto="0"/>
      <p:bldP spid="28689" grpId="0" build="p" autoUpdateAnimBg="0" advAuto="0"/>
      <p:bldP spid="28690" grpId="0" build="p" autoUpdateAnimBg="0"/>
      <p:bldP spid="28713" grpId="0" animBg="1"/>
      <p:bldP spid="4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7338"/>
            <a:ext cx="3240162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牛顿法的变形</a:t>
            </a:r>
            <a:r>
              <a:rPr lang="en-US" altLang="zh-CN" sz="3200" b="1" smtClean="0">
                <a:latin typeface="+mn-lt"/>
                <a:ea typeface="+mn-ea"/>
              </a:rPr>
              <a:t>:</a:t>
            </a:r>
            <a:endParaRPr lang="en-US" altLang="zh-CN" sz="3200" b="1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09600" y="936625"/>
            <a:ext cx="2533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rgbClr val="0066FF"/>
                </a:solidFill>
                <a:latin typeface="+mn-lt"/>
                <a:ea typeface="+mn-ea"/>
              </a:rPr>
              <a:t>(1) </a:t>
            </a:r>
            <a:r>
              <a:rPr kumimoji="1" lang="zh-CN" altLang="en-US" b="1">
                <a:solidFill>
                  <a:srgbClr val="0066FF"/>
                </a:solidFill>
                <a:latin typeface="+mn-lt"/>
                <a:ea typeface="+mn-ea"/>
              </a:rPr>
              <a:t>简化牛顿法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若用一常数代替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677308"/>
              </p:ext>
            </p:extLst>
          </p:nvPr>
        </p:nvGraphicFramePr>
        <p:xfrm>
          <a:off x="3124200" y="1600200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3" imgW="1324023" imgH="428625" progId="Equation.3">
                  <p:embed/>
                </p:oleObj>
              </mc:Choice>
              <mc:Fallback>
                <p:oleObj name="Equation" r:id="rId3" imgW="132402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419600" y="15382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即用平行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122085"/>
              </p:ext>
            </p:extLst>
          </p:nvPr>
        </p:nvGraphicFramePr>
        <p:xfrm>
          <a:off x="241300" y="2806700"/>
          <a:ext cx="417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5" imgW="4162377" imgH="447484" progId="Equation.3">
                  <p:embed/>
                </p:oleObj>
              </mc:Choice>
              <mc:Fallback>
                <p:oleObj name="Equation" r:id="rId5" imgW="4162377" imgH="4474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2806700"/>
                        <a:ext cx="417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7988300" y="617538"/>
            <a:ext cx="252413" cy="1752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7974013" y="1498600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7837488" y="1546225"/>
            <a:ext cx="119062" cy="8207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7823200" y="1905000"/>
            <a:ext cx="0" cy="4683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7718425" y="1906588"/>
            <a:ext cx="71438" cy="479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57400" y="2170113"/>
            <a:ext cx="4006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则得简化牛顿迭代公式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52400" y="2155825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线代替切线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413250" y="2730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29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55386"/>
              </p:ext>
            </p:extLst>
          </p:nvPr>
        </p:nvGraphicFramePr>
        <p:xfrm>
          <a:off x="2390536" y="3429000"/>
          <a:ext cx="2832339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7" imgW="1257120" imgH="444240" progId="Equation.DSMT4">
                  <p:embed/>
                </p:oleObj>
              </mc:Choice>
              <mc:Fallback>
                <p:oleObj name="Equation" r:id="rId7" imgW="1257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536" y="3429000"/>
                        <a:ext cx="2832339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579809"/>
              </p:ext>
            </p:extLst>
          </p:nvPr>
        </p:nvGraphicFramePr>
        <p:xfrm>
          <a:off x="5276850" y="3708400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9" imgW="1743218" imgH="390477" progId="Equation.3">
                  <p:embed/>
                </p:oleObj>
              </mc:Choice>
              <mc:Fallback>
                <p:oleObj name="Equation" r:id="rId9" imgW="1743218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3708400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85800" y="4586288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优点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975923"/>
              </p:ext>
            </p:extLst>
          </p:nvPr>
        </p:nvGraphicFramePr>
        <p:xfrm>
          <a:off x="1704026" y="4645075"/>
          <a:ext cx="356542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1" imgW="1574640" imgH="228600" progId="Equation.DSMT4">
                  <p:embed/>
                </p:oleObj>
              </mc:Choice>
              <mc:Fallback>
                <p:oleObj name="Equation" r:id="rId11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026" y="4645075"/>
                        <a:ext cx="356542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5142785" y="4653136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因而节省计算量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733425" y="5257800"/>
            <a:ext cx="45961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3399"/>
                </a:solidFill>
                <a:latin typeface="+mn-lt"/>
                <a:ea typeface="+mn-ea"/>
              </a:rPr>
              <a:t>缺点</a:t>
            </a:r>
            <a:r>
              <a:rPr kumimoji="1" lang="en-US" altLang="zh-CN" b="1" dirty="0">
                <a:solidFill>
                  <a:srgbClr val="FF3399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逼近根的速度慢一些</a:t>
            </a:r>
            <a:r>
              <a:rPr kumimoji="1" lang="en-US" altLang="zh-CN" b="1" dirty="0">
                <a:latin typeface="+mn-lt"/>
                <a:ea typeface="+mn-ea"/>
              </a:rPr>
              <a:t>. 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6332538" y="523875"/>
            <a:ext cx="2506662" cy="2244725"/>
            <a:chOff x="3989" y="330"/>
            <a:chExt cx="1579" cy="1414"/>
          </a:xfrm>
        </p:grpSpPr>
        <p:graphicFrame>
          <p:nvGraphicFramePr>
            <p:cNvPr id="10264" name="Object 23"/>
            <p:cNvGraphicFramePr>
              <a:graphicFrameLocks noChangeAspect="1"/>
            </p:cNvGraphicFramePr>
            <p:nvPr/>
          </p:nvGraphicFramePr>
          <p:xfrm>
            <a:off x="4566" y="1221"/>
            <a:ext cx="14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4" name="Equation" r:id="rId13" imgW="219027" imgH="371618" progId="Equation.3">
                    <p:embed/>
                  </p:oleObj>
                </mc:Choice>
                <mc:Fallback>
                  <p:oleObj name="Equation" r:id="rId13" imgW="219027" imgH="3716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1221"/>
                          <a:ext cx="14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5" name="Group 24"/>
            <p:cNvGrpSpPr>
              <a:grpSpLocks/>
            </p:cNvGrpSpPr>
            <p:nvPr/>
          </p:nvGrpSpPr>
          <p:grpSpPr bwMode="auto">
            <a:xfrm>
              <a:off x="3989" y="330"/>
              <a:ext cx="1579" cy="1414"/>
              <a:chOff x="3989" y="330"/>
              <a:chExt cx="1579" cy="1414"/>
            </a:xfrm>
          </p:grpSpPr>
          <p:graphicFrame>
            <p:nvGraphicFramePr>
              <p:cNvPr id="10266" name="Object 25"/>
              <p:cNvGraphicFramePr>
                <a:graphicFrameLocks noChangeAspect="1"/>
              </p:cNvGraphicFramePr>
              <p:nvPr/>
            </p:nvGraphicFramePr>
            <p:xfrm>
              <a:off x="3990" y="33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5" name="Equation" r:id="rId15" imgW="219027" imgH="295323" progId="Equation.3">
                      <p:embed/>
                    </p:oleObj>
                  </mc:Choice>
                  <mc:Fallback>
                    <p:oleObj name="Equation" r:id="rId15" imgW="219027" imgH="2953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0" y="33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7" name="Object 26"/>
              <p:cNvGraphicFramePr>
                <a:graphicFrameLocks noChangeAspect="1"/>
              </p:cNvGraphicFramePr>
              <p:nvPr/>
            </p:nvGraphicFramePr>
            <p:xfrm>
              <a:off x="5363" y="15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6" name="Equation" r:id="rId17" imgW="209598" imgH="219027" progId="Equation.3">
                      <p:embed/>
                    </p:oleObj>
                  </mc:Choice>
                  <mc:Fallback>
                    <p:oleObj name="Equation" r:id="rId17" imgW="209598" imgH="2190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3" y="15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8" name="Object 27"/>
              <p:cNvGraphicFramePr>
                <a:graphicFrameLocks noChangeAspect="1"/>
              </p:cNvGraphicFramePr>
              <p:nvPr/>
            </p:nvGraphicFramePr>
            <p:xfrm>
              <a:off x="4255" y="1301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7" name="Equation" r:id="rId19" imgW="209598" imgH="219027" progId="Equation.3">
                      <p:embed/>
                    </p:oleObj>
                  </mc:Choice>
                  <mc:Fallback>
                    <p:oleObj name="Equation" r:id="rId19" imgW="209598" imgH="2190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5" y="1301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9" name="Line 28"/>
              <p:cNvSpPr>
                <a:spLocks noChangeShapeType="1"/>
              </p:cNvSpPr>
              <p:nvPr/>
            </p:nvSpPr>
            <p:spPr bwMode="auto">
              <a:xfrm>
                <a:off x="4045" y="1488"/>
                <a:ext cx="15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270" name="Line 29"/>
              <p:cNvSpPr>
                <a:spLocks noChangeShapeType="1"/>
              </p:cNvSpPr>
              <p:nvPr/>
            </p:nvSpPr>
            <p:spPr bwMode="auto">
              <a:xfrm flipV="1">
                <a:off x="4176" y="33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271" name="Line 30"/>
              <p:cNvSpPr>
                <a:spLocks noChangeShapeType="1"/>
              </p:cNvSpPr>
              <p:nvPr/>
            </p:nvSpPr>
            <p:spPr bwMode="auto">
              <a:xfrm flipH="1">
                <a:off x="4306" y="1488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272" name="Line 31"/>
              <p:cNvSpPr>
                <a:spLocks noChangeShapeType="1"/>
              </p:cNvSpPr>
              <p:nvPr/>
            </p:nvSpPr>
            <p:spPr bwMode="auto">
              <a:xfrm flipH="1">
                <a:off x="5197" y="378"/>
                <a:ext cx="2" cy="11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273" name="Freeform 32"/>
              <p:cNvSpPr>
                <a:spLocks/>
              </p:cNvSpPr>
              <p:nvPr/>
            </p:nvSpPr>
            <p:spPr bwMode="auto">
              <a:xfrm>
                <a:off x="4319" y="378"/>
                <a:ext cx="879" cy="1262"/>
              </a:xfrm>
              <a:custGeom>
                <a:avLst/>
                <a:gdLst>
                  <a:gd name="T0" fmla="*/ 0 w 768"/>
                  <a:gd name="T1" fmla="*/ 2074 h 768"/>
                  <a:gd name="T2" fmla="*/ 628 w 768"/>
                  <a:gd name="T3" fmla="*/ 1426 h 768"/>
                  <a:gd name="T4" fmla="*/ 1006 w 768"/>
                  <a:gd name="T5" fmla="*/ 0 h 7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768">
                    <a:moveTo>
                      <a:pt x="0" y="768"/>
                    </a:moveTo>
                    <a:cubicBezTo>
                      <a:pt x="176" y="712"/>
                      <a:pt x="352" y="656"/>
                      <a:pt x="480" y="528"/>
                    </a:cubicBezTo>
                    <a:cubicBezTo>
                      <a:pt x="608" y="400"/>
                      <a:pt x="688" y="200"/>
                      <a:pt x="768" y="0"/>
                    </a:cubicBezTo>
                  </a:path>
                </a:pathLst>
              </a:custGeom>
              <a:noFill/>
              <a:ln w="19050" cmpd="sng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aphicFrame>
            <p:nvGraphicFramePr>
              <p:cNvPr id="10274" name="Object 33"/>
              <p:cNvGraphicFramePr>
                <a:graphicFrameLocks noChangeAspect="1"/>
              </p:cNvGraphicFramePr>
              <p:nvPr/>
            </p:nvGraphicFramePr>
            <p:xfrm>
              <a:off x="3989" y="1496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8" name="Equation" r:id="rId21" imgW="285893" imgH="295323" progId="Equation.3">
                      <p:embed/>
                    </p:oleObj>
                  </mc:Choice>
                  <mc:Fallback>
                    <p:oleObj name="Equation" r:id="rId21" imgW="285893" imgH="2953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9" y="1496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5" name="Object 34"/>
              <p:cNvGraphicFramePr>
                <a:graphicFrameLocks noChangeAspect="1"/>
              </p:cNvGraphicFramePr>
              <p:nvPr/>
            </p:nvGraphicFramePr>
            <p:xfrm>
              <a:off x="5124" y="1464"/>
              <a:ext cx="21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9" name="Equation" r:id="rId23" imgW="324041" imgH="428625" progId="Equation.3">
                      <p:embed/>
                    </p:oleObj>
                  </mc:Choice>
                  <mc:Fallback>
                    <p:oleObj name="Equation" r:id="rId23" imgW="324041" imgH="4286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4" y="1464"/>
                            <a:ext cx="21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716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  <p:bldP spid="29700" grpId="0" build="p" autoUpdateAnimBg="0"/>
      <p:bldP spid="29702" grpId="0" build="p" autoUpdateAnimBg="0"/>
      <p:bldP spid="29704" grpId="0" animBg="1"/>
      <p:bldP spid="29705" grpId="0" animBg="1"/>
      <p:bldP spid="29706" grpId="0" animBg="1"/>
      <p:bldP spid="29707" grpId="0" animBg="1"/>
      <p:bldP spid="29708" grpId="0" animBg="1"/>
      <p:bldP spid="29709" grpId="0" build="p" autoUpdateAnimBg="0"/>
      <p:bldP spid="29710" grpId="0" build="p" autoUpdateAnimBg="0" advAuto="0"/>
      <p:bldP spid="29711" grpId="0" build="p" autoUpdateAnimBg="0"/>
      <p:bldP spid="29714" grpId="0" build="p" autoUpdateAnimBg="0"/>
      <p:bldP spid="29716" grpId="0" build="p" autoUpdateAnimBg="0" advAuto="0"/>
      <p:bldP spid="29717" grpId="0" build="p" autoUpdateAnimBg="0"/>
      <p:bldP spid="35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28</TotalTime>
  <Words>598</Words>
  <Application>Microsoft Office PowerPoint</Application>
  <PresentationFormat>全屏显示(4:3)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高数A模板</vt:lpstr>
      <vt:lpstr>Equation</vt:lpstr>
      <vt:lpstr>MathType 6.0 Equation</vt:lpstr>
      <vt:lpstr>第八节</vt:lpstr>
      <vt:lpstr>一、根的隔离与二分法</vt:lpstr>
      <vt:lpstr>(2)  逐步收索法</vt:lpstr>
      <vt:lpstr>2. 二分法</vt:lpstr>
      <vt:lpstr>例1. 用二分法求方程</vt:lpstr>
      <vt:lpstr>二、牛顿切线法及其变形</vt:lpstr>
      <vt:lpstr>牛顿切线法的基本思想:</vt:lpstr>
      <vt:lpstr>牛顿法的误差估计:</vt:lpstr>
      <vt:lpstr>牛顿法的变形:</vt:lpstr>
      <vt:lpstr>(2) 割线法</vt:lpstr>
      <vt:lpstr>三、一般迭代法</vt:lpstr>
      <vt:lpstr>例2. 用迭代法求方程</vt:lpstr>
      <vt:lpstr>定理. </vt:lpstr>
      <vt:lpstr>内容小结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13</cp:revision>
  <dcterms:created xsi:type="dcterms:W3CDTF">2015-11-16T03:22:23Z</dcterms:created>
  <dcterms:modified xsi:type="dcterms:W3CDTF">2015-11-16T03:55:22Z</dcterms:modified>
</cp:coreProperties>
</file>