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0" r:id="rId4"/>
    <p:sldId id="266" r:id="rId5"/>
    <p:sldId id="288" r:id="rId6"/>
    <p:sldId id="295" r:id="rId7"/>
    <p:sldId id="261" r:id="rId8"/>
    <p:sldId id="263" r:id="rId9"/>
    <p:sldId id="262" r:id="rId10"/>
    <p:sldId id="292" r:id="rId11"/>
    <p:sldId id="284" r:id="rId12"/>
    <p:sldId id="296" r:id="rId13"/>
  </p:sldIdLst>
  <p:sldSz cx="9144000" cy="6858000" type="screen4x3"/>
  <p:notesSz cx="6858000" cy="9144000"/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CC"/>
    <a:srgbClr val="FF9966"/>
    <a:srgbClr val="CCCC00"/>
    <a:srgbClr val="FFCC99"/>
    <a:srgbClr val="003300"/>
    <a:srgbClr val="00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43" autoAdjust="0"/>
  </p:normalViewPr>
  <p:slideViewPr>
    <p:cSldViewPr>
      <p:cViewPr varScale="1">
        <p:scale>
          <a:sx n="94" d="100"/>
          <a:sy n="94" d="100"/>
        </p:scale>
        <p:origin x="-1577" y="-81"/>
      </p:cViewPr>
      <p:guideLst>
        <p:guide orient="horz" pos="1872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74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18" Type="http://schemas.openxmlformats.org/officeDocument/2006/relationships/image" Target="../media/image15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17" Type="http://schemas.openxmlformats.org/officeDocument/2006/relationships/image" Target="../media/image153.emf"/><Relationship Id="rId2" Type="http://schemas.openxmlformats.org/officeDocument/2006/relationships/image" Target="../media/image138.emf"/><Relationship Id="rId16" Type="http://schemas.openxmlformats.org/officeDocument/2006/relationships/image" Target="../media/image152.emf"/><Relationship Id="rId20" Type="http://schemas.openxmlformats.org/officeDocument/2006/relationships/image" Target="../media/image156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5" Type="http://schemas.openxmlformats.org/officeDocument/2006/relationships/image" Target="../media/image151.emf"/><Relationship Id="rId10" Type="http://schemas.openxmlformats.org/officeDocument/2006/relationships/image" Target="../media/image146.emf"/><Relationship Id="rId19" Type="http://schemas.openxmlformats.org/officeDocument/2006/relationships/image" Target="../media/image155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Relationship Id="rId14" Type="http://schemas.openxmlformats.org/officeDocument/2006/relationships/image" Target="../media/image15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26" Type="http://schemas.openxmlformats.org/officeDocument/2006/relationships/image" Target="../media/image34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5" Type="http://schemas.openxmlformats.org/officeDocument/2006/relationships/image" Target="../media/image33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image" Target="../media/image9.png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24" Type="http://schemas.openxmlformats.org/officeDocument/2006/relationships/image" Target="../media/image32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Relationship Id="rId27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Relationship Id="rId14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10" Type="http://schemas.openxmlformats.org/officeDocument/2006/relationships/image" Target="../media/image66.emf"/><Relationship Id="rId19" Type="http://schemas.openxmlformats.org/officeDocument/2006/relationships/image" Target="../media/image75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6" Type="http://schemas.openxmlformats.org/officeDocument/2006/relationships/image" Target="../media/image91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4.emf"/><Relationship Id="rId18" Type="http://schemas.openxmlformats.org/officeDocument/2006/relationships/image" Target="../media/image10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17" Type="http://schemas.openxmlformats.org/officeDocument/2006/relationships/image" Target="../media/image108.emf"/><Relationship Id="rId2" Type="http://schemas.openxmlformats.org/officeDocument/2006/relationships/image" Target="../media/image93.emf"/><Relationship Id="rId16" Type="http://schemas.openxmlformats.org/officeDocument/2006/relationships/image" Target="../media/image107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5" Type="http://schemas.openxmlformats.org/officeDocument/2006/relationships/image" Target="../media/image10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18" Type="http://schemas.openxmlformats.org/officeDocument/2006/relationships/image" Target="../media/image127.emf"/><Relationship Id="rId3" Type="http://schemas.openxmlformats.org/officeDocument/2006/relationships/image" Target="../media/image112.emf"/><Relationship Id="rId21" Type="http://schemas.openxmlformats.org/officeDocument/2006/relationships/image" Target="../media/image130.emf"/><Relationship Id="rId7" Type="http://schemas.openxmlformats.org/officeDocument/2006/relationships/image" Target="../media/image116.emf"/><Relationship Id="rId12" Type="http://schemas.openxmlformats.org/officeDocument/2006/relationships/image" Target="../media/image121.emf"/><Relationship Id="rId17" Type="http://schemas.openxmlformats.org/officeDocument/2006/relationships/image" Target="../media/image126.emf"/><Relationship Id="rId2" Type="http://schemas.openxmlformats.org/officeDocument/2006/relationships/image" Target="../media/image111.emf"/><Relationship Id="rId16" Type="http://schemas.openxmlformats.org/officeDocument/2006/relationships/image" Target="../media/image125.emf"/><Relationship Id="rId20" Type="http://schemas.openxmlformats.org/officeDocument/2006/relationships/image" Target="../media/image129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20.emf"/><Relationship Id="rId5" Type="http://schemas.openxmlformats.org/officeDocument/2006/relationships/image" Target="../media/image114.emf"/><Relationship Id="rId15" Type="http://schemas.openxmlformats.org/officeDocument/2006/relationships/image" Target="../media/image124.emf"/><Relationship Id="rId10" Type="http://schemas.openxmlformats.org/officeDocument/2006/relationships/image" Target="../media/image119.emf"/><Relationship Id="rId19" Type="http://schemas.openxmlformats.org/officeDocument/2006/relationships/image" Target="../media/image128.e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Relationship Id="rId14" Type="http://schemas.openxmlformats.org/officeDocument/2006/relationships/image" Target="../media/image1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B305BE7-587C-42FF-ACA7-C898A7473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495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24470F81-840E-4411-94B4-1831E52212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6E56E6D-15AC-4405-BBE4-498B32A65770}" type="slidenum">
              <a:rPr lang="en-US" altLang="zh-CN" sz="1200" smtClean="0">
                <a:ea typeface="宋体" charset="-122"/>
              </a:rPr>
              <a:pPr eaLnBrk="1" hangingPunct="1"/>
              <a:t>8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运行时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点击按钮“说明”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zh-CN" altLang="en-US" smtClean="0">
                <a:ea typeface="宋体" charset="-122"/>
              </a:rPr>
              <a:t>可显示变限积分求导公式</a:t>
            </a:r>
            <a:r>
              <a:rPr lang="en-US" altLang="zh-CN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1D25FB9-AE7B-4E6D-A9C2-84552D40B8A8}" type="slidenum">
              <a:rPr lang="en-US" altLang="zh-CN" sz="1200" smtClean="0">
                <a:ea typeface="宋体" charset="-122"/>
              </a:rPr>
              <a:pPr eaLnBrk="1" hangingPunct="1"/>
              <a:t>10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4864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1512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055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0199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815717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539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34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2807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0086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899305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16281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9" Type="http://schemas.openxmlformats.org/officeDocument/2006/relationships/oleObject" Target="../embeddings/oleObject155.bin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152.emf"/><Relationship Id="rId42" Type="http://schemas.openxmlformats.org/officeDocument/2006/relationships/image" Target="../media/image156.e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oleObject" Target="../embeddings/oleObject152.bin"/><Relationship Id="rId38" Type="http://schemas.openxmlformats.org/officeDocument/2006/relationships/image" Target="../media/image15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oleObject" Target="../embeddings/oleObject150.bin"/><Relationship Id="rId41" Type="http://schemas.openxmlformats.org/officeDocument/2006/relationships/oleObject" Target="../embeddings/oleObject15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47.emf"/><Relationship Id="rId32" Type="http://schemas.openxmlformats.org/officeDocument/2006/relationships/image" Target="../media/image151.emf"/><Relationship Id="rId37" Type="http://schemas.openxmlformats.org/officeDocument/2006/relationships/oleObject" Target="../embeddings/oleObject154.bin"/><Relationship Id="rId40" Type="http://schemas.openxmlformats.org/officeDocument/2006/relationships/image" Target="../media/image155.e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49.emf"/><Relationship Id="rId36" Type="http://schemas.openxmlformats.org/officeDocument/2006/relationships/image" Target="../media/image153.emf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50.emf"/><Relationship Id="rId35" Type="http://schemas.openxmlformats.org/officeDocument/2006/relationships/oleObject" Target="../embeddings/oleObject1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4.e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9" Type="http://schemas.openxmlformats.org/officeDocument/2006/relationships/oleObject" Target="../embeddings/oleObject27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4.emf"/><Relationship Id="rId42" Type="http://schemas.openxmlformats.org/officeDocument/2006/relationships/image" Target="../media/image28.emf"/><Relationship Id="rId47" Type="http://schemas.openxmlformats.org/officeDocument/2006/relationships/oleObject" Target="../embeddings/oleObject31.bin"/><Relationship Id="rId50" Type="http://schemas.openxmlformats.org/officeDocument/2006/relationships/image" Target="../media/image32.emf"/><Relationship Id="rId55" Type="http://schemas.openxmlformats.org/officeDocument/2006/relationships/oleObject" Target="../embeddings/oleObject35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26.emf"/><Relationship Id="rId46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22.bin"/><Relationship Id="rId41" Type="http://schemas.openxmlformats.org/officeDocument/2006/relationships/oleObject" Target="../embeddings/oleObject28.bin"/><Relationship Id="rId54" Type="http://schemas.openxmlformats.org/officeDocument/2006/relationships/image" Target="../media/image3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oleObject" Target="../embeddings/oleObject26.bin"/><Relationship Id="rId40" Type="http://schemas.openxmlformats.org/officeDocument/2006/relationships/image" Target="../media/image27.emf"/><Relationship Id="rId45" Type="http://schemas.openxmlformats.org/officeDocument/2006/relationships/oleObject" Target="../embeddings/oleObject30.bin"/><Relationship Id="rId53" Type="http://schemas.openxmlformats.org/officeDocument/2006/relationships/oleObject" Target="../embeddings/oleObject34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49" Type="http://schemas.openxmlformats.org/officeDocument/2006/relationships/oleObject" Target="../embeddings/oleObject32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4" Type="http://schemas.openxmlformats.org/officeDocument/2006/relationships/image" Target="../media/image29.emf"/><Relationship Id="rId52" Type="http://schemas.openxmlformats.org/officeDocument/2006/relationships/image" Target="../media/image33.e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25.bin"/><Relationship Id="rId43" Type="http://schemas.openxmlformats.org/officeDocument/2006/relationships/oleObject" Target="../embeddings/oleObject29.bin"/><Relationship Id="rId48" Type="http://schemas.openxmlformats.org/officeDocument/2006/relationships/image" Target="../media/image31.emf"/><Relationship Id="rId56" Type="http://schemas.openxmlformats.org/officeDocument/2006/relationships/image" Target="../media/image35.emf"/><Relationship Id="rId8" Type="http://schemas.openxmlformats.org/officeDocument/2006/relationships/image" Target="../media/image11.emf"/><Relationship Id="rId51" Type="http://schemas.openxmlformats.org/officeDocument/2006/relationships/oleObject" Target="../embeddings/oleObject33.bin"/><Relationship Id="rId3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5.emf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9" Type="http://schemas.openxmlformats.org/officeDocument/2006/relationships/oleObject" Target="../embeddings/oleObject75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72.e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38" Type="http://schemas.openxmlformats.org/officeDocument/2006/relationships/image" Target="../media/image7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7.emf"/><Relationship Id="rId32" Type="http://schemas.openxmlformats.org/officeDocument/2006/relationships/image" Target="../media/image71.emf"/><Relationship Id="rId37" Type="http://schemas.openxmlformats.org/officeDocument/2006/relationships/oleObject" Target="../embeddings/oleObject74.bin"/><Relationship Id="rId40" Type="http://schemas.openxmlformats.org/officeDocument/2006/relationships/image" Target="../media/image75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9.emf"/><Relationship Id="rId36" Type="http://schemas.openxmlformats.org/officeDocument/2006/relationships/image" Target="../media/image73.emf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0.emf"/><Relationship Id="rId35" Type="http://schemas.openxmlformats.org/officeDocument/2006/relationships/oleObject" Target="../embeddings/oleObject7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1.e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88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8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6.emf"/><Relationship Id="rId18" Type="http://schemas.openxmlformats.org/officeDocument/2006/relationships/oleObject" Target="../embeddings/oleObject99.bin"/><Relationship Id="rId26" Type="http://schemas.openxmlformats.org/officeDocument/2006/relationships/oleObject" Target="../embeddings/oleObject103.bin"/><Relationship Id="rId39" Type="http://schemas.openxmlformats.org/officeDocument/2006/relationships/image" Target="../media/image109.e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0.emf"/><Relationship Id="rId34" Type="http://schemas.openxmlformats.org/officeDocument/2006/relationships/oleObject" Target="../embeddings/oleObject107.bin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8.emf"/><Relationship Id="rId25" Type="http://schemas.openxmlformats.org/officeDocument/2006/relationships/image" Target="../media/image102.emf"/><Relationship Id="rId33" Type="http://schemas.openxmlformats.org/officeDocument/2006/relationships/image" Target="../media/image106.emf"/><Relationship Id="rId38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29" Type="http://schemas.openxmlformats.org/officeDocument/2006/relationships/image" Target="../media/image104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5.emf"/><Relationship Id="rId24" Type="http://schemas.openxmlformats.org/officeDocument/2006/relationships/oleObject" Target="../embeddings/oleObject102.bin"/><Relationship Id="rId32" Type="http://schemas.openxmlformats.org/officeDocument/2006/relationships/oleObject" Target="../embeddings/oleObject106.bin"/><Relationship Id="rId37" Type="http://schemas.openxmlformats.org/officeDocument/2006/relationships/image" Target="../media/image108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23" Type="http://schemas.openxmlformats.org/officeDocument/2006/relationships/image" Target="../media/image101.emf"/><Relationship Id="rId28" Type="http://schemas.openxmlformats.org/officeDocument/2006/relationships/oleObject" Target="../embeddings/oleObject104.bin"/><Relationship Id="rId36" Type="http://schemas.openxmlformats.org/officeDocument/2006/relationships/oleObject" Target="../embeddings/oleObject108.bin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9.emf"/><Relationship Id="rId31" Type="http://schemas.openxmlformats.org/officeDocument/2006/relationships/image" Target="../media/image105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Relationship Id="rId27" Type="http://schemas.openxmlformats.org/officeDocument/2006/relationships/image" Target="../media/image103.emf"/><Relationship Id="rId30" Type="http://schemas.openxmlformats.org/officeDocument/2006/relationships/oleObject" Target="../embeddings/oleObject105.bin"/><Relationship Id="rId35" Type="http://schemas.openxmlformats.org/officeDocument/2006/relationships/image" Target="../media/image10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7.emf"/><Relationship Id="rId26" Type="http://schemas.openxmlformats.org/officeDocument/2006/relationships/image" Target="../media/image121.emf"/><Relationship Id="rId39" Type="http://schemas.openxmlformats.org/officeDocument/2006/relationships/oleObject" Target="../embeddings/oleObject128.bin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25.emf"/><Relationship Id="rId42" Type="http://schemas.openxmlformats.org/officeDocument/2006/relationships/image" Target="../media/image129.e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38" Type="http://schemas.openxmlformats.org/officeDocument/2006/relationships/image" Target="../media/image12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emf"/><Relationship Id="rId20" Type="http://schemas.openxmlformats.org/officeDocument/2006/relationships/image" Target="../media/image118.emf"/><Relationship Id="rId29" Type="http://schemas.openxmlformats.org/officeDocument/2006/relationships/oleObject" Target="../embeddings/oleObject123.bin"/><Relationship Id="rId41" Type="http://schemas.openxmlformats.org/officeDocument/2006/relationships/oleObject" Target="../embeddings/oleObject12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0.emf"/><Relationship Id="rId32" Type="http://schemas.openxmlformats.org/officeDocument/2006/relationships/image" Target="../media/image124.emf"/><Relationship Id="rId37" Type="http://schemas.openxmlformats.org/officeDocument/2006/relationships/oleObject" Target="../embeddings/oleObject127.bin"/><Relationship Id="rId40" Type="http://schemas.openxmlformats.org/officeDocument/2006/relationships/image" Target="../media/image128.e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2.emf"/><Relationship Id="rId36" Type="http://schemas.openxmlformats.org/officeDocument/2006/relationships/image" Target="../media/image126.emf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4" Type="http://schemas.openxmlformats.org/officeDocument/2006/relationships/image" Target="../media/image130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emf"/><Relationship Id="rId22" Type="http://schemas.openxmlformats.org/officeDocument/2006/relationships/image" Target="../media/image119.e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3.emf"/><Relationship Id="rId35" Type="http://schemas.openxmlformats.org/officeDocument/2006/relationships/oleObject" Target="../embeddings/oleObject126.bin"/><Relationship Id="rId43" Type="http://schemas.openxmlformats.org/officeDocument/2006/relationships/oleObject" Target="../embeddings/oleObject1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ext Box 309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5075" y="3352800"/>
            <a:ext cx="589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二、积分上限的函数及其导数    </a:t>
            </a:r>
          </a:p>
        </p:txBody>
      </p:sp>
      <p:sp>
        <p:nvSpPr>
          <p:cNvPr id="7189" name="Text Box 309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05075" y="4221163"/>
            <a:ext cx="5076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三、牛顿 </a:t>
            </a:r>
            <a:r>
              <a:rPr kumimoji="1" lang="en-US" altLang="zh-CN" sz="3200" b="1"/>
              <a:t>– </a:t>
            </a:r>
            <a:r>
              <a:rPr kumimoji="1" lang="zh-CN" altLang="en-US" sz="3200" b="1"/>
              <a:t>莱布尼茨公式    </a:t>
            </a:r>
          </a:p>
        </p:txBody>
      </p:sp>
      <p:sp>
        <p:nvSpPr>
          <p:cNvPr id="7187" name="Text Box 3091"/>
          <p:cNvSpPr txBox="1">
            <a:spLocks noChangeArrowheads="1"/>
          </p:cNvSpPr>
          <p:nvPr/>
        </p:nvSpPr>
        <p:spPr bwMode="auto">
          <a:xfrm>
            <a:off x="2505075" y="2590800"/>
            <a:ext cx="202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一、引例  </a:t>
            </a:r>
          </a:p>
        </p:txBody>
      </p:sp>
      <p:sp>
        <p:nvSpPr>
          <p:cNvPr id="2053" name="Rectangle 3074"/>
          <p:cNvSpPr>
            <a:spLocks noChangeArrowheads="1"/>
          </p:cNvSpPr>
          <p:nvPr>
            <p:ph type="title"/>
          </p:nvPr>
        </p:nvSpPr>
        <p:spPr bwMode="auto">
          <a:xfrm>
            <a:off x="914400" y="304800"/>
            <a:ext cx="2971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2054" name="Text Box 3105"/>
          <p:cNvSpPr txBox="1">
            <a:spLocks noChangeArrowheads="1"/>
          </p:cNvSpPr>
          <p:nvPr/>
        </p:nvSpPr>
        <p:spPr bwMode="auto">
          <a:xfrm>
            <a:off x="1136650" y="1196975"/>
            <a:ext cx="678815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  <a:defRPr/>
            </a:pPr>
            <a:r>
              <a:rPr kumimoji="1" lang="zh-CN" altLang="en-US" sz="48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微积分的基本公式</a:t>
            </a:r>
            <a:endParaRPr kumimoji="1" lang="en-US" altLang="zh-CN" sz="4800" dirty="0" smtClean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 fontAlgn="base">
              <a:lnSpc>
                <a:spcPct val="100000"/>
              </a:lnSpc>
              <a:defRPr/>
            </a:pPr>
            <a:r>
              <a:rPr kumimoji="1" lang="en-US" altLang="zh-CN" b="1" kern="0" dirty="0" smtClean="0">
                <a:solidFill>
                  <a:srgbClr val="008000"/>
                </a:solidFill>
                <a:latin typeface="Times New Roman"/>
              </a:rPr>
              <a:t>/*The Fundamental Theorem of Calculus*/</a:t>
            </a:r>
            <a:endParaRPr kumimoji="1" lang="zh-CN" altLang="en-US" sz="4800" dirty="0" smtClean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5" name="Text Box 3108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五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7205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build="p" autoUpdateAnimBg="0"/>
      <p:bldP spid="7189" grpId="0" build="p" autoUpdateAnimBg="0"/>
      <p:bldP spid="7187" grpId="0" build="p" autoUpdateAnimBg="0"/>
      <p:bldP spid="720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347663"/>
            <a:ext cx="2133600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graphicFrame>
        <p:nvGraphicFramePr>
          <p:cNvPr id="52253" name="Object 29"/>
          <p:cNvGraphicFramePr>
            <a:graphicFrameLocks noChangeAspect="1"/>
          </p:cNvGraphicFramePr>
          <p:nvPr/>
        </p:nvGraphicFramePr>
        <p:xfrm>
          <a:off x="2063750" y="1771650"/>
          <a:ext cx="19653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4" imgW="1981126" imgH="809699" progId="Equation.DSMT4">
                  <p:embed/>
                </p:oleObj>
              </mc:Choice>
              <mc:Fallback>
                <p:oleObj name="Equation" r:id="rId4" imgW="1981126" imgH="80969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771650"/>
                        <a:ext cx="19653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30"/>
          <p:cNvSpPr txBox="1">
            <a:spLocks noChangeArrowheads="1"/>
          </p:cNvSpPr>
          <p:nvPr/>
        </p:nvSpPr>
        <p:spPr bwMode="auto">
          <a:xfrm>
            <a:off x="398463" y="1200150"/>
            <a:ext cx="3452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Arial" charset="0"/>
              </a:rPr>
              <a:t>⒈</a:t>
            </a:r>
            <a:r>
              <a:rPr kumimoji="1" lang="zh-CN" altLang="en-US" b="1">
                <a:solidFill>
                  <a:schemeClr val="tx2"/>
                </a:solidFill>
                <a:latin typeface="Arial" charset="0"/>
              </a:rPr>
              <a:t>变限积分的求导</a:t>
            </a:r>
            <a:endParaRPr kumimoji="1" lang="zh-CN" altLang="en-US" b="1">
              <a:solidFill>
                <a:schemeClr val="tx2"/>
              </a:solidFill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398463" y="3016250"/>
            <a:ext cx="17256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一般地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4067175" y="1997075"/>
          <a:ext cx="7810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6" imgW="695167" imgH="361987" progId="Equation.DSMT4">
                  <p:embed/>
                </p:oleObj>
              </mc:Choice>
              <mc:Fallback>
                <p:oleObj name="Equation" r:id="rId6" imgW="695167" imgH="36198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997075"/>
                        <a:ext cx="7810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398463" y="4043363"/>
            <a:ext cx="41735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</a:rPr>
              <a:t>⒉</a:t>
            </a:r>
            <a:r>
              <a:rPr kumimoji="1" lang="zh-CN" altLang="en-US" b="1">
                <a:solidFill>
                  <a:schemeClr val="tx2"/>
                </a:solidFill>
              </a:rPr>
              <a:t>牛顿 </a:t>
            </a:r>
            <a:r>
              <a:rPr kumimoji="1" lang="en-US" altLang="zh-CN" b="1">
                <a:solidFill>
                  <a:schemeClr val="tx2"/>
                </a:solidFill>
              </a:rPr>
              <a:t>– </a:t>
            </a:r>
            <a:r>
              <a:rPr kumimoji="1" lang="zh-CN" altLang="en-US" b="1">
                <a:solidFill>
                  <a:schemeClr val="tx2"/>
                </a:solidFill>
              </a:rPr>
              <a:t>莱布尼茨公式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814388" y="47434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 </a:t>
            </a:r>
            <a:r>
              <a:rPr kumimoji="1" lang="en-US" altLang="zh-CN" i="1"/>
              <a:t>F</a:t>
            </a:r>
            <a:r>
              <a:rPr kumimoji="1" lang="en-US" altLang="zh-CN" sz="1200" i="1"/>
              <a:t>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en-US" altLang="zh-CN" sz="1200"/>
              <a:t> </a:t>
            </a:r>
            <a:r>
              <a:rPr kumimoji="1" lang="zh-CN" altLang="en-US"/>
              <a:t>是连续函数 </a:t>
            </a:r>
            <a:r>
              <a:rPr kumimoji="1" lang="en-US" altLang="zh-CN" i="1"/>
              <a:t>f</a:t>
            </a:r>
            <a:r>
              <a:rPr kumimoji="1" lang="en-US" altLang="zh-CN" sz="1200" i="1"/>
              <a:t>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en-US" altLang="zh-CN" sz="1200"/>
              <a:t> </a:t>
            </a:r>
            <a:r>
              <a:rPr kumimoji="1" lang="zh-CN" altLang="en-US"/>
              <a:t>的一个原函数</a:t>
            </a:r>
            <a:r>
              <a:rPr kumimoji="1" lang="en-US" altLang="zh-CN"/>
              <a:t>, </a:t>
            </a:r>
            <a:r>
              <a:rPr kumimoji="1" lang="zh-CN" altLang="en-US"/>
              <a:t>则 </a:t>
            </a:r>
          </a:p>
        </p:txBody>
      </p:sp>
      <p:graphicFrame>
        <p:nvGraphicFramePr>
          <p:cNvPr id="52259" name="Object 35"/>
          <p:cNvGraphicFramePr>
            <a:graphicFrameLocks noChangeAspect="1"/>
          </p:cNvGraphicFramePr>
          <p:nvPr/>
        </p:nvGraphicFramePr>
        <p:xfrm>
          <a:off x="2057400" y="2876550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8" imgW="2114606" imgH="885713" progId="Equation.DSMT4">
                  <p:embed/>
                </p:oleObj>
              </mc:Choice>
              <mc:Fallback>
                <p:oleObj name="Equation" r:id="rId8" imgW="2114606" imgH="885713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76550"/>
                        <a:ext cx="228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4343400" y="3079750"/>
          <a:ext cx="22050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0" imgW="2038331" imgH="381074" progId="Equation.DSMT4">
                  <p:embed/>
                </p:oleObj>
              </mc:Choice>
              <mc:Fallback>
                <p:oleObj name="Equation" r:id="rId10" imgW="2038331" imgH="381074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79750"/>
                        <a:ext cx="22050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2057400" y="5391150"/>
          <a:ext cx="364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2" imgW="3619351" imgH="743062" progId="Equation.3">
                  <p:embed/>
                </p:oleObj>
              </mc:Choice>
              <mc:Fallback>
                <p:oleObj name="Equation" r:id="rId12" imgW="3619351" imgH="74306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91150"/>
                        <a:ext cx="3644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4089400" y="4070350"/>
            <a:ext cx="372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Arial" charset="0"/>
              </a:rPr>
              <a:t>微积分基本公式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3419475" y="11969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 </a:t>
            </a:r>
            <a:r>
              <a:rPr kumimoji="1" lang="en-US" altLang="zh-CN" i="1"/>
              <a:t>f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en-US" altLang="zh-CN" sz="1200">
                <a:latin typeface="Arial" charset="0"/>
              </a:rPr>
              <a:t> </a:t>
            </a:r>
            <a:r>
              <a:rPr kumimoji="1" lang="zh-CN" altLang="en-US"/>
              <a:t>是连续函数</a:t>
            </a:r>
            <a:r>
              <a:rPr kumimoji="1" lang="en-US" altLang="zh-CN"/>
              <a:t>, </a:t>
            </a:r>
            <a:r>
              <a:rPr kumimoji="1" lang="zh-CN" altLang="en-US"/>
              <a:t>则 </a:t>
            </a:r>
          </a:p>
        </p:txBody>
      </p:sp>
      <p:graphicFrame>
        <p:nvGraphicFramePr>
          <p:cNvPr id="52264" name="Object 40"/>
          <p:cNvGraphicFramePr>
            <a:graphicFrameLocks noChangeAspect="1"/>
          </p:cNvGraphicFramePr>
          <p:nvPr/>
        </p:nvGraphicFramePr>
        <p:xfrm>
          <a:off x="6553200" y="3079750"/>
          <a:ext cx="2178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4" imgW="2019263" imgH="381074" progId="Equation.DSMT4">
                  <p:embed/>
                </p:oleObj>
              </mc:Choice>
              <mc:Fallback>
                <p:oleObj name="Equation" r:id="rId14" imgW="2019263" imgH="381074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079750"/>
                        <a:ext cx="2178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5" grpId="0"/>
      <p:bldP spid="52257" grpId="0"/>
      <p:bldP spid="52258" grpId="0" autoUpdateAnimBg="0"/>
      <p:bldP spid="52262" grpId="0"/>
      <p:bldP spid="52263" grpId="0" autoUpdateAnimBg="0"/>
      <p:bldP spid="1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114800" y="5434013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3" imgW="2743200" imgH="819076" progId="Equation.3">
                  <p:embed/>
                </p:oleObj>
              </mc:Choice>
              <mc:Fallback>
                <p:oleObj name="Equation" r:id="rId3" imgW="2743200" imgH="81907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34013"/>
                        <a:ext cx="276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9750" y="152400"/>
            <a:ext cx="1617663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练习</a:t>
            </a:r>
            <a:r>
              <a:rPr lang="zh-CN" altLang="en-US" sz="3200" b="1" dirty="0" smtClean="0">
                <a:ea typeface="楷体_GB2312" pitchFamily="49" charset="-122"/>
              </a:rPr>
              <a:t>题</a:t>
            </a:r>
            <a:endParaRPr lang="zh-CN" altLang="en-US" sz="3200" b="1" dirty="0" smtClean="0">
              <a:ea typeface="楷体_GB2312" pitchFamily="49" charset="-12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9750" y="1447800"/>
            <a:ext cx="118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zh-CN" altLang="en-US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39750" y="754063"/>
            <a:ext cx="45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14400" y="7683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设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362075" y="673100"/>
          <a:ext cx="57245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5" imgW="5695820" imgH="743062" progId="Equation.3">
                  <p:embed/>
                </p:oleObj>
              </mc:Choice>
              <mc:Fallback>
                <p:oleObj name="Equation" r:id="rId5" imgW="5695820" imgH="7430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673100"/>
                        <a:ext cx="57245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080250" y="7413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求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7569200" y="838200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7" imgW="781143" imgH="381074" progId="Equation.3">
                  <p:embed/>
                </p:oleObj>
              </mc:Choice>
              <mc:Fallback>
                <p:oleObj name="Equation" r:id="rId7" imgW="781143" imgH="3810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838200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162050" y="14620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定积分为常数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174750" y="2028825"/>
          <a:ext cx="2209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9" imgW="2181179" imgH="771525" progId="Equation.DSMT4">
                  <p:embed/>
                </p:oleObj>
              </mc:Choice>
              <mc:Fallback>
                <p:oleObj name="Equation" r:id="rId9" imgW="2181179" imgH="77152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028825"/>
                        <a:ext cx="2209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39750" y="2117725"/>
            <a:ext cx="59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设</a:t>
            </a:r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3606800" y="2041525"/>
          <a:ext cx="209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11" imgW="2066767" imgH="743062" progId="Equation.3">
                  <p:embed/>
                </p:oleObj>
              </mc:Choice>
              <mc:Fallback>
                <p:oleObj name="Equation" r:id="rId11" imgW="2066767" imgH="7430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041525"/>
                        <a:ext cx="2095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752600" y="2844800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13" imgW="2828841" imgH="476176" progId="Equation.3">
                  <p:embed/>
                </p:oleObj>
              </mc:Choice>
              <mc:Fallback>
                <p:oleObj name="Equation" r:id="rId13" imgW="2828841" imgH="47617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44800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651500" y="21177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/>
              <a:t>, </a:t>
            </a:r>
            <a:r>
              <a:rPr kumimoji="1" lang="zh-CN" altLang="en-US"/>
              <a:t>则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927100" y="3565525"/>
          <a:ext cx="2108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15" imgW="2076469" imgH="743062" progId="Equation.3">
                  <p:embed/>
                </p:oleObj>
              </mc:Choice>
              <mc:Fallback>
                <p:oleObj name="Equation" r:id="rId15" imgW="2076469" imgH="74306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565525"/>
                        <a:ext cx="2108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3048000" y="3429000"/>
          <a:ext cx="88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17" imgW="857417" imgH="914512" progId="Equation.3">
                  <p:embed/>
                </p:oleObj>
              </mc:Choice>
              <mc:Fallback>
                <p:oleObj name="Equation" r:id="rId17" imgW="857417" imgH="9145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889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3998913" y="3463925"/>
          <a:ext cx="85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19" imgW="819280" imgH="914512" progId="Equation.3">
                  <p:embed/>
                </p:oleObj>
              </mc:Choice>
              <mc:Fallback>
                <p:oleObj name="Equation" r:id="rId19" imgW="819280" imgH="9145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463925"/>
                        <a:ext cx="850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4876800" y="3794125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21" imgW="990563" imgH="400162" progId="Equation.3">
                  <p:embed/>
                </p:oleObj>
              </mc:Choice>
              <mc:Fallback>
                <p:oleObj name="Equation" r:id="rId21" imgW="990563" imgH="4001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94125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5980113" y="3559175"/>
          <a:ext cx="1809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23" imgW="171617" imgH="914512" progId="Equation.3">
                  <p:embed/>
                </p:oleObj>
              </mc:Choice>
              <mc:Fallback>
                <p:oleObj name="Equation" r:id="rId23" imgW="171617" imgH="9145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59175"/>
                        <a:ext cx="1809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939800" y="4572000"/>
          <a:ext cx="204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25" imgW="2019263" imgH="743062" progId="Equation.3">
                  <p:embed/>
                </p:oleObj>
              </mc:Choice>
              <mc:Fallback>
                <p:oleObj name="Equation" r:id="rId25" imgW="2019263" imgH="74306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572000"/>
                        <a:ext cx="2044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3048000" y="4470400"/>
          <a:ext cx="88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27" imgW="857417" imgH="914512" progId="Equation.3">
                  <p:embed/>
                </p:oleObj>
              </mc:Choice>
              <mc:Fallback>
                <p:oleObj name="Equation" r:id="rId27" imgW="857417" imgH="9145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70400"/>
                        <a:ext cx="889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4038600" y="4495800"/>
          <a:ext cx="85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29" imgW="819280" imgH="914512" progId="Equation.3">
                  <p:embed/>
                </p:oleObj>
              </mc:Choice>
              <mc:Fallback>
                <p:oleObj name="Equation" r:id="rId29" imgW="819280" imgH="9145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95800"/>
                        <a:ext cx="850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4953000" y="4800600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31" imgW="990563" imgH="400162" progId="Equation.3">
                  <p:embed/>
                </p:oleObj>
              </mc:Choice>
              <mc:Fallback>
                <p:oleObj name="Equation" r:id="rId31" imgW="990563" imgH="40016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6019800" y="4584700"/>
          <a:ext cx="1936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33" imgW="190351" imgH="914512" progId="Equation.3">
                  <p:embed/>
                </p:oleObj>
              </mc:Choice>
              <mc:Fallback>
                <p:oleObj name="Equation" r:id="rId33" imgW="190351" imgH="9145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84700"/>
                        <a:ext cx="1936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6248400" y="3565525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35" imgW="1723867" imgH="819076" progId="Equation.3">
                  <p:embed/>
                </p:oleObj>
              </mc:Choice>
              <mc:Fallback>
                <p:oleObj name="Equation" r:id="rId35" imgW="1723867" imgH="81907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65525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6324600" y="4572000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37" imgW="1886117" imgH="819076" progId="Equation.3">
                  <p:embed/>
                </p:oleObj>
              </mc:Choice>
              <mc:Fallback>
                <p:oleObj name="Equation" r:id="rId37" imgW="1886117" imgH="81907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72000"/>
                        <a:ext cx="191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AutoShape 28"/>
          <p:cNvSpPr>
            <a:spLocks noChangeArrowheads="1"/>
          </p:cNvSpPr>
          <p:nvPr/>
        </p:nvSpPr>
        <p:spPr bwMode="auto">
          <a:xfrm>
            <a:off x="441325" y="5764213"/>
            <a:ext cx="719138" cy="179387"/>
          </a:xfrm>
          <a:prstGeom prst="rightArrow">
            <a:avLst>
              <a:gd name="adj1" fmla="val 50000"/>
              <a:gd name="adj2" fmla="val 100222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1295400" y="541020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39" imgW="876151" imgH="819076" progId="Equation.3">
                  <p:embed/>
                </p:oleObj>
              </mc:Choice>
              <mc:Fallback>
                <p:oleObj name="Equation" r:id="rId39" imgW="876151" imgH="81907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0"/>
          <p:cNvGraphicFramePr>
            <a:graphicFrameLocks noChangeAspect="1"/>
          </p:cNvGraphicFramePr>
          <p:nvPr/>
        </p:nvGraphicFramePr>
        <p:xfrm>
          <a:off x="2336800" y="54102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41" imgW="762074" imgH="819076" progId="Equation.3">
                  <p:embed/>
                </p:oleObj>
              </mc:Choice>
              <mc:Fallback>
                <p:oleObj name="Equation" r:id="rId41" imgW="762074" imgH="81907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410200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AutoShape 31"/>
          <p:cNvSpPr>
            <a:spLocks noChangeArrowheads="1"/>
          </p:cNvSpPr>
          <p:nvPr/>
        </p:nvSpPr>
        <p:spPr bwMode="auto">
          <a:xfrm>
            <a:off x="3319463" y="5764213"/>
            <a:ext cx="719137" cy="179387"/>
          </a:xfrm>
          <a:prstGeom prst="rightArrow">
            <a:avLst>
              <a:gd name="adj1" fmla="val 50000"/>
              <a:gd name="adj2" fmla="val 100221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549650" y="1476375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故应用积分法定此常数</a:t>
            </a:r>
            <a:r>
              <a:rPr kumimoji="1" lang="en-US" altLang="zh-CN"/>
              <a:t>.</a:t>
            </a:r>
          </a:p>
        </p:txBody>
      </p:sp>
      <p:sp>
        <p:nvSpPr>
          <p:cNvPr id="34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8" grpId="0" build="p" autoUpdateAnimBg="0"/>
      <p:bldP spid="37900" grpId="0" build="p" autoUpdateAnimBg="0"/>
      <p:bldP spid="37903" grpId="0" build="p" autoUpdateAnimBg="0"/>
      <p:bldP spid="37916" grpId="0" animBg="1"/>
      <p:bldP spid="37919" grpId="0" animBg="1"/>
      <p:bldP spid="37920" grpId="0" build="p" autoUpdateAnimBg="0" advAuto="0"/>
      <p:bldP spid="3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 idx="4294967295"/>
          </p:nvPr>
        </p:nvSpPr>
        <p:spPr bwMode="auto">
          <a:xfrm>
            <a:off x="539750" y="554038"/>
            <a:ext cx="12128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39750" y="20716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zh-CN" altLang="en-US">
                <a:solidFill>
                  <a:schemeClr val="tx2"/>
                </a:solidFill>
              </a:rPr>
              <a:t>：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98600" y="355600"/>
          <a:ext cx="497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" imgW="4953149" imgH="838163" progId="Equation.3">
                  <p:embed/>
                </p:oleObj>
              </mc:Choice>
              <mc:Fallback>
                <p:oleObj name="Equation" r:id="rId3" imgW="4953149" imgH="8381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55600"/>
                        <a:ext cx="497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491288" y="547688"/>
            <a:ext cx="152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试证</a:t>
            </a:r>
            <a:r>
              <a:rPr kumimoji="1" lang="en-US" altLang="zh-CN"/>
              <a:t>: </a:t>
            </a:r>
            <a:r>
              <a:rPr kumimoji="1" lang="zh-CN" altLang="en-US"/>
              <a:t>当 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600200" y="1905000"/>
          <a:ext cx="104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5" imgW="1009631" imgH="876337" progId="Equation.3">
                  <p:embed/>
                </p:oleObj>
              </mc:Choice>
              <mc:Fallback>
                <p:oleObj name="Equation" r:id="rId5" imgW="1009631" imgH="87633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04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743200" y="1905000"/>
          <a:ext cx="2663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7" imgW="2638490" imgH="1038076" progId="Equation.3">
                  <p:embed/>
                </p:oleObj>
              </mc:Choice>
              <mc:Fallback>
                <p:oleObj name="Equation" r:id="rId7" imgW="2638490" imgH="10380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2663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7839075" y="5334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9" imgW="1028700" imgH="390451" progId="Equation.3">
                  <p:embed/>
                </p:oleObj>
              </mc:Choice>
              <mc:Fallback>
                <p:oleObj name="Equation" r:id="rId9" imgW="1028700" imgH="3904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53340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977900" y="1233488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en-US" altLang="zh-CN" i="1">
                <a:sym typeface="Symbol" pitchFamily="18" charset="2"/>
              </a:rPr>
              <a:t></a:t>
            </a:r>
            <a:r>
              <a:rPr kumimoji="1" lang="en-US" altLang="zh-CN">
                <a:sym typeface="Symbol" pitchFamily="18" charset="2"/>
              </a:rPr>
              <a:t> = </a:t>
            </a:r>
            <a:r>
              <a:rPr kumimoji="1" lang="en-US" altLang="zh-CN" i="1">
                <a:sym typeface="Symbol" pitchFamily="18" charset="2"/>
              </a:rPr>
              <a:t>o</a:t>
            </a:r>
            <a:r>
              <a:rPr kumimoji="1" lang="en-US" altLang="zh-CN">
                <a:sym typeface="Symbol" pitchFamily="18" charset="2"/>
              </a:rPr>
              <a:t>( </a:t>
            </a:r>
            <a:r>
              <a:rPr kumimoji="1" lang="en-US" altLang="zh-CN" i="1">
                <a:sym typeface="Symbol" pitchFamily="18" charset="2"/>
              </a:rPr>
              <a:t> </a:t>
            </a:r>
            <a:r>
              <a:rPr kumimoji="1" lang="en-US" altLang="zh-CN">
                <a:sym typeface="Symbol" pitchFamily="18" charset="2"/>
              </a:rPr>
              <a:t>) . </a:t>
            </a:r>
            <a:endParaRPr kumimoji="1" lang="en-US" altLang="zh-CN"/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2743200" y="3200400"/>
          <a:ext cx="2206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1" imgW="2181179" imgH="1038076" progId="Equation.3">
                  <p:embed/>
                </p:oleObj>
              </mc:Choice>
              <mc:Fallback>
                <p:oleObj name="Equation" r:id="rId11" imgW="2181179" imgH="10380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2206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2743200" y="4502150"/>
          <a:ext cx="1827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3" imgW="1800141" imgH="1028700" progId="Equation.3">
                  <p:embed/>
                </p:oleObj>
              </mc:Choice>
              <mc:Fallback>
                <p:oleObj name="Equation" r:id="rId13" imgW="1800141" imgH="1028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02150"/>
                        <a:ext cx="18272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648200" y="48291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5" imgW="466679" imgH="285638" progId="Equation.3">
                  <p:embed/>
                </p:oleObj>
              </mc:Choice>
              <mc:Fallback>
                <p:oleObj name="Equation" r:id="rId15" imgW="466679" imgH="28563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2917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1689100" y="5699125"/>
            <a:ext cx="264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所以 </a:t>
            </a:r>
            <a:r>
              <a:rPr kumimoji="1" lang="zh-CN" altLang="en-US" i="1">
                <a:sym typeface="Symbol" pitchFamily="18" charset="2"/>
              </a:rPr>
              <a:t></a:t>
            </a:r>
            <a:r>
              <a:rPr kumimoji="1" lang="zh-CN" altLang="en-US">
                <a:sym typeface="Symbol" pitchFamily="18" charset="2"/>
              </a:rPr>
              <a:t> </a:t>
            </a:r>
            <a:r>
              <a:rPr kumimoji="1" lang="en-US" altLang="zh-CN">
                <a:sym typeface="Symbol" pitchFamily="18" charset="2"/>
              </a:rPr>
              <a:t>= </a:t>
            </a:r>
            <a:r>
              <a:rPr kumimoji="1" lang="en-US" altLang="zh-CN" i="1">
                <a:sym typeface="Symbol" pitchFamily="18" charset="2"/>
              </a:rPr>
              <a:t>o</a:t>
            </a:r>
            <a:r>
              <a:rPr kumimoji="1" lang="en-US" altLang="zh-CN">
                <a:sym typeface="Symbol" pitchFamily="18" charset="2"/>
              </a:rPr>
              <a:t>( </a:t>
            </a:r>
            <a:r>
              <a:rPr kumimoji="1" lang="en-US" altLang="zh-CN" i="1">
                <a:sym typeface="Symbol" pitchFamily="18" charset="2"/>
              </a:rPr>
              <a:t> </a:t>
            </a:r>
            <a:r>
              <a:rPr kumimoji="1" lang="en-US" altLang="zh-CN">
                <a:sym typeface="Symbol" pitchFamily="18" charset="2"/>
              </a:rPr>
              <a:t>). </a:t>
            </a:r>
            <a:r>
              <a:rPr kumimoji="1" lang="en-US" altLang="zh-CN"/>
              <a:t> </a:t>
            </a:r>
          </a:p>
        </p:txBody>
      </p:sp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6986588" y="2032000"/>
          <a:ext cx="14970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17" imgW="1466943" imgH="1600312" progId="Equation.3">
                  <p:embed/>
                </p:oleObj>
              </mc:Choice>
              <mc:Fallback>
                <p:oleObj name="Equation" r:id="rId17" imgW="1466943" imgH="16003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2032000"/>
                        <a:ext cx="1497012" cy="162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2667000" y="19335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17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结束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1" grpId="0" build="p" autoUpdateAnimBg="0"/>
      <p:bldP spid="60432" grpId="0" build="p" autoUpdateAnimBg="0" advAuto="0"/>
      <p:bldP spid="60436" grpId="0" build="p" autoUpdateAnimBg="0"/>
      <p:bldP spid="60438" grpId="0" build="p" autoUpdateAnimBg="0"/>
      <p:bldP spid="1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一、引例  </a:t>
            </a:r>
            <a:endParaRPr lang="zh-CN" altLang="en-US" sz="3200" b="1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9750" y="12192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在变速直线运动中</a:t>
            </a:r>
            <a:r>
              <a:rPr kumimoji="1" lang="en-US" altLang="zh-CN" b="1"/>
              <a:t>, </a:t>
            </a:r>
            <a:r>
              <a:rPr kumimoji="1" lang="zh-CN" altLang="en-US" b="1"/>
              <a:t>已知位置函数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73469"/>
              </p:ext>
            </p:extLst>
          </p:nvPr>
        </p:nvGraphicFramePr>
        <p:xfrm>
          <a:off x="5867400" y="1331913"/>
          <a:ext cx="57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542953" imgH="381074" progId="Equation.3">
                  <p:embed/>
                </p:oleObj>
              </mc:Choice>
              <mc:Fallback>
                <p:oleObj name="Equation" r:id="rId3" imgW="542953" imgH="3810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31913"/>
                        <a:ext cx="57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400800" y="121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与速度函数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71217"/>
              </p:ext>
            </p:extLst>
          </p:nvPr>
        </p:nvGraphicFramePr>
        <p:xfrm>
          <a:off x="8305800" y="1357313"/>
          <a:ext cx="57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542953" imgH="381074" progId="Equation.3">
                  <p:embed/>
                </p:oleObj>
              </mc:Choice>
              <mc:Fallback>
                <p:oleObj name="Equation" r:id="rId5" imgW="542953" imgH="3810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357313"/>
                        <a:ext cx="57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28600" y="18145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之间有关系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715829"/>
              </p:ext>
            </p:extLst>
          </p:nvPr>
        </p:nvGraphicFramePr>
        <p:xfrm>
          <a:off x="2641600" y="2276475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1524149" imgH="390451" progId="Equation.3">
                  <p:embed/>
                </p:oleObj>
              </mc:Choice>
              <mc:Fallback>
                <p:oleObj name="Equation" r:id="rId7" imgW="1524149" imgH="3904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276475"/>
                        <a:ext cx="154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98488" y="28654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物体在时间间隔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15003"/>
              </p:ext>
            </p:extLst>
          </p:nvPr>
        </p:nvGraphicFramePr>
        <p:xfrm>
          <a:off x="3201988" y="292100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9" imgW="1028700" imgH="419249" progId="Equation.3">
                  <p:embed/>
                </p:oleObj>
              </mc:Choice>
              <mc:Fallback>
                <p:oleObj name="Equation" r:id="rId9" imgW="1028700" imgH="41924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921000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179888" y="286543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内经过的路程为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(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上节引例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2)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330196"/>
              </p:ext>
            </p:extLst>
          </p:nvPr>
        </p:nvGraphicFramePr>
        <p:xfrm>
          <a:off x="6084888" y="3741738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1" imgW="2019263" imgH="400162" progId="Equation.DSMT4">
                  <p:embed/>
                </p:oleObj>
              </mc:Choice>
              <mc:Fallback>
                <p:oleObj name="Equation" r:id="rId11" imgW="2019263" imgH="4001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741738"/>
                        <a:ext cx="204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39750" y="5272088"/>
            <a:ext cx="8208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这种积分与原函数的关系在一定条件下具有普遍性</a:t>
            </a:r>
            <a:r>
              <a:rPr kumimoji="1" lang="en-US" altLang="zh-CN" b="1"/>
              <a:t>.</a:t>
            </a: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437510"/>
              </p:ext>
            </p:extLst>
          </p:nvPr>
        </p:nvGraphicFramePr>
        <p:xfrm>
          <a:off x="250825" y="4606925"/>
          <a:ext cx="368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3" imgW="3657488" imgH="381074" progId="Equation.DSMT4">
                  <p:embed/>
                </p:oleObj>
              </mc:Choice>
              <mc:Fallback>
                <p:oleObj name="Equation" r:id="rId13" imgW="3657488" imgH="38107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06925"/>
                        <a:ext cx="368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97015"/>
              </p:ext>
            </p:extLst>
          </p:nvPr>
        </p:nvGraphicFramePr>
        <p:xfrm>
          <a:off x="1258888" y="3382963"/>
          <a:ext cx="2832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5" imgW="2800406" imgH="1028700" progId="Equation.3">
                  <p:embed/>
                </p:oleObj>
              </mc:Choice>
              <mc:Fallback>
                <p:oleObj name="Equation" r:id="rId15" imgW="2800406" imgH="1028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82963"/>
                        <a:ext cx="2832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86214"/>
              </p:ext>
            </p:extLst>
          </p:nvPr>
        </p:nvGraphicFramePr>
        <p:xfrm>
          <a:off x="4144963" y="3505200"/>
          <a:ext cx="18669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17" imgW="1647927" imgH="780901" progId="Equation.DSMT4">
                  <p:embed/>
                </p:oleObj>
              </mc:Choice>
              <mc:Fallback>
                <p:oleObj name="Equation" r:id="rId17" imgW="1647927" imgH="780901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3505200"/>
                        <a:ext cx="18669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7" grpId="0" autoUpdateAnimBg="0"/>
      <p:bldP spid="8199" grpId="0" autoUpdateAnimBg="0"/>
      <p:bldP spid="8201" grpId="0" autoUpdateAnimBg="0"/>
      <p:bldP spid="8203" grpId="0" autoUpdateAnimBg="0"/>
      <p:bldP spid="8205" grpId="0" autoUpdateAnimBg="0"/>
      <p:bldP spid="1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3" name="Rectangle 57"/>
          <p:cNvSpPr>
            <a:spLocks noGrp="1" noChangeArrowheads="1"/>
          </p:cNvSpPr>
          <p:nvPr/>
        </p:nvSpPr>
        <p:spPr bwMode="auto">
          <a:xfrm>
            <a:off x="250825" y="533400"/>
            <a:ext cx="56261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定理</a:t>
            </a:r>
            <a:r>
              <a:rPr lang="en-US" altLang="zh-CN" b="1" dirty="0">
                <a:solidFill>
                  <a:schemeClr val="tx2"/>
                </a:solidFill>
              </a:rPr>
              <a:t>1. 【</a:t>
            </a:r>
            <a:r>
              <a:rPr lang="zh-CN" altLang="en-US" b="1" dirty="0">
                <a:solidFill>
                  <a:schemeClr val="tx2"/>
                </a:solidFill>
              </a:rPr>
              <a:t>微积分第一基本定理</a:t>
            </a:r>
            <a:r>
              <a:rPr lang="en-US" altLang="zh-CN" b="1" dirty="0">
                <a:solidFill>
                  <a:schemeClr val="tx2"/>
                </a:solidFill>
              </a:rPr>
              <a:t>】 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  <a:p>
            <a:pPr eaLnBrk="0" fontAlgn="base" hangingPunct="0">
              <a:lnSpc>
                <a:spcPct val="100000"/>
              </a:lnSpc>
            </a:pPr>
            <a:r>
              <a:rPr lang="zh-CN" altLang="en-US" dirty="0"/>
              <a:t>            若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002463" y="1419225"/>
          <a:ext cx="7445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位图图像" r:id="rId3" imgW="781159" imgH="1448002" progId="Paint.Picture">
                  <p:embed/>
                </p:oleObj>
              </mc:Choice>
              <mc:Fallback>
                <p:oleObj name="位图图像" r:id="rId3" imgW="781159" imgH="144800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1419225"/>
                        <a:ext cx="744537" cy="13827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7712075" y="1641475"/>
            <a:ext cx="0" cy="109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7059613" y="1946275"/>
          <a:ext cx="654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5" imgW="743006" imgH="381074" progId="Equation.3">
                  <p:embed/>
                </p:oleObj>
              </mc:Choice>
              <mc:Fallback>
                <p:oleObj name="Equation" r:id="rId5" imgW="743006" imgH="38107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3" y="1946275"/>
                        <a:ext cx="6540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7610475" y="2828925"/>
          <a:ext cx="2190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7" imgW="200053" imgH="209624" progId="Equation.3">
                  <p:embed/>
                </p:oleObj>
              </mc:Choice>
              <mc:Fallback>
                <p:oleObj name="Equation" r:id="rId7" imgW="200053" imgH="20962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828925"/>
                        <a:ext cx="21907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31"/>
          <p:cNvGraphicFramePr>
            <a:graphicFrameLocks noChangeAspect="1"/>
          </p:cNvGraphicFramePr>
          <p:nvPr/>
        </p:nvGraphicFramePr>
        <p:xfrm>
          <a:off x="7974013" y="3278188"/>
          <a:ext cx="7032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9" imgW="704869" imgH="304726" progId="Equation.3">
                  <p:embed/>
                </p:oleObj>
              </mc:Choice>
              <mc:Fallback>
                <p:oleObj name="Equation" r:id="rId9" imgW="704869" imgH="30472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3278188"/>
                        <a:ext cx="70326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8" name="Line 32"/>
          <p:cNvSpPr>
            <a:spLocks noChangeShapeType="1"/>
          </p:cNvSpPr>
          <p:nvPr/>
        </p:nvSpPr>
        <p:spPr bwMode="auto">
          <a:xfrm flipV="1">
            <a:off x="7942263" y="1731963"/>
            <a:ext cx="0" cy="1019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 flipV="1">
            <a:off x="8010525" y="2836863"/>
            <a:ext cx="219075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94" name="Object 38"/>
          <p:cNvGraphicFramePr>
            <a:graphicFrameLocks noChangeAspect="1"/>
          </p:cNvGraphicFramePr>
          <p:nvPr/>
        </p:nvGraphicFramePr>
        <p:xfrm>
          <a:off x="7773988" y="2851150"/>
          <a:ext cx="2301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11" imgW="209420" imgH="361987" progId="Equation.3">
                  <p:embed/>
                </p:oleObj>
              </mc:Choice>
              <mc:Fallback>
                <p:oleObj name="Equation" r:id="rId11" imgW="209420" imgH="36198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8" y="2851150"/>
                        <a:ext cx="2301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5" name="Line 39"/>
          <p:cNvSpPr>
            <a:spLocks noChangeShapeType="1"/>
          </p:cNvSpPr>
          <p:nvPr/>
        </p:nvSpPr>
        <p:spPr bwMode="auto">
          <a:xfrm flipV="1">
            <a:off x="7829550" y="1727200"/>
            <a:ext cx="0" cy="1019175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93663" y="0"/>
            <a:ext cx="57848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二、积分上限的函数及其导数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117810"/>
              </p:ext>
            </p:extLst>
          </p:nvPr>
        </p:nvGraphicFramePr>
        <p:xfrm>
          <a:off x="1809745" y="1004888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13" imgW="2295590" imgH="381074" progId="Equation.3">
                  <p:embed/>
                </p:oleObj>
              </mc:Choice>
              <mc:Fallback>
                <p:oleObj name="Equation" r:id="rId13" imgW="2295590" imgH="3810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45" y="1004888"/>
                        <a:ext cx="232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073624" y="90872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则变上限函数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203450" y="1422400"/>
          <a:ext cx="2527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15" imgW="2495643" imgH="771525" progId="Equation.3">
                  <p:embed/>
                </p:oleObj>
              </mc:Choice>
              <mc:Fallback>
                <p:oleObj name="Equation" r:id="rId15" imgW="2495643" imgH="7715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422400"/>
                        <a:ext cx="2527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39750" y="2743200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1295400" y="2851150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17" imgW="2638490" imgH="381074" progId="Equation.3">
                  <p:embed/>
                </p:oleObj>
              </mc:Choice>
              <mc:Fallback>
                <p:oleObj name="Equation" r:id="rId17" imgW="2638490" imgH="3810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51150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962400" y="2757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则有</a:t>
            </a:r>
          </a:p>
        </p:txBody>
      </p:sp>
      <p:graphicFrame>
        <p:nvGraphicFramePr>
          <p:cNvPr id="45090" name="Object 34"/>
          <p:cNvGraphicFramePr>
            <a:graphicFrameLocks noChangeAspect="1"/>
          </p:cNvGraphicFramePr>
          <p:nvPr/>
        </p:nvGraphicFramePr>
        <p:xfrm>
          <a:off x="596900" y="3352800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19" imgW="2371864" imgH="819076" progId="Equation.3">
                  <p:embed/>
                </p:oleObj>
              </mc:Choice>
              <mc:Fallback>
                <p:oleObj name="Equation" r:id="rId19" imgW="2371864" imgH="81907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352800"/>
                        <a:ext cx="240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3048000" y="3370263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21" imgW="704869" imgH="819076" progId="Equation.3">
                  <p:embed/>
                </p:oleObj>
              </mc:Choice>
              <mc:Fallback>
                <p:oleObj name="Equation" r:id="rId21" imgW="704869" imgH="81907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70263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2" name="Object 36"/>
          <p:cNvGraphicFramePr>
            <a:graphicFrameLocks noChangeAspect="1"/>
          </p:cNvGraphicFramePr>
          <p:nvPr/>
        </p:nvGraphicFramePr>
        <p:xfrm>
          <a:off x="3781425" y="3435350"/>
          <a:ext cx="36417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23" imgW="3619351" imgH="743062" progId="Equation.3">
                  <p:embed/>
                </p:oleObj>
              </mc:Choice>
              <mc:Fallback>
                <p:oleObj name="Equation" r:id="rId23" imgW="3619351" imgH="74306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3435350"/>
                        <a:ext cx="36417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3" name="Object 37"/>
          <p:cNvGraphicFramePr>
            <a:graphicFrameLocks noChangeAspect="1"/>
          </p:cNvGraphicFramePr>
          <p:nvPr/>
        </p:nvGraphicFramePr>
        <p:xfrm>
          <a:off x="2997200" y="4343400"/>
          <a:ext cx="231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25" imgW="2285888" imgH="819076" progId="Equation.3">
                  <p:embed/>
                </p:oleObj>
              </mc:Choice>
              <mc:Fallback>
                <p:oleObj name="Equation" r:id="rId25" imgW="2285888" imgH="81907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343400"/>
                        <a:ext cx="231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6" name="Object 40"/>
          <p:cNvGraphicFramePr>
            <a:graphicFrameLocks noChangeAspect="1"/>
          </p:cNvGraphicFramePr>
          <p:nvPr/>
        </p:nvGraphicFramePr>
        <p:xfrm>
          <a:off x="5334000" y="45720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27" imgW="1009631" imgH="381074" progId="Equation.3">
                  <p:embed/>
                </p:oleObj>
              </mc:Choice>
              <mc:Fallback>
                <p:oleObj name="Equation" r:id="rId27" imgW="1009631" imgH="3810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41"/>
          <p:cNvGraphicFramePr>
            <a:graphicFrameLocks noChangeAspect="1"/>
          </p:cNvGraphicFramePr>
          <p:nvPr/>
        </p:nvGraphicFramePr>
        <p:xfrm>
          <a:off x="6818313" y="4581525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29" imgW="1904851" imgH="361987" progId="Equation.DSMT4">
                  <p:embed/>
                </p:oleObj>
              </mc:Choice>
              <mc:Fallback>
                <p:oleObj name="Equation" r:id="rId29" imgW="1904851" imgH="36198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4581525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3"/>
          <p:cNvGraphicFramePr>
            <a:graphicFrameLocks noChangeAspect="1"/>
          </p:cNvGraphicFramePr>
          <p:nvPr/>
        </p:nvGraphicFramePr>
        <p:xfrm>
          <a:off x="2495550" y="5549900"/>
          <a:ext cx="326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31" imgW="3238649" imgH="819076" progId="Equation.3">
                  <p:embed/>
                </p:oleObj>
              </mc:Choice>
              <mc:Fallback>
                <p:oleObj name="Equation" r:id="rId31" imgW="3238649" imgH="81907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549900"/>
                        <a:ext cx="326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44"/>
          <p:cNvGraphicFramePr>
            <a:graphicFrameLocks noChangeAspect="1"/>
          </p:cNvGraphicFramePr>
          <p:nvPr/>
        </p:nvGraphicFramePr>
        <p:xfrm>
          <a:off x="5854700" y="5751513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33" imgW="1571653" imgH="580988" progId="Equation.3">
                  <p:embed/>
                </p:oleObj>
              </mc:Choice>
              <mc:Fallback>
                <p:oleObj name="Equation" r:id="rId33" imgW="1571653" imgH="58098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5751513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5"/>
          <p:cNvGraphicFramePr>
            <a:graphicFrameLocks noChangeAspect="1"/>
          </p:cNvGraphicFramePr>
          <p:nvPr/>
        </p:nvGraphicFramePr>
        <p:xfrm>
          <a:off x="7531100" y="578485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35" imgW="1000264" imgH="381074" progId="Equation.3">
                  <p:embed/>
                </p:oleObj>
              </mc:Choice>
              <mc:Fallback>
                <p:oleObj name="Equation" r:id="rId35" imgW="1000264" imgH="38107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578485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46"/>
          <p:cNvGraphicFramePr>
            <a:graphicFrameLocks noChangeAspect="1"/>
          </p:cNvGraphicFramePr>
          <p:nvPr/>
        </p:nvGraphicFramePr>
        <p:xfrm>
          <a:off x="1212850" y="57658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37" imgW="1228753" imgH="390451" progId="Equation.3">
                  <p:embed/>
                </p:oleObj>
              </mc:Choice>
              <mc:Fallback>
                <p:oleObj name="Equation" r:id="rId37" imgW="1228753" imgH="39045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765800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4" name="Object 58"/>
          <p:cNvGraphicFramePr>
            <a:graphicFrameLocks noChangeAspect="1"/>
          </p:cNvGraphicFramePr>
          <p:nvPr/>
        </p:nvGraphicFramePr>
        <p:xfrm>
          <a:off x="250825" y="2235200"/>
          <a:ext cx="487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39" imgW="4848104" imgH="381074" progId="Equation.DSMT4">
                  <p:embed/>
                </p:oleObj>
              </mc:Choice>
              <mc:Fallback>
                <p:oleObj name="Equation" r:id="rId39" imgW="4848104" imgH="381074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35200"/>
                        <a:ext cx="487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5" name="Object 59"/>
          <p:cNvGraphicFramePr>
            <a:graphicFrameLocks noChangeAspect="1"/>
          </p:cNvGraphicFramePr>
          <p:nvPr/>
        </p:nvGraphicFramePr>
        <p:xfrm>
          <a:off x="317500" y="5156200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41" imgW="2400300" imgH="381074" progId="Equation.3">
                  <p:embed/>
                </p:oleObj>
              </mc:Choice>
              <mc:Fallback>
                <p:oleObj name="Equation" r:id="rId41" imgW="2400300" imgH="38107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156200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18" name="Group 62"/>
          <p:cNvGrpSpPr>
            <a:grpSpLocks/>
          </p:cNvGrpSpPr>
          <p:nvPr/>
        </p:nvGrpSpPr>
        <p:grpSpPr bwMode="auto">
          <a:xfrm>
            <a:off x="6489700" y="1143000"/>
            <a:ext cx="2501900" cy="1938338"/>
            <a:chOff x="4088" y="720"/>
            <a:chExt cx="1576" cy="1221"/>
          </a:xfrm>
        </p:grpSpPr>
        <p:grpSp>
          <p:nvGrpSpPr>
            <p:cNvPr id="4130" name="Group 60"/>
            <p:cNvGrpSpPr>
              <a:grpSpLocks/>
            </p:cNvGrpSpPr>
            <p:nvPr/>
          </p:nvGrpSpPr>
          <p:grpSpPr bwMode="auto">
            <a:xfrm>
              <a:off x="4088" y="720"/>
              <a:ext cx="1576" cy="1221"/>
              <a:chOff x="4088" y="720"/>
              <a:chExt cx="1576" cy="1221"/>
            </a:xfrm>
          </p:grpSpPr>
          <p:graphicFrame>
            <p:nvGraphicFramePr>
              <p:cNvPr id="4132" name="Object 16"/>
              <p:cNvGraphicFramePr>
                <a:graphicFrameLocks noChangeAspect="1"/>
              </p:cNvGraphicFramePr>
              <p:nvPr/>
            </p:nvGraphicFramePr>
            <p:xfrm>
              <a:off x="4413" y="720"/>
              <a:ext cx="79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0" name="Equation" r:id="rId43" imgW="1295326" imgH="381074" progId="Equation.3">
                      <p:embed/>
                    </p:oleObj>
                  </mc:Choice>
                  <mc:Fallback>
                    <p:oleObj name="Equation" r:id="rId43" imgW="1295326" imgH="381074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3" y="720"/>
                            <a:ext cx="793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3" name="Line 18"/>
              <p:cNvSpPr>
                <a:spLocks noChangeShapeType="1"/>
              </p:cNvSpPr>
              <p:nvPr/>
            </p:nvSpPr>
            <p:spPr bwMode="auto">
              <a:xfrm flipV="1">
                <a:off x="4291" y="873"/>
                <a:ext cx="0" cy="8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Line 19"/>
              <p:cNvSpPr>
                <a:spLocks noChangeShapeType="1"/>
              </p:cNvSpPr>
              <p:nvPr/>
            </p:nvSpPr>
            <p:spPr bwMode="auto">
              <a:xfrm>
                <a:off x="5344" y="873"/>
                <a:ext cx="0" cy="8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35" name="Object 20"/>
              <p:cNvGraphicFramePr>
                <a:graphicFrameLocks noChangeAspect="1"/>
              </p:cNvGraphicFramePr>
              <p:nvPr/>
            </p:nvGraphicFramePr>
            <p:xfrm>
              <a:off x="5527" y="1795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1" name="Equation" r:id="rId45" imgW="200053" imgH="209624" progId="Equation.3">
                      <p:embed/>
                    </p:oleObj>
                  </mc:Choice>
                  <mc:Fallback>
                    <p:oleObj name="Equation" r:id="rId45" imgW="200053" imgH="209624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7" y="1795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6" name="Object 21"/>
              <p:cNvGraphicFramePr>
                <a:graphicFrameLocks noChangeAspect="1"/>
              </p:cNvGraphicFramePr>
              <p:nvPr/>
            </p:nvGraphicFramePr>
            <p:xfrm>
              <a:off x="5307" y="1744"/>
              <a:ext cx="12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2" name="Equation" r:id="rId47" imgW="190351" imgH="304726" progId="Equation.3">
                      <p:embed/>
                    </p:oleObj>
                  </mc:Choice>
                  <mc:Fallback>
                    <p:oleObj name="Equation" r:id="rId47" imgW="190351" imgH="304726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7" y="1744"/>
                            <a:ext cx="12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7" name="Object 22"/>
              <p:cNvGraphicFramePr>
                <a:graphicFrameLocks noChangeAspect="1"/>
              </p:cNvGraphicFramePr>
              <p:nvPr/>
            </p:nvGraphicFramePr>
            <p:xfrm>
              <a:off x="4374" y="1790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3" name="Equation" r:id="rId49" imgW="200053" imgH="209624" progId="Equation.3">
                      <p:embed/>
                    </p:oleObj>
                  </mc:Choice>
                  <mc:Fallback>
                    <p:oleObj name="Equation" r:id="rId49" imgW="200053" imgH="209624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4" y="1790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8" name="Object 24"/>
              <p:cNvGraphicFramePr>
                <a:graphicFrameLocks noChangeAspect="1"/>
              </p:cNvGraphicFramePr>
              <p:nvPr/>
            </p:nvGraphicFramePr>
            <p:xfrm>
              <a:off x="4088" y="911"/>
              <a:ext cx="14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4" name="Equation" r:id="rId51" imgW="209420" imgH="285638" progId="Equation.3">
                      <p:embed/>
                    </p:oleObj>
                  </mc:Choice>
                  <mc:Fallback>
                    <p:oleObj name="Equation" r:id="rId51" imgW="209420" imgH="285638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8" y="911"/>
                            <a:ext cx="14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9" name="Freeform 25"/>
              <p:cNvSpPr>
                <a:spLocks/>
              </p:cNvSpPr>
              <p:nvPr/>
            </p:nvSpPr>
            <p:spPr bwMode="auto">
              <a:xfrm>
                <a:off x="4428" y="873"/>
                <a:ext cx="916" cy="321"/>
              </a:xfrm>
              <a:custGeom>
                <a:avLst/>
                <a:gdLst>
                  <a:gd name="T0" fmla="*/ 0 w 960"/>
                  <a:gd name="T1" fmla="*/ 293 h 336"/>
                  <a:gd name="T2" fmla="*/ 167 w 960"/>
                  <a:gd name="T3" fmla="*/ 42 h 336"/>
                  <a:gd name="T4" fmla="*/ 542 w 960"/>
                  <a:gd name="T5" fmla="*/ 209 h 336"/>
                  <a:gd name="T6" fmla="*/ 834 w 960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0" h="336">
                    <a:moveTo>
                      <a:pt x="0" y="336"/>
                    </a:moveTo>
                    <a:cubicBezTo>
                      <a:pt x="44" y="200"/>
                      <a:pt x="88" y="64"/>
                      <a:pt x="192" y="48"/>
                    </a:cubicBezTo>
                    <a:cubicBezTo>
                      <a:pt x="296" y="32"/>
                      <a:pt x="496" y="248"/>
                      <a:pt x="624" y="240"/>
                    </a:cubicBezTo>
                    <a:cubicBezTo>
                      <a:pt x="752" y="232"/>
                      <a:pt x="904" y="40"/>
                      <a:pt x="96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0" name="Line 26"/>
              <p:cNvSpPr>
                <a:spLocks noChangeShapeType="1"/>
              </p:cNvSpPr>
              <p:nvPr/>
            </p:nvSpPr>
            <p:spPr bwMode="auto">
              <a:xfrm>
                <a:off x="4291" y="1744"/>
                <a:ext cx="13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Line 27"/>
              <p:cNvSpPr>
                <a:spLocks noChangeShapeType="1"/>
              </p:cNvSpPr>
              <p:nvPr/>
            </p:nvSpPr>
            <p:spPr bwMode="auto">
              <a:xfrm>
                <a:off x="4428" y="1194"/>
                <a:ext cx="0" cy="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31" name="Object 61"/>
            <p:cNvGraphicFramePr>
              <a:graphicFrameLocks noChangeAspect="1"/>
            </p:cNvGraphicFramePr>
            <p:nvPr/>
          </p:nvGraphicFramePr>
          <p:xfrm>
            <a:off x="4108" y="172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5" name="Equation" r:id="rId53" imgW="276327" imgH="285638" progId="Equation.3">
                    <p:embed/>
                  </p:oleObj>
                </mc:Choice>
                <mc:Fallback>
                  <p:oleObj name="Equation" r:id="rId53" imgW="276327" imgH="28563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72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22" name="Object 66"/>
          <p:cNvGraphicFramePr>
            <a:graphicFrameLocks noChangeAspect="1"/>
          </p:cNvGraphicFramePr>
          <p:nvPr/>
        </p:nvGraphicFramePr>
        <p:xfrm>
          <a:off x="6484938" y="5045075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55" imgW="2295590" imgH="381074" progId="Equation.DSMT4">
                  <p:embed/>
                </p:oleObj>
              </mc:Choice>
              <mc:Fallback>
                <p:oleObj name="Equation" r:id="rId55" imgW="2295590" imgH="381074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5045075"/>
                        <a:ext cx="232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3" grpId="0" build="p" autoUpdateAnimBg="0"/>
      <p:bldP spid="45084" grpId="0" animBg="1"/>
      <p:bldP spid="45088" grpId="0" animBg="1"/>
      <p:bldP spid="45089" grpId="0" animBg="1"/>
      <p:bldP spid="45095" grpId="0" animBg="1"/>
      <p:bldP spid="45061" grpId="0" build="p" autoUpdateAnimBg="0"/>
      <p:bldP spid="45068" grpId="0" autoUpdateAnimBg="0"/>
      <p:bldP spid="45070" grpId="0" autoUpdateAnimBg="0"/>
      <p:bldP spid="4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7848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说明</a:t>
            </a:r>
            <a:r>
              <a:rPr lang="en-US" altLang="zh-CN" sz="2800" b="1" dirty="0" smtClean="0">
                <a:ea typeface="仿宋_GB2312" pitchFamily="49" charset="-122"/>
              </a:rPr>
              <a:t>:  </a:t>
            </a:r>
            <a:r>
              <a:rPr lang="en-US" altLang="zh-CN" sz="2400" b="1" dirty="0" smtClean="0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包括了教材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P237-238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与定理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的内容</a:t>
            </a:r>
            <a:r>
              <a:rPr lang="en-US" altLang="zh-CN" sz="2400" b="1" dirty="0" smtClean="0">
                <a:solidFill>
                  <a:schemeClr val="accent2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09600" y="88423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1) </a:t>
            </a:r>
            <a:r>
              <a:rPr kumimoji="1" lang="zh-CN" altLang="en-US"/>
              <a:t>定理 </a:t>
            </a:r>
            <a:r>
              <a:rPr kumimoji="1" lang="en-US" altLang="zh-CN"/>
              <a:t>1 </a:t>
            </a:r>
            <a:r>
              <a:rPr kumimoji="1" lang="zh-CN" altLang="en-US"/>
              <a:t>证明了连续函数的原函数是存在的</a:t>
            </a:r>
            <a:r>
              <a:rPr kumimoji="1" lang="en-US" altLang="zh-CN"/>
              <a:t>,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09600" y="202723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2) </a:t>
            </a:r>
            <a:r>
              <a:rPr kumimoji="1" lang="zh-CN" altLang="en-US"/>
              <a:t>其他变限积分求导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087438" y="254635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3" imgW="1809843" imgH="895424" progId="Equation.3">
                  <p:embed/>
                </p:oleObj>
              </mc:Choice>
              <mc:Fallback>
                <p:oleObj name="Equation" r:id="rId3" imgW="1809843" imgH="8954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54635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987675" y="277495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5" imgW="1219051" imgH="381074" progId="Equation.3">
                  <p:embed/>
                </p:oleObj>
              </mc:Choice>
              <mc:Fallback>
                <p:oleObj name="Equation" r:id="rId5" imgW="1219051" imgH="3810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7495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1087438" y="3562350"/>
          <a:ext cx="226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7" imgW="2229017" imgH="895424" progId="Equation.3">
                  <p:embed/>
                </p:oleObj>
              </mc:Choice>
              <mc:Fallback>
                <p:oleObj name="Equation" r:id="rId7" imgW="2229017" imgH="8954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562350"/>
                        <a:ext cx="226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3416300" y="379095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9" imgW="2266820" imgH="390451" progId="Equation.3">
                  <p:embed/>
                </p:oleObj>
              </mc:Choice>
              <mc:Fallback>
                <p:oleObj name="Equation" r:id="rId9" imgW="2266820" imgH="39045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790950"/>
                        <a:ext cx="229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588250" y="8699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可导的</a:t>
            </a:r>
            <a:r>
              <a:rPr kumimoji="1" lang="en-US" altLang="zh-CN"/>
              <a:t>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228600" y="1479550"/>
            <a:ext cx="686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这为通过原函数计算定积分开辟了道路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1087438" y="4629150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1" imgW="2209949" imgH="895424" progId="Equation.3">
                  <p:embed/>
                </p:oleObj>
              </mc:Choice>
              <mc:Fallback>
                <p:oleObj name="Equation" r:id="rId11" imgW="2209949" imgH="89542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629150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Object 39"/>
          <p:cNvGraphicFramePr>
            <a:graphicFrameLocks noChangeAspect="1"/>
          </p:cNvGraphicFramePr>
          <p:nvPr/>
        </p:nvGraphicFramePr>
        <p:xfrm>
          <a:off x="3365500" y="5708650"/>
          <a:ext cx="466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3" imgW="4629317" imgH="390451" progId="Equation.3">
                  <p:embed/>
                </p:oleObj>
              </mc:Choice>
              <mc:Fallback>
                <p:oleObj name="Equation" r:id="rId13" imgW="4629317" imgH="39045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708650"/>
                        <a:ext cx="466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3365500" y="4629150"/>
          <a:ext cx="516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5" imgW="5143500" imgH="895424" progId="Equation.3">
                  <p:embed/>
                </p:oleObj>
              </mc:Choice>
              <mc:Fallback>
                <p:oleObj name="Equation" r:id="rId15" imgW="5143500" imgH="8954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629150"/>
                        <a:ext cx="516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utoUpdateAnimBg="0"/>
      <p:bldP spid="17422" grpId="0" autoUpdateAnimBg="0"/>
      <p:bldP spid="17427" grpId="0" autoUpdateAnimBg="0"/>
      <p:bldP spid="17428" grpId="0" autoUpdateAnimBg="0"/>
      <p:bldP spid="1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76213" y="4763"/>
            <a:ext cx="533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三、牛顿 </a:t>
            </a:r>
            <a:r>
              <a:rPr lang="en-US" altLang="zh-CN" sz="3200" b="1" smtClean="0">
                <a:ea typeface="楷体_GB2312" pitchFamily="49" charset="-122"/>
              </a:rPr>
              <a:t>– </a:t>
            </a:r>
            <a:r>
              <a:rPr lang="zh-CN" altLang="en-US" sz="3200" b="1" smtClean="0">
                <a:ea typeface="楷体_GB2312" pitchFamily="49" charset="-122"/>
              </a:rPr>
              <a:t>莱布尼茨公式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39750" y="1108075"/>
          <a:ext cx="71278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3" imgW="3276360" imgH="203040" progId="Equation.DSMT4">
                  <p:embed/>
                </p:oleObj>
              </mc:Choice>
              <mc:Fallback>
                <p:oleObj name="Equation" r:id="rId3" imgW="32763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08075"/>
                        <a:ext cx="71278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841500" y="1524000"/>
          <a:ext cx="364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5" imgW="3619351" imgH="743062" progId="Equation.3">
                  <p:embed/>
                </p:oleObj>
              </mc:Choice>
              <mc:Fallback>
                <p:oleObj name="Equation" r:id="rId5" imgW="3619351" imgH="7430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524000"/>
                        <a:ext cx="3644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562600" y="1600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牛顿 </a:t>
            </a:r>
            <a:r>
              <a:rPr kumimoji="1" lang="en-US" altLang="zh-CN" sz="2400">
                <a:solidFill>
                  <a:schemeClr val="accent2"/>
                </a:solidFill>
              </a:rPr>
              <a:t>- </a:t>
            </a:r>
            <a:r>
              <a:rPr kumimoji="1" lang="zh-CN" altLang="en-US" sz="2400">
                <a:solidFill>
                  <a:schemeClr val="accent2"/>
                </a:solidFill>
              </a:rPr>
              <a:t>莱布尼茨公式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  <a:r>
              <a:rPr kumimoji="1" lang="en-US" altLang="zh-CN"/>
              <a:t> 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539750" y="2414588"/>
            <a:ext cx="908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219200" y="24082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根据定理</a:t>
            </a:r>
            <a:r>
              <a:rPr kumimoji="1" lang="en-US" altLang="zh-CN"/>
              <a:t>1,</a:t>
            </a:r>
          </a:p>
        </p:txBody>
      </p:sp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3182938" y="2281238"/>
          <a:ext cx="472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7" imgW="4695890" imgH="771525" progId="Equation.DSMT4">
                  <p:embed/>
                </p:oleObj>
              </mc:Choice>
              <mc:Fallback>
                <p:oleObj name="Equation" r:id="rId7" imgW="4695890" imgH="77152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281238"/>
                        <a:ext cx="472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8007350" y="2370138"/>
            <a:ext cx="668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2305050" y="3111500"/>
          <a:ext cx="299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9" imgW="2971688" imgH="771525" progId="Equation.DSMT4">
                  <p:embed/>
                </p:oleObj>
              </mc:Choice>
              <mc:Fallback>
                <p:oleObj name="Equation" r:id="rId9" imgW="2971688" imgH="77152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111500"/>
                        <a:ext cx="2997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244475" y="3962400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11" imgW="1295326" imgH="419249" progId="Equation.3">
                  <p:embed/>
                </p:oleObj>
              </mc:Choice>
              <mc:Fallback>
                <p:oleObj name="Equation" r:id="rId11" imgW="1295326" imgH="41924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962400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1717675" y="3975100"/>
          <a:ext cx="191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13" imgW="1886117" imgH="419249" progId="Equation.3">
                  <p:embed/>
                </p:oleObj>
              </mc:Choice>
              <mc:Fallback>
                <p:oleObj name="Equation" r:id="rId13" imgW="1886117" imgH="41924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975100"/>
                        <a:ext cx="191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3721100" y="3913188"/>
            <a:ext cx="1138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</a:t>
            </a:r>
          </a:p>
        </p:txBody>
      </p:sp>
      <p:graphicFrame>
        <p:nvGraphicFramePr>
          <p:cNvPr id="43035" name="Object 27"/>
          <p:cNvGraphicFramePr>
            <a:graphicFrameLocks noChangeAspect="1"/>
          </p:cNvGraphicFramePr>
          <p:nvPr/>
        </p:nvGraphicFramePr>
        <p:xfrm>
          <a:off x="4718050" y="3810000"/>
          <a:ext cx="345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5" imgW="3429000" imgH="771525" progId="Equation.DSMT4">
                  <p:embed/>
                </p:oleObj>
              </mc:Choice>
              <mc:Fallback>
                <p:oleObj name="Equation" r:id="rId15" imgW="3429000" imgH="771525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810000"/>
                        <a:ext cx="345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244475" y="470535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17" imgW="1638226" imgH="419249" progId="Equation.3">
                  <p:embed/>
                </p:oleObj>
              </mc:Choice>
              <mc:Fallback>
                <p:oleObj name="Equation" r:id="rId17" imgW="1638226" imgH="41924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70535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1928813" y="46291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2627313" y="4573588"/>
          <a:ext cx="3429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19" imgW="3400564" imgH="771525" progId="Equation.DSMT4">
                  <p:embed/>
                </p:oleObj>
              </mc:Choice>
              <mc:Fallback>
                <p:oleObj name="Equation" r:id="rId19" imgW="3400564" imgH="77152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73588"/>
                        <a:ext cx="3429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3938588" y="5454650"/>
            <a:ext cx="838200" cy="533400"/>
            <a:chOff x="2496" y="3360"/>
            <a:chExt cx="528" cy="336"/>
          </a:xfrm>
        </p:grpSpPr>
        <p:sp>
          <p:nvSpPr>
            <p:cNvPr id="6175" name="Text Box 32"/>
            <p:cNvSpPr txBox="1">
              <a:spLocks noChangeArrowheads="1"/>
            </p:cNvSpPr>
            <p:nvPr/>
          </p:nvSpPr>
          <p:spPr bwMode="auto">
            <a:xfrm>
              <a:off x="2496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6176" name="Line 37"/>
            <p:cNvSpPr>
              <a:spLocks noChangeShapeType="1"/>
            </p:cNvSpPr>
            <p:nvPr/>
          </p:nvSpPr>
          <p:spPr bwMode="auto">
            <a:xfrm>
              <a:off x="2544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38"/>
            <p:cNvSpPr>
              <a:spLocks noChangeShapeType="1"/>
            </p:cNvSpPr>
            <p:nvPr/>
          </p:nvSpPr>
          <p:spPr bwMode="auto">
            <a:xfrm>
              <a:off x="254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1" name="Group 43"/>
          <p:cNvGrpSpPr>
            <a:grpSpLocks/>
          </p:cNvGrpSpPr>
          <p:nvPr/>
        </p:nvGrpSpPr>
        <p:grpSpPr bwMode="auto">
          <a:xfrm>
            <a:off x="4776788" y="5505450"/>
            <a:ext cx="1219200" cy="800100"/>
            <a:chOff x="2784" y="3528"/>
            <a:chExt cx="768" cy="504"/>
          </a:xfrm>
        </p:grpSpPr>
        <p:graphicFrame>
          <p:nvGraphicFramePr>
            <p:cNvPr id="6173" name="Object 34"/>
            <p:cNvGraphicFramePr>
              <a:graphicFrameLocks noChangeAspect="1"/>
            </p:cNvGraphicFramePr>
            <p:nvPr/>
          </p:nvGraphicFramePr>
          <p:xfrm>
            <a:off x="2784" y="3664"/>
            <a:ext cx="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" name="Equation" r:id="rId21" imgW="923990" imgH="400162" progId="Equation.3">
                    <p:embed/>
                  </p:oleObj>
                </mc:Choice>
                <mc:Fallback>
                  <p:oleObj name="Equation" r:id="rId21" imgW="923990" imgH="40016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64"/>
                          <a:ext cx="6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41"/>
            <p:cNvGraphicFramePr>
              <a:graphicFrameLocks noChangeAspect="1"/>
            </p:cNvGraphicFramePr>
            <p:nvPr/>
          </p:nvGraphicFramePr>
          <p:xfrm>
            <a:off x="3408" y="3528"/>
            <a:ext cx="14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Equation" r:id="rId23" imgW="200053" imgH="771525" progId="Equation.3">
                    <p:embed/>
                  </p:oleObj>
                </mc:Choice>
                <mc:Fallback>
                  <p:oleObj name="Equation" r:id="rId23" imgW="200053" imgH="77152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28"/>
                          <a:ext cx="14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54" name="Group 46"/>
          <p:cNvGrpSpPr>
            <a:grpSpLocks/>
          </p:cNvGrpSpPr>
          <p:nvPr/>
        </p:nvGrpSpPr>
        <p:grpSpPr bwMode="auto">
          <a:xfrm>
            <a:off x="6072188" y="5581650"/>
            <a:ext cx="1447800" cy="800100"/>
            <a:chOff x="4272" y="3336"/>
            <a:chExt cx="912" cy="504"/>
          </a:xfrm>
        </p:grpSpPr>
        <p:graphicFrame>
          <p:nvGraphicFramePr>
            <p:cNvPr id="6170" name="Object 36"/>
            <p:cNvGraphicFramePr>
              <a:graphicFrameLocks noChangeAspect="1"/>
            </p:cNvGraphicFramePr>
            <p:nvPr/>
          </p:nvGraphicFramePr>
          <p:xfrm>
            <a:off x="4272" y="3444"/>
            <a:ext cx="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25" imgW="1076204" imgH="381074" progId="Equation.3">
                    <p:embed/>
                  </p:oleObj>
                </mc:Choice>
                <mc:Fallback>
                  <p:oleObj name="Equation" r:id="rId25" imgW="1076204" imgH="381074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444"/>
                          <a:ext cx="6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40"/>
            <p:cNvSpPr>
              <a:spLocks noChangeShapeType="1"/>
            </p:cNvSpPr>
            <p:nvPr/>
          </p:nvSpPr>
          <p:spPr bwMode="auto">
            <a:xfrm>
              <a:off x="4992" y="33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2" name="Object 42"/>
            <p:cNvGraphicFramePr>
              <a:graphicFrameLocks noChangeAspect="1"/>
            </p:cNvGraphicFramePr>
            <p:nvPr/>
          </p:nvGraphicFramePr>
          <p:xfrm>
            <a:off x="5040" y="3336"/>
            <a:ext cx="14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Equation" r:id="rId27" imgW="200053" imgH="771525" progId="Equation.3">
                    <p:embed/>
                  </p:oleObj>
                </mc:Choice>
                <mc:Fallback>
                  <p:oleObj name="Equation" r:id="rId27" imgW="200053" imgH="77152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336"/>
                          <a:ext cx="14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539750" y="476250"/>
            <a:ext cx="5111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</a:rPr>
              <a:t>2.</a:t>
            </a:r>
            <a:r>
              <a:rPr lang="en-US" altLang="zh-CN" b="1">
                <a:solidFill>
                  <a:schemeClr val="tx2"/>
                </a:solidFill>
              </a:rPr>
              <a:t> 【</a:t>
            </a:r>
            <a:r>
              <a:rPr lang="zh-CN" altLang="en-US" b="1">
                <a:solidFill>
                  <a:schemeClr val="tx2"/>
                </a:solidFill>
              </a:rPr>
              <a:t>微积分第二基本定理</a:t>
            </a:r>
            <a:r>
              <a:rPr lang="en-US" altLang="zh-CN" b="1">
                <a:solidFill>
                  <a:schemeClr val="tx2"/>
                </a:solidFill>
              </a:rPr>
              <a:t>】 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539750" y="1612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6027738" y="5449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>
                <a:solidFill>
                  <a:schemeClr val="accent2"/>
                </a:solidFill>
              </a:rPr>
              <a:t>或</a:t>
            </a:r>
          </a:p>
        </p:txBody>
      </p:sp>
      <p:graphicFrame>
        <p:nvGraphicFramePr>
          <p:cNvPr id="43062" name="Object 54"/>
          <p:cNvGraphicFramePr>
            <a:graphicFrameLocks noChangeAspect="1"/>
          </p:cNvGraphicFramePr>
          <p:nvPr/>
        </p:nvGraphicFramePr>
        <p:xfrm>
          <a:off x="6115050" y="4570413"/>
          <a:ext cx="1841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29" imgW="1841500" imgH="800100" progId="Equation.DSMT4">
                  <p:embed/>
                </p:oleObj>
              </mc:Choice>
              <mc:Fallback>
                <p:oleObj name="Equation" r:id="rId29" imgW="1841500" imgH="8001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570413"/>
                        <a:ext cx="1841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27" grpId="0" build="p" autoUpdateAnimBg="0"/>
      <p:bldP spid="43028" grpId="0" autoUpdateAnimBg="0"/>
      <p:bldP spid="43030" grpId="0" autoUpdateAnimBg="0"/>
      <p:bldP spid="43034" grpId="0" autoUpdateAnimBg="0"/>
      <p:bldP spid="43038" grpId="0" autoUpdateAnimBg="0"/>
      <p:bldP spid="43053" grpId="0" build="p" autoUpdateAnimBg="0"/>
      <p:bldP spid="43056" grpId="0" build="p" autoUpdateAnimBg="0"/>
      <p:bldP spid="43057" grpId="0" build="p" autoUpdateAnimBg="0"/>
      <p:bldP spid="3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9750" y="554038"/>
            <a:ext cx="1981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2038350" y="457200"/>
          <a:ext cx="156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3" imgW="1533516" imgH="847874" progId="Equation.3">
                  <p:embed/>
                </p:oleObj>
              </mc:Choice>
              <mc:Fallback>
                <p:oleObj name="Equation" r:id="rId3" imgW="1533516" imgH="8478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57200"/>
                        <a:ext cx="1562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39750" y="15621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320800" y="1409700"/>
          <a:ext cx="297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5" imgW="2943253" imgH="847874" progId="Equation.3">
                  <p:embed/>
                </p:oleObj>
              </mc:Choice>
              <mc:Fallback>
                <p:oleObj name="Equation" r:id="rId5" imgW="2943253" imgH="8478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409700"/>
                        <a:ext cx="2971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4343400" y="14097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4419600" y="1333500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7" imgW="428541" imgH="895424" progId="Equation.3">
                  <p:embed/>
                </p:oleObj>
              </mc:Choice>
              <mc:Fallback>
                <p:oleObj name="Equation" r:id="rId7" imgW="428541" imgH="8954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33500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4953000" y="1620838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9" imgW="3476504" imgH="428625" progId="Equation.3">
                  <p:embed/>
                </p:oleObj>
              </mc:Choice>
              <mc:Fallback>
                <p:oleObj name="Equation" r:id="rId9" imgW="3476504" imgH="4286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20838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832100" y="2303463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11" imgW="514517" imgH="819076" progId="Equation.3">
                  <p:embed/>
                </p:oleObj>
              </mc:Choice>
              <mc:Fallback>
                <p:oleObj name="Equation" r:id="rId11" imgW="514517" imgH="8190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303463"/>
                        <a:ext cx="54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4711700" y="2303463"/>
          <a:ext cx="92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13" imgW="895220" imgH="819076" progId="Equation.3">
                  <p:embed/>
                </p:oleObj>
              </mc:Choice>
              <mc:Fallback>
                <p:oleObj name="Equation" r:id="rId13" imgW="895220" imgH="8190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303463"/>
                        <a:ext cx="92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39750" y="32146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2. </a:t>
            </a:r>
            <a:r>
              <a:rPr kumimoji="1" lang="en-US" altLang="zh-CN"/>
              <a:t> </a:t>
            </a:r>
            <a:r>
              <a:rPr kumimoji="1" lang="zh-CN" altLang="en-US"/>
              <a:t>计算正弦曲线</a:t>
            </a:r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3657600" y="3236913"/>
          <a:ext cx="499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15" imgW="4962516" imgH="428625" progId="Equation.3">
                  <p:embed/>
                </p:oleObj>
              </mc:Choice>
              <mc:Fallback>
                <p:oleObj name="Equation" r:id="rId15" imgW="4962516" imgH="4286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36913"/>
                        <a:ext cx="499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52400" y="3824288"/>
            <a:ext cx="1971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的面积</a:t>
            </a:r>
            <a:r>
              <a:rPr kumimoji="1" lang="en-US" altLang="zh-CN"/>
              <a:t>. </a:t>
            </a:r>
            <a:endParaRPr kumimoji="1" lang="en-US" altLang="zh-CN" sz="2400">
              <a:solidFill>
                <a:schemeClr val="accent2"/>
              </a:solidFill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539750" y="45894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289050" y="4483100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17" imgW="2104904" imgH="743062" progId="Equation.3">
                  <p:embed/>
                </p:oleObj>
              </mc:Choice>
              <mc:Fallback>
                <p:oleObj name="Equation" r:id="rId17" imgW="2104904" imgH="74306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483100"/>
                        <a:ext cx="2133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676400" y="5588000"/>
          <a:ext cx="1282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19" imgW="1257188" imgH="209624" progId="Equation.3">
                  <p:embed/>
                </p:oleObj>
              </mc:Choice>
              <mc:Fallback>
                <p:oleObj name="Equation" r:id="rId19" imgW="1257188" imgH="2096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88000"/>
                        <a:ext cx="1282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3048000" y="5354638"/>
            <a:ext cx="0" cy="766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3136900" y="5314950"/>
          <a:ext cx="24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21" imgW="209420" imgH="799988" progId="Equation.3">
                  <p:embed/>
                </p:oleObj>
              </mc:Choice>
              <mc:Fallback>
                <p:oleObj name="Equation" r:id="rId21" imgW="209420" imgH="7999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314950"/>
                        <a:ext cx="24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416300" y="54864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23" imgW="990563" imgH="381074" progId="Equation.3">
                  <p:embed/>
                </p:oleObj>
              </mc:Choice>
              <mc:Fallback>
                <p:oleObj name="Equation" r:id="rId23" imgW="990563" imgH="3810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4864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4406900" y="5491163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25" imgW="552320" imgH="381074" progId="Equation.3">
                  <p:embed/>
                </p:oleObj>
              </mc:Choice>
              <mc:Fallback>
                <p:oleObj name="Equation" r:id="rId25" imgW="552320" imgH="3810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491163"/>
                        <a:ext cx="58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5029200" y="54991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27" imgW="476380" imgH="276262" progId="Equation.3">
                  <p:embed/>
                </p:oleObj>
              </mc:Choice>
              <mc:Fallback>
                <p:oleObj name="Equation" r:id="rId27" imgW="476380" imgH="27626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991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3467100" y="2303463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29" imgW="1152479" imgH="819076" progId="Equation.3">
                  <p:embed/>
                </p:oleObj>
              </mc:Choice>
              <mc:Fallback>
                <p:oleObj name="Equation" r:id="rId29" imgW="1152479" imgH="8190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303463"/>
                        <a:ext cx="118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26" name="Group 34"/>
          <p:cNvGrpSpPr>
            <a:grpSpLocks/>
          </p:cNvGrpSpPr>
          <p:nvPr/>
        </p:nvGrpSpPr>
        <p:grpSpPr bwMode="auto">
          <a:xfrm>
            <a:off x="5580063" y="3933825"/>
            <a:ext cx="3289300" cy="1649413"/>
            <a:chOff x="3496" y="2496"/>
            <a:chExt cx="2072" cy="1039"/>
          </a:xfrm>
        </p:grpSpPr>
        <p:sp>
          <p:nvSpPr>
            <p:cNvPr id="7193" name="Freeform 2" descr="宽上对角线"/>
            <p:cNvSpPr>
              <a:spLocks/>
            </p:cNvSpPr>
            <p:nvPr/>
          </p:nvSpPr>
          <p:spPr bwMode="auto">
            <a:xfrm>
              <a:off x="3711" y="2784"/>
              <a:ext cx="1569" cy="542"/>
            </a:xfrm>
            <a:custGeom>
              <a:avLst/>
              <a:gdLst>
                <a:gd name="T0" fmla="*/ 0 w 2178"/>
                <a:gd name="T1" fmla="*/ 265 h 756"/>
                <a:gd name="T2" fmla="*/ 25 w 2178"/>
                <a:gd name="T3" fmla="*/ 239 h 756"/>
                <a:gd name="T4" fmla="*/ 51 w 2178"/>
                <a:gd name="T5" fmla="*/ 212 h 756"/>
                <a:gd name="T6" fmla="*/ 76 w 2178"/>
                <a:gd name="T7" fmla="*/ 188 h 756"/>
                <a:gd name="T8" fmla="*/ 101 w 2178"/>
                <a:gd name="T9" fmla="*/ 161 h 756"/>
                <a:gd name="T10" fmla="*/ 128 w 2178"/>
                <a:gd name="T11" fmla="*/ 137 h 756"/>
                <a:gd name="T12" fmla="*/ 153 w 2178"/>
                <a:gd name="T13" fmla="*/ 115 h 756"/>
                <a:gd name="T14" fmla="*/ 177 w 2178"/>
                <a:gd name="T15" fmla="*/ 95 h 756"/>
                <a:gd name="T16" fmla="*/ 204 w 2178"/>
                <a:gd name="T17" fmla="*/ 75 h 756"/>
                <a:gd name="T18" fmla="*/ 229 w 2178"/>
                <a:gd name="T19" fmla="*/ 57 h 756"/>
                <a:gd name="T20" fmla="*/ 254 w 2178"/>
                <a:gd name="T21" fmla="*/ 42 h 756"/>
                <a:gd name="T22" fmla="*/ 280 w 2178"/>
                <a:gd name="T23" fmla="*/ 29 h 756"/>
                <a:gd name="T24" fmla="*/ 305 w 2178"/>
                <a:gd name="T25" fmla="*/ 17 h 756"/>
                <a:gd name="T26" fmla="*/ 329 w 2178"/>
                <a:gd name="T27" fmla="*/ 9 h 756"/>
                <a:gd name="T28" fmla="*/ 357 w 2178"/>
                <a:gd name="T29" fmla="*/ 4 h 756"/>
                <a:gd name="T30" fmla="*/ 381 w 2178"/>
                <a:gd name="T31" fmla="*/ 0 h 756"/>
                <a:gd name="T32" fmla="*/ 408 w 2178"/>
                <a:gd name="T33" fmla="*/ 0 h 756"/>
                <a:gd name="T34" fmla="*/ 433 w 2178"/>
                <a:gd name="T35" fmla="*/ 2 h 756"/>
                <a:gd name="T36" fmla="*/ 457 w 2178"/>
                <a:gd name="T37" fmla="*/ 6 h 756"/>
                <a:gd name="T38" fmla="*/ 485 w 2178"/>
                <a:gd name="T39" fmla="*/ 14 h 756"/>
                <a:gd name="T40" fmla="*/ 509 w 2178"/>
                <a:gd name="T41" fmla="*/ 24 h 756"/>
                <a:gd name="T42" fmla="*/ 534 w 2178"/>
                <a:gd name="T43" fmla="*/ 35 h 756"/>
                <a:gd name="T44" fmla="*/ 561 w 2178"/>
                <a:gd name="T45" fmla="*/ 51 h 756"/>
                <a:gd name="T46" fmla="*/ 586 w 2178"/>
                <a:gd name="T47" fmla="*/ 68 h 756"/>
                <a:gd name="T48" fmla="*/ 610 w 2178"/>
                <a:gd name="T49" fmla="*/ 86 h 756"/>
                <a:gd name="T50" fmla="*/ 638 w 2178"/>
                <a:gd name="T51" fmla="*/ 106 h 756"/>
                <a:gd name="T52" fmla="*/ 661 w 2178"/>
                <a:gd name="T53" fmla="*/ 128 h 756"/>
                <a:gd name="T54" fmla="*/ 687 w 2178"/>
                <a:gd name="T55" fmla="*/ 153 h 756"/>
                <a:gd name="T56" fmla="*/ 713 w 2178"/>
                <a:gd name="T57" fmla="*/ 177 h 756"/>
                <a:gd name="T58" fmla="*/ 738 w 2178"/>
                <a:gd name="T59" fmla="*/ 201 h 756"/>
                <a:gd name="T60" fmla="*/ 763 w 2178"/>
                <a:gd name="T61" fmla="*/ 228 h 756"/>
                <a:gd name="T62" fmla="*/ 790 w 2178"/>
                <a:gd name="T63" fmla="*/ 255 h 756"/>
                <a:gd name="T64" fmla="*/ 814 w 2178"/>
                <a:gd name="T65" fmla="*/ 279 h 7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78" h="756">
                  <a:moveTo>
                    <a:pt x="0" y="720"/>
                  </a:moveTo>
                  <a:lnTo>
                    <a:pt x="66" y="648"/>
                  </a:lnTo>
                  <a:lnTo>
                    <a:pt x="138" y="576"/>
                  </a:lnTo>
                  <a:lnTo>
                    <a:pt x="204" y="510"/>
                  </a:lnTo>
                  <a:lnTo>
                    <a:pt x="270" y="438"/>
                  </a:lnTo>
                  <a:lnTo>
                    <a:pt x="342" y="372"/>
                  </a:lnTo>
                  <a:lnTo>
                    <a:pt x="408" y="312"/>
                  </a:lnTo>
                  <a:lnTo>
                    <a:pt x="474" y="258"/>
                  </a:lnTo>
                  <a:lnTo>
                    <a:pt x="546" y="204"/>
                  </a:lnTo>
                  <a:lnTo>
                    <a:pt x="612" y="156"/>
                  </a:lnTo>
                  <a:lnTo>
                    <a:pt x="678" y="114"/>
                  </a:lnTo>
                  <a:lnTo>
                    <a:pt x="750" y="78"/>
                  </a:lnTo>
                  <a:lnTo>
                    <a:pt x="816" y="48"/>
                  </a:lnTo>
                  <a:lnTo>
                    <a:pt x="882" y="24"/>
                  </a:lnTo>
                  <a:lnTo>
                    <a:pt x="954" y="12"/>
                  </a:lnTo>
                  <a:lnTo>
                    <a:pt x="1020" y="0"/>
                  </a:lnTo>
                  <a:lnTo>
                    <a:pt x="1092" y="0"/>
                  </a:lnTo>
                  <a:lnTo>
                    <a:pt x="1158" y="6"/>
                  </a:lnTo>
                  <a:lnTo>
                    <a:pt x="1224" y="18"/>
                  </a:lnTo>
                  <a:lnTo>
                    <a:pt x="1296" y="36"/>
                  </a:lnTo>
                  <a:lnTo>
                    <a:pt x="1362" y="66"/>
                  </a:lnTo>
                  <a:lnTo>
                    <a:pt x="1428" y="96"/>
                  </a:lnTo>
                  <a:lnTo>
                    <a:pt x="1500" y="138"/>
                  </a:lnTo>
                  <a:lnTo>
                    <a:pt x="1566" y="186"/>
                  </a:lnTo>
                  <a:lnTo>
                    <a:pt x="1632" y="234"/>
                  </a:lnTo>
                  <a:lnTo>
                    <a:pt x="1704" y="288"/>
                  </a:lnTo>
                  <a:lnTo>
                    <a:pt x="1770" y="348"/>
                  </a:lnTo>
                  <a:lnTo>
                    <a:pt x="1836" y="414"/>
                  </a:lnTo>
                  <a:lnTo>
                    <a:pt x="1908" y="480"/>
                  </a:lnTo>
                  <a:lnTo>
                    <a:pt x="1974" y="546"/>
                  </a:lnTo>
                  <a:lnTo>
                    <a:pt x="2040" y="618"/>
                  </a:lnTo>
                  <a:lnTo>
                    <a:pt x="2112" y="690"/>
                  </a:lnTo>
                  <a:lnTo>
                    <a:pt x="2178" y="756"/>
                  </a:lnTo>
                </a:path>
              </a:pathLst>
            </a:custGeom>
            <a:pattFill prst="wdUpDiag">
              <a:fgClr>
                <a:srgbClr val="00CC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94" name="Object 25"/>
            <p:cNvGraphicFramePr>
              <a:graphicFrameLocks noChangeAspect="1"/>
            </p:cNvGraphicFramePr>
            <p:nvPr/>
          </p:nvGraphicFramePr>
          <p:xfrm>
            <a:off x="3600" y="3335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2" name="Equation" r:id="rId31" imgW="276327" imgH="285638" progId="Equation.3">
                    <p:embed/>
                  </p:oleObj>
                </mc:Choice>
                <mc:Fallback>
                  <p:oleObj name="Equation" r:id="rId31" imgW="276327" imgH="28563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335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3696" y="3312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V="1">
              <a:off x="3696" y="249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7" name="Object 29"/>
            <p:cNvGraphicFramePr>
              <a:graphicFrameLocks noChangeAspect="1"/>
            </p:cNvGraphicFramePr>
            <p:nvPr/>
          </p:nvGraphicFramePr>
          <p:xfrm>
            <a:off x="3496" y="24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3" name="Equation" r:id="rId33" imgW="209420" imgH="285638" progId="Equation.3">
                    <p:embed/>
                  </p:oleObj>
                </mc:Choice>
                <mc:Fallback>
                  <p:oleObj name="Equation" r:id="rId33" imgW="209420" imgH="28563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4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30"/>
            <p:cNvGraphicFramePr>
              <a:graphicFrameLocks noChangeAspect="1"/>
            </p:cNvGraphicFramePr>
            <p:nvPr/>
          </p:nvGraphicFramePr>
          <p:xfrm>
            <a:off x="5424" y="33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4" name="Equation" r:id="rId35" imgW="200053" imgH="209624" progId="Equation.3">
                    <p:embed/>
                  </p:oleObj>
                </mc:Choice>
                <mc:Fallback>
                  <p:oleObj name="Equation" r:id="rId35" imgW="200053" imgH="20962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3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31"/>
            <p:cNvGraphicFramePr>
              <a:graphicFrameLocks noChangeAspect="1"/>
            </p:cNvGraphicFramePr>
            <p:nvPr/>
          </p:nvGraphicFramePr>
          <p:xfrm>
            <a:off x="3880" y="2517"/>
            <a:ext cx="8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5" name="Equation" r:id="rId37" imgW="1238120" imgH="381074" progId="Equation.3">
                    <p:embed/>
                  </p:oleObj>
                </mc:Choice>
                <mc:Fallback>
                  <p:oleObj name="Equation" r:id="rId37" imgW="1238120" imgH="38107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517"/>
                          <a:ext cx="8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5184" y="333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" name="Equation" r:id="rId39" imgW="114412" imgH="114188" progId="Equation.DSMT4">
                    <p:embed/>
                  </p:oleObj>
                </mc:Choice>
                <mc:Fallback>
                  <p:oleObj name="Equation" r:id="rId39" imgW="114412" imgH="114188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3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711" y="2784"/>
              <a:ext cx="1569" cy="542"/>
            </a:xfrm>
            <a:custGeom>
              <a:avLst/>
              <a:gdLst>
                <a:gd name="T0" fmla="*/ 0 w 2178"/>
                <a:gd name="T1" fmla="*/ 265 h 756"/>
                <a:gd name="T2" fmla="*/ 25 w 2178"/>
                <a:gd name="T3" fmla="*/ 239 h 756"/>
                <a:gd name="T4" fmla="*/ 51 w 2178"/>
                <a:gd name="T5" fmla="*/ 212 h 756"/>
                <a:gd name="T6" fmla="*/ 76 w 2178"/>
                <a:gd name="T7" fmla="*/ 188 h 756"/>
                <a:gd name="T8" fmla="*/ 101 w 2178"/>
                <a:gd name="T9" fmla="*/ 161 h 756"/>
                <a:gd name="T10" fmla="*/ 128 w 2178"/>
                <a:gd name="T11" fmla="*/ 137 h 756"/>
                <a:gd name="T12" fmla="*/ 153 w 2178"/>
                <a:gd name="T13" fmla="*/ 115 h 756"/>
                <a:gd name="T14" fmla="*/ 177 w 2178"/>
                <a:gd name="T15" fmla="*/ 95 h 756"/>
                <a:gd name="T16" fmla="*/ 204 w 2178"/>
                <a:gd name="T17" fmla="*/ 75 h 756"/>
                <a:gd name="T18" fmla="*/ 229 w 2178"/>
                <a:gd name="T19" fmla="*/ 57 h 756"/>
                <a:gd name="T20" fmla="*/ 254 w 2178"/>
                <a:gd name="T21" fmla="*/ 42 h 756"/>
                <a:gd name="T22" fmla="*/ 280 w 2178"/>
                <a:gd name="T23" fmla="*/ 29 h 756"/>
                <a:gd name="T24" fmla="*/ 305 w 2178"/>
                <a:gd name="T25" fmla="*/ 17 h 756"/>
                <a:gd name="T26" fmla="*/ 329 w 2178"/>
                <a:gd name="T27" fmla="*/ 9 h 756"/>
                <a:gd name="T28" fmla="*/ 357 w 2178"/>
                <a:gd name="T29" fmla="*/ 4 h 756"/>
                <a:gd name="T30" fmla="*/ 381 w 2178"/>
                <a:gd name="T31" fmla="*/ 0 h 756"/>
                <a:gd name="T32" fmla="*/ 408 w 2178"/>
                <a:gd name="T33" fmla="*/ 0 h 756"/>
                <a:gd name="T34" fmla="*/ 433 w 2178"/>
                <a:gd name="T35" fmla="*/ 2 h 756"/>
                <a:gd name="T36" fmla="*/ 457 w 2178"/>
                <a:gd name="T37" fmla="*/ 6 h 756"/>
                <a:gd name="T38" fmla="*/ 485 w 2178"/>
                <a:gd name="T39" fmla="*/ 14 h 756"/>
                <a:gd name="T40" fmla="*/ 509 w 2178"/>
                <a:gd name="T41" fmla="*/ 24 h 756"/>
                <a:gd name="T42" fmla="*/ 534 w 2178"/>
                <a:gd name="T43" fmla="*/ 35 h 756"/>
                <a:gd name="T44" fmla="*/ 561 w 2178"/>
                <a:gd name="T45" fmla="*/ 51 h 756"/>
                <a:gd name="T46" fmla="*/ 586 w 2178"/>
                <a:gd name="T47" fmla="*/ 68 h 756"/>
                <a:gd name="T48" fmla="*/ 610 w 2178"/>
                <a:gd name="T49" fmla="*/ 86 h 756"/>
                <a:gd name="T50" fmla="*/ 638 w 2178"/>
                <a:gd name="T51" fmla="*/ 106 h 756"/>
                <a:gd name="T52" fmla="*/ 661 w 2178"/>
                <a:gd name="T53" fmla="*/ 128 h 756"/>
                <a:gd name="T54" fmla="*/ 687 w 2178"/>
                <a:gd name="T55" fmla="*/ 153 h 756"/>
                <a:gd name="T56" fmla="*/ 713 w 2178"/>
                <a:gd name="T57" fmla="*/ 177 h 756"/>
                <a:gd name="T58" fmla="*/ 738 w 2178"/>
                <a:gd name="T59" fmla="*/ 201 h 756"/>
                <a:gd name="T60" fmla="*/ 763 w 2178"/>
                <a:gd name="T61" fmla="*/ 228 h 756"/>
                <a:gd name="T62" fmla="*/ 790 w 2178"/>
                <a:gd name="T63" fmla="*/ 255 h 756"/>
                <a:gd name="T64" fmla="*/ 814 w 2178"/>
                <a:gd name="T65" fmla="*/ 279 h 7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78" h="756">
                  <a:moveTo>
                    <a:pt x="0" y="720"/>
                  </a:moveTo>
                  <a:lnTo>
                    <a:pt x="66" y="648"/>
                  </a:lnTo>
                  <a:lnTo>
                    <a:pt x="138" y="576"/>
                  </a:lnTo>
                  <a:lnTo>
                    <a:pt x="204" y="510"/>
                  </a:lnTo>
                  <a:lnTo>
                    <a:pt x="270" y="438"/>
                  </a:lnTo>
                  <a:lnTo>
                    <a:pt x="342" y="372"/>
                  </a:lnTo>
                  <a:lnTo>
                    <a:pt x="408" y="312"/>
                  </a:lnTo>
                  <a:lnTo>
                    <a:pt x="474" y="258"/>
                  </a:lnTo>
                  <a:lnTo>
                    <a:pt x="546" y="204"/>
                  </a:lnTo>
                  <a:lnTo>
                    <a:pt x="612" y="156"/>
                  </a:lnTo>
                  <a:lnTo>
                    <a:pt x="678" y="114"/>
                  </a:lnTo>
                  <a:lnTo>
                    <a:pt x="750" y="78"/>
                  </a:lnTo>
                  <a:lnTo>
                    <a:pt x="816" y="48"/>
                  </a:lnTo>
                  <a:lnTo>
                    <a:pt x="882" y="24"/>
                  </a:lnTo>
                  <a:lnTo>
                    <a:pt x="954" y="12"/>
                  </a:lnTo>
                  <a:lnTo>
                    <a:pt x="1020" y="0"/>
                  </a:lnTo>
                  <a:lnTo>
                    <a:pt x="1092" y="0"/>
                  </a:lnTo>
                  <a:lnTo>
                    <a:pt x="1158" y="6"/>
                  </a:lnTo>
                  <a:lnTo>
                    <a:pt x="1224" y="18"/>
                  </a:lnTo>
                  <a:lnTo>
                    <a:pt x="1296" y="36"/>
                  </a:lnTo>
                  <a:lnTo>
                    <a:pt x="1362" y="66"/>
                  </a:lnTo>
                  <a:lnTo>
                    <a:pt x="1428" y="96"/>
                  </a:lnTo>
                  <a:lnTo>
                    <a:pt x="1500" y="138"/>
                  </a:lnTo>
                  <a:lnTo>
                    <a:pt x="1566" y="186"/>
                  </a:lnTo>
                  <a:lnTo>
                    <a:pt x="1632" y="234"/>
                  </a:lnTo>
                  <a:lnTo>
                    <a:pt x="1704" y="288"/>
                  </a:lnTo>
                  <a:lnTo>
                    <a:pt x="1770" y="348"/>
                  </a:lnTo>
                  <a:lnTo>
                    <a:pt x="1836" y="414"/>
                  </a:lnTo>
                  <a:lnTo>
                    <a:pt x="1908" y="480"/>
                  </a:lnTo>
                  <a:lnTo>
                    <a:pt x="1974" y="546"/>
                  </a:lnTo>
                  <a:lnTo>
                    <a:pt x="2040" y="618"/>
                  </a:lnTo>
                  <a:lnTo>
                    <a:pt x="2112" y="690"/>
                  </a:lnTo>
                  <a:lnTo>
                    <a:pt x="2178" y="756"/>
                  </a:lnTo>
                </a:path>
              </a:pathLst>
            </a:custGeom>
            <a:noFill/>
            <a:ln w="19050" cmpd="sng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utoUpdateAnimBg="0"/>
      <p:bldP spid="59399" grpId="0" animBg="1"/>
      <p:bldP spid="59404" grpId="0" autoUpdateAnimBg="0"/>
      <p:bldP spid="59406" grpId="0" autoUpdateAnimBg="0"/>
      <p:bldP spid="59407" grpId="0" autoUpdateAnimBg="0"/>
      <p:bldP spid="59410" grpId="0" animBg="1"/>
      <p:bldP spid="3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22250"/>
            <a:ext cx="6934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汽车以每小时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36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km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的速度行驶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792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速停车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330700" y="836613"/>
          <a:ext cx="1708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" imgW="781143" imgH="199913" progId="Equation.DSMT4">
                  <p:embed/>
                </p:oleObj>
              </mc:Choice>
              <mc:Fallback>
                <p:oleObj name="Equation" r:id="rId3" imgW="781143" imgH="1999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836613"/>
                        <a:ext cx="1708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9750" y="1997075"/>
            <a:ext cx="387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设开始刹车时刻为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140200" y="210661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5" imgW="781143" imgH="361987" progId="Equation.3">
                  <p:embed/>
                </p:oleObj>
              </mc:Choice>
              <mc:Fallback>
                <p:oleObj name="Equation" r:id="rId5" imgW="781143" imgH="3619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06613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953000" y="1981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则此时刻汽车速度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752600" y="2746375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7" imgW="609526" imgH="419249" progId="Equation.3">
                  <p:embed/>
                </p:oleObj>
              </mc:Choice>
              <mc:Fallback>
                <p:oleObj name="Equation" r:id="rId7" imgW="609526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6375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5884863" y="2781300"/>
          <a:ext cx="1492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9" imgW="704869" imgH="171450" progId="Equation.DSMT4">
                  <p:embed/>
                </p:oleObj>
              </mc:Choice>
              <mc:Fallback>
                <p:oleObj name="Equation" r:id="rId9" imgW="704869" imgH="1714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2781300"/>
                        <a:ext cx="1492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873500" y="2708275"/>
          <a:ext cx="1936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11" imgW="1914553" imgH="428625" progId="Equation.DSMT4">
                  <p:embed/>
                </p:oleObj>
              </mc:Choice>
              <mc:Fallback>
                <p:oleObj name="Equation" r:id="rId11" imgW="1914553" imgH="42862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708275"/>
                        <a:ext cx="1936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52400" y="33528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刹车后汽车减速行驶</a:t>
            </a:r>
            <a:r>
              <a:rPr kumimoji="1" lang="en-US" altLang="zh-CN"/>
              <a:t>, </a:t>
            </a:r>
            <a:r>
              <a:rPr kumimoji="1" lang="zh-CN" altLang="en-US"/>
              <a:t>其速度为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057400" y="39624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13" imgW="1914553" imgH="419249" progId="Equation.3">
                  <p:embed/>
                </p:oleObj>
              </mc:Choice>
              <mc:Fallback>
                <p:oleObj name="Equation" r:id="rId13" imgW="1914553" imgH="4192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114800" y="399415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15" imgW="1266890" imgH="361987" progId="Equation.3">
                  <p:embed/>
                </p:oleObj>
              </mc:Choice>
              <mc:Fallback>
                <p:oleObj name="Equation" r:id="rId15" imgW="1266890" imgH="3619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94150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39750" y="4495800"/>
            <a:ext cx="250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当汽车停住时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914650" y="45720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17" imgW="1228753" imgH="381074" progId="Equation.3">
                  <p:embed/>
                </p:oleObj>
              </mc:Choice>
              <mc:Fallback>
                <p:oleObj name="Equation" r:id="rId17" imgW="1228753" imgH="3810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5720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191000" y="4495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4660900" y="4600575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19" imgW="1638226" imgH="361987" progId="Equation.3">
                  <p:embed/>
                </p:oleObj>
              </mc:Choice>
              <mc:Fallback>
                <p:oleObj name="Equation" r:id="rId19" imgW="1638226" imgH="3619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600575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6324600" y="4510088"/>
            <a:ext cx="63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6807200" y="462915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21" imgW="1085906" imgH="361987" progId="Equation.DSMT4">
                  <p:embed/>
                </p:oleObj>
              </mc:Choice>
              <mc:Fallback>
                <p:oleObj name="Equation" r:id="rId21" imgW="1085906" imgH="36198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462915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152400" y="50292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故在这段时间内汽车所走的距离为</a:t>
            </a:r>
          </a:p>
        </p:txBody>
      </p:sp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1065213" y="5581650"/>
          <a:ext cx="177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23" imgW="1752637" imgH="704887" progId="Equation.DSMT4">
                  <p:embed/>
                </p:oleObj>
              </mc:Choice>
              <mc:Fallback>
                <p:oleObj name="Equation" r:id="rId23" imgW="1752637" imgH="704887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581650"/>
                        <a:ext cx="1778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2927350" y="5562600"/>
          <a:ext cx="2146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25" imgW="2114606" imgH="743062" progId="Equation.3">
                  <p:embed/>
                </p:oleObj>
              </mc:Choice>
              <mc:Fallback>
                <p:oleObj name="Equation" r:id="rId25" imgW="2114606" imgH="74306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562600"/>
                        <a:ext cx="2146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5105400" y="5649913"/>
          <a:ext cx="194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27" imgW="1914553" imgH="533437" progId="Equation.3">
                  <p:embed/>
                </p:oleObj>
              </mc:Choice>
              <mc:Fallback>
                <p:oleObj name="Equation" r:id="rId27" imgW="1914553" imgH="53343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49913"/>
                        <a:ext cx="194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7423150" y="5721350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29" imgW="1143112" imgH="361987" progId="Equation.DSMT4">
                  <p:embed/>
                </p:oleObj>
              </mc:Choice>
              <mc:Fallback>
                <p:oleObj name="Equation" r:id="rId29" imgW="1143112" imgH="361987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5721350"/>
                        <a:ext cx="116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7107238" y="5472113"/>
          <a:ext cx="193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31" imgW="190351" imgH="847874" progId="Equation.3">
                  <p:embed/>
                </p:oleObj>
              </mc:Choice>
              <mc:Fallback>
                <p:oleObj name="Equation" r:id="rId31" imgW="190351" imgH="84787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472113"/>
                        <a:ext cx="1936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2327275" y="2773363"/>
          <a:ext cx="15382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33" imgW="685800" imgH="171450" progId="Equation.DSMT4">
                  <p:embed/>
                </p:oleObj>
              </mc:Choice>
              <mc:Fallback>
                <p:oleObj name="Equation" r:id="rId33" imgW="685800" imgH="17145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773363"/>
                        <a:ext cx="15382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962650" y="7762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刹车</a:t>
            </a:r>
            <a:r>
              <a:rPr kumimoji="1" lang="en-US" altLang="zh-CN">
                <a:latin typeface="楷体_GB2312" pitchFamily="49" charset="-122"/>
              </a:rPr>
              <a:t>,</a:t>
            </a:r>
            <a:endParaRPr kumimoji="1" lang="en-US" altLang="zh-CN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6877050" y="776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问从开始刹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443663" y="2047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到某处需要减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1390650" y="8143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设汽车以等加速度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152400" y="1371600"/>
            <a:ext cx="5211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车到车停住走了多少距离</a:t>
            </a:r>
            <a:r>
              <a:rPr kumimoji="1" lang="en-US" altLang="zh-CN"/>
              <a:t>? </a:t>
            </a:r>
          </a:p>
        </p:txBody>
      </p:sp>
      <p:sp>
        <p:nvSpPr>
          <p:cNvPr id="33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 advAuto="0"/>
      <p:bldP spid="12295" grpId="0" autoUpdateAnimBg="0"/>
      <p:bldP spid="12297" grpId="0" autoUpdateAnimBg="0"/>
      <p:bldP spid="12303" grpId="0" autoUpdateAnimBg="0"/>
      <p:bldP spid="12306" grpId="0" autoUpdateAnimBg="0"/>
      <p:bldP spid="12308" grpId="0" autoUpdateAnimBg="0"/>
      <p:bldP spid="12310" grpId="0" autoUpdateAnimBg="0"/>
      <p:bldP spid="12312" grpId="0" autoUpdateAnimBg="0"/>
      <p:bldP spid="12322" grpId="0" build="p" autoUpdateAnimBg="0" advAuto="0"/>
      <p:bldP spid="12323" grpId="0" build="p" autoUpdateAnimBg="0"/>
      <p:bldP spid="12324" grpId="0" build="p" autoUpdateAnimBg="0"/>
      <p:bldP spid="12325" grpId="0" build="p" autoUpdateAnimBg="0"/>
      <p:bldP spid="12333" grpId="0" build="p" autoUpdateAnimBg="0" advAuto="0"/>
      <p:bldP spid="3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3511550" y="1343025"/>
          <a:ext cx="237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4" imgW="2343094" imgH="552524" progId="Equation.3">
                  <p:embed/>
                </p:oleObj>
              </mc:Choice>
              <mc:Fallback>
                <p:oleObj name="Equation" r:id="rId4" imgW="2343094" imgH="5525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343025"/>
                        <a:ext cx="2374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60960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1905000" y="663575"/>
          <a:ext cx="55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6" imgW="533251" imgH="580988" progId="Equation.3">
                  <p:embed/>
                </p:oleObj>
              </mc:Choice>
              <mc:Fallback>
                <p:oleObj name="Equation" r:id="rId6" imgW="533251" imgH="58098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63575"/>
                        <a:ext cx="55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2705100" y="196850"/>
          <a:ext cx="1765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8" imgW="1733569" imgH="771525" progId="Equation.3">
                  <p:embed/>
                </p:oleObj>
              </mc:Choice>
              <mc:Fallback>
                <p:oleObj name="Equation" r:id="rId8" imgW="1733569" imgH="7715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96850"/>
                        <a:ext cx="1765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5"/>
          <p:cNvSpPr>
            <a:spLocks noChangeShapeType="1"/>
          </p:cNvSpPr>
          <p:nvPr/>
        </p:nvSpPr>
        <p:spPr bwMode="auto">
          <a:xfrm flipH="1">
            <a:off x="2540000" y="939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3378200" y="9906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10" imgW="342900" imgH="400162" progId="Equation.3">
                  <p:embed/>
                </p:oleObj>
              </mc:Choice>
              <mc:Fallback>
                <p:oleObj name="Equation" r:id="rId10" imgW="342900" imgH="4001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99060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39750" y="15287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447800" y="15287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362200" y="1638300"/>
          <a:ext cx="109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12" imgW="1066837" imgH="580988" progId="Equation.3">
                  <p:embed/>
                </p:oleObj>
              </mc:Choice>
              <mc:Fallback>
                <p:oleObj name="Equation" r:id="rId12" imgW="1066837" imgH="5809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38300"/>
                        <a:ext cx="1092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3524250" y="1905000"/>
            <a:ext cx="234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7467600" y="547688"/>
          <a:ext cx="3698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14" imgW="95343" imgH="247799" progId="Equation.3">
                  <p:embed/>
                </p:oleObj>
              </mc:Choice>
              <mc:Fallback>
                <p:oleObj name="Equation" r:id="rId14" imgW="95343" imgH="24779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47688"/>
                        <a:ext cx="369888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4438650" y="1968500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16" imgW="381037" imgH="361987" progId="Equation.3">
                  <p:embed/>
                </p:oleObj>
              </mc:Choice>
              <mc:Fallback>
                <p:oleObj name="Equation" r:id="rId16" imgW="381037" imgH="3619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968500"/>
                        <a:ext cx="40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6051550" y="1409700"/>
          <a:ext cx="73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18" imgW="704869" imgH="895424" progId="Equation.3">
                  <p:embed/>
                </p:oleObj>
              </mc:Choice>
              <mc:Fallback>
                <p:oleObj name="Equation" r:id="rId18" imgW="704869" imgH="8954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1409700"/>
                        <a:ext cx="73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23528" y="2316956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solidFill>
                  <a:schemeClr val="tx2"/>
                </a:solidFill>
              </a:rPr>
              <a:t>*</a:t>
            </a:r>
            <a:r>
              <a:rPr kumimoji="1" lang="zh-CN" altLang="en-US" b="1" dirty="0">
                <a:solidFill>
                  <a:schemeClr val="tx2"/>
                </a:solidFill>
              </a:rPr>
              <a:t>例</a:t>
            </a:r>
            <a:r>
              <a:rPr kumimoji="1" lang="en-US" altLang="zh-CN" b="1" dirty="0">
                <a:solidFill>
                  <a:schemeClr val="tx2"/>
                </a:solidFill>
              </a:rPr>
              <a:t>5. </a:t>
            </a:r>
            <a:endParaRPr kumimoji="1"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457325" y="2362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确定常数 </a:t>
            </a:r>
            <a:r>
              <a:rPr kumimoji="1" lang="en-US" altLang="zh-CN" i="1"/>
              <a:t>a</a:t>
            </a:r>
            <a:r>
              <a:rPr kumimoji="1" lang="en-US" altLang="zh-CN"/>
              <a:t> , </a:t>
            </a:r>
            <a:r>
              <a:rPr kumimoji="1" lang="en-US" altLang="zh-CN" i="1"/>
              <a:t>b</a:t>
            </a:r>
            <a:r>
              <a:rPr kumimoji="1" lang="en-US" altLang="zh-CN"/>
              <a:t> , 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的值</a:t>
            </a:r>
            <a:r>
              <a:rPr kumimoji="1" lang="en-US" altLang="zh-CN"/>
              <a:t>, </a:t>
            </a:r>
            <a:r>
              <a:rPr kumimoji="1" lang="zh-CN" altLang="en-US"/>
              <a:t>使</a:t>
            </a:r>
          </a:p>
        </p:txBody>
      </p:sp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1695450" y="2889250"/>
          <a:ext cx="45021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20" imgW="4476769" imgH="1200150" progId="Equation.3">
                  <p:embed/>
                </p:oleObj>
              </mc:Choice>
              <mc:Fallback>
                <p:oleObj name="Equation" r:id="rId20" imgW="4476769" imgH="120015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889250"/>
                        <a:ext cx="45021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539750" y="4114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1295400" y="4176713"/>
          <a:ext cx="4035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22" imgW="4010090" imgH="419249" progId="Equation.3">
                  <p:embed/>
                </p:oleObj>
              </mc:Choice>
              <mc:Fallback>
                <p:oleObj name="Equation" r:id="rId22" imgW="4010090" imgH="41924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76713"/>
                        <a:ext cx="4035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5410200" y="4244975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24" imgW="838349" imgH="361987" progId="Equation.3">
                  <p:embed/>
                </p:oleObj>
              </mc:Choice>
              <mc:Fallback>
                <p:oleObj name="Equation" r:id="rId24" imgW="838349" imgH="36198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44975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40"/>
          <p:cNvGraphicFramePr>
            <a:graphicFrameLocks noChangeAspect="1"/>
          </p:cNvGraphicFramePr>
          <p:nvPr/>
        </p:nvGraphicFramePr>
        <p:xfrm>
          <a:off x="6461125" y="4249738"/>
          <a:ext cx="1139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26" imgW="1124043" imgH="361987" progId="Equation.DSMT4">
                  <p:embed/>
                </p:oleObj>
              </mc:Choice>
              <mc:Fallback>
                <p:oleObj name="Equation" r:id="rId26" imgW="1124043" imgH="361987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4249738"/>
                        <a:ext cx="11398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7" name="Object 41"/>
          <p:cNvGraphicFramePr>
            <a:graphicFrameLocks noChangeAspect="1"/>
          </p:cNvGraphicFramePr>
          <p:nvPr/>
        </p:nvGraphicFramePr>
        <p:xfrm>
          <a:off x="7239000" y="2971800"/>
          <a:ext cx="355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28" imgW="114412" imgH="276262" progId="Equation.3">
                  <p:embed/>
                </p:oleObj>
              </mc:Choice>
              <mc:Fallback>
                <p:oleObj name="Equation" r:id="rId28" imgW="114412" imgH="27626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71800"/>
                        <a:ext cx="355600" cy="781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1149350" y="4929188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2400300" y="4724400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30" imgW="2066767" imgH="923888" progId="Equation.3">
                  <p:embed/>
                </p:oleObj>
              </mc:Choice>
              <mc:Fallback>
                <p:oleObj name="Equation" r:id="rId30" imgW="2066767" imgH="923888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724400"/>
                        <a:ext cx="209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47"/>
          <p:cNvGraphicFramePr>
            <a:graphicFrameLocks noChangeAspect="1"/>
          </p:cNvGraphicFramePr>
          <p:nvPr/>
        </p:nvGraphicFramePr>
        <p:xfrm>
          <a:off x="4572000" y="4724400"/>
          <a:ext cx="2794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32" imgW="2762269" imgH="847874" progId="Equation.3">
                  <p:embed/>
                </p:oleObj>
              </mc:Choice>
              <mc:Fallback>
                <p:oleObj name="Equation" r:id="rId32" imgW="2762269" imgH="8478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2794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533400" y="574516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en-US" altLang="zh-CN" sz="3200" i="1"/>
              <a:t>c</a:t>
            </a:r>
            <a:r>
              <a:rPr kumimoji="1" lang="en-US" altLang="zh-CN"/>
              <a:t> ≠0 , </a:t>
            </a:r>
            <a:r>
              <a:rPr kumimoji="1" lang="zh-CN" altLang="en-US"/>
              <a:t>故</a:t>
            </a:r>
          </a:p>
        </p:txBody>
      </p:sp>
      <p:graphicFrame>
        <p:nvGraphicFramePr>
          <p:cNvPr id="14385" name="Object 49"/>
          <p:cNvGraphicFramePr>
            <a:graphicFrameLocks noChangeAspect="1"/>
          </p:cNvGraphicFramePr>
          <p:nvPr/>
        </p:nvGraphicFramePr>
        <p:xfrm>
          <a:off x="2184400" y="58547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34" imgW="743006" imgH="361987" progId="Equation.DSMT4">
                  <p:embed/>
                </p:oleObj>
              </mc:Choice>
              <mc:Fallback>
                <p:oleObj name="Equation" r:id="rId34" imgW="743006" imgH="361987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8547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048000" y="5729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又由</a:t>
            </a:r>
          </a:p>
        </p:txBody>
      </p:sp>
      <p:grpSp>
        <p:nvGrpSpPr>
          <p:cNvPr id="14393" name="Group 57"/>
          <p:cNvGrpSpPr>
            <a:grpSpLocks/>
          </p:cNvGrpSpPr>
          <p:nvPr/>
        </p:nvGrpSpPr>
        <p:grpSpPr bwMode="auto">
          <a:xfrm>
            <a:off x="3911600" y="5765800"/>
            <a:ext cx="2295525" cy="558800"/>
            <a:chOff x="2464" y="3632"/>
            <a:chExt cx="1446" cy="352"/>
          </a:xfrm>
        </p:grpSpPr>
        <p:graphicFrame>
          <p:nvGraphicFramePr>
            <p:cNvPr id="9251" name="Object 52"/>
            <p:cNvGraphicFramePr>
              <a:graphicFrameLocks noChangeAspect="1"/>
            </p:cNvGraphicFramePr>
            <p:nvPr/>
          </p:nvGraphicFramePr>
          <p:xfrm>
            <a:off x="2464" y="3632"/>
            <a:ext cx="13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" name="Equation" r:id="rId36" imgW="2038331" imgH="533437" progId="Equation.3">
                    <p:embed/>
                  </p:oleObj>
                </mc:Choice>
                <mc:Fallback>
                  <p:oleObj name="Equation" r:id="rId36" imgW="2038331" imgH="533437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3632"/>
                          <a:ext cx="13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Text Box 53"/>
            <p:cNvSpPr txBox="1">
              <a:spLocks noChangeArrowheads="1"/>
            </p:cNvSpPr>
            <p:nvPr/>
          </p:nvSpPr>
          <p:spPr bwMode="auto">
            <a:xfrm>
              <a:off x="3142" y="3657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～</a:t>
              </a:r>
            </a:p>
          </p:txBody>
        </p:sp>
      </p:grp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5943600" y="58054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14391" name="Object 55"/>
          <p:cNvGraphicFramePr>
            <a:graphicFrameLocks noChangeAspect="1"/>
          </p:cNvGraphicFramePr>
          <p:nvPr/>
        </p:nvGraphicFramePr>
        <p:xfrm>
          <a:off x="6692900" y="5773738"/>
          <a:ext cx="831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38" imgW="809579" imgH="533437" progId="Equation.DSMT4">
                  <p:embed/>
                </p:oleObj>
              </mc:Choice>
              <mc:Fallback>
                <p:oleObj name="Equation" r:id="rId38" imgW="809579" imgH="533437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773738"/>
                        <a:ext cx="8318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2286000" y="1431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1905000" y="4784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洛</a:t>
            </a:r>
          </a:p>
        </p:txBody>
      </p:sp>
      <p:sp>
        <p:nvSpPr>
          <p:cNvPr id="37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uild="p" autoUpdateAnimBg="0"/>
      <p:bldP spid="14345" grpId="0" autoUpdateAnimBg="0"/>
      <p:bldP spid="14348" grpId="0" animBg="1"/>
      <p:bldP spid="14370" grpId="0" build="p" autoUpdateAnimBg="0"/>
      <p:bldP spid="14371" grpId="0" build="p" autoUpdateAnimBg="0" advAuto="0"/>
      <p:bldP spid="14373" grpId="0" autoUpdateAnimBg="0"/>
      <p:bldP spid="14378" grpId="0" autoUpdateAnimBg="0"/>
      <p:bldP spid="14384" grpId="0" autoUpdateAnimBg="0"/>
      <p:bldP spid="14386" grpId="0" autoUpdateAnimBg="0"/>
      <p:bldP spid="14390" grpId="0" autoUpdateAnimBg="0"/>
      <p:bldP spid="14394" grpId="0" build="p" autoUpdateAnimBg="0" advAuto="0"/>
      <p:bldP spid="14395" grpId="0" build="p" autoUpdateAnimBg="0" advAuto="0"/>
      <p:bldP spid="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1295400" y="4164013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3" imgW="3371794" imgH="895424" progId="Equation.3">
                  <p:embed/>
                </p:oleObj>
              </mc:Choice>
              <mc:Fallback>
                <p:oleObj name="Equation" r:id="rId3" imgW="3371794" imgH="8954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64013"/>
                        <a:ext cx="3403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4768850" y="2474913"/>
          <a:ext cx="2540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5" imgW="2514712" imgH="743062" progId="Equation.3">
                  <p:embed/>
                </p:oleObj>
              </mc:Choice>
              <mc:Fallback>
                <p:oleObj name="Equation" r:id="rId5" imgW="2514712" imgH="74306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474913"/>
                        <a:ext cx="2540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15950" y="268288"/>
            <a:ext cx="1066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r>
              <a:rPr lang="en-US" altLang="zh-CN" sz="2800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473200" y="354013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7" imgW="5658017" imgH="428625" progId="Equation.3">
                  <p:embed/>
                </p:oleObj>
              </mc:Choice>
              <mc:Fallback>
                <p:oleObj name="Equation" r:id="rId7" imgW="5658017" imgH="4286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54013"/>
                        <a:ext cx="568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162800" y="2603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证明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006600" y="1300163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9" imgW="1009631" imgH="381074" progId="Equation.3">
                  <p:embed/>
                </p:oleObj>
              </mc:Choice>
              <mc:Fallback>
                <p:oleObj name="Equation" r:id="rId9" imgW="1009631" imgH="3810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300163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048000" y="874713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11" imgW="1524149" imgH="743062" progId="Equation.3">
                  <p:embed/>
                </p:oleObj>
              </mc:Choice>
              <mc:Fallback>
                <p:oleObj name="Equation" r:id="rId11" imgW="1524149" imgH="7430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874713"/>
                        <a:ext cx="154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4230688" y="887413"/>
            <a:ext cx="758825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622800" y="1179513"/>
          <a:ext cx="139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13" imgW="1371600" imgH="743062" progId="Equation.3">
                  <p:embed/>
                </p:oleObj>
              </mc:Choice>
              <mc:Fallback>
                <p:oleObj name="Equation" r:id="rId13" imgW="1371600" imgH="7430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179513"/>
                        <a:ext cx="1397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28600" y="1905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98500" y="1990725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15" imgW="1124043" imgH="381074" progId="Equation.3">
                  <p:embed/>
                </p:oleObj>
              </mc:Choice>
              <mc:Fallback>
                <p:oleObj name="Equation" r:id="rId15" imgW="1124043" imgH="3810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990725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828800" y="1878013"/>
            <a:ext cx="346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内为单调递增函数</a:t>
            </a:r>
            <a:r>
              <a:rPr kumimoji="1" lang="en-US" altLang="zh-CN"/>
              <a:t>. </a:t>
            </a:r>
            <a:endParaRPr kumimoji="1" lang="en-US" altLang="zh-CN" sz="2400">
              <a:solidFill>
                <a:schemeClr val="accent2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539750" y="2844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244600" y="2970213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7" imgW="1085906" imgH="390451" progId="Equation.3">
                  <p:embed/>
                </p:oleObj>
              </mc:Choice>
              <mc:Fallback>
                <p:oleObj name="Equation" r:id="rId17" imgW="1085906" imgH="3904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970213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2438400" y="3173413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708400" y="3160713"/>
          <a:ext cx="1879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19" imgW="1847980" imgH="743062" progId="Equation.3">
                  <p:embed/>
                </p:oleObj>
              </mc:Choice>
              <mc:Fallback>
                <p:oleObj name="Equation" r:id="rId19" imgW="1847980" imgH="7430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60713"/>
                        <a:ext cx="1879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2482850" y="2474913"/>
          <a:ext cx="2349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21" imgW="2324026" imgH="743062" progId="Equation.3">
                  <p:embed/>
                </p:oleObj>
              </mc:Choice>
              <mc:Fallback>
                <p:oleObj name="Equation" r:id="rId21" imgW="2324026" imgH="7430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474913"/>
                        <a:ext cx="2349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1981200" y="4621213"/>
          <a:ext cx="199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23" imgW="1962057" imgH="743062" progId="Equation.3">
                  <p:embed/>
                </p:oleObj>
              </mc:Choice>
              <mc:Fallback>
                <p:oleObj name="Equation" r:id="rId23" imgW="1962057" imgH="74306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21213"/>
                        <a:ext cx="1993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1568450" y="3859213"/>
          <a:ext cx="3060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Equation" r:id="rId25" imgW="3028894" imgH="743062" progId="Equation.3">
                  <p:embed/>
                </p:oleObj>
              </mc:Choice>
              <mc:Fallback>
                <p:oleObj name="Equation" r:id="rId25" imgW="3028894" imgH="74306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859213"/>
                        <a:ext cx="3060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2647950" y="4062413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27" imgW="885853" imgH="381074" progId="Equation.3">
                  <p:embed/>
                </p:oleObj>
              </mc:Choice>
              <mc:Fallback>
                <p:oleObj name="Equation" r:id="rId27" imgW="885853" imgH="3810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062413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8305800" y="43926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29" imgW="466679" imgH="285638" progId="Equation.3">
                  <p:embed/>
                </p:oleObj>
              </mc:Choice>
              <mc:Fallback>
                <p:oleObj name="Equation" r:id="rId29" imgW="466679" imgH="28563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39261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762000" y="5624513"/>
          <a:ext cx="557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31" imgW="5543606" imgH="428625" progId="Equation.3">
                  <p:embed/>
                </p:oleObj>
              </mc:Choice>
              <mc:Fallback>
                <p:oleObj name="Equation" r:id="rId31" imgW="5543606" imgH="42862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24513"/>
                        <a:ext cx="5575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256463" y="1003300"/>
            <a:ext cx="1506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只要证</a:t>
            </a:r>
          </a:p>
        </p:txBody>
      </p:sp>
      <p:graphicFrame>
        <p:nvGraphicFramePr>
          <p:cNvPr id="13359" name="Object 47"/>
          <p:cNvGraphicFramePr>
            <a:graphicFrameLocks noChangeAspect="1"/>
          </p:cNvGraphicFramePr>
          <p:nvPr/>
        </p:nvGraphicFramePr>
        <p:xfrm>
          <a:off x="7239000" y="1612900"/>
          <a:ext cx="1533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公式" r:id="rId33" imgW="581090" imgH="171450" progId="Equation.3">
                  <p:embed/>
                </p:oleObj>
              </mc:Choice>
              <mc:Fallback>
                <p:oleObj name="公式" r:id="rId33" imgW="581090" imgH="17145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12900"/>
                        <a:ext cx="1533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7162800" y="963613"/>
            <a:ext cx="1609725" cy="1155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2395538" y="2392363"/>
            <a:ext cx="1454150" cy="668337"/>
            <a:chOff x="1509" y="1428"/>
            <a:chExt cx="916" cy="421"/>
          </a:xfrm>
        </p:grpSpPr>
        <p:sp>
          <p:nvSpPr>
            <p:cNvPr id="10274" name="Oval 26"/>
            <p:cNvSpPr>
              <a:spLocks noChangeArrowheads="1"/>
            </p:cNvSpPr>
            <p:nvPr/>
          </p:nvSpPr>
          <p:spPr bwMode="auto">
            <a:xfrm>
              <a:off x="1509" y="1609"/>
              <a:ext cx="240" cy="24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Freeform 60"/>
            <p:cNvSpPr>
              <a:spLocks/>
            </p:cNvSpPr>
            <p:nvPr/>
          </p:nvSpPr>
          <p:spPr bwMode="auto">
            <a:xfrm>
              <a:off x="1632" y="1428"/>
              <a:ext cx="793" cy="192"/>
            </a:xfrm>
            <a:custGeom>
              <a:avLst/>
              <a:gdLst>
                <a:gd name="T0" fmla="*/ 0 w 816"/>
                <a:gd name="T1" fmla="*/ 192 h 192"/>
                <a:gd name="T2" fmla="*/ 0 w 816"/>
                <a:gd name="T3" fmla="*/ 0 h 192"/>
                <a:gd name="T4" fmla="*/ 749 w 816"/>
                <a:gd name="T5" fmla="*/ 0 h 192"/>
                <a:gd name="T6" fmla="*/ 749 w 816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192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816" y="192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374" name="Object 62"/>
          <p:cNvGraphicFramePr>
            <a:graphicFrameLocks noChangeAspect="1"/>
          </p:cNvGraphicFramePr>
          <p:nvPr/>
        </p:nvGraphicFramePr>
        <p:xfrm>
          <a:off x="4794250" y="4151313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35" imgW="3371794" imgH="895424" progId="Equation.3">
                  <p:embed/>
                </p:oleObj>
              </mc:Choice>
              <mc:Fallback>
                <p:oleObj name="Equation" r:id="rId35" imgW="3371794" imgH="89542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4151313"/>
                        <a:ext cx="3403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5" name="Object 63"/>
          <p:cNvGraphicFramePr>
            <a:graphicFrameLocks noChangeAspect="1"/>
          </p:cNvGraphicFramePr>
          <p:nvPr/>
        </p:nvGraphicFramePr>
        <p:xfrm>
          <a:off x="5753100" y="4608513"/>
          <a:ext cx="199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37" imgW="1962057" imgH="743062" progId="Equation.3">
                  <p:embed/>
                </p:oleObj>
              </mc:Choice>
              <mc:Fallback>
                <p:oleObj name="Equation" r:id="rId37" imgW="1962057" imgH="743062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608513"/>
                        <a:ext cx="1993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6" name="Object 64"/>
          <p:cNvGraphicFramePr>
            <a:graphicFrameLocks noChangeAspect="1"/>
          </p:cNvGraphicFramePr>
          <p:nvPr/>
        </p:nvGraphicFramePr>
        <p:xfrm>
          <a:off x="6184900" y="4138613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39" imgW="1981126" imgH="381074" progId="Equation.3">
                  <p:embed/>
                </p:oleObj>
              </mc:Choice>
              <mc:Fallback>
                <p:oleObj name="Equation" r:id="rId39" imgW="1981126" imgH="381074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138613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7" name="Object 65"/>
          <p:cNvGraphicFramePr>
            <a:graphicFrameLocks noChangeAspect="1"/>
          </p:cNvGraphicFramePr>
          <p:nvPr/>
        </p:nvGraphicFramePr>
        <p:xfrm>
          <a:off x="5219700" y="4164013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41" imgW="838349" imgH="381074" progId="Equation.3">
                  <p:embed/>
                </p:oleObj>
              </mc:Choice>
              <mc:Fallback>
                <p:oleObj name="Equation" r:id="rId41" imgW="838349" imgH="3810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64013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8" name="Object 66"/>
          <p:cNvGraphicFramePr>
            <a:graphicFrameLocks noChangeAspect="1"/>
          </p:cNvGraphicFramePr>
          <p:nvPr/>
        </p:nvGraphicFramePr>
        <p:xfrm>
          <a:off x="7327900" y="5218113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43" imgW="1561951" imgH="381074" progId="Equation.3">
                  <p:embed/>
                </p:oleObj>
              </mc:Choice>
              <mc:Fallback>
                <p:oleObj name="Equation" r:id="rId43" imgW="1561951" imgH="381074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5218113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310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  <p:bldP spid="13323" grpId="0" animBg="1"/>
      <p:bldP spid="13325" grpId="0" build="p" autoUpdateAnimBg="0" advAuto="0"/>
      <p:bldP spid="13327" grpId="0" build="p" autoUpdateAnimBg="0" advAuto="0"/>
      <p:bldP spid="13328" grpId="0" autoUpdateAnimBg="0"/>
      <p:bldP spid="13330" grpId="0" animBg="1"/>
      <p:bldP spid="13358" grpId="0" autoUpdateAnimBg="0"/>
      <p:bldP spid="13360" grpId="0" animBg="1"/>
      <p:bldP spid="36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2226</TotalTime>
  <Words>471</Words>
  <Application>Microsoft Office PowerPoint</Application>
  <PresentationFormat>全屏显示(4:3)</PresentationFormat>
  <Paragraphs>111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Times New Roman</vt:lpstr>
      <vt:lpstr>楷体_GB2312</vt:lpstr>
      <vt:lpstr>Arial</vt:lpstr>
      <vt:lpstr>宋体</vt:lpstr>
      <vt:lpstr>华文行楷</vt:lpstr>
      <vt:lpstr>仿宋_GB2312</vt:lpstr>
      <vt:lpstr>Symbol</vt:lpstr>
      <vt:lpstr>高等数学_模板1</vt:lpstr>
      <vt:lpstr>Microsoft 公式 3.0</vt:lpstr>
      <vt:lpstr>MathType 6.0 Equation</vt:lpstr>
      <vt:lpstr>位图图像</vt:lpstr>
      <vt:lpstr>Microsoft Equation 3.0</vt:lpstr>
      <vt:lpstr>MathType 5.0 Equation</vt:lpstr>
      <vt:lpstr>第二节</vt:lpstr>
      <vt:lpstr>一、引例  </vt:lpstr>
      <vt:lpstr>二、积分上限的函数及其导数</vt:lpstr>
      <vt:lpstr>说明:  (定理1包括了教材P237-238定理1与定理2的内容)</vt:lpstr>
      <vt:lpstr>三、牛顿 – 莱布尼茨公式</vt:lpstr>
      <vt:lpstr>例1. 计算</vt:lpstr>
      <vt:lpstr>例3. 汽车以每小时 36 km 的速度行驶,</vt:lpstr>
      <vt:lpstr>例4.  求</vt:lpstr>
      <vt:lpstr>例6. </vt:lpstr>
      <vt:lpstr>内容小结</vt:lpstr>
      <vt:lpstr>练习题</vt:lpstr>
      <vt:lpstr>2. 设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微积分基本公式</dc:title>
  <dc:creator>drrtu</dc:creator>
  <cp:lastModifiedBy>drrtu</cp:lastModifiedBy>
  <cp:revision>188</cp:revision>
  <dcterms:created xsi:type="dcterms:W3CDTF">2000-11-14T14:02:05Z</dcterms:created>
  <dcterms:modified xsi:type="dcterms:W3CDTF">2015-12-01T07:21:20Z</dcterms:modified>
</cp:coreProperties>
</file>