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96" r:id="rId2"/>
    <p:sldId id="293" r:id="rId3"/>
    <p:sldId id="301" r:id="rId4"/>
    <p:sldId id="302" r:id="rId5"/>
    <p:sldId id="299" r:id="rId6"/>
    <p:sldId id="303" r:id="rId7"/>
  </p:sldIdLst>
  <p:sldSz cx="9144000" cy="6858000" type="screen4x3"/>
  <p:notesSz cx="6858000" cy="9144000"/>
  <p:defaultTextStyle>
    <a:defPPr>
      <a:defRPr lang="en-US"/>
    </a:defPPr>
    <a:lvl1pPr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CC"/>
    <a:srgbClr val="0000CC"/>
    <a:srgbClr val="FFFFFF"/>
    <a:srgbClr val="CFBC31"/>
    <a:srgbClr val="66FF99"/>
    <a:srgbClr val="00FF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7" autoAdjust="0"/>
  </p:normalViewPr>
  <p:slideViewPr>
    <p:cSldViewPr>
      <p:cViewPr varScale="1">
        <p:scale>
          <a:sx n="94" d="100"/>
          <a:sy n="94" d="100"/>
        </p:scale>
        <p:origin x="-1577" y="-86"/>
      </p:cViewPr>
      <p:guideLst>
        <p:guide orient="horz" pos="2928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image" Target="../media/image21.emf"/><Relationship Id="rId1" Type="http://schemas.openxmlformats.org/officeDocument/2006/relationships/image" Target="../media/image20.png"/><Relationship Id="rId6" Type="http://schemas.openxmlformats.org/officeDocument/2006/relationships/image" Target="../media/image25.emf"/><Relationship Id="rId11" Type="http://schemas.openxmlformats.org/officeDocument/2006/relationships/image" Target="../media/image30.w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42654FA6-AF23-466E-A208-7E0A08FD1E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54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4907D440-0CD6-4CA4-99C1-F1936715C1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000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2014CD84-CD31-4997-A105-C86B5372A216}" type="slidenum">
              <a:rPr lang="en-US" altLang="zh-CN" sz="1200" smtClean="0"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22F7F329-5071-4EAC-A08D-BEF7BBA12A6C}" type="slidenum">
              <a:rPr lang="en-US" altLang="zh-CN" sz="1200" smtClean="0">
                <a:ea typeface="宋体" pitchFamily="2" charset="-122"/>
              </a:rPr>
              <a:pPr eaLnBrk="1" hangingPunct="1"/>
              <a:t>2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 smtClean="0">
                <a:ea typeface="楷体_GB2312" pitchFamily="49" charset="-122"/>
              </a:rPr>
              <a:t>(L.P184)</a:t>
            </a:r>
            <a:endParaRPr lang="en-US" altLang="zh-CN" sz="1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29E1725-0A2E-4105-9372-F45B5C335BC3}" type="slidenum">
              <a:rPr lang="en-US" altLang="zh-CN" sz="1200" smtClean="0">
                <a:ea typeface="宋体" pitchFamily="2" charset="-122"/>
              </a:rPr>
              <a:pPr eaLnBrk="1" hangingPunct="1"/>
              <a:t>5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679AEDF-54F4-44AC-9516-6E7F57722496}" type="slidenum">
              <a:rPr lang="en-US" altLang="zh-CN" sz="1200" smtClean="0">
                <a:ea typeface="宋体" pitchFamily="2" charset="-122"/>
              </a:rPr>
              <a:pPr eaLnBrk="1" hangingPunct="1"/>
              <a:t>6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97448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97045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9527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50104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572806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4795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59477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555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86054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4281833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2597264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0" y="6569075"/>
            <a:ext cx="9144000" cy="287338"/>
          </a:xfrm>
          <a:prstGeom prst="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defRPr/>
            </a:pPr>
            <a:r>
              <a:rPr kumimoji="1"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高等数学</a:t>
            </a:r>
            <a:r>
              <a:rPr kumimoji="1"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029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latin typeface="+mn-ea"/>
                <a:ea typeface="+mn-ea"/>
              </a:rPr>
              <a:t>下页</a:t>
            </a:r>
          </a:p>
        </p:txBody>
      </p:sp>
      <p:sp>
        <p:nvSpPr>
          <p:cNvPr id="1030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latin typeface="+mn-ea"/>
                <a:ea typeface="+mn-ea"/>
              </a:rPr>
              <a:t>结束</a:t>
            </a:r>
          </a:p>
        </p:txBody>
      </p:sp>
      <p:sp>
        <p:nvSpPr>
          <p:cNvPr id="1031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latin typeface="+mn-ea"/>
                <a:ea typeface="+mn-ea"/>
              </a:rPr>
              <a:t>返回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9" Type="http://schemas.openxmlformats.org/officeDocument/2006/relationships/oleObject" Target="../embeddings/oleObject1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41" Type="http://schemas.openxmlformats.org/officeDocument/2006/relationships/slide" Target="slide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10" Type="http://schemas.openxmlformats.org/officeDocument/2006/relationships/image" Target="../media/image4.png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Relationship Id="rId35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emf"/><Relationship Id="rId26" Type="http://schemas.openxmlformats.org/officeDocument/2006/relationships/image" Target="../media/image31.e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6.emf"/><Relationship Id="rId20" Type="http://schemas.openxmlformats.org/officeDocument/2006/relationships/image" Target="../media/image28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10" Type="http://schemas.openxmlformats.org/officeDocument/2006/relationships/image" Target="../media/image23.e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emf"/><Relationship Id="rId22" Type="http://schemas.openxmlformats.org/officeDocument/2006/relationships/image" Target="../media/image29.emf"/><Relationship Id="rId27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2.emf"/><Relationship Id="rId10" Type="http://schemas.openxmlformats.org/officeDocument/2006/relationships/image" Target="../media/image34.emf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98500" y="350838"/>
            <a:ext cx="25019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5400" smtClean="0">
                <a:latin typeface="华文行楷" pitchFamily="2" charset="-122"/>
                <a:ea typeface="华文行楷" pitchFamily="2" charset="-122"/>
              </a:rPr>
              <a:t>第六章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119313" y="2971800"/>
            <a:ext cx="3792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利用元素法解决</a:t>
            </a:r>
            <a:r>
              <a:rPr kumimoji="1" lang="en-US" altLang="zh-CN" sz="3200"/>
              <a:t>:</a:t>
            </a:r>
            <a:r>
              <a:rPr kumimoji="1" lang="en-US" altLang="zh-CN" sz="3200" b="1"/>
              <a:t> 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132138" y="3833813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定积分在几何上的应用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132138" y="4748213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定积分在物理上的应用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254250" y="1644650"/>
            <a:ext cx="42989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5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定积分的应用</a:t>
            </a:r>
          </a:p>
        </p:txBody>
      </p:sp>
      <p:sp>
        <p:nvSpPr>
          <p:cNvPr id="75783" name="AutoShape 7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  <p:bldP spid="75780" grpId="0" build="p" autoUpdateAnimBg="0"/>
      <p:bldP spid="75781" grpId="0" build="p" autoUpdateAnimBg="0"/>
      <p:bldP spid="7578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9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B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6"/>
          <p:cNvSpPr>
            <a:spLocks noChangeArrowheads="1"/>
          </p:cNvSpPr>
          <p:nvPr>
            <p:ph type="title"/>
          </p:nvPr>
        </p:nvSpPr>
        <p:spPr bwMode="auto">
          <a:xfrm>
            <a:off x="838200" y="304800"/>
            <a:ext cx="2133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第一节</a:t>
            </a:r>
          </a:p>
        </p:txBody>
      </p:sp>
      <p:sp>
        <p:nvSpPr>
          <p:cNvPr id="3076" name="Text Box 29"/>
          <p:cNvSpPr txBox="1">
            <a:spLocks noChangeArrowheads="1"/>
          </p:cNvSpPr>
          <p:nvPr/>
        </p:nvSpPr>
        <p:spPr bwMode="auto">
          <a:xfrm>
            <a:off x="2057400" y="1081088"/>
            <a:ext cx="453866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定积分的</a:t>
            </a:r>
            <a:r>
              <a:rPr kumimoji="1" lang="zh-CN" altLang="en-US" sz="4800">
                <a:solidFill>
                  <a:schemeClr val="tx2"/>
                </a:solidFill>
                <a:ea typeface="华文行楷" pitchFamily="2" charset="-122"/>
              </a:rPr>
              <a:t>元素法</a:t>
            </a:r>
            <a:r>
              <a:rPr kumimoji="1" lang="zh-CN" altLang="en-US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3077" name="Text Box 3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81200" y="2492375"/>
            <a:ext cx="5759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一、定积分的元素法</a:t>
            </a:r>
            <a:r>
              <a:rPr kumimoji="1" lang="en-US" altLang="zh-CN" sz="3200" b="1"/>
              <a:t>(</a:t>
            </a:r>
            <a:r>
              <a:rPr kumimoji="1" lang="zh-CN" altLang="en-US" sz="3200" b="1"/>
              <a:t>微元法</a:t>
            </a:r>
            <a:r>
              <a:rPr kumimoji="1" lang="en-US" altLang="zh-CN" sz="3200" b="1"/>
              <a:t>)  </a:t>
            </a:r>
          </a:p>
        </p:txBody>
      </p:sp>
      <p:sp>
        <p:nvSpPr>
          <p:cNvPr id="3078" name="Text Box 3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958975" y="4289425"/>
            <a:ext cx="607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三、如何应用元素法解决问题</a:t>
            </a:r>
            <a:r>
              <a:rPr kumimoji="1" lang="en-US" altLang="zh-CN" sz="3200" b="1"/>
              <a:t>?    </a:t>
            </a:r>
          </a:p>
        </p:txBody>
      </p:sp>
      <p:sp>
        <p:nvSpPr>
          <p:cNvPr id="3079" name="Text Box 40"/>
          <p:cNvSpPr txBox="1">
            <a:spLocks noChangeArrowheads="1"/>
          </p:cNvSpPr>
          <p:nvPr/>
        </p:nvSpPr>
        <p:spPr bwMode="auto">
          <a:xfrm>
            <a:off x="7488238" y="250825"/>
            <a:ext cx="14414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</a:t>
            </a:r>
            <a:r>
              <a:rPr lang="zh-CN" altLang="en-US" b="1">
                <a:solidFill>
                  <a:schemeClr val="accent2"/>
                </a:solidFill>
              </a:rPr>
              <a:t>六</a:t>
            </a:r>
            <a:r>
              <a:rPr lang="zh-CN" altLang="en-US">
                <a:solidFill>
                  <a:schemeClr val="accent2"/>
                </a:solidFill>
              </a:rPr>
              <a:t>章 </a:t>
            </a:r>
          </a:p>
        </p:txBody>
      </p:sp>
      <p:sp>
        <p:nvSpPr>
          <p:cNvPr id="3081" name="Text Box 4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979613" y="3425825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二、什么问题可以用元素法解决</a:t>
            </a:r>
            <a:r>
              <a:rPr kumimoji="1" lang="en-US" altLang="zh-CN" sz="3200" b="1"/>
              <a:t>?  </a:t>
            </a:r>
          </a:p>
        </p:txBody>
      </p:sp>
      <p:sp>
        <p:nvSpPr>
          <p:cNvPr id="10" name="AutoShape 7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2"/>
          <p:cNvGrpSpPr>
            <a:grpSpLocks/>
          </p:cNvGrpSpPr>
          <p:nvPr/>
        </p:nvGrpSpPr>
        <p:grpSpPr bwMode="auto">
          <a:xfrm>
            <a:off x="6632575" y="4967288"/>
            <a:ext cx="1671638" cy="441325"/>
            <a:chOff x="3975" y="3408"/>
            <a:chExt cx="1053" cy="278"/>
          </a:xfrm>
        </p:grpSpPr>
        <p:graphicFrame>
          <p:nvGraphicFramePr>
            <p:cNvPr id="4150" name="Object 3"/>
            <p:cNvGraphicFramePr>
              <a:graphicFrameLocks noChangeAspect="1"/>
            </p:cNvGraphicFramePr>
            <p:nvPr/>
          </p:nvGraphicFramePr>
          <p:xfrm>
            <a:off x="3975" y="3408"/>
            <a:ext cx="18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" name="Equation" r:id="rId3" imgW="285893" imgH="428625" progId="Equation.3">
                    <p:embed/>
                  </p:oleObj>
                </mc:Choice>
                <mc:Fallback>
                  <p:oleObj name="Equation" r:id="rId3" imgW="285893" imgH="42862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5" y="3408"/>
                          <a:ext cx="18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1" name="Object 4"/>
            <p:cNvGraphicFramePr>
              <a:graphicFrameLocks noChangeAspect="1"/>
            </p:cNvGraphicFramePr>
            <p:nvPr/>
          </p:nvGraphicFramePr>
          <p:xfrm>
            <a:off x="4848" y="3408"/>
            <a:ext cx="18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4" name="Equation" r:id="rId5" imgW="276034" imgH="428625" progId="Equation.3">
                    <p:embed/>
                  </p:oleObj>
                </mc:Choice>
                <mc:Fallback>
                  <p:oleObj name="Equation" r:id="rId5" imgW="276034" imgH="42862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408"/>
                          <a:ext cx="18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2" name="Object 5"/>
            <p:cNvGraphicFramePr>
              <a:graphicFrameLocks noChangeAspect="1"/>
            </p:cNvGraphicFramePr>
            <p:nvPr/>
          </p:nvGraphicFramePr>
          <p:xfrm>
            <a:off x="4464" y="3412"/>
            <a:ext cx="34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5" name="Equation" r:id="rId7" imgW="543068" imgH="428625" progId="Equation.3">
                    <p:embed/>
                  </p:oleObj>
                </mc:Choice>
                <mc:Fallback>
                  <p:oleObj name="Equation" r:id="rId7" imgW="543068" imgH="42862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412"/>
                          <a:ext cx="345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9" name="Group 6"/>
          <p:cNvGrpSpPr>
            <a:grpSpLocks/>
          </p:cNvGrpSpPr>
          <p:nvPr/>
        </p:nvGrpSpPr>
        <p:grpSpPr bwMode="auto">
          <a:xfrm>
            <a:off x="5651500" y="3141663"/>
            <a:ext cx="3433763" cy="2247900"/>
            <a:chOff x="3357" y="1963"/>
            <a:chExt cx="2163" cy="1416"/>
          </a:xfrm>
        </p:grpSpPr>
        <p:grpSp>
          <p:nvGrpSpPr>
            <p:cNvPr id="4141" name="Group 7"/>
            <p:cNvGrpSpPr>
              <a:grpSpLocks/>
            </p:cNvGrpSpPr>
            <p:nvPr/>
          </p:nvGrpSpPr>
          <p:grpSpPr bwMode="auto">
            <a:xfrm>
              <a:off x="3357" y="1963"/>
              <a:ext cx="2163" cy="1416"/>
              <a:chOff x="3357" y="1963"/>
              <a:chExt cx="2163" cy="1416"/>
            </a:xfrm>
          </p:grpSpPr>
          <p:graphicFrame>
            <p:nvGraphicFramePr>
              <p:cNvPr id="4143" name="Object 8"/>
              <p:cNvGraphicFramePr>
                <a:graphicFrameLocks noChangeAspect="1"/>
              </p:cNvGraphicFramePr>
              <p:nvPr/>
            </p:nvGraphicFramePr>
            <p:xfrm>
              <a:off x="3708" y="2029"/>
              <a:ext cx="1620" cy="1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6" name="位图图像" r:id="rId9" imgW="0" imgH="0" progId="Paint.Picture">
                      <p:embed/>
                    </p:oleObj>
                  </mc:Choice>
                  <mc:Fallback>
                    <p:oleObj name="位图图像" r:id="rId9" imgW="0" imgH="0" progId="Paint.Picture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8" y="2029"/>
                            <a:ext cx="1620" cy="1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44" name="Object 9"/>
              <p:cNvGraphicFramePr>
                <a:graphicFrameLocks noChangeAspect="1"/>
              </p:cNvGraphicFramePr>
              <p:nvPr/>
            </p:nvGraphicFramePr>
            <p:xfrm>
              <a:off x="5376" y="3203"/>
              <a:ext cx="141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7" name="Equation" r:id="rId11" imgW="209598" imgH="219027" progId="Equation.3">
                      <p:embed/>
                    </p:oleObj>
                  </mc:Choice>
                  <mc:Fallback>
                    <p:oleObj name="Equation" r:id="rId11" imgW="209598" imgH="219027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3203"/>
                            <a:ext cx="141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45" name="Line 10"/>
              <p:cNvSpPr>
                <a:spLocks noChangeShapeType="1"/>
              </p:cNvSpPr>
              <p:nvPr/>
            </p:nvSpPr>
            <p:spPr bwMode="auto">
              <a:xfrm>
                <a:off x="3456" y="3130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6" name="Line 11"/>
              <p:cNvSpPr>
                <a:spLocks noChangeShapeType="1"/>
              </p:cNvSpPr>
              <p:nvPr/>
            </p:nvSpPr>
            <p:spPr bwMode="auto">
              <a:xfrm flipV="1">
                <a:off x="3552" y="1963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147" name="Object 12"/>
              <p:cNvGraphicFramePr>
                <a:graphicFrameLocks noChangeAspect="1"/>
              </p:cNvGraphicFramePr>
              <p:nvPr/>
            </p:nvGraphicFramePr>
            <p:xfrm>
              <a:off x="3696" y="3176"/>
              <a:ext cx="141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8" name="Equation" r:id="rId13" imgW="209598" imgH="219027" progId="Equation.3">
                      <p:embed/>
                    </p:oleObj>
                  </mc:Choice>
                  <mc:Fallback>
                    <p:oleObj name="Equation" r:id="rId13" imgW="209598" imgH="219027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176"/>
                            <a:ext cx="141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48" name="Object 13"/>
              <p:cNvGraphicFramePr>
                <a:graphicFrameLocks noChangeAspect="1"/>
              </p:cNvGraphicFramePr>
              <p:nvPr/>
            </p:nvGraphicFramePr>
            <p:xfrm>
              <a:off x="5232" y="3175"/>
              <a:ext cx="133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9" name="Equation" r:id="rId15" imgW="200168" imgH="314182" progId="Equation.3">
                      <p:embed/>
                    </p:oleObj>
                  </mc:Choice>
                  <mc:Fallback>
                    <p:oleObj name="Equation" r:id="rId15" imgW="200168" imgH="314182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3175"/>
                            <a:ext cx="133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49" name="Object 14"/>
              <p:cNvGraphicFramePr>
                <a:graphicFrameLocks noChangeAspect="1"/>
              </p:cNvGraphicFramePr>
              <p:nvPr/>
            </p:nvGraphicFramePr>
            <p:xfrm>
              <a:off x="3357" y="1963"/>
              <a:ext cx="149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60" name="Equation" r:id="rId17" imgW="219027" imgH="295323" progId="Equation.3">
                      <p:embed/>
                    </p:oleObj>
                  </mc:Choice>
                  <mc:Fallback>
                    <p:oleObj name="Equation" r:id="rId17" imgW="219027" imgH="295323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7" y="1963"/>
                            <a:ext cx="149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142" name="Object 15"/>
            <p:cNvGraphicFramePr>
              <a:graphicFrameLocks noChangeAspect="1"/>
            </p:cNvGraphicFramePr>
            <p:nvPr/>
          </p:nvGraphicFramePr>
          <p:xfrm>
            <a:off x="3360" y="3140"/>
            <a:ext cx="18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1" name="Equation" r:id="rId19" imgW="285893" imgH="295323" progId="Equation.3">
                    <p:embed/>
                  </p:oleObj>
                </mc:Choice>
                <mc:Fallback>
                  <p:oleObj name="Equation" r:id="rId19" imgW="285893" imgH="29532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140"/>
                          <a:ext cx="18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466725" y="801688"/>
            <a:ext cx="194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</a:rPr>
              <a:t>1)</a:t>
            </a:r>
            <a:r>
              <a:rPr kumimoji="1" lang="en-US" altLang="zh-CN">
                <a:solidFill>
                  <a:schemeClr val="tx2"/>
                </a:solidFill>
              </a:rPr>
              <a:t> </a:t>
            </a:r>
            <a:r>
              <a:rPr kumimoji="1" lang="zh-CN" altLang="en-US" b="1">
                <a:solidFill>
                  <a:schemeClr val="tx2"/>
                </a:solidFill>
              </a:rPr>
              <a:t>大化小</a:t>
            </a:r>
            <a:r>
              <a:rPr kumimoji="1" lang="en-US" altLang="zh-CN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2147888" y="801688"/>
            <a:ext cx="6384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在区间 </a:t>
            </a:r>
            <a:r>
              <a:rPr kumimoji="1" lang="en-US" altLang="zh-CN"/>
              <a:t>[</a:t>
            </a:r>
            <a:r>
              <a:rPr kumimoji="1" lang="en-US" altLang="zh-CN" i="1"/>
              <a:t>a </a:t>
            </a:r>
            <a:r>
              <a:rPr kumimoji="1" lang="en-US" altLang="zh-CN"/>
              <a:t>, </a:t>
            </a:r>
            <a:r>
              <a:rPr kumimoji="1" lang="en-US" altLang="zh-CN" i="1"/>
              <a:t>b</a:t>
            </a:r>
            <a:r>
              <a:rPr kumimoji="1" lang="en-US" altLang="zh-CN"/>
              <a:t>] </a:t>
            </a:r>
            <a:r>
              <a:rPr kumimoji="1" lang="zh-CN" altLang="zh-CN"/>
              <a:t>中任意插入</a:t>
            </a:r>
            <a:r>
              <a:rPr kumimoji="1" lang="zh-CN" altLang="zh-CN" i="1"/>
              <a:t> </a:t>
            </a:r>
            <a:r>
              <a:rPr kumimoji="1" lang="en-US" altLang="zh-CN" i="1"/>
              <a:t>n –</a:t>
            </a:r>
            <a:r>
              <a:rPr kumimoji="1" lang="en-US" altLang="zh-CN"/>
              <a:t>1 </a:t>
            </a:r>
            <a:r>
              <a:rPr kumimoji="1" lang="zh-CN" altLang="zh-CN"/>
              <a:t>个分点</a:t>
            </a:r>
            <a:r>
              <a:rPr kumimoji="1" lang="en-US" altLang="zh-CN"/>
              <a:t>,</a:t>
            </a:r>
          </a:p>
        </p:txBody>
      </p:sp>
      <p:sp>
        <p:nvSpPr>
          <p:cNvPr id="87060" name="Line 20"/>
          <p:cNvSpPr>
            <a:spLocks noChangeShapeType="1"/>
          </p:cNvSpPr>
          <p:nvPr/>
        </p:nvSpPr>
        <p:spPr bwMode="auto">
          <a:xfrm>
            <a:off x="7866063" y="3981450"/>
            <a:ext cx="0" cy="990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7061" name="Group 21"/>
          <p:cNvGrpSpPr>
            <a:grpSpLocks/>
          </p:cNvGrpSpPr>
          <p:nvPr/>
        </p:nvGrpSpPr>
        <p:grpSpPr bwMode="auto">
          <a:xfrm>
            <a:off x="6723063" y="3609975"/>
            <a:ext cx="1676400" cy="1379538"/>
            <a:chOff x="3936" y="2364"/>
            <a:chExt cx="1056" cy="869"/>
          </a:xfrm>
        </p:grpSpPr>
        <p:sp>
          <p:nvSpPr>
            <p:cNvPr id="4136" name="Line 22"/>
            <p:cNvSpPr>
              <a:spLocks noChangeShapeType="1"/>
            </p:cNvSpPr>
            <p:nvPr/>
          </p:nvSpPr>
          <p:spPr bwMode="auto">
            <a:xfrm>
              <a:off x="3936" y="2471"/>
              <a:ext cx="0" cy="74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" name="Line 23"/>
            <p:cNvSpPr>
              <a:spLocks noChangeShapeType="1"/>
            </p:cNvSpPr>
            <p:nvPr/>
          </p:nvSpPr>
          <p:spPr bwMode="auto">
            <a:xfrm>
              <a:off x="4224" y="2414"/>
              <a:ext cx="0" cy="816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" name="Line 24"/>
            <p:cNvSpPr>
              <a:spLocks noChangeShapeType="1"/>
            </p:cNvSpPr>
            <p:nvPr/>
          </p:nvSpPr>
          <p:spPr bwMode="auto">
            <a:xfrm>
              <a:off x="4512" y="2561"/>
              <a:ext cx="0" cy="672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9" name="Line 25"/>
            <p:cNvSpPr>
              <a:spLocks noChangeShapeType="1"/>
            </p:cNvSpPr>
            <p:nvPr/>
          </p:nvSpPr>
          <p:spPr bwMode="auto">
            <a:xfrm>
              <a:off x="4800" y="2544"/>
              <a:ext cx="0" cy="685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0" name="Line 26"/>
            <p:cNvSpPr>
              <a:spLocks noChangeShapeType="1"/>
            </p:cNvSpPr>
            <p:nvPr/>
          </p:nvSpPr>
          <p:spPr bwMode="auto">
            <a:xfrm>
              <a:off x="4992" y="2364"/>
              <a:ext cx="0" cy="864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7067" name="Object 27"/>
          <p:cNvGraphicFramePr>
            <a:graphicFrameLocks noChangeAspect="1"/>
          </p:cNvGraphicFramePr>
          <p:nvPr/>
        </p:nvGraphicFramePr>
        <p:xfrm>
          <a:off x="6696075" y="1995488"/>
          <a:ext cx="2057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21" imgW="2038540" imgH="476202" progId="Equation.DSMT4">
                  <p:embed/>
                </p:oleObj>
              </mc:Choice>
              <mc:Fallback>
                <p:oleObj name="Equation" r:id="rId21" imgW="2038540" imgH="47620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1995488"/>
                        <a:ext cx="2057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71" name="Text Box 31"/>
          <p:cNvSpPr txBox="1">
            <a:spLocks noChangeArrowheads="1"/>
          </p:cNvSpPr>
          <p:nvPr/>
        </p:nvSpPr>
        <p:spPr bwMode="auto">
          <a:xfrm>
            <a:off x="493713" y="1941513"/>
            <a:ext cx="1944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</a:rPr>
              <a:t>2)</a:t>
            </a:r>
            <a:r>
              <a:rPr kumimoji="1" lang="en-US" altLang="zh-CN">
                <a:solidFill>
                  <a:schemeClr val="tx2"/>
                </a:solidFill>
              </a:rPr>
              <a:t> </a:t>
            </a:r>
            <a:r>
              <a:rPr kumimoji="1" lang="zh-CN" altLang="en-US" b="1">
                <a:solidFill>
                  <a:schemeClr val="tx2"/>
                </a:solidFill>
              </a:rPr>
              <a:t>常代变</a:t>
            </a:r>
            <a:r>
              <a:rPr kumimoji="1" lang="en-US" altLang="zh-CN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87072" name="Text Box 32"/>
          <p:cNvSpPr txBox="1">
            <a:spLocks noChangeArrowheads="1"/>
          </p:cNvSpPr>
          <p:nvPr/>
        </p:nvSpPr>
        <p:spPr bwMode="auto">
          <a:xfrm>
            <a:off x="2152650" y="1960563"/>
            <a:ext cx="455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对于第</a:t>
            </a:r>
            <a:r>
              <a:rPr kumimoji="1" lang="en-US" altLang="zh-CN" i="1"/>
              <a:t>i</a:t>
            </a:r>
            <a:r>
              <a:rPr kumimoji="1" lang="en-US" altLang="zh-CN"/>
              <a:t> </a:t>
            </a:r>
            <a:r>
              <a:rPr kumimoji="1" lang="zh-CN" altLang="en-US"/>
              <a:t>个窄曲边梯形</a:t>
            </a:r>
            <a:r>
              <a:rPr kumimoji="1" lang="en-US" altLang="zh-CN"/>
              <a:t>,  </a:t>
            </a:r>
            <a:r>
              <a:rPr kumimoji="1" lang="zh-CN" altLang="en-US"/>
              <a:t>任取</a:t>
            </a:r>
          </a:p>
        </p:txBody>
      </p:sp>
      <p:sp>
        <p:nvSpPr>
          <p:cNvPr id="87073" name="Text Box 33"/>
          <p:cNvSpPr txBox="1">
            <a:spLocks noChangeArrowheads="1"/>
          </p:cNvSpPr>
          <p:nvPr/>
        </p:nvSpPr>
        <p:spPr bwMode="auto">
          <a:xfrm>
            <a:off x="179388" y="24796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用以</a:t>
            </a:r>
          </a:p>
        </p:txBody>
      </p:sp>
      <p:graphicFrame>
        <p:nvGraphicFramePr>
          <p:cNvPr id="87074" name="Object 34"/>
          <p:cNvGraphicFramePr>
            <a:graphicFrameLocks noChangeAspect="1"/>
          </p:cNvGraphicFramePr>
          <p:nvPr/>
        </p:nvGraphicFramePr>
        <p:xfrm>
          <a:off x="1017588" y="2552700"/>
          <a:ext cx="132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23" imgW="1304734" imgH="485632" progId="Equation.3">
                  <p:embed/>
                </p:oleObj>
              </mc:Choice>
              <mc:Fallback>
                <p:oleObj name="Equation" r:id="rId23" imgW="1304734" imgH="48563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552700"/>
                        <a:ext cx="132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75" name="Text Box 35"/>
          <p:cNvSpPr txBox="1">
            <a:spLocks noChangeArrowheads="1"/>
          </p:cNvSpPr>
          <p:nvPr/>
        </p:nvSpPr>
        <p:spPr bwMode="auto">
          <a:xfrm>
            <a:off x="2312988" y="2479675"/>
            <a:ext cx="103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为底</a:t>
            </a:r>
          </a:p>
        </p:txBody>
      </p:sp>
      <p:graphicFrame>
        <p:nvGraphicFramePr>
          <p:cNvPr id="87076" name="Object 36"/>
          <p:cNvGraphicFramePr>
            <a:graphicFrameLocks noChangeAspect="1"/>
          </p:cNvGraphicFramePr>
          <p:nvPr/>
        </p:nvGraphicFramePr>
        <p:xfrm>
          <a:off x="3154363" y="2552700"/>
          <a:ext cx="85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25" imgW="828532" imgH="485632" progId="Equation.3">
                  <p:embed/>
                </p:oleObj>
              </mc:Choice>
              <mc:Fallback>
                <p:oleObj name="Equation" r:id="rId25" imgW="828532" imgH="485632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2552700"/>
                        <a:ext cx="850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77" name="Text Box 37"/>
          <p:cNvSpPr txBox="1">
            <a:spLocks noChangeArrowheads="1"/>
          </p:cNvSpPr>
          <p:nvPr/>
        </p:nvSpPr>
        <p:spPr bwMode="auto">
          <a:xfrm>
            <a:off x="3924300" y="2479675"/>
            <a:ext cx="3887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为高的小矩形面积代替</a:t>
            </a:r>
          </a:p>
        </p:txBody>
      </p:sp>
      <p:grpSp>
        <p:nvGrpSpPr>
          <p:cNvPr id="87078" name="Group 38"/>
          <p:cNvGrpSpPr>
            <a:grpSpLocks/>
          </p:cNvGrpSpPr>
          <p:nvPr/>
        </p:nvGrpSpPr>
        <p:grpSpPr bwMode="auto">
          <a:xfrm>
            <a:off x="6494463" y="3476625"/>
            <a:ext cx="2057400" cy="1524000"/>
            <a:chOff x="3888" y="2496"/>
            <a:chExt cx="1296" cy="960"/>
          </a:xfrm>
        </p:grpSpPr>
        <p:sp>
          <p:nvSpPr>
            <p:cNvPr id="4131" name="Line 39"/>
            <p:cNvSpPr>
              <a:spLocks noChangeShapeType="1"/>
            </p:cNvSpPr>
            <p:nvPr/>
          </p:nvSpPr>
          <p:spPr bwMode="auto">
            <a:xfrm>
              <a:off x="3888" y="2766"/>
              <a:ext cx="0" cy="6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Line 40"/>
            <p:cNvSpPr>
              <a:spLocks noChangeShapeType="1"/>
            </p:cNvSpPr>
            <p:nvPr/>
          </p:nvSpPr>
          <p:spPr bwMode="auto">
            <a:xfrm>
              <a:off x="4464" y="2718"/>
              <a:ext cx="0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Line 41"/>
            <p:cNvSpPr>
              <a:spLocks noChangeShapeType="1"/>
            </p:cNvSpPr>
            <p:nvPr/>
          </p:nvSpPr>
          <p:spPr bwMode="auto">
            <a:xfrm flipV="1">
              <a:off x="4176" y="2640"/>
              <a:ext cx="0" cy="8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Line 42"/>
            <p:cNvSpPr>
              <a:spLocks noChangeShapeType="1"/>
            </p:cNvSpPr>
            <p:nvPr/>
          </p:nvSpPr>
          <p:spPr bwMode="auto">
            <a:xfrm flipV="1">
              <a:off x="4992" y="2688"/>
              <a:ext cx="0" cy="7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Line 43"/>
            <p:cNvSpPr>
              <a:spLocks noChangeShapeType="1"/>
            </p:cNvSpPr>
            <p:nvPr/>
          </p:nvSpPr>
          <p:spPr bwMode="auto">
            <a:xfrm flipV="1">
              <a:off x="5184" y="2496"/>
              <a:ext cx="0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084" name="Rectangle 44"/>
          <p:cNvSpPr>
            <a:spLocks noChangeArrowheads="1"/>
          </p:cNvSpPr>
          <p:nvPr/>
        </p:nvSpPr>
        <p:spPr bwMode="auto">
          <a:xfrm>
            <a:off x="7637463" y="4010025"/>
            <a:ext cx="457200" cy="990600"/>
          </a:xfrm>
          <a:prstGeom prst="rect">
            <a:avLst/>
          </a:prstGeom>
          <a:solidFill>
            <a:schemeClr val="tx2">
              <a:lumMod val="60000"/>
              <a:lumOff val="40000"/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87093" name="Object 53"/>
          <p:cNvGraphicFramePr>
            <a:graphicFrameLocks noChangeAspect="1"/>
          </p:cNvGraphicFramePr>
          <p:nvPr/>
        </p:nvGraphicFramePr>
        <p:xfrm>
          <a:off x="7583488" y="2582863"/>
          <a:ext cx="7080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27" imgW="676370" imgH="485632" progId="Equation.3">
                  <p:embed/>
                </p:oleObj>
              </mc:Choice>
              <mc:Fallback>
                <p:oleObj name="Equation" r:id="rId27" imgW="676370" imgH="485632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488" y="2582863"/>
                        <a:ext cx="7080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95" name="Object 55"/>
          <p:cNvGraphicFramePr>
            <a:graphicFrameLocks noChangeAspect="1"/>
          </p:cNvGraphicFramePr>
          <p:nvPr/>
        </p:nvGraphicFramePr>
        <p:xfrm>
          <a:off x="1835150" y="3094038"/>
          <a:ext cx="22955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29" imgW="2276427" imgH="485632" progId="Equation.DSMT4">
                  <p:embed/>
                </p:oleObj>
              </mc:Choice>
              <mc:Fallback>
                <p:oleObj name="Equation" r:id="rId29" imgW="2276427" imgH="485632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094038"/>
                        <a:ext cx="22955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99" name="Object 59"/>
          <p:cNvGraphicFramePr>
            <a:graphicFrameLocks noChangeAspect="1"/>
          </p:cNvGraphicFramePr>
          <p:nvPr/>
        </p:nvGraphicFramePr>
        <p:xfrm>
          <a:off x="7789863" y="5322888"/>
          <a:ext cx="30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31" imgW="285893" imgH="485632" progId="Equation.3">
                  <p:embed/>
                </p:oleObj>
              </mc:Choice>
              <mc:Fallback>
                <p:oleObj name="Equation" r:id="rId31" imgW="285893" imgH="485632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5322888"/>
                        <a:ext cx="304800" cy="50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7" name="Group 60"/>
          <p:cNvGrpSpPr>
            <a:grpSpLocks/>
          </p:cNvGrpSpPr>
          <p:nvPr/>
        </p:nvGrpSpPr>
        <p:grpSpPr bwMode="auto">
          <a:xfrm>
            <a:off x="6296025" y="3382963"/>
            <a:ext cx="2376488" cy="1584325"/>
            <a:chOff x="3763" y="2115"/>
            <a:chExt cx="1497" cy="998"/>
          </a:xfrm>
        </p:grpSpPr>
        <p:sp>
          <p:nvSpPr>
            <p:cNvPr id="4129" name="Line 61"/>
            <p:cNvSpPr>
              <a:spLocks noChangeShapeType="1"/>
            </p:cNvSpPr>
            <p:nvPr/>
          </p:nvSpPr>
          <p:spPr bwMode="auto">
            <a:xfrm>
              <a:off x="3763" y="2568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0" name="Line 62"/>
            <p:cNvSpPr>
              <a:spLocks noChangeShapeType="1"/>
            </p:cNvSpPr>
            <p:nvPr/>
          </p:nvSpPr>
          <p:spPr bwMode="auto">
            <a:xfrm>
              <a:off x="5260" y="2115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7104" name="Rectangle 64"/>
          <p:cNvSpPr>
            <a:spLocks noChangeArrowheads="1"/>
          </p:cNvSpPr>
          <p:nvPr/>
        </p:nvSpPr>
        <p:spPr bwMode="auto">
          <a:xfrm>
            <a:off x="493713" y="3741738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kumimoji="1" lang="en-US" altLang="zh-CN" b="1">
                <a:solidFill>
                  <a:schemeClr val="tx2"/>
                </a:solidFill>
              </a:rPr>
              <a:t>3) </a:t>
            </a:r>
            <a:r>
              <a:rPr kumimoji="1" lang="zh-CN" altLang="en-US" b="1">
                <a:solidFill>
                  <a:schemeClr val="tx2"/>
                </a:solidFill>
              </a:rPr>
              <a:t>近似和</a:t>
            </a:r>
            <a:r>
              <a:rPr kumimoji="1" lang="en-US" altLang="zh-CN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87105" name="Object 65"/>
          <p:cNvGraphicFramePr>
            <a:graphicFrameLocks noChangeAspect="1"/>
          </p:cNvGraphicFramePr>
          <p:nvPr/>
        </p:nvGraphicFramePr>
        <p:xfrm>
          <a:off x="2208213" y="3479800"/>
          <a:ext cx="1638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33" imgW="1619345" imgH="1038130" progId="Equation.3">
                  <p:embed/>
                </p:oleObj>
              </mc:Choice>
              <mc:Fallback>
                <p:oleObj name="Equation" r:id="rId33" imgW="1619345" imgH="103813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479800"/>
                        <a:ext cx="16383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06" name="Object 66"/>
          <p:cNvGraphicFramePr>
            <a:graphicFrameLocks noChangeAspect="1"/>
          </p:cNvGraphicFramePr>
          <p:nvPr/>
        </p:nvGraphicFramePr>
        <p:xfrm>
          <a:off x="3870325" y="3479800"/>
          <a:ext cx="2070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35" imgW="2047970" imgH="1038130" progId="Equation.DSMT4">
                  <p:embed/>
                </p:oleObj>
              </mc:Choice>
              <mc:Fallback>
                <p:oleObj name="Equation" r:id="rId35" imgW="2047970" imgH="103813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3479800"/>
                        <a:ext cx="2070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07" name="Object 67"/>
          <p:cNvGraphicFramePr>
            <a:graphicFrameLocks noGrp="1" noChangeAspect="1"/>
          </p:cNvGraphicFramePr>
          <p:nvPr>
            <p:ph idx="1"/>
          </p:nvPr>
        </p:nvGraphicFramePr>
        <p:xfrm>
          <a:off x="2298700" y="5254625"/>
          <a:ext cx="2705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37" imgW="2686193" imgH="1038130" progId="Equation.3">
                  <p:embed/>
                </p:oleObj>
              </mc:Choice>
              <mc:Fallback>
                <p:oleObj name="Equation" r:id="rId37" imgW="2686193" imgH="1038130" progId="Equation.3">
                  <p:embed/>
                  <p:pic>
                    <p:nvPicPr>
                      <p:cNvPr id="0" name="Object 6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5254625"/>
                        <a:ext cx="2705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109" name="Text Box 69"/>
          <p:cNvSpPr txBox="1">
            <a:spLocks noChangeArrowheads="1"/>
          </p:cNvSpPr>
          <p:nvPr/>
        </p:nvSpPr>
        <p:spPr bwMode="auto">
          <a:xfrm>
            <a:off x="493713" y="47355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</a:rPr>
              <a:t>4) </a:t>
            </a:r>
            <a:r>
              <a:rPr kumimoji="1" lang="zh-CN" altLang="en-US" b="1">
                <a:solidFill>
                  <a:schemeClr val="tx2"/>
                </a:solidFill>
              </a:rPr>
              <a:t>取极限</a:t>
            </a:r>
            <a:r>
              <a:rPr kumimoji="1" lang="en-US" altLang="zh-CN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87112" name="Object 72"/>
          <p:cNvGraphicFramePr>
            <a:graphicFrameLocks noChangeAspect="1"/>
          </p:cNvGraphicFramePr>
          <p:nvPr/>
        </p:nvGraphicFramePr>
        <p:xfrm>
          <a:off x="2255838" y="4606925"/>
          <a:ext cx="14525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39" imgW="1428607" imgH="714518" progId="Equation.DSMT4">
                  <p:embed/>
                </p:oleObj>
              </mc:Choice>
              <mc:Fallback>
                <p:oleObj name="Equation" r:id="rId39" imgW="1428607" imgH="714518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4606925"/>
                        <a:ext cx="145256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113" name="Rectangle 73"/>
          <p:cNvSpPr>
            <a:spLocks noChangeArrowheads="1"/>
          </p:cNvSpPr>
          <p:nvPr/>
        </p:nvSpPr>
        <p:spPr bwMode="auto">
          <a:xfrm>
            <a:off x="179388" y="1400175"/>
            <a:ext cx="41052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/>
              <a:t>形成 </a:t>
            </a:r>
            <a:r>
              <a:rPr kumimoji="1" lang="en-US" altLang="zh-CN" i="1"/>
              <a:t>n</a:t>
            </a:r>
            <a:r>
              <a:rPr kumimoji="1" lang="en-US" altLang="zh-CN"/>
              <a:t> </a:t>
            </a:r>
            <a:r>
              <a:rPr kumimoji="1" lang="zh-CN" altLang="en-US"/>
              <a:t>个窄曲边梯形</a:t>
            </a:r>
            <a:r>
              <a:rPr kumimoji="1" lang="en-US" altLang="zh-CN"/>
              <a:t>.</a:t>
            </a:r>
          </a:p>
        </p:txBody>
      </p:sp>
      <p:sp>
        <p:nvSpPr>
          <p:cNvPr id="87116" name="Rectangle 76"/>
          <p:cNvSpPr>
            <a:spLocks noChangeArrowheads="1"/>
          </p:cNvSpPr>
          <p:nvPr/>
        </p:nvSpPr>
        <p:spPr bwMode="auto">
          <a:xfrm>
            <a:off x="3924300" y="274638"/>
            <a:ext cx="4824413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400" b="1">
                <a:solidFill>
                  <a:srgbClr val="0000CC"/>
                </a:solidFill>
              </a:rPr>
              <a:t>－求曲边梯形面积的主要步骤</a:t>
            </a:r>
            <a:r>
              <a:rPr kumimoji="1" lang="zh-CN" altLang="en-US" sz="2400" b="1">
                <a:solidFill>
                  <a:schemeClr val="tx2"/>
                </a:solidFill>
              </a:rPr>
              <a:t>回顾</a:t>
            </a:r>
          </a:p>
        </p:txBody>
      </p:sp>
      <p:sp>
        <p:nvSpPr>
          <p:cNvPr id="87117" name="Rectangle 77"/>
          <p:cNvSpPr>
            <a:spLocks noChangeArrowheads="1"/>
          </p:cNvSpPr>
          <p:nvPr/>
        </p:nvSpPr>
        <p:spPr bwMode="auto">
          <a:xfrm>
            <a:off x="8394700" y="2479675"/>
            <a:ext cx="4984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/>
              <a:t>即</a:t>
            </a:r>
          </a:p>
        </p:txBody>
      </p:sp>
      <p:sp>
        <p:nvSpPr>
          <p:cNvPr id="4128" name="Text Box 78">
            <a:hlinkClick r:id="rId41" action="ppaction://hlinksldjump"/>
          </p:cNvPr>
          <p:cNvSpPr txBox="1">
            <a:spLocks noChangeArrowheads="1"/>
          </p:cNvSpPr>
          <p:nvPr/>
        </p:nvSpPr>
        <p:spPr bwMode="auto">
          <a:xfrm>
            <a:off x="460375" y="192088"/>
            <a:ext cx="4183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一、定积分的元素法</a:t>
            </a:r>
          </a:p>
        </p:txBody>
      </p:sp>
      <p:sp>
        <p:nvSpPr>
          <p:cNvPr id="57" name="AutoShape 7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7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7" grpId="0" autoUpdateAnimBg="0"/>
      <p:bldP spid="87058" grpId="0" autoUpdateAnimBg="0"/>
      <p:bldP spid="87060" grpId="0" animBg="1"/>
      <p:bldP spid="87071" grpId="0" autoUpdateAnimBg="0"/>
      <p:bldP spid="87072" grpId="0" autoUpdateAnimBg="0"/>
      <p:bldP spid="87073" grpId="0" autoUpdateAnimBg="0"/>
      <p:bldP spid="87075" grpId="0" autoUpdateAnimBg="0"/>
      <p:bldP spid="87077" grpId="0" autoUpdateAnimBg="0"/>
      <p:bldP spid="87084" grpId="0" animBg="1"/>
      <p:bldP spid="87104" grpId="0"/>
      <p:bldP spid="87109" grpId="0" autoUpdateAnimBg="0"/>
      <p:bldP spid="87113" grpId="0"/>
      <p:bldP spid="87116" grpId="0"/>
      <p:bldP spid="87117" grpId="0"/>
      <p:bldP spid="5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6"/>
          <p:cNvGrpSpPr>
            <a:grpSpLocks/>
          </p:cNvGrpSpPr>
          <p:nvPr/>
        </p:nvGrpSpPr>
        <p:grpSpPr bwMode="auto">
          <a:xfrm>
            <a:off x="5219700" y="3116263"/>
            <a:ext cx="3433763" cy="2247900"/>
            <a:chOff x="3357" y="1963"/>
            <a:chExt cx="2163" cy="1416"/>
          </a:xfrm>
        </p:grpSpPr>
        <p:grpSp>
          <p:nvGrpSpPr>
            <p:cNvPr id="5156" name="Group 7"/>
            <p:cNvGrpSpPr>
              <a:grpSpLocks/>
            </p:cNvGrpSpPr>
            <p:nvPr/>
          </p:nvGrpSpPr>
          <p:grpSpPr bwMode="auto">
            <a:xfrm>
              <a:off x="3357" y="1963"/>
              <a:ext cx="2163" cy="1416"/>
              <a:chOff x="3357" y="1963"/>
              <a:chExt cx="2163" cy="1416"/>
            </a:xfrm>
          </p:grpSpPr>
          <p:graphicFrame>
            <p:nvGraphicFramePr>
              <p:cNvPr id="5158" name="Object 8"/>
              <p:cNvGraphicFramePr>
                <a:graphicFrameLocks noChangeAspect="1"/>
              </p:cNvGraphicFramePr>
              <p:nvPr/>
            </p:nvGraphicFramePr>
            <p:xfrm>
              <a:off x="3708" y="2029"/>
              <a:ext cx="1620" cy="1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5" name="位图图像" r:id="rId3" imgW="2572109" imgH="1838095" progId="Paint.Picture">
                      <p:embed/>
                    </p:oleObj>
                  </mc:Choice>
                  <mc:Fallback>
                    <p:oleObj name="位图图像" r:id="rId3" imgW="2572109" imgH="1838095" progId="Paint.Picture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8" y="2029"/>
                            <a:ext cx="1620" cy="1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9" name="Object 9"/>
              <p:cNvGraphicFramePr>
                <a:graphicFrameLocks noChangeAspect="1"/>
              </p:cNvGraphicFramePr>
              <p:nvPr/>
            </p:nvGraphicFramePr>
            <p:xfrm>
              <a:off x="5376" y="3203"/>
              <a:ext cx="141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6" name="Equation" r:id="rId5" imgW="209598" imgH="219027" progId="Equation.3">
                      <p:embed/>
                    </p:oleObj>
                  </mc:Choice>
                  <mc:Fallback>
                    <p:oleObj name="Equation" r:id="rId5" imgW="209598" imgH="219027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3203"/>
                            <a:ext cx="141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60" name="Line 10"/>
              <p:cNvSpPr>
                <a:spLocks noChangeShapeType="1"/>
              </p:cNvSpPr>
              <p:nvPr/>
            </p:nvSpPr>
            <p:spPr bwMode="auto">
              <a:xfrm>
                <a:off x="3456" y="3130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1" name="Line 11"/>
              <p:cNvSpPr>
                <a:spLocks noChangeShapeType="1"/>
              </p:cNvSpPr>
              <p:nvPr/>
            </p:nvSpPr>
            <p:spPr bwMode="auto">
              <a:xfrm flipV="1">
                <a:off x="3552" y="1963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162" name="Object 12"/>
              <p:cNvGraphicFramePr>
                <a:graphicFrameLocks noChangeAspect="1"/>
              </p:cNvGraphicFramePr>
              <p:nvPr/>
            </p:nvGraphicFramePr>
            <p:xfrm>
              <a:off x="3696" y="3176"/>
              <a:ext cx="141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7" name="Equation" r:id="rId7" imgW="209598" imgH="219027" progId="Equation.3">
                      <p:embed/>
                    </p:oleObj>
                  </mc:Choice>
                  <mc:Fallback>
                    <p:oleObj name="Equation" r:id="rId7" imgW="209598" imgH="219027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176"/>
                            <a:ext cx="141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63" name="Object 13"/>
              <p:cNvGraphicFramePr>
                <a:graphicFrameLocks noChangeAspect="1"/>
              </p:cNvGraphicFramePr>
              <p:nvPr/>
            </p:nvGraphicFramePr>
            <p:xfrm>
              <a:off x="5232" y="3175"/>
              <a:ext cx="133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8" name="Equation" r:id="rId9" imgW="200168" imgH="314182" progId="Equation.3">
                      <p:embed/>
                    </p:oleObj>
                  </mc:Choice>
                  <mc:Fallback>
                    <p:oleObj name="Equation" r:id="rId9" imgW="200168" imgH="314182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3175"/>
                            <a:ext cx="133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64" name="Object 14"/>
              <p:cNvGraphicFramePr>
                <a:graphicFrameLocks noChangeAspect="1"/>
              </p:cNvGraphicFramePr>
              <p:nvPr/>
            </p:nvGraphicFramePr>
            <p:xfrm>
              <a:off x="3357" y="1963"/>
              <a:ext cx="149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9" name="Equation" r:id="rId11" imgW="219027" imgH="295323" progId="Equation.3">
                      <p:embed/>
                    </p:oleObj>
                  </mc:Choice>
                  <mc:Fallback>
                    <p:oleObj name="Equation" r:id="rId11" imgW="219027" imgH="295323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7" y="1963"/>
                            <a:ext cx="149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57" name="Object 15"/>
            <p:cNvGraphicFramePr>
              <a:graphicFrameLocks noChangeAspect="1"/>
            </p:cNvGraphicFramePr>
            <p:nvPr/>
          </p:nvGraphicFramePr>
          <p:xfrm>
            <a:off x="3360" y="3140"/>
            <a:ext cx="18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0" name="Equation" r:id="rId13" imgW="285893" imgH="295323" progId="Equation.3">
                    <p:embed/>
                  </p:oleObj>
                </mc:Choice>
                <mc:Fallback>
                  <p:oleObj name="Equation" r:id="rId13" imgW="285893" imgH="29532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140"/>
                          <a:ext cx="18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539750" y="906463"/>
            <a:ext cx="194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</a:rPr>
              <a:t>1)</a:t>
            </a:r>
            <a:r>
              <a:rPr kumimoji="1" lang="en-US" altLang="zh-CN">
                <a:solidFill>
                  <a:schemeClr val="tx2"/>
                </a:solidFill>
              </a:rPr>
              <a:t> </a:t>
            </a:r>
            <a:r>
              <a:rPr kumimoji="1" lang="zh-CN" altLang="en-US" b="1">
                <a:solidFill>
                  <a:schemeClr val="tx2"/>
                </a:solidFill>
              </a:rPr>
              <a:t>大化小</a:t>
            </a:r>
            <a:r>
              <a:rPr kumimoji="1" lang="en-US" altLang="zh-CN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2273300" y="906463"/>
            <a:ext cx="5538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把区间 </a:t>
            </a:r>
            <a:r>
              <a:rPr kumimoji="1" lang="en-US" altLang="zh-CN"/>
              <a:t>[</a:t>
            </a:r>
            <a:r>
              <a:rPr kumimoji="1" lang="en-US" altLang="zh-CN" i="1"/>
              <a:t>a</a:t>
            </a:r>
            <a:r>
              <a:rPr kumimoji="1" lang="en-US" altLang="zh-CN" sz="1200" i="1"/>
              <a:t> </a:t>
            </a:r>
            <a:r>
              <a:rPr kumimoji="1" lang="en-US" altLang="zh-CN"/>
              <a:t>, </a:t>
            </a:r>
            <a:r>
              <a:rPr kumimoji="1" lang="en-US" altLang="zh-CN" i="1"/>
              <a:t>b</a:t>
            </a:r>
            <a:r>
              <a:rPr kumimoji="1" lang="en-US" altLang="zh-CN"/>
              <a:t>] </a:t>
            </a:r>
            <a:r>
              <a:rPr kumimoji="1" lang="zh-CN" altLang="en-US"/>
              <a:t>分成</a:t>
            </a:r>
            <a:r>
              <a:rPr kumimoji="1" lang="zh-CN" altLang="zh-CN" i="1"/>
              <a:t> </a:t>
            </a:r>
            <a:r>
              <a:rPr kumimoji="1" lang="en-US" altLang="zh-CN" i="1"/>
              <a:t>n</a:t>
            </a:r>
            <a:r>
              <a:rPr kumimoji="1" lang="en-US" altLang="zh-CN"/>
              <a:t> </a:t>
            </a:r>
            <a:r>
              <a:rPr kumimoji="1" lang="zh-CN" altLang="zh-CN"/>
              <a:t>个</a:t>
            </a:r>
            <a:r>
              <a:rPr kumimoji="1" lang="zh-CN" altLang="en-US"/>
              <a:t>小区间</a:t>
            </a:r>
            <a:r>
              <a:rPr kumimoji="1" lang="en-US" altLang="zh-CN"/>
              <a:t>,</a:t>
            </a:r>
          </a:p>
        </p:txBody>
      </p:sp>
      <p:grpSp>
        <p:nvGrpSpPr>
          <p:cNvPr id="91157" name="Group 21"/>
          <p:cNvGrpSpPr>
            <a:grpSpLocks/>
          </p:cNvGrpSpPr>
          <p:nvPr/>
        </p:nvGrpSpPr>
        <p:grpSpPr bwMode="auto">
          <a:xfrm>
            <a:off x="6291263" y="3595688"/>
            <a:ext cx="1676400" cy="1379537"/>
            <a:chOff x="3936" y="2364"/>
            <a:chExt cx="1056" cy="869"/>
          </a:xfrm>
        </p:grpSpPr>
        <p:sp>
          <p:nvSpPr>
            <p:cNvPr id="5151" name="Line 22"/>
            <p:cNvSpPr>
              <a:spLocks noChangeShapeType="1"/>
            </p:cNvSpPr>
            <p:nvPr/>
          </p:nvSpPr>
          <p:spPr bwMode="auto">
            <a:xfrm>
              <a:off x="3936" y="2471"/>
              <a:ext cx="0" cy="74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Line 23"/>
            <p:cNvSpPr>
              <a:spLocks noChangeShapeType="1"/>
            </p:cNvSpPr>
            <p:nvPr/>
          </p:nvSpPr>
          <p:spPr bwMode="auto">
            <a:xfrm>
              <a:off x="4224" y="2414"/>
              <a:ext cx="0" cy="816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Line 24"/>
            <p:cNvSpPr>
              <a:spLocks noChangeShapeType="1"/>
            </p:cNvSpPr>
            <p:nvPr/>
          </p:nvSpPr>
          <p:spPr bwMode="auto">
            <a:xfrm>
              <a:off x="4512" y="2561"/>
              <a:ext cx="0" cy="672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Line 25"/>
            <p:cNvSpPr>
              <a:spLocks noChangeShapeType="1"/>
            </p:cNvSpPr>
            <p:nvPr/>
          </p:nvSpPr>
          <p:spPr bwMode="auto">
            <a:xfrm>
              <a:off x="4800" y="2544"/>
              <a:ext cx="0" cy="685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Line 26"/>
            <p:cNvSpPr>
              <a:spLocks noChangeShapeType="1"/>
            </p:cNvSpPr>
            <p:nvPr/>
          </p:nvSpPr>
          <p:spPr bwMode="auto">
            <a:xfrm>
              <a:off x="4992" y="2364"/>
              <a:ext cx="0" cy="864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164" name="Text Box 28"/>
          <p:cNvSpPr txBox="1">
            <a:spLocks noChangeArrowheads="1"/>
          </p:cNvSpPr>
          <p:nvPr/>
        </p:nvSpPr>
        <p:spPr bwMode="auto">
          <a:xfrm>
            <a:off x="539750" y="2046288"/>
            <a:ext cx="1871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</a:rPr>
              <a:t>2)</a:t>
            </a:r>
            <a:r>
              <a:rPr kumimoji="1" lang="en-US" altLang="zh-CN">
                <a:solidFill>
                  <a:schemeClr val="tx2"/>
                </a:solidFill>
              </a:rPr>
              <a:t> </a:t>
            </a:r>
            <a:r>
              <a:rPr kumimoji="1" lang="zh-CN" altLang="en-US" b="1">
                <a:solidFill>
                  <a:schemeClr val="tx2"/>
                </a:solidFill>
              </a:rPr>
              <a:t>常代变</a:t>
            </a:r>
            <a:r>
              <a:rPr kumimoji="1" lang="en-US" altLang="zh-CN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91165" name="Text Box 29"/>
          <p:cNvSpPr txBox="1">
            <a:spLocks noChangeArrowheads="1"/>
          </p:cNvSpPr>
          <p:nvPr/>
        </p:nvSpPr>
        <p:spPr bwMode="auto">
          <a:xfrm>
            <a:off x="2195513" y="2046288"/>
            <a:ext cx="3025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在</a:t>
            </a:r>
            <a:r>
              <a:rPr kumimoji="1" lang="zh-CN" altLang="en-US">
                <a:solidFill>
                  <a:srgbClr val="0000CC"/>
                </a:solidFill>
              </a:rPr>
              <a:t>一般小区间</a:t>
            </a:r>
            <a:r>
              <a:rPr kumimoji="1" lang="zh-CN" altLang="en-US"/>
              <a:t>上</a:t>
            </a:r>
            <a:r>
              <a:rPr kumimoji="1" lang="en-US" altLang="zh-CN"/>
              <a:t>,</a:t>
            </a:r>
          </a:p>
        </p:txBody>
      </p:sp>
      <p:sp>
        <p:nvSpPr>
          <p:cNvPr id="91166" name="Text Box 30"/>
          <p:cNvSpPr txBox="1">
            <a:spLocks noChangeArrowheads="1"/>
          </p:cNvSpPr>
          <p:nvPr/>
        </p:nvSpPr>
        <p:spPr bwMode="auto">
          <a:xfrm>
            <a:off x="4930775" y="2046288"/>
            <a:ext cx="3817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用以</a:t>
            </a:r>
            <a:r>
              <a:rPr kumimoji="1" lang="zh-CN" altLang="en-US" sz="1200"/>
              <a:t> </a:t>
            </a:r>
            <a:r>
              <a:rPr kumimoji="1" lang="en-US" altLang="zh-CN"/>
              <a:t>d</a:t>
            </a:r>
            <a:r>
              <a:rPr kumimoji="1" lang="en-US" altLang="zh-CN" i="1"/>
              <a:t>x</a:t>
            </a:r>
            <a:r>
              <a:rPr kumimoji="1" lang="en-US" altLang="zh-CN" sz="1200" i="1"/>
              <a:t> </a:t>
            </a:r>
            <a:r>
              <a:rPr kumimoji="1" lang="zh-CN" altLang="en-US"/>
              <a:t>为底</a:t>
            </a:r>
            <a:r>
              <a:rPr kumimoji="1" lang="zh-CN" altLang="en-US" sz="1200"/>
              <a:t> </a:t>
            </a:r>
            <a:r>
              <a:rPr kumimoji="1" lang="zh-CN" altLang="en-US"/>
              <a:t> </a:t>
            </a:r>
            <a:r>
              <a:rPr kumimoji="1" lang="en-US" altLang="zh-CN" i="1"/>
              <a:t>f</a:t>
            </a:r>
            <a:r>
              <a:rPr kumimoji="1" lang="en-US" altLang="zh-CN" sz="1200" i="1"/>
              <a:t> 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</a:t>
            </a:r>
            <a:r>
              <a:rPr kumimoji="1" lang="en-US" altLang="zh-CN" sz="1200"/>
              <a:t> </a:t>
            </a:r>
            <a:r>
              <a:rPr kumimoji="1" lang="zh-CN" altLang="en-US"/>
              <a:t>为高</a:t>
            </a:r>
          </a:p>
        </p:txBody>
      </p:sp>
      <p:sp>
        <p:nvSpPr>
          <p:cNvPr id="91170" name="Text Box 34"/>
          <p:cNvSpPr txBox="1">
            <a:spLocks noChangeArrowheads="1"/>
          </p:cNvSpPr>
          <p:nvPr/>
        </p:nvSpPr>
        <p:spPr bwMode="auto">
          <a:xfrm>
            <a:off x="106363" y="2636838"/>
            <a:ext cx="403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的小矩形面积代替</a:t>
            </a:r>
          </a:p>
        </p:txBody>
      </p:sp>
      <p:sp>
        <p:nvSpPr>
          <p:cNvPr id="91177" name="Rectangle 41"/>
          <p:cNvSpPr>
            <a:spLocks noChangeArrowheads="1"/>
          </p:cNvSpPr>
          <p:nvPr/>
        </p:nvSpPr>
        <p:spPr bwMode="auto">
          <a:xfrm>
            <a:off x="7205663" y="3984625"/>
            <a:ext cx="457200" cy="9906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1178" name="Object 42"/>
          <p:cNvGraphicFramePr>
            <a:graphicFrameLocks noChangeAspect="1"/>
          </p:cNvGraphicFramePr>
          <p:nvPr/>
        </p:nvGraphicFramePr>
        <p:xfrm>
          <a:off x="3078163" y="2701925"/>
          <a:ext cx="7080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15" imgW="676370" imgH="485632" progId="Equation.DSMT4">
                  <p:embed/>
                </p:oleObj>
              </mc:Choice>
              <mc:Fallback>
                <p:oleObj name="Equation" r:id="rId15" imgW="676370" imgH="485632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2701925"/>
                        <a:ext cx="7080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9" name="Object 43"/>
          <p:cNvGraphicFramePr>
            <a:graphicFrameLocks noChangeAspect="1"/>
          </p:cNvGraphicFramePr>
          <p:nvPr/>
        </p:nvGraphicFramePr>
        <p:xfrm>
          <a:off x="1258888" y="3286125"/>
          <a:ext cx="1965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17" imgW="1952816" imgH="399907" progId="Equation.DSMT4">
                  <p:embed/>
                </p:oleObj>
              </mc:Choice>
              <mc:Fallback>
                <p:oleObj name="Equation" r:id="rId17" imgW="1952816" imgH="399907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86125"/>
                        <a:ext cx="19653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3" name="Group 45"/>
          <p:cNvGrpSpPr>
            <a:grpSpLocks/>
          </p:cNvGrpSpPr>
          <p:nvPr/>
        </p:nvGrpSpPr>
        <p:grpSpPr bwMode="auto">
          <a:xfrm>
            <a:off x="5864225" y="3357563"/>
            <a:ext cx="2376488" cy="1584325"/>
            <a:chOff x="3763" y="2115"/>
            <a:chExt cx="1497" cy="998"/>
          </a:xfrm>
        </p:grpSpPr>
        <p:sp>
          <p:nvSpPr>
            <p:cNvPr id="5149" name="Line 46"/>
            <p:cNvSpPr>
              <a:spLocks noChangeShapeType="1"/>
            </p:cNvSpPr>
            <p:nvPr/>
          </p:nvSpPr>
          <p:spPr bwMode="auto">
            <a:xfrm>
              <a:off x="3763" y="2568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" name="Line 47"/>
            <p:cNvSpPr>
              <a:spLocks noChangeShapeType="1"/>
            </p:cNvSpPr>
            <p:nvPr/>
          </p:nvSpPr>
          <p:spPr bwMode="auto">
            <a:xfrm>
              <a:off x="5260" y="2115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1185" name="Rectangle 49"/>
          <p:cNvSpPr>
            <a:spLocks noChangeArrowheads="1"/>
          </p:cNvSpPr>
          <p:nvPr/>
        </p:nvSpPr>
        <p:spPr bwMode="auto">
          <a:xfrm>
            <a:off x="539750" y="3860800"/>
            <a:ext cx="3887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kumimoji="1" lang="en-US" altLang="zh-CN" b="1">
                <a:solidFill>
                  <a:schemeClr val="tx2"/>
                </a:solidFill>
              </a:rPr>
              <a:t>3) </a:t>
            </a:r>
            <a:r>
              <a:rPr kumimoji="1" lang="zh-CN" altLang="en-US" b="1">
                <a:solidFill>
                  <a:schemeClr val="tx2"/>
                </a:solidFill>
              </a:rPr>
              <a:t>近似和 </a:t>
            </a:r>
            <a:r>
              <a:rPr kumimoji="1" lang="en-US" altLang="zh-CN" b="1">
                <a:solidFill>
                  <a:schemeClr val="tx2"/>
                </a:solidFill>
              </a:rPr>
              <a:t>+ 4) </a:t>
            </a:r>
            <a:r>
              <a:rPr kumimoji="1" lang="zh-CN" altLang="en-US" b="1">
                <a:solidFill>
                  <a:schemeClr val="tx2"/>
                </a:solidFill>
              </a:rPr>
              <a:t>取极限</a:t>
            </a:r>
            <a:r>
              <a:rPr kumimoji="1" lang="en-US" altLang="zh-CN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91190" name="Object 54"/>
          <p:cNvGraphicFramePr>
            <a:graphicFrameLocks noChangeAspect="1"/>
          </p:cNvGraphicFramePr>
          <p:nvPr/>
        </p:nvGraphicFramePr>
        <p:xfrm>
          <a:off x="1331913" y="4437063"/>
          <a:ext cx="13890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19" imgW="1362170" imgH="714518" progId="Equation.DSMT4">
                  <p:embed/>
                </p:oleObj>
              </mc:Choice>
              <mc:Fallback>
                <p:oleObj name="Equation" r:id="rId19" imgW="1362170" imgH="714518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37063"/>
                        <a:ext cx="138906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91" name="Text Box 55"/>
          <p:cNvSpPr txBox="1">
            <a:spLocks noChangeArrowheads="1"/>
          </p:cNvSpPr>
          <p:nvPr/>
        </p:nvSpPr>
        <p:spPr bwMode="auto">
          <a:xfrm>
            <a:off x="106363" y="1455738"/>
            <a:ext cx="7345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其中第</a:t>
            </a:r>
            <a:r>
              <a:rPr kumimoji="1" lang="zh-CN" altLang="en-US" sz="2000"/>
              <a:t> </a:t>
            </a:r>
            <a:r>
              <a:rPr kumimoji="1" lang="en-US" altLang="zh-CN" i="1"/>
              <a:t>i</a:t>
            </a:r>
            <a:r>
              <a:rPr kumimoji="1" lang="en-US" altLang="zh-CN" sz="2000" i="1"/>
              <a:t> </a:t>
            </a:r>
            <a:r>
              <a:rPr kumimoji="1" lang="zh-CN" altLang="en-US"/>
              <a:t>个小区间</a:t>
            </a:r>
            <a:r>
              <a:rPr kumimoji="1" lang="en-US" altLang="zh-CN"/>
              <a:t>(</a:t>
            </a:r>
            <a:r>
              <a:rPr kumimoji="1" lang="zh-CN" altLang="en-US"/>
              <a:t>或</a:t>
            </a:r>
            <a:r>
              <a:rPr kumimoji="1" lang="zh-CN" altLang="en-US">
                <a:solidFill>
                  <a:srgbClr val="0000CC"/>
                </a:solidFill>
              </a:rPr>
              <a:t>一般小区间</a:t>
            </a:r>
            <a:r>
              <a:rPr kumimoji="1" lang="en-US" altLang="zh-CN"/>
              <a:t>)</a:t>
            </a:r>
            <a:r>
              <a:rPr kumimoji="1" lang="zh-CN" altLang="en-US"/>
              <a:t>为 </a:t>
            </a:r>
            <a:r>
              <a:rPr kumimoji="1" lang="en-US" altLang="zh-CN"/>
              <a:t>[</a:t>
            </a:r>
            <a:r>
              <a:rPr kumimoji="1" lang="en-US" altLang="zh-CN" i="1"/>
              <a:t>x</a:t>
            </a:r>
            <a:r>
              <a:rPr kumimoji="1" lang="en-US" altLang="zh-CN" sz="1200"/>
              <a:t> </a:t>
            </a:r>
            <a:r>
              <a:rPr kumimoji="1" lang="en-US" altLang="zh-CN"/>
              <a:t>, </a:t>
            </a:r>
            <a:r>
              <a:rPr kumimoji="1" lang="en-US" altLang="zh-CN" i="1"/>
              <a:t>x</a:t>
            </a:r>
            <a:r>
              <a:rPr kumimoji="1" lang="en-US" altLang="zh-CN"/>
              <a:t>+d</a:t>
            </a:r>
            <a:r>
              <a:rPr kumimoji="1" lang="en-US" altLang="zh-CN" i="1"/>
              <a:t>x</a:t>
            </a:r>
            <a:r>
              <a:rPr kumimoji="1" lang="en-US" altLang="zh-CN"/>
              <a:t>] </a:t>
            </a:r>
          </a:p>
        </p:txBody>
      </p:sp>
      <p:graphicFrame>
        <p:nvGraphicFramePr>
          <p:cNvPr id="91192" name="Object 56"/>
          <p:cNvGraphicFramePr>
            <a:graphicFrameLocks noGrp="1" noChangeAspect="1"/>
          </p:cNvGraphicFramePr>
          <p:nvPr>
            <p:ph sz="half" idx="2"/>
          </p:nvPr>
        </p:nvGraphicFramePr>
        <p:xfrm>
          <a:off x="7092950" y="5013325"/>
          <a:ext cx="10826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21" imgW="1400318" imgH="409765" progId="Equation.DSMT4">
                  <p:embed/>
                </p:oleObj>
              </mc:Choice>
              <mc:Fallback>
                <p:oleObj name="Equation" r:id="rId21" imgW="1400318" imgH="409765" progId="Equation.DSMT4">
                  <p:embed/>
                  <p:pic>
                    <p:nvPicPr>
                      <p:cNvPr id="0" name="Object 5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5013325"/>
                        <a:ext cx="108267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95" name="Line 59"/>
          <p:cNvSpPr>
            <a:spLocks noChangeShapeType="1"/>
          </p:cNvSpPr>
          <p:nvPr/>
        </p:nvSpPr>
        <p:spPr bwMode="auto">
          <a:xfrm>
            <a:off x="7208838" y="4968875"/>
            <a:ext cx="431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1199" name="AutoShape 63"/>
          <p:cNvSpPr>
            <a:spLocks noChangeArrowheads="1"/>
          </p:cNvSpPr>
          <p:nvPr/>
        </p:nvSpPr>
        <p:spPr bwMode="auto">
          <a:xfrm>
            <a:off x="7308850" y="2636838"/>
            <a:ext cx="792163" cy="647700"/>
          </a:xfrm>
          <a:prstGeom prst="wedgeEllipseCallout">
            <a:avLst>
              <a:gd name="adj1" fmla="val -59819"/>
              <a:gd name="adj2" fmla="val 137009"/>
            </a:avLst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zh-CN" i="1">
                <a:solidFill>
                  <a:srgbClr val="0000CC"/>
                </a:solidFill>
              </a:rPr>
              <a:t>f</a:t>
            </a:r>
            <a:r>
              <a:rPr lang="en-US" altLang="zh-CN">
                <a:solidFill>
                  <a:srgbClr val="0000CC"/>
                </a:solidFill>
              </a:rPr>
              <a:t>(</a:t>
            </a:r>
            <a:r>
              <a:rPr lang="en-US" altLang="zh-CN" i="1">
                <a:solidFill>
                  <a:srgbClr val="0000CC"/>
                </a:solidFill>
              </a:rPr>
              <a:t>x</a:t>
            </a:r>
            <a:r>
              <a:rPr lang="en-US" altLang="zh-CN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91201" name="AutoShape 65"/>
          <p:cNvSpPr>
            <a:spLocks noChangeArrowheads="1"/>
          </p:cNvSpPr>
          <p:nvPr/>
        </p:nvSpPr>
        <p:spPr bwMode="auto">
          <a:xfrm>
            <a:off x="6372225" y="5732463"/>
            <a:ext cx="1728788" cy="504825"/>
          </a:xfrm>
          <a:prstGeom prst="wedgeRectCallout">
            <a:avLst>
              <a:gd name="adj1" fmla="val 5556"/>
              <a:gd name="adj2" fmla="val -193083"/>
            </a:avLst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en-US" sz="2400">
                <a:solidFill>
                  <a:schemeClr val="tx2"/>
                </a:solidFill>
              </a:rPr>
              <a:t>面积元素</a:t>
            </a:r>
            <a:r>
              <a:rPr lang="en-US" altLang="zh-CN" sz="2400" b="1">
                <a:solidFill>
                  <a:schemeClr val="tx2"/>
                </a:solidFill>
              </a:rPr>
              <a:t>d</a:t>
            </a:r>
            <a:r>
              <a:rPr lang="en-US" altLang="zh-CN" sz="2400" b="1" i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1202" name="Rectangle 66"/>
          <p:cNvSpPr>
            <a:spLocks noChangeArrowheads="1"/>
          </p:cNvSpPr>
          <p:nvPr/>
        </p:nvSpPr>
        <p:spPr bwMode="auto">
          <a:xfrm>
            <a:off x="179388" y="5119688"/>
            <a:ext cx="46085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20000"/>
              </a:lnSpc>
            </a:pPr>
            <a:r>
              <a:rPr kumimoji="1" lang="en-US" altLang="zh-CN">
                <a:solidFill>
                  <a:schemeClr val="tx2"/>
                </a:solidFill>
              </a:rPr>
              <a:t>    </a:t>
            </a:r>
            <a:r>
              <a:rPr kumimoji="1" lang="zh-CN" altLang="en-US"/>
              <a:t>这种思想方法</a:t>
            </a:r>
            <a:r>
              <a:rPr kumimoji="1" lang="en-US" altLang="zh-CN"/>
              <a:t>, </a:t>
            </a:r>
            <a:r>
              <a:rPr kumimoji="1" lang="zh-CN" altLang="en-US"/>
              <a:t>通常称为</a:t>
            </a:r>
          </a:p>
        </p:txBody>
      </p:sp>
      <p:sp>
        <p:nvSpPr>
          <p:cNvPr id="91203" name="Rectangle 67"/>
          <p:cNvSpPr>
            <a:spLocks noChangeArrowheads="1"/>
          </p:cNvSpPr>
          <p:nvPr/>
        </p:nvSpPr>
        <p:spPr bwMode="auto">
          <a:xfrm>
            <a:off x="228600" y="5767388"/>
            <a:ext cx="45370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/>
              <a:t>定积分的</a:t>
            </a:r>
            <a:r>
              <a:rPr kumimoji="1" lang="zh-CN" altLang="en-US" b="1">
                <a:solidFill>
                  <a:schemeClr val="tx2"/>
                </a:solidFill>
              </a:rPr>
              <a:t>元素法 </a:t>
            </a:r>
            <a:r>
              <a:rPr kumimoji="1" lang="zh-CN" altLang="en-US"/>
              <a:t>或</a:t>
            </a:r>
            <a:r>
              <a:rPr kumimoji="1" lang="zh-CN" altLang="en-US" b="1">
                <a:solidFill>
                  <a:schemeClr val="tx2"/>
                </a:solidFill>
              </a:rPr>
              <a:t> 微元法</a:t>
            </a:r>
            <a:r>
              <a:rPr kumimoji="1" lang="en-US" altLang="zh-CN"/>
              <a:t>.</a:t>
            </a:r>
          </a:p>
        </p:txBody>
      </p:sp>
      <p:sp>
        <p:nvSpPr>
          <p:cNvPr id="91205" name="Rectangle 69"/>
          <p:cNvSpPr>
            <a:spLocks noChangeArrowheads="1"/>
          </p:cNvSpPr>
          <p:nvPr/>
        </p:nvSpPr>
        <p:spPr bwMode="auto">
          <a:xfrm>
            <a:off x="3922713" y="273050"/>
            <a:ext cx="5040312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400" b="1">
                <a:solidFill>
                  <a:srgbClr val="0000CC"/>
                </a:solidFill>
              </a:rPr>
              <a:t>－求曲边梯形面积的主要步骤</a:t>
            </a:r>
            <a:r>
              <a:rPr kumimoji="1" lang="zh-CN" altLang="en-US" sz="2400" b="1">
                <a:solidFill>
                  <a:schemeClr val="tx2"/>
                </a:solidFill>
              </a:rPr>
              <a:t>简化</a:t>
            </a:r>
            <a:endParaRPr kumimoji="1" lang="zh-CN" altLang="en-US" sz="2400">
              <a:solidFill>
                <a:schemeClr val="tx2"/>
              </a:solidFill>
            </a:endParaRPr>
          </a:p>
        </p:txBody>
      </p:sp>
      <p:sp>
        <p:nvSpPr>
          <p:cNvPr id="91206" name="Rectangle 70"/>
          <p:cNvSpPr>
            <a:spLocks noChangeArrowheads="1"/>
          </p:cNvSpPr>
          <p:nvPr/>
        </p:nvSpPr>
        <p:spPr bwMode="auto">
          <a:xfrm>
            <a:off x="3927475" y="2636838"/>
            <a:ext cx="5000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/>
              <a:t>即</a:t>
            </a:r>
          </a:p>
        </p:txBody>
      </p:sp>
      <p:graphicFrame>
        <p:nvGraphicFramePr>
          <p:cNvPr id="91207" name="Object 71"/>
          <p:cNvGraphicFramePr>
            <a:graphicFrameLocks noGrp="1" noChangeAspect="1"/>
          </p:cNvGraphicFramePr>
          <p:nvPr>
            <p:ph sz="half" idx="1"/>
          </p:nvPr>
        </p:nvGraphicFramePr>
        <p:xfrm>
          <a:off x="3251200" y="3294063"/>
          <a:ext cx="74453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23" imgW="787400" imgH="431800" progId="Equation.DSMT4">
                  <p:embed/>
                </p:oleObj>
              </mc:Choice>
              <mc:Fallback>
                <p:oleObj name="Equation" r:id="rId23" imgW="787400" imgH="431800" progId="Equation.DSMT4">
                  <p:embed/>
                  <p:pic>
                    <p:nvPicPr>
                      <p:cNvPr id="0" name="Object 7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3294063"/>
                        <a:ext cx="74453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13" name="Object 77"/>
          <p:cNvGraphicFramePr>
            <a:graphicFrameLocks noChangeAspect="1"/>
          </p:cNvGraphicFramePr>
          <p:nvPr/>
        </p:nvGraphicFramePr>
        <p:xfrm>
          <a:off x="2768600" y="4437063"/>
          <a:ext cx="17319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25" imgW="1705070" imgH="714518" progId="Equation.DSMT4">
                  <p:embed/>
                </p:oleObj>
              </mc:Choice>
              <mc:Fallback>
                <p:oleObj name="Equation" r:id="rId25" imgW="1705070" imgH="714518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437063"/>
                        <a:ext cx="173196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8" name="Text Box 78">
            <a:hlinkClick r:id="rId27" action="ppaction://hlinksldjump"/>
          </p:cNvPr>
          <p:cNvSpPr txBox="1">
            <a:spLocks noChangeArrowheads="1"/>
          </p:cNvSpPr>
          <p:nvPr/>
        </p:nvSpPr>
        <p:spPr bwMode="auto">
          <a:xfrm>
            <a:off x="460375" y="192088"/>
            <a:ext cx="4111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一、定积分的元素法</a:t>
            </a:r>
          </a:p>
        </p:txBody>
      </p:sp>
      <p:sp>
        <p:nvSpPr>
          <p:cNvPr id="45" name="AutoShape 7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1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1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3" grpId="0" autoUpdateAnimBg="0"/>
      <p:bldP spid="91154" grpId="0" autoUpdateAnimBg="0"/>
      <p:bldP spid="91164" grpId="0" autoUpdateAnimBg="0"/>
      <p:bldP spid="91165" grpId="0" autoUpdateAnimBg="0"/>
      <p:bldP spid="91166" grpId="0" autoUpdateAnimBg="0"/>
      <p:bldP spid="91170" grpId="0" autoUpdateAnimBg="0"/>
      <p:bldP spid="91177" grpId="0" animBg="1"/>
      <p:bldP spid="91185" grpId="0"/>
      <p:bldP spid="91191" grpId="0" autoUpdateAnimBg="0"/>
      <p:bldP spid="91195" grpId="0" animBg="1"/>
      <p:bldP spid="91199" grpId="0" animBg="1"/>
      <p:bldP spid="91201" grpId="0" animBg="1"/>
      <p:bldP spid="91202" grpId="0" build="p"/>
      <p:bldP spid="91203" grpId="0"/>
      <p:bldP spid="91205" grpId="0"/>
      <p:bldP spid="91206" grpId="0"/>
      <p:bldP spid="4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527050" y="260350"/>
            <a:ext cx="67818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二、什么问题可以用元素法解决</a:t>
            </a:r>
            <a:r>
              <a:rPr lang="en-US" altLang="zh-CN" sz="2800" b="1" smtClean="0">
                <a:ea typeface="楷体_GB2312" pitchFamily="49" charset="-122"/>
              </a:rPr>
              <a:t>?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504825" y="908050"/>
            <a:ext cx="815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1) </a:t>
            </a:r>
            <a:r>
              <a:rPr kumimoji="1" lang="zh-CN" altLang="en-US"/>
              <a:t>所求量</a:t>
            </a:r>
            <a:r>
              <a:rPr kumimoji="1" lang="zh-CN" altLang="en-US" i="1"/>
              <a:t> </a:t>
            </a:r>
            <a:r>
              <a:rPr kumimoji="1" lang="en-US" altLang="zh-CN" i="1"/>
              <a:t>U</a:t>
            </a:r>
            <a:r>
              <a:rPr kumimoji="1" lang="en-US" altLang="zh-CN"/>
              <a:t> </a:t>
            </a:r>
            <a:r>
              <a:rPr kumimoji="1" lang="zh-CN" altLang="en-US"/>
              <a:t>与变量 </a:t>
            </a:r>
            <a:r>
              <a:rPr kumimoji="1" lang="en-US" altLang="zh-CN" i="1"/>
              <a:t>x </a:t>
            </a:r>
            <a:r>
              <a:rPr kumimoji="1" lang="zh-CN" altLang="en-US"/>
              <a:t>有关</a:t>
            </a:r>
            <a:r>
              <a:rPr kumimoji="1" lang="en-US" altLang="zh-CN"/>
              <a:t>, </a:t>
            </a:r>
            <a:r>
              <a:rPr kumimoji="1" lang="zh-CN" altLang="en-US"/>
              <a:t>且定义在区间</a:t>
            </a:r>
            <a:r>
              <a:rPr kumimoji="1" lang="en-US" altLang="zh-CN"/>
              <a:t>[</a:t>
            </a:r>
            <a:r>
              <a:rPr kumimoji="1" lang="en-US" altLang="zh-CN" i="1"/>
              <a:t>a</a:t>
            </a:r>
            <a:r>
              <a:rPr kumimoji="1" lang="en-US" altLang="zh-CN" sz="1200"/>
              <a:t> </a:t>
            </a:r>
            <a:r>
              <a:rPr kumimoji="1" lang="en-US" altLang="zh-CN"/>
              <a:t>,</a:t>
            </a:r>
            <a:r>
              <a:rPr kumimoji="1" lang="en-US" altLang="zh-CN" sz="1200"/>
              <a:t> </a:t>
            </a:r>
            <a:r>
              <a:rPr kumimoji="1" lang="en-US" altLang="zh-CN" i="1"/>
              <a:t>b</a:t>
            </a:r>
            <a:r>
              <a:rPr kumimoji="1" lang="en-US" altLang="zh-CN"/>
              <a:t>] </a:t>
            </a:r>
            <a:r>
              <a:rPr kumimoji="1" lang="zh-CN" altLang="en-US"/>
              <a:t>上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504825" y="14986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2) </a:t>
            </a:r>
            <a:r>
              <a:rPr kumimoji="1" lang="en-US" altLang="zh-CN" i="1"/>
              <a:t>U</a:t>
            </a:r>
            <a:r>
              <a:rPr kumimoji="1" lang="en-US" altLang="zh-CN"/>
              <a:t> </a:t>
            </a:r>
            <a:r>
              <a:rPr kumimoji="1" lang="zh-CN" altLang="en-US"/>
              <a:t>对区间 </a:t>
            </a:r>
            <a:r>
              <a:rPr kumimoji="1" lang="en-US" altLang="zh-CN"/>
              <a:t>[</a:t>
            </a:r>
            <a:r>
              <a:rPr kumimoji="1" lang="en-US" altLang="zh-CN" i="1"/>
              <a:t>a</a:t>
            </a:r>
            <a:r>
              <a:rPr kumimoji="1" lang="en-US" altLang="zh-CN" sz="1200"/>
              <a:t> </a:t>
            </a:r>
            <a:r>
              <a:rPr kumimoji="1" lang="en-US" altLang="zh-CN"/>
              <a:t>,</a:t>
            </a:r>
            <a:r>
              <a:rPr kumimoji="1" lang="en-US" altLang="zh-CN" sz="1200"/>
              <a:t> </a:t>
            </a:r>
            <a:r>
              <a:rPr kumimoji="1" lang="en-US" altLang="zh-CN" i="1"/>
              <a:t>b</a:t>
            </a:r>
            <a:r>
              <a:rPr kumimoji="1" lang="en-US" altLang="zh-CN"/>
              <a:t>]</a:t>
            </a:r>
            <a:r>
              <a:rPr kumimoji="1" lang="en-US" altLang="zh-CN">
                <a:solidFill>
                  <a:schemeClr val="tx2"/>
                </a:solidFill>
              </a:rPr>
              <a:t> </a:t>
            </a:r>
            <a:r>
              <a:rPr kumimoji="1" lang="zh-CN" altLang="en-US"/>
              <a:t>具有</a:t>
            </a:r>
            <a:r>
              <a:rPr kumimoji="1" lang="zh-CN" altLang="en-US">
                <a:solidFill>
                  <a:schemeClr val="tx2"/>
                </a:solidFill>
              </a:rPr>
              <a:t>可加性</a:t>
            </a:r>
            <a:r>
              <a:rPr kumimoji="1" lang="en-US" altLang="zh-CN"/>
              <a:t>,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5186363" y="1484313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即总量为部分量之和</a:t>
            </a:r>
          </a:p>
        </p:txBody>
      </p:sp>
      <p:sp>
        <p:nvSpPr>
          <p:cNvPr id="6150" name="Line 11"/>
          <p:cNvSpPr>
            <a:spLocks noChangeShapeType="1"/>
          </p:cNvSpPr>
          <p:nvPr/>
        </p:nvSpPr>
        <p:spPr bwMode="auto">
          <a:xfrm>
            <a:off x="8172450" y="197167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9" name="Text Box 2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27050" y="2239963"/>
            <a:ext cx="409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元素法的主要应用方向    </a:t>
            </a:r>
          </a:p>
        </p:txBody>
      </p:sp>
      <p:sp>
        <p:nvSpPr>
          <p:cNvPr id="82971" name="Text Box 2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27050" y="2830513"/>
            <a:ext cx="3735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平面图形的面积</a:t>
            </a:r>
            <a:r>
              <a:rPr kumimoji="1" lang="en-US" altLang="zh-CN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;</a:t>
            </a:r>
            <a:endParaRPr kumimoji="1" lang="zh-CN" altLang="en-US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972" name="Text Box 2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067175" y="2835275"/>
            <a:ext cx="149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体积</a:t>
            </a:r>
            <a:r>
              <a:rPr kumimoji="1" lang="en-US" altLang="zh-CN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;</a:t>
            </a:r>
            <a:endParaRPr kumimoji="1" lang="zh-CN" altLang="en-US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973" name="Text Box 2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27050" y="3702050"/>
            <a:ext cx="307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平面曲线的弧长</a:t>
            </a:r>
            <a:r>
              <a:rPr kumimoji="1" lang="en-US" altLang="zh-CN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;</a:t>
            </a:r>
            <a:endParaRPr kumimoji="1" lang="zh-CN" altLang="en-US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974" name="Text Box 3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067175" y="3702050"/>
            <a:ext cx="773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功</a:t>
            </a:r>
            <a:r>
              <a:rPr kumimoji="1" lang="en-US" altLang="zh-CN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;</a:t>
            </a:r>
            <a:endParaRPr kumimoji="1" lang="zh-CN" altLang="en-US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975" name="Text Box 3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95300" y="4579938"/>
            <a:ext cx="1636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水压力</a:t>
            </a:r>
            <a:r>
              <a:rPr kumimoji="1" lang="en-US" altLang="zh-CN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;</a:t>
            </a:r>
            <a:endParaRPr kumimoji="1" lang="zh-CN" altLang="en-US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976" name="Text Box 3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067175" y="4556125"/>
            <a:ext cx="120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引力</a:t>
            </a:r>
            <a:r>
              <a:rPr kumimoji="1" lang="en-US" altLang="zh-CN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;</a:t>
            </a:r>
            <a:endParaRPr kumimoji="1" lang="zh-CN" altLang="en-US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AutoShape 7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build="p" autoUpdateAnimBg="0"/>
      <p:bldP spid="82950" grpId="0" autoUpdateAnimBg="0"/>
      <p:bldP spid="82951" grpId="0" autoUpdateAnimBg="0"/>
      <p:bldP spid="82969" grpId="0"/>
      <p:bldP spid="82971" grpId="0"/>
      <p:bldP spid="82972" grpId="0"/>
      <p:bldP spid="82973" grpId="0"/>
      <p:bldP spid="82974" grpId="0"/>
      <p:bldP spid="82975" grpId="0"/>
      <p:bldP spid="82976" grpId="0"/>
      <p:bldP spid="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468313" y="1441450"/>
            <a:ext cx="7883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33CC"/>
                </a:solidFill>
              </a:rPr>
              <a:t>第二步 </a:t>
            </a:r>
            <a:r>
              <a:rPr kumimoji="1" lang="zh-CN" altLang="en-US"/>
              <a:t>求对应于</a:t>
            </a:r>
            <a:r>
              <a:rPr kumimoji="1" lang="en-US" altLang="zh-CN"/>
              <a:t>[</a:t>
            </a:r>
            <a:r>
              <a:rPr kumimoji="1" lang="en-US" altLang="zh-CN" i="1"/>
              <a:t>x</a:t>
            </a:r>
            <a:r>
              <a:rPr kumimoji="1" lang="en-US" altLang="zh-CN" sz="1200" i="1"/>
              <a:t> </a:t>
            </a:r>
            <a:r>
              <a:rPr kumimoji="1" lang="en-US" altLang="zh-CN"/>
              <a:t>, </a:t>
            </a:r>
            <a:r>
              <a:rPr kumimoji="1" lang="en-US" altLang="zh-CN" i="1"/>
              <a:t>x+</a:t>
            </a:r>
            <a:r>
              <a:rPr kumimoji="1" lang="en-US" altLang="zh-CN"/>
              <a:t>d</a:t>
            </a:r>
            <a:r>
              <a:rPr kumimoji="1" lang="en-US" altLang="zh-CN" i="1"/>
              <a:t>x</a:t>
            </a:r>
            <a:r>
              <a:rPr kumimoji="1" lang="en-US" altLang="zh-CN"/>
              <a:t>]</a:t>
            </a:r>
            <a:r>
              <a:rPr kumimoji="1" lang="zh-CN" altLang="en-US"/>
              <a:t>上局部量△</a:t>
            </a:r>
            <a:r>
              <a:rPr kumimoji="1" lang="en-US" altLang="zh-CN" i="1"/>
              <a:t>U </a:t>
            </a:r>
            <a:r>
              <a:rPr kumimoji="1" lang="zh-CN" altLang="en-US"/>
              <a:t>的近似值</a:t>
            </a:r>
          </a:p>
        </p:txBody>
      </p:sp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1784350" y="2130425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4" imgW="2028682" imgH="390477" progId="Equation.3">
                  <p:embed/>
                </p:oleObj>
              </mc:Choice>
              <mc:Fallback>
                <p:oleObj name="Equation" r:id="rId4" imgW="2028682" imgH="39047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2130425"/>
                        <a:ext cx="204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468313" y="2536825"/>
            <a:ext cx="82089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20000"/>
              </a:lnSpc>
            </a:pPr>
            <a:r>
              <a:rPr kumimoji="1" lang="zh-CN" altLang="en-US" b="1">
                <a:solidFill>
                  <a:srgbClr val="0033CC"/>
                </a:solidFill>
              </a:rPr>
              <a:t>第三步 </a:t>
            </a:r>
            <a:r>
              <a:rPr kumimoji="1" lang="zh-CN" altLang="en-US"/>
              <a:t>以微元为被积表达式</a:t>
            </a:r>
            <a:r>
              <a:rPr kumimoji="1" lang="en-US" altLang="zh-CN"/>
              <a:t>, </a:t>
            </a:r>
            <a:r>
              <a:rPr kumimoji="1" lang="zh-CN" altLang="en-US"/>
              <a:t>在</a:t>
            </a:r>
            <a:r>
              <a:rPr kumimoji="1" lang="en-US" altLang="zh-CN" i="1"/>
              <a:t>U</a:t>
            </a:r>
            <a:r>
              <a:rPr kumimoji="1" lang="zh-CN" altLang="en-US"/>
              <a:t>定义的区间</a:t>
            </a:r>
            <a:r>
              <a:rPr kumimoji="1" lang="en-US" altLang="zh-CN"/>
              <a:t>[</a:t>
            </a:r>
            <a:r>
              <a:rPr kumimoji="1" lang="en-US" altLang="zh-CN" i="1"/>
              <a:t>a</a:t>
            </a:r>
            <a:r>
              <a:rPr kumimoji="1" lang="en-US" altLang="zh-CN" sz="1200" i="1"/>
              <a:t> </a:t>
            </a:r>
            <a:r>
              <a:rPr kumimoji="1" lang="en-US" altLang="zh-CN"/>
              <a:t>,</a:t>
            </a:r>
            <a:r>
              <a:rPr kumimoji="1" lang="en-US" altLang="zh-CN" sz="1200"/>
              <a:t> </a:t>
            </a:r>
            <a:r>
              <a:rPr kumimoji="1" lang="en-US" altLang="zh-CN" i="1"/>
              <a:t>b</a:t>
            </a:r>
            <a:r>
              <a:rPr kumimoji="1" lang="en-US" altLang="zh-CN"/>
              <a:t>] </a:t>
            </a:r>
          </a:p>
        </p:txBody>
      </p:sp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2149475" y="3068638"/>
          <a:ext cx="2095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6" imgW="2076260" imgH="714518" progId="Equation.DSMT4">
                  <p:embed/>
                </p:oleObj>
              </mc:Choice>
              <mc:Fallback>
                <p:oleObj name="Equation" r:id="rId6" imgW="2076260" imgH="71451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3068638"/>
                        <a:ext cx="2095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4213225" y="2032000"/>
            <a:ext cx="3529013" cy="51911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defRPr/>
            </a:pPr>
            <a:r>
              <a:rPr kumimoji="1" lang="en-US" altLang="zh-CN" b="1" smtClean="0"/>
              <a:t>d</a:t>
            </a:r>
            <a:r>
              <a:rPr kumimoji="1" lang="en-US" altLang="zh-CN" b="1" i="1" smtClean="0"/>
              <a:t>U </a:t>
            </a:r>
            <a:r>
              <a:rPr kumimoji="1" lang="zh-CN" altLang="en-US" b="1" smtClean="0"/>
              <a:t>称为</a:t>
            </a:r>
            <a:r>
              <a:rPr kumimoji="1" lang="zh-CN" altLang="en-US" b="1" smtClean="0">
                <a:solidFill>
                  <a:schemeClr val="tx2"/>
                </a:solidFill>
              </a:rPr>
              <a:t>元素</a:t>
            </a:r>
            <a:r>
              <a:rPr kumimoji="1" lang="zh-CN" altLang="en-US" b="1" smtClean="0"/>
              <a:t>或</a:t>
            </a:r>
            <a:r>
              <a:rPr kumimoji="1" lang="zh-CN" altLang="en-US" b="1" smtClean="0">
                <a:solidFill>
                  <a:schemeClr val="tx2"/>
                </a:solidFill>
              </a:rPr>
              <a:t>微元</a:t>
            </a:r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468313" y="879475"/>
            <a:ext cx="5183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33CC"/>
                </a:solidFill>
              </a:rPr>
              <a:t>第一步 </a:t>
            </a:r>
            <a:r>
              <a:rPr kumimoji="1" lang="zh-CN" altLang="en-US"/>
              <a:t>确定</a:t>
            </a:r>
            <a:r>
              <a:rPr kumimoji="1" lang="en-US" altLang="zh-CN" i="1"/>
              <a:t>U </a:t>
            </a:r>
            <a:r>
              <a:rPr kumimoji="1" lang="zh-CN" altLang="en-US"/>
              <a:t>定义的区间</a:t>
            </a:r>
            <a:r>
              <a:rPr kumimoji="1" lang="en-US" altLang="zh-CN"/>
              <a:t>[</a:t>
            </a:r>
            <a:r>
              <a:rPr kumimoji="1" lang="en-US" altLang="zh-CN" i="1"/>
              <a:t>a</a:t>
            </a:r>
            <a:r>
              <a:rPr kumimoji="1" lang="en-US" altLang="zh-CN" sz="1200"/>
              <a:t> </a:t>
            </a:r>
            <a:r>
              <a:rPr kumimoji="1" lang="en-US" altLang="zh-CN"/>
              <a:t>,</a:t>
            </a:r>
            <a:r>
              <a:rPr kumimoji="1" lang="en-US" altLang="zh-CN" sz="1200"/>
              <a:t> </a:t>
            </a:r>
            <a:r>
              <a:rPr kumimoji="1" lang="en-US" altLang="zh-CN" i="1"/>
              <a:t>b</a:t>
            </a:r>
            <a:r>
              <a:rPr kumimoji="1" lang="en-US" altLang="zh-CN"/>
              <a:t>] </a:t>
            </a:r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179388" y="3184525"/>
            <a:ext cx="1439862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/>
              <a:t>上积分</a:t>
            </a:r>
            <a:r>
              <a:rPr kumimoji="1" lang="en-US" altLang="zh-CN"/>
              <a:t>, </a:t>
            </a:r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1476375" y="3184525"/>
            <a:ext cx="355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/>
              <a:t>即</a:t>
            </a:r>
          </a:p>
        </p:txBody>
      </p:sp>
      <p:sp>
        <p:nvSpPr>
          <p:cNvPr id="7178" name="Text Box 16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34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三、如何应用元素法解决问题</a:t>
            </a:r>
            <a:r>
              <a:rPr kumimoji="1" lang="en-US" altLang="zh-CN" b="1">
                <a:solidFill>
                  <a:schemeClr val="tx2"/>
                </a:solidFill>
              </a:rPr>
              <a:t>?    </a:t>
            </a:r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5508625" y="882650"/>
            <a:ext cx="2808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</a:t>
            </a:r>
            <a:r>
              <a:rPr kumimoji="1" lang="zh-CN" altLang="en-US"/>
              <a:t>即选积分变量</a:t>
            </a:r>
            <a:r>
              <a:rPr kumimoji="1" lang="en-US" altLang="zh-CN"/>
              <a:t>)</a:t>
            </a:r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468313" y="4627563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>
                <a:solidFill>
                  <a:srgbClr val="008000"/>
                </a:solidFill>
              </a:rPr>
              <a:t>⒈</a:t>
            </a:r>
            <a:r>
              <a:rPr kumimoji="1" lang="zh-CN" altLang="en-US" b="1">
                <a:solidFill>
                  <a:srgbClr val="008000"/>
                </a:solidFill>
              </a:rPr>
              <a:t>元素的几何形状常取为</a:t>
            </a:r>
            <a:r>
              <a:rPr kumimoji="1" lang="en-US" altLang="zh-CN" b="1">
                <a:solidFill>
                  <a:srgbClr val="008000"/>
                </a:solidFill>
              </a:rPr>
              <a:t>: </a:t>
            </a:r>
          </a:p>
        </p:txBody>
      </p:sp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4710113" y="4627563"/>
            <a:ext cx="3822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>
                <a:solidFill>
                  <a:schemeClr val="tx2"/>
                </a:solidFill>
              </a:rPr>
              <a:t>条</a:t>
            </a:r>
            <a:r>
              <a:rPr kumimoji="1" lang="en-US" altLang="zh-CN"/>
              <a:t>,</a:t>
            </a:r>
            <a:r>
              <a:rPr kumimoji="1" lang="zh-CN" altLang="en-US">
                <a:solidFill>
                  <a:schemeClr val="tx2"/>
                </a:solidFill>
              </a:rPr>
              <a:t>带</a:t>
            </a:r>
            <a:r>
              <a:rPr kumimoji="1" lang="en-US" altLang="zh-CN"/>
              <a:t>,</a:t>
            </a:r>
            <a:r>
              <a:rPr kumimoji="1" lang="zh-CN" altLang="en-US">
                <a:solidFill>
                  <a:schemeClr val="tx2"/>
                </a:solidFill>
              </a:rPr>
              <a:t>段</a:t>
            </a:r>
            <a:r>
              <a:rPr kumimoji="1" lang="en-US" altLang="zh-CN"/>
              <a:t>,</a:t>
            </a:r>
            <a:r>
              <a:rPr kumimoji="1" lang="zh-CN" altLang="en-US">
                <a:solidFill>
                  <a:schemeClr val="tx2"/>
                </a:solidFill>
              </a:rPr>
              <a:t>环</a:t>
            </a:r>
            <a:r>
              <a:rPr kumimoji="1" lang="en-US" altLang="zh-CN"/>
              <a:t>,</a:t>
            </a:r>
            <a:r>
              <a:rPr kumimoji="1" lang="zh-CN" altLang="en-US">
                <a:solidFill>
                  <a:schemeClr val="tx2"/>
                </a:solidFill>
              </a:rPr>
              <a:t>扇</a:t>
            </a:r>
            <a:r>
              <a:rPr kumimoji="1" lang="en-US" altLang="zh-CN"/>
              <a:t>,</a:t>
            </a:r>
            <a:r>
              <a:rPr kumimoji="1" lang="zh-CN" altLang="en-US">
                <a:solidFill>
                  <a:schemeClr val="tx2"/>
                </a:solidFill>
              </a:rPr>
              <a:t>片</a:t>
            </a:r>
            <a:r>
              <a:rPr kumimoji="1" lang="en-US" altLang="zh-CN"/>
              <a:t>,</a:t>
            </a:r>
            <a:r>
              <a:rPr kumimoji="1" lang="zh-CN" altLang="en-US">
                <a:solidFill>
                  <a:schemeClr val="tx2"/>
                </a:solidFill>
              </a:rPr>
              <a:t>壳</a:t>
            </a:r>
            <a:r>
              <a:rPr kumimoji="1" lang="zh-CN" altLang="en-US"/>
              <a:t>等</a:t>
            </a:r>
          </a:p>
        </p:txBody>
      </p:sp>
      <p:sp>
        <p:nvSpPr>
          <p:cNvPr id="94229" name="Text Box 21"/>
          <p:cNvSpPr txBox="1">
            <a:spLocks noChangeArrowheads="1"/>
          </p:cNvSpPr>
          <p:nvPr/>
        </p:nvSpPr>
        <p:spPr bwMode="auto">
          <a:xfrm>
            <a:off x="4067175" y="5197475"/>
            <a:ext cx="396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8000"/>
                </a:solidFill>
              </a:rPr>
              <a:t>且只差一个高阶无穷小</a:t>
            </a:r>
            <a:r>
              <a:rPr kumimoji="1" lang="en-US" altLang="zh-CN" b="1">
                <a:solidFill>
                  <a:srgbClr val="008000"/>
                </a:solidFill>
              </a:rPr>
              <a:t>, </a:t>
            </a:r>
          </a:p>
        </p:txBody>
      </p:sp>
      <p:graphicFrame>
        <p:nvGraphicFramePr>
          <p:cNvPr id="94230" name="Object 22"/>
          <p:cNvGraphicFramePr>
            <a:graphicFrameLocks noChangeAspect="1"/>
          </p:cNvGraphicFramePr>
          <p:nvPr/>
        </p:nvGraphicFramePr>
        <p:xfrm>
          <a:off x="2484438" y="5876925"/>
          <a:ext cx="27828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9" imgW="2467166" imgH="371618" progId="Equation.DSMT4">
                  <p:embed/>
                </p:oleObj>
              </mc:Choice>
              <mc:Fallback>
                <p:oleObj name="Equation" r:id="rId9" imgW="2467166" imgH="371618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876925"/>
                        <a:ext cx="278288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468313" y="5197475"/>
            <a:ext cx="5040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>
                <a:solidFill>
                  <a:srgbClr val="008000"/>
                </a:solidFill>
              </a:rPr>
              <a:t>⒉d</a:t>
            </a:r>
            <a:r>
              <a:rPr kumimoji="1" lang="en-US" altLang="zh-CN" b="1" i="1">
                <a:solidFill>
                  <a:srgbClr val="008000"/>
                </a:solidFill>
              </a:rPr>
              <a:t>U </a:t>
            </a:r>
            <a:r>
              <a:rPr kumimoji="1" lang="zh-CN" altLang="en-US" b="1">
                <a:solidFill>
                  <a:srgbClr val="008000"/>
                </a:solidFill>
              </a:rPr>
              <a:t>是△</a:t>
            </a:r>
            <a:r>
              <a:rPr kumimoji="1" lang="en-US" altLang="zh-CN" b="1" i="1">
                <a:solidFill>
                  <a:srgbClr val="008000"/>
                </a:solidFill>
              </a:rPr>
              <a:t>U </a:t>
            </a:r>
            <a:r>
              <a:rPr kumimoji="1" lang="zh-CN" altLang="en-US" b="1">
                <a:solidFill>
                  <a:srgbClr val="008000"/>
                </a:solidFill>
              </a:rPr>
              <a:t>的近似值</a:t>
            </a:r>
            <a:r>
              <a:rPr kumimoji="1" lang="en-US" altLang="zh-CN" b="1">
                <a:solidFill>
                  <a:srgbClr val="008000"/>
                </a:solidFill>
              </a:rPr>
              <a:t>,</a:t>
            </a:r>
          </a:p>
        </p:txBody>
      </p:sp>
      <p:sp>
        <p:nvSpPr>
          <p:cNvPr id="94232" name="Text Box 24"/>
          <p:cNvSpPr txBox="1">
            <a:spLocks noChangeArrowheads="1"/>
          </p:cNvSpPr>
          <p:nvPr/>
        </p:nvSpPr>
        <p:spPr bwMode="auto">
          <a:xfrm>
            <a:off x="468313" y="3989388"/>
            <a:ext cx="3241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注意的问题</a:t>
            </a:r>
          </a:p>
        </p:txBody>
      </p: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7800975" y="5202238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即</a:t>
            </a:r>
          </a:p>
        </p:txBody>
      </p:sp>
      <p:sp>
        <p:nvSpPr>
          <p:cNvPr id="20" name="AutoShape 7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888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结束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4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94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 autoUpdateAnimBg="0"/>
      <p:bldP spid="94217" grpId="0" build="p" autoUpdateAnimBg="0"/>
      <p:bldP spid="94219" grpId="0" animBg="1"/>
      <p:bldP spid="94220" grpId="0" autoUpdateAnimBg="0"/>
      <p:bldP spid="94222" grpId="0"/>
      <p:bldP spid="94223" grpId="0"/>
      <p:bldP spid="94225" grpId="0"/>
      <p:bldP spid="94227" grpId="0" build="p" autoUpdateAnimBg="0"/>
      <p:bldP spid="94228" grpId="0" build="p" autoUpdateAnimBg="0"/>
      <p:bldP spid="94229" grpId="0"/>
      <p:bldP spid="94231" grpId="0"/>
      <p:bldP spid="94232" grpId="0"/>
      <p:bldP spid="94233" grpId="0"/>
      <p:bldP spid="20" grpId="0" animBg="1" autoUpdateAnimBg="0"/>
    </p:bldLst>
  </p:timing>
</p:sld>
</file>

<file path=ppt/theme/theme1.xml><?xml version="1.0" encoding="utf-8"?>
<a:theme xmlns:a="http://schemas.openxmlformats.org/drawingml/2006/main" name="高等数学_模板1">
  <a:themeElements>
    <a:clrScheme name="高等数学_模板1 11">
      <a:dk1>
        <a:srgbClr val="000000"/>
      </a:dk1>
      <a:lt1>
        <a:srgbClr val="F5F5D7"/>
      </a:lt1>
      <a:dk2>
        <a:srgbClr val="A50021"/>
      </a:dk2>
      <a:lt2>
        <a:srgbClr val="666633"/>
      </a:lt2>
      <a:accent1>
        <a:srgbClr val="339933"/>
      </a:accent1>
      <a:accent2>
        <a:srgbClr val="009999"/>
      </a:accent2>
      <a:accent3>
        <a:srgbClr val="F9F9E8"/>
      </a:accent3>
      <a:accent4>
        <a:srgbClr val="000000"/>
      </a:accent4>
      <a:accent5>
        <a:srgbClr val="ADCAAD"/>
      </a:accent5>
      <a:accent6>
        <a:srgbClr val="008A8A"/>
      </a:accent6>
      <a:hlink>
        <a:srgbClr val="800000"/>
      </a:hlink>
      <a:folHlink>
        <a:srgbClr val="800000"/>
      </a:folHlink>
    </a:clrScheme>
    <a:fontScheme name="高数课件字体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高等数学_模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高等数学_模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8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9">
        <a:dk1>
          <a:srgbClr val="000000"/>
        </a:dk1>
        <a:lt1>
          <a:srgbClr val="F6F8D4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AFBE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0">
        <a:dk1>
          <a:srgbClr val="000000"/>
        </a:dk1>
        <a:lt1>
          <a:srgbClr val="F5F5D7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1">
        <a:dk1>
          <a:srgbClr val="000000"/>
        </a:dk1>
        <a:lt1>
          <a:srgbClr val="F5F5D7"/>
        </a:lt1>
        <a:dk2>
          <a:srgbClr val="A50021"/>
        </a:dk2>
        <a:lt2>
          <a:srgbClr val="666633"/>
        </a:lt2>
        <a:accent1>
          <a:srgbClr val="339933"/>
        </a:accent1>
        <a:accent2>
          <a:srgbClr val="009999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008A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高等数学_模板1</Template>
  <TotalTime>2175</TotalTime>
  <Words>454</Words>
  <Application>Microsoft Office PowerPoint</Application>
  <PresentationFormat>全屏显示(4:3)</PresentationFormat>
  <Paragraphs>75</Paragraphs>
  <Slides>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Times New Roman</vt:lpstr>
      <vt:lpstr>楷体_GB2312</vt:lpstr>
      <vt:lpstr>Arial</vt:lpstr>
      <vt:lpstr>宋体</vt:lpstr>
      <vt:lpstr>华文行楷</vt:lpstr>
      <vt:lpstr>黑体</vt:lpstr>
      <vt:lpstr>高等数学_模板1</vt:lpstr>
      <vt:lpstr>MathType 6.0 Equation</vt:lpstr>
      <vt:lpstr>Microsoft 公式 3.0</vt:lpstr>
      <vt:lpstr>位图图像</vt:lpstr>
      <vt:lpstr>第六章</vt:lpstr>
      <vt:lpstr>第一节</vt:lpstr>
      <vt:lpstr>PowerPoint 演示文稿</vt:lpstr>
      <vt:lpstr>PowerPoint 演示文稿</vt:lpstr>
      <vt:lpstr>二、什么问题可以用元素法解决? </vt:lpstr>
      <vt:lpstr>PowerPoint 演示文稿</vt:lpstr>
    </vt:vector>
  </TitlesOfParts>
  <Company>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定积分的元素法</dc:title>
  <dc:creator>ss</dc:creator>
  <cp:lastModifiedBy>drrtu</cp:lastModifiedBy>
  <cp:revision>161</cp:revision>
  <dcterms:created xsi:type="dcterms:W3CDTF">2000-12-02T01:28:42Z</dcterms:created>
  <dcterms:modified xsi:type="dcterms:W3CDTF">2015-12-07T08:50:34Z</dcterms:modified>
</cp:coreProperties>
</file>