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712" y="-18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13" Type="http://schemas.openxmlformats.org/officeDocument/2006/relationships/image" Target="../media/image141.emf"/><Relationship Id="rId18" Type="http://schemas.openxmlformats.org/officeDocument/2006/relationships/image" Target="../media/image146.emf"/><Relationship Id="rId3" Type="http://schemas.openxmlformats.org/officeDocument/2006/relationships/image" Target="../media/image131.emf"/><Relationship Id="rId21" Type="http://schemas.openxmlformats.org/officeDocument/2006/relationships/image" Target="../media/image149.emf"/><Relationship Id="rId7" Type="http://schemas.openxmlformats.org/officeDocument/2006/relationships/image" Target="../media/image135.emf"/><Relationship Id="rId12" Type="http://schemas.openxmlformats.org/officeDocument/2006/relationships/image" Target="../media/image140.emf"/><Relationship Id="rId17" Type="http://schemas.openxmlformats.org/officeDocument/2006/relationships/image" Target="../media/image145.emf"/><Relationship Id="rId2" Type="http://schemas.openxmlformats.org/officeDocument/2006/relationships/image" Target="../media/image130.emf"/><Relationship Id="rId16" Type="http://schemas.openxmlformats.org/officeDocument/2006/relationships/image" Target="../media/image144.emf"/><Relationship Id="rId20" Type="http://schemas.openxmlformats.org/officeDocument/2006/relationships/image" Target="../media/image148.emf"/><Relationship Id="rId1" Type="http://schemas.openxmlformats.org/officeDocument/2006/relationships/image" Target="../media/image129.emf"/><Relationship Id="rId6" Type="http://schemas.openxmlformats.org/officeDocument/2006/relationships/image" Target="../media/image134.emf"/><Relationship Id="rId11" Type="http://schemas.openxmlformats.org/officeDocument/2006/relationships/image" Target="../media/image139.emf"/><Relationship Id="rId5" Type="http://schemas.openxmlformats.org/officeDocument/2006/relationships/image" Target="../media/image133.emf"/><Relationship Id="rId15" Type="http://schemas.openxmlformats.org/officeDocument/2006/relationships/image" Target="../media/image143.emf"/><Relationship Id="rId10" Type="http://schemas.openxmlformats.org/officeDocument/2006/relationships/image" Target="../media/image138.emf"/><Relationship Id="rId19" Type="http://schemas.openxmlformats.org/officeDocument/2006/relationships/image" Target="../media/image147.emf"/><Relationship Id="rId4" Type="http://schemas.openxmlformats.org/officeDocument/2006/relationships/image" Target="../media/image132.emf"/><Relationship Id="rId9" Type="http://schemas.openxmlformats.org/officeDocument/2006/relationships/image" Target="../media/image137.emf"/><Relationship Id="rId14" Type="http://schemas.openxmlformats.org/officeDocument/2006/relationships/image" Target="../media/image142.emf"/><Relationship Id="rId22" Type="http://schemas.openxmlformats.org/officeDocument/2006/relationships/image" Target="../media/image150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13" Type="http://schemas.openxmlformats.org/officeDocument/2006/relationships/image" Target="../media/image163.emf"/><Relationship Id="rId18" Type="http://schemas.openxmlformats.org/officeDocument/2006/relationships/image" Target="../media/image168.emf"/><Relationship Id="rId3" Type="http://schemas.openxmlformats.org/officeDocument/2006/relationships/image" Target="../media/image153.emf"/><Relationship Id="rId21" Type="http://schemas.openxmlformats.org/officeDocument/2006/relationships/image" Target="../media/image171.emf"/><Relationship Id="rId7" Type="http://schemas.openxmlformats.org/officeDocument/2006/relationships/image" Target="../media/image157.emf"/><Relationship Id="rId12" Type="http://schemas.openxmlformats.org/officeDocument/2006/relationships/image" Target="../media/image162.emf"/><Relationship Id="rId17" Type="http://schemas.openxmlformats.org/officeDocument/2006/relationships/image" Target="../media/image167.emf"/><Relationship Id="rId2" Type="http://schemas.openxmlformats.org/officeDocument/2006/relationships/image" Target="../media/image152.emf"/><Relationship Id="rId16" Type="http://schemas.openxmlformats.org/officeDocument/2006/relationships/image" Target="../media/image166.emf"/><Relationship Id="rId20" Type="http://schemas.openxmlformats.org/officeDocument/2006/relationships/image" Target="../media/image170.emf"/><Relationship Id="rId1" Type="http://schemas.openxmlformats.org/officeDocument/2006/relationships/image" Target="../media/image151.emf"/><Relationship Id="rId6" Type="http://schemas.openxmlformats.org/officeDocument/2006/relationships/image" Target="../media/image156.emf"/><Relationship Id="rId11" Type="http://schemas.openxmlformats.org/officeDocument/2006/relationships/image" Target="../media/image161.emf"/><Relationship Id="rId5" Type="http://schemas.openxmlformats.org/officeDocument/2006/relationships/image" Target="../media/image155.emf"/><Relationship Id="rId15" Type="http://schemas.openxmlformats.org/officeDocument/2006/relationships/image" Target="../media/image165.emf"/><Relationship Id="rId10" Type="http://schemas.openxmlformats.org/officeDocument/2006/relationships/image" Target="../media/image160.emf"/><Relationship Id="rId19" Type="http://schemas.openxmlformats.org/officeDocument/2006/relationships/image" Target="../media/image169.emf"/><Relationship Id="rId4" Type="http://schemas.openxmlformats.org/officeDocument/2006/relationships/image" Target="../media/image154.emf"/><Relationship Id="rId9" Type="http://schemas.openxmlformats.org/officeDocument/2006/relationships/image" Target="../media/image159.emf"/><Relationship Id="rId14" Type="http://schemas.openxmlformats.org/officeDocument/2006/relationships/image" Target="../media/image164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emf"/><Relationship Id="rId13" Type="http://schemas.openxmlformats.org/officeDocument/2006/relationships/image" Target="../media/image184.emf"/><Relationship Id="rId18" Type="http://schemas.openxmlformats.org/officeDocument/2006/relationships/image" Target="../media/image189.emf"/><Relationship Id="rId3" Type="http://schemas.openxmlformats.org/officeDocument/2006/relationships/image" Target="../media/image174.emf"/><Relationship Id="rId7" Type="http://schemas.openxmlformats.org/officeDocument/2006/relationships/image" Target="../media/image178.emf"/><Relationship Id="rId12" Type="http://schemas.openxmlformats.org/officeDocument/2006/relationships/image" Target="../media/image183.emf"/><Relationship Id="rId17" Type="http://schemas.openxmlformats.org/officeDocument/2006/relationships/image" Target="../media/image188.emf"/><Relationship Id="rId2" Type="http://schemas.openxmlformats.org/officeDocument/2006/relationships/image" Target="../media/image173.emf"/><Relationship Id="rId16" Type="http://schemas.openxmlformats.org/officeDocument/2006/relationships/image" Target="../media/image187.emf"/><Relationship Id="rId20" Type="http://schemas.openxmlformats.org/officeDocument/2006/relationships/image" Target="../media/image191.emf"/><Relationship Id="rId1" Type="http://schemas.openxmlformats.org/officeDocument/2006/relationships/image" Target="../media/image172.emf"/><Relationship Id="rId6" Type="http://schemas.openxmlformats.org/officeDocument/2006/relationships/image" Target="../media/image177.emf"/><Relationship Id="rId11" Type="http://schemas.openxmlformats.org/officeDocument/2006/relationships/image" Target="../media/image182.emf"/><Relationship Id="rId5" Type="http://schemas.openxmlformats.org/officeDocument/2006/relationships/image" Target="../media/image176.emf"/><Relationship Id="rId15" Type="http://schemas.openxmlformats.org/officeDocument/2006/relationships/image" Target="../media/image186.emf"/><Relationship Id="rId10" Type="http://schemas.openxmlformats.org/officeDocument/2006/relationships/image" Target="../media/image181.emf"/><Relationship Id="rId19" Type="http://schemas.openxmlformats.org/officeDocument/2006/relationships/image" Target="../media/image190.emf"/><Relationship Id="rId4" Type="http://schemas.openxmlformats.org/officeDocument/2006/relationships/image" Target="../media/image175.emf"/><Relationship Id="rId9" Type="http://schemas.openxmlformats.org/officeDocument/2006/relationships/image" Target="../media/image180.emf"/><Relationship Id="rId14" Type="http://schemas.openxmlformats.org/officeDocument/2006/relationships/image" Target="../media/image185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emf"/><Relationship Id="rId13" Type="http://schemas.openxmlformats.org/officeDocument/2006/relationships/image" Target="../media/image204.emf"/><Relationship Id="rId3" Type="http://schemas.openxmlformats.org/officeDocument/2006/relationships/image" Target="../media/image194.emf"/><Relationship Id="rId7" Type="http://schemas.openxmlformats.org/officeDocument/2006/relationships/image" Target="../media/image198.emf"/><Relationship Id="rId12" Type="http://schemas.openxmlformats.org/officeDocument/2006/relationships/image" Target="../media/image203.emf"/><Relationship Id="rId17" Type="http://schemas.openxmlformats.org/officeDocument/2006/relationships/image" Target="../media/image208.emf"/><Relationship Id="rId2" Type="http://schemas.openxmlformats.org/officeDocument/2006/relationships/image" Target="../media/image193.emf"/><Relationship Id="rId16" Type="http://schemas.openxmlformats.org/officeDocument/2006/relationships/image" Target="../media/image207.emf"/><Relationship Id="rId1" Type="http://schemas.openxmlformats.org/officeDocument/2006/relationships/image" Target="../media/image192.png"/><Relationship Id="rId6" Type="http://schemas.openxmlformats.org/officeDocument/2006/relationships/image" Target="../media/image197.emf"/><Relationship Id="rId11" Type="http://schemas.openxmlformats.org/officeDocument/2006/relationships/image" Target="../media/image202.emf"/><Relationship Id="rId5" Type="http://schemas.openxmlformats.org/officeDocument/2006/relationships/image" Target="../media/image196.emf"/><Relationship Id="rId15" Type="http://schemas.openxmlformats.org/officeDocument/2006/relationships/image" Target="../media/image206.emf"/><Relationship Id="rId10" Type="http://schemas.openxmlformats.org/officeDocument/2006/relationships/image" Target="../media/image201.emf"/><Relationship Id="rId4" Type="http://schemas.openxmlformats.org/officeDocument/2006/relationships/image" Target="../media/image195.emf"/><Relationship Id="rId9" Type="http://schemas.openxmlformats.org/officeDocument/2006/relationships/image" Target="../media/image200.emf"/><Relationship Id="rId14" Type="http://schemas.openxmlformats.org/officeDocument/2006/relationships/image" Target="../media/image205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emf"/><Relationship Id="rId13" Type="http://schemas.openxmlformats.org/officeDocument/2006/relationships/image" Target="../media/image220.emf"/><Relationship Id="rId18" Type="http://schemas.openxmlformats.org/officeDocument/2006/relationships/image" Target="../media/image225.emf"/><Relationship Id="rId3" Type="http://schemas.openxmlformats.org/officeDocument/2006/relationships/image" Target="../media/image211.emf"/><Relationship Id="rId7" Type="http://schemas.openxmlformats.org/officeDocument/2006/relationships/image" Target="../media/image215.emf"/><Relationship Id="rId12" Type="http://schemas.openxmlformats.org/officeDocument/2006/relationships/image" Target="../media/image192.png"/><Relationship Id="rId17" Type="http://schemas.openxmlformats.org/officeDocument/2006/relationships/image" Target="../media/image224.emf"/><Relationship Id="rId2" Type="http://schemas.openxmlformats.org/officeDocument/2006/relationships/image" Target="../media/image210.emf"/><Relationship Id="rId16" Type="http://schemas.openxmlformats.org/officeDocument/2006/relationships/image" Target="../media/image223.emf"/><Relationship Id="rId20" Type="http://schemas.openxmlformats.org/officeDocument/2006/relationships/image" Target="../media/image227.emf"/><Relationship Id="rId1" Type="http://schemas.openxmlformats.org/officeDocument/2006/relationships/image" Target="../media/image209.emf"/><Relationship Id="rId6" Type="http://schemas.openxmlformats.org/officeDocument/2006/relationships/image" Target="../media/image214.emf"/><Relationship Id="rId11" Type="http://schemas.openxmlformats.org/officeDocument/2006/relationships/image" Target="../media/image219.emf"/><Relationship Id="rId5" Type="http://schemas.openxmlformats.org/officeDocument/2006/relationships/image" Target="../media/image213.emf"/><Relationship Id="rId15" Type="http://schemas.openxmlformats.org/officeDocument/2006/relationships/image" Target="../media/image222.emf"/><Relationship Id="rId10" Type="http://schemas.openxmlformats.org/officeDocument/2006/relationships/image" Target="../media/image218.emf"/><Relationship Id="rId19" Type="http://schemas.openxmlformats.org/officeDocument/2006/relationships/image" Target="../media/image226.emf"/><Relationship Id="rId4" Type="http://schemas.openxmlformats.org/officeDocument/2006/relationships/image" Target="../media/image212.emf"/><Relationship Id="rId9" Type="http://schemas.openxmlformats.org/officeDocument/2006/relationships/image" Target="../media/image217.emf"/><Relationship Id="rId14" Type="http://schemas.openxmlformats.org/officeDocument/2006/relationships/image" Target="../media/image221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4.emf"/><Relationship Id="rId18" Type="http://schemas.openxmlformats.org/officeDocument/2006/relationships/image" Target="../media/image2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17" Type="http://schemas.openxmlformats.org/officeDocument/2006/relationships/image" Target="../media/image28.emf"/><Relationship Id="rId2" Type="http://schemas.openxmlformats.org/officeDocument/2006/relationships/image" Target="../media/image13.emf"/><Relationship Id="rId16" Type="http://schemas.openxmlformats.org/officeDocument/2006/relationships/image" Target="../media/image27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5" Type="http://schemas.openxmlformats.org/officeDocument/2006/relationships/image" Target="../media/image2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Relationship Id="rId14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image" Target="../media/image42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12" Type="http://schemas.openxmlformats.org/officeDocument/2006/relationships/image" Target="../media/image41.emf"/><Relationship Id="rId17" Type="http://schemas.openxmlformats.org/officeDocument/2006/relationships/image" Target="../media/image46.emf"/><Relationship Id="rId2" Type="http://schemas.openxmlformats.org/officeDocument/2006/relationships/image" Target="../media/image31.emf"/><Relationship Id="rId16" Type="http://schemas.openxmlformats.org/officeDocument/2006/relationships/image" Target="../media/image45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5" Type="http://schemas.openxmlformats.org/officeDocument/2006/relationships/image" Target="../media/image34.emf"/><Relationship Id="rId15" Type="http://schemas.openxmlformats.org/officeDocument/2006/relationships/image" Target="../media/image44.emf"/><Relationship Id="rId10" Type="http://schemas.openxmlformats.org/officeDocument/2006/relationships/image" Target="../media/image39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Relationship Id="rId14" Type="http://schemas.openxmlformats.org/officeDocument/2006/relationships/image" Target="../media/image43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image" Target="../media/image59.emf"/><Relationship Id="rId18" Type="http://schemas.openxmlformats.org/officeDocument/2006/relationships/image" Target="../media/image64.emf"/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12" Type="http://schemas.openxmlformats.org/officeDocument/2006/relationships/image" Target="../media/image58.emf"/><Relationship Id="rId17" Type="http://schemas.openxmlformats.org/officeDocument/2006/relationships/image" Target="../media/image63.emf"/><Relationship Id="rId2" Type="http://schemas.openxmlformats.org/officeDocument/2006/relationships/image" Target="../media/image48.emf"/><Relationship Id="rId16" Type="http://schemas.openxmlformats.org/officeDocument/2006/relationships/image" Target="../media/image62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11" Type="http://schemas.openxmlformats.org/officeDocument/2006/relationships/image" Target="../media/image57.emf"/><Relationship Id="rId5" Type="http://schemas.openxmlformats.org/officeDocument/2006/relationships/image" Target="../media/image51.emf"/><Relationship Id="rId15" Type="http://schemas.openxmlformats.org/officeDocument/2006/relationships/image" Target="../media/image61.emf"/><Relationship Id="rId10" Type="http://schemas.openxmlformats.org/officeDocument/2006/relationships/image" Target="../media/image56.emf"/><Relationship Id="rId19" Type="http://schemas.openxmlformats.org/officeDocument/2006/relationships/image" Target="../media/image65.emf"/><Relationship Id="rId4" Type="http://schemas.openxmlformats.org/officeDocument/2006/relationships/image" Target="../media/image50.emf"/><Relationship Id="rId9" Type="http://schemas.openxmlformats.org/officeDocument/2006/relationships/image" Target="../media/image55.emf"/><Relationship Id="rId14" Type="http://schemas.openxmlformats.org/officeDocument/2006/relationships/image" Target="../media/image6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4" Type="http://schemas.openxmlformats.org/officeDocument/2006/relationships/image" Target="../media/image69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image" Target="../media/image85.emf"/><Relationship Id="rId3" Type="http://schemas.openxmlformats.org/officeDocument/2006/relationships/image" Target="../media/image75.emf"/><Relationship Id="rId7" Type="http://schemas.openxmlformats.org/officeDocument/2006/relationships/image" Target="../media/image79.emf"/><Relationship Id="rId12" Type="http://schemas.openxmlformats.org/officeDocument/2006/relationships/image" Target="../media/image84.emf"/><Relationship Id="rId2" Type="http://schemas.openxmlformats.org/officeDocument/2006/relationships/image" Target="../media/image74.emf"/><Relationship Id="rId16" Type="http://schemas.openxmlformats.org/officeDocument/2006/relationships/image" Target="../media/image88.emf"/><Relationship Id="rId1" Type="http://schemas.openxmlformats.org/officeDocument/2006/relationships/image" Target="../media/image73.emf"/><Relationship Id="rId6" Type="http://schemas.openxmlformats.org/officeDocument/2006/relationships/image" Target="../media/image78.emf"/><Relationship Id="rId11" Type="http://schemas.openxmlformats.org/officeDocument/2006/relationships/image" Target="../media/image83.emf"/><Relationship Id="rId5" Type="http://schemas.openxmlformats.org/officeDocument/2006/relationships/image" Target="../media/image77.emf"/><Relationship Id="rId15" Type="http://schemas.openxmlformats.org/officeDocument/2006/relationships/image" Target="../media/image87.emf"/><Relationship Id="rId10" Type="http://schemas.openxmlformats.org/officeDocument/2006/relationships/image" Target="../media/image82.emf"/><Relationship Id="rId4" Type="http://schemas.openxmlformats.org/officeDocument/2006/relationships/image" Target="../media/image76.emf"/><Relationship Id="rId9" Type="http://schemas.openxmlformats.org/officeDocument/2006/relationships/image" Target="../media/image81.emf"/><Relationship Id="rId14" Type="http://schemas.openxmlformats.org/officeDocument/2006/relationships/image" Target="../media/image86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image" Target="../media/image101.emf"/><Relationship Id="rId3" Type="http://schemas.openxmlformats.org/officeDocument/2006/relationships/image" Target="../media/image91.emf"/><Relationship Id="rId7" Type="http://schemas.openxmlformats.org/officeDocument/2006/relationships/image" Target="../media/image95.emf"/><Relationship Id="rId12" Type="http://schemas.openxmlformats.org/officeDocument/2006/relationships/image" Target="../media/image100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6" Type="http://schemas.openxmlformats.org/officeDocument/2006/relationships/image" Target="../media/image94.emf"/><Relationship Id="rId11" Type="http://schemas.openxmlformats.org/officeDocument/2006/relationships/image" Target="../media/image99.emf"/><Relationship Id="rId5" Type="http://schemas.openxmlformats.org/officeDocument/2006/relationships/image" Target="../media/image93.emf"/><Relationship Id="rId10" Type="http://schemas.openxmlformats.org/officeDocument/2006/relationships/image" Target="../media/image98.emf"/><Relationship Id="rId4" Type="http://schemas.openxmlformats.org/officeDocument/2006/relationships/image" Target="../media/image92.emf"/><Relationship Id="rId9" Type="http://schemas.openxmlformats.org/officeDocument/2006/relationships/image" Target="../media/image97.emf"/><Relationship Id="rId14" Type="http://schemas.openxmlformats.org/officeDocument/2006/relationships/image" Target="../media/image10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Relationship Id="rId5" Type="http://schemas.openxmlformats.org/officeDocument/2006/relationships/image" Target="../media/image107.emf"/><Relationship Id="rId4" Type="http://schemas.openxmlformats.org/officeDocument/2006/relationships/image" Target="../media/image106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13" Type="http://schemas.openxmlformats.org/officeDocument/2006/relationships/image" Target="../media/image120.emf"/><Relationship Id="rId18" Type="http://schemas.openxmlformats.org/officeDocument/2006/relationships/image" Target="../media/image125.emf"/><Relationship Id="rId3" Type="http://schemas.openxmlformats.org/officeDocument/2006/relationships/image" Target="../media/image110.emf"/><Relationship Id="rId21" Type="http://schemas.openxmlformats.org/officeDocument/2006/relationships/image" Target="../media/image128.emf"/><Relationship Id="rId7" Type="http://schemas.openxmlformats.org/officeDocument/2006/relationships/image" Target="../media/image114.emf"/><Relationship Id="rId12" Type="http://schemas.openxmlformats.org/officeDocument/2006/relationships/image" Target="../media/image119.emf"/><Relationship Id="rId17" Type="http://schemas.openxmlformats.org/officeDocument/2006/relationships/image" Target="../media/image124.emf"/><Relationship Id="rId2" Type="http://schemas.openxmlformats.org/officeDocument/2006/relationships/image" Target="../media/image109.emf"/><Relationship Id="rId16" Type="http://schemas.openxmlformats.org/officeDocument/2006/relationships/image" Target="../media/image123.emf"/><Relationship Id="rId20" Type="http://schemas.openxmlformats.org/officeDocument/2006/relationships/image" Target="../media/image127.emf"/><Relationship Id="rId1" Type="http://schemas.openxmlformats.org/officeDocument/2006/relationships/image" Target="../media/image108.emf"/><Relationship Id="rId6" Type="http://schemas.openxmlformats.org/officeDocument/2006/relationships/image" Target="../media/image113.emf"/><Relationship Id="rId11" Type="http://schemas.openxmlformats.org/officeDocument/2006/relationships/image" Target="../media/image118.emf"/><Relationship Id="rId5" Type="http://schemas.openxmlformats.org/officeDocument/2006/relationships/image" Target="../media/image112.emf"/><Relationship Id="rId15" Type="http://schemas.openxmlformats.org/officeDocument/2006/relationships/image" Target="../media/image122.emf"/><Relationship Id="rId10" Type="http://schemas.openxmlformats.org/officeDocument/2006/relationships/image" Target="../media/image117.emf"/><Relationship Id="rId19" Type="http://schemas.openxmlformats.org/officeDocument/2006/relationships/image" Target="../media/image126.emf"/><Relationship Id="rId4" Type="http://schemas.openxmlformats.org/officeDocument/2006/relationships/image" Target="../media/image111.emf"/><Relationship Id="rId9" Type="http://schemas.openxmlformats.org/officeDocument/2006/relationships/image" Target="../media/image116.emf"/><Relationship Id="rId14" Type="http://schemas.openxmlformats.org/officeDocument/2006/relationships/image" Target="../media/image1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1C6C386-CA29-4C73-84C5-0C5C0CBB1525}" type="datetimeFigureOut">
              <a:rPr lang="zh-CN" altLang="en-US"/>
              <a:pPr>
                <a:defRPr/>
              </a:pPr>
              <a:t>2015/12/10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D55A1E3-A83D-4030-94E5-BA4FA4B5D4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752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21F5F-1F2C-4AE9-A5F0-5E4224486D99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比重现在不用了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过去对比重的定义有两种</a:t>
            </a:r>
            <a:r>
              <a:rPr lang="en-US" altLang="zh-CN" smtClean="0"/>
              <a:t>: 1) </a:t>
            </a:r>
            <a:r>
              <a:rPr lang="zh-CN" altLang="en-US" smtClean="0"/>
              <a:t>单位体积所受的重力 </a:t>
            </a:r>
            <a:r>
              <a:rPr lang="en-US" altLang="zh-CN" smtClean="0"/>
              <a:t>;    2) </a:t>
            </a:r>
            <a:r>
              <a:rPr lang="zh-CN" altLang="en-US" smtClean="0"/>
              <a:t>与水比的相对重量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3311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30982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569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360555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456764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24454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13205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867703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96143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52968375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149016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0" y="6569075"/>
            <a:ext cx="9144000" cy="287338"/>
          </a:xfrm>
          <a:prstGeom prst="rect">
            <a:avLst/>
          </a:prstGeom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高等数学</a:t>
            </a:r>
            <a:r>
              <a:rPr kumimoji="1"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029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400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hangingPunct="0"/>
            <a:r>
              <a:rPr lang="zh-CN" altLang="en-US" sz="1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</a:rPr>
              <a:t>下页</a:t>
            </a:r>
          </a:p>
        </p:txBody>
      </p:sp>
      <p:sp>
        <p:nvSpPr>
          <p:cNvPr id="1030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400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hangingPunct="0"/>
            <a:r>
              <a:rPr lang="zh-CN" altLang="en-US" sz="1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</a:rPr>
              <a:t>结束</a:t>
            </a:r>
          </a:p>
        </p:txBody>
      </p:sp>
      <p:sp>
        <p:nvSpPr>
          <p:cNvPr id="1031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hangingPunct="0"/>
            <a:r>
              <a:rPr lang="zh-CN" altLang="en-US" sz="1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</a:rPr>
              <a:t>返回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4.e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06.emf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10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15.emf"/><Relationship Id="rId26" Type="http://schemas.openxmlformats.org/officeDocument/2006/relationships/image" Target="../media/image119.emf"/><Relationship Id="rId39" Type="http://schemas.openxmlformats.org/officeDocument/2006/relationships/oleObject" Target="../embeddings/oleObject123.bin"/><Relationship Id="rId3" Type="http://schemas.openxmlformats.org/officeDocument/2006/relationships/oleObject" Target="../embeddings/oleObject105.bin"/><Relationship Id="rId21" Type="http://schemas.openxmlformats.org/officeDocument/2006/relationships/oleObject" Target="../embeddings/oleObject114.bin"/><Relationship Id="rId34" Type="http://schemas.openxmlformats.org/officeDocument/2006/relationships/image" Target="../media/image123.emf"/><Relationship Id="rId42" Type="http://schemas.openxmlformats.org/officeDocument/2006/relationships/image" Target="../media/image127.emf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12.emf"/><Relationship Id="rId17" Type="http://schemas.openxmlformats.org/officeDocument/2006/relationships/oleObject" Target="../embeddings/oleObject112.bin"/><Relationship Id="rId25" Type="http://schemas.openxmlformats.org/officeDocument/2006/relationships/oleObject" Target="../embeddings/oleObject116.bin"/><Relationship Id="rId33" Type="http://schemas.openxmlformats.org/officeDocument/2006/relationships/oleObject" Target="../embeddings/oleObject120.bin"/><Relationship Id="rId38" Type="http://schemas.openxmlformats.org/officeDocument/2006/relationships/image" Target="../media/image125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4.emf"/><Relationship Id="rId20" Type="http://schemas.openxmlformats.org/officeDocument/2006/relationships/image" Target="../media/image116.emf"/><Relationship Id="rId29" Type="http://schemas.openxmlformats.org/officeDocument/2006/relationships/oleObject" Target="../embeddings/oleObject118.bin"/><Relationship Id="rId41" Type="http://schemas.openxmlformats.org/officeDocument/2006/relationships/oleObject" Target="../embeddings/oleObject124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9.emf"/><Relationship Id="rId11" Type="http://schemas.openxmlformats.org/officeDocument/2006/relationships/oleObject" Target="../embeddings/oleObject109.bin"/><Relationship Id="rId24" Type="http://schemas.openxmlformats.org/officeDocument/2006/relationships/image" Target="../media/image118.emf"/><Relationship Id="rId32" Type="http://schemas.openxmlformats.org/officeDocument/2006/relationships/image" Target="../media/image122.emf"/><Relationship Id="rId37" Type="http://schemas.openxmlformats.org/officeDocument/2006/relationships/oleObject" Target="../embeddings/oleObject122.bin"/><Relationship Id="rId40" Type="http://schemas.openxmlformats.org/officeDocument/2006/relationships/image" Target="../media/image126.emf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5.bin"/><Relationship Id="rId28" Type="http://schemas.openxmlformats.org/officeDocument/2006/relationships/image" Target="../media/image120.emf"/><Relationship Id="rId36" Type="http://schemas.openxmlformats.org/officeDocument/2006/relationships/image" Target="../media/image124.emf"/><Relationship Id="rId10" Type="http://schemas.openxmlformats.org/officeDocument/2006/relationships/image" Target="../media/image111.emf"/><Relationship Id="rId19" Type="http://schemas.openxmlformats.org/officeDocument/2006/relationships/oleObject" Target="../embeddings/oleObject113.bin"/><Relationship Id="rId31" Type="http://schemas.openxmlformats.org/officeDocument/2006/relationships/oleObject" Target="../embeddings/oleObject119.bin"/><Relationship Id="rId44" Type="http://schemas.openxmlformats.org/officeDocument/2006/relationships/image" Target="../media/image128.emf"/><Relationship Id="rId4" Type="http://schemas.openxmlformats.org/officeDocument/2006/relationships/image" Target="../media/image108.e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13.emf"/><Relationship Id="rId22" Type="http://schemas.openxmlformats.org/officeDocument/2006/relationships/image" Target="../media/image117.emf"/><Relationship Id="rId27" Type="http://schemas.openxmlformats.org/officeDocument/2006/relationships/oleObject" Target="../embeddings/oleObject117.bin"/><Relationship Id="rId30" Type="http://schemas.openxmlformats.org/officeDocument/2006/relationships/image" Target="../media/image121.emf"/><Relationship Id="rId35" Type="http://schemas.openxmlformats.org/officeDocument/2006/relationships/oleObject" Target="../embeddings/oleObject121.bin"/><Relationship Id="rId43" Type="http://schemas.openxmlformats.org/officeDocument/2006/relationships/oleObject" Target="../embeddings/oleObject12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36.emf"/><Relationship Id="rId26" Type="http://schemas.openxmlformats.org/officeDocument/2006/relationships/image" Target="../media/image140.emf"/><Relationship Id="rId39" Type="http://schemas.openxmlformats.org/officeDocument/2006/relationships/oleObject" Target="../embeddings/oleObject144.bin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34" Type="http://schemas.openxmlformats.org/officeDocument/2006/relationships/image" Target="../media/image144.emf"/><Relationship Id="rId42" Type="http://schemas.openxmlformats.org/officeDocument/2006/relationships/image" Target="../media/image148.emf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33.emf"/><Relationship Id="rId17" Type="http://schemas.openxmlformats.org/officeDocument/2006/relationships/oleObject" Target="../embeddings/oleObject133.bin"/><Relationship Id="rId25" Type="http://schemas.openxmlformats.org/officeDocument/2006/relationships/oleObject" Target="../embeddings/oleObject137.bin"/><Relationship Id="rId33" Type="http://schemas.openxmlformats.org/officeDocument/2006/relationships/oleObject" Target="../embeddings/oleObject141.bin"/><Relationship Id="rId38" Type="http://schemas.openxmlformats.org/officeDocument/2006/relationships/image" Target="../media/image146.emf"/><Relationship Id="rId46" Type="http://schemas.openxmlformats.org/officeDocument/2006/relationships/image" Target="../media/image15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5.emf"/><Relationship Id="rId20" Type="http://schemas.openxmlformats.org/officeDocument/2006/relationships/image" Target="../media/image137.emf"/><Relationship Id="rId29" Type="http://schemas.openxmlformats.org/officeDocument/2006/relationships/oleObject" Target="../embeddings/oleObject139.bin"/><Relationship Id="rId41" Type="http://schemas.openxmlformats.org/officeDocument/2006/relationships/oleObject" Target="../embeddings/oleObject145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0.emf"/><Relationship Id="rId11" Type="http://schemas.openxmlformats.org/officeDocument/2006/relationships/oleObject" Target="../embeddings/oleObject130.bin"/><Relationship Id="rId24" Type="http://schemas.openxmlformats.org/officeDocument/2006/relationships/image" Target="../media/image139.emf"/><Relationship Id="rId32" Type="http://schemas.openxmlformats.org/officeDocument/2006/relationships/image" Target="../media/image143.emf"/><Relationship Id="rId37" Type="http://schemas.openxmlformats.org/officeDocument/2006/relationships/oleObject" Target="../embeddings/oleObject143.bin"/><Relationship Id="rId40" Type="http://schemas.openxmlformats.org/officeDocument/2006/relationships/image" Target="../media/image147.emf"/><Relationship Id="rId45" Type="http://schemas.openxmlformats.org/officeDocument/2006/relationships/oleObject" Target="../embeddings/oleObject147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6.bin"/><Relationship Id="rId28" Type="http://schemas.openxmlformats.org/officeDocument/2006/relationships/image" Target="../media/image141.emf"/><Relationship Id="rId36" Type="http://schemas.openxmlformats.org/officeDocument/2006/relationships/image" Target="../media/image145.emf"/><Relationship Id="rId10" Type="http://schemas.openxmlformats.org/officeDocument/2006/relationships/image" Target="../media/image132.emf"/><Relationship Id="rId19" Type="http://schemas.openxmlformats.org/officeDocument/2006/relationships/oleObject" Target="../embeddings/oleObject134.bin"/><Relationship Id="rId31" Type="http://schemas.openxmlformats.org/officeDocument/2006/relationships/oleObject" Target="../embeddings/oleObject140.bin"/><Relationship Id="rId44" Type="http://schemas.openxmlformats.org/officeDocument/2006/relationships/image" Target="../media/image149.emf"/><Relationship Id="rId4" Type="http://schemas.openxmlformats.org/officeDocument/2006/relationships/image" Target="../media/image129.e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34.emf"/><Relationship Id="rId22" Type="http://schemas.openxmlformats.org/officeDocument/2006/relationships/image" Target="../media/image138.emf"/><Relationship Id="rId27" Type="http://schemas.openxmlformats.org/officeDocument/2006/relationships/oleObject" Target="../embeddings/oleObject138.bin"/><Relationship Id="rId30" Type="http://schemas.openxmlformats.org/officeDocument/2006/relationships/image" Target="../media/image142.emf"/><Relationship Id="rId35" Type="http://schemas.openxmlformats.org/officeDocument/2006/relationships/oleObject" Target="../embeddings/oleObject142.bin"/><Relationship Id="rId43" Type="http://schemas.openxmlformats.org/officeDocument/2006/relationships/oleObject" Target="../embeddings/oleObject14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58.emf"/><Relationship Id="rId26" Type="http://schemas.openxmlformats.org/officeDocument/2006/relationships/image" Target="../media/image162.emf"/><Relationship Id="rId39" Type="http://schemas.openxmlformats.org/officeDocument/2006/relationships/oleObject" Target="../embeddings/oleObject166.bin"/><Relationship Id="rId3" Type="http://schemas.openxmlformats.org/officeDocument/2006/relationships/oleObject" Target="../embeddings/oleObject148.bin"/><Relationship Id="rId21" Type="http://schemas.openxmlformats.org/officeDocument/2006/relationships/oleObject" Target="../embeddings/oleObject157.bin"/><Relationship Id="rId34" Type="http://schemas.openxmlformats.org/officeDocument/2006/relationships/image" Target="../media/image166.emf"/><Relationship Id="rId42" Type="http://schemas.openxmlformats.org/officeDocument/2006/relationships/image" Target="../media/image170.emf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55.emf"/><Relationship Id="rId17" Type="http://schemas.openxmlformats.org/officeDocument/2006/relationships/oleObject" Target="../embeddings/oleObject155.bin"/><Relationship Id="rId25" Type="http://schemas.openxmlformats.org/officeDocument/2006/relationships/oleObject" Target="../embeddings/oleObject159.bin"/><Relationship Id="rId33" Type="http://schemas.openxmlformats.org/officeDocument/2006/relationships/oleObject" Target="../embeddings/oleObject163.bin"/><Relationship Id="rId38" Type="http://schemas.openxmlformats.org/officeDocument/2006/relationships/image" Target="../media/image168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7.emf"/><Relationship Id="rId20" Type="http://schemas.openxmlformats.org/officeDocument/2006/relationships/image" Target="../media/image159.emf"/><Relationship Id="rId29" Type="http://schemas.openxmlformats.org/officeDocument/2006/relationships/oleObject" Target="../embeddings/oleObject161.bin"/><Relationship Id="rId41" Type="http://schemas.openxmlformats.org/officeDocument/2006/relationships/oleObject" Target="../embeddings/oleObject167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2.emf"/><Relationship Id="rId11" Type="http://schemas.openxmlformats.org/officeDocument/2006/relationships/oleObject" Target="../embeddings/oleObject152.bin"/><Relationship Id="rId24" Type="http://schemas.openxmlformats.org/officeDocument/2006/relationships/image" Target="../media/image161.emf"/><Relationship Id="rId32" Type="http://schemas.openxmlformats.org/officeDocument/2006/relationships/image" Target="../media/image165.emf"/><Relationship Id="rId37" Type="http://schemas.openxmlformats.org/officeDocument/2006/relationships/oleObject" Target="../embeddings/oleObject165.bin"/><Relationship Id="rId40" Type="http://schemas.openxmlformats.org/officeDocument/2006/relationships/image" Target="../media/image169.emf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23" Type="http://schemas.openxmlformats.org/officeDocument/2006/relationships/oleObject" Target="../embeddings/oleObject158.bin"/><Relationship Id="rId28" Type="http://schemas.openxmlformats.org/officeDocument/2006/relationships/image" Target="../media/image163.emf"/><Relationship Id="rId36" Type="http://schemas.openxmlformats.org/officeDocument/2006/relationships/image" Target="../media/image167.emf"/><Relationship Id="rId10" Type="http://schemas.openxmlformats.org/officeDocument/2006/relationships/image" Target="../media/image154.emf"/><Relationship Id="rId19" Type="http://schemas.openxmlformats.org/officeDocument/2006/relationships/oleObject" Target="../embeddings/oleObject156.bin"/><Relationship Id="rId31" Type="http://schemas.openxmlformats.org/officeDocument/2006/relationships/oleObject" Target="../embeddings/oleObject162.bin"/><Relationship Id="rId44" Type="http://schemas.openxmlformats.org/officeDocument/2006/relationships/image" Target="../media/image171.emf"/><Relationship Id="rId4" Type="http://schemas.openxmlformats.org/officeDocument/2006/relationships/image" Target="../media/image151.e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56.emf"/><Relationship Id="rId22" Type="http://schemas.openxmlformats.org/officeDocument/2006/relationships/image" Target="../media/image160.emf"/><Relationship Id="rId27" Type="http://schemas.openxmlformats.org/officeDocument/2006/relationships/oleObject" Target="../embeddings/oleObject160.bin"/><Relationship Id="rId30" Type="http://schemas.openxmlformats.org/officeDocument/2006/relationships/image" Target="../media/image164.emf"/><Relationship Id="rId35" Type="http://schemas.openxmlformats.org/officeDocument/2006/relationships/oleObject" Target="../embeddings/oleObject164.bin"/><Relationship Id="rId43" Type="http://schemas.openxmlformats.org/officeDocument/2006/relationships/oleObject" Target="../embeddings/oleObject16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e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79.emf"/><Relationship Id="rId26" Type="http://schemas.openxmlformats.org/officeDocument/2006/relationships/image" Target="../media/image183.emf"/><Relationship Id="rId39" Type="http://schemas.openxmlformats.org/officeDocument/2006/relationships/oleObject" Target="../embeddings/oleObject187.bin"/><Relationship Id="rId3" Type="http://schemas.openxmlformats.org/officeDocument/2006/relationships/oleObject" Target="../embeddings/oleObject169.bin"/><Relationship Id="rId21" Type="http://schemas.openxmlformats.org/officeDocument/2006/relationships/oleObject" Target="../embeddings/oleObject178.bin"/><Relationship Id="rId34" Type="http://schemas.openxmlformats.org/officeDocument/2006/relationships/image" Target="../media/image187.emf"/><Relationship Id="rId42" Type="http://schemas.openxmlformats.org/officeDocument/2006/relationships/image" Target="../media/image191.emf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76.emf"/><Relationship Id="rId17" Type="http://schemas.openxmlformats.org/officeDocument/2006/relationships/oleObject" Target="../embeddings/oleObject176.bin"/><Relationship Id="rId25" Type="http://schemas.openxmlformats.org/officeDocument/2006/relationships/oleObject" Target="../embeddings/oleObject180.bin"/><Relationship Id="rId33" Type="http://schemas.openxmlformats.org/officeDocument/2006/relationships/oleObject" Target="../embeddings/oleObject184.bin"/><Relationship Id="rId38" Type="http://schemas.openxmlformats.org/officeDocument/2006/relationships/image" Target="../media/image18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8.emf"/><Relationship Id="rId20" Type="http://schemas.openxmlformats.org/officeDocument/2006/relationships/image" Target="../media/image180.emf"/><Relationship Id="rId29" Type="http://schemas.openxmlformats.org/officeDocument/2006/relationships/oleObject" Target="../embeddings/oleObject182.bin"/><Relationship Id="rId41" Type="http://schemas.openxmlformats.org/officeDocument/2006/relationships/oleObject" Target="../embeddings/oleObject188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73.emf"/><Relationship Id="rId11" Type="http://schemas.openxmlformats.org/officeDocument/2006/relationships/oleObject" Target="../embeddings/oleObject173.bin"/><Relationship Id="rId24" Type="http://schemas.openxmlformats.org/officeDocument/2006/relationships/image" Target="../media/image182.emf"/><Relationship Id="rId32" Type="http://schemas.openxmlformats.org/officeDocument/2006/relationships/image" Target="../media/image186.emf"/><Relationship Id="rId37" Type="http://schemas.openxmlformats.org/officeDocument/2006/relationships/oleObject" Target="../embeddings/oleObject186.bin"/><Relationship Id="rId40" Type="http://schemas.openxmlformats.org/officeDocument/2006/relationships/image" Target="../media/image190.emf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23" Type="http://schemas.openxmlformats.org/officeDocument/2006/relationships/oleObject" Target="../embeddings/oleObject179.bin"/><Relationship Id="rId28" Type="http://schemas.openxmlformats.org/officeDocument/2006/relationships/image" Target="../media/image184.emf"/><Relationship Id="rId36" Type="http://schemas.openxmlformats.org/officeDocument/2006/relationships/image" Target="../media/image188.emf"/><Relationship Id="rId10" Type="http://schemas.openxmlformats.org/officeDocument/2006/relationships/image" Target="../media/image175.emf"/><Relationship Id="rId19" Type="http://schemas.openxmlformats.org/officeDocument/2006/relationships/oleObject" Target="../embeddings/oleObject177.bin"/><Relationship Id="rId31" Type="http://schemas.openxmlformats.org/officeDocument/2006/relationships/oleObject" Target="../embeddings/oleObject183.bin"/><Relationship Id="rId4" Type="http://schemas.openxmlformats.org/officeDocument/2006/relationships/image" Target="../media/image172.e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77.emf"/><Relationship Id="rId22" Type="http://schemas.openxmlformats.org/officeDocument/2006/relationships/image" Target="../media/image181.emf"/><Relationship Id="rId27" Type="http://schemas.openxmlformats.org/officeDocument/2006/relationships/oleObject" Target="../embeddings/oleObject181.bin"/><Relationship Id="rId30" Type="http://schemas.openxmlformats.org/officeDocument/2006/relationships/image" Target="../media/image185.emf"/><Relationship Id="rId35" Type="http://schemas.openxmlformats.org/officeDocument/2006/relationships/oleObject" Target="../embeddings/oleObject18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13" Type="http://schemas.openxmlformats.org/officeDocument/2006/relationships/oleObject" Target="../embeddings/oleObject194.bin"/><Relationship Id="rId18" Type="http://schemas.openxmlformats.org/officeDocument/2006/relationships/image" Target="../media/image199.emf"/><Relationship Id="rId26" Type="http://schemas.openxmlformats.org/officeDocument/2006/relationships/image" Target="../media/image203.emf"/><Relationship Id="rId3" Type="http://schemas.openxmlformats.org/officeDocument/2006/relationships/oleObject" Target="../embeddings/oleObject189.bin"/><Relationship Id="rId21" Type="http://schemas.openxmlformats.org/officeDocument/2006/relationships/oleObject" Target="../embeddings/oleObject198.bin"/><Relationship Id="rId34" Type="http://schemas.openxmlformats.org/officeDocument/2006/relationships/image" Target="../media/image207.emf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96.emf"/><Relationship Id="rId17" Type="http://schemas.openxmlformats.org/officeDocument/2006/relationships/oleObject" Target="../embeddings/oleObject196.bin"/><Relationship Id="rId25" Type="http://schemas.openxmlformats.org/officeDocument/2006/relationships/oleObject" Target="../embeddings/oleObject200.bin"/><Relationship Id="rId33" Type="http://schemas.openxmlformats.org/officeDocument/2006/relationships/oleObject" Target="../embeddings/oleObject20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8.emf"/><Relationship Id="rId20" Type="http://schemas.openxmlformats.org/officeDocument/2006/relationships/image" Target="../media/image200.emf"/><Relationship Id="rId29" Type="http://schemas.openxmlformats.org/officeDocument/2006/relationships/oleObject" Target="../embeddings/oleObject202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93.emf"/><Relationship Id="rId11" Type="http://schemas.openxmlformats.org/officeDocument/2006/relationships/oleObject" Target="../embeddings/oleObject193.bin"/><Relationship Id="rId24" Type="http://schemas.openxmlformats.org/officeDocument/2006/relationships/image" Target="../media/image202.emf"/><Relationship Id="rId32" Type="http://schemas.openxmlformats.org/officeDocument/2006/relationships/image" Target="../media/image206.emf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23" Type="http://schemas.openxmlformats.org/officeDocument/2006/relationships/oleObject" Target="../embeddings/oleObject199.bin"/><Relationship Id="rId28" Type="http://schemas.openxmlformats.org/officeDocument/2006/relationships/image" Target="../media/image204.emf"/><Relationship Id="rId36" Type="http://schemas.openxmlformats.org/officeDocument/2006/relationships/image" Target="../media/image208.emf"/><Relationship Id="rId10" Type="http://schemas.openxmlformats.org/officeDocument/2006/relationships/image" Target="../media/image195.emf"/><Relationship Id="rId19" Type="http://schemas.openxmlformats.org/officeDocument/2006/relationships/oleObject" Target="../embeddings/oleObject197.bin"/><Relationship Id="rId31" Type="http://schemas.openxmlformats.org/officeDocument/2006/relationships/oleObject" Target="../embeddings/oleObject203.bin"/><Relationship Id="rId4" Type="http://schemas.openxmlformats.org/officeDocument/2006/relationships/image" Target="../media/image192.png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97.emf"/><Relationship Id="rId22" Type="http://schemas.openxmlformats.org/officeDocument/2006/relationships/image" Target="../media/image201.emf"/><Relationship Id="rId27" Type="http://schemas.openxmlformats.org/officeDocument/2006/relationships/oleObject" Target="../embeddings/oleObject201.bin"/><Relationship Id="rId30" Type="http://schemas.openxmlformats.org/officeDocument/2006/relationships/image" Target="../media/image205.emf"/><Relationship Id="rId35" Type="http://schemas.openxmlformats.org/officeDocument/2006/relationships/oleObject" Target="../embeddings/oleObject20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emf"/><Relationship Id="rId13" Type="http://schemas.openxmlformats.org/officeDocument/2006/relationships/oleObject" Target="../embeddings/oleObject211.bin"/><Relationship Id="rId18" Type="http://schemas.openxmlformats.org/officeDocument/2006/relationships/image" Target="../media/image216.emf"/><Relationship Id="rId26" Type="http://schemas.openxmlformats.org/officeDocument/2006/relationships/image" Target="../media/image192.png"/><Relationship Id="rId39" Type="http://schemas.openxmlformats.org/officeDocument/2006/relationships/oleObject" Target="../embeddings/oleObject224.bin"/><Relationship Id="rId3" Type="http://schemas.openxmlformats.org/officeDocument/2006/relationships/oleObject" Target="../embeddings/oleObject206.bin"/><Relationship Id="rId21" Type="http://schemas.openxmlformats.org/officeDocument/2006/relationships/oleObject" Target="../embeddings/oleObject215.bin"/><Relationship Id="rId34" Type="http://schemas.openxmlformats.org/officeDocument/2006/relationships/image" Target="../media/image223.emf"/><Relationship Id="rId42" Type="http://schemas.openxmlformats.org/officeDocument/2006/relationships/image" Target="../media/image227.emf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213.emf"/><Relationship Id="rId17" Type="http://schemas.openxmlformats.org/officeDocument/2006/relationships/oleObject" Target="../embeddings/oleObject213.bin"/><Relationship Id="rId25" Type="http://schemas.openxmlformats.org/officeDocument/2006/relationships/oleObject" Target="../embeddings/oleObject217.bin"/><Relationship Id="rId33" Type="http://schemas.openxmlformats.org/officeDocument/2006/relationships/oleObject" Target="../embeddings/oleObject221.bin"/><Relationship Id="rId38" Type="http://schemas.openxmlformats.org/officeDocument/2006/relationships/image" Target="../media/image225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5.emf"/><Relationship Id="rId20" Type="http://schemas.openxmlformats.org/officeDocument/2006/relationships/image" Target="../media/image217.emf"/><Relationship Id="rId29" Type="http://schemas.openxmlformats.org/officeDocument/2006/relationships/oleObject" Target="../embeddings/oleObject219.bin"/><Relationship Id="rId41" Type="http://schemas.openxmlformats.org/officeDocument/2006/relationships/oleObject" Target="../embeddings/oleObject225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10.emf"/><Relationship Id="rId11" Type="http://schemas.openxmlformats.org/officeDocument/2006/relationships/oleObject" Target="../embeddings/oleObject210.bin"/><Relationship Id="rId24" Type="http://schemas.openxmlformats.org/officeDocument/2006/relationships/image" Target="../media/image219.emf"/><Relationship Id="rId32" Type="http://schemas.openxmlformats.org/officeDocument/2006/relationships/image" Target="../media/image222.emf"/><Relationship Id="rId37" Type="http://schemas.openxmlformats.org/officeDocument/2006/relationships/oleObject" Target="../embeddings/oleObject223.bin"/><Relationship Id="rId40" Type="http://schemas.openxmlformats.org/officeDocument/2006/relationships/image" Target="../media/image226.emf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2.bin"/><Relationship Id="rId23" Type="http://schemas.openxmlformats.org/officeDocument/2006/relationships/oleObject" Target="../embeddings/oleObject216.bin"/><Relationship Id="rId28" Type="http://schemas.openxmlformats.org/officeDocument/2006/relationships/image" Target="../media/image220.emf"/><Relationship Id="rId36" Type="http://schemas.openxmlformats.org/officeDocument/2006/relationships/image" Target="../media/image224.emf"/><Relationship Id="rId10" Type="http://schemas.openxmlformats.org/officeDocument/2006/relationships/image" Target="../media/image212.emf"/><Relationship Id="rId19" Type="http://schemas.openxmlformats.org/officeDocument/2006/relationships/oleObject" Target="../embeddings/oleObject214.bin"/><Relationship Id="rId31" Type="http://schemas.openxmlformats.org/officeDocument/2006/relationships/oleObject" Target="../embeddings/oleObject220.bin"/><Relationship Id="rId4" Type="http://schemas.openxmlformats.org/officeDocument/2006/relationships/image" Target="../media/image209.emf"/><Relationship Id="rId9" Type="http://schemas.openxmlformats.org/officeDocument/2006/relationships/oleObject" Target="../embeddings/oleObject209.bin"/><Relationship Id="rId14" Type="http://schemas.openxmlformats.org/officeDocument/2006/relationships/image" Target="../media/image214.emf"/><Relationship Id="rId22" Type="http://schemas.openxmlformats.org/officeDocument/2006/relationships/image" Target="../media/image218.emf"/><Relationship Id="rId27" Type="http://schemas.openxmlformats.org/officeDocument/2006/relationships/oleObject" Target="../embeddings/oleObject218.bin"/><Relationship Id="rId30" Type="http://schemas.openxmlformats.org/officeDocument/2006/relationships/image" Target="../media/image221.emf"/><Relationship Id="rId35" Type="http://schemas.openxmlformats.org/officeDocument/2006/relationships/oleObject" Target="../embeddings/oleObject22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9.emf"/><Relationship Id="rId26" Type="http://schemas.openxmlformats.org/officeDocument/2006/relationships/image" Target="../media/image23.e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34" Type="http://schemas.openxmlformats.org/officeDocument/2006/relationships/image" Target="../media/image27.emf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e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33" Type="http://schemas.openxmlformats.org/officeDocument/2006/relationships/oleObject" Target="../embeddings/oleObject27.bin"/><Relationship Id="rId38" Type="http://schemas.openxmlformats.org/officeDocument/2006/relationships/image" Target="../media/image2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.emf"/><Relationship Id="rId20" Type="http://schemas.openxmlformats.org/officeDocument/2006/relationships/image" Target="../media/image20.emf"/><Relationship Id="rId29" Type="http://schemas.openxmlformats.org/officeDocument/2006/relationships/oleObject" Target="../embeddings/oleObject2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2.emf"/><Relationship Id="rId32" Type="http://schemas.openxmlformats.org/officeDocument/2006/relationships/image" Target="../media/image26.emf"/><Relationship Id="rId37" Type="http://schemas.openxmlformats.org/officeDocument/2006/relationships/oleObject" Target="../embeddings/oleObject29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28" Type="http://schemas.openxmlformats.org/officeDocument/2006/relationships/image" Target="../media/image24.emf"/><Relationship Id="rId36" Type="http://schemas.openxmlformats.org/officeDocument/2006/relationships/image" Target="../media/image28.emf"/><Relationship Id="rId10" Type="http://schemas.openxmlformats.org/officeDocument/2006/relationships/image" Target="../media/image15.emf"/><Relationship Id="rId19" Type="http://schemas.openxmlformats.org/officeDocument/2006/relationships/oleObject" Target="../embeddings/oleObject20.bin"/><Relationship Id="rId31" Type="http://schemas.openxmlformats.org/officeDocument/2006/relationships/oleObject" Target="../embeddings/oleObject26.bin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emf"/><Relationship Id="rId22" Type="http://schemas.openxmlformats.org/officeDocument/2006/relationships/image" Target="../media/image21.emf"/><Relationship Id="rId27" Type="http://schemas.openxmlformats.org/officeDocument/2006/relationships/oleObject" Target="../embeddings/oleObject24.bin"/><Relationship Id="rId30" Type="http://schemas.openxmlformats.org/officeDocument/2006/relationships/image" Target="../media/image25.emf"/><Relationship Id="rId35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7.emf"/><Relationship Id="rId26" Type="http://schemas.openxmlformats.org/officeDocument/2006/relationships/image" Target="../media/image41.e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34" Type="http://schemas.openxmlformats.org/officeDocument/2006/relationships/image" Target="../media/image45.emf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e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33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6.emf"/><Relationship Id="rId20" Type="http://schemas.openxmlformats.org/officeDocument/2006/relationships/image" Target="../media/image38.emf"/><Relationship Id="rId29" Type="http://schemas.openxmlformats.org/officeDocument/2006/relationships/oleObject" Target="../embeddings/oleObject4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40.emf"/><Relationship Id="rId32" Type="http://schemas.openxmlformats.org/officeDocument/2006/relationships/image" Target="../media/image44.e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42.emf"/><Relationship Id="rId36" Type="http://schemas.openxmlformats.org/officeDocument/2006/relationships/image" Target="../media/image46.emf"/><Relationship Id="rId10" Type="http://schemas.openxmlformats.org/officeDocument/2006/relationships/image" Target="../media/image33.emf"/><Relationship Id="rId19" Type="http://schemas.openxmlformats.org/officeDocument/2006/relationships/oleObject" Target="../embeddings/oleObject38.bin"/><Relationship Id="rId31" Type="http://schemas.openxmlformats.org/officeDocument/2006/relationships/oleObject" Target="../embeddings/oleObject44.bin"/><Relationship Id="rId4" Type="http://schemas.openxmlformats.org/officeDocument/2006/relationships/image" Target="../media/image30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5.emf"/><Relationship Id="rId22" Type="http://schemas.openxmlformats.org/officeDocument/2006/relationships/image" Target="../media/image39.emf"/><Relationship Id="rId27" Type="http://schemas.openxmlformats.org/officeDocument/2006/relationships/oleObject" Target="../embeddings/oleObject42.bin"/><Relationship Id="rId30" Type="http://schemas.openxmlformats.org/officeDocument/2006/relationships/image" Target="../media/image43.emf"/><Relationship Id="rId35" Type="http://schemas.openxmlformats.org/officeDocument/2006/relationships/oleObject" Target="../embeddings/oleObject4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51.emf"/><Relationship Id="rId18" Type="http://schemas.openxmlformats.org/officeDocument/2006/relationships/oleObject" Target="../embeddings/oleObject54.bin"/><Relationship Id="rId26" Type="http://schemas.openxmlformats.org/officeDocument/2006/relationships/oleObject" Target="../embeddings/oleObject58.bin"/><Relationship Id="rId39" Type="http://schemas.openxmlformats.org/officeDocument/2006/relationships/image" Target="../media/image64.em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55.emf"/><Relationship Id="rId34" Type="http://schemas.openxmlformats.org/officeDocument/2006/relationships/oleObject" Target="../embeddings/oleObject62.bin"/><Relationship Id="rId7" Type="http://schemas.openxmlformats.org/officeDocument/2006/relationships/image" Target="../media/image48.e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53.emf"/><Relationship Id="rId25" Type="http://schemas.openxmlformats.org/officeDocument/2006/relationships/image" Target="../media/image57.emf"/><Relationship Id="rId33" Type="http://schemas.openxmlformats.org/officeDocument/2006/relationships/image" Target="../media/image61.emf"/><Relationship Id="rId38" Type="http://schemas.openxmlformats.org/officeDocument/2006/relationships/oleObject" Target="../embeddings/oleObject64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55.bin"/><Relationship Id="rId29" Type="http://schemas.openxmlformats.org/officeDocument/2006/relationships/image" Target="../media/image59.emf"/><Relationship Id="rId41" Type="http://schemas.openxmlformats.org/officeDocument/2006/relationships/image" Target="../media/image65.e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0.emf"/><Relationship Id="rId24" Type="http://schemas.openxmlformats.org/officeDocument/2006/relationships/oleObject" Target="../embeddings/oleObject57.bin"/><Relationship Id="rId32" Type="http://schemas.openxmlformats.org/officeDocument/2006/relationships/oleObject" Target="../embeddings/oleObject61.bin"/><Relationship Id="rId37" Type="http://schemas.openxmlformats.org/officeDocument/2006/relationships/image" Target="../media/image63.emf"/><Relationship Id="rId40" Type="http://schemas.openxmlformats.org/officeDocument/2006/relationships/oleObject" Target="../embeddings/oleObject65.bin"/><Relationship Id="rId5" Type="http://schemas.openxmlformats.org/officeDocument/2006/relationships/image" Target="../media/image47.emf"/><Relationship Id="rId15" Type="http://schemas.openxmlformats.org/officeDocument/2006/relationships/image" Target="../media/image52.emf"/><Relationship Id="rId23" Type="http://schemas.openxmlformats.org/officeDocument/2006/relationships/image" Target="../media/image56.emf"/><Relationship Id="rId28" Type="http://schemas.openxmlformats.org/officeDocument/2006/relationships/oleObject" Target="../embeddings/oleObject59.bin"/><Relationship Id="rId36" Type="http://schemas.openxmlformats.org/officeDocument/2006/relationships/oleObject" Target="../embeddings/oleObject63.bin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54.emf"/><Relationship Id="rId31" Type="http://schemas.openxmlformats.org/officeDocument/2006/relationships/image" Target="../media/image60.e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9.emf"/><Relationship Id="rId14" Type="http://schemas.openxmlformats.org/officeDocument/2006/relationships/oleObject" Target="../embeddings/oleObject52.bin"/><Relationship Id="rId22" Type="http://schemas.openxmlformats.org/officeDocument/2006/relationships/oleObject" Target="../embeddings/oleObject56.bin"/><Relationship Id="rId27" Type="http://schemas.openxmlformats.org/officeDocument/2006/relationships/image" Target="../media/image58.emf"/><Relationship Id="rId30" Type="http://schemas.openxmlformats.org/officeDocument/2006/relationships/oleObject" Target="../embeddings/oleObject60.bin"/><Relationship Id="rId35" Type="http://schemas.openxmlformats.org/officeDocument/2006/relationships/image" Target="../media/image6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image" Target="../media/image72.png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7.emf"/><Relationship Id="rId11" Type="http://schemas.openxmlformats.org/officeDocument/2006/relationships/image" Target="../media/image70.png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9.emf"/><Relationship Id="rId4" Type="http://schemas.openxmlformats.org/officeDocument/2006/relationships/image" Target="../media/image66.emf"/><Relationship Id="rId9" Type="http://schemas.openxmlformats.org/officeDocument/2006/relationships/oleObject" Target="../embeddings/oleObject6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80.emf"/><Relationship Id="rId26" Type="http://schemas.openxmlformats.org/officeDocument/2006/relationships/image" Target="../media/image84.emf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79.bin"/><Relationship Id="rId34" Type="http://schemas.openxmlformats.org/officeDocument/2006/relationships/image" Target="../media/image88.emf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7.emf"/><Relationship Id="rId17" Type="http://schemas.openxmlformats.org/officeDocument/2006/relationships/oleObject" Target="../embeddings/oleObject77.bin"/><Relationship Id="rId25" Type="http://schemas.openxmlformats.org/officeDocument/2006/relationships/oleObject" Target="../embeddings/oleObject81.bin"/><Relationship Id="rId33" Type="http://schemas.openxmlformats.org/officeDocument/2006/relationships/oleObject" Target="../embeddings/oleObject8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9.emf"/><Relationship Id="rId20" Type="http://schemas.openxmlformats.org/officeDocument/2006/relationships/image" Target="../media/image81.emf"/><Relationship Id="rId29" Type="http://schemas.openxmlformats.org/officeDocument/2006/relationships/oleObject" Target="../embeddings/oleObject83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74.emf"/><Relationship Id="rId11" Type="http://schemas.openxmlformats.org/officeDocument/2006/relationships/oleObject" Target="../embeddings/oleObject74.bin"/><Relationship Id="rId24" Type="http://schemas.openxmlformats.org/officeDocument/2006/relationships/image" Target="../media/image83.emf"/><Relationship Id="rId32" Type="http://schemas.openxmlformats.org/officeDocument/2006/relationships/image" Target="../media/image87.emf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0.bin"/><Relationship Id="rId28" Type="http://schemas.openxmlformats.org/officeDocument/2006/relationships/image" Target="../media/image85.emf"/><Relationship Id="rId10" Type="http://schemas.openxmlformats.org/officeDocument/2006/relationships/image" Target="../media/image76.emf"/><Relationship Id="rId19" Type="http://schemas.openxmlformats.org/officeDocument/2006/relationships/oleObject" Target="../embeddings/oleObject78.bin"/><Relationship Id="rId31" Type="http://schemas.openxmlformats.org/officeDocument/2006/relationships/oleObject" Target="../embeddings/oleObject84.bin"/><Relationship Id="rId4" Type="http://schemas.openxmlformats.org/officeDocument/2006/relationships/image" Target="../media/image73.e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8.emf"/><Relationship Id="rId22" Type="http://schemas.openxmlformats.org/officeDocument/2006/relationships/image" Target="../media/image82.emf"/><Relationship Id="rId27" Type="http://schemas.openxmlformats.org/officeDocument/2006/relationships/oleObject" Target="../embeddings/oleObject82.bin"/><Relationship Id="rId30" Type="http://schemas.openxmlformats.org/officeDocument/2006/relationships/image" Target="../media/image8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6.emf"/><Relationship Id="rId26" Type="http://schemas.openxmlformats.org/officeDocument/2006/relationships/image" Target="../media/image100.e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3.emf"/><Relationship Id="rId17" Type="http://schemas.openxmlformats.org/officeDocument/2006/relationships/oleObject" Target="../embeddings/oleObject93.bin"/><Relationship Id="rId25" Type="http://schemas.openxmlformats.org/officeDocument/2006/relationships/oleObject" Target="../embeddings/oleObject9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5.emf"/><Relationship Id="rId20" Type="http://schemas.openxmlformats.org/officeDocument/2006/relationships/image" Target="../media/image97.emf"/><Relationship Id="rId29" Type="http://schemas.openxmlformats.org/officeDocument/2006/relationships/oleObject" Target="../embeddings/oleObject99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90.e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99.emf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28" Type="http://schemas.openxmlformats.org/officeDocument/2006/relationships/image" Target="../media/image101.emf"/><Relationship Id="rId10" Type="http://schemas.openxmlformats.org/officeDocument/2006/relationships/image" Target="../media/image92.e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89.e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4.emf"/><Relationship Id="rId22" Type="http://schemas.openxmlformats.org/officeDocument/2006/relationships/image" Target="../media/image98.emf"/><Relationship Id="rId27" Type="http://schemas.openxmlformats.org/officeDocument/2006/relationships/oleObject" Target="../embeddings/oleObject98.bin"/><Relationship Id="rId30" Type="http://schemas.openxmlformats.org/officeDocument/2006/relationships/image" Target="../media/image10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074"/>
          <p:cNvSpPr>
            <a:spLocks noChangeArrowheads="1"/>
          </p:cNvSpPr>
          <p:nvPr>
            <p:ph type="title"/>
          </p:nvPr>
        </p:nvSpPr>
        <p:spPr bwMode="auto">
          <a:xfrm>
            <a:off x="838200" y="559668"/>
            <a:ext cx="22098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66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第三节</a:t>
            </a:r>
          </a:p>
        </p:txBody>
      </p:sp>
      <p:sp>
        <p:nvSpPr>
          <p:cNvPr id="4099" name="AutoShape 31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2209800" y="2540868"/>
            <a:ext cx="4953000" cy="762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19050">
                <a:pattFill prst="ltHorz">
                  <a:fgClr>
                    <a:srgbClr val="000000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zh-CN" altLang="en-US" sz="3200" b="1">
                <a:solidFill>
                  <a:srgbClr val="000000"/>
                </a:solidFill>
                <a:ea typeface="楷体_GB2312" pitchFamily="49" charset="-122"/>
              </a:rPr>
              <a:t>一、变力沿直线所作的功</a:t>
            </a:r>
          </a:p>
        </p:txBody>
      </p:sp>
      <p:sp>
        <p:nvSpPr>
          <p:cNvPr id="4100" name="AutoShape 313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209800" y="3467968"/>
            <a:ext cx="3886200" cy="6096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19050">
                <a:pattFill prst="ltHorz">
                  <a:fgClr>
                    <a:srgbClr val="000000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zh-CN" altLang="en-US" sz="3200" b="1">
                <a:solidFill>
                  <a:srgbClr val="000000"/>
                </a:solidFill>
                <a:ea typeface="楷体_GB2312" pitchFamily="49" charset="-122"/>
              </a:rPr>
              <a:t>二、液体的侧压力</a:t>
            </a:r>
          </a:p>
        </p:txBody>
      </p:sp>
      <p:sp>
        <p:nvSpPr>
          <p:cNvPr id="4101" name="AutoShape 313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209800" y="4331568"/>
            <a:ext cx="3200400" cy="6096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19050">
                <a:pattFill prst="ltHorz">
                  <a:fgClr>
                    <a:srgbClr val="000000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zh-CN" altLang="en-US" sz="3200" b="1">
                <a:solidFill>
                  <a:srgbClr val="000000"/>
                </a:solidFill>
                <a:ea typeface="楷体_GB2312" pitchFamily="49" charset="-122"/>
              </a:rPr>
              <a:t>三、引力问题</a:t>
            </a:r>
          </a:p>
        </p:txBody>
      </p:sp>
      <p:sp>
        <p:nvSpPr>
          <p:cNvPr id="4102" name="Text Box 3146"/>
          <p:cNvSpPr txBox="1">
            <a:spLocks noChangeArrowheads="1"/>
          </p:cNvSpPr>
          <p:nvPr/>
        </p:nvSpPr>
        <p:spPr bwMode="auto">
          <a:xfrm>
            <a:off x="1524000" y="1412156"/>
            <a:ext cx="70389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4800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定积分在物理学上的应用 </a:t>
            </a:r>
          </a:p>
        </p:txBody>
      </p:sp>
      <p:sp>
        <p:nvSpPr>
          <p:cNvPr id="4103" name="Text Box 3149"/>
          <p:cNvSpPr txBox="1">
            <a:spLocks noChangeArrowheads="1"/>
          </p:cNvSpPr>
          <p:nvPr/>
        </p:nvSpPr>
        <p:spPr bwMode="auto">
          <a:xfrm>
            <a:off x="7488238" y="505693"/>
            <a:ext cx="144145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sz="2800">
                <a:solidFill>
                  <a:srgbClr val="009999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9999"/>
                </a:solidFill>
                <a:ea typeface="楷体_GB2312" pitchFamily="49" charset="-122"/>
              </a:rPr>
              <a:t>第六章 </a:t>
            </a:r>
          </a:p>
        </p:txBody>
      </p:sp>
      <p:sp>
        <p:nvSpPr>
          <p:cNvPr id="7246" name="AutoShape 315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6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Line 11"/>
          <p:cNvSpPr>
            <a:spLocks noChangeShapeType="1"/>
          </p:cNvSpPr>
          <p:nvPr/>
        </p:nvSpPr>
        <p:spPr bwMode="auto">
          <a:xfrm flipH="1">
            <a:off x="5853113" y="1978025"/>
            <a:ext cx="2016125" cy="1184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315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404813"/>
            <a:ext cx="2895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三、引力问题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84213" y="1090613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质量分别为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278285"/>
              </p:ext>
            </p:extLst>
          </p:nvPr>
        </p:nvGraphicFramePr>
        <p:xfrm>
          <a:off x="2566988" y="1185863"/>
          <a:ext cx="95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3" imgW="923990" imgH="400162" progId="Equation.DSMT4">
                  <p:embed/>
                </p:oleObj>
              </mc:Choice>
              <mc:Fallback>
                <p:oleObj name="Equation" r:id="rId3" imgW="923990" imgH="40016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1185863"/>
                        <a:ext cx="95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492500" y="1090613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的质点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相距 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5838825" y="3086100"/>
            <a:ext cx="90488" cy="90488"/>
          </a:xfrm>
          <a:prstGeom prst="ellipse">
            <a:avLst/>
          </a:prstGeom>
          <a:solidFill>
            <a:srgbClr val="FF9900"/>
          </a:solidFill>
          <a:ln w="9525">
            <a:solidFill>
              <a:srgbClr val="993366"/>
            </a:solidFill>
            <a:round/>
            <a:headEnd/>
            <a:tailEnd/>
          </a:ln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7834313" y="1928813"/>
            <a:ext cx="90487" cy="90487"/>
          </a:xfrm>
          <a:prstGeom prst="ellipse">
            <a:avLst/>
          </a:prstGeom>
          <a:solidFill>
            <a:srgbClr val="FF9900"/>
          </a:solidFill>
          <a:ln w="9525">
            <a:solidFill>
              <a:srgbClr val="993366"/>
            </a:solidFill>
            <a:round/>
            <a:headEnd/>
            <a:tailEnd/>
          </a:ln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301864"/>
              </p:ext>
            </p:extLst>
          </p:nvPr>
        </p:nvGraphicFramePr>
        <p:xfrm>
          <a:off x="5562600" y="2614613"/>
          <a:ext cx="39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5" imgW="361969" imgH="419249" progId="Equation.3">
                  <p:embed/>
                </p:oleObj>
              </mc:Choice>
              <mc:Fallback>
                <p:oleObj name="Equation" r:id="rId5" imgW="361969" imgH="41924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614613"/>
                        <a:ext cx="39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143058"/>
              </p:ext>
            </p:extLst>
          </p:nvPr>
        </p:nvGraphicFramePr>
        <p:xfrm>
          <a:off x="7543800" y="1408113"/>
          <a:ext cx="44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7" imgW="419174" imgH="419249" progId="Equation.3">
                  <p:embed/>
                </p:oleObj>
              </mc:Choice>
              <mc:Fallback>
                <p:oleObj name="Equation" r:id="rId7" imgW="419174" imgH="41924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408113"/>
                        <a:ext cx="44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201524"/>
              </p:ext>
            </p:extLst>
          </p:nvPr>
        </p:nvGraphicFramePr>
        <p:xfrm>
          <a:off x="6705600" y="2233613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9" imgW="171617" imgH="199913" progId="Equation.3">
                  <p:embed/>
                </p:oleObj>
              </mc:Choice>
              <mc:Fallback>
                <p:oleObj name="Equation" r:id="rId9" imgW="171617" imgH="1999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233613"/>
                        <a:ext cx="203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Line 14"/>
          <p:cNvSpPr>
            <a:spLocks noChangeShapeType="1"/>
          </p:cNvSpPr>
          <p:nvPr/>
        </p:nvSpPr>
        <p:spPr bwMode="auto">
          <a:xfrm flipH="1">
            <a:off x="5926138" y="2632075"/>
            <a:ext cx="806450" cy="474663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H="1">
            <a:off x="7037388" y="1987550"/>
            <a:ext cx="806450" cy="474663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323850" y="1776413"/>
            <a:ext cx="3170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二者间的引力为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1371600" y="245745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大小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133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045148"/>
              </p:ext>
            </p:extLst>
          </p:nvPr>
        </p:nvGraphicFramePr>
        <p:xfrm>
          <a:off x="2519363" y="2351088"/>
          <a:ext cx="1765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11" imgW="1733569" imgH="876337" progId="Equation.3">
                  <p:embed/>
                </p:oleObj>
              </mc:Choice>
              <mc:Fallback>
                <p:oleObj name="Equation" r:id="rId11" imgW="1733569" imgH="87633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2351088"/>
                        <a:ext cx="1765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371600" y="33147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方向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2411413" y="33147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沿两质点的连线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4076700"/>
            <a:ext cx="701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若考虑</a:t>
            </a:r>
            <a:r>
              <a:rPr kumimoji="1" lang="zh-CN" altLang="en-US" sz="2800" b="1">
                <a:solidFill>
                  <a:srgbClr val="A50021"/>
                </a:solidFill>
                <a:ea typeface="楷体_GB2312" pitchFamily="49" charset="-122"/>
              </a:rPr>
              <a:t>物体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对质点的引力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则需用积分解决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21" name="AutoShape 315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 animBg="1"/>
      <p:bldP spid="2" grpId="0" autoUpdateAnimBg="0"/>
      <p:bldP spid="13317" grpId="0" autoUpdateAnimBg="0"/>
      <p:bldP spid="13319" grpId="0" animBg="1"/>
      <p:bldP spid="13320" grpId="0" animBg="1"/>
      <p:bldP spid="13326" grpId="0" animBg="1"/>
      <p:bldP spid="13327" grpId="0" animBg="1"/>
      <p:bldP spid="13328" grpId="0" autoUpdateAnimBg="0"/>
      <p:bldP spid="13329" grpId="0" autoUpdateAnimBg="0"/>
      <p:bldP spid="13331" grpId="0" autoUpdateAnimBg="0"/>
      <p:bldP spid="13332" grpId="0" autoUpdateAnimBg="0"/>
      <p:bldP spid="13333" grpId="0" build="p" autoUpdateAnimBg="0"/>
      <p:bldP spid="2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5448300" y="4354513"/>
            <a:ext cx="3238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4339" name="Rectangle 3"/>
          <p:cNvSpPr>
            <a:spLocks noChangeArrowheads="1"/>
          </p:cNvSpPr>
          <p:nvPr>
            <p:ph type="title"/>
          </p:nvPr>
        </p:nvSpPr>
        <p:spPr bwMode="auto">
          <a:xfrm>
            <a:off x="539750" y="276225"/>
            <a:ext cx="9080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5.</a:t>
            </a:r>
            <a:endParaRPr lang="en-US" altLang="zh-CN" sz="2800" b="1" i="1" smtClean="0">
              <a:ea typeface="楷体_GB2312" pitchFamily="49" charset="-122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371600" y="280988"/>
            <a:ext cx="6872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设有一长度为 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l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, 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线密度为 </a:t>
            </a:r>
            <a:r>
              <a:rPr kumimoji="1" lang="zh-CN" altLang="en-US" sz="2800" b="1" i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 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的均匀细直棒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152400" y="844550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其中垂线上距 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单位处有一质量为</a:t>
            </a:r>
            <a:r>
              <a:rPr kumimoji="1" lang="zh-CN" altLang="en-US" sz="2800" b="1" i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的质点</a:t>
            </a:r>
            <a:r>
              <a:rPr kumimoji="1" lang="zh-CN" altLang="en-US" sz="2800" b="1" i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,</a:t>
            </a:r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566582"/>
              </p:ext>
            </p:extLst>
          </p:nvPr>
        </p:nvGraphicFramePr>
        <p:xfrm>
          <a:off x="7010400" y="1866900"/>
          <a:ext cx="39211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9" name="Equation" r:id="rId3" imgW="381037" imgH="276262" progId="Equation.3">
                  <p:embed/>
                </p:oleObj>
              </mc:Choice>
              <mc:Fallback>
                <p:oleObj name="Equation" r:id="rId3" imgW="381037" imgH="27626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866900"/>
                        <a:ext cx="392113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152400" y="13858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该棒对质点的引力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.</a:t>
            </a:r>
            <a:endParaRPr kumimoji="1" lang="en-US" altLang="zh-CN" sz="2000" b="1">
              <a:solidFill>
                <a:srgbClr val="009999"/>
              </a:solidFill>
              <a:ea typeface="楷体_GB2312" pitchFamily="49" charset="-122"/>
            </a:endParaRP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539750" y="19954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A50021"/>
                </a:solidFill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A50021"/>
                </a:solidFill>
                <a:ea typeface="楷体_GB2312" pitchFamily="49" charset="-122"/>
              </a:rPr>
              <a:t>: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建立坐标系如图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.</a:t>
            </a:r>
          </a:p>
        </p:txBody>
      </p:sp>
      <p:graphicFrame>
        <p:nvGraphicFramePr>
          <p:cNvPr id="665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295253"/>
              </p:ext>
            </p:extLst>
          </p:nvPr>
        </p:nvGraphicFramePr>
        <p:xfrm>
          <a:off x="6616700" y="16383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0" name="Equation" r:id="rId5" imgW="209420" imgH="285638" progId="Equation.3">
                  <p:embed/>
                </p:oleObj>
              </mc:Choice>
              <mc:Fallback>
                <p:oleObj name="Equation" r:id="rId5" imgW="209420" imgH="28563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16383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162078"/>
              </p:ext>
            </p:extLst>
          </p:nvPr>
        </p:nvGraphicFramePr>
        <p:xfrm>
          <a:off x="8077200" y="4381500"/>
          <a:ext cx="2016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1" name="Equation" r:id="rId7" imgW="171617" imgH="542813" progId="Equation.3">
                  <p:embed/>
                </p:oleObj>
              </mc:Choice>
              <mc:Fallback>
                <p:oleObj name="Equation" r:id="rId7" imgW="171617" imgH="5428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381500"/>
                        <a:ext cx="20161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52531"/>
              </p:ext>
            </p:extLst>
          </p:nvPr>
        </p:nvGraphicFramePr>
        <p:xfrm>
          <a:off x="5473700" y="438150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2" name="Equation" r:id="rId9" imgW="438243" imgH="542813" progId="Equation.3">
                  <p:embed/>
                </p:oleObj>
              </mc:Choice>
              <mc:Fallback>
                <p:oleObj name="Equation" r:id="rId9" imgW="438243" imgH="5428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438150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933691"/>
              </p:ext>
            </p:extLst>
          </p:nvPr>
        </p:nvGraphicFramePr>
        <p:xfrm>
          <a:off x="304800" y="2641600"/>
          <a:ext cx="1562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3" name="Equation" r:id="rId11" imgW="1533516" imgH="381074" progId="Equation.3">
                  <p:embed/>
                </p:oleObj>
              </mc:Choice>
              <mc:Fallback>
                <p:oleObj name="Equation" r:id="rId11" imgW="1533516" imgH="38107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641600"/>
                        <a:ext cx="1562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3810000" y="19780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细棒上小段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1828800" y="252888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对质点的引力</a:t>
            </a:r>
            <a:r>
              <a:rPr kumimoji="1" lang="zh-CN" altLang="en-US" sz="2800" b="1">
                <a:solidFill>
                  <a:srgbClr val="A50021"/>
                </a:solidFill>
                <a:ea typeface="楷体_GB2312" pitchFamily="49" charset="-122"/>
              </a:rPr>
              <a:t>大小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为</a:t>
            </a:r>
          </a:p>
        </p:txBody>
      </p:sp>
      <p:graphicFrame>
        <p:nvGraphicFramePr>
          <p:cNvPr id="665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275950"/>
              </p:ext>
            </p:extLst>
          </p:nvPr>
        </p:nvGraphicFramePr>
        <p:xfrm>
          <a:off x="1517650" y="3111500"/>
          <a:ext cx="2400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4" name="Equation" r:id="rId13" imgW="2371864" imgH="895424" progId="Equation.3">
                  <p:embed/>
                </p:oleObj>
              </mc:Choice>
              <mc:Fallback>
                <p:oleObj name="Equation" r:id="rId13" imgW="2371864" imgH="89542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3111500"/>
                        <a:ext cx="2400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072695"/>
              </p:ext>
            </p:extLst>
          </p:nvPr>
        </p:nvGraphicFramePr>
        <p:xfrm>
          <a:off x="2787650" y="3133725"/>
          <a:ext cx="95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5" name="Equation" r:id="rId15" imgW="923990" imgH="381074" progId="Equation.3">
                  <p:embed/>
                </p:oleObj>
              </mc:Choice>
              <mc:Fallback>
                <p:oleObj name="Equation" r:id="rId15" imgW="923990" imgH="38107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3133725"/>
                        <a:ext cx="95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674068"/>
              </p:ext>
            </p:extLst>
          </p:nvPr>
        </p:nvGraphicFramePr>
        <p:xfrm>
          <a:off x="2697163" y="3571875"/>
          <a:ext cx="1104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6" name="Equation" r:id="rId17" imgW="1076204" imgH="419249" progId="Equation.3">
                  <p:embed/>
                </p:oleObj>
              </mc:Choice>
              <mc:Fallback>
                <p:oleObj name="Equation" r:id="rId17" imgW="1076204" imgH="41924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3571875"/>
                        <a:ext cx="1104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228600" y="40528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故铅直分力元素为</a:t>
            </a:r>
          </a:p>
        </p:txBody>
      </p:sp>
      <p:graphicFrame>
        <p:nvGraphicFramePr>
          <p:cNvPr id="6657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349823"/>
              </p:ext>
            </p:extLst>
          </p:nvPr>
        </p:nvGraphicFramePr>
        <p:xfrm>
          <a:off x="838200" y="4692650"/>
          <a:ext cx="2603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7" name="Equation" r:id="rId19" imgW="2571917" imgH="457088" progId="Equation.DSMT4">
                  <p:embed/>
                </p:oleObj>
              </mc:Choice>
              <mc:Fallback>
                <p:oleObj name="Equation" r:id="rId19" imgW="2571917" imgH="457088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692650"/>
                        <a:ext cx="2603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685217"/>
              </p:ext>
            </p:extLst>
          </p:nvPr>
        </p:nvGraphicFramePr>
        <p:xfrm>
          <a:off x="6629400" y="21590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" name="Equation" r:id="rId21" imgW="200053" imgH="209624" progId="Equation.3">
                  <p:embed/>
                </p:oleObj>
              </mc:Choice>
              <mc:Fallback>
                <p:oleObj name="Equation" r:id="rId21" imgW="200053" imgH="20962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15900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66842"/>
              </p:ext>
            </p:extLst>
          </p:nvPr>
        </p:nvGraphicFramePr>
        <p:xfrm>
          <a:off x="1579563" y="5129213"/>
          <a:ext cx="20304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9" name="Equation" r:id="rId23" imgW="2000194" imgH="857250" progId="Equation.3">
                  <p:embed/>
                </p:oleObj>
              </mc:Choice>
              <mc:Fallback>
                <p:oleObj name="Equation" r:id="rId23" imgW="2000194" imgH="85725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5129213"/>
                        <a:ext cx="20304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758027"/>
              </p:ext>
            </p:extLst>
          </p:nvPr>
        </p:nvGraphicFramePr>
        <p:xfrm>
          <a:off x="3683000" y="5105400"/>
          <a:ext cx="1435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0" name="Equation" r:id="rId25" imgW="1409737" imgH="914512" progId="Equation.3">
                  <p:embed/>
                </p:oleObj>
              </mc:Choice>
              <mc:Fallback>
                <p:oleObj name="Equation" r:id="rId25" imgW="1409737" imgH="91451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5105400"/>
                        <a:ext cx="1435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932970"/>
              </p:ext>
            </p:extLst>
          </p:nvPr>
        </p:nvGraphicFramePr>
        <p:xfrm>
          <a:off x="5170488" y="5105400"/>
          <a:ext cx="312261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1" name="Equation" r:id="rId27" imgW="3095467" imgH="1038076" progId="Equation.3">
                  <p:embed/>
                </p:oleObj>
              </mc:Choice>
              <mc:Fallback>
                <p:oleObj name="Equation" r:id="rId27" imgW="3095467" imgH="103807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5105400"/>
                        <a:ext cx="312261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5741988" y="4316413"/>
            <a:ext cx="2430462" cy="6032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6585" name="Line 25"/>
          <p:cNvSpPr>
            <a:spLocks noChangeShapeType="1"/>
          </p:cNvSpPr>
          <p:nvPr/>
        </p:nvSpPr>
        <p:spPr bwMode="auto">
          <a:xfrm flipH="1" flipV="1">
            <a:off x="6938963" y="1622425"/>
            <a:ext cx="0" cy="2693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6658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937417"/>
              </p:ext>
            </p:extLst>
          </p:nvPr>
        </p:nvGraphicFramePr>
        <p:xfrm>
          <a:off x="8461375" y="44450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2" name="Equation" r:id="rId29" imgW="200053" imgH="209624" progId="Equation.3">
                  <p:embed/>
                </p:oleObj>
              </mc:Choice>
              <mc:Fallback>
                <p:oleObj name="Equation" r:id="rId29" imgW="200053" imgH="20962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75" y="444500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919062"/>
              </p:ext>
            </p:extLst>
          </p:nvPr>
        </p:nvGraphicFramePr>
        <p:xfrm>
          <a:off x="6799263" y="4421188"/>
          <a:ext cx="304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3" name="Equation" r:id="rId31" imgW="276327" imgH="285638" progId="Equation.3">
                  <p:embed/>
                </p:oleObj>
              </mc:Choice>
              <mc:Fallback>
                <p:oleObj name="Equation" r:id="rId31" imgW="276327" imgH="285638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263" y="4421188"/>
                        <a:ext cx="304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90" name="Group 30"/>
          <p:cNvGrpSpPr>
            <a:grpSpLocks/>
          </p:cNvGrpSpPr>
          <p:nvPr/>
        </p:nvGrpSpPr>
        <p:grpSpPr bwMode="auto">
          <a:xfrm>
            <a:off x="7467600" y="4298950"/>
            <a:ext cx="225425" cy="387350"/>
            <a:chOff x="4848" y="2636"/>
            <a:chExt cx="142" cy="244"/>
          </a:xfrm>
        </p:grpSpPr>
        <p:graphicFrame>
          <p:nvGraphicFramePr>
            <p:cNvPr id="14383" name="Object 31"/>
            <p:cNvGraphicFramePr>
              <a:graphicFrameLocks noChangeAspect="1"/>
            </p:cNvGraphicFramePr>
            <p:nvPr/>
          </p:nvGraphicFramePr>
          <p:xfrm>
            <a:off x="4848" y="2728"/>
            <a:ext cx="14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4" name="Equation" r:id="rId33" imgW="200053" imgH="209624" progId="Equation.3">
                    <p:embed/>
                  </p:oleObj>
                </mc:Choice>
                <mc:Fallback>
                  <p:oleObj name="Equation" r:id="rId33" imgW="200053" imgH="209624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728"/>
                          <a:ext cx="14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4" name="Line 32"/>
            <p:cNvSpPr>
              <a:spLocks noChangeShapeType="1"/>
            </p:cNvSpPr>
            <p:nvPr/>
          </p:nvSpPr>
          <p:spPr bwMode="auto">
            <a:xfrm flipV="1">
              <a:off x="4904" y="2636"/>
              <a:ext cx="0" cy="61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6593" name="Line 33"/>
          <p:cNvSpPr>
            <a:spLocks noChangeShapeType="1"/>
          </p:cNvSpPr>
          <p:nvPr/>
        </p:nvSpPr>
        <p:spPr bwMode="auto">
          <a:xfrm>
            <a:off x="6938963" y="2239963"/>
            <a:ext cx="614362" cy="2058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6594" name="Line 34"/>
          <p:cNvSpPr>
            <a:spLocks noChangeShapeType="1"/>
          </p:cNvSpPr>
          <p:nvPr/>
        </p:nvSpPr>
        <p:spPr bwMode="auto">
          <a:xfrm>
            <a:off x="6945313" y="2239963"/>
            <a:ext cx="368300" cy="12350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6595" name="Line 35"/>
          <p:cNvSpPr>
            <a:spLocks noChangeShapeType="1"/>
          </p:cNvSpPr>
          <p:nvPr/>
        </p:nvSpPr>
        <p:spPr bwMode="auto">
          <a:xfrm flipH="1">
            <a:off x="6938963" y="2239963"/>
            <a:ext cx="374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6596" name="Line 36"/>
          <p:cNvSpPr>
            <a:spLocks noChangeShapeType="1"/>
          </p:cNvSpPr>
          <p:nvPr/>
        </p:nvSpPr>
        <p:spPr bwMode="auto">
          <a:xfrm flipH="1">
            <a:off x="6938963" y="3475038"/>
            <a:ext cx="3746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6597" name="Line 37"/>
          <p:cNvSpPr>
            <a:spLocks noChangeShapeType="1"/>
          </p:cNvSpPr>
          <p:nvPr/>
        </p:nvSpPr>
        <p:spPr bwMode="auto">
          <a:xfrm>
            <a:off x="6938963" y="2239963"/>
            <a:ext cx="0" cy="12350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6598" name="Line 38"/>
          <p:cNvSpPr>
            <a:spLocks noChangeShapeType="1"/>
          </p:cNvSpPr>
          <p:nvPr/>
        </p:nvSpPr>
        <p:spPr bwMode="auto">
          <a:xfrm>
            <a:off x="7315200" y="2239963"/>
            <a:ext cx="0" cy="12350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6659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629100"/>
              </p:ext>
            </p:extLst>
          </p:nvPr>
        </p:nvGraphicFramePr>
        <p:xfrm>
          <a:off x="6938963" y="2914650"/>
          <a:ext cx="239712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5" name="Equation" r:id="rId35" imgW="238190" imgH="209624" progId="Equation.3">
                  <p:embed/>
                </p:oleObj>
              </mc:Choice>
              <mc:Fallback>
                <p:oleObj name="Equation" r:id="rId35" imgW="238190" imgH="20962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963" y="2914650"/>
                        <a:ext cx="239712" cy="21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00" name="Arc 40"/>
          <p:cNvSpPr>
            <a:spLocks/>
          </p:cNvSpPr>
          <p:nvPr/>
        </p:nvSpPr>
        <p:spPr bwMode="auto">
          <a:xfrm>
            <a:off x="6904038" y="1485900"/>
            <a:ext cx="146050" cy="1235075"/>
          </a:xfrm>
          <a:custGeom>
            <a:avLst/>
            <a:gdLst>
              <a:gd name="T0" fmla="*/ 54364190 w 7570"/>
              <a:gd name="T1" fmla="*/ 2147483647 h 21576"/>
              <a:gd name="T2" fmla="*/ 7310970 w 7570"/>
              <a:gd name="T3" fmla="*/ 2147483647 h 21576"/>
              <a:gd name="T4" fmla="*/ 0 w 7570"/>
              <a:gd name="T5" fmla="*/ 0 h 21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70" h="21576" fill="none" extrusionOk="0">
                <a:moveTo>
                  <a:pt x="7570" y="20230"/>
                </a:moveTo>
                <a:cubicBezTo>
                  <a:pt x="5469" y="21016"/>
                  <a:pt x="3258" y="21470"/>
                  <a:pt x="1017" y="21575"/>
                </a:cubicBezTo>
              </a:path>
              <a:path w="7570" h="21576" stroke="0" extrusionOk="0">
                <a:moveTo>
                  <a:pt x="7570" y="20230"/>
                </a:moveTo>
                <a:cubicBezTo>
                  <a:pt x="5469" y="21016"/>
                  <a:pt x="3258" y="21470"/>
                  <a:pt x="1017" y="21575"/>
                </a:cubicBezTo>
                <a:lnTo>
                  <a:pt x="0" y="0"/>
                </a:lnTo>
                <a:lnTo>
                  <a:pt x="7570" y="2023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6602" name="Oval 42"/>
          <p:cNvSpPr>
            <a:spLocks noChangeArrowheads="1"/>
          </p:cNvSpPr>
          <p:nvPr/>
        </p:nvSpPr>
        <p:spPr bwMode="auto">
          <a:xfrm>
            <a:off x="6892925" y="2195513"/>
            <a:ext cx="96838" cy="82550"/>
          </a:xfrm>
          <a:prstGeom prst="ellipse">
            <a:avLst/>
          </a:prstGeom>
          <a:solidFill>
            <a:srgbClr val="FF9900"/>
          </a:solidFill>
          <a:ln w="9525">
            <a:solidFill>
              <a:srgbClr val="993366"/>
            </a:solidFill>
            <a:round/>
            <a:headEnd/>
            <a:tailEnd/>
          </a:ln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4374" name="Text Box 43"/>
          <p:cNvSpPr txBox="1">
            <a:spLocks noChangeArrowheads="1"/>
          </p:cNvSpPr>
          <p:nvPr/>
        </p:nvSpPr>
        <p:spPr bwMode="auto">
          <a:xfrm>
            <a:off x="8280400" y="26670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在</a:t>
            </a:r>
          </a:p>
        </p:txBody>
      </p:sp>
      <p:sp>
        <p:nvSpPr>
          <p:cNvPr id="66604" name="Text Box 44"/>
          <p:cNvSpPr txBox="1">
            <a:spLocks noChangeArrowheads="1"/>
          </p:cNvSpPr>
          <p:nvPr/>
        </p:nvSpPr>
        <p:spPr bwMode="auto">
          <a:xfrm>
            <a:off x="7620000" y="852488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试计算</a:t>
            </a:r>
          </a:p>
        </p:txBody>
      </p:sp>
      <p:graphicFrame>
        <p:nvGraphicFramePr>
          <p:cNvPr id="6660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711802"/>
              </p:ext>
            </p:extLst>
          </p:nvPr>
        </p:nvGraphicFramePr>
        <p:xfrm>
          <a:off x="7391400" y="3276600"/>
          <a:ext cx="5476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6" name="Equation" r:id="rId37" imgW="514517" imgH="304726" progId="Equation.3">
                  <p:embed/>
                </p:oleObj>
              </mc:Choice>
              <mc:Fallback>
                <p:oleObj name="Equation" r:id="rId37" imgW="514517" imgH="304726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276600"/>
                        <a:ext cx="54768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0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968883"/>
              </p:ext>
            </p:extLst>
          </p:nvPr>
        </p:nvGraphicFramePr>
        <p:xfrm>
          <a:off x="7423150" y="2000250"/>
          <a:ext cx="6365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7" name="Equation" r:id="rId39" imgW="609526" imgH="419249" progId="Equation.3">
                  <p:embed/>
                </p:oleObj>
              </mc:Choice>
              <mc:Fallback>
                <p:oleObj name="Equation" r:id="rId39" imgW="609526" imgH="41924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3150" y="2000250"/>
                        <a:ext cx="6365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0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247133"/>
              </p:ext>
            </p:extLst>
          </p:nvPr>
        </p:nvGraphicFramePr>
        <p:xfrm>
          <a:off x="6207125" y="2667000"/>
          <a:ext cx="6508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8" name="Equation" r:id="rId41" imgW="619227" imgH="476176" progId="Equation.3">
                  <p:embed/>
                </p:oleObj>
              </mc:Choice>
              <mc:Fallback>
                <p:oleObj name="Equation" r:id="rId41" imgW="619227" imgH="476176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2667000"/>
                        <a:ext cx="650875" cy="508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608" name="Group 48"/>
          <p:cNvGrpSpPr>
            <a:grpSpLocks/>
          </p:cNvGrpSpPr>
          <p:nvPr/>
        </p:nvGrpSpPr>
        <p:grpSpPr bwMode="auto">
          <a:xfrm>
            <a:off x="7505700" y="3937000"/>
            <a:ext cx="990600" cy="446088"/>
            <a:chOff x="4728" y="2576"/>
            <a:chExt cx="624" cy="281"/>
          </a:xfrm>
        </p:grpSpPr>
        <p:sp>
          <p:nvSpPr>
            <p:cNvPr id="14381" name="Line 49"/>
            <p:cNvSpPr>
              <a:spLocks noChangeShapeType="1"/>
            </p:cNvSpPr>
            <p:nvPr/>
          </p:nvSpPr>
          <p:spPr bwMode="auto">
            <a:xfrm flipV="1">
              <a:off x="4890" y="2796"/>
              <a:ext cx="0" cy="61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4382" name="Object 50"/>
            <p:cNvGraphicFramePr>
              <a:graphicFrameLocks noChangeAspect="1"/>
            </p:cNvGraphicFramePr>
            <p:nvPr/>
          </p:nvGraphicFramePr>
          <p:xfrm>
            <a:off x="4728" y="2576"/>
            <a:ext cx="62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9" name="Equation" r:id="rId43" imgW="962127" imgH="304726" progId="Equation.3">
                    <p:embed/>
                  </p:oleObj>
                </mc:Choice>
                <mc:Fallback>
                  <p:oleObj name="Equation" r:id="rId43" imgW="962127" imgH="304726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8" y="2576"/>
                          <a:ext cx="62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" name="AutoShape 315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6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6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nimBg="1"/>
      <p:bldP spid="66565" grpId="0" autoUpdateAnimBg="0"/>
      <p:bldP spid="66567" grpId="0" autoUpdateAnimBg="0"/>
      <p:bldP spid="66568" grpId="0" autoUpdateAnimBg="0"/>
      <p:bldP spid="66573" grpId="0" autoUpdateAnimBg="0"/>
      <p:bldP spid="66574" grpId="0" autoUpdateAnimBg="0"/>
      <p:bldP spid="66578" grpId="0" autoUpdateAnimBg="0"/>
      <p:bldP spid="66584" grpId="0" animBg="1"/>
      <p:bldP spid="66585" grpId="0" animBg="1"/>
      <p:bldP spid="66593" grpId="0" animBg="1"/>
      <p:bldP spid="66594" grpId="0" animBg="1"/>
      <p:bldP spid="66595" grpId="0" animBg="1"/>
      <p:bldP spid="66596" grpId="0" animBg="1"/>
      <p:bldP spid="66597" grpId="0" animBg="1"/>
      <p:bldP spid="66598" grpId="0" animBg="1"/>
      <p:bldP spid="66600" grpId="0" animBg="1"/>
      <p:bldP spid="66602" grpId="0" animBg="1"/>
      <p:bldP spid="66604" grpId="0" build="p" autoUpdateAnimBg="0"/>
      <p:bldP spid="4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32"/>
          <p:cNvSpPr>
            <a:spLocks noChangeShapeType="1"/>
          </p:cNvSpPr>
          <p:nvPr/>
        </p:nvSpPr>
        <p:spPr bwMode="auto">
          <a:xfrm flipV="1">
            <a:off x="6659563" y="79851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6477000" y="37115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9999"/>
                </a:solidFill>
                <a:ea typeface="楷体_GB2312" pitchFamily="49" charset="-122"/>
              </a:rPr>
              <a:t>(</a:t>
            </a:r>
            <a:r>
              <a:rPr kumimoji="1" lang="zh-CN" altLang="en-US" sz="2400" b="1">
                <a:solidFill>
                  <a:srgbClr val="009999"/>
                </a:solidFill>
                <a:ea typeface="楷体_GB2312" pitchFamily="49" charset="-122"/>
              </a:rPr>
              <a:t>利用对称性</a:t>
            </a:r>
            <a:r>
              <a:rPr kumimoji="1" lang="en-US" altLang="zh-CN" sz="2400" b="1">
                <a:solidFill>
                  <a:srgbClr val="009999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495590"/>
              </p:ext>
            </p:extLst>
          </p:nvPr>
        </p:nvGraphicFramePr>
        <p:xfrm>
          <a:off x="762000" y="765175"/>
          <a:ext cx="42513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8" name="Equation" r:id="rId3" imgW="4229212" imgH="1000237" progId="Equation.3">
                  <p:embed/>
                </p:oleObj>
              </mc:Choice>
              <mc:Fallback>
                <p:oleObj name="Equation" r:id="rId3" imgW="4229212" imgH="100023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765175"/>
                        <a:ext cx="42513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316387"/>
              </p:ext>
            </p:extLst>
          </p:nvPr>
        </p:nvGraphicFramePr>
        <p:xfrm>
          <a:off x="1295400" y="1800225"/>
          <a:ext cx="3848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9" name="Equation" r:id="rId5" imgW="3819404" imgH="1009613" progId="Equation.3">
                  <p:embed/>
                </p:oleObj>
              </mc:Choice>
              <mc:Fallback>
                <p:oleObj name="Equation" r:id="rId5" imgW="3819404" imgH="1009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00225"/>
                        <a:ext cx="38481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646452"/>
              </p:ext>
            </p:extLst>
          </p:nvPr>
        </p:nvGraphicFramePr>
        <p:xfrm>
          <a:off x="1320800" y="3024188"/>
          <a:ext cx="3251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0" name="Equation" r:id="rId7" imgW="3219580" imgH="914512" progId="Equation.3">
                  <p:embed/>
                </p:oleObj>
              </mc:Choice>
              <mc:Fallback>
                <p:oleObj name="Equation" r:id="rId7" imgW="3219580" imgH="9145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024188"/>
                        <a:ext cx="3251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39750" y="4105275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棒对质点引力的水平分力</a:t>
            </a:r>
          </a:p>
        </p:txBody>
      </p:sp>
      <p:graphicFrame>
        <p:nvGraphicFramePr>
          <p:cNvPr id="675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351792"/>
              </p:ext>
            </p:extLst>
          </p:nvPr>
        </p:nvGraphicFramePr>
        <p:xfrm>
          <a:off x="4610100" y="4219575"/>
          <a:ext cx="100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1" name="Equation" r:id="rId9" imgW="971494" imgH="400162" progId="Equation.DSMT4">
                  <p:embed/>
                </p:oleObj>
              </mc:Choice>
              <mc:Fallback>
                <p:oleObj name="Equation" r:id="rId9" imgW="971494" imgH="40016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219575"/>
                        <a:ext cx="1003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592" name="Group 8"/>
          <p:cNvGrpSpPr>
            <a:grpSpLocks/>
          </p:cNvGrpSpPr>
          <p:nvPr/>
        </p:nvGrpSpPr>
        <p:grpSpPr bwMode="auto">
          <a:xfrm>
            <a:off x="4724400" y="4745038"/>
            <a:ext cx="3421063" cy="1003300"/>
            <a:chOff x="3424" y="3300"/>
            <a:chExt cx="2155" cy="632"/>
          </a:xfrm>
        </p:grpSpPr>
        <p:graphicFrame>
          <p:nvGraphicFramePr>
            <p:cNvPr id="15407" name="Object 9"/>
            <p:cNvGraphicFramePr>
              <a:graphicFrameLocks noChangeAspect="1"/>
            </p:cNvGraphicFramePr>
            <p:nvPr/>
          </p:nvGraphicFramePr>
          <p:xfrm>
            <a:off x="3424" y="3300"/>
            <a:ext cx="2155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2" name="Equation" r:id="rId11" imgW="3371794" imgH="971438" progId="Equation.3">
                    <p:embed/>
                  </p:oleObj>
                </mc:Choice>
                <mc:Fallback>
                  <p:oleObj name="Equation" r:id="rId11" imgW="3371794" imgH="971438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3300"/>
                          <a:ext cx="2155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8" name="Object 10"/>
            <p:cNvGraphicFramePr>
              <a:graphicFrameLocks noChangeAspect="1"/>
            </p:cNvGraphicFramePr>
            <p:nvPr/>
          </p:nvGraphicFramePr>
          <p:xfrm>
            <a:off x="4044" y="3580"/>
            <a:ext cx="216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3" name="Equation" r:id="rId13" imgW="95343" imgH="114188" progId="Equation.3">
                    <p:embed/>
                  </p:oleObj>
                </mc:Choice>
                <mc:Fallback>
                  <p:oleObj name="Equation" r:id="rId13" imgW="95343" imgH="114188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4" y="3580"/>
                          <a:ext cx="216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9" name="Object 11"/>
            <p:cNvGraphicFramePr>
              <a:graphicFrameLocks noChangeAspect="1"/>
            </p:cNvGraphicFramePr>
            <p:nvPr/>
          </p:nvGraphicFramePr>
          <p:xfrm>
            <a:off x="4860" y="3676"/>
            <a:ext cx="216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4" name="Equation" r:id="rId15" imgW="95343" imgH="114188" progId="Equation.3">
                    <p:embed/>
                  </p:oleObj>
                </mc:Choice>
                <mc:Fallback>
                  <p:oleObj name="Equation" r:id="rId15" imgW="95343" imgH="114188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" y="3676"/>
                          <a:ext cx="216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533400" y="4840288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故棒对质点的引力大小为</a:t>
            </a:r>
          </a:p>
        </p:txBody>
      </p:sp>
      <p:sp>
        <p:nvSpPr>
          <p:cNvPr id="15371" name="Text Box 13"/>
          <p:cNvSpPr txBox="1">
            <a:spLocks noChangeArrowheads="1"/>
          </p:cNvSpPr>
          <p:nvPr/>
        </p:nvSpPr>
        <p:spPr bwMode="auto">
          <a:xfrm>
            <a:off x="746125" y="215900"/>
            <a:ext cx="49632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棒对质点的引力的铅直分力为 </a:t>
            </a:r>
          </a:p>
        </p:txBody>
      </p:sp>
      <p:grpSp>
        <p:nvGrpSpPr>
          <p:cNvPr id="15372" name="Group 46"/>
          <p:cNvGrpSpPr>
            <a:grpSpLocks/>
          </p:cNvGrpSpPr>
          <p:nvPr/>
        </p:nvGrpSpPr>
        <p:grpSpPr bwMode="auto">
          <a:xfrm>
            <a:off x="5597525" y="44450"/>
            <a:ext cx="3241675" cy="3467100"/>
            <a:chOff x="3526" y="192"/>
            <a:chExt cx="2042" cy="2184"/>
          </a:xfrm>
        </p:grpSpPr>
        <p:sp>
          <p:nvSpPr>
            <p:cNvPr id="15377" name="Line 15"/>
            <p:cNvSpPr>
              <a:spLocks noChangeShapeType="1"/>
            </p:cNvSpPr>
            <p:nvPr/>
          </p:nvSpPr>
          <p:spPr bwMode="auto">
            <a:xfrm>
              <a:off x="3526" y="1999"/>
              <a:ext cx="2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5378" name="Object 16"/>
            <p:cNvGraphicFramePr>
              <a:graphicFrameLocks noChangeAspect="1"/>
            </p:cNvGraphicFramePr>
            <p:nvPr/>
          </p:nvGraphicFramePr>
          <p:xfrm>
            <a:off x="4510" y="432"/>
            <a:ext cx="247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5" name="Equation" r:id="rId17" imgW="381037" imgH="276262" progId="Equation.3">
                    <p:embed/>
                  </p:oleObj>
                </mc:Choice>
                <mc:Fallback>
                  <p:oleObj name="Equation" r:id="rId17" imgW="381037" imgH="276262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0" y="432"/>
                          <a:ext cx="247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9" name="Object 17"/>
            <p:cNvGraphicFramePr>
              <a:graphicFrameLocks noChangeAspect="1"/>
            </p:cNvGraphicFramePr>
            <p:nvPr/>
          </p:nvGraphicFramePr>
          <p:xfrm>
            <a:off x="4262" y="28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6" name="Equation" r:id="rId19" imgW="209420" imgH="285638" progId="Equation.3">
                    <p:embed/>
                  </p:oleObj>
                </mc:Choice>
                <mc:Fallback>
                  <p:oleObj name="Equation" r:id="rId19" imgW="209420" imgH="285638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2" y="28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0" name="Object 18"/>
            <p:cNvGraphicFramePr>
              <a:graphicFrameLocks noChangeAspect="1"/>
            </p:cNvGraphicFramePr>
            <p:nvPr/>
          </p:nvGraphicFramePr>
          <p:xfrm>
            <a:off x="5182" y="2016"/>
            <a:ext cx="127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7" name="Equation" r:id="rId21" imgW="171617" imgH="542813" progId="Equation.3">
                    <p:embed/>
                  </p:oleObj>
                </mc:Choice>
                <mc:Fallback>
                  <p:oleObj name="Equation" r:id="rId21" imgW="171617" imgH="542813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2" y="2016"/>
                          <a:ext cx="127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1" name="Object 19"/>
            <p:cNvGraphicFramePr>
              <a:graphicFrameLocks noChangeAspect="1"/>
            </p:cNvGraphicFramePr>
            <p:nvPr/>
          </p:nvGraphicFramePr>
          <p:xfrm>
            <a:off x="3542" y="2016"/>
            <a:ext cx="29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8" name="Equation" r:id="rId23" imgW="438243" imgH="542813" progId="Equation.3">
                    <p:embed/>
                  </p:oleObj>
                </mc:Choice>
                <mc:Fallback>
                  <p:oleObj name="Equation" r:id="rId23" imgW="438243" imgH="542813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2" y="2016"/>
                          <a:ext cx="29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2" name="Object 20"/>
            <p:cNvGraphicFramePr>
              <a:graphicFrameLocks noChangeAspect="1"/>
            </p:cNvGraphicFramePr>
            <p:nvPr/>
          </p:nvGraphicFramePr>
          <p:xfrm>
            <a:off x="4286" y="51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9" name="Equation" r:id="rId25" imgW="200053" imgH="209624" progId="Equation.3">
                    <p:embed/>
                  </p:oleObj>
                </mc:Choice>
                <mc:Fallback>
                  <p:oleObj name="Equation" r:id="rId25" imgW="200053" imgH="209624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51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3" name="Rectangle 21"/>
            <p:cNvSpPr>
              <a:spLocks noChangeArrowheads="1"/>
            </p:cNvSpPr>
            <p:nvPr/>
          </p:nvSpPr>
          <p:spPr bwMode="auto">
            <a:xfrm>
              <a:off x="3711" y="1975"/>
              <a:ext cx="1531" cy="3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t">
                <a:lnSpc>
                  <a:spcPct val="110000"/>
                </a:lnSpc>
              </a:pPr>
              <a:endParaRPr lang="zh-CN" altLang="en-US" sz="28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5384" name="Line 22"/>
            <p:cNvSpPr>
              <a:spLocks noChangeShapeType="1"/>
            </p:cNvSpPr>
            <p:nvPr/>
          </p:nvSpPr>
          <p:spPr bwMode="auto">
            <a:xfrm flipH="1" flipV="1">
              <a:off x="4465" y="278"/>
              <a:ext cx="0" cy="16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385" name="Line 23"/>
            <p:cNvSpPr>
              <a:spLocks noChangeShapeType="1"/>
            </p:cNvSpPr>
            <p:nvPr/>
          </p:nvSpPr>
          <p:spPr bwMode="auto">
            <a:xfrm flipH="1" flipV="1">
              <a:off x="4465" y="704"/>
              <a:ext cx="0" cy="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5386" name="Object 24"/>
            <p:cNvGraphicFramePr>
              <a:graphicFrameLocks noChangeAspect="1"/>
            </p:cNvGraphicFramePr>
            <p:nvPr/>
          </p:nvGraphicFramePr>
          <p:xfrm>
            <a:off x="4270" y="1081"/>
            <a:ext cx="14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0" name="Equation" r:id="rId27" imgW="200053" imgH="209624" progId="Equation.3">
                    <p:embed/>
                  </p:oleObj>
                </mc:Choice>
                <mc:Fallback>
                  <p:oleObj name="Equation" r:id="rId27" imgW="200053" imgH="209624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0" y="1081"/>
                          <a:ext cx="14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7" name="Object 25"/>
            <p:cNvGraphicFramePr>
              <a:graphicFrameLocks noChangeAspect="1"/>
            </p:cNvGraphicFramePr>
            <p:nvPr/>
          </p:nvGraphicFramePr>
          <p:xfrm>
            <a:off x="5424" y="205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1" name="Equation" r:id="rId29" imgW="200053" imgH="209624" progId="Equation.3">
                    <p:embed/>
                  </p:oleObj>
                </mc:Choice>
                <mc:Fallback>
                  <p:oleObj name="Equation" r:id="rId29" imgW="200053" imgH="209624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205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8" name="Object 26"/>
            <p:cNvGraphicFramePr>
              <a:graphicFrameLocks noChangeAspect="1"/>
            </p:cNvGraphicFramePr>
            <p:nvPr/>
          </p:nvGraphicFramePr>
          <p:xfrm>
            <a:off x="4377" y="2041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2" name="Equation" r:id="rId31" imgW="276327" imgH="285638" progId="Equation.3">
                    <p:embed/>
                  </p:oleObj>
                </mc:Choice>
                <mc:Fallback>
                  <p:oleObj name="Equation" r:id="rId31" imgW="276327" imgH="285638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041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89" name="Group 27"/>
            <p:cNvGrpSpPr>
              <a:grpSpLocks/>
            </p:cNvGrpSpPr>
            <p:nvPr/>
          </p:nvGrpSpPr>
          <p:grpSpPr bwMode="auto">
            <a:xfrm>
              <a:off x="4798" y="1964"/>
              <a:ext cx="142" cy="244"/>
              <a:chOff x="4848" y="2636"/>
              <a:chExt cx="142" cy="244"/>
            </a:xfrm>
          </p:grpSpPr>
          <p:graphicFrame>
            <p:nvGraphicFramePr>
              <p:cNvPr id="15405" name="Object 28"/>
              <p:cNvGraphicFramePr>
                <a:graphicFrameLocks noChangeAspect="1"/>
              </p:cNvGraphicFramePr>
              <p:nvPr/>
            </p:nvGraphicFramePr>
            <p:xfrm>
              <a:off x="4848" y="2728"/>
              <a:ext cx="14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13" name="Equation" r:id="rId33" imgW="200053" imgH="209624" progId="Equation.3">
                      <p:embed/>
                    </p:oleObj>
                  </mc:Choice>
                  <mc:Fallback>
                    <p:oleObj name="Equation" r:id="rId33" imgW="200053" imgH="209624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2728"/>
                            <a:ext cx="142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06" name="Line 29"/>
              <p:cNvSpPr>
                <a:spLocks noChangeShapeType="1"/>
              </p:cNvSpPr>
              <p:nvPr/>
            </p:nvSpPr>
            <p:spPr bwMode="auto">
              <a:xfrm flipV="1">
                <a:off x="4904" y="2636"/>
                <a:ext cx="0" cy="61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15390" name="Line 30"/>
            <p:cNvSpPr>
              <a:spLocks noChangeShapeType="1"/>
            </p:cNvSpPr>
            <p:nvPr/>
          </p:nvSpPr>
          <p:spPr bwMode="auto">
            <a:xfrm>
              <a:off x="4465" y="667"/>
              <a:ext cx="387" cy="1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391" name="Line 31"/>
            <p:cNvSpPr>
              <a:spLocks noChangeShapeType="1"/>
            </p:cNvSpPr>
            <p:nvPr/>
          </p:nvSpPr>
          <p:spPr bwMode="auto">
            <a:xfrm>
              <a:off x="4469" y="667"/>
              <a:ext cx="232" cy="77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392" name="Line 32"/>
            <p:cNvSpPr>
              <a:spLocks noChangeShapeType="1"/>
            </p:cNvSpPr>
            <p:nvPr/>
          </p:nvSpPr>
          <p:spPr bwMode="auto">
            <a:xfrm flipH="1">
              <a:off x="4465" y="667"/>
              <a:ext cx="2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393" name="Line 33"/>
            <p:cNvSpPr>
              <a:spLocks noChangeShapeType="1"/>
            </p:cNvSpPr>
            <p:nvPr/>
          </p:nvSpPr>
          <p:spPr bwMode="auto">
            <a:xfrm flipH="1">
              <a:off x="4465" y="1445"/>
              <a:ext cx="2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394" name="Line 34"/>
            <p:cNvSpPr>
              <a:spLocks noChangeShapeType="1"/>
            </p:cNvSpPr>
            <p:nvPr/>
          </p:nvSpPr>
          <p:spPr bwMode="auto">
            <a:xfrm>
              <a:off x="4465" y="667"/>
              <a:ext cx="0" cy="77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395" name="Line 35"/>
            <p:cNvSpPr>
              <a:spLocks noChangeShapeType="1"/>
            </p:cNvSpPr>
            <p:nvPr/>
          </p:nvSpPr>
          <p:spPr bwMode="auto">
            <a:xfrm>
              <a:off x="4702" y="667"/>
              <a:ext cx="0" cy="7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5396" name="Object 36"/>
            <p:cNvGraphicFramePr>
              <a:graphicFrameLocks noChangeAspect="1"/>
            </p:cNvGraphicFramePr>
            <p:nvPr/>
          </p:nvGraphicFramePr>
          <p:xfrm>
            <a:off x="4465" y="1092"/>
            <a:ext cx="151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4" name="Equation" r:id="rId35" imgW="238190" imgH="209624" progId="Equation.3">
                    <p:embed/>
                  </p:oleObj>
                </mc:Choice>
                <mc:Fallback>
                  <p:oleObj name="Equation" r:id="rId35" imgW="238190" imgH="209624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5" y="1092"/>
                          <a:ext cx="151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7" name="Arc 37"/>
            <p:cNvSpPr>
              <a:spLocks/>
            </p:cNvSpPr>
            <p:nvPr/>
          </p:nvSpPr>
          <p:spPr bwMode="auto">
            <a:xfrm>
              <a:off x="4443" y="192"/>
              <a:ext cx="92" cy="778"/>
            </a:xfrm>
            <a:custGeom>
              <a:avLst/>
              <a:gdLst>
                <a:gd name="T0" fmla="*/ 0 w 7570"/>
                <a:gd name="T1" fmla="*/ 1 h 21576"/>
                <a:gd name="T2" fmla="*/ 0 w 7570"/>
                <a:gd name="T3" fmla="*/ 1 h 21576"/>
                <a:gd name="T4" fmla="*/ 0 w 7570"/>
                <a:gd name="T5" fmla="*/ 0 h 21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70" h="21576" fill="none" extrusionOk="0">
                  <a:moveTo>
                    <a:pt x="7570" y="20230"/>
                  </a:moveTo>
                  <a:cubicBezTo>
                    <a:pt x="5469" y="21016"/>
                    <a:pt x="3258" y="21470"/>
                    <a:pt x="1017" y="21575"/>
                  </a:cubicBezTo>
                </a:path>
                <a:path w="7570" h="21576" stroke="0" extrusionOk="0">
                  <a:moveTo>
                    <a:pt x="7570" y="20230"/>
                  </a:moveTo>
                  <a:cubicBezTo>
                    <a:pt x="5469" y="21016"/>
                    <a:pt x="3258" y="21470"/>
                    <a:pt x="1017" y="21575"/>
                  </a:cubicBezTo>
                  <a:lnTo>
                    <a:pt x="0" y="0"/>
                  </a:lnTo>
                  <a:lnTo>
                    <a:pt x="7570" y="2023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398" name="Oval 39"/>
            <p:cNvSpPr>
              <a:spLocks noChangeArrowheads="1"/>
            </p:cNvSpPr>
            <p:nvPr/>
          </p:nvSpPr>
          <p:spPr bwMode="auto">
            <a:xfrm>
              <a:off x="4436" y="639"/>
              <a:ext cx="61" cy="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t">
                <a:lnSpc>
                  <a:spcPct val="110000"/>
                </a:lnSpc>
              </a:pPr>
              <a:endParaRPr lang="zh-CN" altLang="en-US" sz="28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5399" name="Object 40"/>
            <p:cNvGraphicFramePr>
              <a:graphicFrameLocks noChangeAspect="1"/>
            </p:cNvGraphicFramePr>
            <p:nvPr/>
          </p:nvGraphicFramePr>
          <p:xfrm>
            <a:off x="4750" y="1320"/>
            <a:ext cx="34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5" name="Equation" r:id="rId37" imgW="514517" imgH="304726" progId="Equation.3">
                    <p:embed/>
                  </p:oleObj>
                </mc:Choice>
                <mc:Fallback>
                  <p:oleObj name="Equation" r:id="rId37" imgW="514517" imgH="304726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0" y="1320"/>
                          <a:ext cx="345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0" name="Object 41"/>
            <p:cNvGraphicFramePr>
              <a:graphicFrameLocks noChangeAspect="1"/>
            </p:cNvGraphicFramePr>
            <p:nvPr/>
          </p:nvGraphicFramePr>
          <p:xfrm>
            <a:off x="4770" y="516"/>
            <a:ext cx="401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6" name="Equation" r:id="rId39" imgW="609526" imgH="419249" progId="Equation.3">
                    <p:embed/>
                  </p:oleObj>
                </mc:Choice>
                <mc:Fallback>
                  <p:oleObj name="Equation" r:id="rId39" imgW="609526" imgH="419249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0" y="516"/>
                          <a:ext cx="401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1" name="Object 42"/>
            <p:cNvGraphicFramePr>
              <a:graphicFrameLocks noChangeAspect="1"/>
            </p:cNvGraphicFramePr>
            <p:nvPr/>
          </p:nvGraphicFramePr>
          <p:xfrm>
            <a:off x="4004" y="936"/>
            <a:ext cx="41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7" name="Equation" r:id="rId41" imgW="619227" imgH="476176" progId="Equation.3">
                    <p:embed/>
                  </p:oleObj>
                </mc:Choice>
                <mc:Fallback>
                  <p:oleObj name="Equation" r:id="rId41" imgW="619227" imgH="476176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4" y="936"/>
                          <a:ext cx="410" cy="32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402" name="Group 43"/>
            <p:cNvGrpSpPr>
              <a:grpSpLocks/>
            </p:cNvGrpSpPr>
            <p:nvPr/>
          </p:nvGrpSpPr>
          <p:grpSpPr bwMode="auto">
            <a:xfrm>
              <a:off x="4822" y="1736"/>
              <a:ext cx="624" cy="281"/>
              <a:chOff x="4728" y="2576"/>
              <a:chExt cx="624" cy="281"/>
            </a:xfrm>
          </p:grpSpPr>
          <p:sp>
            <p:nvSpPr>
              <p:cNvPr id="15403" name="Line 44"/>
              <p:cNvSpPr>
                <a:spLocks noChangeShapeType="1"/>
              </p:cNvSpPr>
              <p:nvPr/>
            </p:nvSpPr>
            <p:spPr bwMode="auto">
              <a:xfrm flipV="1">
                <a:off x="4890" y="2796"/>
                <a:ext cx="0" cy="61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aphicFrame>
            <p:nvGraphicFramePr>
              <p:cNvPr id="15404" name="Object 45"/>
              <p:cNvGraphicFramePr>
                <a:graphicFrameLocks noChangeAspect="1"/>
              </p:cNvGraphicFramePr>
              <p:nvPr/>
            </p:nvGraphicFramePr>
            <p:xfrm>
              <a:off x="4728" y="2576"/>
              <a:ext cx="62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18" name="Equation" r:id="rId43" imgW="962127" imgH="304726" progId="Equation.3">
                      <p:embed/>
                    </p:oleObj>
                  </mc:Choice>
                  <mc:Fallback>
                    <p:oleObj name="Equation" r:id="rId43" imgW="962127" imgH="304726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28" y="2576"/>
                            <a:ext cx="62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7634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144862"/>
              </p:ext>
            </p:extLst>
          </p:nvPr>
        </p:nvGraphicFramePr>
        <p:xfrm>
          <a:off x="1258888" y="5311775"/>
          <a:ext cx="35163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9" name="Equation" r:id="rId45" imgW="3486206" imgH="923888" progId="Equation.DSMT4">
                  <p:embed/>
                </p:oleObj>
              </mc:Choice>
              <mc:Fallback>
                <p:oleObj name="Equation" r:id="rId45" imgW="3486206" imgH="923888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311775"/>
                        <a:ext cx="351631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35" name="Rectangle 51"/>
          <p:cNvSpPr>
            <a:spLocks noChangeArrowheads="1"/>
          </p:cNvSpPr>
          <p:nvPr/>
        </p:nvSpPr>
        <p:spPr bwMode="auto">
          <a:xfrm>
            <a:off x="5148263" y="858838"/>
            <a:ext cx="1209675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>
            <a:spAutoFit/>
          </a:bodyPr>
          <a:lstStyle/>
          <a:p>
            <a:pPr algn="ctr" fontAlgn="t">
              <a:lnSpc>
                <a:spcPct val="110000"/>
              </a:lnSpc>
            </a:pPr>
            <a:r>
              <a:rPr kumimoji="1" lang="en-US" altLang="zh-CN" sz="2000" b="1">
                <a:solidFill>
                  <a:srgbClr val="0099FF"/>
                </a:solidFill>
                <a:ea typeface="楷体_GB2312" pitchFamily="49" charset="-122"/>
              </a:rPr>
              <a:t>P363(20)</a:t>
            </a:r>
          </a:p>
        </p:txBody>
      </p:sp>
      <p:sp>
        <p:nvSpPr>
          <p:cNvPr id="51" name="Line 29"/>
          <p:cNvSpPr>
            <a:spLocks noChangeShapeType="1"/>
          </p:cNvSpPr>
          <p:nvPr/>
        </p:nvSpPr>
        <p:spPr bwMode="auto">
          <a:xfrm flipV="1">
            <a:off x="6443663" y="2863850"/>
            <a:ext cx="0" cy="96838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0" name="AutoShape 315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6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ppt_x+0.155"/>
                                          </p:val>
                                        </p:tav>
                                        <p:tav tm="55000">
                                          <p:val>
                                            <p:strVal val="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019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076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169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0296"/>
                                          </p:val>
                                        </p:tav>
                                        <p:tav tm="25000">
                                          <p:val>
                                            <p:strVal val="ppt_y+0.0454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0639"/>
                                          </p:val>
                                        </p:tav>
                                        <p:tav tm="35000">
                                          <p:val>
                                            <p:strVal val="ppt_y+0.0846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071"/>
                                          </p:val>
                                        </p:tav>
                                        <p:tav tm="45000">
                                          <p:val>
                                            <p:strVal val="ppt_y+0.1307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ppt_y+0.1792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029"/>
                                          </p:val>
                                        </p:tav>
                                        <p:tav tm="65000">
                                          <p:val>
                                            <p:strVal val="ppt_y+0.2253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461"/>
                                          </p:val>
                                        </p:tav>
                                        <p:tav tm="75000">
                                          <p:val>
                                            <p:strVal val="ppt_y+0.2646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2804"/>
                                          </p:val>
                                        </p:tav>
                                        <p:tav tm="85000">
                                          <p:val>
                                            <p:strVal val="ppt_y+0.2931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024"/>
                                          </p:val>
                                        </p:tav>
                                        <p:tav tm="95000">
                                          <p:val>
                                            <p:strVal val="ppt_y+0.308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7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7586" grpId="0" autoUpdateAnimBg="0"/>
      <p:bldP spid="67590" grpId="0" autoUpdateAnimBg="0"/>
      <p:bldP spid="67596" grpId="0" build="p" autoUpdateAnimBg="0"/>
      <p:bldP spid="67635" grpId="0" animBg="1"/>
      <p:bldP spid="51" grpId="0" animBg="1"/>
      <p:bldP spid="5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1026"/>
          <p:cNvGrpSpPr>
            <a:grpSpLocks/>
          </p:cNvGrpSpPr>
          <p:nvPr/>
        </p:nvGrpSpPr>
        <p:grpSpPr bwMode="auto">
          <a:xfrm>
            <a:off x="5676900" y="381000"/>
            <a:ext cx="3240088" cy="4233863"/>
            <a:chOff x="3576" y="288"/>
            <a:chExt cx="2041" cy="2667"/>
          </a:xfrm>
        </p:grpSpPr>
        <p:graphicFrame>
          <p:nvGraphicFramePr>
            <p:cNvPr id="16413" name="Object 1027"/>
            <p:cNvGraphicFramePr>
              <a:graphicFrameLocks noChangeAspect="1"/>
            </p:cNvGraphicFramePr>
            <p:nvPr/>
          </p:nvGraphicFramePr>
          <p:xfrm>
            <a:off x="3592" y="2592"/>
            <a:ext cx="29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1" name="Equation" r:id="rId3" imgW="438243" imgH="542813" progId="Equation.3">
                    <p:embed/>
                  </p:oleObj>
                </mc:Choice>
                <mc:Fallback>
                  <p:oleObj name="Equation" r:id="rId3" imgW="438243" imgH="542813" progId="Equation.3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2" y="2592"/>
                          <a:ext cx="29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14" name="Group 1028"/>
            <p:cNvGrpSpPr>
              <a:grpSpLocks/>
            </p:cNvGrpSpPr>
            <p:nvPr/>
          </p:nvGrpSpPr>
          <p:grpSpPr bwMode="auto">
            <a:xfrm>
              <a:off x="3576" y="288"/>
              <a:ext cx="2041" cy="2667"/>
              <a:chOff x="3576" y="288"/>
              <a:chExt cx="2041" cy="2667"/>
            </a:xfrm>
          </p:grpSpPr>
          <p:graphicFrame>
            <p:nvGraphicFramePr>
              <p:cNvPr id="16415" name="Object 1029"/>
              <p:cNvGraphicFramePr>
                <a:graphicFrameLocks noChangeAspect="1"/>
              </p:cNvGraphicFramePr>
              <p:nvPr/>
            </p:nvGraphicFramePr>
            <p:xfrm>
              <a:off x="4429" y="2643"/>
              <a:ext cx="179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22" name="Equation" r:id="rId5" imgW="276327" imgH="285638" progId="Equation.3">
                      <p:embed/>
                    </p:oleObj>
                  </mc:Choice>
                  <mc:Fallback>
                    <p:oleObj name="Equation" r:id="rId5" imgW="276327" imgH="285638" progId="Equation.3">
                      <p:embed/>
                      <p:pic>
                        <p:nvPicPr>
                          <p:cNvPr id="0" name="Object 10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9" y="2643"/>
                            <a:ext cx="179" cy="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16" name="Line 1030"/>
              <p:cNvSpPr>
                <a:spLocks noChangeShapeType="1"/>
              </p:cNvSpPr>
              <p:nvPr/>
            </p:nvSpPr>
            <p:spPr bwMode="auto">
              <a:xfrm>
                <a:off x="3576" y="2581"/>
                <a:ext cx="20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417" name="Line 1031"/>
              <p:cNvSpPr>
                <a:spLocks noChangeShapeType="1"/>
              </p:cNvSpPr>
              <p:nvPr/>
            </p:nvSpPr>
            <p:spPr bwMode="auto">
              <a:xfrm flipH="1" flipV="1">
                <a:off x="4512" y="294"/>
                <a:ext cx="3" cy="22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418" name="Rectangle 1032"/>
              <p:cNvSpPr>
                <a:spLocks noChangeArrowheads="1"/>
              </p:cNvSpPr>
              <p:nvPr/>
            </p:nvSpPr>
            <p:spPr bwMode="auto">
              <a:xfrm>
                <a:off x="3761" y="2557"/>
                <a:ext cx="1531" cy="3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t">
                  <a:lnSpc>
                    <a:spcPct val="110000"/>
                  </a:lnSpc>
                </a:pPr>
                <a:endParaRPr lang="zh-CN" altLang="en-US" sz="28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graphicFrame>
            <p:nvGraphicFramePr>
              <p:cNvPr id="16419" name="Object 1033"/>
              <p:cNvGraphicFramePr>
                <a:graphicFrameLocks noChangeAspect="1"/>
              </p:cNvGraphicFramePr>
              <p:nvPr/>
            </p:nvGraphicFramePr>
            <p:xfrm>
              <a:off x="4312" y="288"/>
              <a:ext cx="152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23" name="Equation" r:id="rId7" imgW="209420" imgH="285638" progId="Equation.3">
                      <p:embed/>
                    </p:oleObj>
                  </mc:Choice>
                  <mc:Fallback>
                    <p:oleObj name="Equation" r:id="rId7" imgW="209420" imgH="285638" progId="Equation.3">
                      <p:embed/>
                      <p:pic>
                        <p:nvPicPr>
                          <p:cNvPr id="0" name="Object 10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2" y="288"/>
                            <a:ext cx="152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20" name="Object 1034"/>
              <p:cNvGraphicFramePr>
                <a:graphicFrameLocks noChangeAspect="1"/>
              </p:cNvGraphicFramePr>
              <p:nvPr/>
            </p:nvGraphicFramePr>
            <p:xfrm>
              <a:off x="5249" y="2598"/>
              <a:ext cx="127" cy="3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24" name="Equation" r:id="rId9" imgW="171617" imgH="542813" progId="Equation.3">
                      <p:embed/>
                    </p:oleObj>
                  </mc:Choice>
                  <mc:Fallback>
                    <p:oleObj name="Equation" r:id="rId9" imgW="171617" imgH="542813" progId="Equation.3">
                      <p:embed/>
                      <p:pic>
                        <p:nvPicPr>
                          <p:cNvPr id="0" name="Object 10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49" y="2598"/>
                            <a:ext cx="127" cy="3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21" name="Object 1035"/>
              <p:cNvGraphicFramePr>
                <a:graphicFrameLocks noChangeAspect="1"/>
              </p:cNvGraphicFramePr>
              <p:nvPr/>
            </p:nvGraphicFramePr>
            <p:xfrm>
              <a:off x="4320" y="119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25" name="Equation" r:id="rId11" imgW="200053" imgH="209624" progId="Equation.3">
                      <p:embed/>
                    </p:oleObj>
                  </mc:Choice>
                  <mc:Fallback>
                    <p:oleObj name="Equation" r:id="rId11" imgW="200053" imgH="209624" progId="Equation.3">
                      <p:embed/>
                      <p:pic>
                        <p:nvPicPr>
                          <p:cNvPr id="0" name="Object 10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119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6422" name="Group 1036"/>
              <p:cNvGrpSpPr>
                <a:grpSpLocks/>
              </p:cNvGrpSpPr>
              <p:nvPr/>
            </p:nvGrpSpPr>
            <p:grpSpPr bwMode="auto">
              <a:xfrm>
                <a:off x="4848" y="2546"/>
                <a:ext cx="142" cy="244"/>
                <a:chOff x="4848" y="2636"/>
                <a:chExt cx="142" cy="244"/>
              </a:xfrm>
            </p:grpSpPr>
            <p:graphicFrame>
              <p:nvGraphicFramePr>
                <p:cNvPr id="16435" name="Object 1037"/>
                <p:cNvGraphicFramePr>
                  <a:graphicFrameLocks noChangeAspect="1"/>
                </p:cNvGraphicFramePr>
                <p:nvPr/>
              </p:nvGraphicFramePr>
              <p:xfrm>
                <a:off x="4848" y="2728"/>
                <a:ext cx="142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526" name="Equation" r:id="rId13" imgW="200053" imgH="209624" progId="Equation.3">
                        <p:embed/>
                      </p:oleObj>
                    </mc:Choice>
                    <mc:Fallback>
                      <p:oleObj name="Equation" r:id="rId13" imgW="200053" imgH="209624" progId="Equation.3">
                        <p:embed/>
                        <p:pic>
                          <p:nvPicPr>
                            <p:cNvPr id="0" name="Object 103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48" y="2728"/>
                              <a:ext cx="142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6436" name="Line 1038"/>
                <p:cNvSpPr>
                  <a:spLocks noChangeShapeType="1"/>
                </p:cNvSpPr>
                <p:nvPr/>
              </p:nvSpPr>
              <p:spPr bwMode="auto">
                <a:xfrm flipV="1">
                  <a:off x="4904" y="2636"/>
                  <a:ext cx="0" cy="61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16423" name="Line 1039"/>
              <p:cNvSpPr>
                <a:spLocks noChangeShapeType="1"/>
              </p:cNvSpPr>
              <p:nvPr/>
            </p:nvSpPr>
            <p:spPr bwMode="auto">
              <a:xfrm>
                <a:off x="4515" y="1249"/>
                <a:ext cx="387" cy="129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424" name="Line 1040"/>
              <p:cNvSpPr>
                <a:spLocks noChangeShapeType="1"/>
              </p:cNvSpPr>
              <p:nvPr/>
            </p:nvSpPr>
            <p:spPr bwMode="auto">
              <a:xfrm flipH="1">
                <a:off x="4515" y="1249"/>
                <a:ext cx="2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425" name="Line 1041"/>
              <p:cNvSpPr>
                <a:spLocks noChangeShapeType="1"/>
              </p:cNvSpPr>
              <p:nvPr/>
            </p:nvSpPr>
            <p:spPr bwMode="auto">
              <a:xfrm flipH="1">
                <a:off x="4515" y="2027"/>
                <a:ext cx="2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426" name="Line 1042"/>
              <p:cNvSpPr>
                <a:spLocks noChangeShapeType="1"/>
              </p:cNvSpPr>
              <p:nvPr/>
            </p:nvSpPr>
            <p:spPr bwMode="auto">
              <a:xfrm>
                <a:off x="4515" y="1249"/>
                <a:ext cx="0" cy="77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427" name="Line 1043"/>
              <p:cNvSpPr>
                <a:spLocks noChangeShapeType="1"/>
              </p:cNvSpPr>
              <p:nvPr/>
            </p:nvSpPr>
            <p:spPr bwMode="auto">
              <a:xfrm>
                <a:off x="4752" y="1249"/>
                <a:ext cx="0" cy="7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aphicFrame>
            <p:nvGraphicFramePr>
              <p:cNvPr id="16428" name="Object 1044"/>
              <p:cNvGraphicFramePr>
                <a:graphicFrameLocks noChangeAspect="1"/>
              </p:cNvGraphicFramePr>
              <p:nvPr/>
            </p:nvGraphicFramePr>
            <p:xfrm>
              <a:off x="4515" y="1674"/>
              <a:ext cx="151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27" name="Equation" r:id="rId15" imgW="238190" imgH="209624" progId="Equation.3">
                      <p:embed/>
                    </p:oleObj>
                  </mc:Choice>
                  <mc:Fallback>
                    <p:oleObj name="Equation" r:id="rId15" imgW="238190" imgH="209624" progId="Equation.3">
                      <p:embed/>
                      <p:pic>
                        <p:nvPicPr>
                          <p:cNvPr id="0" name="Object 10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5" y="1674"/>
                            <a:ext cx="151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29" name="Arc 1045"/>
              <p:cNvSpPr>
                <a:spLocks/>
              </p:cNvSpPr>
              <p:nvPr/>
            </p:nvSpPr>
            <p:spPr bwMode="auto">
              <a:xfrm>
                <a:off x="4493" y="774"/>
                <a:ext cx="92" cy="778"/>
              </a:xfrm>
              <a:custGeom>
                <a:avLst/>
                <a:gdLst>
                  <a:gd name="T0" fmla="*/ 0 w 7570"/>
                  <a:gd name="T1" fmla="*/ 1 h 21576"/>
                  <a:gd name="T2" fmla="*/ 0 w 7570"/>
                  <a:gd name="T3" fmla="*/ 1 h 21576"/>
                  <a:gd name="T4" fmla="*/ 0 w 7570"/>
                  <a:gd name="T5" fmla="*/ 0 h 215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570" h="21576" fill="none" extrusionOk="0">
                    <a:moveTo>
                      <a:pt x="7570" y="20230"/>
                    </a:moveTo>
                    <a:cubicBezTo>
                      <a:pt x="5469" y="21016"/>
                      <a:pt x="3258" y="21470"/>
                      <a:pt x="1017" y="21575"/>
                    </a:cubicBezTo>
                  </a:path>
                  <a:path w="7570" h="21576" stroke="0" extrusionOk="0">
                    <a:moveTo>
                      <a:pt x="7570" y="20230"/>
                    </a:moveTo>
                    <a:cubicBezTo>
                      <a:pt x="5469" y="21016"/>
                      <a:pt x="3258" y="21470"/>
                      <a:pt x="1017" y="21575"/>
                    </a:cubicBezTo>
                    <a:lnTo>
                      <a:pt x="0" y="0"/>
                    </a:lnTo>
                    <a:lnTo>
                      <a:pt x="7570" y="2023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430" name="Line 1046"/>
              <p:cNvSpPr>
                <a:spLocks noChangeShapeType="1"/>
              </p:cNvSpPr>
              <p:nvPr/>
            </p:nvSpPr>
            <p:spPr bwMode="auto">
              <a:xfrm>
                <a:off x="4519" y="1249"/>
                <a:ext cx="232" cy="77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431" name="Oval 1047"/>
              <p:cNvSpPr>
                <a:spLocks noChangeArrowheads="1"/>
              </p:cNvSpPr>
              <p:nvPr/>
            </p:nvSpPr>
            <p:spPr bwMode="auto">
              <a:xfrm>
                <a:off x="4493" y="1224"/>
                <a:ext cx="34" cy="34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t">
                  <a:lnSpc>
                    <a:spcPct val="110000"/>
                  </a:lnSpc>
                </a:pPr>
                <a:endParaRPr lang="zh-CN" altLang="en-US" sz="28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6432" name="Line 1048"/>
              <p:cNvSpPr>
                <a:spLocks noChangeShapeType="1"/>
              </p:cNvSpPr>
              <p:nvPr/>
            </p:nvSpPr>
            <p:spPr bwMode="auto">
              <a:xfrm flipV="1">
                <a:off x="5034" y="2546"/>
                <a:ext cx="0" cy="61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aphicFrame>
            <p:nvGraphicFramePr>
              <p:cNvPr id="16433" name="Object 1049"/>
              <p:cNvGraphicFramePr>
                <a:graphicFrameLocks noChangeAspect="1"/>
              </p:cNvGraphicFramePr>
              <p:nvPr/>
            </p:nvGraphicFramePr>
            <p:xfrm>
              <a:off x="4940" y="2293"/>
              <a:ext cx="628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28" name="Equation" r:id="rId17" imgW="962127" imgH="304726" progId="Equation.3">
                      <p:embed/>
                    </p:oleObj>
                  </mc:Choice>
                  <mc:Fallback>
                    <p:oleObj name="Equation" r:id="rId17" imgW="962127" imgH="304726" progId="Equation.3">
                      <p:embed/>
                      <p:pic>
                        <p:nvPicPr>
                          <p:cNvPr id="0" name="Object 10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0" y="2293"/>
                            <a:ext cx="628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34" name="Object 1050"/>
              <p:cNvGraphicFramePr>
                <a:graphicFrameLocks noChangeAspect="1"/>
              </p:cNvGraphicFramePr>
              <p:nvPr/>
            </p:nvGraphicFramePr>
            <p:xfrm>
              <a:off x="5472" y="2674"/>
              <a:ext cx="145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29" name="Equation" r:id="rId19" imgW="200053" imgH="209624" progId="Equation.3">
                      <p:embed/>
                    </p:oleObj>
                  </mc:Choice>
                  <mc:Fallback>
                    <p:oleObj name="Equation" r:id="rId19" imgW="200053" imgH="209624" progId="Equation.3">
                      <p:embed/>
                      <p:pic>
                        <p:nvPicPr>
                          <p:cNvPr id="0" name="Object 10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72" y="2674"/>
                            <a:ext cx="145" cy="1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6387" name="Rectangle 1051"/>
          <p:cNvSpPr>
            <a:spLocks noChangeArrowheads="1"/>
          </p:cNvSpPr>
          <p:nvPr>
            <p:ph type="title"/>
          </p:nvPr>
        </p:nvSpPr>
        <p:spPr bwMode="auto">
          <a:xfrm>
            <a:off x="563563" y="152400"/>
            <a:ext cx="13716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说明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68636" name="Object 10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046841"/>
              </p:ext>
            </p:extLst>
          </p:nvPr>
        </p:nvGraphicFramePr>
        <p:xfrm>
          <a:off x="2949575" y="1152525"/>
          <a:ext cx="11049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0" name="Equation" r:id="rId21" imgW="1076204" imgH="809699" progId="Equation.DSMT4">
                  <p:embed/>
                </p:oleObj>
              </mc:Choice>
              <mc:Fallback>
                <p:oleObj name="Equation" r:id="rId21" imgW="1076204" imgH="809699" progId="Equation.DSMT4">
                  <p:embed/>
                  <p:pic>
                    <p:nvPicPr>
                      <p:cNvPr id="0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1152525"/>
                        <a:ext cx="11049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7" name="Text Box 1053"/>
          <p:cNvSpPr txBox="1">
            <a:spLocks noChangeArrowheads="1"/>
          </p:cNvSpPr>
          <p:nvPr/>
        </p:nvSpPr>
        <p:spPr bwMode="auto">
          <a:xfrm>
            <a:off x="563563" y="2492375"/>
            <a:ext cx="5992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2)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若考虑质点克服引力沿 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y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轴从 </a:t>
            </a:r>
            <a:r>
              <a:rPr kumimoji="1" lang="en-US" altLang="zh-CN" sz="2800" b="1" i="1">
                <a:solidFill>
                  <a:srgbClr val="A50021"/>
                </a:solidFill>
                <a:ea typeface="楷体_GB2312" pitchFamily="49" charset="-122"/>
              </a:rPr>
              <a:t>a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处</a:t>
            </a:r>
          </a:p>
        </p:txBody>
      </p:sp>
      <p:sp>
        <p:nvSpPr>
          <p:cNvPr id="68638" name="Text Box 1054"/>
          <p:cNvSpPr txBox="1">
            <a:spLocks noChangeArrowheads="1"/>
          </p:cNvSpPr>
          <p:nvPr/>
        </p:nvSpPr>
        <p:spPr bwMode="auto">
          <a:xfrm>
            <a:off x="563563" y="633413"/>
            <a:ext cx="5761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1)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当细棒很长时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可视</a:t>
            </a:r>
            <a:r>
              <a:rPr kumimoji="1" lang="zh-CN" altLang="en-US" sz="2800" b="1" i="1">
                <a:solidFill>
                  <a:srgbClr val="A50021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 i="1">
                <a:solidFill>
                  <a:srgbClr val="A50021"/>
                </a:solidFill>
                <a:ea typeface="楷体_GB2312" pitchFamily="49" charset="-122"/>
              </a:rPr>
              <a:t>l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为无穷大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68639" name="Text Box 1055"/>
          <p:cNvSpPr txBox="1">
            <a:spLocks noChangeArrowheads="1"/>
          </p:cNvSpPr>
          <p:nvPr/>
        </p:nvSpPr>
        <p:spPr bwMode="auto">
          <a:xfrm>
            <a:off x="201613" y="1258888"/>
            <a:ext cx="26733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此时引力大小为</a:t>
            </a:r>
          </a:p>
        </p:txBody>
      </p:sp>
      <p:sp>
        <p:nvSpPr>
          <p:cNvPr id="68640" name="Text Box 1056"/>
          <p:cNvSpPr txBox="1">
            <a:spLocks noChangeArrowheads="1"/>
          </p:cNvSpPr>
          <p:nvPr/>
        </p:nvSpPr>
        <p:spPr bwMode="auto">
          <a:xfrm>
            <a:off x="201613" y="1914525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方向与细棒垂直且指向细棒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68641" name="Text Box 1057"/>
          <p:cNvSpPr txBox="1">
            <a:spLocks noChangeArrowheads="1"/>
          </p:cNvSpPr>
          <p:nvPr/>
        </p:nvSpPr>
        <p:spPr bwMode="auto">
          <a:xfrm>
            <a:off x="201613" y="30353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移到 </a:t>
            </a:r>
            <a:r>
              <a:rPr kumimoji="1" lang="en-US" altLang="zh-CN" sz="2800" b="1" i="1">
                <a:solidFill>
                  <a:srgbClr val="A50021"/>
                </a:solidFill>
                <a:ea typeface="楷体_GB2312" pitchFamily="49" charset="-122"/>
              </a:rPr>
              <a:t>b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A50021"/>
                </a:solidFill>
                <a:ea typeface="楷体_GB2312" pitchFamily="49" charset="-122"/>
              </a:rPr>
              <a:t>(</a:t>
            </a:r>
            <a:r>
              <a:rPr kumimoji="1" lang="en-US" altLang="zh-CN" sz="2800" b="1" i="1">
                <a:solidFill>
                  <a:srgbClr val="A50021"/>
                </a:solidFill>
                <a:ea typeface="楷体_GB2312" pitchFamily="49" charset="-122"/>
              </a:rPr>
              <a:t>a </a:t>
            </a:r>
            <a:r>
              <a:rPr kumimoji="1" lang="en-US" altLang="zh-CN" sz="2800" b="1">
                <a:solidFill>
                  <a:srgbClr val="A50021"/>
                </a:solidFill>
                <a:ea typeface="楷体_GB2312" pitchFamily="49" charset="-122"/>
              </a:rPr>
              <a:t>&lt; </a:t>
            </a:r>
            <a:r>
              <a:rPr kumimoji="1" lang="en-US" altLang="zh-CN" sz="2800" b="1" i="1">
                <a:solidFill>
                  <a:srgbClr val="A50021"/>
                </a:solidFill>
                <a:ea typeface="楷体_GB2312" pitchFamily="49" charset="-122"/>
              </a:rPr>
              <a:t>b</a:t>
            </a:r>
            <a:r>
              <a:rPr kumimoji="1" lang="en-US" altLang="zh-CN" sz="2800" b="1">
                <a:solidFill>
                  <a:srgbClr val="A50021"/>
                </a:solidFill>
                <a:ea typeface="楷体_GB2312" pitchFamily="49" charset="-122"/>
              </a:rPr>
              <a:t>)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处时克服引力作的功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68642" name="Line 1058"/>
          <p:cNvSpPr>
            <a:spLocks noChangeShapeType="1"/>
          </p:cNvSpPr>
          <p:nvPr/>
        </p:nvSpPr>
        <p:spPr bwMode="auto">
          <a:xfrm flipV="1">
            <a:off x="7164388" y="1000125"/>
            <a:ext cx="0" cy="8413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8643" name="Oval 1059"/>
          <p:cNvSpPr>
            <a:spLocks noChangeArrowheads="1"/>
          </p:cNvSpPr>
          <p:nvPr/>
        </p:nvSpPr>
        <p:spPr bwMode="auto">
          <a:xfrm>
            <a:off x="7124700" y="985838"/>
            <a:ext cx="71438" cy="71437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68644" name="Object 10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177912"/>
              </p:ext>
            </p:extLst>
          </p:nvPr>
        </p:nvGraphicFramePr>
        <p:xfrm>
          <a:off x="6872288" y="825500"/>
          <a:ext cx="21431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1" name="Equation" r:id="rId23" imgW="190351" imgH="304726" progId="Equation.3">
                  <p:embed/>
                </p:oleObj>
              </mc:Choice>
              <mc:Fallback>
                <p:oleObj name="Equation" r:id="rId23" imgW="190351" imgH="304726" progId="Equation.3">
                  <p:embed/>
                  <p:pic>
                    <p:nvPicPr>
                      <p:cNvPr id="0" name="Object 1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8" y="825500"/>
                        <a:ext cx="214312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45" name="Group 1061"/>
          <p:cNvGrpSpPr>
            <a:grpSpLocks/>
          </p:cNvGrpSpPr>
          <p:nvPr/>
        </p:nvGrpSpPr>
        <p:grpSpPr bwMode="auto">
          <a:xfrm>
            <a:off x="7162800" y="1298575"/>
            <a:ext cx="317500" cy="311150"/>
            <a:chOff x="4512" y="956"/>
            <a:chExt cx="200" cy="196"/>
          </a:xfrm>
        </p:grpSpPr>
        <p:sp>
          <p:nvSpPr>
            <p:cNvPr id="16411" name="Line 1062"/>
            <p:cNvSpPr>
              <a:spLocks noChangeShapeType="1"/>
            </p:cNvSpPr>
            <p:nvPr/>
          </p:nvSpPr>
          <p:spPr bwMode="auto">
            <a:xfrm>
              <a:off x="4512" y="1036"/>
              <a:ext cx="3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6412" name="Object 1063"/>
            <p:cNvGraphicFramePr>
              <a:graphicFrameLocks noChangeAspect="1"/>
            </p:cNvGraphicFramePr>
            <p:nvPr/>
          </p:nvGraphicFramePr>
          <p:xfrm>
            <a:off x="4560" y="956"/>
            <a:ext cx="15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2" name="Equation" r:id="rId25" imgW="209420" imgH="285638" progId="Equation.3">
                    <p:embed/>
                  </p:oleObj>
                </mc:Choice>
                <mc:Fallback>
                  <p:oleObj name="Equation" r:id="rId25" imgW="209420" imgH="285638" progId="Equation.3">
                    <p:embed/>
                    <p:pic>
                      <p:nvPicPr>
                        <p:cNvPr id="0" name="Object 10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956"/>
                          <a:ext cx="152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48" name="Object 10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2114"/>
              </p:ext>
            </p:extLst>
          </p:nvPr>
        </p:nvGraphicFramePr>
        <p:xfrm>
          <a:off x="766763" y="4937125"/>
          <a:ext cx="42243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3" name="Equation" r:id="rId27" imgW="4162304" imgH="990526" progId="Equation.3">
                  <p:embed/>
                </p:oleObj>
              </mc:Choice>
              <mc:Fallback>
                <p:oleObj name="Equation" r:id="rId27" imgW="4162304" imgH="990526" progId="Equation.3">
                  <p:embed/>
                  <p:pic>
                    <p:nvPicPr>
                      <p:cNvPr id="0" name="Object 1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4937125"/>
                        <a:ext cx="422433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49" name="Group 1065"/>
          <p:cNvGrpSpPr>
            <a:grpSpLocks/>
          </p:cNvGrpSpPr>
          <p:nvPr/>
        </p:nvGrpSpPr>
        <p:grpSpPr bwMode="auto">
          <a:xfrm>
            <a:off x="1752600" y="3756025"/>
            <a:ext cx="2971800" cy="1016000"/>
            <a:chOff x="1224" y="2740"/>
            <a:chExt cx="1872" cy="640"/>
          </a:xfrm>
        </p:grpSpPr>
        <p:graphicFrame>
          <p:nvGraphicFramePr>
            <p:cNvPr id="16408" name="Object 1066"/>
            <p:cNvGraphicFramePr>
              <a:graphicFrameLocks noChangeAspect="1"/>
            </p:cNvGraphicFramePr>
            <p:nvPr/>
          </p:nvGraphicFramePr>
          <p:xfrm>
            <a:off x="1224" y="2740"/>
            <a:ext cx="1872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4" name="Equation" r:id="rId29" imgW="2943253" imgH="990526" progId="Equation.3">
                    <p:embed/>
                  </p:oleObj>
                </mc:Choice>
                <mc:Fallback>
                  <p:oleObj name="Equation" r:id="rId29" imgW="2943253" imgH="990526" progId="Equation.3">
                    <p:embed/>
                    <p:pic>
                      <p:nvPicPr>
                        <p:cNvPr id="0" name="Object 10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2740"/>
                          <a:ext cx="1872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9" name="Object 1067"/>
            <p:cNvGraphicFramePr>
              <a:graphicFrameLocks noChangeAspect="1"/>
            </p:cNvGraphicFramePr>
            <p:nvPr/>
          </p:nvGraphicFramePr>
          <p:xfrm>
            <a:off x="1656" y="307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5" name="Equation" r:id="rId31" imgW="209420" imgH="285638" progId="Equation.3">
                    <p:embed/>
                  </p:oleObj>
                </mc:Choice>
                <mc:Fallback>
                  <p:oleObj name="Equation" r:id="rId31" imgW="209420" imgH="285638" progId="Equation.3">
                    <p:embed/>
                    <p:pic>
                      <p:nvPicPr>
                        <p:cNvPr id="0" name="Object 10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6" y="307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0" name="Object 1068"/>
            <p:cNvGraphicFramePr>
              <a:graphicFrameLocks noChangeAspect="1"/>
            </p:cNvGraphicFramePr>
            <p:nvPr/>
          </p:nvGraphicFramePr>
          <p:xfrm>
            <a:off x="2424" y="316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6" name="Equation" r:id="rId33" imgW="209420" imgH="285638" progId="Equation.3">
                    <p:embed/>
                  </p:oleObj>
                </mc:Choice>
                <mc:Fallback>
                  <p:oleObj name="Equation" r:id="rId33" imgW="209420" imgH="285638" progId="Equation.3">
                    <p:embed/>
                    <p:pic>
                      <p:nvPicPr>
                        <p:cNvPr id="0" name="Object 10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4" y="316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53" name="Object 10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832845"/>
              </p:ext>
            </p:extLst>
          </p:nvPr>
        </p:nvGraphicFramePr>
        <p:xfrm>
          <a:off x="766763" y="4054475"/>
          <a:ext cx="8921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7" name="Equation" r:id="rId35" imgW="857417" imgH="381074" progId="Equation.3">
                  <p:embed/>
                </p:oleObj>
              </mc:Choice>
              <mc:Fallback>
                <p:oleObj name="Equation" r:id="rId35" imgW="857417" imgH="381074" progId="Equation.3">
                  <p:embed/>
                  <p:pic>
                    <p:nvPicPr>
                      <p:cNvPr id="0" name="Object 1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4054475"/>
                        <a:ext cx="8921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54" name="Object 10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283151"/>
              </p:ext>
            </p:extLst>
          </p:nvPr>
        </p:nvGraphicFramePr>
        <p:xfrm>
          <a:off x="4800600" y="4029075"/>
          <a:ext cx="41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8" name="Equation" r:id="rId37" imgW="390404" imgH="381074" progId="Equation.3">
                  <p:embed/>
                </p:oleObj>
              </mc:Choice>
              <mc:Fallback>
                <p:oleObj name="Equation" r:id="rId37" imgW="390404" imgH="381074" progId="Equation.3">
                  <p:embed/>
                  <p:pic>
                    <p:nvPicPr>
                      <p:cNvPr id="0" name="Object 1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029075"/>
                        <a:ext cx="419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55" name="Text Box 1071"/>
          <p:cNvSpPr txBox="1">
            <a:spLocks noChangeArrowheads="1"/>
          </p:cNvSpPr>
          <p:nvPr/>
        </p:nvSpPr>
        <p:spPr bwMode="auto">
          <a:xfrm>
            <a:off x="5724525" y="30337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则有</a:t>
            </a:r>
          </a:p>
        </p:txBody>
      </p:sp>
      <p:grpSp>
        <p:nvGrpSpPr>
          <p:cNvPr id="16403" name="Group 1076"/>
          <p:cNvGrpSpPr>
            <a:grpSpLocks/>
          </p:cNvGrpSpPr>
          <p:nvPr/>
        </p:nvGrpSpPr>
        <p:grpSpPr bwMode="auto">
          <a:xfrm>
            <a:off x="5791200" y="4735513"/>
            <a:ext cx="3081338" cy="903287"/>
            <a:chOff x="3723" y="3319"/>
            <a:chExt cx="1941" cy="569"/>
          </a:xfrm>
        </p:grpSpPr>
        <p:graphicFrame>
          <p:nvGraphicFramePr>
            <p:cNvPr id="16405" name="Object 1073"/>
            <p:cNvGraphicFramePr>
              <a:graphicFrameLocks noChangeAspect="1"/>
            </p:cNvGraphicFramePr>
            <p:nvPr/>
          </p:nvGraphicFramePr>
          <p:xfrm>
            <a:off x="3723" y="3319"/>
            <a:ext cx="1941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9" name="Equation" r:id="rId39" imgW="3371794" imgH="971438" progId="Equation.3">
                    <p:embed/>
                  </p:oleObj>
                </mc:Choice>
                <mc:Fallback>
                  <p:oleObj name="Equation" r:id="rId39" imgW="3371794" imgH="971438" progId="Equation.3">
                    <p:embed/>
                    <p:pic>
                      <p:nvPicPr>
                        <p:cNvPr id="0" name="Object 10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3" y="3319"/>
                          <a:ext cx="1941" cy="569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6" name="Object 1074"/>
            <p:cNvGraphicFramePr>
              <a:graphicFrameLocks noChangeAspect="1"/>
            </p:cNvGraphicFramePr>
            <p:nvPr/>
          </p:nvGraphicFramePr>
          <p:xfrm>
            <a:off x="4281" y="3571"/>
            <a:ext cx="19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40" name="Equation" r:id="rId41" imgW="95343" imgH="114188" progId="Equation.3">
                    <p:embed/>
                  </p:oleObj>
                </mc:Choice>
                <mc:Fallback>
                  <p:oleObj name="Equation" r:id="rId41" imgW="95343" imgH="114188" progId="Equation.3">
                    <p:embed/>
                    <p:pic>
                      <p:nvPicPr>
                        <p:cNvPr id="0" name="Object 10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1" y="3571"/>
                          <a:ext cx="19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7" name="Object 1075"/>
            <p:cNvGraphicFramePr>
              <a:graphicFrameLocks noChangeAspect="1"/>
            </p:cNvGraphicFramePr>
            <p:nvPr/>
          </p:nvGraphicFramePr>
          <p:xfrm>
            <a:off x="5016" y="3658"/>
            <a:ext cx="19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41" name="Equation" r:id="rId43" imgW="95343" imgH="114188" progId="Equation.3">
                    <p:embed/>
                  </p:oleObj>
                </mc:Choice>
                <mc:Fallback>
                  <p:oleObj name="Equation" r:id="rId43" imgW="95343" imgH="114188" progId="Equation.3">
                    <p:embed/>
                    <p:pic>
                      <p:nvPicPr>
                        <p:cNvPr id="0" name="Object 10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3658"/>
                          <a:ext cx="19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" name="AutoShape 315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7" grpId="0" autoUpdateAnimBg="0"/>
      <p:bldP spid="68638" grpId="0" autoUpdateAnimBg="0"/>
      <p:bldP spid="68639" grpId="0" autoUpdateAnimBg="0"/>
      <p:bldP spid="68640" grpId="0" autoUpdateAnimBg="0"/>
      <p:bldP spid="68641" grpId="0" autoUpdateAnimBg="0"/>
      <p:bldP spid="68642" grpId="0" animBg="1"/>
      <p:bldP spid="68643" grpId="0" animBg="1"/>
      <p:bldP spid="68655" grpId="0" autoUpdateAnimBg="0"/>
      <p:bldP spid="5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200728"/>
              </p:ext>
            </p:extLst>
          </p:nvPr>
        </p:nvGraphicFramePr>
        <p:xfrm>
          <a:off x="8458200" y="4938713"/>
          <a:ext cx="1555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" name="Equation" r:id="rId3" imgW="123779" imgH="304726" progId="Equation.3">
                  <p:embed/>
                </p:oleObj>
              </mc:Choice>
              <mc:Fallback>
                <p:oleObj name="Equation" r:id="rId3" imgW="123779" imgH="30472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4938713"/>
                        <a:ext cx="1555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6049963" y="2416175"/>
            <a:ext cx="2941637" cy="2830513"/>
            <a:chOff x="3811" y="1552"/>
            <a:chExt cx="1853" cy="1783"/>
          </a:xfrm>
        </p:grpSpPr>
        <p:graphicFrame>
          <p:nvGraphicFramePr>
            <p:cNvPr id="17443" name="Object 4"/>
            <p:cNvGraphicFramePr>
              <a:graphicFrameLocks noChangeAspect="1"/>
            </p:cNvGraphicFramePr>
            <p:nvPr/>
          </p:nvGraphicFramePr>
          <p:xfrm>
            <a:off x="3943" y="3135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32" name="Equation" r:id="rId5" imgW="276327" imgH="285638" progId="Equation.3">
                    <p:embed/>
                  </p:oleObj>
                </mc:Choice>
                <mc:Fallback>
                  <p:oleObj name="Equation" r:id="rId5" imgW="276327" imgH="285638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3" y="3135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44" name="Group 5"/>
            <p:cNvGrpSpPr>
              <a:grpSpLocks/>
            </p:cNvGrpSpPr>
            <p:nvPr/>
          </p:nvGrpSpPr>
          <p:grpSpPr bwMode="auto">
            <a:xfrm>
              <a:off x="3811" y="1552"/>
              <a:ext cx="1853" cy="1759"/>
              <a:chOff x="3811" y="1552"/>
              <a:chExt cx="1853" cy="1759"/>
            </a:xfrm>
          </p:grpSpPr>
          <p:sp>
            <p:nvSpPr>
              <p:cNvPr id="17445" name="Line 6"/>
              <p:cNvSpPr>
                <a:spLocks noChangeShapeType="1"/>
              </p:cNvSpPr>
              <p:nvPr/>
            </p:nvSpPr>
            <p:spPr bwMode="auto">
              <a:xfrm flipH="1" flipV="1">
                <a:off x="4009" y="1552"/>
                <a:ext cx="0" cy="15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446" name="Line 7"/>
              <p:cNvSpPr>
                <a:spLocks noChangeShapeType="1"/>
              </p:cNvSpPr>
              <p:nvPr/>
            </p:nvSpPr>
            <p:spPr bwMode="auto">
              <a:xfrm flipV="1">
                <a:off x="4011" y="3100"/>
                <a:ext cx="165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447" name="Rectangle 8"/>
              <p:cNvSpPr>
                <a:spLocks noChangeArrowheads="1"/>
              </p:cNvSpPr>
              <p:nvPr/>
            </p:nvSpPr>
            <p:spPr bwMode="auto">
              <a:xfrm>
                <a:off x="4003" y="3078"/>
                <a:ext cx="1379" cy="35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t">
                  <a:lnSpc>
                    <a:spcPct val="110000"/>
                  </a:lnSpc>
                </a:pPr>
                <a:endParaRPr lang="zh-CN" altLang="en-US" sz="28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graphicFrame>
            <p:nvGraphicFramePr>
              <p:cNvPr id="17448" name="Object 9"/>
              <p:cNvGraphicFramePr>
                <a:graphicFrameLocks noChangeAspect="1"/>
              </p:cNvGraphicFramePr>
              <p:nvPr/>
            </p:nvGraphicFramePr>
            <p:xfrm>
              <a:off x="5504" y="3159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33" name="Equation" r:id="rId7" imgW="200053" imgH="209624" progId="Equation.3">
                      <p:embed/>
                    </p:oleObj>
                  </mc:Choice>
                  <mc:Fallback>
                    <p:oleObj name="Equation" r:id="rId7" imgW="200053" imgH="209624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04" y="3159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49" name="Object 10"/>
              <p:cNvGraphicFramePr>
                <a:graphicFrameLocks noChangeAspect="1"/>
              </p:cNvGraphicFramePr>
              <p:nvPr/>
            </p:nvGraphicFramePr>
            <p:xfrm>
              <a:off x="3811" y="1567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34" name="Equation" r:id="rId9" imgW="209420" imgH="285638" progId="Equation.3">
                      <p:embed/>
                    </p:oleObj>
                  </mc:Choice>
                  <mc:Fallback>
                    <p:oleObj name="Equation" r:id="rId9" imgW="209420" imgH="285638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1" y="1567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50" name="Object 11"/>
              <p:cNvGraphicFramePr>
                <a:graphicFrameLocks noChangeAspect="1"/>
              </p:cNvGraphicFramePr>
              <p:nvPr/>
            </p:nvGraphicFramePr>
            <p:xfrm>
              <a:off x="3811" y="1815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35" name="Equation" r:id="rId11" imgW="200053" imgH="209624" progId="Equation.3">
                      <p:embed/>
                    </p:oleObj>
                  </mc:Choice>
                  <mc:Fallback>
                    <p:oleObj name="Equation" r:id="rId11" imgW="200053" imgH="209624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1" y="1815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96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770130"/>
              </p:ext>
            </p:extLst>
          </p:nvPr>
        </p:nvGraphicFramePr>
        <p:xfrm>
          <a:off x="1150938" y="1150938"/>
          <a:ext cx="20447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6" name="Equation" r:id="rId13" imgW="2019263" imgH="304726" progId="Equation.3">
                  <p:embed/>
                </p:oleObj>
              </mc:Choice>
              <mc:Fallback>
                <p:oleObj name="Equation" r:id="rId13" imgW="2019263" imgH="30472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1150938"/>
                        <a:ext cx="20447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952614"/>
              </p:ext>
            </p:extLst>
          </p:nvPr>
        </p:nvGraphicFramePr>
        <p:xfrm>
          <a:off x="468313" y="1106488"/>
          <a:ext cx="596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7" name="Equation" r:id="rId15" imgW="571388" imgH="476176" progId="Equation.3">
                  <p:embed/>
                </p:oleObj>
              </mc:Choice>
              <mc:Fallback>
                <p:oleObj name="Equation" r:id="rId15" imgW="571388" imgH="47617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106488"/>
                        <a:ext cx="596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943732"/>
              </p:ext>
            </p:extLst>
          </p:nvPr>
        </p:nvGraphicFramePr>
        <p:xfrm>
          <a:off x="3255963" y="947738"/>
          <a:ext cx="32210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8" name="Equation" r:id="rId17" imgW="3209879" imgH="990526" progId="Equation.3">
                  <p:embed/>
                </p:oleObj>
              </mc:Choice>
              <mc:Fallback>
                <p:oleObj name="Equation" r:id="rId17" imgW="3209879" imgH="99052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3" y="947738"/>
                        <a:ext cx="322103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150833"/>
              </p:ext>
            </p:extLst>
          </p:nvPr>
        </p:nvGraphicFramePr>
        <p:xfrm>
          <a:off x="468313" y="2149475"/>
          <a:ext cx="57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9" name="Equation" r:id="rId19" imgW="542953" imgH="419249" progId="Equation.3">
                  <p:embed/>
                </p:oleObj>
              </mc:Choice>
              <mc:Fallback>
                <p:oleObj name="Equation" r:id="rId19" imgW="542953" imgH="41924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149475"/>
                        <a:ext cx="57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548771"/>
              </p:ext>
            </p:extLst>
          </p:nvPr>
        </p:nvGraphicFramePr>
        <p:xfrm>
          <a:off x="2906713" y="1938338"/>
          <a:ext cx="2798762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0" name="Equation" r:id="rId21" imgW="2762269" imgH="990526" progId="Equation.3">
                  <p:embed/>
                </p:oleObj>
              </mc:Choice>
              <mc:Fallback>
                <p:oleObj name="Equation" r:id="rId21" imgW="2762269" imgH="99052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1938338"/>
                        <a:ext cx="2798762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541991"/>
              </p:ext>
            </p:extLst>
          </p:nvPr>
        </p:nvGraphicFramePr>
        <p:xfrm>
          <a:off x="612775" y="3081338"/>
          <a:ext cx="46323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1" name="Equation" r:id="rId23" imgW="4610249" imgH="990526" progId="Equation.3">
                  <p:embed/>
                </p:oleObj>
              </mc:Choice>
              <mc:Fallback>
                <p:oleObj name="Equation" r:id="rId23" imgW="4610249" imgH="99052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3081338"/>
                        <a:ext cx="46323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165031"/>
              </p:ext>
            </p:extLst>
          </p:nvPr>
        </p:nvGraphicFramePr>
        <p:xfrm>
          <a:off x="1162050" y="4300538"/>
          <a:ext cx="36290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2" name="Equation" r:id="rId25" imgW="3600617" imgH="990526" progId="Equation.3">
                  <p:embed/>
                </p:oleObj>
              </mc:Choice>
              <mc:Fallback>
                <p:oleObj name="Equation" r:id="rId25" imgW="3600617" imgH="99052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4300538"/>
                        <a:ext cx="36290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468313" y="545465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引力大小为</a:t>
            </a:r>
          </a:p>
        </p:txBody>
      </p:sp>
      <p:graphicFrame>
        <p:nvGraphicFramePr>
          <p:cNvPr id="6965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889295"/>
              </p:ext>
            </p:extLst>
          </p:nvPr>
        </p:nvGraphicFramePr>
        <p:xfrm>
          <a:off x="2411413" y="5449888"/>
          <a:ext cx="2425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3" name="Equation" r:id="rId27" imgW="2400300" imgH="628538" progId="Equation.3">
                  <p:embed/>
                </p:oleObj>
              </mc:Choice>
              <mc:Fallback>
                <p:oleObj name="Equation" r:id="rId27" imgW="2400300" imgH="62853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449888"/>
                        <a:ext cx="2425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332809"/>
              </p:ext>
            </p:extLst>
          </p:nvPr>
        </p:nvGraphicFramePr>
        <p:xfrm>
          <a:off x="6724650" y="3233738"/>
          <a:ext cx="1938338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4" name="Equation" r:id="rId29" imgW="1904851" imgH="647626" progId="Equation.3">
                  <p:embed/>
                </p:oleObj>
              </mc:Choice>
              <mc:Fallback>
                <p:oleObj name="Equation" r:id="rId29" imgW="1904851" imgH="64762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650" y="3233738"/>
                        <a:ext cx="1938338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4" name="Line 22"/>
          <p:cNvSpPr>
            <a:spLocks noChangeShapeType="1"/>
          </p:cNvSpPr>
          <p:nvPr/>
        </p:nvSpPr>
        <p:spPr bwMode="auto">
          <a:xfrm>
            <a:off x="6370638" y="2971800"/>
            <a:ext cx="971550" cy="1897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9655" name="Line 23"/>
          <p:cNvSpPr>
            <a:spLocks noChangeShapeType="1"/>
          </p:cNvSpPr>
          <p:nvPr/>
        </p:nvSpPr>
        <p:spPr bwMode="auto">
          <a:xfrm flipH="1">
            <a:off x="6365875" y="4081463"/>
            <a:ext cx="5857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9656" name="Line 24"/>
          <p:cNvSpPr>
            <a:spLocks noChangeShapeType="1"/>
          </p:cNvSpPr>
          <p:nvPr/>
        </p:nvSpPr>
        <p:spPr bwMode="auto">
          <a:xfrm>
            <a:off x="6951663" y="2971800"/>
            <a:ext cx="0" cy="11096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6965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962023"/>
              </p:ext>
            </p:extLst>
          </p:nvPr>
        </p:nvGraphicFramePr>
        <p:xfrm>
          <a:off x="6334125" y="3341688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5" name="Equation" r:id="rId31" imgW="114412" imgH="114188" progId="Equation.3">
                  <p:embed/>
                </p:oleObj>
              </mc:Choice>
              <mc:Fallback>
                <p:oleObj name="Equation" r:id="rId31" imgW="114412" imgH="11418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25" y="3341688"/>
                        <a:ext cx="30797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8" name="Arc 26"/>
          <p:cNvSpPr>
            <a:spLocks/>
          </p:cNvSpPr>
          <p:nvPr/>
        </p:nvSpPr>
        <p:spPr bwMode="auto">
          <a:xfrm>
            <a:off x="6342063" y="2230438"/>
            <a:ext cx="206375" cy="1112837"/>
          </a:xfrm>
          <a:custGeom>
            <a:avLst/>
            <a:gdLst>
              <a:gd name="T0" fmla="*/ 62689461 w 11841"/>
              <a:gd name="T1" fmla="*/ 2147483647 h 21600"/>
              <a:gd name="T2" fmla="*/ 0 w 11841"/>
              <a:gd name="T3" fmla="*/ 2147483647 h 21600"/>
              <a:gd name="T4" fmla="*/ 35286221 w 11841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841" h="21600" fill="none" extrusionOk="0">
                <a:moveTo>
                  <a:pt x="11840" y="20970"/>
                </a:moveTo>
                <a:cubicBezTo>
                  <a:pt x="10147" y="21388"/>
                  <a:pt x="8409" y="21599"/>
                  <a:pt x="6665" y="21600"/>
                </a:cubicBezTo>
                <a:cubicBezTo>
                  <a:pt x="4401" y="21600"/>
                  <a:pt x="2152" y="21244"/>
                  <a:pt x="0" y="20545"/>
                </a:cubicBezTo>
              </a:path>
              <a:path w="11841" h="21600" stroke="0" extrusionOk="0">
                <a:moveTo>
                  <a:pt x="11840" y="20970"/>
                </a:moveTo>
                <a:cubicBezTo>
                  <a:pt x="10147" y="21388"/>
                  <a:pt x="8409" y="21599"/>
                  <a:pt x="6665" y="21600"/>
                </a:cubicBezTo>
                <a:cubicBezTo>
                  <a:pt x="4401" y="21600"/>
                  <a:pt x="2152" y="21244"/>
                  <a:pt x="0" y="20545"/>
                </a:cubicBezTo>
                <a:lnTo>
                  <a:pt x="6665" y="0"/>
                </a:lnTo>
                <a:lnTo>
                  <a:pt x="11840" y="2097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9659" name="Line 27"/>
          <p:cNvSpPr>
            <a:spLocks noChangeShapeType="1"/>
          </p:cNvSpPr>
          <p:nvPr/>
        </p:nvSpPr>
        <p:spPr bwMode="auto">
          <a:xfrm>
            <a:off x="6370638" y="2971800"/>
            <a:ext cx="568325" cy="110966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9660" name="Line 28"/>
          <p:cNvSpPr>
            <a:spLocks noChangeShapeType="1"/>
          </p:cNvSpPr>
          <p:nvPr/>
        </p:nvSpPr>
        <p:spPr bwMode="auto">
          <a:xfrm flipH="1">
            <a:off x="6365875" y="2971800"/>
            <a:ext cx="585788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69661" name="Group 29"/>
          <p:cNvGrpSpPr>
            <a:grpSpLocks/>
          </p:cNvGrpSpPr>
          <p:nvPr/>
        </p:nvGrpSpPr>
        <p:grpSpPr bwMode="auto">
          <a:xfrm>
            <a:off x="7242175" y="4822825"/>
            <a:ext cx="225425" cy="373063"/>
            <a:chOff x="4562" y="3173"/>
            <a:chExt cx="142" cy="235"/>
          </a:xfrm>
        </p:grpSpPr>
        <p:graphicFrame>
          <p:nvGraphicFramePr>
            <p:cNvPr id="17441" name="Object 30"/>
            <p:cNvGraphicFramePr>
              <a:graphicFrameLocks noChangeAspect="1"/>
            </p:cNvGraphicFramePr>
            <p:nvPr/>
          </p:nvGraphicFramePr>
          <p:xfrm>
            <a:off x="4562" y="3256"/>
            <a:ext cx="14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6" name="Equation" r:id="rId33" imgW="200053" imgH="209624" progId="Equation.3">
                    <p:embed/>
                  </p:oleObj>
                </mc:Choice>
                <mc:Fallback>
                  <p:oleObj name="Equation" r:id="rId33" imgW="200053" imgH="209624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2" y="3256"/>
                          <a:ext cx="14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2" name="Line 31"/>
            <p:cNvSpPr>
              <a:spLocks noChangeShapeType="1"/>
            </p:cNvSpPr>
            <p:nvPr/>
          </p:nvSpPr>
          <p:spPr bwMode="auto">
            <a:xfrm flipV="1">
              <a:off x="4633" y="3173"/>
              <a:ext cx="0" cy="55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9664" name="Group 32"/>
          <p:cNvGrpSpPr>
            <a:grpSpLocks/>
          </p:cNvGrpSpPr>
          <p:nvPr/>
        </p:nvGrpSpPr>
        <p:grpSpPr bwMode="auto">
          <a:xfrm>
            <a:off x="7464425" y="4810125"/>
            <a:ext cx="993775" cy="385763"/>
            <a:chOff x="4702" y="3060"/>
            <a:chExt cx="626" cy="243"/>
          </a:xfrm>
        </p:grpSpPr>
        <p:graphicFrame>
          <p:nvGraphicFramePr>
            <p:cNvPr id="17439" name="Object 33"/>
            <p:cNvGraphicFramePr>
              <a:graphicFrameLocks noChangeAspect="1"/>
            </p:cNvGraphicFramePr>
            <p:nvPr/>
          </p:nvGraphicFramePr>
          <p:xfrm>
            <a:off x="4702" y="3095"/>
            <a:ext cx="62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7" name="Equation" r:id="rId35" imgW="962127" imgH="304726" progId="Equation.3">
                    <p:embed/>
                  </p:oleObj>
                </mc:Choice>
                <mc:Fallback>
                  <p:oleObj name="Equation" r:id="rId35" imgW="962127" imgH="304726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" y="3095"/>
                          <a:ext cx="62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0" name="Line 34"/>
            <p:cNvSpPr>
              <a:spLocks noChangeShapeType="1"/>
            </p:cNvSpPr>
            <p:nvPr/>
          </p:nvSpPr>
          <p:spPr bwMode="auto">
            <a:xfrm flipV="1">
              <a:off x="4768" y="3060"/>
              <a:ext cx="0" cy="5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aphicFrame>
        <p:nvGraphicFramePr>
          <p:cNvPr id="6966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597155"/>
              </p:ext>
            </p:extLst>
          </p:nvPr>
        </p:nvGraphicFramePr>
        <p:xfrm>
          <a:off x="7048500" y="2757488"/>
          <a:ext cx="57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8" name="Equation" r:id="rId37" imgW="542953" imgH="419249" progId="Equation.3">
                  <p:embed/>
                </p:oleObj>
              </mc:Choice>
              <mc:Fallback>
                <p:oleObj name="Equation" r:id="rId37" imgW="542953" imgH="41924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2757488"/>
                        <a:ext cx="57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6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537066"/>
              </p:ext>
            </p:extLst>
          </p:nvPr>
        </p:nvGraphicFramePr>
        <p:xfrm>
          <a:off x="5638800" y="3240088"/>
          <a:ext cx="596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9" name="Equation" r:id="rId39" imgW="571388" imgH="476176" progId="Equation.3">
                  <p:embed/>
                </p:oleObj>
              </mc:Choice>
              <mc:Fallback>
                <p:oleObj name="Equation" r:id="rId39" imgW="571388" imgH="476176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240088"/>
                        <a:ext cx="596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69" name="Line 37"/>
          <p:cNvSpPr>
            <a:spLocks noChangeShapeType="1"/>
          </p:cNvSpPr>
          <p:nvPr/>
        </p:nvSpPr>
        <p:spPr bwMode="auto">
          <a:xfrm>
            <a:off x="6365875" y="2987675"/>
            <a:ext cx="0" cy="1079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6967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065978"/>
              </p:ext>
            </p:extLst>
          </p:nvPr>
        </p:nvGraphicFramePr>
        <p:xfrm>
          <a:off x="1152525" y="2160588"/>
          <a:ext cx="17399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0" name="Equation" r:id="rId41" imgW="1714500" imgH="304726" progId="Equation.3">
                  <p:embed/>
                </p:oleObj>
              </mc:Choice>
              <mc:Fallback>
                <p:oleObj name="Equation" r:id="rId41" imgW="1714500" imgH="304726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2160588"/>
                        <a:ext cx="17399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71" name="Rectangle 39"/>
          <p:cNvSpPr>
            <a:spLocks noChangeArrowheads="1"/>
          </p:cNvSpPr>
          <p:nvPr/>
        </p:nvSpPr>
        <p:spPr bwMode="auto">
          <a:xfrm>
            <a:off x="7239000" y="1157288"/>
            <a:ext cx="1600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zh-CN" altLang="en-US" sz="2400" b="1">
                <a:solidFill>
                  <a:srgbClr val="009999"/>
                </a:solidFill>
                <a:ea typeface="楷体_GB2312" pitchFamily="49" charset="-122"/>
              </a:rPr>
              <a:t>注意正负号</a:t>
            </a:r>
          </a:p>
        </p:txBody>
      </p:sp>
      <p:sp>
        <p:nvSpPr>
          <p:cNvPr id="17436" name="Text Box 40"/>
          <p:cNvSpPr txBox="1">
            <a:spLocks noChangeArrowheads="1"/>
          </p:cNvSpPr>
          <p:nvPr/>
        </p:nvSpPr>
        <p:spPr bwMode="auto">
          <a:xfrm>
            <a:off x="468313" y="333375"/>
            <a:ext cx="58929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3)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当质点位于棒的左端点垂线上时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,  </a:t>
            </a:r>
          </a:p>
        </p:txBody>
      </p:sp>
      <p:sp>
        <p:nvSpPr>
          <p:cNvPr id="17437" name="Oval 41"/>
          <p:cNvSpPr>
            <a:spLocks noChangeArrowheads="1"/>
          </p:cNvSpPr>
          <p:nvPr/>
        </p:nvSpPr>
        <p:spPr bwMode="auto">
          <a:xfrm>
            <a:off x="6332538" y="2944813"/>
            <a:ext cx="53975" cy="53975"/>
          </a:xfrm>
          <a:prstGeom prst="ellipse">
            <a:avLst/>
          </a:prstGeom>
          <a:solidFill>
            <a:srgbClr val="FF9900"/>
          </a:solidFill>
          <a:ln w="9525">
            <a:solidFill>
              <a:srgbClr val="993366"/>
            </a:solidFill>
            <a:round/>
            <a:headEnd/>
            <a:tailEnd/>
          </a:ln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3" name="AutoShape 315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1" grpId="0" autoUpdateAnimBg="0"/>
      <p:bldP spid="69654" grpId="0" animBg="1"/>
      <p:bldP spid="69655" grpId="0" animBg="1"/>
      <p:bldP spid="69656" grpId="0" animBg="1"/>
      <p:bldP spid="69658" grpId="0" animBg="1"/>
      <p:bldP spid="69659" grpId="0" animBg="1"/>
      <p:bldP spid="69660" grpId="0" animBg="1"/>
      <p:bldP spid="69669" grpId="0" animBg="1"/>
      <p:bldP spid="69671" grpId="0" animBg="1" autoUpdateAnimBg="0"/>
      <p:bldP spid="4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03" name="Group 55"/>
          <p:cNvGrpSpPr>
            <a:grpSpLocks/>
          </p:cNvGrpSpPr>
          <p:nvPr/>
        </p:nvGrpSpPr>
        <p:grpSpPr bwMode="auto">
          <a:xfrm>
            <a:off x="6381750" y="3516313"/>
            <a:ext cx="2470150" cy="2408237"/>
            <a:chOff x="4020" y="2299"/>
            <a:chExt cx="1556" cy="1517"/>
          </a:xfrm>
        </p:grpSpPr>
        <p:grpSp>
          <p:nvGrpSpPr>
            <p:cNvPr id="18457" name="Group 54"/>
            <p:cNvGrpSpPr>
              <a:grpSpLocks/>
            </p:cNvGrpSpPr>
            <p:nvPr/>
          </p:nvGrpSpPr>
          <p:grpSpPr bwMode="auto">
            <a:xfrm>
              <a:off x="4032" y="2299"/>
              <a:ext cx="1544" cy="1493"/>
              <a:chOff x="4032" y="2299"/>
              <a:chExt cx="1544" cy="1493"/>
            </a:xfrm>
          </p:grpSpPr>
          <p:graphicFrame>
            <p:nvGraphicFramePr>
              <p:cNvPr id="18459" name="Object 50"/>
              <p:cNvGraphicFramePr>
                <a:graphicFrameLocks noChangeAspect="1"/>
              </p:cNvGraphicFramePr>
              <p:nvPr/>
            </p:nvGraphicFramePr>
            <p:xfrm>
              <a:off x="4148" y="2304"/>
              <a:ext cx="1380" cy="13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32" name="位图图像" r:id="rId3" imgW="2190476" imgH="2172003" progId="Paint.Picture">
                      <p:embed/>
                    </p:oleObj>
                  </mc:Choice>
                  <mc:Fallback>
                    <p:oleObj name="位图图像" r:id="rId3" imgW="2190476" imgH="2172003" progId="Paint.Picture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8" y="2304"/>
                            <a:ext cx="1380" cy="13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60" name="Object 29"/>
              <p:cNvGraphicFramePr>
                <a:graphicFrameLocks noChangeAspect="1"/>
              </p:cNvGraphicFramePr>
              <p:nvPr/>
            </p:nvGraphicFramePr>
            <p:xfrm>
              <a:off x="5432" y="364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33" name="Equation" r:id="rId5" imgW="200053" imgH="209624" progId="Equation.3">
                      <p:embed/>
                    </p:oleObj>
                  </mc:Choice>
                  <mc:Fallback>
                    <p:oleObj name="Equation" r:id="rId5" imgW="200053" imgH="209624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32" y="364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61" name="Object 30"/>
              <p:cNvGraphicFramePr>
                <a:graphicFrameLocks noChangeAspect="1"/>
              </p:cNvGraphicFramePr>
              <p:nvPr/>
            </p:nvGraphicFramePr>
            <p:xfrm>
              <a:off x="4257" y="2299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34" name="Equation" r:id="rId7" imgW="209420" imgH="285638" progId="Equation.3">
                      <p:embed/>
                    </p:oleObj>
                  </mc:Choice>
                  <mc:Fallback>
                    <p:oleObj name="Equation" r:id="rId7" imgW="209420" imgH="285638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7" y="2299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62" name="Object 37"/>
              <p:cNvGraphicFramePr>
                <a:graphicFrameLocks noChangeAspect="1"/>
              </p:cNvGraphicFramePr>
              <p:nvPr/>
            </p:nvGraphicFramePr>
            <p:xfrm>
              <a:off x="5198" y="3598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35" name="Equation" r:id="rId9" imgW="247557" imgH="276262" progId="Equation.3">
                      <p:embed/>
                    </p:oleObj>
                  </mc:Choice>
                  <mc:Fallback>
                    <p:oleObj name="Equation" r:id="rId9" imgW="247557" imgH="276262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8" y="3598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63" name="Object 38"/>
              <p:cNvGraphicFramePr>
                <a:graphicFrameLocks noChangeAspect="1"/>
              </p:cNvGraphicFramePr>
              <p:nvPr/>
            </p:nvGraphicFramePr>
            <p:xfrm>
              <a:off x="4032" y="2476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36" name="Equation" r:id="rId11" imgW="247557" imgH="276262" progId="Equation.3">
                      <p:embed/>
                    </p:oleObj>
                  </mc:Choice>
                  <mc:Fallback>
                    <p:oleObj name="Equation" r:id="rId11" imgW="247557" imgH="276262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2476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8458" name="Object 31"/>
            <p:cNvGraphicFramePr>
              <a:graphicFrameLocks noChangeAspect="1"/>
            </p:cNvGraphicFramePr>
            <p:nvPr/>
          </p:nvGraphicFramePr>
          <p:xfrm>
            <a:off x="4020" y="361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7" name="Equation" r:id="rId13" imgW="276327" imgH="285638" progId="Equation.3">
                    <p:embed/>
                  </p:oleObj>
                </mc:Choice>
                <mc:Fallback>
                  <p:oleObj name="Equation" r:id="rId13" imgW="276327" imgH="285638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0" y="361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06388"/>
            <a:ext cx="28194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6.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设星形线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2590800" y="247650"/>
          <a:ext cx="34639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" name="Equation" r:id="rId15" imgW="3438367" imgH="495263" progId="Equation.3">
                  <p:embed/>
                </p:oleObj>
              </mc:Choice>
              <mc:Fallback>
                <p:oleObj name="Equation" r:id="rId15" imgW="3438367" imgH="49526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7650"/>
                        <a:ext cx="34639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096000" y="24765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ea typeface="楷体_GB2312" pitchFamily="49" charset="-122"/>
              </a:rPr>
              <a:t>上每一点处线密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52400" y="85725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ea typeface="楷体_GB2312" pitchFamily="49" charset="-122"/>
              </a:rPr>
              <a:t>度的大小等于该点到原点距离的立方</a:t>
            </a:r>
            <a:r>
              <a:rPr kumimoji="1" lang="en-US" altLang="zh-CN" sz="2800">
                <a:solidFill>
                  <a:srgbClr val="000000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33400" y="207645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A50021"/>
                </a:solidFill>
                <a:ea typeface="楷体_GB2312" pitchFamily="49" charset="-122"/>
              </a:rPr>
              <a:t>提示</a:t>
            </a:r>
            <a:r>
              <a:rPr kumimoji="1" lang="en-US" altLang="zh-CN" sz="2800" b="1">
                <a:solidFill>
                  <a:srgbClr val="A50021"/>
                </a:solidFill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zh-CN" altLang="en-US" sz="2800">
                <a:solidFill>
                  <a:srgbClr val="000000"/>
                </a:solidFill>
                <a:ea typeface="楷体_GB2312" pitchFamily="49" charset="-122"/>
              </a:rPr>
              <a:t>如图</a:t>
            </a:r>
            <a:r>
              <a:rPr kumimoji="1" lang="en-US" altLang="zh-CN" sz="2800">
                <a:solidFill>
                  <a:srgbClr val="000000"/>
                </a:solidFill>
                <a:ea typeface="楷体_GB2312" pitchFamily="49" charset="-122"/>
              </a:rPr>
              <a:t>.</a:t>
            </a:r>
          </a:p>
        </p:txBody>
      </p:sp>
      <p:graphicFrame>
        <p:nvGraphicFramePr>
          <p:cNvPr id="27667" name="Object 19"/>
          <p:cNvGraphicFramePr>
            <a:graphicFrameLocks noChangeAspect="1"/>
          </p:cNvGraphicFramePr>
          <p:nvPr/>
        </p:nvGraphicFramePr>
        <p:xfrm>
          <a:off x="1143000" y="2470150"/>
          <a:ext cx="32004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" name="Equation" r:id="rId17" imgW="3171741" imgH="1181063" progId="Equation.3">
                  <p:embed/>
                </p:oleObj>
              </mc:Choice>
              <mc:Fallback>
                <p:oleObj name="Equation" r:id="rId17" imgW="3171741" imgH="118106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70150"/>
                        <a:ext cx="32004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8" name="Object 20"/>
          <p:cNvGraphicFramePr>
            <a:graphicFrameLocks noChangeAspect="1"/>
          </p:cNvGraphicFramePr>
          <p:nvPr/>
        </p:nvGraphicFramePr>
        <p:xfrm>
          <a:off x="4381500" y="2698750"/>
          <a:ext cx="2552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" name="Equation" r:id="rId19" imgW="2524079" imgH="619162" progId="Equation.3">
                  <p:embed/>
                </p:oleObj>
              </mc:Choice>
              <mc:Fallback>
                <p:oleObj name="Equation" r:id="rId19" imgW="2524079" imgH="61916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2698750"/>
                        <a:ext cx="25527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9" name="Object 21"/>
          <p:cNvGraphicFramePr>
            <a:graphicFrameLocks noChangeAspect="1"/>
          </p:cNvGraphicFramePr>
          <p:nvPr/>
        </p:nvGraphicFramePr>
        <p:xfrm>
          <a:off x="1066800" y="3752850"/>
          <a:ext cx="2501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" name="Equation" r:id="rId21" imgW="2476574" imgH="419249" progId="Equation.3">
                  <p:embed/>
                </p:oleObj>
              </mc:Choice>
              <mc:Fallback>
                <p:oleObj name="Equation" r:id="rId21" imgW="2476574" imgH="41924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52850"/>
                        <a:ext cx="2501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0" name="Object 22"/>
          <p:cNvGraphicFramePr>
            <a:graphicFrameLocks noChangeAspect="1"/>
          </p:cNvGraphicFramePr>
          <p:nvPr/>
        </p:nvGraphicFramePr>
        <p:xfrm>
          <a:off x="1790700" y="4210050"/>
          <a:ext cx="4165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" name="Equation" r:id="rId23" imgW="4133869" imgH="990526" progId="Equation.3">
                  <p:embed/>
                </p:oleObj>
              </mc:Choice>
              <mc:Fallback>
                <p:oleObj name="Equation" r:id="rId23" imgW="4133869" imgH="99052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210050"/>
                        <a:ext cx="4165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1" name="Object 23"/>
          <p:cNvGraphicFramePr>
            <a:graphicFrameLocks noChangeAspect="1"/>
          </p:cNvGraphicFramePr>
          <p:nvPr/>
        </p:nvGraphicFramePr>
        <p:xfrm>
          <a:off x="1790700" y="5099050"/>
          <a:ext cx="1181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3" name="Equation" r:id="rId25" imgW="1152479" imgH="381074" progId="Equation.3">
                  <p:embed/>
                </p:oleObj>
              </mc:Choice>
              <mc:Fallback>
                <p:oleObj name="Equation" r:id="rId25" imgW="1152479" imgH="38107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099050"/>
                        <a:ext cx="1181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2" name="Object 24"/>
          <p:cNvGraphicFramePr>
            <a:graphicFrameLocks noChangeAspect="1"/>
          </p:cNvGraphicFramePr>
          <p:nvPr/>
        </p:nvGraphicFramePr>
        <p:xfrm>
          <a:off x="1066800" y="5657850"/>
          <a:ext cx="2476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4" name="Equation" r:id="rId27" imgW="2447804" imgH="476176" progId="Equation.3">
                  <p:embed/>
                </p:oleObj>
              </mc:Choice>
              <mc:Fallback>
                <p:oleObj name="Equation" r:id="rId27" imgW="2447804" imgH="47617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657850"/>
                        <a:ext cx="2476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3" name="Object 25"/>
          <p:cNvGraphicFramePr>
            <a:graphicFrameLocks noChangeAspect="1"/>
          </p:cNvGraphicFramePr>
          <p:nvPr/>
        </p:nvGraphicFramePr>
        <p:xfrm>
          <a:off x="3594100" y="5708650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" name="Equation" r:id="rId29" imgW="1181249" imgH="381074" progId="Equation.3">
                  <p:embed/>
                </p:oleObj>
              </mc:Choice>
              <mc:Fallback>
                <p:oleObj name="Equation" r:id="rId29" imgW="1181249" imgH="38107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5708650"/>
                        <a:ext cx="120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0" name="Object 32"/>
          <p:cNvGraphicFramePr>
            <a:graphicFrameLocks noChangeAspect="1"/>
          </p:cNvGraphicFramePr>
          <p:nvPr/>
        </p:nvGraphicFramePr>
        <p:xfrm>
          <a:off x="6965950" y="5345113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" name="Equation" r:id="rId31" imgW="238190" imgH="209624" progId="Equation.3">
                  <p:embed/>
                </p:oleObj>
              </mc:Choice>
              <mc:Fallback>
                <p:oleObj name="Equation" r:id="rId31" imgW="238190" imgH="209624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5345113"/>
                        <a:ext cx="266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1" name="Line 33"/>
          <p:cNvSpPr>
            <a:spLocks noChangeShapeType="1"/>
          </p:cNvSpPr>
          <p:nvPr/>
        </p:nvSpPr>
        <p:spPr bwMode="auto">
          <a:xfrm flipV="1">
            <a:off x="6715125" y="4872038"/>
            <a:ext cx="479425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7682" name="Object 34"/>
          <p:cNvGraphicFramePr>
            <a:graphicFrameLocks noChangeAspect="1"/>
          </p:cNvGraphicFramePr>
          <p:nvPr/>
        </p:nvGraphicFramePr>
        <p:xfrm>
          <a:off x="7239000" y="4583113"/>
          <a:ext cx="82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7" name="Equation" r:id="rId33" imgW="800212" imgH="381074" progId="Equation.3">
                  <p:embed/>
                </p:oleObj>
              </mc:Choice>
              <mc:Fallback>
                <p:oleObj name="Equation" r:id="rId33" imgW="800212" imgH="381074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583113"/>
                        <a:ext cx="825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3" name="Arc 35"/>
          <p:cNvSpPr>
            <a:spLocks/>
          </p:cNvSpPr>
          <p:nvPr/>
        </p:nvSpPr>
        <p:spPr bwMode="auto">
          <a:xfrm>
            <a:off x="6715125" y="5391150"/>
            <a:ext cx="246063" cy="190500"/>
          </a:xfrm>
          <a:custGeom>
            <a:avLst/>
            <a:gdLst>
              <a:gd name="T0" fmla="*/ 20340661 w 21600"/>
              <a:gd name="T1" fmla="*/ 0 h 16651"/>
              <a:gd name="T2" fmla="*/ 31932393 w 21600"/>
              <a:gd name="T3" fmla="*/ 24934712 h 16651"/>
              <a:gd name="T4" fmla="*/ 0 w 21600"/>
              <a:gd name="T5" fmla="*/ 24934712 h 166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6651" fill="none" extrusionOk="0">
                <a:moveTo>
                  <a:pt x="13758" y="0"/>
                </a:moveTo>
                <a:cubicBezTo>
                  <a:pt x="18724" y="4103"/>
                  <a:pt x="21600" y="10209"/>
                  <a:pt x="21600" y="16651"/>
                </a:cubicBezTo>
              </a:path>
              <a:path w="21600" h="16651" stroke="0" extrusionOk="0">
                <a:moveTo>
                  <a:pt x="13758" y="0"/>
                </a:moveTo>
                <a:cubicBezTo>
                  <a:pt x="18724" y="4103"/>
                  <a:pt x="21600" y="10209"/>
                  <a:pt x="21600" y="16651"/>
                </a:cubicBezTo>
                <a:lnTo>
                  <a:pt x="0" y="16651"/>
                </a:lnTo>
                <a:lnTo>
                  <a:pt x="13758" y="0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84" name="Object 36"/>
          <p:cNvGraphicFramePr>
            <a:graphicFrameLocks noChangeAspect="1"/>
          </p:cNvGraphicFramePr>
          <p:nvPr/>
        </p:nvGraphicFramePr>
        <p:xfrm>
          <a:off x="6654800" y="4616450"/>
          <a:ext cx="431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8" name="Equation" r:id="rId35" imgW="400106" imgH="304726" progId="Equation.3">
                  <p:embed/>
                </p:oleObj>
              </mc:Choice>
              <mc:Fallback>
                <p:oleObj name="Equation" r:id="rId35" imgW="400106" imgH="304726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4616450"/>
                        <a:ext cx="431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6096000" y="857250"/>
            <a:ext cx="2752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ea typeface="楷体_GB2312" pitchFamily="49" charset="-122"/>
              </a:rPr>
              <a:t>在点</a:t>
            </a:r>
            <a:r>
              <a:rPr kumimoji="1" lang="en-US" altLang="zh-CN" sz="2800" i="1">
                <a:solidFill>
                  <a:srgbClr val="000000"/>
                </a:solidFill>
                <a:ea typeface="楷体_GB2312" pitchFamily="49" charset="-122"/>
              </a:rPr>
              <a:t>O </a:t>
            </a:r>
            <a:r>
              <a:rPr kumimoji="1" lang="zh-CN" altLang="en-US" sz="2800">
                <a:solidFill>
                  <a:srgbClr val="000000"/>
                </a:solidFill>
                <a:ea typeface="楷体_GB2312" pitchFamily="49" charset="-122"/>
              </a:rPr>
              <a:t>处有一单 </a:t>
            </a:r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152400" y="1400175"/>
            <a:ext cx="133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ea typeface="楷体_GB2312" pitchFamily="49" charset="-122"/>
              </a:rPr>
              <a:t>位质点</a:t>
            </a:r>
            <a:r>
              <a:rPr kumimoji="1" lang="en-US" altLang="zh-CN" sz="2800">
                <a:solidFill>
                  <a:srgbClr val="000000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1447800" y="1412875"/>
            <a:ext cx="7029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ea typeface="楷体_GB2312" pitchFamily="49" charset="-122"/>
              </a:rPr>
              <a:t>求星形线在第一象限的弧段对这质点的引力</a:t>
            </a:r>
            <a:r>
              <a:rPr kumimoji="1" lang="en-US" altLang="zh-CN" sz="2800">
                <a:solidFill>
                  <a:srgbClr val="000000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27701" name="Line 53"/>
          <p:cNvSpPr>
            <a:spLocks noChangeShapeType="1"/>
          </p:cNvSpPr>
          <p:nvPr/>
        </p:nvSpPr>
        <p:spPr bwMode="auto">
          <a:xfrm>
            <a:off x="7086600" y="4743450"/>
            <a:ext cx="136525" cy="136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AutoShape 315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utoUpdateAnimBg="0"/>
      <p:bldP spid="27681" grpId="0" animBg="1"/>
      <p:bldP spid="27683" grpId="0" animBg="1"/>
      <p:bldP spid="27687" grpId="0" build="p" autoUpdateAnimBg="0"/>
      <p:bldP spid="27688" grpId="0" build="p" autoUpdateAnimBg="0" advAuto="0"/>
      <p:bldP spid="27689" grpId="0" build="p" autoUpdateAnimBg="0"/>
      <p:bldP spid="27701" grpId="0" animBg="1"/>
      <p:bldP spid="3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3200"/>
            <a:ext cx="1600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同理</a:t>
            </a:r>
          </a:p>
        </p:txBody>
      </p:sp>
      <p:graphicFrame>
        <p:nvGraphicFramePr>
          <p:cNvPr id="327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154769"/>
              </p:ext>
            </p:extLst>
          </p:nvPr>
        </p:nvGraphicFramePr>
        <p:xfrm>
          <a:off x="1181100" y="266700"/>
          <a:ext cx="2552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" name="Equation" r:id="rId3" imgW="2524079" imgH="838163" progId="Equation.3">
                  <p:embed/>
                </p:oleObj>
              </mc:Choice>
              <mc:Fallback>
                <p:oleObj name="Equation" r:id="rId3" imgW="2524079" imgH="838163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66700"/>
                        <a:ext cx="25527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247037"/>
              </p:ext>
            </p:extLst>
          </p:nvPr>
        </p:nvGraphicFramePr>
        <p:xfrm>
          <a:off x="2428875" y="1104900"/>
          <a:ext cx="64865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0" name="Equation" r:id="rId5" imgW="6457894" imgH="542813" progId="Equation.3">
                  <p:embed/>
                </p:oleObj>
              </mc:Choice>
              <mc:Fallback>
                <p:oleObj name="Equation" r:id="rId5" imgW="6457894" imgH="54281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1104900"/>
                        <a:ext cx="64865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320684"/>
              </p:ext>
            </p:extLst>
          </p:nvPr>
        </p:nvGraphicFramePr>
        <p:xfrm>
          <a:off x="1701800" y="1828800"/>
          <a:ext cx="3543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1" name="Equation" r:id="rId7" imgW="3514641" imgH="838163" progId="Equation.3">
                  <p:embed/>
                </p:oleObj>
              </mc:Choice>
              <mc:Fallback>
                <p:oleObj name="Equation" r:id="rId7" imgW="3514641" imgH="838163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1828800"/>
                        <a:ext cx="3543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057825"/>
              </p:ext>
            </p:extLst>
          </p:nvPr>
        </p:nvGraphicFramePr>
        <p:xfrm>
          <a:off x="5321300" y="1892300"/>
          <a:ext cx="1155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2" name="Equation" r:id="rId9" imgW="1124043" imgH="819076" progId="Equation.3">
                  <p:embed/>
                </p:oleObj>
              </mc:Choice>
              <mc:Fallback>
                <p:oleObj name="Equation" r:id="rId9" imgW="1124043" imgH="81907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1892300"/>
                        <a:ext cx="1155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889221"/>
              </p:ext>
            </p:extLst>
          </p:nvPr>
        </p:nvGraphicFramePr>
        <p:xfrm>
          <a:off x="1244600" y="2654300"/>
          <a:ext cx="1651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3" name="Equation" r:id="rId11" imgW="1619157" imgH="819076" progId="Equation.3">
                  <p:embed/>
                </p:oleObj>
              </mc:Choice>
              <mc:Fallback>
                <p:oleObj name="Equation" r:id="rId11" imgW="1619157" imgH="81907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2654300"/>
                        <a:ext cx="1651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228600" y="3581400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故星形线在第一象限的弧段对该质点的</a:t>
            </a:r>
          </a:p>
        </p:txBody>
      </p:sp>
      <p:graphicFrame>
        <p:nvGraphicFramePr>
          <p:cNvPr id="3279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749387"/>
              </p:ext>
            </p:extLst>
          </p:nvPr>
        </p:nvGraphicFramePr>
        <p:xfrm>
          <a:off x="2209800" y="4254500"/>
          <a:ext cx="199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4" name="Equation" r:id="rId13" imgW="1962057" imgH="819076" progId="Equation.3">
                  <p:embed/>
                </p:oleObj>
              </mc:Choice>
              <mc:Fallback>
                <p:oleObj name="Equation" r:id="rId13" imgW="1962057" imgH="81907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254500"/>
                        <a:ext cx="1993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281525"/>
              </p:ext>
            </p:extLst>
          </p:nvPr>
        </p:nvGraphicFramePr>
        <p:xfrm>
          <a:off x="4495800" y="5651500"/>
          <a:ext cx="63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5" name="Equation" r:id="rId15" imgW="609526" imgH="419249" progId="Equation.3">
                  <p:embed/>
                </p:oleObj>
              </mc:Choice>
              <mc:Fallback>
                <p:oleObj name="Equation" r:id="rId15" imgW="609526" imgH="41924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651500"/>
                        <a:ext cx="63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583602"/>
              </p:ext>
            </p:extLst>
          </p:nvPr>
        </p:nvGraphicFramePr>
        <p:xfrm>
          <a:off x="5181600" y="5689600"/>
          <a:ext cx="1308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6" name="Equation" r:id="rId17" imgW="1276257" imgH="381074" progId="Equation.3">
                  <p:embed/>
                </p:oleObj>
              </mc:Choice>
              <mc:Fallback>
                <p:oleObj name="Equation" r:id="rId17" imgW="1276257" imgH="38107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689600"/>
                        <a:ext cx="1308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77621"/>
              </p:ext>
            </p:extLst>
          </p:nvPr>
        </p:nvGraphicFramePr>
        <p:xfrm>
          <a:off x="6629400" y="5638800"/>
          <a:ext cx="647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7" name="Equation" r:id="rId19" imgW="619227" imgH="476176" progId="Equation.3">
                  <p:embed/>
                </p:oleObj>
              </mc:Choice>
              <mc:Fallback>
                <p:oleObj name="Equation" r:id="rId19" imgW="619227" imgH="47617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638800"/>
                        <a:ext cx="647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455309"/>
              </p:ext>
            </p:extLst>
          </p:nvPr>
        </p:nvGraphicFramePr>
        <p:xfrm>
          <a:off x="7327900" y="5638800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8" name="Equation" r:id="rId21" imgW="1181249" imgH="381074" progId="Equation.3">
                  <p:embed/>
                </p:oleObj>
              </mc:Choice>
              <mc:Fallback>
                <p:oleObj name="Equation" r:id="rId21" imgW="1181249" imgH="38107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5638800"/>
                        <a:ext cx="120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26626"/>
              </p:ext>
            </p:extLst>
          </p:nvPr>
        </p:nvGraphicFramePr>
        <p:xfrm>
          <a:off x="749300" y="5562600"/>
          <a:ext cx="3594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9" name="Equation" r:id="rId23" imgW="3562480" imgH="495263" progId="Equation.3">
                  <p:embed/>
                </p:oleObj>
              </mc:Choice>
              <mc:Fallback>
                <p:oleObj name="Equation" r:id="rId23" imgW="3562480" imgH="495263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5562600"/>
                        <a:ext cx="3594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33" name="Text Box 65"/>
          <p:cNvSpPr txBox="1">
            <a:spLocks noChangeArrowheads="1"/>
          </p:cNvSpPr>
          <p:nvPr/>
        </p:nvSpPr>
        <p:spPr bwMode="auto">
          <a:xfrm>
            <a:off x="228600" y="43576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引力大小为</a:t>
            </a:r>
          </a:p>
        </p:txBody>
      </p:sp>
      <p:sp>
        <p:nvSpPr>
          <p:cNvPr id="19472" name="Line 38"/>
          <p:cNvSpPr>
            <a:spLocks noChangeShapeType="1"/>
          </p:cNvSpPr>
          <p:nvPr/>
        </p:nvSpPr>
        <p:spPr bwMode="auto">
          <a:xfrm flipV="1">
            <a:off x="381000" y="5257800"/>
            <a:ext cx="8458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grpSp>
        <p:nvGrpSpPr>
          <p:cNvPr id="19473" name="Group 81"/>
          <p:cNvGrpSpPr>
            <a:grpSpLocks/>
          </p:cNvGrpSpPr>
          <p:nvPr/>
        </p:nvGrpSpPr>
        <p:grpSpPr bwMode="auto">
          <a:xfrm>
            <a:off x="6521450" y="2514600"/>
            <a:ext cx="2470150" cy="2408238"/>
            <a:chOff x="4020" y="2299"/>
            <a:chExt cx="1556" cy="1517"/>
          </a:xfrm>
        </p:grpSpPr>
        <p:grpSp>
          <p:nvGrpSpPr>
            <p:cNvPr id="19475" name="Group 67"/>
            <p:cNvGrpSpPr>
              <a:grpSpLocks/>
            </p:cNvGrpSpPr>
            <p:nvPr/>
          </p:nvGrpSpPr>
          <p:grpSpPr bwMode="auto">
            <a:xfrm>
              <a:off x="4020" y="2299"/>
              <a:ext cx="1556" cy="1517"/>
              <a:chOff x="4020" y="2299"/>
              <a:chExt cx="1556" cy="1517"/>
            </a:xfrm>
          </p:grpSpPr>
          <p:grpSp>
            <p:nvGrpSpPr>
              <p:cNvPr id="19482" name="Group 68"/>
              <p:cNvGrpSpPr>
                <a:grpSpLocks/>
              </p:cNvGrpSpPr>
              <p:nvPr/>
            </p:nvGrpSpPr>
            <p:grpSpPr bwMode="auto">
              <a:xfrm>
                <a:off x="4032" y="2299"/>
                <a:ext cx="1544" cy="1493"/>
                <a:chOff x="4032" y="2299"/>
                <a:chExt cx="1544" cy="1493"/>
              </a:xfrm>
            </p:grpSpPr>
            <p:graphicFrame>
              <p:nvGraphicFramePr>
                <p:cNvPr id="19484" name="Object 69"/>
                <p:cNvGraphicFramePr>
                  <a:graphicFrameLocks noChangeAspect="1"/>
                </p:cNvGraphicFramePr>
                <p:nvPr/>
              </p:nvGraphicFramePr>
              <p:xfrm>
                <a:off x="4148" y="2304"/>
                <a:ext cx="1380" cy="13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580" name="位图图像" r:id="rId25" imgW="2190476" imgH="2172003" progId="Paint.Picture">
                        <p:embed/>
                      </p:oleObj>
                    </mc:Choice>
                    <mc:Fallback>
                      <p:oleObj name="位图图像" r:id="rId25" imgW="2190476" imgH="2172003" progId="Paint.Picture">
                        <p:embed/>
                        <p:pic>
                          <p:nvPicPr>
                            <p:cNvPr id="0" name="Object 6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48" y="2304"/>
                              <a:ext cx="1380" cy="136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485" name="Object 70"/>
                <p:cNvGraphicFramePr>
                  <a:graphicFrameLocks noChangeAspect="1"/>
                </p:cNvGraphicFramePr>
                <p:nvPr/>
              </p:nvGraphicFramePr>
              <p:xfrm>
                <a:off x="5432" y="3640"/>
                <a:ext cx="144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581" name="Equation" r:id="rId27" imgW="200053" imgH="209624" progId="Equation.3">
                        <p:embed/>
                      </p:oleObj>
                    </mc:Choice>
                    <mc:Fallback>
                      <p:oleObj name="Equation" r:id="rId27" imgW="200053" imgH="209624" progId="Equation.3">
                        <p:embed/>
                        <p:pic>
                          <p:nvPicPr>
                            <p:cNvPr id="0" name="Object 7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32" y="3640"/>
                              <a:ext cx="144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486" name="Object 71"/>
                <p:cNvGraphicFramePr>
                  <a:graphicFrameLocks noChangeAspect="1"/>
                </p:cNvGraphicFramePr>
                <p:nvPr/>
              </p:nvGraphicFramePr>
              <p:xfrm>
                <a:off x="4257" y="2299"/>
                <a:ext cx="15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582" name="Equation" r:id="rId29" imgW="209420" imgH="285638" progId="Equation.3">
                        <p:embed/>
                      </p:oleObj>
                    </mc:Choice>
                    <mc:Fallback>
                      <p:oleObj name="Equation" r:id="rId29" imgW="209420" imgH="285638" progId="Equation.3">
                        <p:embed/>
                        <p:pic>
                          <p:nvPicPr>
                            <p:cNvPr id="0" name="Object 7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57" y="2299"/>
                              <a:ext cx="15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487" name="Object 72"/>
                <p:cNvGraphicFramePr>
                  <a:graphicFrameLocks noChangeAspect="1"/>
                </p:cNvGraphicFramePr>
                <p:nvPr/>
              </p:nvGraphicFramePr>
              <p:xfrm>
                <a:off x="5198" y="3598"/>
                <a:ext cx="176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583" name="Equation" r:id="rId31" imgW="247557" imgH="276262" progId="Equation.3">
                        <p:embed/>
                      </p:oleObj>
                    </mc:Choice>
                    <mc:Fallback>
                      <p:oleObj name="Equation" r:id="rId31" imgW="247557" imgH="276262" progId="Equation.3">
                        <p:embed/>
                        <p:pic>
                          <p:nvPicPr>
                            <p:cNvPr id="0" name="Object 7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98" y="3598"/>
                              <a:ext cx="176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488" name="Object 73"/>
                <p:cNvGraphicFramePr>
                  <a:graphicFrameLocks noChangeAspect="1"/>
                </p:cNvGraphicFramePr>
                <p:nvPr/>
              </p:nvGraphicFramePr>
              <p:xfrm>
                <a:off x="4032" y="2476"/>
                <a:ext cx="176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584" name="Equation" r:id="rId33" imgW="247557" imgH="276262" progId="Equation.3">
                        <p:embed/>
                      </p:oleObj>
                    </mc:Choice>
                    <mc:Fallback>
                      <p:oleObj name="Equation" r:id="rId33" imgW="247557" imgH="276262" progId="Equation.3">
                        <p:embed/>
                        <p:pic>
                          <p:nvPicPr>
                            <p:cNvPr id="0" name="Object 7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32" y="2476"/>
                              <a:ext cx="176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9483" name="Object 74"/>
              <p:cNvGraphicFramePr>
                <a:graphicFrameLocks noChangeAspect="1"/>
              </p:cNvGraphicFramePr>
              <p:nvPr/>
            </p:nvGraphicFramePr>
            <p:xfrm>
              <a:off x="4020" y="3616"/>
              <a:ext cx="1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85" name="Equation" r:id="rId35" imgW="276327" imgH="285638" progId="Equation.3">
                      <p:embed/>
                    </p:oleObj>
                  </mc:Choice>
                  <mc:Fallback>
                    <p:oleObj name="Equation" r:id="rId35" imgW="276327" imgH="285638" progId="Equation.3">
                      <p:embed/>
                      <p:pic>
                        <p:nvPicPr>
                          <p:cNvPr id="0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0" y="3616"/>
                            <a:ext cx="19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9476" name="Object 75"/>
            <p:cNvGraphicFramePr>
              <a:graphicFrameLocks noChangeAspect="1"/>
            </p:cNvGraphicFramePr>
            <p:nvPr/>
          </p:nvGraphicFramePr>
          <p:xfrm>
            <a:off x="4388" y="3451"/>
            <a:ext cx="16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6" name="Equation" r:id="rId37" imgW="238190" imgH="209624" progId="Equation.3">
                    <p:embed/>
                  </p:oleObj>
                </mc:Choice>
                <mc:Fallback>
                  <p:oleObj name="Equation" r:id="rId37" imgW="238190" imgH="209624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8" y="3451"/>
                          <a:ext cx="16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7" name="Line 76"/>
            <p:cNvSpPr>
              <a:spLocks noChangeShapeType="1"/>
            </p:cNvSpPr>
            <p:nvPr/>
          </p:nvSpPr>
          <p:spPr bwMode="auto">
            <a:xfrm flipV="1">
              <a:off x="4230" y="3153"/>
              <a:ext cx="302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19478" name="Object 77"/>
            <p:cNvGraphicFramePr>
              <a:graphicFrameLocks noChangeAspect="1"/>
            </p:cNvGraphicFramePr>
            <p:nvPr/>
          </p:nvGraphicFramePr>
          <p:xfrm>
            <a:off x="4560" y="2971"/>
            <a:ext cx="52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7" name="Equation" r:id="rId39" imgW="800212" imgH="381074" progId="Equation.3">
                    <p:embed/>
                  </p:oleObj>
                </mc:Choice>
                <mc:Fallback>
                  <p:oleObj name="Equation" r:id="rId39" imgW="800212" imgH="381074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971"/>
                          <a:ext cx="52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9" name="Arc 78"/>
            <p:cNvSpPr>
              <a:spLocks/>
            </p:cNvSpPr>
            <p:nvPr/>
          </p:nvSpPr>
          <p:spPr bwMode="auto">
            <a:xfrm>
              <a:off x="4230" y="3480"/>
              <a:ext cx="155" cy="120"/>
            </a:xfrm>
            <a:custGeom>
              <a:avLst/>
              <a:gdLst>
                <a:gd name="T0" fmla="*/ 0 w 21600"/>
                <a:gd name="T1" fmla="*/ 0 h 16651"/>
                <a:gd name="T2" fmla="*/ 0 w 21600"/>
                <a:gd name="T3" fmla="*/ 0 h 16651"/>
                <a:gd name="T4" fmla="*/ 0 w 21600"/>
                <a:gd name="T5" fmla="*/ 0 h 166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6651" fill="none" extrusionOk="0">
                  <a:moveTo>
                    <a:pt x="13758" y="0"/>
                  </a:moveTo>
                  <a:cubicBezTo>
                    <a:pt x="18724" y="4103"/>
                    <a:pt x="21600" y="10209"/>
                    <a:pt x="21600" y="16651"/>
                  </a:cubicBezTo>
                </a:path>
                <a:path w="21600" h="16651" stroke="0" extrusionOk="0">
                  <a:moveTo>
                    <a:pt x="13758" y="0"/>
                  </a:moveTo>
                  <a:cubicBezTo>
                    <a:pt x="18724" y="4103"/>
                    <a:pt x="21600" y="10209"/>
                    <a:pt x="21600" y="16651"/>
                  </a:cubicBezTo>
                  <a:lnTo>
                    <a:pt x="0" y="16651"/>
                  </a:lnTo>
                  <a:lnTo>
                    <a:pt x="13758" y="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9480" name="Object 79"/>
            <p:cNvGraphicFramePr>
              <a:graphicFrameLocks noChangeAspect="1"/>
            </p:cNvGraphicFramePr>
            <p:nvPr/>
          </p:nvGraphicFramePr>
          <p:xfrm>
            <a:off x="4192" y="2992"/>
            <a:ext cx="27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8" name="Equation" r:id="rId41" imgW="400106" imgH="304726" progId="Equation.3">
                    <p:embed/>
                  </p:oleObj>
                </mc:Choice>
                <mc:Fallback>
                  <p:oleObj name="Equation" r:id="rId41" imgW="400106" imgH="304726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2" y="2992"/>
                          <a:ext cx="27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1" name="Line 80"/>
            <p:cNvSpPr>
              <a:spLocks noChangeShapeType="1"/>
            </p:cNvSpPr>
            <p:nvPr/>
          </p:nvSpPr>
          <p:spPr bwMode="auto">
            <a:xfrm>
              <a:off x="4464" y="3072"/>
              <a:ext cx="86" cy="8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34" name="AutoShape 315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97" grpId="0" autoUpdateAnimBg="0"/>
      <p:bldP spid="32833" grpId="0" autoUpdateAnimBg="0"/>
      <p:bldP spid="3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0350"/>
            <a:ext cx="2133600" cy="685800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内容小结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755650" y="1587500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ea typeface="黑体" pitchFamily="2" charset="-122"/>
                <a:sym typeface="Symbol" pitchFamily="18" charset="2"/>
              </a:rPr>
              <a:t>(1) 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先用元素法求出它的微分表达式 </a:t>
            </a:r>
            <a:r>
              <a:rPr kumimoji="1" lang="en-US" altLang="zh-CN" sz="2800" b="1">
                <a:solidFill>
                  <a:srgbClr val="A50021"/>
                </a:solidFill>
                <a:ea typeface="楷体_GB2312" pitchFamily="49" charset="-122"/>
              </a:rPr>
              <a:t>d</a:t>
            </a:r>
            <a:r>
              <a:rPr kumimoji="1" lang="en-US" altLang="zh-CN" sz="2800" b="1" i="1">
                <a:solidFill>
                  <a:srgbClr val="A50021"/>
                </a:solidFill>
                <a:ea typeface="楷体_GB2312" pitchFamily="49" charset="-122"/>
              </a:rPr>
              <a:t>Q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357313" y="2163763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一般元素的几何形状有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1303338" y="271145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A50021"/>
                </a:solidFill>
                <a:ea typeface="楷体_GB2312" pitchFamily="49" charset="-122"/>
              </a:rPr>
              <a:t>扇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kumimoji="1" lang="en-US" altLang="zh-CN" sz="2800" b="1">
                <a:solidFill>
                  <a:srgbClr val="A50021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A50021"/>
                </a:solidFill>
                <a:ea typeface="楷体_GB2312" pitchFamily="49" charset="-122"/>
              </a:rPr>
              <a:t>片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kumimoji="1" lang="zh-CN" altLang="en-US" sz="2800" b="1">
                <a:solidFill>
                  <a:srgbClr val="A50021"/>
                </a:solidFill>
                <a:ea typeface="楷体_GB2312" pitchFamily="49" charset="-122"/>
              </a:rPr>
              <a:t>壳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等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755650" y="3243263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ea typeface="黑体" pitchFamily="2" charset="-122"/>
                <a:sym typeface="Symbol" pitchFamily="18" charset="2"/>
              </a:rPr>
              <a:t>(2) 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然后用定积分来表示整体量</a:t>
            </a:r>
            <a:r>
              <a:rPr kumimoji="1" lang="zh-CN" altLang="en-US" sz="2800" b="1" i="1">
                <a:solidFill>
                  <a:srgbClr val="000000"/>
                </a:solidFill>
                <a:ea typeface="黑体" pitchFamily="2" charset="-122"/>
                <a:sym typeface="Symbol" pitchFamily="18" charset="2"/>
              </a:rPr>
              <a:t> </a:t>
            </a:r>
            <a:r>
              <a:rPr kumimoji="1" lang="en-US" altLang="zh-CN" sz="2800" b="1" i="1">
                <a:solidFill>
                  <a:srgbClr val="A50021"/>
                </a:solidFill>
                <a:ea typeface="黑体" pitchFamily="2" charset="-122"/>
                <a:sym typeface="Symbol" pitchFamily="18" charset="2"/>
              </a:rPr>
              <a:t>Q</a:t>
            </a:r>
            <a:r>
              <a:rPr kumimoji="1" lang="en-US" altLang="zh-CN" sz="2800" b="1">
                <a:solidFill>
                  <a:srgbClr val="000000"/>
                </a:solidFill>
                <a:ea typeface="黑体" pitchFamily="2" charset="-122"/>
                <a:sym typeface="Symbol" pitchFamily="18" charset="2"/>
              </a:rPr>
              <a:t> ,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并计算之</a:t>
            </a:r>
            <a:r>
              <a:rPr kumimoji="1" lang="en-US" altLang="zh-CN" sz="2800" b="1">
                <a:solidFill>
                  <a:srgbClr val="000000"/>
                </a:solidFill>
                <a:ea typeface="黑体" pitchFamily="2" charset="-122"/>
                <a:sym typeface="Symbol" pitchFamily="18" charset="2"/>
              </a:rPr>
              <a:t>. 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395288" y="1052513"/>
            <a:ext cx="8604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1.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用定积分求一个分布在某区间上的整体量 </a:t>
            </a:r>
            <a:r>
              <a:rPr kumimoji="1" lang="en-US" altLang="zh-CN" sz="2800" b="1" i="1">
                <a:solidFill>
                  <a:srgbClr val="A50021"/>
                </a:solidFill>
                <a:ea typeface="楷体_GB2312" pitchFamily="49" charset="-122"/>
              </a:rPr>
              <a:t>Q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的步骤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395288" y="3805238"/>
            <a:ext cx="3575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2.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定积分的物理应用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769938" y="42941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变力作功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2598738" y="4308475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侧压力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4046538" y="429418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引力</a:t>
            </a:r>
            <a:endParaRPr kumimoji="1" lang="en-US" altLang="zh-CN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4811713" y="429418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等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25637" name="Text Box 37"/>
          <p:cNvSpPr txBox="1">
            <a:spLocks noChangeArrowheads="1"/>
          </p:cNvSpPr>
          <p:nvPr/>
        </p:nvSpPr>
        <p:spPr bwMode="auto">
          <a:xfrm>
            <a:off x="5167313" y="2185988"/>
            <a:ext cx="2573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800" b="1">
                <a:solidFill>
                  <a:srgbClr val="A50021"/>
                </a:solidFill>
                <a:ea typeface="楷体_GB2312" pitchFamily="49" charset="-122"/>
              </a:rPr>
              <a:t>条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kumimoji="1" lang="en-US" altLang="zh-CN" sz="2800" b="1">
                <a:solidFill>
                  <a:srgbClr val="A50021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A50021"/>
                </a:solidFill>
                <a:ea typeface="楷体_GB2312" pitchFamily="49" charset="-122"/>
              </a:rPr>
              <a:t>段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kumimoji="1" lang="en-US" altLang="zh-CN" sz="2800" b="1">
                <a:solidFill>
                  <a:srgbClr val="A50021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A50021"/>
                </a:solidFill>
                <a:ea typeface="楷体_GB2312" pitchFamily="49" charset="-122"/>
              </a:rPr>
              <a:t>环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kumimoji="1" lang="en-US" altLang="zh-CN" sz="2800" b="1">
                <a:solidFill>
                  <a:srgbClr val="A50021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A50021"/>
                </a:solidFill>
                <a:ea typeface="楷体_GB2312" pitchFamily="49" charset="-122"/>
              </a:rPr>
              <a:t>带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16" name="AutoShape 82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4350" y="6605588"/>
            <a:ext cx="1306513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结束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25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25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utoUpdateAnimBg="0"/>
      <p:bldP spid="25607" grpId="0" autoUpdateAnimBg="0"/>
      <p:bldP spid="25614" grpId="0" build="p" autoUpdateAnimBg="0" advAuto="0"/>
      <p:bldP spid="25617" grpId="0" autoUpdateAnimBg="0"/>
      <p:bldP spid="25624" grpId="0" autoUpdateAnimBg="0"/>
      <p:bldP spid="25625" grpId="0" autoUpdateAnimBg="0"/>
      <p:bldP spid="25626" grpId="0" autoUpdateAnimBg="0"/>
      <p:bldP spid="25627" grpId="0" autoUpdateAnimBg="0"/>
      <p:bldP spid="25628" grpId="0" autoUpdateAnimBg="0"/>
      <p:bldP spid="25629" grpId="0" autoUpdateAnimBg="0"/>
      <p:bldP spid="25637" grpId="0" build="p" autoUpdateAnimBg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24" name="Group 20"/>
          <p:cNvGrpSpPr>
            <a:grpSpLocks/>
          </p:cNvGrpSpPr>
          <p:nvPr/>
        </p:nvGrpSpPr>
        <p:grpSpPr bwMode="auto">
          <a:xfrm>
            <a:off x="5272088" y="3584575"/>
            <a:ext cx="646112" cy="366713"/>
            <a:chOff x="3321" y="3417"/>
            <a:chExt cx="407" cy="231"/>
          </a:xfrm>
        </p:grpSpPr>
        <p:sp>
          <p:nvSpPr>
            <p:cNvPr id="5157" name="Rectangle 21"/>
            <p:cNvSpPr>
              <a:spLocks noChangeArrowheads="1"/>
            </p:cNvSpPr>
            <p:nvPr/>
          </p:nvSpPr>
          <p:spPr bwMode="auto">
            <a:xfrm>
              <a:off x="3321" y="3417"/>
              <a:ext cx="231" cy="23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t">
                <a:lnSpc>
                  <a:spcPct val="110000"/>
                </a:lnSpc>
              </a:pPr>
              <a:endParaRPr lang="zh-CN" altLang="en-US" sz="28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158" name="Line 22"/>
            <p:cNvSpPr>
              <a:spLocks noChangeShapeType="1"/>
            </p:cNvSpPr>
            <p:nvPr/>
          </p:nvSpPr>
          <p:spPr bwMode="auto">
            <a:xfrm>
              <a:off x="3456" y="3552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1550" name="Rectangle 46"/>
          <p:cNvSpPr>
            <a:spLocks noChangeArrowheads="1"/>
          </p:cNvSpPr>
          <p:nvPr/>
        </p:nvSpPr>
        <p:spPr bwMode="auto">
          <a:xfrm>
            <a:off x="5181600" y="3505200"/>
            <a:ext cx="8382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12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404813"/>
            <a:ext cx="4953000" cy="6096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2F00"/>
                    </a:gs>
                    <a:gs pos="50000">
                      <a:srgbClr val="006600"/>
                    </a:gs>
                    <a:gs pos="100000">
                      <a:srgbClr val="002F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66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一、变力沿直线所作的功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39750" y="118745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设物体在连续变力</a:t>
            </a:r>
            <a:r>
              <a:rPr kumimoji="1" lang="zh-CN" altLang="en-US" sz="2800" b="1" i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F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)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作用下沿 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轴从 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x 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 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移动到</a:t>
            </a: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743317"/>
              </p:ext>
            </p:extLst>
          </p:nvPr>
        </p:nvGraphicFramePr>
        <p:xfrm>
          <a:off x="304800" y="1841500"/>
          <a:ext cx="9493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Equation" r:id="rId3" imgW="914288" imgH="381074" progId="Equation.3">
                  <p:embed/>
                </p:oleObj>
              </mc:Choice>
              <mc:Fallback>
                <p:oleObj name="Equation" r:id="rId3" imgW="914288" imgH="3810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841500"/>
                        <a:ext cx="9493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219200" y="175260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力的方向与运动方向平行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5334000" y="17526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求变力所做的功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.</a:t>
            </a:r>
          </a:p>
        </p:txBody>
      </p:sp>
      <p:grpSp>
        <p:nvGrpSpPr>
          <p:cNvPr id="21515" name="Group 11"/>
          <p:cNvGrpSpPr>
            <a:grpSpLocks/>
          </p:cNvGrpSpPr>
          <p:nvPr/>
        </p:nvGrpSpPr>
        <p:grpSpPr bwMode="auto">
          <a:xfrm>
            <a:off x="5257800" y="3951288"/>
            <a:ext cx="3581400" cy="374650"/>
            <a:chOff x="3312" y="3648"/>
            <a:chExt cx="2256" cy="236"/>
          </a:xfrm>
        </p:grpSpPr>
        <p:sp>
          <p:nvSpPr>
            <p:cNvPr id="5155" name="Line 12"/>
            <p:cNvSpPr>
              <a:spLocks noChangeShapeType="1"/>
            </p:cNvSpPr>
            <p:nvPr/>
          </p:nvSpPr>
          <p:spPr bwMode="auto">
            <a:xfrm>
              <a:off x="3312" y="3648"/>
              <a:ext cx="22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5156" name="Object 13"/>
            <p:cNvGraphicFramePr>
              <a:graphicFrameLocks noChangeAspect="1"/>
            </p:cNvGraphicFramePr>
            <p:nvPr/>
          </p:nvGraphicFramePr>
          <p:xfrm>
            <a:off x="5355" y="3648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4" name="Equation" r:id="rId5" imgW="95343" imgH="114188" progId="Equation.3">
                    <p:embed/>
                  </p:oleObj>
                </mc:Choice>
                <mc:Fallback>
                  <p:oleObj name="Equation" r:id="rId5" imgW="95343" imgH="114188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5" y="3648"/>
                          <a:ext cx="21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18" name="Group 14"/>
          <p:cNvGrpSpPr>
            <a:grpSpLocks/>
          </p:cNvGrpSpPr>
          <p:nvPr/>
        </p:nvGrpSpPr>
        <p:grpSpPr bwMode="auto">
          <a:xfrm>
            <a:off x="5334000" y="3875088"/>
            <a:ext cx="336550" cy="450850"/>
            <a:chOff x="3360" y="3600"/>
            <a:chExt cx="212" cy="284"/>
          </a:xfrm>
        </p:grpSpPr>
        <p:graphicFrame>
          <p:nvGraphicFramePr>
            <p:cNvPr id="5153" name="Object 15"/>
            <p:cNvGraphicFramePr>
              <a:graphicFrameLocks noChangeAspect="1"/>
            </p:cNvGraphicFramePr>
            <p:nvPr/>
          </p:nvGraphicFramePr>
          <p:xfrm>
            <a:off x="3360" y="3648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5" name="Equation" r:id="rId7" imgW="95343" imgH="114188" progId="Equation.3">
                    <p:embed/>
                  </p:oleObj>
                </mc:Choice>
                <mc:Fallback>
                  <p:oleObj name="Equation" r:id="rId7" imgW="95343" imgH="114188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648"/>
                          <a:ext cx="21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4" name="Line 16"/>
            <p:cNvSpPr>
              <a:spLocks noChangeShapeType="1"/>
            </p:cNvSpPr>
            <p:nvPr/>
          </p:nvSpPr>
          <p:spPr bwMode="auto">
            <a:xfrm>
              <a:off x="3456" y="3600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21521" name="Group 17"/>
          <p:cNvGrpSpPr>
            <a:grpSpLocks/>
          </p:cNvGrpSpPr>
          <p:nvPr/>
        </p:nvGrpSpPr>
        <p:grpSpPr bwMode="auto">
          <a:xfrm>
            <a:off x="7969250" y="3875088"/>
            <a:ext cx="336550" cy="533400"/>
            <a:chOff x="5020" y="3600"/>
            <a:chExt cx="212" cy="336"/>
          </a:xfrm>
        </p:grpSpPr>
        <p:graphicFrame>
          <p:nvGraphicFramePr>
            <p:cNvPr id="5151" name="Object 18"/>
            <p:cNvGraphicFramePr>
              <a:graphicFrameLocks noChangeAspect="1"/>
            </p:cNvGraphicFramePr>
            <p:nvPr/>
          </p:nvGraphicFramePr>
          <p:xfrm>
            <a:off x="5020" y="3638"/>
            <a:ext cx="212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6" name="Equation" r:id="rId9" imgW="95343" imgH="152363" progId="Equation.3">
                    <p:embed/>
                  </p:oleObj>
                </mc:Choice>
                <mc:Fallback>
                  <p:oleObj name="Equation" r:id="rId9" imgW="95343" imgH="152363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0" y="3638"/>
                          <a:ext cx="212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2" name="Line 19"/>
            <p:cNvSpPr>
              <a:spLocks noChangeShapeType="1"/>
            </p:cNvSpPr>
            <p:nvPr/>
          </p:nvSpPr>
          <p:spPr bwMode="auto">
            <a:xfrm>
              <a:off x="5136" y="3600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21527" name="Group 23"/>
          <p:cNvGrpSpPr>
            <a:grpSpLocks/>
          </p:cNvGrpSpPr>
          <p:nvPr/>
        </p:nvGrpSpPr>
        <p:grpSpPr bwMode="auto">
          <a:xfrm>
            <a:off x="6248400" y="3581400"/>
            <a:ext cx="646113" cy="366713"/>
            <a:chOff x="3321" y="3417"/>
            <a:chExt cx="407" cy="231"/>
          </a:xfrm>
        </p:grpSpPr>
        <p:sp>
          <p:nvSpPr>
            <p:cNvPr id="5149" name="Rectangle 24"/>
            <p:cNvSpPr>
              <a:spLocks noChangeArrowheads="1"/>
            </p:cNvSpPr>
            <p:nvPr/>
          </p:nvSpPr>
          <p:spPr bwMode="auto">
            <a:xfrm>
              <a:off x="3321" y="3417"/>
              <a:ext cx="231" cy="23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t">
                <a:lnSpc>
                  <a:spcPct val="110000"/>
                </a:lnSpc>
              </a:pPr>
              <a:endParaRPr lang="zh-CN" altLang="en-US" sz="28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150" name="Line 25"/>
            <p:cNvSpPr>
              <a:spLocks noChangeShapeType="1"/>
            </p:cNvSpPr>
            <p:nvPr/>
          </p:nvSpPr>
          <p:spPr bwMode="auto">
            <a:xfrm>
              <a:off x="3456" y="3552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21560" name="Group 56"/>
          <p:cNvGrpSpPr>
            <a:grpSpLocks/>
          </p:cNvGrpSpPr>
          <p:nvPr/>
        </p:nvGrpSpPr>
        <p:grpSpPr bwMode="auto">
          <a:xfrm>
            <a:off x="6315075" y="3875088"/>
            <a:ext cx="225425" cy="374650"/>
            <a:chOff x="3978" y="2441"/>
            <a:chExt cx="142" cy="236"/>
          </a:xfrm>
        </p:grpSpPr>
        <p:graphicFrame>
          <p:nvGraphicFramePr>
            <p:cNvPr id="5147" name="Object 27"/>
            <p:cNvGraphicFramePr>
              <a:graphicFrameLocks noChangeAspect="1"/>
            </p:cNvGraphicFramePr>
            <p:nvPr/>
          </p:nvGraphicFramePr>
          <p:xfrm>
            <a:off x="3978" y="2525"/>
            <a:ext cx="14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7" name="Equation" r:id="rId11" imgW="200053" imgH="209624" progId="Equation.3">
                    <p:embed/>
                  </p:oleObj>
                </mc:Choice>
                <mc:Fallback>
                  <p:oleObj name="Equation" r:id="rId11" imgW="200053" imgH="209624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8" y="2525"/>
                          <a:ext cx="14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8" name="Line 28"/>
            <p:cNvSpPr>
              <a:spLocks noChangeShapeType="1"/>
            </p:cNvSpPr>
            <p:nvPr/>
          </p:nvSpPr>
          <p:spPr bwMode="auto">
            <a:xfrm>
              <a:off x="4032" y="2441"/>
              <a:ext cx="0" cy="4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21559" name="Group 55"/>
          <p:cNvGrpSpPr>
            <a:grpSpLocks/>
          </p:cNvGrpSpPr>
          <p:nvPr/>
        </p:nvGrpSpPr>
        <p:grpSpPr bwMode="auto">
          <a:xfrm>
            <a:off x="6772275" y="3875088"/>
            <a:ext cx="1000125" cy="392112"/>
            <a:chOff x="4266" y="2441"/>
            <a:chExt cx="630" cy="247"/>
          </a:xfrm>
        </p:grpSpPr>
        <p:graphicFrame>
          <p:nvGraphicFramePr>
            <p:cNvPr id="5145" name="Object 30"/>
            <p:cNvGraphicFramePr>
              <a:graphicFrameLocks noChangeAspect="1"/>
            </p:cNvGraphicFramePr>
            <p:nvPr/>
          </p:nvGraphicFramePr>
          <p:xfrm>
            <a:off x="4266" y="2479"/>
            <a:ext cx="63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8" name="Equation" r:id="rId13" imgW="962127" imgH="304726" progId="Equation.3">
                    <p:embed/>
                  </p:oleObj>
                </mc:Choice>
                <mc:Fallback>
                  <p:oleObj name="Equation" r:id="rId13" imgW="962127" imgH="304726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6" y="2479"/>
                          <a:ext cx="63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6" name="Line 31"/>
            <p:cNvSpPr>
              <a:spLocks noChangeShapeType="1"/>
            </p:cNvSpPr>
            <p:nvPr/>
          </p:nvSpPr>
          <p:spPr bwMode="auto">
            <a:xfrm>
              <a:off x="4512" y="2441"/>
              <a:ext cx="0" cy="4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aphicFrame>
        <p:nvGraphicFramePr>
          <p:cNvPr id="2153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145142"/>
              </p:ext>
            </p:extLst>
          </p:nvPr>
        </p:nvGraphicFramePr>
        <p:xfrm>
          <a:off x="558800" y="2597150"/>
          <a:ext cx="51609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name="Equation" r:id="rId15" imgW="5105363" imgH="419249" progId="Equation.DSMT4">
                  <p:embed/>
                </p:oleObj>
              </mc:Choice>
              <mc:Fallback>
                <p:oleObj name="Equation" r:id="rId15" imgW="5105363" imgH="419249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2597150"/>
                        <a:ext cx="51609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0" name="Text Box 36"/>
          <p:cNvSpPr txBox="1">
            <a:spLocks noChangeArrowheads="1"/>
          </p:cNvSpPr>
          <p:nvPr/>
        </p:nvSpPr>
        <p:spPr bwMode="auto">
          <a:xfrm>
            <a:off x="5715000" y="25146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在其上所作的功元</a:t>
            </a:r>
          </a:p>
        </p:txBody>
      </p:sp>
      <p:sp>
        <p:nvSpPr>
          <p:cNvPr id="21541" name="Text Box 37"/>
          <p:cNvSpPr txBox="1">
            <a:spLocks noChangeArrowheads="1"/>
          </p:cNvSpPr>
          <p:nvPr/>
        </p:nvSpPr>
        <p:spPr bwMode="auto">
          <a:xfrm>
            <a:off x="152400" y="32004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素为</a:t>
            </a:r>
          </a:p>
        </p:txBody>
      </p:sp>
      <p:graphicFrame>
        <p:nvGraphicFramePr>
          <p:cNvPr id="2154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882946"/>
              </p:ext>
            </p:extLst>
          </p:nvPr>
        </p:nvGraphicFramePr>
        <p:xfrm>
          <a:off x="1676400" y="3733800"/>
          <a:ext cx="2093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Equation" r:id="rId17" imgW="2066767" imgH="381074" progId="Equation.3">
                  <p:embed/>
                </p:oleObj>
              </mc:Choice>
              <mc:Fallback>
                <p:oleObj name="Equation" r:id="rId17" imgW="2066767" imgH="381074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733800"/>
                        <a:ext cx="2093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228600" y="454183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因此变力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F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)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在区间 </a:t>
            </a:r>
          </a:p>
        </p:txBody>
      </p:sp>
      <p:graphicFrame>
        <p:nvGraphicFramePr>
          <p:cNvPr id="2154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779736"/>
              </p:ext>
            </p:extLst>
          </p:nvPr>
        </p:nvGraphicFramePr>
        <p:xfrm>
          <a:off x="3556000" y="4572000"/>
          <a:ext cx="78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Equation" r:id="rId19" imgW="762074" imgH="381074" progId="Equation.3">
                  <p:embed/>
                </p:oleObj>
              </mc:Choice>
              <mc:Fallback>
                <p:oleObj name="Equation" r:id="rId19" imgW="762074" imgH="381074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4572000"/>
                        <a:ext cx="787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4267200" y="44958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上所作的功为</a:t>
            </a:r>
          </a:p>
        </p:txBody>
      </p:sp>
      <p:graphicFrame>
        <p:nvGraphicFramePr>
          <p:cNvPr id="2154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249188"/>
              </p:ext>
            </p:extLst>
          </p:nvPr>
        </p:nvGraphicFramePr>
        <p:xfrm>
          <a:off x="1828800" y="5181600"/>
          <a:ext cx="2171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Equation" r:id="rId21" imgW="2143041" imgH="743062" progId="Equation.3">
                  <p:embed/>
                </p:oleObj>
              </mc:Choice>
              <mc:Fallback>
                <p:oleObj name="Equation" r:id="rId21" imgW="2143041" imgH="743062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81600"/>
                        <a:ext cx="2171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152382"/>
              </p:ext>
            </p:extLst>
          </p:nvPr>
        </p:nvGraphicFramePr>
        <p:xfrm>
          <a:off x="4068763" y="5089525"/>
          <a:ext cx="2598737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Equation" r:id="rId23" imgW="1009631" imgH="333524" progId="Equation.DSMT4">
                  <p:embed/>
                </p:oleObj>
              </mc:Choice>
              <mc:Fallback>
                <p:oleObj name="Equation" r:id="rId23" imgW="1009631" imgH="333524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5089525"/>
                        <a:ext cx="2598737" cy="8937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C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AutoShape 315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0" grpId="0" animBg="1"/>
      <p:bldP spid="21508" grpId="0" autoUpdateAnimBg="0"/>
      <p:bldP spid="21512" grpId="0" autoUpdateAnimBg="0"/>
      <p:bldP spid="21513" grpId="0" autoUpdateAnimBg="0"/>
      <p:bldP spid="21540" grpId="0" autoUpdateAnimBg="0"/>
      <p:bldP spid="21541" grpId="0" autoUpdateAnimBg="0"/>
      <p:bldP spid="21543" grpId="0" autoUpdateAnimBg="0"/>
      <p:bldP spid="21545" grpId="0" autoUpdateAnimBg="0"/>
      <p:bldP spid="3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7" name="Text Box 13"/>
          <p:cNvSpPr txBox="1">
            <a:spLocks noChangeArrowheads="1"/>
          </p:cNvSpPr>
          <p:nvPr/>
        </p:nvSpPr>
        <p:spPr bwMode="auto">
          <a:xfrm>
            <a:off x="700088" y="2420938"/>
            <a:ext cx="21590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库仑定律</a:t>
            </a:r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1087438" y="3175000"/>
            <a:ext cx="6221255" cy="47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真空中两个静止的点电荷之间的作用力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7324725" y="3175000"/>
            <a:ext cx="1442703" cy="47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与这两个</a:t>
            </a:r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700088" y="3894138"/>
            <a:ext cx="4417876" cy="47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电荷所带电量的乘积成正比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82964" name="Rectangle 20"/>
          <p:cNvSpPr>
            <a:spLocks noChangeArrowheads="1"/>
          </p:cNvSpPr>
          <p:nvPr/>
        </p:nvSpPr>
        <p:spPr bwMode="auto">
          <a:xfrm>
            <a:off x="5197475" y="3859213"/>
            <a:ext cx="3606757" cy="47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与它们距离的平方成反</a:t>
            </a:r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700088" y="4541838"/>
            <a:ext cx="450444" cy="47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比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82966" name="Rectangle 22"/>
          <p:cNvSpPr>
            <a:spLocks noChangeArrowheads="1"/>
          </p:cNvSpPr>
          <p:nvPr/>
        </p:nvSpPr>
        <p:spPr bwMode="auto">
          <a:xfrm>
            <a:off x="1335088" y="4541838"/>
            <a:ext cx="6221255" cy="47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作用力的方向沿着这两个点电荷的连线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82967" name="Rectangle 23"/>
          <p:cNvSpPr>
            <a:spLocks noChangeArrowheads="1"/>
          </p:cNvSpPr>
          <p:nvPr/>
        </p:nvSpPr>
        <p:spPr bwMode="auto">
          <a:xfrm>
            <a:off x="7626350" y="4541838"/>
            <a:ext cx="1082027" cy="47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同性电</a:t>
            </a:r>
          </a:p>
        </p:txBody>
      </p:sp>
      <p:sp>
        <p:nvSpPr>
          <p:cNvPr id="82968" name="Rectangle 24"/>
          <p:cNvSpPr>
            <a:spLocks noChangeArrowheads="1"/>
          </p:cNvSpPr>
          <p:nvPr/>
        </p:nvSpPr>
        <p:spPr bwMode="auto">
          <a:xfrm>
            <a:off x="700088" y="5133975"/>
            <a:ext cx="4105275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40000"/>
              </a:lnSpc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荷相斥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, 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异性电荷相吸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6155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300038"/>
            <a:ext cx="908050" cy="536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391400" y="3048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一个单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52400" y="152400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求电场力所作的功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. </a:t>
            </a:r>
            <a:endParaRPr kumimoji="1" lang="en-US" altLang="zh-CN" sz="2400" b="1">
              <a:solidFill>
                <a:srgbClr val="009999"/>
              </a:solidFill>
              <a:ea typeface="楷体_GB2312" pitchFamily="49" charset="-122"/>
            </a:endParaRPr>
          </a:p>
        </p:txBody>
      </p:sp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152400" y="928688"/>
            <a:ext cx="868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位正电荷沿直线从距离点电荷</a:t>
            </a:r>
            <a:r>
              <a:rPr kumimoji="1" lang="zh-CN" altLang="en-US" sz="2800" b="1" i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处移动到 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b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处 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 &lt; 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) , </a:t>
            </a:r>
          </a:p>
        </p:txBody>
      </p:sp>
      <p:sp>
        <p:nvSpPr>
          <p:cNvPr id="6159" name="Text Box 43"/>
          <p:cNvSpPr txBox="1">
            <a:spLocks noChangeArrowheads="1"/>
          </p:cNvSpPr>
          <p:nvPr/>
        </p:nvSpPr>
        <p:spPr bwMode="auto">
          <a:xfrm>
            <a:off x="1279525" y="295275"/>
            <a:ext cx="63385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在一个带 </a:t>
            </a:r>
            <a:r>
              <a:rPr kumimoji="1" lang="en-US" altLang="zh-CN" sz="2800" b="1">
                <a:solidFill>
                  <a:srgbClr val="A50021"/>
                </a:solidFill>
                <a:ea typeface="楷体_GB2312" pitchFamily="49" charset="-122"/>
              </a:rPr>
              <a:t>+</a:t>
            </a:r>
            <a:r>
              <a:rPr kumimoji="1" lang="en-US" altLang="zh-CN" sz="2800" b="1" i="1">
                <a:solidFill>
                  <a:srgbClr val="A50021"/>
                </a:solidFill>
                <a:ea typeface="楷体_GB2312" pitchFamily="49" charset="-122"/>
              </a:rPr>
              <a:t>q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电荷所产生的电场作用下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, </a:t>
            </a:r>
          </a:p>
        </p:txBody>
      </p:sp>
      <p:sp>
        <p:nvSpPr>
          <p:cNvPr id="18" name="AutoShape 315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7" grpId="0"/>
      <p:bldP spid="82961" grpId="0"/>
      <p:bldP spid="82962" grpId="0"/>
      <p:bldP spid="82963" grpId="0"/>
      <p:bldP spid="82964" grpId="0"/>
      <p:bldP spid="82965" grpId="0"/>
      <p:bldP spid="82966" grpId="0"/>
      <p:bldP spid="82967" grpId="0"/>
      <p:bldP spid="82968" grpId="0"/>
      <p:bldP spid="13" grpId="0" autoUpdateAnimBg="0"/>
      <p:bldP spid="14" grpId="0" autoUpdateAnimBg="0"/>
      <p:bldP spid="15" grpId="0" autoUpdateAnimBg="0"/>
      <p:bldP spid="1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300038"/>
            <a:ext cx="908050" cy="536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391400" y="3048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一个单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400" y="152400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求电场力所作的功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. </a:t>
            </a:r>
            <a:endParaRPr kumimoji="1" lang="en-US" altLang="zh-CN" sz="2400" b="1">
              <a:solidFill>
                <a:srgbClr val="009999"/>
              </a:solidFill>
              <a:ea typeface="楷体_GB2312" pitchFamily="49" charset="-122"/>
            </a:endParaRPr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713806"/>
              </p:ext>
            </p:extLst>
          </p:nvPr>
        </p:nvGraphicFramePr>
        <p:xfrm>
          <a:off x="4576763" y="2819400"/>
          <a:ext cx="508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name="Equation" r:id="rId3" imgW="476380" imgH="304726" progId="Equation.3">
                  <p:embed/>
                </p:oleObj>
              </mc:Choice>
              <mc:Fallback>
                <p:oleObj name="Equation" r:id="rId3" imgW="476380" imgH="30472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763" y="2819400"/>
                        <a:ext cx="508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22" name="Group 6"/>
          <p:cNvGrpSpPr>
            <a:grpSpLocks/>
          </p:cNvGrpSpPr>
          <p:nvPr/>
        </p:nvGrpSpPr>
        <p:grpSpPr bwMode="auto">
          <a:xfrm>
            <a:off x="4700588" y="3190875"/>
            <a:ext cx="3954462" cy="457200"/>
            <a:chOff x="2961" y="2016"/>
            <a:chExt cx="2491" cy="288"/>
          </a:xfrm>
        </p:grpSpPr>
        <p:sp>
          <p:nvSpPr>
            <p:cNvPr id="7210" name="Line 7"/>
            <p:cNvSpPr>
              <a:spLocks noChangeShapeType="1"/>
            </p:cNvSpPr>
            <p:nvPr/>
          </p:nvSpPr>
          <p:spPr bwMode="auto">
            <a:xfrm>
              <a:off x="3072" y="2064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211" name="Line 8"/>
            <p:cNvSpPr>
              <a:spLocks noChangeShapeType="1"/>
            </p:cNvSpPr>
            <p:nvPr/>
          </p:nvSpPr>
          <p:spPr bwMode="auto">
            <a:xfrm>
              <a:off x="3072" y="2016"/>
              <a:ext cx="0" cy="4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7212" name="Object 9"/>
            <p:cNvGraphicFramePr>
              <a:graphicFrameLocks noChangeAspect="1"/>
            </p:cNvGraphicFramePr>
            <p:nvPr/>
          </p:nvGraphicFramePr>
          <p:xfrm>
            <a:off x="2961" y="2088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7" name="Equation" r:id="rId5" imgW="276327" imgH="285638" progId="Equation.3">
                    <p:embed/>
                  </p:oleObj>
                </mc:Choice>
                <mc:Fallback>
                  <p:oleObj name="Equation" r:id="rId5" imgW="276327" imgH="285638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1" y="2088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3" name="Object 10"/>
            <p:cNvGraphicFramePr>
              <a:graphicFrameLocks noChangeAspect="1"/>
            </p:cNvGraphicFramePr>
            <p:nvPr/>
          </p:nvGraphicFramePr>
          <p:xfrm>
            <a:off x="5324" y="2160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8" name="Equation" r:id="rId7" imgW="171617" imgH="199913" progId="Equation.3">
                    <p:embed/>
                  </p:oleObj>
                </mc:Choice>
                <mc:Fallback>
                  <p:oleObj name="Equation" r:id="rId7" imgW="171617" imgH="19991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4" y="2160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27" name="Group 11"/>
          <p:cNvGrpSpPr>
            <a:grpSpLocks/>
          </p:cNvGrpSpPr>
          <p:nvPr/>
        </p:nvGrpSpPr>
        <p:grpSpPr bwMode="auto">
          <a:xfrm>
            <a:off x="5457825" y="3200400"/>
            <a:ext cx="228600" cy="393700"/>
            <a:chOff x="3438" y="2016"/>
            <a:chExt cx="144" cy="248"/>
          </a:xfrm>
        </p:grpSpPr>
        <p:graphicFrame>
          <p:nvGraphicFramePr>
            <p:cNvPr id="7208" name="Object 12"/>
            <p:cNvGraphicFramePr>
              <a:graphicFrameLocks noChangeAspect="1"/>
            </p:cNvGraphicFramePr>
            <p:nvPr/>
          </p:nvGraphicFramePr>
          <p:xfrm>
            <a:off x="3438" y="211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9" name="Equation" r:id="rId9" imgW="200053" imgH="209624" progId="Equation.3">
                    <p:embed/>
                  </p:oleObj>
                </mc:Choice>
                <mc:Fallback>
                  <p:oleObj name="Equation" r:id="rId9" imgW="200053" imgH="209624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8" y="211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9" name="Line 13"/>
            <p:cNvSpPr>
              <a:spLocks noChangeShapeType="1"/>
            </p:cNvSpPr>
            <p:nvPr/>
          </p:nvSpPr>
          <p:spPr bwMode="auto">
            <a:xfrm>
              <a:off x="3504" y="2016"/>
              <a:ext cx="0" cy="4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0430" name="Group 14"/>
          <p:cNvGrpSpPr>
            <a:grpSpLocks/>
          </p:cNvGrpSpPr>
          <p:nvPr/>
        </p:nvGrpSpPr>
        <p:grpSpPr bwMode="auto">
          <a:xfrm>
            <a:off x="7750175" y="3200400"/>
            <a:ext cx="215900" cy="492125"/>
            <a:chOff x="4882" y="2016"/>
            <a:chExt cx="136" cy="310"/>
          </a:xfrm>
        </p:grpSpPr>
        <p:graphicFrame>
          <p:nvGraphicFramePr>
            <p:cNvPr id="7206" name="Object 15"/>
            <p:cNvGraphicFramePr>
              <a:graphicFrameLocks noChangeAspect="1"/>
            </p:cNvGraphicFramePr>
            <p:nvPr/>
          </p:nvGraphicFramePr>
          <p:xfrm>
            <a:off x="4882" y="2118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0" name="Equation" r:id="rId11" imgW="190351" imgH="304726" progId="Equation.3">
                    <p:embed/>
                  </p:oleObj>
                </mc:Choice>
                <mc:Fallback>
                  <p:oleObj name="Equation" r:id="rId11" imgW="190351" imgH="30472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2" y="2118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7" name="Line 16"/>
            <p:cNvSpPr>
              <a:spLocks noChangeShapeType="1"/>
            </p:cNvSpPr>
            <p:nvPr/>
          </p:nvSpPr>
          <p:spPr bwMode="auto">
            <a:xfrm>
              <a:off x="4944" y="2016"/>
              <a:ext cx="0" cy="4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0433" name="Group 17"/>
          <p:cNvGrpSpPr>
            <a:grpSpLocks/>
          </p:cNvGrpSpPr>
          <p:nvPr/>
        </p:nvGrpSpPr>
        <p:grpSpPr bwMode="auto">
          <a:xfrm>
            <a:off x="6273800" y="3200400"/>
            <a:ext cx="203200" cy="381000"/>
            <a:chOff x="3952" y="2016"/>
            <a:chExt cx="128" cy="240"/>
          </a:xfrm>
        </p:grpSpPr>
        <p:graphicFrame>
          <p:nvGraphicFramePr>
            <p:cNvPr id="7204" name="Object 18"/>
            <p:cNvGraphicFramePr>
              <a:graphicFrameLocks noChangeAspect="1"/>
            </p:cNvGraphicFramePr>
            <p:nvPr/>
          </p:nvGraphicFramePr>
          <p:xfrm>
            <a:off x="3952" y="2112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1" name="Equation" r:id="rId13" imgW="171617" imgH="199913" progId="Equation.3">
                    <p:embed/>
                  </p:oleObj>
                </mc:Choice>
                <mc:Fallback>
                  <p:oleObj name="Equation" r:id="rId13" imgW="171617" imgH="199913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" y="2112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5" name="Line 19"/>
            <p:cNvSpPr>
              <a:spLocks noChangeShapeType="1"/>
            </p:cNvSpPr>
            <p:nvPr/>
          </p:nvSpPr>
          <p:spPr bwMode="auto">
            <a:xfrm>
              <a:off x="3984" y="2016"/>
              <a:ext cx="0" cy="45"/>
            </a:xfrm>
            <a:prstGeom prst="line">
              <a:avLst/>
            </a:prstGeom>
            <a:noFill/>
            <a:ln w="571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0436" name="Group 20"/>
          <p:cNvGrpSpPr>
            <a:grpSpLocks/>
          </p:cNvGrpSpPr>
          <p:nvPr/>
        </p:nvGrpSpPr>
        <p:grpSpPr bwMode="auto">
          <a:xfrm>
            <a:off x="6648450" y="3200400"/>
            <a:ext cx="876300" cy="509588"/>
            <a:chOff x="4188" y="2016"/>
            <a:chExt cx="552" cy="321"/>
          </a:xfrm>
        </p:grpSpPr>
        <p:graphicFrame>
          <p:nvGraphicFramePr>
            <p:cNvPr id="7202" name="Object 21"/>
            <p:cNvGraphicFramePr>
              <a:graphicFrameLocks noChangeAspect="1"/>
            </p:cNvGraphicFramePr>
            <p:nvPr/>
          </p:nvGraphicFramePr>
          <p:xfrm>
            <a:off x="4188" y="2089"/>
            <a:ext cx="5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2" name="Equation" r:id="rId15" imgW="847716" imgH="361987" progId="Equation.3">
                    <p:embed/>
                  </p:oleObj>
                </mc:Choice>
                <mc:Fallback>
                  <p:oleObj name="Equation" r:id="rId15" imgW="847716" imgH="361987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8" y="2089"/>
                          <a:ext cx="55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3" name="Line 22"/>
            <p:cNvSpPr>
              <a:spLocks noChangeShapeType="1"/>
            </p:cNvSpPr>
            <p:nvPr/>
          </p:nvSpPr>
          <p:spPr bwMode="auto">
            <a:xfrm>
              <a:off x="4416" y="2016"/>
              <a:ext cx="0" cy="45"/>
            </a:xfrm>
            <a:prstGeom prst="line">
              <a:avLst/>
            </a:prstGeom>
            <a:noFill/>
            <a:ln w="571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aphicFrame>
        <p:nvGraphicFramePr>
          <p:cNvPr id="604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023861"/>
              </p:ext>
            </p:extLst>
          </p:nvPr>
        </p:nvGraphicFramePr>
        <p:xfrm>
          <a:off x="5400675" y="2759075"/>
          <a:ext cx="5429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" name="Equation" r:id="rId17" imgW="171617" imgH="133276" progId="Equation.3">
                  <p:embed/>
                </p:oleObj>
              </mc:Choice>
              <mc:Fallback>
                <p:oleObj name="Equation" r:id="rId17" imgW="171617" imgH="13327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2759075"/>
                        <a:ext cx="5429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861583"/>
              </p:ext>
            </p:extLst>
          </p:nvPr>
        </p:nvGraphicFramePr>
        <p:xfrm>
          <a:off x="6076950" y="2819400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" name="Equation" r:id="rId19" imgW="390404" imgH="276262" progId="Equation.3">
                  <p:embed/>
                </p:oleObj>
              </mc:Choice>
              <mc:Fallback>
                <p:oleObj name="Equation" r:id="rId19" imgW="390404" imgH="27626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950" y="2819400"/>
                        <a:ext cx="419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539750" y="20574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A50021"/>
                </a:solidFill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A50021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1143000" y="20574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当单位正电荷距离原点 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时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5486400" y="207168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由</a:t>
            </a:r>
            <a:r>
              <a:rPr kumimoji="1" lang="zh-CN" altLang="en-US" sz="2800" b="1">
                <a:solidFill>
                  <a:srgbClr val="A50021"/>
                </a:solidFill>
                <a:ea typeface="楷体_GB2312" pitchFamily="49" charset="-122"/>
              </a:rPr>
              <a:t>库仑定律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电场力为</a:t>
            </a:r>
          </a:p>
        </p:txBody>
      </p:sp>
      <p:graphicFrame>
        <p:nvGraphicFramePr>
          <p:cNvPr id="6044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910170"/>
              </p:ext>
            </p:extLst>
          </p:nvPr>
        </p:nvGraphicFramePr>
        <p:xfrm>
          <a:off x="1905000" y="2552700"/>
          <a:ext cx="1295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" name="Equation" r:id="rId21" imgW="1266890" imgH="847874" progId="Equation.3">
                  <p:embed/>
                </p:oleObj>
              </mc:Choice>
              <mc:Fallback>
                <p:oleObj name="Equation" r:id="rId21" imgW="1266890" imgH="8478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52700"/>
                        <a:ext cx="1295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5" name="Line 29"/>
          <p:cNvSpPr>
            <a:spLocks noChangeShapeType="1"/>
          </p:cNvSpPr>
          <p:nvPr/>
        </p:nvSpPr>
        <p:spPr bwMode="auto">
          <a:xfrm>
            <a:off x="6324600" y="3257550"/>
            <a:ext cx="685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152400" y="3427413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则功的元素为</a:t>
            </a:r>
          </a:p>
        </p:txBody>
      </p:sp>
      <p:graphicFrame>
        <p:nvGraphicFramePr>
          <p:cNvPr id="6044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870043"/>
              </p:ext>
            </p:extLst>
          </p:nvPr>
        </p:nvGraphicFramePr>
        <p:xfrm>
          <a:off x="2438400" y="3352800"/>
          <a:ext cx="1828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" name="Equation" r:id="rId23" imgW="1800141" imgH="847874" progId="Equation.3">
                  <p:embed/>
                </p:oleObj>
              </mc:Choice>
              <mc:Fallback>
                <p:oleObj name="Equation" r:id="rId23" imgW="1800141" imgH="84787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352800"/>
                        <a:ext cx="1828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152400" y="43576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所求功为</a:t>
            </a:r>
          </a:p>
        </p:txBody>
      </p:sp>
      <p:graphicFrame>
        <p:nvGraphicFramePr>
          <p:cNvPr id="6044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886729"/>
              </p:ext>
            </p:extLst>
          </p:nvPr>
        </p:nvGraphicFramePr>
        <p:xfrm>
          <a:off x="2209800" y="4289425"/>
          <a:ext cx="1930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" name="Equation" r:id="rId25" imgW="1904851" imgH="847874" progId="Equation.3">
                  <p:embed/>
                </p:oleObj>
              </mc:Choice>
              <mc:Fallback>
                <p:oleObj name="Equation" r:id="rId25" imgW="1904851" imgH="847874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289425"/>
                        <a:ext cx="1930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885202"/>
              </p:ext>
            </p:extLst>
          </p:nvPr>
        </p:nvGraphicFramePr>
        <p:xfrm>
          <a:off x="4165600" y="4305300"/>
          <a:ext cx="1574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8" name="Equation" r:id="rId27" imgW="1543217" imgH="857250" progId="Equation.3">
                  <p:embed/>
                </p:oleObj>
              </mc:Choice>
              <mc:Fallback>
                <p:oleObj name="Equation" r:id="rId27" imgW="1543217" imgH="85725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4305300"/>
                        <a:ext cx="1574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57420"/>
              </p:ext>
            </p:extLst>
          </p:nvPr>
        </p:nvGraphicFramePr>
        <p:xfrm>
          <a:off x="5791200" y="4292600"/>
          <a:ext cx="228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" name="Equation" r:id="rId29" imgW="200053" imgH="847874" progId="Equation.3">
                  <p:embed/>
                </p:oleObj>
              </mc:Choice>
              <mc:Fallback>
                <p:oleObj name="Equation" r:id="rId29" imgW="200053" imgH="847874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292600"/>
                        <a:ext cx="228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286866"/>
              </p:ext>
            </p:extLst>
          </p:nvPr>
        </p:nvGraphicFramePr>
        <p:xfrm>
          <a:off x="6019800" y="4330700"/>
          <a:ext cx="1828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" name="Equation" r:id="rId31" imgW="1800141" imgH="819076" progId="Equation.3">
                  <p:embed/>
                </p:oleObj>
              </mc:Choice>
              <mc:Fallback>
                <p:oleObj name="Equation" r:id="rId31" imgW="1800141" imgH="819076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330700"/>
                        <a:ext cx="1828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539750" y="53863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A50021"/>
                </a:solidFill>
                <a:ea typeface="楷体_GB2312" pitchFamily="49" charset="-122"/>
              </a:rPr>
              <a:t>说明</a:t>
            </a:r>
            <a:r>
              <a:rPr kumimoji="1" lang="en-US" altLang="zh-CN" sz="2800" b="1">
                <a:solidFill>
                  <a:srgbClr val="A50021"/>
                </a:solidFill>
                <a:ea typeface="楷体_GB2312" pitchFamily="49" charset="-122"/>
              </a:rPr>
              <a:t>:</a:t>
            </a:r>
            <a:endParaRPr kumimoji="1" lang="en-US" altLang="zh-CN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6045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6456"/>
              </p:ext>
            </p:extLst>
          </p:nvPr>
        </p:nvGraphicFramePr>
        <p:xfrm>
          <a:off x="1638300" y="5421313"/>
          <a:ext cx="36576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" name="Equation" r:id="rId33" imgW="1561951" imgH="190537" progId="Equation.DSMT4">
                  <p:embed/>
                </p:oleObj>
              </mc:Choice>
              <mc:Fallback>
                <p:oleObj name="Equation" r:id="rId33" imgW="1561951" imgH="190537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5421313"/>
                        <a:ext cx="36576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59406"/>
              </p:ext>
            </p:extLst>
          </p:nvPr>
        </p:nvGraphicFramePr>
        <p:xfrm>
          <a:off x="5486400" y="5257800"/>
          <a:ext cx="1447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" name="Equation" r:id="rId35" imgW="1419104" imgH="847874" progId="Equation.3">
                  <p:embed/>
                </p:oleObj>
              </mc:Choice>
              <mc:Fallback>
                <p:oleObj name="Equation" r:id="rId35" imgW="1419104" imgH="84787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257800"/>
                        <a:ext cx="1447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955908"/>
              </p:ext>
            </p:extLst>
          </p:nvPr>
        </p:nvGraphicFramePr>
        <p:xfrm>
          <a:off x="7010400" y="5283200"/>
          <a:ext cx="787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3" name="Equation" r:id="rId37" imgW="762074" imgH="819076" progId="Equation.3">
                  <p:embed/>
                </p:oleObj>
              </mc:Choice>
              <mc:Fallback>
                <p:oleObj name="Equation" r:id="rId37" imgW="762074" imgH="819076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283200"/>
                        <a:ext cx="787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57" name="Rectangle 41"/>
          <p:cNvSpPr>
            <a:spLocks noChangeArrowheads="1"/>
          </p:cNvSpPr>
          <p:nvPr/>
        </p:nvSpPr>
        <p:spPr bwMode="auto">
          <a:xfrm>
            <a:off x="5257800" y="2760663"/>
            <a:ext cx="685800" cy="430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198" name="Text Box 42"/>
          <p:cNvSpPr txBox="1">
            <a:spLocks noChangeArrowheads="1"/>
          </p:cNvSpPr>
          <p:nvPr/>
        </p:nvSpPr>
        <p:spPr bwMode="auto">
          <a:xfrm>
            <a:off x="152400" y="928688"/>
            <a:ext cx="868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位正电荷沿直线从距离点电荷</a:t>
            </a:r>
            <a:r>
              <a:rPr kumimoji="1" lang="zh-CN" altLang="en-US" sz="2800" b="1" i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处移动到 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b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处 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 &lt; 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) , </a:t>
            </a:r>
          </a:p>
        </p:txBody>
      </p:sp>
      <p:sp>
        <p:nvSpPr>
          <p:cNvPr id="7199" name="Text Box 43"/>
          <p:cNvSpPr txBox="1">
            <a:spLocks noChangeArrowheads="1"/>
          </p:cNvSpPr>
          <p:nvPr/>
        </p:nvSpPr>
        <p:spPr bwMode="auto">
          <a:xfrm>
            <a:off x="1279525" y="295275"/>
            <a:ext cx="63385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在一个带 </a:t>
            </a:r>
            <a:r>
              <a:rPr kumimoji="1" lang="en-US" altLang="zh-CN" sz="2800" b="1">
                <a:solidFill>
                  <a:srgbClr val="A50021"/>
                </a:solidFill>
                <a:ea typeface="楷体_GB2312" pitchFamily="49" charset="-122"/>
              </a:rPr>
              <a:t>+</a:t>
            </a:r>
            <a:r>
              <a:rPr kumimoji="1" lang="en-US" altLang="zh-CN" sz="2800" b="1" i="1">
                <a:solidFill>
                  <a:srgbClr val="A50021"/>
                </a:solidFill>
                <a:ea typeface="楷体_GB2312" pitchFamily="49" charset="-122"/>
              </a:rPr>
              <a:t>q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电荷所产生的电场作用下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, 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250825" y="3716338"/>
            <a:ext cx="8740775" cy="14224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 fontAlgn="t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电势</a:t>
            </a:r>
            <a:r>
              <a:rPr lang="zh-CN" altLang="en-US" sz="28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单位正电荷由电场中某点</a:t>
            </a:r>
            <a:r>
              <a:rPr lang="en-US" altLang="zh-CN" sz="2800" b="1" i="1" dirty="0">
                <a:solidFill>
                  <a:schemeClr val="tx1"/>
                </a:solidFill>
                <a:ea typeface="华文楷体" pitchFamily="2" charset="-122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移到零势能点</a:t>
            </a:r>
            <a:r>
              <a:rPr lang="en-US" altLang="zh-CN" sz="28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8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一般取无限远处或者大地为零势能点）时电场力做的功与其所带电量的比值</a:t>
            </a:r>
            <a:r>
              <a:rPr lang="en-US" altLang="zh-CN" sz="28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.</a:t>
            </a:r>
            <a:endParaRPr lang="zh-CN" altLang="en-US" sz="2800" b="1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6" name="AutoShape 315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1" grpId="0" autoUpdateAnimBg="0"/>
      <p:bldP spid="60442" grpId="0" autoUpdateAnimBg="0"/>
      <p:bldP spid="60443" grpId="0" autoUpdateAnimBg="0"/>
      <p:bldP spid="60445" grpId="0" animBg="1"/>
      <p:bldP spid="60446" grpId="0" autoUpdateAnimBg="0"/>
      <p:bldP spid="60448" grpId="0" autoUpdateAnimBg="0"/>
      <p:bldP spid="60453" grpId="0" autoUpdateAnimBg="0"/>
      <p:bldP spid="60457" grpId="0" animBg="1"/>
      <p:bldP spid="2" grpId="0" animBg="1"/>
      <p:bldP spid="4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1026"/>
          <p:cNvGrpSpPr>
            <a:grpSpLocks/>
          </p:cNvGrpSpPr>
          <p:nvPr/>
        </p:nvGrpSpPr>
        <p:grpSpPr bwMode="auto">
          <a:xfrm>
            <a:off x="5715000" y="4051300"/>
            <a:ext cx="2667000" cy="914400"/>
            <a:chOff x="3648" y="1248"/>
            <a:chExt cx="1680" cy="576"/>
          </a:xfrm>
        </p:grpSpPr>
        <p:grpSp>
          <p:nvGrpSpPr>
            <p:cNvPr id="8237" name="Group 1027"/>
            <p:cNvGrpSpPr>
              <a:grpSpLocks/>
            </p:cNvGrpSpPr>
            <p:nvPr/>
          </p:nvGrpSpPr>
          <p:grpSpPr bwMode="auto">
            <a:xfrm>
              <a:off x="3648" y="1248"/>
              <a:ext cx="1680" cy="576"/>
              <a:chOff x="3648" y="1632"/>
              <a:chExt cx="1680" cy="576"/>
            </a:xfrm>
          </p:grpSpPr>
          <p:sp>
            <p:nvSpPr>
              <p:cNvPr id="8239" name="Freeform 1028"/>
              <p:cNvSpPr>
                <a:spLocks/>
              </p:cNvSpPr>
              <p:nvPr/>
            </p:nvSpPr>
            <p:spPr bwMode="auto">
              <a:xfrm>
                <a:off x="3744" y="1632"/>
                <a:ext cx="1488" cy="576"/>
              </a:xfrm>
              <a:custGeom>
                <a:avLst/>
                <a:gdLst>
                  <a:gd name="T0" fmla="*/ 0 w 1488"/>
                  <a:gd name="T1" fmla="*/ 0 h 576"/>
                  <a:gd name="T2" fmla="*/ 1488 w 1488"/>
                  <a:gd name="T3" fmla="*/ 0 h 576"/>
                  <a:gd name="T4" fmla="*/ 1488 w 1488"/>
                  <a:gd name="T5" fmla="*/ 576 h 576"/>
                  <a:gd name="T6" fmla="*/ 0 w 1488"/>
                  <a:gd name="T7" fmla="*/ 576 h 576"/>
                  <a:gd name="T8" fmla="*/ 0 w 1488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88" h="576">
                    <a:moveTo>
                      <a:pt x="0" y="0"/>
                    </a:moveTo>
                    <a:lnTo>
                      <a:pt x="1488" y="0"/>
                    </a:lnTo>
                    <a:lnTo>
                      <a:pt x="1488" y="576"/>
                    </a:lnTo>
                    <a:lnTo>
                      <a:pt x="0" y="5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F4700"/>
                  </a:gs>
                  <a:gs pos="50000">
                    <a:srgbClr val="669900"/>
                  </a:gs>
                  <a:gs pos="100000">
                    <a:srgbClr val="2F47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pSp>
            <p:nvGrpSpPr>
              <p:cNvPr id="8240" name="Group 1029"/>
              <p:cNvGrpSpPr>
                <a:grpSpLocks/>
              </p:cNvGrpSpPr>
              <p:nvPr/>
            </p:nvGrpSpPr>
            <p:grpSpPr bwMode="auto">
              <a:xfrm>
                <a:off x="3648" y="1632"/>
                <a:ext cx="240" cy="567"/>
                <a:chOff x="3024" y="2208"/>
                <a:chExt cx="240" cy="567"/>
              </a:xfrm>
            </p:grpSpPr>
            <p:sp>
              <p:nvSpPr>
                <p:cNvPr id="8245" name="Arc 1030"/>
                <p:cNvSpPr>
                  <a:spLocks/>
                </p:cNvSpPr>
                <p:nvPr/>
              </p:nvSpPr>
              <p:spPr bwMode="auto">
                <a:xfrm>
                  <a:off x="3151" y="2208"/>
                  <a:ext cx="113" cy="567"/>
                </a:xfrm>
                <a:custGeom>
                  <a:avLst/>
                  <a:gdLst>
                    <a:gd name="T0" fmla="*/ 0 w 21600"/>
                    <a:gd name="T1" fmla="*/ 0 h 43180"/>
                    <a:gd name="T2" fmla="*/ 0 w 21600"/>
                    <a:gd name="T3" fmla="*/ 0 h 43180"/>
                    <a:gd name="T4" fmla="*/ 0 w 21600"/>
                    <a:gd name="T5" fmla="*/ 0 h 4318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4318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168"/>
                        <a:pt x="12485" y="42683"/>
                        <a:pt x="927" y="43180"/>
                      </a:cubicBezTo>
                    </a:path>
                    <a:path w="21600" h="4318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168"/>
                        <a:pt x="12485" y="42683"/>
                        <a:pt x="927" y="4318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2F4700"/>
                    </a:gs>
                    <a:gs pos="50000">
                      <a:srgbClr val="669900"/>
                    </a:gs>
                    <a:gs pos="100000">
                      <a:srgbClr val="2F4700"/>
                    </a:gs>
                  </a:gsLst>
                  <a:lin ang="5400000" scaled="1"/>
                </a:gradFill>
                <a:ln w="9525">
                  <a:solidFill>
                    <a:srgbClr val="FFFFFF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8246" name="Arc 1031"/>
                <p:cNvSpPr>
                  <a:spLocks/>
                </p:cNvSpPr>
                <p:nvPr/>
              </p:nvSpPr>
              <p:spPr bwMode="auto">
                <a:xfrm rot="10800000">
                  <a:off x="3024" y="2208"/>
                  <a:ext cx="113" cy="567"/>
                </a:xfrm>
                <a:custGeom>
                  <a:avLst/>
                  <a:gdLst>
                    <a:gd name="T0" fmla="*/ 0 w 21600"/>
                    <a:gd name="T1" fmla="*/ 0 h 43180"/>
                    <a:gd name="T2" fmla="*/ 0 w 21600"/>
                    <a:gd name="T3" fmla="*/ 0 h 43180"/>
                    <a:gd name="T4" fmla="*/ 0 w 21600"/>
                    <a:gd name="T5" fmla="*/ 0 h 4318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4318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168"/>
                        <a:pt x="12485" y="42683"/>
                        <a:pt x="927" y="43180"/>
                      </a:cubicBezTo>
                    </a:path>
                    <a:path w="21600" h="4318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168"/>
                        <a:pt x="12485" y="42683"/>
                        <a:pt x="927" y="4318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2F4700"/>
                    </a:gs>
                    <a:gs pos="50000">
                      <a:srgbClr val="669900"/>
                    </a:gs>
                    <a:gs pos="100000">
                      <a:srgbClr val="2F4700"/>
                    </a:gs>
                  </a:gsLst>
                  <a:lin ang="5400000" scaled="1"/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8241" name="Oval 1032"/>
              <p:cNvSpPr>
                <a:spLocks noChangeArrowheads="1"/>
              </p:cNvSpPr>
              <p:nvPr/>
            </p:nvSpPr>
            <p:spPr bwMode="auto">
              <a:xfrm>
                <a:off x="5101" y="1632"/>
                <a:ext cx="227" cy="567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t">
                  <a:lnSpc>
                    <a:spcPct val="110000"/>
                  </a:lnSpc>
                </a:pPr>
                <a:endParaRPr lang="zh-CN" altLang="en-US" sz="28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grpSp>
            <p:nvGrpSpPr>
              <p:cNvPr id="8242" name="Group 1033"/>
              <p:cNvGrpSpPr>
                <a:grpSpLocks/>
              </p:cNvGrpSpPr>
              <p:nvPr/>
            </p:nvGrpSpPr>
            <p:grpSpPr bwMode="auto">
              <a:xfrm>
                <a:off x="4081" y="1632"/>
                <a:ext cx="231" cy="567"/>
                <a:chOff x="4081" y="1632"/>
                <a:chExt cx="231" cy="567"/>
              </a:xfrm>
            </p:grpSpPr>
            <p:sp>
              <p:nvSpPr>
                <p:cNvPr id="8243" name="Arc 1034"/>
                <p:cNvSpPr>
                  <a:spLocks/>
                </p:cNvSpPr>
                <p:nvPr/>
              </p:nvSpPr>
              <p:spPr bwMode="auto">
                <a:xfrm>
                  <a:off x="4176" y="1632"/>
                  <a:ext cx="136" cy="567"/>
                </a:xfrm>
                <a:custGeom>
                  <a:avLst/>
                  <a:gdLst>
                    <a:gd name="T0" fmla="*/ 0 w 22937"/>
                    <a:gd name="T1" fmla="*/ 0 h 43200"/>
                    <a:gd name="T2" fmla="*/ 0 w 22937"/>
                    <a:gd name="T3" fmla="*/ 0 h 43200"/>
                    <a:gd name="T4" fmla="*/ 0 w 22937"/>
                    <a:gd name="T5" fmla="*/ 0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937" h="43200" fill="none" extrusionOk="0">
                      <a:moveTo>
                        <a:pt x="1336" y="0"/>
                      </a:moveTo>
                      <a:cubicBezTo>
                        <a:pt x="13266" y="0"/>
                        <a:pt x="22937" y="9670"/>
                        <a:pt x="22937" y="21600"/>
                      </a:cubicBezTo>
                      <a:cubicBezTo>
                        <a:pt x="22937" y="33529"/>
                        <a:pt x="13266" y="43200"/>
                        <a:pt x="1337" y="43200"/>
                      </a:cubicBezTo>
                      <a:cubicBezTo>
                        <a:pt x="891" y="43200"/>
                        <a:pt x="445" y="43186"/>
                        <a:pt x="0" y="43158"/>
                      </a:cubicBezTo>
                    </a:path>
                    <a:path w="22937" h="43200" stroke="0" extrusionOk="0">
                      <a:moveTo>
                        <a:pt x="1336" y="0"/>
                      </a:moveTo>
                      <a:cubicBezTo>
                        <a:pt x="13266" y="0"/>
                        <a:pt x="22937" y="9670"/>
                        <a:pt x="22937" y="21600"/>
                      </a:cubicBezTo>
                      <a:cubicBezTo>
                        <a:pt x="22937" y="33529"/>
                        <a:pt x="13266" y="43200"/>
                        <a:pt x="1337" y="43200"/>
                      </a:cubicBezTo>
                      <a:cubicBezTo>
                        <a:pt x="891" y="43200"/>
                        <a:pt x="445" y="43186"/>
                        <a:pt x="0" y="43158"/>
                      </a:cubicBezTo>
                      <a:lnTo>
                        <a:pt x="1337" y="21600"/>
                      </a:lnTo>
                      <a:lnTo>
                        <a:pt x="133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2F00"/>
                    </a:gs>
                    <a:gs pos="50000">
                      <a:srgbClr val="006600"/>
                    </a:gs>
                    <a:gs pos="100000">
                      <a:srgbClr val="002F00"/>
                    </a:gs>
                  </a:gsLst>
                  <a:lin ang="5400000" scaled="1"/>
                </a:gradFill>
                <a:ln w="9525">
                  <a:solidFill>
                    <a:srgbClr val="FFFFFF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8244" name="Arc 1035"/>
                <p:cNvSpPr>
                  <a:spLocks/>
                </p:cNvSpPr>
                <p:nvPr/>
              </p:nvSpPr>
              <p:spPr bwMode="auto">
                <a:xfrm rot="10800000">
                  <a:off x="4081" y="1632"/>
                  <a:ext cx="126" cy="567"/>
                </a:xfrm>
                <a:custGeom>
                  <a:avLst/>
                  <a:gdLst>
                    <a:gd name="T0" fmla="*/ 0 w 24167"/>
                    <a:gd name="T1" fmla="*/ 0 h 43180"/>
                    <a:gd name="T2" fmla="*/ 0 w 24167"/>
                    <a:gd name="T3" fmla="*/ 0 h 43180"/>
                    <a:gd name="T4" fmla="*/ 0 w 24167"/>
                    <a:gd name="T5" fmla="*/ 0 h 4318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167" h="43180" fill="none" extrusionOk="0">
                      <a:moveTo>
                        <a:pt x="0" y="153"/>
                      </a:moveTo>
                      <a:cubicBezTo>
                        <a:pt x="851" y="51"/>
                        <a:pt x="1709" y="-1"/>
                        <a:pt x="2567" y="0"/>
                      </a:cubicBezTo>
                      <a:cubicBezTo>
                        <a:pt x="14496" y="0"/>
                        <a:pt x="24167" y="9670"/>
                        <a:pt x="24167" y="21600"/>
                      </a:cubicBezTo>
                      <a:cubicBezTo>
                        <a:pt x="24167" y="33168"/>
                        <a:pt x="15052" y="42683"/>
                        <a:pt x="3494" y="43180"/>
                      </a:cubicBezTo>
                    </a:path>
                    <a:path w="24167" h="43180" stroke="0" extrusionOk="0">
                      <a:moveTo>
                        <a:pt x="0" y="153"/>
                      </a:moveTo>
                      <a:cubicBezTo>
                        <a:pt x="851" y="51"/>
                        <a:pt x="1709" y="-1"/>
                        <a:pt x="2567" y="0"/>
                      </a:cubicBezTo>
                      <a:cubicBezTo>
                        <a:pt x="14496" y="0"/>
                        <a:pt x="24167" y="9670"/>
                        <a:pt x="24167" y="21600"/>
                      </a:cubicBezTo>
                      <a:cubicBezTo>
                        <a:pt x="24167" y="33168"/>
                        <a:pt x="15052" y="42683"/>
                        <a:pt x="3494" y="43180"/>
                      </a:cubicBezTo>
                      <a:lnTo>
                        <a:pt x="2567" y="21600"/>
                      </a:lnTo>
                      <a:lnTo>
                        <a:pt x="0" y="15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2F00"/>
                    </a:gs>
                    <a:gs pos="50000">
                      <a:srgbClr val="006600"/>
                    </a:gs>
                    <a:gs pos="100000">
                      <a:srgbClr val="002F00"/>
                    </a:gs>
                  </a:gsLst>
                  <a:lin ang="5400000" scaled="1"/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</p:grpSp>
        <p:graphicFrame>
          <p:nvGraphicFramePr>
            <p:cNvPr id="8238" name="Object 1036"/>
            <p:cNvGraphicFramePr>
              <a:graphicFrameLocks noChangeAspect="1"/>
            </p:cNvGraphicFramePr>
            <p:nvPr/>
          </p:nvGraphicFramePr>
          <p:xfrm>
            <a:off x="4080" y="1392"/>
            <a:ext cx="256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" name="Equation" r:id="rId3" imgW="114412" imgH="152363" progId="Equation.3">
                    <p:embed/>
                  </p:oleObj>
                </mc:Choice>
                <mc:Fallback>
                  <p:oleObj name="Equation" r:id="rId3" imgW="114412" imgH="152363" progId="Equation.3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392"/>
                          <a:ext cx="256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5" name="Rectangle 1037"/>
          <p:cNvSpPr>
            <a:spLocks noChangeArrowheads="1"/>
          </p:cNvSpPr>
          <p:nvPr>
            <p:ph type="title"/>
          </p:nvPr>
        </p:nvSpPr>
        <p:spPr bwMode="auto">
          <a:xfrm>
            <a:off x="539750" y="300038"/>
            <a:ext cx="908050" cy="536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  <a:endParaRPr lang="en-US" altLang="zh-CN" sz="2800" b="1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8196" name="Text Box 1038"/>
          <p:cNvSpPr txBox="1">
            <a:spLocks noChangeArrowheads="1"/>
          </p:cNvSpPr>
          <p:nvPr/>
        </p:nvSpPr>
        <p:spPr bwMode="auto">
          <a:xfrm>
            <a:off x="152400" y="8524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体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, </a:t>
            </a:r>
          </a:p>
        </p:txBody>
      </p:sp>
      <p:sp>
        <p:nvSpPr>
          <p:cNvPr id="61455" name="Text Box 1039"/>
          <p:cNvSpPr txBox="1">
            <a:spLocks noChangeArrowheads="1"/>
          </p:cNvSpPr>
          <p:nvPr/>
        </p:nvSpPr>
        <p:spPr bwMode="auto">
          <a:xfrm>
            <a:off x="4724400" y="1355725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求移动过程中气体压力所</a:t>
            </a:r>
          </a:p>
        </p:txBody>
      </p:sp>
      <p:grpSp>
        <p:nvGrpSpPr>
          <p:cNvPr id="61456" name="Group 1040"/>
          <p:cNvGrpSpPr>
            <a:grpSpLocks/>
          </p:cNvGrpSpPr>
          <p:nvPr/>
        </p:nvGrpSpPr>
        <p:grpSpPr bwMode="auto">
          <a:xfrm>
            <a:off x="5715000" y="4960938"/>
            <a:ext cx="3154363" cy="317500"/>
            <a:chOff x="3600" y="3125"/>
            <a:chExt cx="1987" cy="200"/>
          </a:xfrm>
        </p:grpSpPr>
        <p:sp>
          <p:nvSpPr>
            <p:cNvPr id="8234" name="Line 1041"/>
            <p:cNvSpPr>
              <a:spLocks noChangeShapeType="1"/>
            </p:cNvSpPr>
            <p:nvPr/>
          </p:nvSpPr>
          <p:spPr bwMode="auto">
            <a:xfrm>
              <a:off x="3715" y="3128"/>
              <a:ext cx="1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8235" name="Object 1042"/>
            <p:cNvGraphicFramePr>
              <a:graphicFrameLocks noChangeAspect="1"/>
            </p:cNvGraphicFramePr>
            <p:nvPr/>
          </p:nvGraphicFramePr>
          <p:xfrm>
            <a:off x="3600" y="3125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6" name="Equation" r:id="rId5" imgW="276327" imgH="285638" progId="Equation.3">
                    <p:embed/>
                  </p:oleObj>
                </mc:Choice>
                <mc:Fallback>
                  <p:oleObj name="Equation" r:id="rId5" imgW="276327" imgH="285638" progId="Equation.3">
                    <p:embed/>
                    <p:pic>
                      <p:nvPicPr>
                        <p:cNvPr id="0" name="Object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125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6" name="Object 1043"/>
            <p:cNvGraphicFramePr>
              <a:graphicFrameLocks noChangeAspect="1"/>
            </p:cNvGraphicFramePr>
            <p:nvPr/>
          </p:nvGraphicFramePr>
          <p:xfrm>
            <a:off x="5424" y="316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7" name="Equation" r:id="rId7" imgW="200053" imgH="209624" progId="Equation.3">
                    <p:embed/>
                  </p:oleObj>
                </mc:Choice>
                <mc:Fallback>
                  <p:oleObj name="Equation" r:id="rId7" imgW="200053" imgH="209624" progId="Equation.3">
                    <p:embed/>
                    <p:pic>
                      <p:nvPicPr>
                        <p:cNvPr id="0" name="Object 10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316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60" name="Text Box 1044"/>
          <p:cNvSpPr txBox="1">
            <a:spLocks noChangeArrowheads="1"/>
          </p:cNvSpPr>
          <p:nvPr/>
        </p:nvSpPr>
        <p:spPr bwMode="auto">
          <a:xfrm>
            <a:off x="539750" y="246856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A50021"/>
                </a:solidFill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A50021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61461" name="Text Box 1045"/>
          <p:cNvSpPr txBox="1">
            <a:spLocks noChangeArrowheads="1"/>
          </p:cNvSpPr>
          <p:nvPr/>
        </p:nvSpPr>
        <p:spPr bwMode="auto">
          <a:xfrm>
            <a:off x="685800" y="852488"/>
            <a:ext cx="830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由于气体的膨胀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把容器中的一个面积为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S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的活塞从</a:t>
            </a:r>
          </a:p>
        </p:txBody>
      </p:sp>
      <p:sp>
        <p:nvSpPr>
          <p:cNvPr id="61462" name="Text Box 1046"/>
          <p:cNvSpPr txBox="1">
            <a:spLocks noChangeArrowheads="1"/>
          </p:cNvSpPr>
          <p:nvPr/>
        </p:nvSpPr>
        <p:spPr bwMode="auto">
          <a:xfrm>
            <a:off x="152400" y="13858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点 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处移动到点 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en-US" altLang="zh-CN" sz="2800" b="1" i="1">
                <a:solidFill>
                  <a:srgbClr val="A50021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处 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如图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), </a:t>
            </a:r>
          </a:p>
        </p:txBody>
      </p:sp>
      <p:sp>
        <p:nvSpPr>
          <p:cNvPr id="61463" name="Text Box 1047"/>
          <p:cNvSpPr txBox="1">
            <a:spLocks noChangeArrowheads="1"/>
          </p:cNvSpPr>
          <p:nvPr/>
        </p:nvSpPr>
        <p:spPr bwMode="auto">
          <a:xfrm>
            <a:off x="152400" y="19192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作的功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.</a:t>
            </a:r>
            <a:endParaRPr kumimoji="1" lang="en-US" altLang="zh-CN" sz="2400" b="1">
              <a:solidFill>
                <a:srgbClr val="009999"/>
              </a:solidFill>
              <a:ea typeface="楷体_GB2312" pitchFamily="49" charset="-122"/>
            </a:endParaRPr>
          </a:p>
        </p:txBody>
      </p:sp>
      <p:grpSp>
        <p:nvGrpSpPr>
          <p:cNvPr id="61464" name="Group 1048"/>
          <p:cNvGrpSpPr>
            <a:grpSpLocks/>
          </p:cNvGrpSpPr>
          <p:nvPr/>
        </p:nvGrpSpPr>
        <p:grpSpPr bwMode="auto">
          <a:xfrm>
            <a:off x="6172200" y="4902200"/>
            <a:ext cx="228600" cy="360363"/>
            <a:chOff x="3936" y="1779"/>
            <a:chExt cx="144" cy="227"/>
          </a:xfrm>
        </p:grpSpPr>
        <p:graphicFrame>
          <p:nvGraphicFramePr>
            <p:cNvPr id="8232" name="Object 1049"/>
            <p:cNvGraphicFramePr>
              <a:graphicFrameLocks noChangeAspect="1"/>
            </p:cNvGraphicFramePr>
            <p:nvPr/>
          </p:nvGraphicFramePr>
          <p:xfrm>
            <a:off x="3936" y="185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8" name="Equation" r:id="rId9" imgW="200053" imgH="209624" progId="Equation.3">
                    <p:embed/>
                  </p:oleObj>
                </mc:Choice>
                <mc:Fallback>
                  <p:oleObj name="Equation" r:id="rId9" imgW="200053" imgH="209624" progId="Equation.3">
                    <p:embed/>
                    <p:pic>
                      <p:nvPicPr>
                        <p:cNvPr id="0" name="Object 1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85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3" name="Line 1050"/>
            <p:cNvSpPr>
              <a:spLocks noChangeShapeType="1"/>
            </p:cNvSpPr>
            <p:nvPr/>
          </p:nvSpPr>
          <p:spPr bwMode="auto">
            <a:xfrm>
              <a:off x="3984" y="1779"/>
              <a:ext cx="0" cy="45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1467" name="Group 1051"/>
          <p:cNvGrpSpPr>
            <a:grpSpLocks/>
          </p:cNvGrpSpPr>
          <p:nvPr/>
        </p:nvGrpSpPr>
        <p:grpSpPr bwMode="auto">
          <a:xfrm>
            <a:off x="8134350" y="4905375"/>
            <a:ext cx="215900" cy="457200"/>
            <a:chOff x="5172" y="1776"/>
            <a:chExt cx="136" cy="288"/>
          </a:xfrm>
        </p:grpSpPr>
        <p:graphicFrame>
          <p:nvGraphicFramePr>
            <p:cNvPr id="8230" name="Object 1052"/>
            <p:cNvGraphicFramePr>
              <a:graphicFrameLocks noChangeAspect="1"/>
            </p:cNvGraphicFramePr>
            <p:nvPr/>
          </p:nvGraphicFramePr>
          <p:xfrm>
            <a:off x="5172" y="1856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9" name="Equation" r:id="rId11" imgW="190351" imgH="304726" progId="Equation.3">
                    <p:embed/>
                  </p:oleObj>
                </mc:Choice>
                <mc:Fallback>
                  <p:oleObj name="Equation" r:id="rId11" imgW="190351" imgH="304726" progId="Equation.3">
                    <p:embed/>
                    <p:pic>
                      <p:nvPicPr>
                        <p:cNvPr id="0" name="Object 1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" y="1856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1" name="Line 1053"/>
            <p:cNvSpPr>
              <a:spLocks noChangeShapeType="1"/>
            </p:cNvSpPr>
            <p:nvPr/>
          </p:nvSpPr>
          <p:spPr bwMode="auto">
            <a:xfrm>
              <a:off x="5211" y="1776"/>
              <a:ext cx="0" cy="45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1470" name="Text Box 1054"/>
          <p:cNvSpPr txBox="1">
            <a:spLocks noChangeArrowheads="1"/>
          </p:cNvSpPr>
          <p:nvPr/>
        </p:nvSpPr>
        <p:spPr bwMode="auto">
          <a:xfrm>
            <a:off x="1219200" y="24526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建立坐标系如图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.</a:t>
            </a:r>
          </a:p>
        </p:txBody>
      </p:sp>
      <p:graphicFrame>
        <p:nvGraphicFramePr>
          <p:cNvPr id="61471" name="Object 10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455716"/>
              </p:ext>
            </p:extLst>
          </p:nvPr>
        </p:nvGraphicFramePr>
        <p:xfrm>
          <a:off x="6477000" y="49911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" name="Equation" r:id="rId13" imgW="200053" imgH="209624" progId="Equation.3">
                  <p:embed/>
                </p:oleObj>
              </mc:Choice>
              <mc:Fallback>
                <p:oleObj name="Equation" r:id="rId13" imgW="200053" imgH="209624" progId="Equation.3">
                  <p:embed/>
                  <p:pic>
                    <p:nvPicPr>
                      <p:cNvPr id="0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99110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72" name="Group 1056"/>
          <p:cNvGrpSpPr>
            <a:grpSpLocks/>
          </p:cNvGrpSpPr>
          <p:nvPr/>
        </p:nvGrpSpPr>
        <p:grpSpPr bwMode="auto">
          <a:xfrm>
            <a:off x="6629400" y="4051300"/>
            <a:ext cx="958850" cy="1289050"/>
            <a:chOff x="4176" y="2552"/>
            <a:chExt cx="604" cy="812"/>
          </a:xfrm>
        </p:grpSpPr>
        <p:grpSp>
          <p:nvGrpSpPr>
            <p:cNvPr id="8226" name="Group 1057"/>
            <p:cNvGrpSpPr>
              <a:grpSpLocks/>
            </p:cNvGrpSpPr>
            <p:nvPr/>
          </p:nvGrpSpPr>
          <p:grpSpPr bwMode="auto">
            <a:xfrm>
              <a:off x="4176" y="2552"/>
              <a:ext cx="217" cy="567"/>
              <a:chOff x="4368" y="1632"/>
              <a:chExt cx="217" cy="567"/>
            </a:xfrm>
          </p:grpSpPr>
          <p:sp>
            <p:nvSpPr>
              <p:cNvPr id="8228" name="Arc 1058"/>
              <p:cNvSpPr>
                <a:spLocks/>
              </p:cNvSpPr>
              <p:nvPr/>
            </p:nvSpPr>
            <p:spPr bwMode="auto">
              <a:xfrm>
                <a:off x="4472" y="1632"/>
                <a:ext cx="113" cy="567"/>
              </a:xfrm>
              <a:custGeom>
                <a:avLst/>
                <a:gdLst>
                  <a:gd name="T0" fmla="*/ 0 w 21600"/>
                  <a:gd name="T1" fmla="*/ 0 h 43180"/>
                  <a:gd name="T2" fmla="*/ 0 w 21600"/>
                  <a:gd name="T3" fmla="*/ 0 h 43180"/>
                  <a:gd name="T4" fmla="*/ 0 w 21600"/>
                  <a:gd name="T5" fmla="*/ 0 h 431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8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68"/>
                      <a:pt x="12485" y="42683"/>
                      <a:pt x="927" y="43180"/>
                    </a:cubicBezTo>
                  </a:path>
                  <a:path w="21600" h="4318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68"/>
                      <a:pt x="12485" y="42683"/>
                      <a:pt x="927" y="4318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FF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229" name="Arc 1059"/>
              <p:cNvSpPr>
                <a:spLocks/>
              </p:cNvSpPr>
              <p:nvPr/>
            </p:nvSpPr>
            <p:spPr bwMode="auto">
              <a:xfrm rot="10800000">
                <a:off x="4368" y="1632"/>
                <a:ext cx="113" cy="567"/>
              </a:xfrm>
              <a:custGeom>
                <a:avLst/>
                <a:gdLst>
                  <a:gd name="T0" fmla="*/ 0 w 21600"/>
                  <a:gd name="T1" fmla="*/ 0 h 43180"/>
                  <a:gd name="T2" fmla="*/ 0 w 21600"/>
                  <a:gd name="T3" fmla="*/ 0 h 43180"/>
                  <a:gd name="T4" fmla="*/ 0 w 21600"/>
                  <a:gd name="T5" fmla="*/ 0 h 431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8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68"/>
                      <a:pt x="12485" y="42683"/>
                      <a:pt x="927" y="43180"/>
                    </a:cubicBezTo>
                  </a:path>
                  <a:path w="21600" h="4318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68"/>
                      <a:pt x="12485" y="42683"/>
                      <a:pt x="927" y="4318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aphicFrame>
          <p:nvGraphicFramePr>
            <p:cNvPr id="8227" name="Object 1060"/>
            <p:cNvGraphicFramePr>
              <a:graphicFrameLocks noChangeAspect="1"/>
            </p:cNvGraphicFramePr>
            <p:nvPr/>
          </p:nvGraphicFramePr>
          <p:xfrm>
            <a:off x="4220" y="3116"/>
            <a:ext cx="56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1" name="Equation" r:id="rId15" imgW="857417" imgH="361987" progId="Equation.3">
                    <p:embed/>
                  </p:oleObj>
                </mc:Choice>
                <mc:Fallback>
                  <p:oleObj name="Equation" r:id="rId15" imgW="857417" imgH="361987" progId="Equation.3">
                    <p:embed/>
                    <p:pic>
                      <p:nvPicPr>
                        <p:cNvPr id="0" name="Object 10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0" y="3116"/>
                          <a:ext cx="56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77" name="Text Box 1061"/>
          <p:cNvSpPr txBox="1">
            <a:spLocks noChangeArrowheads="1"/>
          </p:cNvSpPr>
          <p:nvPr/>
        </p:nvSpPr>
        <p:spPr bwMode="auto">
          <a:xfrm>
            <a:off x="3962400" y="2452688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由</a:t>
            </a:r>
            <a:r>
              <a:rPr kumimoji="1" lang="zh-CN" altLang="en-US" sz="2800" b="1">
                <a:solidFill>
                  <a:srgbClr val="0033CC"/>
                </a:solidFill>
                <a:ea typeface="楷体_GB2312" pitchFamily="49" charset="-122"/>
              </a:rPr>
              <a:t>波义耳</a:t>
            </a:r>
            <a:r>
              <a:rPr kumimoji="1" lang="en-US" altLang="zh-CN" sz="2800" b="1">
                <a:solidFill>
                  <a:srgbClr val="0033CC"/>
                </a:solidFill>
                <a:ea typeface="楷体_GB2312" pitchFamily="49" charset="-122"/>
              </a:rPr>
              <a:t>—</a:t>
            </a:r>
            <a:r>
              <a:rPr kumimoji="1" lang="zh-CN" altLang="en-US" sz="2800" b="1">
                <a:solidFill>
                  <a:srgbClr val="0033CC"/>
                </a:solidFill>
                <a:ea typeface="楷体_GB2312" pitchFamily="49" charset="-122"/>
              </a:rPr>
              <a:t>马略特定律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知压强</a:t>
            </a:r>
          </a:p>
        </p:txBody>
      </p:sp>
      <p:sp>
        <p:nvSpPr>
          <p:cNvPr id="61478" name="Text Box 1062"/>
          <p:cNvSpPr txBox="1">
            <a:spLocks noChangeArrowheads="1"/>
          </p:cNvSpPr>
          <p:nvPr/>
        </p:nvSpPr>
        <p:spPr bwMode="auto">
          <a:xfrm>
            <a:off x="152400" y="3138488"/>
            <a:ext cx="3797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A50021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p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与体积 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成反比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61479" name="Object 10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492479"/>
              </p:ext>
            </p:extLst>
          </p:nvPr>
        </p:nvGraphicFramePr>
        <p:xfrm>
          <a:off x="4876800" y="2959100"/>
          <a:ext cx="927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2" name="Equation" r:id="rId17" imgW="895220" imgH="895424" progId="Equation.3">
                  <p:embed/>
                </p:oleObj>
              </mc:Choice>
              <mc:Fallback>
                <p:oleObj name="Equation" r:id="rId17" imgW="895220" imgH="895424" progId="Equation.3">
                  <p:embed/>
                  <p:pic>
                    <p:nvPicPr>
                      <p:cNvPr id="0" name="Object 1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959100"/>
                        <a:ext cx="927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0" name="Object 10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634866"/>
              </p:ext>
            </p:extLst>
          </p:nvPr>
        </p:nvGraphicFramePr>
        <p:xfrm>
          <a:off x="3886200" y="2957513"/>
          <a:ext cx="914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3" name="Equation" r:id="rId19" imgW="885853" imgH="819076" progId="Equation.3">
                  <p:embed/>
                </p:oleObj>
              </mc:Choice>
              <mc:Fallback>
                <p:oleObj name="Equation" r:id="rId19" imgW="885853" imgH="819076" progId="Equation.3">
                  <p:embed/>
                  <p:pic>
                    <p:nvPicPr>
                      <p:cNvPr id="0" name="Object 1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957513"/>
                        <a:ext cx="914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1" name="Text Box 1065"/>
          <p:cNvSpPr txBox="1">
            <a:spLocks noChangeArrowheads="1"/>
          </p:cNvSpPr>
          <p:nvPr/>
        </p:nvSpPr>
        <p:spPr bwMode="auto">
          <a:xfrm>
            <a:off x="152400" y="46736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功元素为</a:t>
            </a:r>
          </a:p>
        </p:txBody>
      </p:sp>
      <p:graphicFrame>
        <p:nvGraphicFramePr>
          <p:cNvPr id="61482" name="Object 10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04119"/>
              </p:ext>
            </p:extLst>
          </p:nvPr>
        </p:nvGraphicFramePr>
        <p:xfrm>
          <a:off x="2209800" y="4826000"/>
          <a:ext cx="90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4" name="Equation" r:id="rId21" imgW="876151" imgH="381074" progId="Equation.3">
                  <p:embed/>
                </p:oleObj>
              </mc:Choice>
              <mc:Fallback>
                <p:oleObj name="Equation" r:id="rId21" imgW="876151" imgH="381074" progId="Equation.3">
                  <p:embed/>
                  <p:pic>
                    <p:nvPicPr>
                      <p:cNvPr id="0" name="Object 1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26000"/>
                        <a:ext cx="901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3" name="Object 10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220031"/>
              </p:ext>
            </p:extLst>
          </p:nvPr>
        </p:nvGraphicFramePr>
        <p:xfrm>
          <a:off x="3187700" y="4826000"/>
          <a:ext cx="67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" name="Equation" r:id="rId23" imgW="647663" imgH="381074" progId="Equation.3">
                  <p:embed/>
                </p:oleObj>
              </mc:Choice>
              <mc:Fallback>
                <p:oleObj name="Equation" r:id="rId23" imgW="647663" imgH="381074" progId="Equation.3">
                  <p:embed/>
                  <p:pic>
                    <p:nvPicPr>
                      <p:cNvPr id="0" name="Object 1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4826000"/>
                        <a:ext cx="673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4" name="Object 10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683893"/>
              </p:ext>
            </p:extLst>
          </p:nvPr>
        </p:nvGraphicFramePr>
        <p:xfrm>
          <a:off x="3924300" y="4584700"/>
          <a:ext cx="952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" name="Equation" r:id="rId25" imgW="923990" imgH="819076" progId="Equation.3">
                  <p:embed/>
                </p:oleObj>
              </mc:Choice>
              <mc:Fallback>
                <p:oleObj name="Equation" r:id="rId25" imgW="923990" imgH="819076" progId="Equation.3">
                  <p:embed/>
                  <p:pic>
                    <p:nvPicPr>
                      <p:cNvPr id="0" name="Object 1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584700"/>
                        <a:ext cx="952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5" name="Text Box 1069"/>
          <p:cNvSpPr txBox="1">
            <a:spLocks noChangeArrowheads="1"/>
          </p:cNvSpPr>
          <p:nvPr/>
        </p:nvSpPr>
        <p:spPr bwMode="auto">
          <a:xfrm>
            <a:off x="5867400" y="31242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故作用在活塞上的</a:t>
            </a:r>
          </a:p>
        </p:txBody>
      </p:sp>
      <p:graphicFrame>
        <p:nvGraphicFramePr>
          <p:cNvPr id="61486" name="Object 10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43227"/>
              </p:ext>
            </p:extLst>
          </p:nvPr>
        </p:nvGraphicFramePr>
        <p:xfrm>
          <a:off x="2197100" y="3962400"/>
          <a:ext cx="133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" name="Equation" r:id="rId27" imgW="1305027" imgH="361987" progId="Equation.3">
                  <p:embed/>
                </p:oleObj>
              </mc:Choice>
              <mc:Fallback>
                <p:oleObj name="Equation" r:id="rId27" imgW="1305027" imgH="361987" progId="Equation.3">
                  <p:embed/>
                  <p:pic>
                    <p:nvPicPr>
                      <p:cNvPr id="0" name="Object 1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3962400"/>
                        <a:ext cx="133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7" name="Object 10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070397"/>
              </p:ext>
            </p:extLst>
          </p:nvPr>
        </p:nvGraphicFramePr>
        <p:xfrm>
          <a:off x="3568700" y="3733800"/>
          <a:ext cx="546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8" name="Equation" r:id="rId29" imgW="514517" imgH="819076" progId="Equation.3">
                  <p:embed/>
                </p:oleObj>
              </mc:Choice>
              <mc:Fallback>
                <p:oleObj name="Equation" r:id="rId29" imgW="514517" imgH="819076" progId="Equation.3">
                  <p:embed/>
                  <p:pic>
                    <p:nvPicPr>
                      <p:cNvPr id="0" name="Object 1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3733800"/>
                        <a:ext cx="546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8" name="Text Box 1072"/>
          <p:cNvSpPr txBox="1">
            <a:spLocks noChangeArrowheads="1"/>
          </p:cNvSpPr>
          <p:nvPr/>
        </p:nvSpPr>
        <p:spPr bwMode="auto">
          <a:xfrm>
            <a:off x="152400" y="54991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所求功为</a:t>
            </a:r>
          </a:p>
        </p:txBody>
      </p:sp>
      <p:graphicFrame>
        <p:nvGraphicFramePr>
          <p:cNvPr id="61489" name="Object 10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657870"/>
              </p:ext>
            </p:extLst>
          </p:nvPr>
        </p:nvGraphicFramePr>
        <p:xfrm>
          <a:off x="2241550" y="5403850"/>
          <a:ext cx="172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9" name="Equation" r:id="rId31" imgW="1695431" imgH="809699" progId="Equation.3">
                  <p:embed/>
                </p:oleObj>
              </mc:Choice>
              <mc:Fallback>
                <p:oleObj name="Equation" r:id="rId31" imgW="1695431" imgH="809699" progId="Equation.3">
                  <p:embed/>
                  <p:pic>
                    <p:nvPicPr>
                      <p:cNvPr id="0" name="Object 1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5403850"/>
                        <a:ext cx="1727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0" name="Object 10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471918"/>
              </p:ext>
            </p:extLst>
          </p:nvPr>
        </p:nvGraphicFramePr>
        <p:xfrm>
          <a:off x="4089400" y="5410200"/>
          <a:ext cx="147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" name="Equation" r:id="rId33" imgW="1447874" imgH="657337" progId="Equation.3">
                  <p:embed/>
                </p:oleObj>
              </mc:Choice>
              <mc:Fallback>
                <p:oleObj name="Equation" r:id="rId33" imgW="1447874" imgH="657337" progId="Equation.3">
                  <p:embed/>
                  <p:pic>
                    <p:nvPicPr>
                      <p:cNvPr id="0" name="Object 1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5410200"/>
                        <a:ext cx="147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1" name="Object 10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700374"/>
              </p:ext>
            </p:extLst>
          </p:nvPr>
        </p:nvGraphicFramePr>
        <p:xfrm>
          <a:off x="5613400" y="5473700"/>
          <a:ext cx="1117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" name="Equation" r:id="rId35" imgW="1085906" imgH="590699" progId="Equation.3">
                  <p:embed/>
                </p:oleObj>
              </mc:Choice>
              <mc:Fallback>
                <p:oleObj name="Equation" r:id="rId35" imgW="1085906" imgH="590699" progId="Equation.3">
                  <p:embed/>
                  <p:pic>
                    <p:nvPicPr>
                      <p:cNvPr id="0" name="Object 1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5473700"/>
                        <a:ext cx="1117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2" name="Text Box 1076"/>
          <p:cNvSpPr txBox="1">
            <a:spLocks noChangeArrowheads="1"/>
          </p:cNvSpPr>
          <p:nvPr/>
        </p:nvSpPr>
        <p:spPr bwMode="auto">
          <a:xfrm>
            <a:off x="165100" y="3822700"/>
            <a:ext cx="1054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力为</a:t>
            </a:r>
          </a:p>
        </p:txBody>
      </p:sp>
      <p:sp>
        <p:nvSpPr>
          <p:cNvPr id="8224" name="Text Box 1077"/>
          <p:cNvSpPr txBox="1">
            <a:spLocks noChangeArrowheads="1"/>
          </p:cNvSpPr>
          <p:nvPr/>
        </p:nvSpPr>
        <p:spPr bwMode="auto">
          <a:xfrm>
            <a:off x="1377950" y="295275"/>
            <a:ext cx="75071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在底面积为 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S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的圆柱形容器中盛有一定量的气 </a:t>
            </a:r>
          </a:p>
        </p:txBody>
      </p:sp>
      <p:sp>
        <p:nvSpPr>
          <p:cNvPr id="55" name="AutoShape 315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5" grpId="0" build="p" autoUpdateAnimBg="0"/>
      <p:bldP spid="61460" grpId="0" autoUpdateAnimBg="0"/>
      <p:bldP spid="61461" grpId="0" build="p" autoUpdateAnimBg="0"/>
      <p:bldP spid="61462" grpId="0" build="p" autoUpdateAnimBg="0" advAuto="0"/>
      <p:bldP spid="61463" grpId="0" build="p" autoUpdateAnimBg="0" advAuto="0"/>
      <p:bldP spid="61470" grpId="0" autoUpdateAnimBg="0"/>
      <p:bldP spid="61477" grpId="0" autoUpdateAnimBg="0"/>
      <p:bldP spid="61478" grpId="0" autoUpdateAnimBg="0"/>
      <p:bldP spid="61481" grpId="0" autoUpdateAnimBg="0"/>
      <p:bldP spid="61485" grpId="0" autoUpdateAnimBg="0"/>
      <p:bldP spid="61488" grpId="0" autoUpdateAnimBg="0"/>
      <p:bldP spid="61492" grpId="0" autoUpdateAnimBg="0"/>
      <p:bldP spid="5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46" name="Group 46"/>
          <p:cNvGrpSpPr>
            <a:grpSpLocks/>
          </p:cNvGrpSpPr>
          <p:nvPr/>
        </p:nvGrpSpPr>
        <p:grpSpPr bwMode="auto">
          <a:xfrm>
            <a:off x="7146925" y="2057400"/>
            <a:ext cx="1671638" cy="2362200"/>
            <a:chOff x="4502" y="1296"/>
            <a:chExt cx="1053" cy="1488"/>
          </a:xfrm>
        </p:grpSpPr>
        <p:sp>
          <p:nvSpPr>
            <p:cNvPr id="9251" name="Rectangle 5"/>
            <p:cNvSpPr>
              <a:spLocks noChangeArrowheads="1"/>
            </p:cNvSpPr>
            <p:nvPr/>
          </p:nvSpPr>
          <p:spPr bwMode="auto">
            <a:xfrm>
              <a:off x="4852" y="1296"/>
              <a:ext cx="703" cy="1140"/>
            </a:xfrm>
            <a:prstGeom prst="rect">
              <a:avLst/>
            </a:prstGeom>
            <a:noFill/>
            <a:ln w="28575">
              <a:solidFill>
                <a:srgbClr val="00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t">
                <a:lnSpc>
                  <a:spcPct val="110000"/>
                </a:lnSpc>
              </a:pPr>
              <a:endParaRPr lang="zh-CN" altLang="en-US" sz="28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9252" name="Line 6"/>
            <p:cNvSpPr>
              <a:spLocks noChangeShapeType="1"/>
            </p:cNvSpPr>
            <p:nvPr/>
          </p:nvSpPr>
          <p:spPr bwMode="auto">
            <a:xfrm>
              <a:off x="5222" y="2429"/>
              <a:ext cx="0" cy="193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9253" name="Object 9"/>
            <p:cNvGraphicFramePr>
              <a:graphicFrameLocks noChangeAspect="1"/>
            </p:cNvGraphicFramePr>
            <p:nvPr/>
          </p:nvGraphicFramePr>
          <p:xfrm>
            <a:off x="4896" y="2518"/>
            <a:ext cx="34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9" name="Equation" r:id="rId4" imgW="200053" imgH="152363" progId="Equation.3">
                    <p:embed/>
                  </p:oleObj>
                </mc:Choice>
                <mc:Fallback>
                  <p:oleObj name="Equation" r:id="rId4" imgW="200053" imgH="152363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518"/>
                          <a:ext cx="346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54" name="Group 13"/>
            <p:cNvGrpSpPr>
              <a:grpSpLocks/>
            </p:cNvGrpSpPr>
            <p:nvPr/>
          </p:nvGrpSpPr>
          <p:grpSpPr bwMode="auto">
            <a:xfrm>
              <a:off x="4851" y="2448"/>
              <a:ext cx="367" cy="192"/>
              <a:chOff x="4851" y="2448"/>
              <a:chExt cx="367" cy="192"/>
            </a:xfrm>
          </p:grpSpPr>
          <p:sp>
            <p:nvSpPr>
              <p:cNvPr id="9261" name="Line 14"/>
              <p:cNvSpPr>
                <a:spLocks noChangeShapeType="1"/>
              </p:cNvSpPr>
              <p:nvPr/>
            </p:nvSpPr>
            <p:spPr bwMode="auto">
              <a:xfrm>
                <a:off x="4851" y="244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262" name="Line 15"/>
              <p:cNvSpPr>
                <a:spLocks noChangeShapeType="1"/>
              </p:cNvSpPr>
              <p:nvPr/>
            </p:nvSpPr>
            <p:spPr bwMode="auto">
              <a:xfrm>
                <a:off x="4878" y="2520"/>
                <a:ext cx="34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triangle" w="med" len="lg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9255" name="Group 16"/>
            <p:cNvGrpSpPr>
              <a:grpSpLocks/>
            </p:cNvGrpSpPr>
            <p:nvPr/>
          </p:nvGrpSpPr>
          <p:grpSpPr bwMode="auto">
            <a:xfrm>
              <a:off x="4502" y="1296"/>
              <a:ext cx="346" cy="1141"/>
              <a:chOff x="4502" y="1296"/>
              <a:chExt cx="346" cy="1141"/>
            </a:xfrm>
          </p:grpSpPr>
          <p:graphicFrame>
            <p:nvGraphicFramePr>
              <p:cNvPr id="9256" name="Object 17"/>
              <p:cNvGraphicFramePr>
                <a:graphicFrameLocks noChangeAspect="1"/>
              </p:cNvGraphicFramePr>
              <p:nvPr/>
            </p:nvGraphicFramePr>
            <p:xfrm>
              <a:off x="4502" y="1680"/>
              <a:ext cx="346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40" name="Equation" r:id="rId6" imgW="200053" imgH="152363" progId="Equation.3">
                      <p:embed/>
                    </p:oleObj>
                  </mc:Choice>
                  <mc:Fallback>
                    <p:oleObj name="Equation" r:id="rId6" imgW="200053" imgH="152363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2" y="1680"/>
                            <a:ext cx="346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57" name="Line 18"/>
              <p:cNvSpPr>
                <a:spLocks noChangeShapeType="1"/>
              </p:cNvSpPr>
              <p:nvPr/>
            </p:nvSpPr>
            <p:spPr bwMode="auto">
              <a:xfrm flipH="1">
                <a:off x="4608" y="129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258" name="Line 19"/>
              <p:cNvSpPr>
                <a:spLocks noChangeShapeType="1"/>
              </p:cNvSpPr>
              <p:nvPr/>
            </p:nvSpPr>
            <p:spPr bwMode="auto">
              <a:xfrm flipH="1">
                <a:off x="4608" y="2437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259" name="Line 20"/>
              <p:cNvSpPr>
                <a:spLocks noChangeShapeType="1"/>
              </p:cNvSpPr>
              <p:nvPr/>
            </p:nvSpPr>
            <p:spPr bwMode="auto">
              <a:xfrm>
                <a:off x="4726" y="2016"/>
                <a:ext cx="0" cy="408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260" name="Line 21"/>
              <p:cNvSpPr>
                <a:spLocks noChangeShapeType="1"/>
              </p:cNvSpPr>
              <p:nvPr/>
            </p:nvSpPr>
            <p:spPr bwMode="auto">
              <a:xfrm>
                <a:off x="4726" y="1296"/>
                <a:ext cx="0" cy="408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triangle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sp>
        <p:nvSpPr>
          <p:cNvPr id="76845" name="Line 45"/>
          <p:cNvSpPr>
            <a:spLocks noChangeShapeType="1"/>
          </p:cNvSpPr>
          <p:nvPr/>
        </p:nvSpPr>
        <p:spPr bwMode="auto">
          <a:xfrm>
            <a:off x="8289925" y="2057400"/>
            <a:ext cx="0" cy="2590800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922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298450"/>
            <a:ext cx="9080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</a:t>
            </a:r>
            <a:endParaRPr lang="en-US" altLang="zh-CN" sz="2800" b="1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52400" y="928688"/>
            <a:ext cx="853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试问要把桶中的水全部吸出需作多少功 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?  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539750" y="1538288"/>
            <a:ext cx="365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A50021"/>
                </a:solidFill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A50021"/>
                </a:solidFill>
                <a:ea typeface="楷体_GB2312" pitchFamily="49" charset="-122"/>
              </a:rPr>
              <a:t>: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建立坐标系如图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.</a:t>
            </a:r>
          </a:p>
        </p:txBody>
      </p:sp>
      <p:graphicFrame>
        <p:nvGraphicFramePr>
          <p:cNvPr id="768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705584"/>
              </p:ext>
            </p:extLst>
          </p:nvPr>
        </p:nvGraphicFramePr>
        <p:xfrm>
          <a:off x="8124825" y="1676400"/>
          <a:ext cx="3016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" name="Equation" r:id="rId8" imgW="276327" imgH="285638" progId="Equation.3">
                  <p:embed/>
                </p:oleObj>
              </mc:Choice>
              <mc:Fallback>
                <p:oleObj name="Equation" r:id="rId8" imgW="276327" imgH="28563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4825" y="1676400"/>
                        <a:ext cx="3016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102259"/>
              </p:ext>
            </p:extLst>
          </p:nvPr>
        </p:nvGraphicFramePr>
        <p:xfrm>
          <a:off x="8197850" y="4686300"/>
          <a:ext cx="2254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Equation" r:id="rId10" imgW="200053" imgH="209624" progId="Equation.3">
                  <p:embed/>
                </p:oleObj>
              </mc:Choice>
              <mc:Fallback>
                <p:oleObj name="Equation" r:id="rId10" imgW="200053" imgH="2096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7850" y="4686300"/>
                        <a:ext cx="225425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7707313" y="3052763"/>
            <a:ext cx="1079500" cy="7143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768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149318"/>
              </p:ext>
            </p:extLst>
          </p:nvPr>
        </p:nvGraphicFramePr>
        <p:xfrm>
          <a:off x="8305800" y="2747963"/>
          <a:ext cx="30162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" name="Equation" r:id="rId12" imgW="95343" imgH="114188" progId="Equation.3">
                  <p:embed/>
                </p:oleObj>
              </mc:Choice>
              <mc:Fallback>
                <p:oleObj name="Equation" r:id="rId12" imgW="95343" imgH="11418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747963"/>
                        <a:ext cx="301625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346519"/>
              </p:ext>
            </p:extLst>
          </p:nvPr>
        </p:nvGraphicFramePr>
        <p:xfrm>
          <a:off x="7794625" y="3108325"/>
          <a:ext cx="9683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" name="Equation" r:id="rId14" imgW="962127" imgH="304726" progId="Equation.3">
                  <p:embed/>
                </p:oleObj>
              </mc:Choice>
              <mc:Fallback>
                <p:oleObj name="Equation" r:id="rId14" imgW="962127" imgH="30472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25" y="3108325"/>
                        <a:ext cx="96837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3886200" y="15382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在任一小区间</a:t>
            </a:r>
          </a:p>
        </p:txBody>
      </p:sp>
      <p:graphicFrame>
        <p:nvGraphicFramePr>
          <p:cNvPr id="768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603151"/>
              </p:ext>
            </p:extLst>
          </p:nvPr>
        </p:nvGraphicFramePr>
        <p:xfrm>
          <a:off x="266700" y="2133600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" name="Equation" r:id="rId16" imgW="1457241" imgH="381074" progId="Equation.3">
                  <p:embed/>
                </p:oleObj>
              </mc:Choice>
              <mc:Fallback>
                <p:oleObj name="Equation" r:id="rId16" imgW="1457241" imgH="38107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2133600"/>
                        <a:ext cx="1485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1828800" y="20574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上的一薄层水的重力为</a:t>
            </a:r>
          </a:p>
        </p:txBody>
      </p:sp>
      <p:graphicFrame>
        <p:nvGraphicFramePr>
          <p:cNvPr id="768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73646"/>
              </p:ext>
            </p:extLst>
          </p:nvPr>
        </p:nvGraphicFramePr>
        <p:xfrm>
          <a:off x="2305050" y="2849563"/>
          <a:ext cx="393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6" name="Equation" r:id="rId18" imgW="361969" imgH="285638" progId="Equation.3">
                  <p:embed/>
                </p:oleObj>
              </mc:Choice>
              <mc:Fallback>
                <p:oleObj name="Equation" r:id="rId18" imgW="361969" imgH="28563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2849563"/>
                        <a:ext cx="393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939771"/>
              </p:ext>
            </p:extLst>
          </p:nvPr>
        </p:nvGraphicFramePr>
        <p:xfrm>
          <a:off x="2738438" y="2646363"/>
          <a:ext cx="1485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" name="Equation" r:id="rId20" imgW="1457241" imgH="495263" progId="Equation.3">
                  <p:embed/>
                </p:oleObj>
              </mc:Choice>
              <mc:Fallback>
                <p:oleObj name="Equation" r:id="rId20" imgW="1457241" imgH="49526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2646363"/>
                        <a:ext cx="1485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152400" y="3214688"/>
            <a:ext cx="624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这薄层水吸出桶外所作的功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1" lang="zh-CN" altLang="en-US" sz="2800" b="1">
                <a:solidFill>
                  <a:srgbClr val="A50021"/>
                </a:solidFill>
                <a:ea typeface="楷体_GB2312" pitchFamily="49" charset="-122"/>
              </a:rPr>
              <a:t>功元素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为</a:t>
            </a:r>
          </a:p>
        </p:txBody>
      </p:sp>
      <p:graphicFrame>
        <p:nvGraphicFramePr>
          <p:cNvPr id="768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168689"/>
              </p:ext>
            </p:extLst>
          </p:nvPr>
        </p:nvGraphicFramePr>
        <p:xfrm>
          <a:off x="1882775" y="3848100"/>
          <a:ext cx="60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" name="Equation" r:id="rId22" imgW="581090" imgH="381074" progId="Equation.3">
                  <p:embed/>
                </p:oleObj>
              </mc:Choice>
              <mc:Fallback>
                <p:oleObj name="Equation" r:id="rId22" imgW="581090" imgH="3810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3848100"/>
                        <a:ext cx="609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024012"/>
              </p:ext>
            </p:extLst>
          </p:nvPr>
        </p:nvGraphicFramePr>
        <p:xfrm>
          <a:off x="2546350" y="3835400"/>
          <a:ext cx="172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" name="Equation" r:id="rId24" imgW="1695431" imgH="361987" progId="Equation.DSMT4">
                  <p:embed/>
                </p:oleObj>
              </mc:Choice>
              <mc:Fallback>
                <p:oleObj name="Equation" r:id="rId24" imgW="1695431" imgH="361987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3835400"/>
                        <a:ext cx="172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0" name="Text Box 30"/>
          <p:cNvSpPr txBox="1">
            <a:spLocks noChangeArrowheads="1"/>
          </p:cNvSpPr>
          <p:nvPr/>
        </p:nvSpPr>
        <p:spPr bwMode="auto">
          <a:xfrm>
            <a:off x="152400" y="42814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故所求功为</a:t>
            </a:r>
          </a:p>
        </p:txBody>
      </p:sp>
      <p:graphicFrame>
        <p:nvGraphicFramePr>
          <p:cNvPr id="768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256196"/>
              </p:ext>
            </p:extLst>
          </p:nvPr>
        </p:nvGraphicFramePr>
        <p:xfrm>
          <a:off x="946150" y="4854575"/>
          <a:ext cx="1244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" name="Equation" r:id="rId26" imgW="1219051" imgH="771525" progId="Equation.3">
                  <p:embed/>
                </p:oleObj>
              </mc:Choice>
              <mc:Fallback>
                <p:oleObj name="Equation" r:id="rId26" imgW="1219051" imgH="77152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4854575"/>
                        <a:ext cx="1244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573884"/>
              </p:ext>
            </p:extLst>
          </p:nvPr>
        </p:nvGraphicFramePr>
        <p:xfrm>
          <a:off x="2159000" y="5060950"/>
          <a:ext cx="167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" name="Equation" r:id="rId28" imgW="1647927" imgH="381074" progId="Equation.3">
                  <p:embed/>
                </p:oleObj>
              </mc:Choice>
              <mc:Fallback>
                <p:oleObj name="Equation" r:id="rId28" imgW="1647927" imgH="381074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5060950"/>
                        <a:ext cx="167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625446"/>
              </p:ext>
            </p:extLst>
          </p:nvPr>
        </p:nvGraphicFramePr>
        <p:xfrm>
          <a:off x="3854450" y="5092700"/>
          <a:ext cx="1371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2" name="Equation" r:id="rId30" imgW="1343164" imgH="361987" progId="Equation.3">
                  <p:embed/>
                </p:oleObj>
              </mc:Choice>
              <mc:Fallback>
                <p:oleObj name="Equation" r:id="rId30" imgW="1343164" imgH="361987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5092700"/>
                        <a:ext cx="1371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601583"/>
              </p:ext>
            </p:extLst>
          </p:nvPr>
        </p:nvGraphicFramePr>
        <p:xfrm>
          <a:off x="5270500" y="4724400"/>
          <a:ext cx="444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3" name="Equation" r:id="rId32" imgW="419174" imgH="923888" progId="Equation.3">
                  <p:embed/>
                </p:oleObj>
              </mc:Choice>
              <mc:Fallback>
                <p:oleObj name="Equation" r:id="rId32" imgW="419174" imgH="923888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4724400"/>
                        <a:ext cx="444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702766"/>
              </p:ext>
            </p:extLst>
          </p:nvPr>
        </p:nvGraphicFramePr>
        <p:xfrm>
          <a:off x="1333500" y="5740400"/>
          <a:ext cx="195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4" name="Equation" r:id="rId34" imgW="1923920" imgH="361987" progId="Equation.3">
                  <p:embed/>
                </p:oleObj>
              </mc:Choice>
              <mc:Fallback>
                <p:oleObj name="Equation" r:id="rId34" imgW="1923920" imgH="361987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5740400"/>
                        <a:ext cx="1955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6" name="Text Box 36"/>
          <p:cNvSpPr txBox="1">
            <a:spLocks noChangeArrowheads="1"/>
          </p:cNvSpPr>
          <p:nvPr/>
        </p:nvSpPr>
        <p:spPr bwMode="auto">
          <a:xfrm>
            <a:off x="3352800" y="56388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( KJ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76837" name="Text Box 37"/>
          <p:cNvSpPr txBox="1">
            <a:spLocks noChangeArrowheads="1"/>
          </p:cNvSpPr>
          <p:nvPr/>
        </p:nvSpPr>
        <p:spPr bwMode="auto">
          <a:xfrm>
            <a:off x="7315200" y="5022850"/>
            <a:ext cx="1676400" cy="9556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设水的密度为</a:t>
            </a:r>
          </a:p>
        </p:txBody>
      </p:sp>
      <p:graphicFrame>
        <p:nvGraphicFramePr>
          <p:cNvPr id="7683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87527"/>
              </p:ext>
            </p:extLst>
          </p:nvPr>
        </p:nvGraphicFramePr>
        <p:xfrm>
          <a:off x="8153400" y="5629275"/>
          <a:ext cx="2921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5" name="Equation" r:id="rId36" imgW="266626" imgH="285638" progId="Equation.3">
                  <p:embed/>
                </p:oleObj>
              </mc:Choice>
              <mc:Fallback>
                <p:oleObj name="Equation" r:id="rId36" imgW="266626" imgH="285638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5629275"/>
                        <a:ext cx="2921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9" name="Line 39"/>
          <p:cNvSpPr>
            <a:spLocks noChangeShapeType="1"/>
          </p:cNvSpPr>
          <p:nvPr/>
        </p:nvSpPr>
        <p:spPr bwMode="auto">
          <a:xfrm>
            <a:off x="5791200" y="48006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graphicFrame>
        <p:nvGraphicFramePr>
          <p:cNvPr id="7684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466731"/>
              </p:ext>
            </p:extLst>
          </p:nvPr>
        </p:nvGraphicFramePr>
        <p:xfrm>
          <a:off x="5867400" y="4800600"/>
          <a:ext cx="215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6" name="Equation" r:id="rId38" imgW="190351" imgH="952351" progId="Equation.3">
                  <p:embed/>
                </p:oleObj>
              </mc:Choice>
              <mc:Fallback>
                <p:oleObj name="Equation" r:id="rId38" imgW="190351" imgH="952351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800600"/>
                        <a:ext cx="215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41" name="Text Box 41"/>
          <p:cNvSpPr txBox="1">
            <a:spLocks noChangeArrowheads="1"/>
          </p:cNvSpPr>
          <p:nvPr/>
        </p:nvSpPr>
        <p:spPr bwMode="auto">
          <a:xfrm>
            <a:off x="4283075" y="2636838"/>
            <a:ext cx="9637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(KN)</a:t>
            </a:r>
          </a:p>
        </p:txBody>
      </p:sp>
      <p:sp>
        <p:nvSpPr>
          <p:cNvPr id="9248" name="Text Box 42"/>
          <p:cNvSpPr txBox="1">
            <a:spLocks noChangeArrowheads="1"/>
          </p:cNvSpPr>
          <p:nvPr/>
        </p:nvSpPr>
        <p:spPr bwMode="auto">
          <a:xfrm>
            <a:off x="1295400" y="319088"/>
            <a:ext cx="7723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一蓄满水的圆柱形水桶高为 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5m,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底圆半径为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3m,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373960"/>
              </p:ext>
            </p:extLst>
          </p:nvPr>
        </p:nvGraphicFramePr>
        <p:xfrm>
          <a:off x="801688" y="2790825"/>
          <a:ext cx="143827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7" name="Equation" r:id="rId40" imgW="638296" imgH="190537" progId="Equation.DSMT4">
                  <p:embed/>
                </p:oleObj>
              </mc:Choice>
              <mc:Fallback>
                <p:oleObj name="Equation" r:id="rId40" imgW="638296" imgH="190537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2790825"/>
                        <a:ext cx="143827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AutoShape 315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6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45" grpId="0" animBg="1"/>
      <p:bldP spid="76803" grpId="0" build="p" autoUpdateAnimBg="0"/>
      <p:bldP spid="76804" grpId="0" autoUpdateAnimBg="0"/>
      <p:bldP spid="76810" grpId="0" animBg="1"/>
      <p:bldP spid="76822" grpId="0" autoUpdateAnimBg="0"/>
      <p:bldP spid="76824" grpId="0" autoUpdateAnimBg="0"/>
      <p:bldP spid="76827" grpId="0" autoUpdateAnimBg="0"/>
      <p:bldP spid="76830" grpId="0" autoUpdateAnimBg="0"/>
      <p:bldP spid="76836" grpId="0" autoUpdateAnimBg="0"/>
      <p:bldP spid="76837" grpId="0" animBg="1" autoUpdateAnimBg="0"/>
      <p:bldP spid="76839" grpId="0" animBg="1"/>
      <p:bldP spid="76841" grpId="0" build="p" autoUpdateAnimBg="0" advAuto="0"/>
      <p:bldP spid="4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8" name="Text Box 1052"/>
          <p:cNvSpPr txBox="1">
            <a:spLocks noChangeArrowheads="1"/>
          </p:cNvSpPr>
          <p:nvPr/>
        </p:nvSpPr>
        <p:spPr bwMode="auto">
          <a:xfrm>
            <a:off x="5867400" y="40386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面积为 </a:t>
            </a:r>
            <a:r>
              <a:rPr kumimoji="1" lang="en-US" altLang="zh-CN" sz="2800" b="1" i="1">
                <a:solidFill>
                  <a:srgbClr val="A50021"/>
                </a:solidFill>
                <a:ea typeface="楷体_GB2312" pitchFamily="49" charset="-122"/>
              </a:rPr>
              <a:t>A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的平板</a:t>
            </a:r>
          </a:p>
        </p:txBody>
      </p:sp>
      <p:sp>
        <p:nvSpPr>
          <p:cNvPr id="10243" name="Rectangle 1026"/>
          <p:cNvSpPr>
            <a:spLocks noChangeArrowheads="1"/>
          </p:cNvSpPr>
          <p:nvPr>
            <p:ph type="title"/>
          </p:nvPr>
        </p:nvSpPr>
        <p:spPr bwMode="auto">
          <a:xfrm>
            <a:off x="685800" y="404813"/>
            <a:ext cx="3886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二、液体的侧压力</a:t>
            </a:r>
          </a:p>
        </p:txBody>
      </p:sp>
      <p:sp>
        <p:nvSpPr>
          <p:cNvPr id="10244" name="Line 1028"/>
          <p:cNvSpPr>
            <a:spLocks noChangeShapeType="1"/>
          </p:cNvSpPr>
          <p:nvPr/>
        </p:nvSpPr>
        <p:spPr bwMode="auto">
          <a:xfrm>
            <a:off x="5683250" y="1905000"/>
            <a:ext cx="269875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259" name="Text Box 1043"/>
          <p:cNvSpPr txBox="1">
            <a:spLocks noChangeArrowheads="1"/>
          </p:cNvSpPr>
          <p:nvPr/>
        </p:nvSpPr>
        <p:spPr bwMode="auto">
          <a:xfrm>
            <a:off x="787400" y="1128713"/>
            <a:ext cx="288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设液体密度为 </a:t>
            </a:r>
            <a:r>
              <a:rPr kumimoji="1" lang="zh-CN" altLang="en-US" sz="2800" b="1" i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</a:t>
            </a:r>
            <a:endParaRPr kumimoji="1" lang="zh-CN" altLang="en-US" sz="2800" b="1" i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261" name="Text Box 1045"/>
          <p:cNvSpPr txBox="1">
            <a:spLocks noChangeArrowheads="1"/>
          </p:cNvSpPr>
          <p:nvPr/>
        </p:nvSpPr>
        <p:spPr bwMode="auto">
          <a:xfrm>
            <a:off x="765175" y="1655763"/>
            <a:ext cx="2813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深为 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h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处的压强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: </a:t>
            </a:r>
          </a:p>
        </p:txBody>
      </p:sp>
      <p:graphicFrame>
        <p:nvGraphicFramePr>
          <p:cNvPr id="10264" name="Object 1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47134"/>
              </p:ext>
            </p:extLst>
          </p:nvPr>
        </p:nvGraphicFramePr>
        <p:xfrm>
          <a:off x="3578225" y="1668463"/>
          <a:ext cx="15843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Equation" r:id="rId3" imgW="647663" imgH="190537" progId="Equation.DSMT4">
                  <p:embed/>
                </p:oleObj>
              </mc:Choice>
              <mc:Fallback>
                <p:oleObj name="Equation" r:id="rId3" imgW="647663" imgH="190537" progId="Equation.DSMT4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1668463"/>
                        <a:ext cx="158432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5" name="Line 1049"/>
          <p:cNvSpPr>
            <a:spLocks noChangeShapeType="1"/>
          </p:cNvSpPr>
          <p:nvPr/>
        </p:nvSpPr>
        <p:spPr bwMode="auto">
          <a:xfrm>
            <a:off x="6324600" y="40386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266" name="Line 1050"/>
          <p:cNvSpPr>
            <a:spLocks noChangeShapeType="1"/>
          </p:cNvSpPr>
          <p:nvPr/>
        </p:nvSpPr>
        <p:spPr bwMode="auto">
          <a:xfrm>
            <a:off x="6934200" y="1905000"/>
            <a:ext cx="0" cy="213360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10267" name="Object 1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71030"/>
              </p:ext>
            </p:extLst>
          </p:nvPr>
        </p:nvGraphicFramePr>
        <p:xfrm>
          <a:off x="6659563" y="2882900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Equation" r:id="rId5" imgW="200053" imgH="304726" progId="Equation.DSMT4">
                  <p:embed/>
                </p:oleObj>
              </mc:Choice>
              <mc:Fallback>
                <p:oleObj name="Equation" r:id="rId5" imgW="200053" imgH="304726" progId="Equation.DSMT4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2882900"/>
                        <a:ext cx="22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9" name="Text Box 1053"/>
          <p:cNvSpPr txBox="1">
            <a:spLocks noChangeArrowheads="1"/>
          </p:cNvSpPr>
          <p:nvPr/>
        </p:nvSpPr>
        <p:spPr bwMode="auto">
          <a:xfrm>
            <a:off x="762000" y="2257425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当平板与水面平行时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, </a:t>
            </a:r>
          </a:p>
        </p:txBody>
      </p:sp>
      <p:graphicFrame>
        <p:nvGraphicFramePr>
          <p:cNvPr id="10270" name="Object 10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928663"/>
              </p:ext>
            </p:extLst>
          </p:nvPr>
        </p:nvGraphicFramePr>
        <p:xfrm>
          <a:off x="2232025" y="3362325"/>
          <a:ext cx="13208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7" imgW="571388" imgH="190537" progId="Equation.DSMT4">
                  <p:embed/>
                </p:oleObj>
              </mc:Choice>
              <mc:Fallback>
                <p:oleObj name="Equation" r:id="rId7" imgW="571388" imgH="190537" progId="Equation.DSMT4">
                  <p:embed/>
                  <p:pic>
                    <p:nvPicPr>
                      <p:cNvPr id="0" name="Object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3362325"/>
                        <a:ext cx="13208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2" name="Text Box 1056"/>
          <p:cNvSpPr txBox="1">
            <a:spLocks noChangeArrowheads="1"/>
          </p:cNvSpPr>
          <p:nvPr/>
        </p:nvSpPr>
        <p:spPr bwMode="auto">
          <a:xfrm>
            <a:off x="839788" y="3833813"/>
            <a:ext cx="396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当平板不与水面平行时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10273" name="Text Box 1057"/>
          <p:cNvSpPr txBox="1">
            <a:spLocks noChangeArrowheads="1"/>
          </p:cNvSpPr>
          <p:nvPr/>
        </p:nvSpPr>
        <p:spPr bwMode="auto">
          <a:xfrm>
            <a:off x="595313" y="4367213"/>
            <a:ext cx="533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所受侧压力问题就需用积分解决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10282" name="AutoShape 1066" descr="窄横线"/>
          <p:cNvSpPr>
            <a:spLocks noChangeArrowheads="1"/>
          </p:cNvSpPr>
          <p:nvPr/>
        </p:nvSpPr>
        <p:spPr bwMode="auto">
          <a:xfrm flipV="1">
            <a:off x="5943600" y="1725613"/>
            <a:ext cx="269875" cy="179387"/>
          </a:xfrm>
          <a:prstGeom prst="triangle">
            <a:avLst>
              <a:gd name="adj" fmla="val 50000"/>
            </a:avLst>
          </a:prstGeom>
          <a:pattFill prst="narHorz">
            <a:fgClr>
              <a:schemeClr val="tx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283" name="Text Box 1067"/>
          <p:cNvSpPr txBox="1">
            <a:spLocks noChangeArrowheads="1"/>
          </p:cNvSpPr>
          <p:nvPr/>
        </p:nvSpPr>
        <p:spPr bwMode="auto">
          <a:xfrm>
            <a:off x="533400" y="2816225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平板一侧所受的压力为</a:t>
            </a:r>
          </a:p>
        </p:txBody>
      </p:sp>
      <p:sp>
        <p:nvSpPr>
          <p:cNvPr id="10285" name="Text Box 1069"/>
          <p:cNvSpPr txBox="1">
            <a:spLocks noChangeArrowheads="1"/>
          </p:cNvSpPr>
          <p:nvPr/>
        </p:nvSpPr>
        <p:spPr bwMode="auto">
          <a:xfrm>
            <a:off x="609600" y="2247900"/>
            <a:ext cx="307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800" b="1">
                <a:solidFill>
                  <a:srgbClr val="A50021"/>
                </a:solidFill>
                <a:cs typeface="Times New Roman" pitchFamily="18" charset="0"/>
              </a:rPr>
              <a:t>•</a:t>
            </a:r>
          </a:p>
        </p:txBody>
      </p:sp>
      <p:sp>
        <p:nvSpPr>
          <p:cNvPr id="10286" name="Text Box 1070"/>
          <p:cNvSpPr txBox="1">
            <a:spLocks noChangeArrowheads="1"/>
          </p:cNvSpPr>
          <p:nvPr/>
        </p:nvSpPr>
        <p:spPr bwMode="auto">
          <a:xfrm>
            <a:off x="671513" y="3846513"/>
            <a:ext cx="3079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800" b="1">
                <a:solidFill>
                  <a:srgbClr val="A50021"/>
                </a:solidFill>
                <a:cs typeface="Times New Roman" pitchFamily="18" charset="0"/>
              </a:rPr>
              <a:t>•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289563"/>
              </p:ext>
            </p:extLst>
          </p:nvPr>
        </p:nvGraphicFramePr>
        <p:xfrm>
          <a:off x="2251075" y="5876925"/>
          <a:ext cx="37782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9" imgW="1628859" imgH="190537" progId="Equation.DSMT4">
                  <p:embed/>
                </p:oleObj>
              </mc:Choice>
              <mc:Fallback>
                <p:oleObj name="Equation" r:id="rId9" imgW="1628859" imgH="190537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5876925"/>
                        <a:ext cx="37782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弧形 2"/>
          <p:cNvSpPr/>
          <p:nvPr/>
        </p:nvSpPr>
        <p:spPr bwMode="auto">
          <a:xfrm rot="14045319">
            <a:off x="8025607" y="1181894"/>
            <a:ext cx="1598612" cy="2743200"/>
          </a:xfrm>
          <a:prstGeom prst="arc">
            <a:avLst>
              <a:gd name="adj1" fmla="val 16715391"/>
              <a:gd name="adj2" fmla="val 0"/>
            </a:avLst>
          </a:prstGeom>
          <a:noFill/>
          <a:ln w="2857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fontAlgn="t">
              <a:lnSpc>
                <a:spcPct val="110000"/>
              </a:lnSpc>
              <a:defRPr/>
            </a:pPr>
            <a:endParaRPr lang="zh-CN" altLang="en-US" sz="2800" b="1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934200" y="2373656"/>
            <a:ext cx="65" cy="473976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fontAlgn="t">
              <a:lnSpc>
                <a:spcPct val="110000"/>
              </a:lnSpc>
            </a:pP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59520" y="2204864"/>
            <a:ext cx="392800" cy="430887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  <p:txBody>
          <a:bodyPr/>
          <a:lstStyle/>
          <a:p>
            <a:pPr fontAlgn="t">
              <a:lnSpc>
                <a:spcPct val="110000"/>
              </a:lnSpc>
              <a:defRPr/>
            </a:pPr>
            <a:r>
              <a:rPr lang="zh-CN" altLang="en-US" sz="2800" b="1">
                <a:noFill/>
                <a:latin typeface="+mn-lt"/>
                <a:ea typeface="楷体_GB2312" pitchFamily="49" charset="-122"/>
              </a:rPr>
              <a:t> </a:t>
            </a:r>
          </a:p>
        </p:txBody>
      </p:sp>
      <p:sp>
        <p:nvSpPr>
          <p:cNvPr id="31" name="TextBox 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76256" y="2628956"/>
            <a:ext cx="849720" cy="363176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/>
          <a:lstStyle/>
          <a:p>
            <a:pPr fontAlgn="t">
              <a:lnSpc>
                <a:spcPct val="110000"/>
              </a:lnSpc>
              <a:defRPr/>
            </a:pPr>
            <a:r>
              <a:rPr lang="zh-CN" altLang="en-US" sz="2800" b="1">
                <a:noFill/>
                <a:latin typeface="+mn-lt"/>
                <a:ea typeface="楷体_GB2312" pitchFamily="49" charset="-122"/>
              </a:rPr>
              <a:t> </a:t>
            </a:r>
          </a:p>
        </p:txBody>
      </p:sp>
      <p:sp>
        <p:nvSpPr>
          <p:cNvPr id="32" name="Text Box 1057"/>
          <p:cNvSpPr txBox="1">
            <a:spLocks noChangeArrowheads="1"/>
          </p:cNvSpPr>
          <p:nvPr/>
        </p:nvSpPr>
        <p:spPr bwMode="auto">
          <a:xfrm>
            <a:off x="595313" y="4868863"/>
            <a:ext cx="8229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垂直方向所受强与水面深度成正比，当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dx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很小时，所受压力（压力元素）为</a:t>
            </a:r>
            <a:endParaRPr kumimoji="1" lang="en-US" altLang="zh-CN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7635875" y="1957388"/>
            <a:ext cx="720725" cy="1252537"/>
            <a:chOff x="7635749" y="1956660"/>
            <a:chExt cx="720345" cy="1252489"/>
          </a:xfrm>
        </p:grpSpPr>
        <p:cxnSp>
          <p:nvCxnSpPr>
            <p:cNvPr id="4" name="直接连接符 4"/>
            <p:cNvCxnSpPr>
              <a:cxnSpLocks noChangeShapeType="1"/>
            </p:cNvCxnSpPr>
            <p:nvPr/>
          </p:nvCxnSpPr>
          <p:spPr bwMode="auto">
            <a:xfrm>
              <a:off x="8330188" y="1956660"/>
              <a:ext cx="25906" cy="26875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71" name="直接连接符 32"/>
            <p:cNvCxnSpPr>
              <a:cxnSpLocks noChangeShapeType="1"/>
            </p:cNvCxnSpPr>
            <p:nvPr/>
          </p:nvCxnSpPr>
          <p:spPr bwMode="auto">
            <a:xfrm>
              <a:off x="8200466" y="2039313"/>
              <a:ext cx="25906" cy="26875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" name="直接连接符 33"/>
            <p:cNvCxnSpPr>
              <a:cxnSpLocks noChangeShapeType="1"/>
            </p:cNvCxnSpPr>
            <p:nvPr/>
          </p:nvCxnSpPr>
          <p:spPr bwMode="auto">
            <a:xfrm>
              <a:off x="8087257" y="2151548"/>
              <a:ext cx="25906" cy="26875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直接连接符 34"/>
            <p:cNvCxnSpPr>
              <a:cxnSpLocks noChangeShapeType="1"/>
            </p:cNvCxnSpPr>
            <p:nvPr/>
          </p:nvCxnSpPr>
          <p:spPr bwMode="auto">
            <a:xfrm>
              <a:off x="7982996" y="2293116"/>
              <a:ext cx="25906" cy="26875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74" name="直接连接符 35"/>
            <p:cNvCxnSpPr>
              <a:cxnSpLocks noChangeShapeType="1"/>
            </p:cNvCxnSpPr>
            <p:nvPr/>
          </p:nvCxnSpPr>
          <p:spPr bwMode="auto">
            <a:xfrm>
              <a:off x="7867393" y="2418639"/>
              <a:ext cx="25906" cy="26875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75" name="直接连接符 36"/>
            <p:cNvCxnSpPr>
              <a:cxnSpLocks noChangeShapeType="1"/>
            </p:cNvCxnSpPr>
            <p:nvPr/>
          </p:nvCxnSpPr>
          <p:spPr bwMode="auto">
            <a:xfrm>
              <a:off x="7786182" y="2567174"/>
              <a:ext cx="25906" cy="26875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76" name="直接连接符 37"/>
            <p:cNvCxnSpPr>
              <a:cxnSpLocks noChangeShapeType="1"/>
            </p:cNvCxnSpPr>
            <p:nvPr/>
          </p:nvCxnSpPr>
          <p:spPr bwMode="auto">
            <a:xfrm>
              <a:off x="7700070" y="2747616"/>
              <a:ext cx="25906" cy="26875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77" name="直接连接符 38"/>
            <p:cNvCxnSpPr>
              <a:cxnSpLocks noChangeShapeType="1"/>
            </p:cNvCxnSpPr>
            <p:nvPr/>
          </p:nvCxnSpPr>
          <p:spPr bwMode="auto">
            <a:xfrm>
              <a:off x="7635749" y="2940390"/>
              <a:ext cx="25906" cy="26875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7812088" y="2516188"/>
            <a:ext cx="1425575" cy="431800"/>
            <a:chOff x="7812360" y="2516777"/>
            <a:chExt cx="1425132" cy="430887"/>
          </a:xfrm>
        </p:grpSpPr>
        <p:cxnSp>
          <p:nvCxnSpPr>
            <p:cNvPr id="9" name="直接箭头连接符 4"/>
            <p:cNvCxnSpPr>
              <a:cxnSpLocks noChangeShapeType="1"/>
            </p:cNvCxnSpPr>
            <p:nvPr/>
          </p:nvCxnSpPr>
          <p:spPr bwMode="auto">
            <a:xfrm flipH="1" flipV="1">
              <a:off x="7812360" y="2553530"/>
              <a:ext cx="288032" cy="107914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TextBox 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001000" y="2516777"/>
              <a:ext cx="1236492" cy="430887"/>
            </a:xfrm>
            <a:prstGeom prst="rect">
              <a:avLst/>
            </a:prstGeom>
            <a:blipFill rotWithShape="1">
              <a:blip r:embed="rId13"/>
              <a:stretch>
                <a:fillRect b="-14085"/>
              </a:stretch>
            </a:blipFill>
          </p:spPr>
          <p:txBody>
            <a:bodyPr/>
            <a:lstStyle/>
            <a:p>
              <a:pPr fontAlgn="t">
                <a:lnSpc>
                  <a:spcPct val="110000"/>
                </a:lnSpc>
                <a:defRPr/>
              </a:pPr>
              <a:r>
                <a:rPr lang="zh-CN" altLang="en-US" sz="2800" b="1">
                  <a:noFill/>
                  <a:latin typeface="+mn-lt"/>
                  <a:ea typeface="楷体_GB2312" pitchFamily="49" charset="-122"/>
                </a:rPr>
                <a:t> </a:t>
              </a:r>
            </a:p>
          </p:txBody>
        </p:sp>
      </p:grpSp>
      <p:sp>
        <p:nvSpPr>
          <p:cNvPr id="38" name="AutoShape 315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8" grpId="0" autoUpdateAnimBg="0"/>
      <p:bldP spid="10244" grpId="0" animBg="1"/>
      <p:bldP spid="10259" grpId="0" autoUpdateAnimBg="0"/>
      <p:bldP spid="10261" grpId="0" autoUpdateAnimBg="0"/>
      <p:bldP spid="10265" grpId="0" animBg="1"/>
      <p:bldP spid="10266" grpId="0" animBg="1"/>
      <p:bldP spid="10269" grpId="0" autoUpdateAnimBg="0"/>
      <p:bldP spid="10272" grpId="0" autoUpdateAnimBg="0"/>
      <p:bldP spid="10273" grpId="0" autoUpdateAnimBg="0"/>
      <p:bldP spid="10282" grpId="0" animBg="1"/>
      <p:bldP spid="10283" grpId="0" autoUpdateAnimBg="0"/>
      <p:bldP spid="10285" grpId="0" build="p" autoUpdateAnimBg="0"/>
      <p:bldP spid="10286" grpId="0" build="p" autoUpdateAnimBg="0"/>
      <p:bldP spid="11" grpId="0" animBg="1"/>
      <p:bldP spid="32" grpId="0" autoUpdateAnimBg="0"/>
      <p:bldP spid="3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5410200" y="524351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小窄条上各点的压强</a:t>
            </a:r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142435"/>
              </p:ext>
            </p:extLst>
          </p:nvPr>
        </p:nvGraphicFramePr>
        <p:xfrm>
          <a:off x="6999288" y="5937250"/>
          <a:ext cx="14160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" name="Equation" r:id="rId3" imgW="638296" imgH="152363" progId="Equation.DSMT4">
                  <p:embed/>
                </p:oleObj>
              </mc:Choice>
              <mc:Fallback>
                <p:oleObj name="Equation" r:id="rId3" imgW="638296" imgH="15236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288" y="5937250"/>
                        <a:ext cx="14160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5541963" y="5084763"/>
            <a:ext cx="3502025" cy="1238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940959"/>
              </p:ext>
            </p:extLst>
          </p:nvPr>
        </p:nvGraphicFramePr>
        <p:xfrm>
          <a:off x="5353050" y="4811713"/>
          <a:ext cx="1460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" name="Equation" r:id="rId5" imgW="1428806" imgH="819076" progId="Equation.3">
                  <p:embed/>
                </p:oleObj>
              </mc:Choice>
              <mc:Fallback>
                <p:oleObj name="Equation" r:id="rId5" imgW="1428806" imgH="81907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0" y="4811713"/>
                        <a:ext cx="1460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6"/>
          <p:cNvSpPr>
            <a:spLocks noChangeArrowheads="1"/>
          </p:cNvSpPr>
          <p:nvPr>
            <p:ph type="title"/>
          </p:nvPr>
        </p:nvSpPr>
        <p:spPr bwMode="auto">
          <a:xfrm>
            <a:off x="539750" y="371475"/>
            <a:ext cx="9080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4.</a:t>
            </a:r>
            <a:endParaRPr lang="en-US" altLang="zh-CN" sz="2800" b="1" i="1" smtClean="0">
              <a:solidFill>
                <a:schemeClr val="tx1"/>
              </a:solidFill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52400" y="9144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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的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液体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kumimoji="1" lang="en-US" altLang="zh-CN" sz="2800" b="1" i="1">
                <a:solidFill>
                  <a:srgbClr val="A50021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求桶的一个端面所受的侧压力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. 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539750" y="1447800"/>
            <a:ext cx="3498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A50021"/>
                </a:solidFill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A50021"/>
                </a:solidFill>
                <a:ea typeface="楷体_GB2312" pitchFamily="49" charset="-122"/>
              </a:rPr>
              <a:t>: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建立坐标系如图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3810000" y="14478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所论半圆的</a:t>
            </a:r>
          </a:p>
        </p:txBody>
      </p:sp>
      <p:graphicFrame>
        <p:nvGraphicFramePr>
          <p:cNvPr id="747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37976"/>
              </p:ext>
            </p:extLst>
          </p:nvPr>
        </p:nvGraphicFramePr>
        <p:xfrm>
          <a:off x="1301750" y="2354263"/>
          <a:ext cx="2247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" name="Equation" r:id="rId7" imgW="2219316" imgH="504974" progId="Equation.3">
                  <p:embed/>
                </p:oleObj>
              </mc:Choice>
              <mc:Fallback>
                <p:oleObj name="Equation" r:id="rId7" imgW="2219316" imgH="50497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2354263"/>
                        <a:ext cx="2247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761823"/>
              </p:ext>
            </p:extLst>
          </p:nvPr>
        </p:nvGraphicFramePr>
        <p:xfrm>
          <a:off x="3886200" y="2500313"/>
          <a:ext cx="163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" name="Equation" r:id="rId9" imgW="1609790" imgH="381074" progId="Equation.3">
                  <p:embed/>
                </p:oleObj>
              </mc:Choice>
              <mc:Fallback>
                <p:oleObj name="Equation" r:id="rId9" imgW="1609790" imgH="38107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500313"/>
                        <a:ext cx="163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228600" y="3033713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利用对称性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侧压力元素</a:t>
            </a:r>
          </a:p>
        </p:txBody>
      </p:sp>
      <p:graphicFrame>
        <p:nvGraphicFramePr>
          <p:cNvPr id="747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814071"/>
              </p:ext>
            </p:extLst>
          </p:nvPr>
        </p:nvGraphicFramePr>
        <p:xfrm>
          <a:off x="1244600" y="4932363"/>
          <a:ext cx="1219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" name="Equation" r:id="rId11" imgW="1190616" imgH="704887" progId="Equation.DSMT4">
                  <p:embed/>
                </p:oleObj>
              </mc:Choice>
              <mc:Fallback>
                <p:oleObj name="Equation" r:id="rId11" imgW="1190616" imgH="704887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4932363"/>
                        <a:ext cx="1219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004351"/>
              </p:ext>
            </p:extLst>
          </p:nvPr>
        </p:nvGraphicFramePr>
        <p:xfrm>
          <a:off x="2211388" y="4860925"/>
          <a:ext cx="30130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0" name="Equation" r:id="rId13" imgW="1247821" imgH="257175" progId="Equation.DSMT4">
                  <p:embed/>
                </p:oleObj>
              </mc:Choice>
              <mc:Fallback>
                <p:oleObj name="Equation" r:id="rId13" imgW="1247821" imgH="25717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4860925"/>
                        <a:ext cx="301307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67" name="Group 15"/>
          <p:cNvGrpSpPr>
            <a:grpSpLocks/>
          </p:cNvGrpSpPr>
          <p:nvPr/>
        </p:nvGrpSpPr>
        <p:grpSpPr bwMode="auto">
          <a:xfrm>
            <a:off x="6634163" y="3490913"/>
            <a:ext cx="1649412" cy="1014412"/>
            <a:chOff x="4102" y="2160"/>
            <a:chExt cx="1155" cy="710"/>
          </a:xfrm>
        </p:grpSpPr>
        <p:sp>
          <p:nvSpPr>
            <p:cNvPr id="11307" name="Arc 16"/>
            <p:cNvSpPr>
              <a:spLocks/>
            </p:cNvSpPr>
            <p:nvPr/>
          </p:nvSpPr>
          <p:spPr bwMode="auto">
            <a:xfrm>
              <a:off x="4105" y="2294"/>
              <a:ext cx="1152" cy="576"/>
            </a:xfrm>
            <a:custGeom>
              <a:avLst/>
              <a:gdLst>
                <a:gd name="T0" fmla="*/ 1 w 43191"/>
                <a:gd name="T1" fmla="*/ 0 h 21600"/>
                <a:gd name="T2" fmla="*/ 0 w 43191"/>
                <a:gd name="T3" fmla="*/ 0 h 21600"/>
                <a:gd name="T4" fmla="*/ 0 w 4319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1" h="21600" fill="none" extrusionOk="0">
                  <a:moveTo>
                    <a:pt x="43191" y="488"/>
                  </a:moveTo>
                  <a:cubicBezTo>
                    <a:pt x="42926" y="12224"/>
                    <a:pt x="33336" y="21599"/>
                    <a:pt x="21597" y="21600"/>
                  </a:cubicBezTo>
                  <a:cubicBezTo>
                    <a:pt x="9813" y="21600"/>
                    <a:pt x="204" y="12156"/>
                    <a:pt x="0" y="374"/>
                  </a:cubicBezTo>
                </a:path>
                <a:path w="43191" h="21600" stroke="0" extrusionOk="0">
                  <a:moveTo>
                    <a:pt x="43191" y="488"/>
                  </a:moveTo>
                  <a:cubicBezTo>
                    <a:pt x="42926" y="12224"/>
                    <a:pt x="33336" y="21599"/>
                    <a:pt x="21597" y="21600"/>
                  </a:cubicBezTo>
                  <a:cubicBezTo>
                    <a:pt x="9813" y="21600"/>
                    <a:pt x="204" y="12156"/>
                    <a:pt x="0" y="374"/>
                  </a:cubicBezTo>
                  <a:lnTo>
                    <a:pt x="21597" y="0"/>
                  </a:lnTo>
                  <a:lnTo>
                    <a:pt x="43191" y="488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11308" name="Group 17"/>
            <p:cNvGrpSpPr>
              <a:grpSpLocks/>
            </p:cNvGrpSpPr>
            <p:nvPr/>
          </p:nvGrpSpPr>
          <p:grpSpPr bwMode="auto">
            <a:xfrm>
              <a:off x="4102" y="2160"/>
              <a:ext cx="1152" cy="136"/>
              <a:chOff x="3984" y="1544"/>
              <a:chExt cx="1152" cy="136"/>
            </a:xfrm>
          </p:grpSpPr>
          <p:sp>
            <p:nvSpPr>
              <p:cNvPr id="11309" name="Line 18"/>
              <p:cNvSpPr>
                <a:spLocks noChangeShapeType="1"/>
              </p:cNvSpPr>
              <p:nvPr/>
            </p:nvSpPr>
            <p:spPr bwMode="auto">
              <a:xfrm>
                <a:off x="3984" y="168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1310" name="AutoShape 19"/>
              <p:cNvSpPr>
                <a:spLocks noChangeArrowheads="1"/>
              </p:cNvSpPr>
              <p:nvPr/>
            </p:nvSpPr>
            <p:spPr bwMode="auto">
              <a:xfrm rot="10800000">
                <a:off x="4043" y="1544"/>
                <a:ext cx="181" cy="136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t">
                  <a:lnSpc>
                    <a:spcPct val="110000"/>
                  </a:lnSpc>
                </a:pPr>
                <a:endParaRPr lang="zh-CN" altLang="en-US" sz="28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</p:grpSp>
      </p:grpSp>
      <p:sp>
        <p:nvSpPr>
          <p:cNvPr id="74772" name="Oval 20"/>
          <p:cNvSpPr>
            <a:spLocks noChangeArrowheads="1"/>
          </p:cNvSpPr>
          <p:nvPr/>
        </p:nvSpPr>
        <p:spPr bwMode="auto">
          <a:xfrm>
            <a:off x="6634163" y="2843213"/>
            <a:ext cx="1646237" cy="164623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>
            <a:off x="6427788" y="3679825"/>
            <a:ext cx="23320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>
            <a:off x="7456488" y="2706688"/>
            <a:ext cx="0" cy="2262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7477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915838"/>
              </p:ext>
            </p:extLst>
          </p:nvPr>
        </p:nvGraphicFramePr>
        <p:xfrm>
          <a:off x="7543800" y="3352800"/>
          <a:ext cx="2730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" name="Equation" r:id="rId15" imgW="276327" imgH="285638" progId="Equation.3">
                  <p:embed/>
                </p:oleObj>
              </mc:Choice>
              <mc:Fallback>
                <p:oleObj name="Equation" r:id="rId15" imgW="276327" imgH="28563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352800"/>
                        <a:ext cx="27305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899969"/>
              </p:ext>
            </p:extLst>
          </p:nvPr>
        </p:nvGraphicFramePr>
        <p:xfrm>
          <a:off x="7356475" y="5026025"/>
          <a:ext cx="206375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" name="Equation" r:id="rId17" imgW="200053" imgH="209624" progId="Equation.3">
                  <p:embed/>
                </p:oleObj>
              </mc:Choice>
              <mc:Fallback>
                <p:oleObj name="Equation" r:id="rId17" imgW="200053" imgH="20962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475" y="5026025"/>
                        <a:ext cx="206375" cy="21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724715"/>
              </p:ext>
            </p:extLst>
          </p:nvPr>
        </p:nvGraphicFramePr>
        <p:xfrm>
          <a:off x="8545513" y="3767138"/>
          <a:ext cx="21748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" name="Equation" r:id="rId19" imgW="209420" imgH="285638" progId="Equation.3">
                  <p:embed/>
                </p:oleObj>
              </mc:Choice>
              <mc:Fallback>
                <p:oleObj name="Equation" r:id="rId19" imgW="209420" imgH="28563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5513" y="3767138"/>
                        <a:ext cx="217487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148414"/>
              </p:ext>
            </p:extLst>
          </p:nvPr>
        </p:nvGraphicFramePr>
        <p:xfrm>
          <a:off x="7494588" y="4489450"/>
          <a:ext cx="25082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" name="Equation" r:id="rId21" imgW="247557" imgH="276262" progId="Equation.3">
                  <p:embed/>
                </p:oleObj>
              </mc:Choice>
              <mc:Fallback>
                <p:oleObj name="Equation" r:id="rId21" imgW="247557" imgH="276262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588" y="4489450"/>
                        <a:ext cx="250825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9" name="Rectangle 27"/>
          <p:cNvSpPr>
            <a:spLocks noChangeArrowheads="1"/>
          </p:cNvSpPr>
          <p:nvPr/>
        </p:nvSpPr>
        <p:spPr bwMode="auto">
          <a:xfrm>
            <a:off x="6702425" y="3956050"/>
            <a:ext cx="1522413" cy="68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7478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558260"/>
              </p:ext>
            </p:extLst>
          </p:nvPr>
        </p:nvGraphicFramePr>
        <p:xfrm>
          <a:off x="7239000" y="3724275"/>
          <a:ext cx="204788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5" name="Equation" r:id="rId23" imgW="200053" imgH="209624" progId="Equation.3">
                  <p:embed/>
                </p:oleObj>
              </mc:Choice>
              <mc:Fallback>
                <p:oleObj name="Equation" r:id="rId23" imgW="200053" imgH="20962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724275"/>
                        <a:ext cx="204788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763384"/>
              </p:ext>
            </p:extLst>
          </p:nvPr>
        </p:nvGraphicFramePr>
        <p:xfrm>
          <a:off x="6553200" y="3986213"/>
          <a:ext cx="89217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" name="Equation" r:id="rId25" imgW="962127" imgH="304726" progId="Equation.3">
                  <p:embed/>
                </p:oleObj>
              </mc:Choice>
              <mc:Fallback>
                <p:oleObj name="Equation" r:id="rId25" imgW="962127" imgH="30472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986213"/>
                        <a:ext cx="89217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010942"/>
              </p:ext>
            </p:extLst>
          </p:nvPr>
        </p:nvGraphicFramePr>
        <p:xfrm>
          <a:off x="2095500" y="3643313"/>
          <a:ext cx="23606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" name="Equation" r:id="rId27" imgW="2333727" imgH="533437" progId="Equation.3">
                  <p:embed/>
                </p:oleObj>
              </mc:Choice>
              <mc:Fallback>
                <p:oleObj name="Equation" r:id="rId27" imgW="2333727" imgH="53343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3643313"/>
                        <a:ext cx="23606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21778"/>
              </p:ext>
            </p:extLst>
          </p:nvPr>
        </p:nvGraphicFramePr>
        <p:xfrm>
          <a:off x="1295400" y="3756025"/>
          <a:ext cx="74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8" name="Equation" r:id="rId29" imgW="723937" imgH="361987" progId="Equation.DSMT4">
                  <p:embed/>
                </p:oleObj>
              </mc:Choice>
              <mc:Fallback>
                <p:oleObj name="Equation" r:id="rId29" imgW="723937" imgH="361987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56025"/>
                        <a:ext cx="74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943701"/>
              </p:ext>
            </p:extLst>
          </p:nvPr>
        </p:nvGraphicFramePr>
        <p:xfrm>
          <a:off x="2268538" y="3786188"/>
          <a:ext cx="76835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" name="Equation" r:id="rId31" imgW="342900" imgH="152363" progId="Equation.DSMT4">
                  <p:embed/>
                </p:oleObj>
              </mc:Choice>
              <mc:Fallback>
                <p:oleObj name="Equation" r:id="rId31" imgW="342900" imgH="152363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786188"/>
                        <a:ext cx="76835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5" name="Text Box 33"/>
          <p:cNvSpPr txBox="1">
            <a:spLocks noChangeArrowheads="1"/>
          </p:cNvSpPr>
          <p:nvPr/>
        </p:nvSpPr>
        <p:spPr bwMode="auto">
          <a:xfrm>
            <a:off x="152400" y="425291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端面所受侧压力为</a:t>
            </a:r>
          </a:p>
        </p:txBody>
      </p:sp>
      <p:graphicFrame>
        <p:nvGraphicFramePr>
          <p:cNvPr id="7478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21803"/>
              </p:ext>
            </p:extLst>
          </p:nvPr>
        </p:nvGraphicFramePr>
        <p:xfrm>
          <a:off x="4457700" y="3770313"/>
          <a:ext cx="39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" name="Equation" r:id="rId33" imgW="361969" imgH="381074" progId="Equation.3">
                  <p:embed/>
                </p:oleObj>
              </mc:Choice>
              <mc:Fallback>
                <p:oleObj name="Equation" r:id="rId33" imgW="361969" imgH="381074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770313"/>
                        <a:ext cx="393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7" name="Text Box 35"/>
          <p:cNvSpPr txBox="1">
            <a:spLocks noChangeArrowheads="1"/>
          </p:cNvSpPr>
          <p:nvPr/>
        </p:nvSpPr>
        <p:spPr bwMode="auto">
          <a:xfrm>
            <a:off x="152400" y="196691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方程为</a:t>
            </a:r>
          </a:p>
        </p:txBody>
      </p:sp>
      <p:grpSp>
        <p:nvGrpSpPr>
          <p:cNvPr id="74788" name="Group 36"/>
          <p:cNvGrpSpPr>
            <a:grpSpLocks/>
          </p:cNvGrpSpPr>
          <p:nvPr/>
        </p:nvGrpSpPr>
        <p:grpSpPr bwMode="auto">
          <a:xfrm>
            <a:off x="6096000" y="1585913"/>
            <a:ext cx="2671763" cy="914400"/>
            <a:chOff x="3840" y="999"/>
            <a:chExt cx="1683" cy="576"/>
          </a:xfrm>
        </p:grpSpPr>
        <p:sp>
          <p:nvSpPr>
            <p:cNvPr id="11300" name="Freeform 37"/>
            <p:cNvSpPr>
              <a:spLocks/>
            </p:cNvSpPr>
            <p:nvPr/>
          </p:nvSpPr>
          <p:spPr bwMode="auto">
            <a:xfrm>
              <a:off x="3936" y="999"/>
              <a:ext cx="1488" cy="576"/>
            </a:xfrm>
            <a:custGeom>
              <a:avLst/>
              <a:gdLst>
                <a:gd name="T0" fmla="*/ 0 w 1488"/>
                <a:gd name="T1" fmla="*/ 0 h 576"/>
                <a:gd name="T2" fmla="*/ 1488 w 1488"/>
                <a:gd name="T3" fmla="*/ 0 h 576"/>
                <a:gd name="T4" fmla="*/ 1488 w 1488"/>
                <a:gd name="T5" fmla="*/ 576 h 576"/>
                <a:gd name="T6" fmla="*/ 0 w 1488"/>
                <a:gd name="T7" fmla="*/ 576 h 576"/>
                <a:gd name="T8" fmla="*/ 0 w 1488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88" h="576">
                  <a:moveTo>
                    <a:pt x="0" y="0"/>
                  </a:moveTo>
                  <a:lnTo>
                    <a:pt x="1488" y="0"/>
                  </a:lnTo>
                  <a:lnTo>
                    <a:pt x="1488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2F4700"/>
                </a:gs>
                <a:gs pos="50000">
                  <a:srgbClr val="669900"/>
                </a:gs>
                <a:gs pos="100000">
                  <a:srgbClr val="2F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11301" name="Group 38"/>
            <p:cNvGrpSpPr>
              <a:grpSpLocks/>
            </p:cNvGrpSpPr>
            <p:nvPr/>
          </p:nvGrpSpPr>
          <p:grpSpPr bwMode="auto">
            <a:xfrm>
              <a:off x="3840" y="999"/>
              <a:ext cx="240" cy="567"/>
              <a:chOff x="3024" y="2208"/>
              <a:chExt cx="240" cy="567"/>
            </a:xfrm>
          </p:grpSpPr>
          <p:sp>
            <p:nvSpPr>
              <p:cNvPr id="11305" name="Arc 39"/>
              <p:cNvSpPr>
                <a:spLocks/>
              </p:cNvSpPr>
              <p:nvPr/>
            </p:nvSpPr>
            <p:spPr bwMode="auto">
              <a:xfrm>
                <a:off x="3151" y="2208"/>
                <a:ext cx="113" cy="567"/>
              </a:xfrm>
              <a:custGeom>
                <a:avLst/>
                <a:gdLst>
                  <a:gd name="T0" fmla="*/ 0 w 21600"/>
                  <a:gd name="T1" fmla="*/ 0 h 43180"/>
                  <a:gd name="T2" fmla="*/ 0 w 21600"/>
                  <a:gd name="T3" fmla="*/ 0 h 43180"/>
                  <a:gd name="T4" fmla="*/ 0 w 21600"/>
                  <a:gd name="T5" fmla="*/ 0 h 431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8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68"/>
                      <a:pt x="12485" y="42683"/>
                      <a:pt x="927" y="43180"/>
                    </a:cubicBezTo>
                  </a:path>
                  <a:path w="21600" h="4318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68"/>
                      <a:pt x="12485" y="42683"/>
                      <a:pt x="927" y="4318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F4700"/>
                  </a:gs>
                  <a:gs pos="50000">
                    <a:srgbClr val="669900"/>
                  </a:gs>
                  <a:gs pos="100000">
                    <a:srgbClr val="2F4700"/>
                  </a:gs>
                </a:gsLst>
                <a:lin ang="5400000" scaled="1"/>
              </a:gradFill>
              <a:ln w="9525">
                <a:solidFill>
                  <a:srgbClr val="FFFFFF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1306" name="Arc 40"/>
              <p:cNvSpPr>
                <a:spLocks/>
              </p:cNvSpPr>
              <p:nvPr/>
            </p:nvSpPr>
            <p:spPr bwMode="auto">
              <a:xfrm rot="10800000">
                <a:off x="3024" y="2208"/>
                <a:ext cx="113" cy="567"/>
              </a:xfrm>
              <a:custGeom>
                <a:avLst/>
                <a:gdLst>
                  <a:gd name="T0" fmla="*/ 0 w 21600"/>
                  <a:gd name="T1" fmla="*/ 0 h 43180"/>
                  <a:gd name="T2" fmla="*/ 0 w 21600"/>
                  <a:gd name="T3" fmla="*/ 0 h 43180"/>
                  <a:gd name="T4" fmla="*/ 0 w 21600"/>
                  <a:gd name="T5" fmla="*/ 0 h 431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8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68"/>
                      <a:pt x="12485" y="42683"/>
                      <a:pt x="927" y="43180"/>
                    </a:cubicBezTo>
                  </a:path>
                  <a:path w="21600" h="4318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68"/>
                      <a:pt x="12485" y="42683"/>
                      <a:pt x="927" y="4318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F4700"/>
                  </a:gs>
                  <a:gs pos="50000">
                    <a:srgbClr val="669900"/>
                  </a:gs>
                  <a:gs pos="100000">
                    <a:srgbClr val="2F4700"/>
                  </a:gs>
                </a:gsLst>
                <a:lin ang="540000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11302" name="Oval 41"/>
            <p:cNvSpPr>
              <a:spLocks noChangeArrowheads="1"/>
            </p:cNvSpPr>
            <p:nvPr/>
          </p:nvSpPr>
          <p:spPr bwMode="auto">
            <a:xfrm>
              <a:off x="5293" y="999"/>
              <a:ext cx="227" cy="56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t">
                <a:lnSpc>
                  <a:spcPct val="110000"/>
                </a:lnSpc>
              </a:pPr>
              <a:endParaRPr lang="zh-CN" altLang="en-US" sz="28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1303" name="AutoShape 42"/>
            <p:cNvSpPr>
              <a:spLocks noChangeArrowheads="1"/>
            </p:cNvSpPr>
            <p:nvPr/>
          </p:nvSpPr>
          <p:spPr bwMode="auto">
            <a:xfrm>
              <a:off x="3840" y="1191"/>
              <a:ext cx="1678" cy="192"/>
            </a:xfrm>
            <a:prstGeom prst="parallelogram">
              <a:avLst>
                <a:gd name="adj" fmla="val 126036"/>
              </a:avLst>
            </a:prstGeom>
            <a:solidFill>
              <a:srgbClr val="99CC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t">
                <a:lnSpc>
                  <a:spcPct val="110000"/>
                </a:lnSpc>
              </a:pPr>
              <a:endParaRPr lang="zh-CN" altLang="en-US" sz="28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1304" name="Arc 43"/>
            <p:cNvSpPr>
              <a:spLocks/>
            </p:cNvSpPr>
            <p:nvPr/>
          </p:nvSpPr>
          <p:spPr bwMode="auto">
            <a:xfrm>
              <a:off x="5304" y="1210"/>
              <a:ext cx="219" cy="358"/>
            </a:xfrm>
            <a:custGeom>
              <a:avLst/>
              <a:gdLst>
                <a:gd name="T0" fmla="*/ 0 w 41557"/>
                <a:gd name="T1" fmla="*/ 0 h 27256"/>
                <a:gd name="T2" fmla="*/ 0 w 41557"/>
                <a:gd name="T3" fmla="*/ 0 h 27256"/>
                <a:gd name="T4" fmla="*/ 0 w 41557"/>
                <a:gd name="T5" fmla="*/ 0 h 272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557" h="27256" fill="none" extrusionOk="0">
                  <a:moveTo>
                    <a:pt x="40803" y="-1"/>
                  </a:moveTo>
                  <a:cubicBezTo>
                    <a:pt x="41303" y="1843"/>
                    <a:pt x="41557" y="3745"/>
                    <a:pt x="41557" y="5656"/>
                  </a:cubicBezTo>
                  <a:cubicBezTo>
                    <a:pt x="41557" y="17585"/>
                    <a:pt x="31886" y="27256"/>
                    <a:pt x="19957" y="27256"/>
                  </a:cubicBezTo>
                  <a:cubicBezTo>
                    <a:pt x="11219" y="27256"/>
                    <a:pt x="3343" y="21992"/>
                    <a:pt x="0" y="13919"/>
                  </a:cubicBezTo>
                </a:path>
                <a:path w="41557" h="27256" stroke="0" extrusionOk="0">
                  <a:moveTo>
                    <a:pt x="40803" y="-1"/>
                  </a:moveTo>
                  <a:cubicBezTo>
                    <a:pt x="41303" y="1843"/>
                    <a:pt x="41557" y="3745"/>
                    <a:pt x="41557" y="5656"/>
                  </a:cubicBezTo>
                  <a:cubicBezTo>
                    <a:pt x="41557" y="17585"/>
                    <a:pt x="31886" y="27256"/>
                    <a:pt x="19957" y="27256"/>
                  </a:cubicBezTo>
                  <a:cubicBezTo>
                    <a:pt x="11219" y="27256"/>
                    <a:pt x="3343" y="21992"/>
                    <a:pt x="0" y="13919"/>
                  </a:cubicBezTo>
                  <a:lnTo>
                    <a:pt x="19957" y="5656"/>
                  </a:lnTo>
                  <a:lnTo>
                    <a:pt x="40803" y="-1"/>
                  </a:lnTo>
                  <a:close/>
                </a:path>
              </a:pathLst>
            </a:cu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1297" name="Text Box 44"/>
          <p:cNvSpPr txBox="1">
            <a:spLocks noChangeArrowheads="1"/>
          </p:cNvSpPr>
          <p:nvPr/>
        </p:nvSpPr>
        <p:spPr bwMode="auto">
          <a:xfrm>
            <a:off x="1295400" y="366713"/>
            <a:ext cx="7597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一水平横放的半径为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kumimoji="1" lang="en-US" altLang="zh-CN" sz="2800" b="1" i="1">
                <a:solidFill>
                  <a:srgbClr val="A50021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的圆桶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内盛半桶密度为 </a:t>
            </a:r>
          </a:p>
        </p:txBody>
      </p:sp>
      <p:sp>
        <p:nvSpPr>
          <p:cNvPr id="74797" name="Arc 45"/>
          <p:cNvSpPr>
            <a:spLocks/>
          </p:cNvSpPr>
          <p:nvPr/>
        </p:nvSpPr>
        <p:spPr bwMode="auto">
          <a:xfrm>
            <a:off x="7448550" y="3670300"/>
            <a:ext cx="830263" cy="819150"/>
          </a:xfrm>
          <a:custGeom>
            <a:avLst/>
            <a:gdLst>
              <a:gd name="T0" fmla="*/ 1204629794 w 21797"/>
              <a:gd name="T1" fmla="*/ 37470879 h 21600"/>
              <a:gd name="T2" fmla="*/ 0 w 21797"/>
              <a:gd name="T3" fmla="*/ 1178047110 h 21600"/>
              <a:gd name="T4" fmla="*/ 11495507 w 21797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97" h="21600" fill="none" extrusionOk="0">
                <a:moveTo>
                  <a:pt x="21797" y="687"/>
                </a:moveTo>
                <a:cubicBezTo>
                  <a:pt x="21426" y="12342"/>
                  <a:pt x="11869" y="21599"/>
                  <a:pt x="208" y="21600"/>
                </a:cubicBezTo>
                <a:cubicBezTo>
                  <a:pt x="138" y="21600"/>
                  <a:pt x="69" y="21599"/>
                  <a:pt x="0" y="21598"/>
                </a:cubicBezTo>
              </a:path>
              <a:path w="21797" h="21600" stroke="0" extrusionOk="0">
                <a:moveTo>
                  <a:pt x="21797" y="687"/>
                </a:moveTo>
                <a:cubicBezTo>
                  <a:pt x="21426" y="12342"/>
                  <a:pt x="11869" y="21599"/>
                  <a:pt x="208" y="21600"/>
                </a:cubicBezTo>
                <a:cubicBezTo>
                  <a:pt x="138" y="21600"/>
                  <a:pt x="69" y="21599"/>
                  <a:pt x="0" y="21598"/>
                </a:cubicBezTo>
                <a:lnTo>
                  <a:pt x="208" y="0"/>
                </a:lnTo>
                <a:lnTo>
                  <a:pt x="21797" y="687"/>
                </a:lnTo>
                <a:close/>
              </a:path>
            </a:pathLst>
          </a:custGeom>
          <a:noFill/>
          <a:ln w="28575">
            <a:solidFill>
              <a:srgbClr val="FF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7" name="AutoShape 315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47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utoUpdateAnimBg="0"/>
      <p:bldP spid="74756" grpId="0" animBg="1"/>
      <p:bldP spid="74760" grpId="0" autoUpdateAnimBg="0"/>
      <p:bldP spid="74761" grpId="0" autoUpdateAnimBg="0"/>
      <p:bldP spid="74764" grpId="0" autoUpdateAnimBg="0"/>
      <p:bldP spid="74772" grpId="0" animBg="1"/>
      <p:bldP spid="74773" grpId="0" animBg="1"/>
      <p:bldP spid="74774" grpId="0" animBg="1"/>
      <p:bldP spid="74779" grpId="0" animBg="1"/>
      <p:bldP spid="74785" grpId="0" autoUpdateAnimBg="0"/>
      <p:bldP spid="74787" grpId="0" autoUpdateAnimBg="0"/>
      <p:bldP spid="74797" grpId="0" animBg="1"/>
      <p:bldP spid="4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326556"/>
              </p:ext>
            </p:extLst>
          </p:nvPr>
        </p:nvGraphicFramePr>
        <p:xfrm>
          <a:off x="1112838" y="4005263"/>
          <a:ext cx="57721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9" name="Equation" r:id="rId3" imgW="5753026" imgH="971438" progId="Equation.3">
                  <p:embed/>
                </p:oleObj>
              </mc:Choice>
              <mc:Fallback>
                <p:oleObj name="Equation" r:id="rId3" imgW="5753026" imgH="97143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4005263"/>
                        <a:ext cx="577215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373792"/>
              </p:ext>
            </p:extLst>
          </p:nvPr>
        </p:nvGraphicFramePr>
        <p:xfrm>
          <a:off x="3060700" y="838200"/>
          <a:ext cx="3835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name="Equation" r:id="rId5" imgW="3810037" imgH="504974" progId="Equation.3">
                  <p:embed/>
                </p:oleObj>
              </mc:Choice>
              <mc:Fallback>
                <p:oleObj name="Equation" r:id="rId5" imgW="3810037" imgH="50497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838200"/>
                        <a:ext cx="3835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4"/>
          <p:cNvSpPr>
            <a:spLocks noChangeArrowheads="1"/>
          </p:cNvSpPr>
          <p:nvPr>
            <p:ph type="title"/>
          </p:nvPr>
        </p:nvSpPr>
        <p:spPr bwMode="auto">
          <a:xfrm>
            <a:off x="539750" y="260350"/>
            <a:ext cx="12954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说明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1447800" y="26035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当桶内充满液体时</a:t>
            </a:r>
            <a:r>
              <a:rPr kumimoji="1" lang="en-US" altLang="zh-CN" sz="2800" b="1">
                <a:solidFill>
                  <a:srgbClr val="000000"/>
                </a:solidFill>
                <a:ea typeface="楷体_GB2312" pitchFamily="49" charset="-122"/>
              </a:rPr>
              <a:t>,</a:t>
            </a:r>
          </a:p>
        </p:txBody>
      </p:sp>
      <p:graphicFrame>
        <p:nvGraphicFramePr>
          <p:cNvPr id="757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404894"/>
              </p:ext>
            </p:extLst>
          </p:nvPr>
        </p:nvGraphicFramePr>
        <p:xfrm>
          <a:off x="7397750" y="304800"/>
          <a:ext cx="160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1" name="Equation" r:id="rId7" imgW="1571653" imgH="361987" progId="Equation.DSMT4">
                  <p:embed/>
                </p:oleObj>
              </mc:Choice>
              <mc:Fallback>
                <p:oleObj name="Equation" r:id="rId7" imgW="1571653" imgH="36198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0" y="304800"/>
                        <a:ext cx="160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4419600" y="26035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小窄条上的压强为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152400" y="8524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侧压力元素</a:t>
            </a:r>
          </a:p>
        </p:txBody>
      </p:sp>
      <p:graphicFrame>
        <p:nvGraphicFramePr>
          <p:cNvPr id="757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670250"/>
              </p:ext>
            </p:extLst>
          </p:nvPr>
        </p:nvGraphicFramePr>
        <p:xfrm>
          <a:off x="2286000" y="984250"/>
          <a:ext cx="74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" name="Equation" r:id="rId9" imgW="723937" imgH="361987" progId="Equation.DSMT4">
                  <p:embed/>
                </p:oleObj>
              </mc:Choice>
              <mc:Fallback>
                <p:oleObj name="Equation" r:id="rId9" imgW="723937" imgH="361987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984250"/>
                        <a:ext cx="74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152400" y="146208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故端面所受侧压力为</a:t>
            </a:r>
          </a:p>
        </p:txBody>
      </p:sp>
      <p:graphicFrame>
        <p:nvGraphicFramePr>
          <p:cNvPr id="757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676046"/>
              </p:ext>
            </p:extLst>
          </p:nvPr>
        </p:nvGraphicFramePr>
        <p:xfrm>
          <a:off x="963613" y="2311400"/>
          <a:ext cx="44926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3" name="Equation" r:id="rId11" imgW="4467067" imgH="657337" progId="Equation.DSMT4">
                  <p:embed/>
                </p:oleObj>
              </mc:Choice>
              <mc:Fallback>
                <p:oleObj name="Equation" r:id="rId11" imgW="4467067" imgH="657337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2311400"/>
                        <a:ext cx="44926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5486400" y="3124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9999"/>
                </a:solidFill>
                <a:ea typeface="楷体_GB2312" pitchFamily="49" charset="-122"/>
              </a:rPr>
              <a:t>奇函数</a:t>
            </a:r>
          </a:p>
        </p:txBody>
      </p:sp>
      <p:sp>
        <p:nvSpPr>
          <p:cNvPr id="75789" name="Freeform 13"/>
          <p:cNvSpPr>
            <a:spLocks/>
          </p:cNvSpPr>
          <p:nvPr/>
        </p:nvSpPr>
        <p:spPr bwMode="auto">
          <a:xfrm flipV="1">
            <a:off x="3505200" y="2870200"/>
            <a:ext cx="2057400" cy="558800"/>
          </a:xfrm>
          <a:custGeom>
            <a:avLst/>
            <a:gdLst>
              <a:gd name="T0" fmla="*/ 0 w 672"/>
              <a:gd name="T1" fmla="*/ 2147483647 h 336"/>
              <a:gd name="T2" fmla="*/ 2147483647 w 672"/>
              <a:gd name="T3" fmla="*/ 2147483647 h 336"/>
              <a:gd name="T4" fmla="*/ 2147483647 w 672"/>
              <a:gd name="T5" fmla="*/ 0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72" h="336">
                <a:moveTo>
                  <a:pt x="0" y="336"/>
                </a:moveTo>
                <a:cubicBezTo>
                  <a:pt x="112" y="244"/>
                  <a:pt x="224" y="152"/>
                  <a:pt x="336" y="96"/>
                </a:cubicBezTo>
                <a:cubicBezTo>
                  <a:pt x="448" y="40"/>
                  <a:pt x="616" y="16"/>
                  <a:pt x="672" y="0"/>
                </a:cubicBezTo>
              </a:path>
            </a:pathLst>
          </a:custGeom>
          <a:noFill/>
          <a:ln w="19050" cmpd="sng">
            <a:solidFill>
              <a:schemeClr val="accent2"/>
            </a:solidFill>
            <a:round/>
            <a:headEnd type="triangle" w="med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757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375718"/>
              </p:ext>
            </p:extLst>
          </p:nvPr>
        </p:nvGraphicFramePr>
        <p:xfrm>
          <a:off x="1111250" y="5140325"/>
          <a:ext cx="1587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4" name="Equation" r:id="rId13" imgW="1561951" imgH="495263" progId="Equation.3">
                  <p:embed/>
                </p:oleObj>
              </mc:Choice>
              <mc:Fallback>
                <p:oleObj name="Equation" r:id="rId13" imgW="1561951" imgH="49526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5140325"/>
                        <a:ext cx="1587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480227"/>
              </p:ext>
            </p:extLst>
          </p:nvPr>
        </p:nvGraphicFramePr>
        <p:xfrm>
          <a:off x="3384550" y="927100"/>
          <a:ext cx="158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5" name="Equation" r:id="rId15" imgW="1561951" imgH="381074" progId="Equation.3">
                  <p:embed/>
                </p:oleObj>
              </mc:Choice>
              <mc:Fallback>
                <p:oleObj name="Equation" r:id="rId15" imgW="1561951" imgH="38107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927100"/>
                        <a:ext cx="158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132895"/>
              </p:ext>
            </p:extLst>
          </p:nvPr>
        </p:nvGraphicFramePr>
        <p:xfrm>
          <a:off x="1104900" y="3149600"/>
          <a:ext cx="3657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6" name="Equation" r:id="rId17" imgW="3629053" imgH="799988" progId="Equation.3">
                  <p:embed/>
                </p:oleObj>
              </mc:Choice>
              <mc:Fallback>
                <p:oleObj name="Equation" r:id="rId17" imgW="3629053" imgH="79998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3149600"/>
                        <a:ext cx="3657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5" name="Group 19"/>
          <p:cNvGrpSpPr>
            <a:grpSpLocks/>
          </p:cNvGrpSpPr>
          <p:nvPr/>
        </p:nvGrpSpPr>
        <p:grpSpPr bwMode="auto">
          <a:xfrm>
            <a:off x="6710363" y="2454275"/>
            <a:ext cx="1649412" cy="1014413"/>
            <a:chOff x="4102" y="2160"/>
            <a:chExt cx="1155" cy="710"/>
          </a:xfrm>
        </p:grpSpPr>
        <p:sp>
          <p:nvSpPr>
            <p:cNvPr id="12319" name="Arc 20"/>
            <p:cNvSpPr>
              <a:spLocks/>
            </p:cNvSpPr>
            <p:nvPr/>
          </p:nvSpPr>
          <p:spPr bwMode="auto">
            <a:xfrm>
              <a:off x="4105" y="2294"/>
              <a:ext cx="1152" cy="576"/>
            </a:xfrm>
            <a:custGeom>
              <a:avLst/>
              <a:gdLst>
                <a:gd name="T0" fmla="*/ 1 w 43191"/>
                <a:gd name="T1" fmla="*/ 0 h 21600"/>
                <a:gd name="T2" fmla="*/ 0 w 43191"/>
                <a:gd name="T3" fmla="*/ 0 h 21600"/>
                <a:gd name="T4" fmla="*/ 0 w 4319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1" h="21600" fill="none" extrusionOk="0">
                  <a:moveTo>
                    <a:pt x="43191" y="488"/>
                  </a:moveTo>
                  <a:cubicBezTo>
                    <a:pt x="42926" y="12224"/>
                    <a:pt x="33336" y="21599"/>
                    <a:pt x="21597" y="21600"/>
                  </a:cubicBezTo>
                  <a:cubicBezTo>
                    <a:pt x="9813" y="21600"/>
                    <a:pt x="204" y="12156"/>
                    <a:pt x="0" y="374"/>
                  </a:cubicBezTo>
                </a:path>
                <a:path w="43191" h="21600" stroke="0" extrusionOk="0">
                  <a:moveTo>
                    <a:pt x="43191" y="488"/>
                  </a:moveTo>
                  <a:cubicBezTo>
                    <a:pt x="42926" y="12224"/>
                    <a:pt x="33336" y="21599"/>
                    <a:pt x="21597" y="21600"/>
                  </a:cubicBezTo>
                  <a:cubicBezTo>
                    <a:pt x="9813" y="21600"/>
                    <a:pt x="204" y="12156"/>
                    <a:pt x="0" y="374"/>
                  </a:cubicBezTo>
                  <a:lnTo>
                    <a:pt x="21597" y="0"/>
                  </a:lnTo>
                  <a:lnTo>
                    <a:pt x="43191" y="488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12320" name="Group 21"/>
            <p:cNvGrpSpPr>
              <a:grpSpLocks/>
            </p:cNvGrpSpPr>
            <p:nvPr/>
          </p:nvGrpSpPr>
          <p:grpSpPr bwMode="auto">
            <a:xfrm>
              <a:off x="4102" y="2160"/>
              <a:ext cx="1152" cy="136"/>
              <a:chOff x="3984" y="1544"/>
              <a:chExt cx="1152" cy="136"/>
            </a:xfrm>
          </p:grpSpPr>
          <p:sp>
            <p:nvSpPr>
              <p:cNvPr id="12321" name="Line 22"/>
              <p:cNvSpPr>
                <a:spLocks noChangeShapeType="1"/>
              </p:cNvSpPr>
              <p:nvPr/>
            </p:nvSpPr>
            <p:spPr bwMode="auto">
              <a:xfrm>
                <a:off x="3984" y="168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2322" name="AutoShape 23"/>
              <p:cNvSpPr>
                <a:spLocks noChangeArrowheads="1"/>
              </p:cNvSpPr>
              <p:nvPr/>
            </p:nvSpPr>
            <p:spPr bwMode="auto">
              <a:xfrm rot="10800000">
                <a:off x="4043" y="1544"/>
                <a:ext cx="181" cy="136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t">
                  <a:lnSpc>
                    <a:spcPct val="110000"/>
                  </a:lnSpc>
                </a:pPr>
                <a:endParaRPr lang="zh-CN" altLang="en-US" sz="28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</p:grpSp>
      </p:grpSp>
      <p:sp>
        <p:nvSpPr>
          <p:cNvPr id="75800" name="Arc 24"/>
          <p:cNvSpPr>
            <a:spLocks/>
          </p:cNvSpPr>
          <p:nvPr/>
        </p:nvSpPr>
        <p:spPr bwMode="auto">
          <a:xfrm>
            <a:off x="6715125" y="1811338"/>
            <a:ext cx="1644650" cy="863600"/>
          </a:xfrm>
          <a:custGeom>
            <a:avLst/>
            <a:gdLst>
              <a:gd name="T0" fmla="*/ 1710246 w 43200"/>
              <a:gd name="T1" fmla="*/ 1244224488 h 22752"/>
              <a:gd name="T2" fmla="*/ 2147483647 w 43200"/>
              <a:gd name="T3" fmla="*/ 1207256510 h 22752"/>
              <a:gd name="T4" fmla="*/ 1191853794 w 43200"/>
              <a:gd name="T5" fmla="*/ 1181225187 h 227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2752" fill="none" extrusionOk="0">
                <a:moveTo>
                  <a:pt x="30" y="22752"/>
                </a:moveTo>
                <a:cubicBezTo>
                  <a:pt x="10" y="22368"/>
                  <a:pt x="0" y="2198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58"/>
                  <a:pt x="43198" y="21917"/>
                  <a:pt x="43194" y="22075"/>
                </a:cubicBezTo>
              </a:path>
              <a:path w="43200" h="22752" stroke="0" extrusionOk="0">
                <a:moveTo>
                  <a:pt x="30" y="22752"/>
                </a:moveTo>
                <a:cubicBezTo>
                  <a:pt x="10" y="22368"/>
                  <a:pt x="0" y="2198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58"/>
                  <a:pt x="43198" y="21917"/>
                  <a:pt x="43194" y="22075"/>
                </a:cubicBezTo>
                <a:lnTo>
                  <a:pt x="21600" y="21600"/>
                </a:lnTo>
                <a:lnTo>
                  <a:pt x="30" y="22752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307" name="Line 25"/>
          <p:cNvSpPr>
            <a:spLocks noChangeShapeType="1"/>
          </p:cNvSpPr>
          <p:nvPr/>
        </p:nvSpPr>
        <p:spPr bwMode="auto">
          <a:xfrm>
            <a:off x="6503988" y="2649538"/>
            <a:ext cx="23320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308" name="Line 26"/>
          <p:cNvSpPr>
            <a:spLocks noChangeShapeType="1"/>
          </p:cNvSpPr>
          <p:nvPr/>
        </p:nvSpPr>
        <p:spPr bwMode="auto">
          <a:xfrm>
            <a:off x="7532688" y="1676400"/>
            <a:ext cx="0" cy="2262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1230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10659"/>
              </p:ext>
            </p:extLst>
          </p:nvPr>
        </p:nvGraphicFramePr>
        <p:xfrm>
          <a:off x="7575550" y="2324100"/>
          <a:ext cx="27305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7" name="Equation" r:id="rId19" imgW="276327" imgH="285638" progId="Equation.3">
                  <p:embed/>
                </p:oleObj>
              </mc:Choice>
              <mc:Fallback>
                <p:oleObj name="Equation" r:id="rId19" imgW="276327" imgH="285638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5550" y="2324100"/>
                        <a:ext cx="27305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758516"/>
              </p:ext>
            </p:extLst>
          </p:nvPr>
        </p:nvGraphicFramePr>
        <p:xfrm>
          <a:off x="7432675" y="3995738"/>
          <a:ext cx="206375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8" name="Equation" r:id="rId21" imgW="200053" imgH="209624" progId="Equation.3">
                  <p:embed/>
                </p:oleObj>
              </mc:Choice>
              <mc:Fallback>
                <p:oleObj name="Equation" r:id="rId21" imgW="200053" imgH="20962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2675" y="3995738"/>
                        <a:ext cx="206375" cy="21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273774"/>
              </p:ext>
            </p:extLst>
          </p:nvPr>
        </p:nvGraphicFramePr>
        <p:xfrm>
          <a:off x="8621713" y="2736850"/>
          <a:ext cx="21748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9" name="Equation" r:id="rId23" imgW="209420" imgH="285638" progId="Equation.3">
                  <p:embed/>
                </p:oleObj>
              </mc:Choice>
              <mc:Fallback>
                <p:oleObj name="Equation" r:id="rId23" imgW="209420" imgH="285638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1713" y="2736850"/>
                        <a:ext cx="217487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305920"/>
              </p:ext>
            </p:extLst>
          </p:nvPr>
        </p:nvGraphicFramePr>
        <p:xfrm>
          <a:off x="7570788" y="3459163"/>
          <a:ext cx="250825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Equation" r:id="rId25" imgW="247557" imgH="276262" progId="Equation.3">
                  <p:embed/>
                </p:oleObj>
              </mc:Choice>
              <mc:Fallback>
                <p:oleObj name="Equation" r:id="rId25" imgW="247557" imgH="276262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0788" y="3459163"/>
                        <a:ext cx="250825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3" name="Rectangle 31"/>
          <p:cNvSpPr>
            <a:spLocks noChangeArrowheads="1"/>
          </p:cNvSpPr>
          <p:nvPr/>
        </p:nvSpPr>
        <p:spPr bwMode="auto">
          <a:xfrm>
            <a:off x="6778625" y="2925763"/>
            <a:ext cx="1522413" cy="68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231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843400"/>
              </p:ext>
            </p:extLst>
          </p:nvPr>
        </p:nvGraphicFramePr>
        <p:xfrm>
          <a:off x="7570788" y="2693988"/>
          <a:ext cx="20478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" name="Equation" r:id="rId27" imgW="200053" imgH="209624" progId="Equation.3">
                  <p:embed/>
                </p:oleObj>
              </mc:Choice>
              <mc:Fallback>
                <p:oleObj name="Equation" r:id="rId27" imgW="200053" imgH="209624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0788" y="2693988"/>
                        <a:ext cx="204787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263410"/>
              </p:ext>
            </p:extLst>
          </p:nvPr>
        </p:nvGraphicFramePr>
        <p:xfrm>
          <a:off x="7535863" y="3055938"/>
          <a:ext cx="89217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" name="Equation" r:id="rId29" imgW="962127" imgH="304726" progId="Equation.3">
                  <p:embed/>
                </p:oleObj>
              </mc:Choice>
              <mc:Fallback>
                <p:oleObj name="Equation" r:id="rId29" imgW="962127" imgH="30472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3" y="3055938"/>
                        <a:ext cx="89217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6" name="Oval 34"/>
          <p:cNvSpPr>
            <a:spLocks noChangeArrowheads="1"/>
          </p:cNvSpPr>
          <p:nvPr/>
        </p:nvSpPr>
        <p:spPr bwMode="auto">
          <a:xfrm>
            <a:off x="6710363" y="1812925"/>
            <a:ext cx="1646237" cy="16462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5811" name="Line 35"/>
          <p:cNvSpPr>
            <a:spLocks noChangeShapeType="1"/>
          </p:cNvSpPr>
          <p:nvPr/>
        </p:nvSpPr>
        <p:spPr bwMode="auto">
          <a:xfrm>
            <a:off x="3352800" y="2835275"/>
            <a:ext cx="15795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5" name="AutoShape 315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autoUpdateAnimBg="0"/>
      <p:bldP spid="75783" grpId="0" autoUpdateAnimBg="0"/>
      <p:bldP spid="75784" grpId="0" autoUpdateAnimBg="0"/>
      <p:bldP spid="75786" grpId="0" autoUpdateAnimBg="0"/>
      <p:bldP spid="75788" grpId="0" autoUpdateAnimBg="0"/>
      <p:bldP spid="75789" grpId="0" animBg="1"/>
      <p:bldP spid="75800" grpId="0" animBg="1"/>
      <p:bldP spid="75811" grpId="0" animBg="1"/>
      <p:bldP spid="35" grpId="0" animBg="1" autoUpdateAnimBg="0"/>
    </p:bldLst>
  </p:timing>
</p:sld>
</file>

<file path=ppt/theme/theme1.xml><?xml version="1.0" encoding="utf-8"?>
<a:theme xmlns:a="http://schemas.openxmlformats.org/drawingml/2006/main" name="高等数学_模板1">
  <a:themeElements>
    <a:clrScheme name="高等数学_模板1 11">
      <a:dk1>
        <a:srgbClr val="000000"/>
      </a:dk1>
      <a:lt1>
        <a:srgbClr val="F5F5D7"/>
      </a:lt1>
      <a:dk2>
        <a:srgbClr val="A50021"/>
      </a:dk2>
      <a:lt2>
        <a:srgbClr val="666633"/>
      </a:lt2>
      <a:accent1>
        <a:srgbClr val="339933"/>
      </a:accent1>
      <a:accent2>
        <a:srgbClr val="009999"/>
      </a:accent2>
      <a:accent3>
        <a:srgbClr val="F9F9E8"/>
      </a:accent3>
      <a:accent4>
        <a:srgbClr val="000000"/>
      </a:accent4>
      <a:accent5>
        <a:srgbClr val="ADCAAD"/>
      </a:accent5>
      <a:accent6>
        <a:srgbClr val="008A8A"/>
      </a:accent6>
      <a:hlink>
        <a:srgbClr val="800000"/>
      </a:hlink>
      <a:folHlink>
        <a:srgbClr val="800000"/>
      </a:folHlink>
    </a:clrScheme>
    <a:fontScheme name="高等数学_模板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t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t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高等数学_模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高等数学_模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8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9">
        <a:dk1>
          <a:srgbClr val="000000"/>
        </a:dk1>
        <a:lt1>
          <a:srgbClr val="F6F8D4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AFBE6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10">
        <a:dk1>
          <a:srgbClr val="000000"/>
        </a:dk1>
        <a:lt1>
          <a:srgbClr val="F5F5D7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11">
        <a:dk1>
          <a:srgbClr val="000000"/>
        </a:dk1>
        <a:lt1>
          <a:srgbClr val="F5F5D7"/>
        </a:lt1>
        <a:dk2>
          <a:srgbClr val="A50021"/>
        </a:dk2>
        <a:lt2>
          <a:srgbClr val="666633"/>
        </a:lt2>
        <a:accent1>
          <a:srgbClr val="339933"/>
        </a:accent1>
        <a:accent2>
          <a:srgbClr val="009999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008A8A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1109</Words>
  <Application>Microsoft Office PowerPoint</Application>
  <PresentationFormat>全屏显示(4:3)</PresentationFormat>
  <Paragraphs>170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Times New Roman</vt:lpstr>
      <vt:lpstr>宋体</vt:lpstr>
      <vt:lpstr>Arial</vt:lpstr>
      <vt:lpstr>Calibri</vt:lpstr>
      <vt:lpstr>楷体_GB2312</vt:lpstr>
      <vt:lpstr>华文行楷</vt:lpstr>
      <vt:lpstr>Symbol</vt:lpstr>
      <vt:lpstr>华文楷体</vt:lpstr>
      <vt:lpstr>黑体</vt:lpstr>
      <vt:lpstr>高等数学_模板1</vt:lpstr>
      <vt:lpstr>Microsoft 公式 3.0</vt:lpstr>
      <vt:lpstr>MathType 6.0 Equation</vt:lpstr>
      <vt:lpstr>位图图像</vt:lpstr>
      <vt:lpstr>第三节</vt:lpstr>
      <vt:lpstr>一、变力沿直线所作的功</vt:lpstr>
      <vt:lpstr>例1.</vt:lpstr>
      <vt:lpstr>例1.</vt:lpstr>
      <vt:lpstr>例2.</vt:lpstr>
      <vt:lpstr>例3.</vt:lpstr>
      <vt:lpstr>二、液体的侧压力</vt:lpstr>
      <vt:lpstr>例4.</vt:lpstr>
      <vt:lpstr>说明:</vt:lpstr>
      <vt:lpstr>三、引力问题</vt:lpstr>
      <vt:lpstr>例5.</vt:lpstr>
      <vt:lpstr>PowerPoint 演示文稿</vt:lpstr>
      <vt:lpstr>说明:</vt:lpstr>
      <vt:lpstr>PowerPoint 演示文稿</vt:lpstr>
      <vt:lpstr>例6. 设星形线</vt:lpstr>
      <vt:lpstr>同理</vt:lpstr>
      <vt:lpstr>内容小结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第三节</dc:title>
  <dc:creator>ss</dc:creator>
  <cp:lastModifiedBy>drrtu</cp:lastModifiedBy>
  <cp:revision>9</cp:revision>
  <dcterms:created xsi:type="dcterms:W3CDTF">2014-12-19T06:26:40Z</dcterms:created>
  <dcterms:modified xsi:type="dcterms:W3CDTF">2015-12-10T06:28:32Z</dcterms:modified>
</cp:coreProperties>
</file>