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3"/>
  </p:notesMasterIdLst>
  <p:handoutMasterIdLst>
    <p:handoutMasterId r:id="rId14"/>
  </p:handoutMasterIdLst>
  <p:sldIdLst>
    <p:sldId id="288" r:id="rId2"/>
    <p:sldId id="289" r:id="rId3"/>
    <p:sldId id="304" r:id="rId4"/>
    <p:sldId id="290" r:id="rId5"/>
    <p:sldId id="305" r:id="rId6"/>
    <p:sldId id="306" r:id="rId7"/>
    <p:sldId id="291" r:id="rId8"/>
    <p:sldId id="292" r:id="rId9"/>
    <p:sldId id="293" r:id="rId10"/>
    <p:sldId id="294" r:id="rId11"/>
    <p:sldId id="296" r:id="rId12"/>
  </p:sldIdLst>
  <p:sldSz cx="9144000" cy="6858000" type="screen4x3"/>
  <p:notesSz cx="6858000" cy="9144000"/>
  <p:defaultTextStyle>
    <a:defPPr>
      <a:defRPr lang="zh-CN"/>
    </a:defPPr>
    <a:lvl1pPr algn="l" rtl="0" fontAlgn="t">
      <a:lnSpc>
        <a:spcPct val="110000"/>
      </a:lnSpc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t">
      <a:lnSpc>
        <a:spcPct val="110000"/>
      </a:lnSpc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t">
      <a:lnSpc>
        <a:spcPct val="110000"/>
      </a:lnSpc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t">
      <a:lnSpc>
        <a:spcPct val="110000"/>
      </a:lnSpc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t">
      <a:lnSpc>
        <a:spcPct val="110000"/>
      </a:lnSpc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FFFF"/>
    <a:srgbClr val="FFCCCC"/>
    <a:srgbClr val="FF99FF"/>
    <a:srgbClr val="99FF33"/>
    <a:srgbClr val="0066FF"/>
    <a:srgbClr val="0033CC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97" autoAdjust="0"/>
  </p:normalViewPr>
  <p:slideViewPr>
    <p:cSldViewPr>
      <p:cViewPr varScale="1">
        <p:scale>
          <a:sx n="94" d="100"/>
          <a:sy n="94" d="100"/>
        </p:scale>
        <p:origin x="-1577" y="-86"/>
      </p:cViewPr>
      <p:guideLst>
        <p:guide orient="horz" pos="4319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7" d="100"/>
          <a:sy n="37" d="100"/>
        </p:scale>
        <p:origin x="-1090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image" Target="../media/image24.emf"/><Relationship Id="rId7" Type="http://schemas.openxmlformats.org/officeDocument/2006/relationships/image" Target="../media/image28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10" Type="http://schemas.openxmlformats.org/officeDocument/2006/relationships/image" Target="../media/image31.emf"/><Relationship Id="rId4" Type="http://schemas.openxmlformats.org/officeDocument/2006/relationships/image" Target="../media/image25.emf"/><Relationship Id="rId9" Type="http://schemas.openxmlformats.org/officeDocument/2006/relationships/image" Target="../media/image30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13" Type="http://schemas.openxmlformats.org/officeDocument/2006/relationships/image" Target="../media/image44.emf"/><Relationship Id="rId3" Type="http://schemas.openxmlformats.org/officeDocument/2006/relationships/image" Target="../media/image34.emf"/><Relationship Id="rId7" Type="http://schemas.openxmlformats.org/officeDocument/2006/relationships/image" Target="../media/image38.emf"/><Relationship Id="rId12" Type="http://schemas.openxmlformats.org/officeDocument/2006/relationships/image" Target="../media/image43.emf"/><Relationship Id="rId2" Type="http://schemas.openxmlformats.org/officeDocument/2006/relationships/image" Target="../media/image33.emf"/><Relationship Id="rId16" Type="http://schemas.openxmlformats.org/officeDocument/2006/relationships/image" Target="../media/image47.emf"/><Relationship Id="rId1" Type="http://schemas.openxmlformats.org/officeDocument/2006/relationships/image" Target="../media/image32.emf"/><Relationship Id="rId6" Type="http://schemas.openxmlformats.org/officeDocument/2006/relationships/image" Target="../media/image37.emf"/><Relationship Id="rId11" Type="http://schemas.openxmlformats.org/officeDocument/2006/relationships/image" Target="../media/image42.emf"/><Relationship Id="rId5" Type="http://schemas.openxmlformats.org/officeDocument/2006/relationships/image" Target="../media/image36.emf"/><Relationship Id="rId15" Type="http://schemas.openxmlformats.org/officeDocument/2006/relationships/image" Target="../media/image46.emf"/><Relationship Id="rId10" Type="http://schemas.openxmlformats.org/officeDocument/2006/relationships/image" Target="../media/image41.emf"/><Relationship Id="rId4" Type="http://schemas.openxmlformats.org/officeDocument/2006/relationships/image" Target="../media/image35.emf"/><Relationship Id="rId9" Type="http://schemas.openxmlformats.org/officeDocument/2006/relationships/image" Target="../media/image40.emf"/><Relationship Id="rId14" Type="http://schemas.openxmlformats.org/officeDocument/2006/relationships/image" Target="../media/image45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emf"/><Relationship Id="rId3" Type="http://schemas.openxmlformats.org/officeDocument/2006/relationships/image" Target="../media/image50.emf"/><Relationship Id="rId7" Type="http://schemas.openxmlformats.org/officeDocument/2006/relationships/image" Target="../media/image54.emf"/><Relationship Id="rId12" Type="http://schemas.openxmlformats.org/officeDocument/2006/relationships/image" Target="../media/image59.emf"/><Relationship Id="rId2" Type="http://schemas.openxmlformats.org/officeDocument/2006/relationships/image" Target="../media/image49.emf"/><Relationship Id="rId1" Type="http://schemas.openxmlformats.org/officeDocument/2006/relationships/image" Target="../media/image48.emf"/><Relationship Id="rId6" Type="http://schemas.openxmlformats.org/officeDocument/2006/relationships/image" Target="../media/image53.emf"/><Relationship Id="rId11" Type="http://schemas.openxmlformats.org/officeDocument/2006/relationships/image" Target="../media/image58.emf"/><Relationship Id="rId5" Type="http://schemas.openxmlformats.org/officeDocument/2006/relationships/image" Target="../media/image52.emf"/><Relationship Id="rId10" Type="http://schemas.openxmlformats.org/officeDocument/2006/relationships/image" Target="../media/image57.emf"/><Relationship Id="rId4" Type="http://schemas.openxmlformats.org/officeDocument/2006/relationships/image" Target="../media/image51.emf"/><Relationship Id="rId9" Type="http://schemas.openxmlformats.org/officeDocument/2006/relationships/image" Target="../media/image5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lnSpc>
                <a:spcPct val="100000"/>
              </a:lnSpc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base">
              <a:lnSpc>
                <a:spcPct val="100000"/>
              </a:lnSpc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base">
              <a:lnSpc>
                <a:spcPct val="100000"/>
              </a:lnSpc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base">
              <a:lnSpc>
                <a:spcPct val="100000"/>
              </a:lnSpc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fld id="{5BCCAE1F-2B4B-48DD-A945-976086D730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0499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lnSpc>
                <a:spcPct val="100000"/>
              </a:lnSpc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base">
              <a:lnSpc>
                <a:spcPct val="100000"/>
              </a:lnSpc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12" name="Rectangle 4"/>
          <p:cNvSpPr>
            <a:spLocks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单击以编辑母版文本样式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base">
              <a:lnSpc>
                <a:spcPct val="100000"/>
              </a:lnSpc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base">
              <a:lnSpc>
                <a:spcPct val="100000"/>
              </a:lnSpc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fld id="{36192A33-C6F4-4219-BD56-6C1BDA1A87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72024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C9B95F9A-E96C-4E9E-9C12-5AF2A0A2B650}" type="slidenum">
              <a:rPr lang="en-US" altLang="zh-CN" sz="1200" smtClean="0">
                <a:ea typeface="宋体" pitchFamily="2" charset="-122"/>
              </a:rPr>
              <a:pPr eaLnBrk="1" hangingPunct="1"/>
              <a:t>7</a:t>
            </a:fld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18435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436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zh-CN" smtClean="0"/>
              <a:t>P321.</a:t>
            </a:r>
            <a:r>
              <a:rPr lang="zh-CN" altLang="en-US" smtClean="0"/>
              <a:t>例</a:t>
            </a:r>
            <a:r>
              <a:rPr lang="en-US" altLang="zh-CN" smtClean="0"/>
              <a:t>2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865407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484248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993624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196760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31223088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682030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531674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56591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139951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59001293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53951972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ext Box 2"/>
          <p:cNvSpPr txBox="1">
            <a:spLocks noChangeArrowheads="1"/>
          </p:cNvSpPr>
          <p:nvPr/>
        </p:nvSpPr>
        <p:spPr bwMode="auto">
          <a:xfrm>
            <a:off x="0" y="6569075"/>
            <a:ext cx="9144000" cy="287338"/>
          </a:xfrm>
          <a:prstGeom prst="rect">
            <a:avLst/>
          </a:prstGeom>
          <a:ln/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just" eaLnBrk="1" fontAlgn="base" hangingPunct="1">
              <a:spcBef>
                <a:spcPct val="50000"/>
              </a:spcBef>
              <a:defRPr/>
            </a:pPr>
            <a:r>
              <a:rPr kumimoji="1" lang="en-US" altLang="zh-CN" sz="16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《</a:t>
            </a:r>
            <a:r>
              <a:rPr kumimoji="1" lang="zh-CN" altLang="en-US" sz="16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高等数学</a:t>
            </a:r>
            <a:r>
              <a:rPr kumimoji="1" lang="en-US" altLang="zh-CN" sz="16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》</a:t>
            </a:r>
          </a:p>
        </p:txBody>
      </p:sp>
      <p:sp>
        <p:nvSpPr>
          <p:cNvPr id="1029" name="AutoShape 3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60400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 b="1" cap="none" spc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/>
                <a:ea typeface="宋体" pitchFamily="2" charset="-122"/>
              </a:rPr>
              <a:t>下页</a:t>
            </a:r>
          </a:p>
        </p:txBody>
      </p:sp>
      <p:sp>
        <p:nvSpPr>
          <p:cNvPr id="1030" name="AutoShape 4">
            <a:hlinkClick r:id="" action="ppaction://hlinkshowjump?jump=endshow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865938" y="660400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 b="1" cap="none" spc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/>
                <a:ea typeface="宋体" pitchFamily="2" charset="-122"/>
              </a:rPr>
              <a:t>结束</a:t>
            </a:r>
          </a:p>
        </p:txBody>
      </p:sp>
      <p:sp>
        <p:nvSpPr>
          <p:cNvPr id="1031" name="AutoShape 5">
            <a:hlinkClick r:id="" action="ppaction://hlinkshowjump?jump=lastslideviewed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563938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 b="1" cap="none" spc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/>
                <a:ea typeface="宋体" pitchFamily="2" charset="-122"/>
              </a:rPr>
              <a:t>返回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13" Type="http://schemas.openxmlformats.org/officeDocument/2006/relationships/oleObject" Target="../embeddings/oleObject35.bin"/><Relationship Id="rId18" Type="http://schemas.openxmlformats.org/officeDocument/2006/relationships/image" Target="../media/image39.emf"/><Relationship Id="rId26" Type="http://schemas.openxmlformats.org/officeDocument/2006/relationships/image" Target="../media/image43.emf"/><Relationship Id="rId3" Type="http://schemas.openxmlformats.org/officeDocument/2006/relationships/oleObject" Target="../embeddings/oleObject30.bin"/><Relationship Id="rId21" Type="http://schemas.openxmlformats.org/officeDocument/2006/relationships/oleObject" Target="../embeddings/oleObject39.bin"/><Relationship Id="rId34" Type="http://schemas.openxmlformats.org/officeDocument/2006/relationships/image" Target="../media/image47.emf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36.emf"/><Relationship Id="rId17" Type="http://schemas.openxmlformats.org/officeDocument/2006/relationships/oleObject" Target="../embeddings/oleObject37.bin"/><Relationship Id="rId25" Type="http://schemas.openxmlformats.org/officeDocument/2006/relationships/oleObject" Target="../embeddings/oleObject41.bin"/><Relationship Id="rId33" Type="http://schemas.openxmlformats.org/officeDocument/2006/relationships/oleObject" Target="../embeddings/oleObject45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8.emf"/><Relationship Id="rId20" Type="http://schemas.openxmlformats.org/officeDocument/2006/relationships/image" Target="../media/image40.emf"/><Relationship Id="rId29" Type="http://schemas.openxmlformats.org/officeDocument/2006/relationships/oleObject" Target="../embeddings/oleObject43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33.emf"/><Relationship Id="rId11" Type="http://schemas.openxmlformats.org/officeDocument/2006/relationships/oleObject" Target="../embeddings/oleObject34.bin"/><Relationship Id="rId24" Type="http://schemas.openxmlformats.org/officeDocument/2006/relationships/image" Target="../media/image42.emf"/><Relationship Id="rId32" Type="http://schemas.openxmlformats.org/officeDocument/2006/relationships/image" Target="../media/image46.emf"/><Relationship Id="rId5" Type="http://schemas.openxmlformats.org/officeDocument/2006/relationships/oleObject" Target="../embeddings/oleObject31.bin"/><Relationship Id="rId15" Type="http://schemas.openxmlformats.org/officeDocument/2006/relationships/oleObject" Target="../embeddings/oleObject36.bin"/><Relationship Id="rId23" Type="http://schemas.openxmlformats.org/officeDocument/2006/relationships/oleObject" Target="../embeddings/oleObject40.bin"/><Relationship Id="rId28" Type="http://schemas.openxmlformats.org/officeDocument/2006/relationships/image" Target="../media/image44.emf"/><Relationship Id="rId10" Type="http://schemas.openxmlformats.org/officeDocument/2006/relationships/image" Target="../media/image35.emf"/><Relationship Id="rId19" Type="http://schemas.openxmlformats.org/officeDocument/2006/relationships/oleObject" Target="../embeddings/oleObject38.bin"/><Relationship Id="rId31" Type="http://schemas.openxmlformats.org/officeDocument/2006/relationships/oleObject" Target="../embeddings/oleObject44.bin"/><Relationship Id="rId4" Type="http://schemas.openxmlformats.org/officeDocument/2006/relationships/image" Target="../media/image32.e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37.emf"/><Relationship Id="rId22" Type="http://schemas.openxmlformats.org/officeDocument/2006/relationships/image" Target="../media/image41.emf"/><Relationship Id="rId27" Type="http://schemas.openxmlformats.org/officeDocument/2006/relationships/oleObject" Target="../embeddings/oleObject42.bin"/><Relationship Id="rId30" Type="http://schemas.openxmlformats.org/officeDocument/2006/relationships/image" Target="../media/image45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13" Type="http://schemas.openxmlformats.org/officeDocument/2006/relationships/oleObject" Target="../embeddings/oleObject51.bin"/><Relationship Id="rId18" Type="http://schemas.openxmlformats.org/officeDocument/2006/relationships/image" Target="../media/image55.emf"/><Relationship Id="rId26" Type="http://schemas.openxmlformats.org/officeDocument/2006/relationships/image" Target="../media/image59.emf"/><Relationship Id="rId3" Type="http://schemas.openxmlformats.org/officeDocument/2006/relationships/oleObject" Target="../embeddings/oleObject46.bin"/><Relationship Id="rId21" Type="http://schemas.openxmlformats.org/officeDocument/2006/relationships/oleObject" Target="../embeddings/oleObject55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52.emf"/><Relationship Id="rId17" Type="http://schemas.openxmlformats.org/officeDocument/2006/relationships/oleObject" Target="../embeddings/oleObject53.bin"/><Relationship Id="rId25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4.emf"/><Relationship Id="rId20" Type="http://schemas.openxmlformats.org/officeDocument/2006/relationships/image" Target="../media/image56.e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49.emf"/><Relationship Id="rId11" Type="http://schemas.openxmlformats.org/officeDocument/2006/relationships/oleObject" Target="../embeddings/oleObject50.bin"/><Relationship Id="rId24" Type="http://schemas.openxmlformats.org/officeDocument/2006/relationships/image" Target="../media/image58.emf"/><Relationship Id="rId5" Type="http://schemas.openxmlformats.org/officeDocument/2006/relationships/oleObject" Target="../embeddings/oleObject47.bin"/><Relationship Id="rId15" Type="http://schemas.openxmlformats.org/officeDocument/2006/relationships/oleObject" Target="../embeddings/oleObject52.bin"/><Relationship Id="rId23" Type="http://schemas.openxmlformats.org/officeDocument/2006/relationships/oleObject" Target="../embeddings/oleObject56.bin"/><Relationship Id="rId10" Type="http://schemas.openxmlformats.org/officeDocument/2006/relationships/image" Target="../media/image51.emf"/><Relationship Id="rId19" Type="http://schemas.openxmlformats.org/officeDocument/2006/relationships/oleObject" Target="../embeddings/oleObject54.bin"/><Relationship Id="rId4" Type="http://schemas.openxmlformats.org/officeDocument/2006/relationships/image" Target="../media/image48.emf"/><Relationship Id="rId9" Type="http://schemas.openxmlformats.org/officeDocument/2006/relationships/oleObject" Target="../embeddings/oleObject49.bin"/><Relationship Id="rId14" Type="http://schemas.openxmlformats.org/officeDocument/2006/relationships/image" Target="../media/image53.emf"/><Relationship Id="rId22" Type="http://schemas.openxmlformats.org/officeDocument/2006/relationships/image" Target="../media/image57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7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6.emf"/><Relationship Id="rId4" Type="http://schemas.openxmlformats.org/officeDocument/2006/relationships/image" Target="../media/image3.emf"/><Relationship Id="rId9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9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16.emf"/><Relationship Id="rId18" Type="http://schemas.openxmlformats.org/officeDocument/2006/relationships/oleObject" Target="../embeddings/oleObject17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3.emf"/><Relationship Id="rId12" Type="http://schemas.openxmlformats.org/officeDocument/2006/relationships/oleObject" Target="../embeddings/oleObject14.bin"/><Relationship Id="rId17" Type="http://schemas.openxmlformats.org/officeDocument/2006/relationships/image" Target="../media/image18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6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5.emf"/><Relationship Id="rId5" Type="http://schemas.openxmlformats.org/officeDocument/2006/relationships/image" Target="../media/image12.emf"/><Relationship Id="rId15" Type="http://schemas.openxmlformats.org/officeDocument/2006/relationships/image" Target="../media/image17.emf"/><Relationship Id="rId10" Type="http://schemas.openxmlformats.org/officeDocument/2006/relationships/oleObject" Target="../embeddings/oleObject13.bin"/><Relationship Id="rId19" Type="http://schemas.openxmlformats.org/officeDocument/2006/relationships/image" Target="../media/image19.e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4.emf"/><Relationship Id="rId14" Type="http://schemas.openxmlformats.org/officeDocument/2006/relationships/oleObject" Target="../embeddings/oleObject1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0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13" Type="http://schemas.openxmlformats.org/officeDocument/2006/relationships/oleObject" Target="../embeddings/oleObject25.bin"/><Relationship Id="rId18" Type="http://schemas.openxmlformats.org/officeDocument/2006/relationships/image" Target="../media/image29.emf"/><Relationship Id="rId3" Type="http://schemas.openxmlformats.org/officeDocument/2006/relationships/oleObject" Target="../embeddings/oleObject20.bin"/><Relationship Id="rId21" Type="http://schemas.openxmlformats.org/officeDocument/2006/relationships/oleObject" Target="../embeddings/oleObject29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6.emf"/><Relationship Id="rId17" Type="http://schemas.openxmlformats.org/officeDocument/2006/relationships/oleObject" Target="../embeddings/oleObject27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8.emf"/><Relationship Id="rId20" Type="http://schemas.openxmlformats.org/officeDocument/2006/relationships/image" Target="../media/image30.e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23.e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5" Type="http://schemas.openxmlformats.org/officeDocument/2006/relationships/oleObject" Target="../embeddings/oleObject26.bin"/><Relationship Id="rId10" Type="http://schemas.openxmlformats.org/officeDocument/2006/relationships/image" Target="../media/image25.emf"/><Relationship Id="rId19" Type="http://schemas.openxmlformats.org/officeDocument/2006/relationships/oleObject" Target="../embeddings/oleObject28.bin"/><Relationship Id="rId4" Type="http://schemas.openxmlformats.org/officeDocument/2006/relationships/image" Target="../media/image22.e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27.emf"/><Relationship Id="rId22" Type="http://schemas.openxmlformats.org/officeDocument/2006/relationships/image" Target="../media/image3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547813" y="1196975"/>
            <a:ext cx="6376987" cy="141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2CBA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base">
              <a:lnSpc>
                <a:spcPct val="100000"/>
              </a:lnSpc>
              <a:defRPr/>
            </a:pPr>
            <a:r>
              <a:rPr kumimoji="1" lang="zh-CN" altLang="en-US" sz="5400" dirty="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微分方程</a:t>
            </a:r>
            <a:endParaRPr kumimoji="1" lang="en-US" altLang="zh-CN" sz="5400" dirty="0">
              <a:solidFill>
                <a:schemeClr val="tx2"/>
              </a:solidFill>
              <a:latin typeface="华文行楷" pitchFamily="2" charset="-122"/>
              <a:ea typeface="华文行楷" pitchFamily="2" charset="-122"/>
            </a:endParaRPr>
          </a:p>
          <a:p>
            <a:pPr algn="ctr" fontAlgn="base">
              <a:lnSpc>
                <a:spcPct val="100000"/>
              </a:lnSpc>
              <a:defRPr/>
            </a:pPr>
            <a:r>
              <a:rPr kumimoji="1" lang="en-US" altLang="zh-CN" sz="3200" dirty="0">
                <a:solidFill>
                  <a:srgbClr val="008000"/>
                </a:solidFill>
                <a:latin typeface="+mn-lt"/>
                <a:ea typeface="华文行楷" pitchFamily="2" charset="-122"/>
              </a:rPr>
              <a:t>/*</a:t>
            </a:r>
            <a:r>
              <a:rPr kumimoji="1" lang="en-US" altLang="zh-CN" sz="3200" i="1" dirty="0">
                <a:solidFill>
                  <a:srgbClr val="008000"/>
                </a:solidFill>
                <a:latin typeface="+mn-lt"/>
                <a:ea typeface="华文行楷" pitchFamily="2" charset="-122"/>
              </a:rPr>
              <a:t>Differential Equations</a:t>
            </a:r>
            <a:r>
              <a:rPr kumimoji="1" lang="en-US" altLang="zh-CN" sz="3200" dirty="0">
                <a:solidFill>
                  <a:srgbClr val="008000"/>
                </a:solidFill>
                <a:latin typeface="+mn-lt"/>
                <a:ea typeface="华文行楷" pitchFamily="2" charset="-122"/>
              </a:rPr>
              <a:t>*/ </a:t>
            </a:r>
            <a:r>
              <a:rPr kumimoji="1" lang="zh-CN" altLang="en-US" sz="3200" dirty="0">
                <a:solidFill>
                  <a:srgbClr val="008000"/>
                </a:solidFill>
                <a:latin typeface="+mn-lt"/>
                <a:ea typeface="华文行楷" pitchFamily="2" charset="-122"/>
              </a:rPr>
              <a:t> </a:t>
            </a:r>
          </a:p>
        </p:txBody>
      </p:sp>
      <p:sp>
        <p:nvSpPr>
          <p:cNvPr id="5123" name="Rectangle 13"/>
          <p:cNvSpPr>
            <a:spLocks noChangeArrowheads="1"/>
          </p:cNvSpPr>
          <p:nvPr>
            <p:ph type="title"/>
          </p:nvPr>
        </p:nvSpPr>
        <p:spPr bwMode="auto">
          <a:xfrm>
            <a:off x="457200" y="274638"/>
            <a:ext cx="3468688" cy="1066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5400" smtClean="0">
                <a:latin typeface="华文行楷" pitchFamily="2" charset="-122"/>
                <a:ea typeface="华文行楷" pitchFamily="2" charset="-122"/>
              </a:rPr>
              <a:t>第七章</a:t>
            </a:r>
          </a:p>
        </p:txBody>
      </p:sp>
      <p:graphicFrame>
        <p:nvGraphicFramePr>
          <p:cNvPr id="47118" name="Object 14"/>
          <p:cNvGraphicFramePr>
            <a:graphicFrameLocks noChangeAspect="1"/>
          </p:cNvGraphicFramePr>
          <p:nvPr/>
        </p:nvGraphicFramePr>
        <p:xfrm>
          <a:off x="914400" y="2895600"/>
          <a:ext cx="32543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Equation" r:id="rId3" imgW="2924184" imgH="409538" progId="Equation.3">
                  <p:embed/>
                </p:oleObj>
              </mc:Choice>
              <mc:Fallback>
                <p:oleObj name="Equation" r:id="rId3" imgW="2924184" imgH="409538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895600"/>
                        <a:ext cx="325437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9" name="Text Box 15"/>
          <p:cNvSpPr txBox="1">
            <a:spLocks noChangeArrowheads="1"/>
          </p:cNvSpPr>
          <p:nvPr/>
        </p:nvSpPr>
        <p:spPr bwMode="auto">
          <a:xfrm>
            <a:off x="4267200" y="2819400"/>
            <a:ext cx="2432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en-US" altLang="zh-CN" sz="3200" b="1"/>
              <a:t>— </a:t>
            </a:r>
            <a:r>
              <a:rPr kumimoji="1" lang="zh-CN" altLang="en-US" sz="3200" b="1"/>
              <a:t>积分问题 </a:t>
            </a:r>
          </a:p>
        </p:txBody>
      </p:sp>
      <p:sp>
        <p:nvSpPr>
          <p:cNvPr id="47120" name="AutoShape 16"/>
          <p:cNvSpPr>
            <a:spLocks noChangeArrowheads="1"/>
          </p:cNvSpPr>
          <p:nvPr/>
        </p:nvSpPr>
        <p:spPr bwMode="auto">
          <a:xfrm>
            <a:off x="2438400" y="3535363"/>
            <a:ext cx="152400" cy="838200"/>
          </a:xfrm>
          <a:prstGeom prst="downArrow">
            <a:avLst>
              <a:gd name="adj1" fmla="val 50000"/>
              <a:gd name="adj2" fmla="val 137500"/>
            </a:avLst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graphicFrame>
        <p:nvGraphicFramePr>
          <p:cNvPr id="47121" name="Object 17"/>
          <p:cNvGraphicFramePr>
            <a:graphicFrameLocks noChangeAspect="1"/>
          </p:cNvGraphicFramePr>
          <p:nvPr/>
        </p:nvGraphicFramePr>
        <p:xfrm>
          <a:off x="892175" y="4541838"/>
          <a:ext cx="691991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Equation" r:id="rId5" imgW="6260760" imgH="444240" progId="Equation.DSMT4">
                  <p:embed/>
                </p:oleObj>
              </mc:Choice>
              <mc:Fallback>
                <p:oleObj name="Equation" r:id="rId5" imgW="6260760" imgH="44424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175" y="4541838"/>
                        <a:ext cx="6919913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22" name="Text Box 18"/>
          <p:cNvSpPr txBox="1">
            <a:spLocks noChangeArrowheads="1"/>
          </p:cNvSpPr>
          <p:nvPr/>
        </p:nvSpPr>
        <p:spPr bwMode="auto">
          <a:xfrm>
            <a:off x="4387850" y="5059363"/>
            <a:ext cx="3251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en-US" altLang="zh-CN" sz="3200" b="1"/>
              <a:t>— </a:t>
            </a:r>
            <a:r>
              <a:rPr kumimoji="1" lang="zh-CN" altLang="en-US" sz="3200" b="1">
                <a:solidFill>
                  <a:schemeClr val="tx2"/>
                </a:solidFill>
              </a:rPr>
              <a:t>微分方程问题</a:t>
            </a:r>
            <a:r>
              <a:rPr kumimoji="1" lang="zh-CN" altLang="en-US" sz="3200" b="1"/>
              <a:t> </a:t>
            </a:r>
          </a:p>
        </p:txBody>
      </p:sp>
      <p:sp>
        <p:nvSpPr>
          <p:cNvPr id="47123" name="Text Box 19"/>
          <p:cNvSpPr txBox="1">
            <a:spLocks noChangeArrowheads="1"/>
          </p:cNvSpPr>
          <p:nvPr/>
        </p:nvSpPr>
        <p:spPr bwMode="auto">
          <a:xfrm>
            <a:off x="2590800" y="3611563"/>
            <a:ext cx="121126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sz="3200" b="1">
                <a:solidFill>
                  <a:srgbClr val="0066FF"/>
                </a:solidFill>
                <a:latin typeface="黑体" pitchFamily="2" charset="-122"/>
                <a:ea typeface="黑体" pitchFamily="2" charset="-122"/>
              </a:rPr>
              <a:t>推广 </a:t>
            </a:r>
          </a:p>
        </p:txBody>
      </p:sp>
      <p:sp>
        <p:nvSpPr>
          <p:cNvPr id="47124" name="AutoShape 20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下页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7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7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7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7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9" grpId="0" build="p" autoUpdateAnimBg="0"/>
      <p:bldP spid="47120" grpId="0" animBg="1"/>
      <p:bldP spid="47122" grpId="0" build="p" autoUpdateAnimBg="0"/>
      <p:bldP spid="47123" grpId="0" build="p" autoUpdateAnimBg="0"/>
      <p:bldP spid="47124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685800" y="260350"/>
            <a:ext cx="2667000" cy="6048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1.</a:t>
            </a:r>
            <a:r>
              <a:rPr lang="en-US" altLang="zh-CN" sz="2800" smtClean="0">
                <a:ea typeface="楷体_GB2312" pitchFamily="49" charset="-122"/>
              </a:rPr>
              <a:t>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验证函数</a:t>
            </a:r>
          </a:p>
        </p:txBody>
      </p:sp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304800" y="965200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是微分方程</a:t>
            </a:r>
          </a:p>
        </p:txBody>
      </p:sp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3009900" y="315913"/>
          <a:ext cx="3594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5" name="Equation" r:id="rId3" imgW="3552779" imgH="409538" progId="Equation.3">
                  <p:embed/>
                </p:oleObj>
              </mc:Choice>
              <mc:Fallback>
                <p:oleObj name="Equation" r:id="rId3" imgW="3552779" imgH="409538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315913"/>
                        <a:ext cx="3594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1" name="Object 5"/>
          <p:cNvGraphicFramePr>
            <a:graphicFrameLocks noChangeAspect="1"/>
          </p:cNvGraphicFramePr>
          <p:nvPr/>
        </p:nvGraphicFramePr>
        <p:xfrm>
          <a:off x="2286000" y="765175"/>
          <a:ext cx="636588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6" name="Equation" r:id="rId5" imgW="638296" imgH="1019324" progId="Equation.3">
                  <p:embed/>
                </p:oleObj>
              </mc:Choice>
              <mc:Fallback>
                <p:oleObj name="Equation" r:id="rId5" imgW="638296" imgH="1019324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765175"/>
                        <a:ext cx="636588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2" name="Text Box 6"/>
          <p:cNvSpPr txBox="1">
            <a:spLocks noChangeArrowheads="1"/>
          </p:cNvSpPr>
          <p:nvPr/>
        </p:nvSpPr>
        <p:spPr bwMode="auto">
          <a:xfrm>
            <a:off x="4343400" y="950913"/>
            <a:ext cx="160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的通解</a:t>
            </a:r>
            <a:r>
              <a:rPr kumimoji="1" lang="en-US" altLang="zh-CN"/>
              <a:t>,</a:t>
            </a:r>
          </a:p>
        </p:txBody>
      </p:sp>
      <p:graphicFrame>
        <p:nvGraphicFramePr>
          <p:cNvPr id="70663" name="Object 7"/>
          <p:cNvGraphicFramePr>
            <a:graphicFrameLocks noChangeAspect="1"/>
          </p:cNvGraphicFramePr>
          <p:nvPr/>
        </p:nvGraphicFramePr>
        <p:xfrm>
          <a:off x="482600" y="1990725"/>
          <a:ext cx="1587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7" name="Equation" r:id="rId7" imgW="1552584" imgH="533437" progId="Equation.3">
                  <p:embed/>
                </p:oleObj>
              </mc:Choice>
              <mc:Fallback>
                <p:oleObj name="Equation" r:id="rId7" imgW="1552584" imgH="533437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" y="1990725"/>
                        <a:ext cx="15875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4" name="Object 8"/>
          <p:cNvGraphicFramePr>
            <a:graphicFrameLocks noChangeAspect="1"/>
          </p:cNvGraphicFramePr>
          <p:nvPr/>
        </p:nvGraphicFramePr>
        <p:xfrm>
          <a:off x="2141538" y="1868488"/>
          <a:ext cx="1744662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8" name="Equation" r:id="rId9" imgW="1800141" imgH="885713" progId="Equation.3">
                  <p:embed/>
                </p:oleObj>
              </mc:Choice>
              <mc:Fallback>
                <p:oleObj name="Equation" r:id="rId9" imgW="1800141" imgH="885713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1538" y="1868488"/>
                        <a:ext cx="1744662" cy="87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5" name="Text Box 9"/>
          <p:cNvSpPr txBox="1">
            <a:spLocks noChangeArrowheads="1"/>
          </p:cNvSpPr>
          <p:nvPr/>
        </p:nvSpPr>
        <p:spPr bwMode="auto">
          <a:xfrm>
            <a:off x="3886200" y="2003425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的特解</a:t>
            </a:r>
            <a:r>
              <a:rPr kumimoji="1" lang="en-US" altLang="zh-CN"/>
              <a:t>.  </a:t>
            </a:r>
            <a:endParaRPr kumimoji="1" lang="en-US" altLang="zh-CN" sz="2400">
              <a:solidFill>
                <a:schemeClr val="accent2"/>
              </a:solidFill>
            </a:endParaRPr>
          </a:p>
        </p:txBody>
      </p:sp>
      <p:sp>
        <p:nvSpPr>
          <p:cNvPr id="70666" name="Text Box 10"/>
          <p:cNvSpPr txBox="1">
            <a:spLocks noChangeArrowheads="1"/>
          </p:cNvSpPr>
          <p:nvPr/>
        </p:nvSpPr>
        <p:spPr bwMode="auto">
          <a:xfrm>
            <a:off x="685800" y="2898775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  <a:latin typeface="楷体_GB2312" pitchFamily="49" charset="-122"/>
              </a:rPr>
              <a:t>解</a:t>
            </a:r>
            <a:r>
              <a:rPr kumimoji="1" lang="en-US" altLang="zh-CN">
                <a:solidFill>
                  <a:schemeClr val="tx2"/>
                </a:solidFill>
              </a:rPr>
              <a:t>:</a:t>
            </a:r>
            <a:r>
              <a:rPr kumimoji="1" lang="en-US" altLang="zh-CN"/>
              <a:t> </a:t>
            </a:r>
          </a:p>
        </p:txBody>
      </p:sp>
      <p:graphicFrame>
        <p:nvGraphicFramePr>
          <p:cNvPr id="70667" name="Object 11"/>
          <p:cNvGraphicFramePr>
            <a:graphicFrameLocks noChangeAspect="1"/>
          </p:cNvGraphicFramePr>
          <p:nvPr/>
        </p:nvGraphicFramePr>
        <p:xfrm>
          <a:off x="1524000" y="2670175"/>
          <a:ext cx="6096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9" name="Equation" r:id="rId11" imgW="571388" imgH="1019324" progId="Equation.3">
                  <p:embed/>
                </p:oleObj>
              </mc:Choice>
              <mc:Fallback>
                <p:oleObj name="Equation" r:id="rId11" imgW="571388" imgH="1019324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670175"/>
                        <a:ext cx="6096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8" name="Object 12"/>
          <p:cNvGraphicFramePr>
            <a:graphicFrameLocks noChangeAspect="1"/>
          </p:cNvGraphicFramePr>
          <p:nvPr/>
        </p:nvGraphicFramePr>
        <p:xfrm>
          <a:off x="4495800" y="2898775"/>
          <a:ext cx="1905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0" name="Equation" r:id="rId13" imgW="1867049" imgH="485887" progId="Equation.3">
                  <p:embed/>
                </p:oleObj>
              </mc:Choice>
              <mc:Fallback>
                <p:oleObj name="Equation" r:id="rId13" imgW="1867049" imgH="485887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898775"/>
                        <a:ext cx="1905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9" name="Object 13"/>
          <p:cNvGraphicFramePr>
            <a:graphicFrameLocks noChangeAspect="1"/>
          </p:cNvGraphicFramePr>
          <p:nvPr/>
        </p:nvGraphicFramePr>
        <p:xfrm>
          <a:off x="2190750" y="3552825"/>
          <a:ext cx="41910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1" name="Equation" r:id="rId15" imgW="4152937" imgH="523726" progId="Equation.3">
                  <p:embed/>
                </p:oleObj>
              </mc:Choice>
              <mc:Fallback>
                <p:oleObj name="Equation" r:id="rId15" imgW="4152937" imgH="523726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0" y="3552825"/>
                        <a:ext cx="41910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0" name="Object 14"/>
          <p:cNvGraphicFramePr>
            <a:graphicFrameLocks noChangeAspect="1"/>
          </p:cNvGraphicFramePr>
          <p:nvPr/>
        </p:nvGraphicFramePr>
        <p:xfrm>
          <a:off x="6451600" y="3589338"/>
          <a:ext cx="1092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2" name="Equation" r:id="rId17" imgW="1057136" imgH="390451" progId="Equation.3">
                  <p:embed/>
                </p:oleObj>
              </mc:Choice>
              <mc:Fallback>
                <p:oleObj name="Equation" r:id="rId17" imgW="1057136" imgH="390451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1600" y="3589338"/>
                        <a:ext cx="1092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71" name="Text Box 15"/>
          <p:cNvSpPr txBox="1">
            <a:spLocks noChangeArrowheads="1"/>
          </p:cNvSpPr>
          <p:nvPr/>
        </p:nvSpPr>
        <p:spPr bwMode="auto">
          <a:xfrm>
            <a:off x="609600" y="4105275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这说明</a:t>
            </a:r>
          </a:p>
        </p:txBody>
      </p:sp>
      <p:graphicFrame>
        <p:nvGraphicFramePr>
          <p:cNvPr id="70672" name="Object 16"/>
          <p:cNvGraphicFramePr>
            <a:graphicFrameLocks noChangeAspect="1"/>
          </p:cNvGraphicFramePr>
          <p:nvPr/>
        </p:nvGraphicFramePr>
        <p:xfrm>
          <a:off x="1828800" y="4206875"/>
          <a:ext cx="3479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3" name="Equation" r:id="rId19" imgW="3438367" imgH="409538" progId="Equation.3">
                  <p:embed/>
                </p:oleObj>
              </mc:Choice>
              <mc:Fallback>
                <p:oleObj name="Equation" r:id="rId19" imgW="3438367" imgH="409538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206875"/>
                        <a:ext cx="3479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73" name="Text Box 17"/>
          <p:cNvSpPr txBox="1">
            <a:spLocks noChangeArrowheads="1"/>
          </p:cNvSpPr>
          <p:nvPr/>
        </p:nvSpPr>
        <p:spPr bwMode="auto">
          <a:xfrm>
            <a:off x="5334000" y="4119563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是方程的解</a:t>
            </a:r>
            <a:r>
              <a:rPr kumimoji="1" lang="en-US" altLang="zh-CN"/>
              <a:t>.</a:t>
            </a:r>
          </a:p>
        </p:txBody>
      </p:sp>
      <p:sp>
        <p:nvSpPr>
          <p:cNvPr id="70674" name="Text Box 18"/>
          <p:cNvSpPr txBox="1">
            <a:spLocks noChangeArrowheads="1"/>
          </p:cNvSpPr>
          <p:nvPr/>
        </p:nvSpPr>
        <p:spPr bwMode="auto">
          <a:xfrm>
            <a:off x="1652588" y="4656138"/>
            <a:ext cx="39862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/>
              <a:t> </a:t>
            </a:r>
            <a:r>
              <a:rPr kumimoji="1" lang="zh-CN" altLang="en-US"/>
              <a:t>是两个独立的任意常数</a:t>
            </a:r>
            <a:r>
              <a:rPr kumimoji="1" lang="en-US" altLang="zh-CN"/>
              <a:t>,</a:t>
            </a:r>
          </a:p>
        </p:txBody>
      </p:sp>
      <p:graphicFrame>
        <p:nvGraphicFramePr>
          <p:cNvPr id="70675" name="Object 19"/>
          <p:cNvGraphicFramePr>
            <a:graphicFrameLocks noChangeAspect="1"/>
          </p:cNvGraphicFramePr>
          <p:nvPr/>
        </p:nvGraphicFramePr>
        <p:xfrm>
          <a:off x="727075" y="4743450"/>
          <a:ext cx="9493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4" name="Equation" r:id="rId21" imgW="914288" imgH="409538" progId="Equation.3">
                  <p:embed/>
                </p:oleObj>
              </mc:Choice>
              <mc:Fallback>
                <p:oleObj name="Equation" r:id="rId21" imgW="914288" imgH="409538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075" y="4743450"/>
                        <a:ext cx="94932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6" name="Object 20"/>
          <p:cNvGraphicFramePr>
            <a:graphicFrameLocks noChangeAspect="1"/>
          </p:cNvGraphicFramePr>
          <p:nvPr/>
        </p:nvGraphicFramePr>
        <p:xfrm>
          <a:off x="6565900" y="290513"/>
          <a:ext cx="2273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5" name="Equation" r:id="rId23" imgW="2238384" imgH="428625" progId="Equation.3">
                  <p:embed/>
                </p:oleObj>
              </mc:Choice>
              <mc:Fallback>
                <p:oleObj name="Equation" r:id="rId23" imgW="2238384" imgH="428625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5900" y="290513"/>
                        <a:ext cx="2273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7" name="Object 21"/>
          <p:cNvGraphicFramePr>
            <a:graphicFrameLocks noChangeAspect="1"/>
          </p:cNvGraphicFramePr>
          <p:nvPr/>
        </p:nvGraphicFramePr>
        <p:xfrm>
          <a:off x="2209800" y="2911475"/>
          <a:ext cx="2133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6" name="Equation" r:id="rId25" imgW="2095537" imgH="485887" progId="Equation.3">
                  <p:embed/>
                </p:oleObj>
              </mc:Choice>
              <mc:Fallback>
                <p:oleObj name="Equation" r:id="rId25" imgW="2095537" imgH="485887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911475"/>
                        <a:ext cx="2133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8" name="Object 22"/>
          <p:cNvGraphicFramePr>
            <a:graphicFrameLocks noChangeAspect="1"/>
          </p:cNvGraphicFramePr>
          <p:nvPr/>
        </p:nvGraphicFramePr>
        <p:xfrm>
          <a:off x="2971800" y="976313"/>
          <a:ext cx="1409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7" name="Equation" r:id="rId27" imgW="1371600" imgH="390451" progId="Equation.3">
                  <p:embed/>
                </p:oleObj>
              </mc:Choice>
              <mc:Fallback>
                <p:oleObj name="Equation" r:id="rId27" imgW="1371600" imgH="390451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976313"/>
                        <a:ext cx="1409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79" name="Text Box 23"/>
          <p:cNvSpPr txBox="1">
            <a:spLocks noChangeArrowheads="1"/>
          </p:cNvSpPr>
          <p:nvPr/>
        </p:nvSpPr>
        <p:spPr bwMode="auto">
          <a:xfrm>
            <a:off x="617538" y="5275263"/>
            <a:ext cx="34210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利用初始条件易得 </a:t>
            </a:r>
          </a:p>
        </p:txBody>
      </p:sp>
      <p:graphicFrame>
        <p:nvGraphicFramePr>
          <p:cNvPr id="70680" name="Object 24"/>
          <p:cNvGraphicFramePr>
            <a:graphicFrameLocks noChangeAspect="1"/>
          </p:cNvGraphicFramePr>
          <p:nvPr/>
        </p:nvGraphicFramePr>
        <p:xfrm>
          <a:off x="3797300" y="5349875"/>
          <a:ext cx="1143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8" name="Equation" r:id="rId29" imgW="1104974" imgH="409538" progId="Equation.3">
                  <p:embed/>
                </p:oleObj>
              </mc:Choice>
              <mc:Fallback>
                <p:oleObj name="Equation" r:id="rId29" imgW="1104974" imgH="409538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7300" y="5349875"/>
                        <a:ext cx="1143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81" name="Text Box 25"/>
          <p:cNvSpPr txBox="1">
            <a:spLocks noChangeArrowheads="1"/>
          </p:cNvSpPr>
          <p:nvPr/>
        </p:nvSpPr>
        <p:spPr bwMode="auto">
          <a:xfrm>
            <a:off x="6096000" y="5260975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故所求特解为</a:t>
            </a:r>
          </a:p>
        </p:txBody>
      </p:sp>
      <p:graphicFrame>
        <p:nvGraphicFramePr>
          <p:cNvPr id="70682" name="Object 26"/>
          <p:cNvGraphicFramePr>
            <a:graphicFrameLocks noChangeAspect="1"/>
          </p:cNvGraphicFramePr>
          <p:nvPr/>
        </p:nvGraphicFramePr>
        <p:xfrm>
          <a:off x="2774950" y="5921375"/>
          <a:ext cx="1765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9" name="Equation" r:id="rId31" imgW="1723867" imgH="371363" progId="Equation.3">
                  <p:embed/>
                </p:oleObj>
              </mc:Choice>
              <mc:Fallback>
                <p:oleObj name="Equation" r:id="rId31" imgW="1723867" imgH="371363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4950" y="5921375"/>
                        <a:ext cx="1765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83" name="Object 27"/>
          <p:cNvGraphicFramePr>
            <a:graphicFrameLocks noChangeAspect="1"/>
          </p:cNvGraphicFramePr>
          <p:nvPr/>
        </p:nvGraphicFramePr>
        <p:xfrm>
          <a:off x="4953000" y="5349875"/>
          <a:ext cx="1155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0" name="Equation" r:id="rId33" imgW="1114341" imgH="409538" progId="Equation.3">
                  <p:embed/>
                </p:oleObj>
              </mc:Choice>
              <mc:Fallback>
                <p:oleObj name="Equation" r:id="rId33" imgW="1114341" imgH="409538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5349875"/>
                        <a:ext cx="1155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84" name="Text Box 28"/>
          <p:cNvSpPr txBox="1">
            <a:spLocks noChangeArrowheads="1"/>
          </p:cNvSpPr>
          <p:nvPr/>
        </p:nvSpPr>
        <p:spPr bwMode="auto">
          <a:xfrm>
            <a:off x="5562600" y="4665663"/>
            <a:ext cx="3117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故它是方程的通解</a:t>
            </a:r>
            <a:r>
              <a:rPr kumimoji="1" lang="en-US" altLang="zh-CN"/>
              <a:t>.</a:t>
            </a:r>
            <a:endParaRPr kumimoji="1" lang="en-US" altLang="zh-CN" sz="3200"/>
          </a:p>
        </p:txBody>
      </p:sp>
      <p:sp>
        <p:nvSpPr>
          <p:cNvPr id="70685" name="Text Box 29"/>
          <p:cNvSpPr txBox="1">
            <a:spLocks noChangeArrowheads="1"/>
          </p:cNvSpPr>
          <p:nvPr/>
        </p:nvSpPr>
        <p:spPr bwMode="auto">
          <a:xfrm>
            <a:off x="5568950" y="941388"/>
            <a:ext cx="3117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/>
              <a:t>并求满足初始条件 </a:t>
            </a:r>
          </a:p>
        </p:txBody>
      </p:sp>
      <p:sp>
        <p:nvSpPr>
          <p:cNvPr id="31" name="AutoShape 20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0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0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0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0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0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0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0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70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0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70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70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70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0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70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0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70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70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70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70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 autoUpdateAnimBg="0"/>
      <p:bldP spid="70662" grpId="0" build="p" autoUpdateAnimBg="0" advAuto="0"/>
      <p:bldP spid="70665" grpId="0" autoUpdateAnimBg="0"/>
      <p:bldP spid="70666" grpId="0" autoUpdateAnimBg="0"/>
      <p:bldP spid="70671" grpId="0" autoUpdateAnimBg="0"/>
      <p:bldP spid="70673" grpId="0" autoUpdateAnimBg="0"/>
      <p:bldP spid="70674" grpId="0" build="p" autoUpdateAnimBg="0" advAuto="0"/>
      <p:bldP spid="70679" grpId="0" build="p" autoUpdateAnimBg="0"/>
      <p:bldP spid="70681" grpId="0" build="p" autoUpdateAnimBg="0"/>
      <p:bldP spid="70684" grpId="0" build="p" autoUpdateAnimBg="0"/>
      <p:bldP spid="70685" grpId="0" build="p" autoUpdateAnimBg="0"/>
      <p:bldP spid="31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4038600" y="1033463"/>
            <a:ext cx="3657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求所满足的微分方程</a:t>
            </a:r>
            <a:r>
              <a:rPr kumimoji="1" lang="en-US" altLang="zh-CN"/>
              <a:t>.</a:t>
            </a:r>
          </a:p>
        </p:txBody>
      </p:sp>
      <p:sp>
        <p:nvSpPr>
          <p:cNvPr id="15363" name="Rectangle 3"/>
          <p:cNvSpPr>
            <a:spLocks noChangeArrowheads="1"/>
          </p:cNvSpPr>
          <p:nvPr>
            <p:ph type="title"/>
          </p:nvPr>
        </p:nvSpPr>
        <p:spPr bwMode="auto">
          <a:xfrm>
            <a:off x="609600" y="381000"/>
            <a:ext cx="83820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66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2.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已知曲线上点</a:t>
            </a:r>
            <a:r>
              <a:rPr lang="zh-CN" altLang="en-US" sz="2800" i="1" smtClean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en-US" altLang="zh-CN" sz="2800" i="1" smtClean="0">
                <a:solidFill>
                  <a:schemeClr val="tx1"/>
                </a:solidFill>
                <a:ea typeface="楷体_GB2312" pitchFamily="49" charset="-122"/>
              </a:rPr>
              <a:t>P</a:t>
            </a:r>
            <a:r>
              <a:rPr lang="en-US" altLang="zh-CN" sz="2800" smtClean="0">
                <a:solidFill>
                  <a:schemeClr val="tx1"/>
                </a:solidFill>
                <a:ea typeface="楷体_GB2312" pitchFamily="49" charset="-122"/>
              </a:rPr>
              <a:t>(</a:t>
            </a:r>
            <a:r>
              <a:rPr lang="en-US" altLang="zh-CN" sz="2800" i="1" smtClean="0">
                <a:solidFill>
                  <a:schemeClr val="tx1"/>
                </a:solidFill>
                <a:ea typeface="楷体_GB2312" pitchFamily="49" charset="-122"/>
              </a:rPr>
              <a:t>x</a:t>
            </a:r>
            <a:r>
              <a:rPr lang="en-US" altLang="zh-CN" sz="2800" smtClean="0">
                <a:solidFill>
                  <a:schemeClr val="tx1"/>
                </a:solidFill>
                <a:ea typeface="楷体_GB2312" pitchFamily="49" charset="-122"/>
              </a:rPr>
              <a:t>, </a:t>
            </a:r>
            <a:r>
              <a:rPr lang="en-US" altLang="zh-CN" sz="2800" i="1" smtClean="0">
                <a:solidFill>
                  <a:schemeClr val="tx1"/>
                </a:solidFill>
                <a:ea typeface="楷体_GB2312" pitchFamily="49" charset="-122"/>
              </a:rPr>
              <a:t>y</a:t>
            </a:r>
            <a:r>
              <a:rPr lang="en-US" altLang="zh-CN" sz="2800" smtClean="0">
                <a:solidFill>
                  <a:schemeClr val="tx1"/>
                </a:solidFill>
                <a:ea typeface="楷体_GB2312" pitchFamily="49" charset="-122"/>
              </a:rPr>
              <a:t>)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处的法线与 </a:t>
            </a:r>
            <a:r>
              <a:rPr lang="en-US" altLang="zh-CN" sz="2800" i="1" smtClean="0">
                <a:solidFill>
                  <a:schemeClr val="tx1"/>
                </a:solidFill>
                <a:ea typeface="楷体_GB2312" pitchFamily="49" charset="-122"/>
              </a:rPr>
              <a:t>x</a:t>
            </a:r>
            <a:r>
              <a:rPr lang="en-US" altLang="zh-CN" sz="2800" smtClean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轴交点为</a:t>
            </a:r>
            <a:r>
              <a:rPr lang="zh-CN" altLang="en-US" sz="2800" smtClean="0">
                <a:ea typeface="楷体_GB2312" pitchFamily="49" charset="-122"/>
              </a:rPr>
              <a:t> </a:t>
            </a:r>
            <a:r>
              <a:rPr lang="en-US" altLang="zh-CN" sz="2800" i="1" smtClean="0">
                <a:solidFill>
                  <a:schemeClr val="tx1"/>
                </a:solidFill>
                <a:ea typeface="楷体_GB2312" pitchFamily="49" charset="-122"/>
              </a:rPr>
              <a:t>Q</a:t>
            </a:r>
            <a:r>
              <a:rPr lang="en-US" altLang="zh-CN" sz="1200" i="1" smtClean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en-US" altLang="zh-CN" sz="2800" smtClean="0">
                <a:solidFill>
                  <a:schemeClr val="tx1"/>
                </a:solidFill>
                <a:ea typeface="楷体_GB2312" pitchFamily="49" charset="-122"/>
              </a:rPr>
              <a:t>,</a:t>
            </a:r>
          </a:p>
        </p:txBody>
      </p:sp>
      <p:grpSp>
        <p:nvGrpSpPr>
          <p:cNvPr id="72708" name="Group 4"/>
          <p:cNvGrpSpPr>
            <a:grpSpLocks/>
          </p:cNvGrpSpPr>
          <p:nvPr/>
        </p:nvGrpSpPr>
        <p:grpSpPr bwMode="auto">
          <a:xfrm>
            <a:off x="6477000" y="2895600"/>
            <a:ext cx="2330450" cy="2376488"/>
            <a:chOff x="4080" y="1824"/>
            <a:chExt cx="1468" cy="1497"/>
          </a:xfrm>
        </p:grpSpPr>
        <p:sp>
          <p:nvSpPr>
            <p:cNvPr id="15393" name="Line 5"/>
            <p:cNvSpPr>
              <a:spLocks noChangeShapeType="1"/>
            </p:cNvSpPr>
            <p:nvPr/>
          </p:nvSpPr>
          <p:spPr bwMode="auto">
            <a:xfrm flipH="1">
              <a:off x="4272" y="2313"/>
              <a:ext cx="912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4" name="Line 6"/>
            <p:cNvSpPr>
              <a:spLocks noChangeShapeType="1"/>
            </p:cNvSpPr>
            <p:nvPr/>
          </p:nvSpPr>
          <p:spPr bwMode="auto">
            <a:xfrm>
              <a:off x="4080" y="2841"/>
              <a:ext cx="14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5" name="Line 7"/>
            <p:cNvSpPr>
              <a:spLocks noChangeShapeType="1"/>
            </p:cNvSpPr>
            <p:nvPr/>
          </p:nvSpPr>
          <p:spPr bwMode="auto">
            <a:xfrm flipV="1">
              <a:off x="4752" y="1833"/>
              <a:ext cx="0" cy="14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6" name="Arc 8"/>
            <p:cNvSpPr>
              <a:spLocks/>
            </p:cNvSpPr>
            <p:nvPr/>
          </p:nvSpPr>
          <p:spPr bwMode="auto">
            <a:xfrm>
              <a:off x="4876" y="2121"/>
              <a:ext cx="404" cy="57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7" name="Line 9"/>
            <p:cNvSpPr>
              <a:spLocks noChangeShapeType="1"/>
            </p:cNvSpPr>
            <p:nvPr/>
          </p:nvSpPr>
          <p:spPr bwMode="auto">
            <a:xfrm>
              <a:off x="5001" y="2025"/>
              <a:ext cx="384" cy="6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398" name="Object 10"/>
            <p:cNvGraphicFramePr>
              <a:graphicFrameLocks noChangeAspect="1"/>
            </p:cNvGraphicFramePr>
            <p:nvPr/>
          </p:nvGraphicFramePr>
          <p:xfrm>
            <a:off x="5232" y="2160"/>
            <a:ext cx="176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39" name="Equation" r:id="rId3" imgW="238190" imgH="257175" progId="Equation.3">
                    <p:embed/>
                  </p:oleObj>
                </mc:Choice>
                <mc:Fallback>
                  <p:oleObj name="Equation" r:id="rId3" imgW="238190" imgH="257175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2160"/>
                          <a:ext cx="176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99" name="Object 11"/>
            <p:cNvGraphicFramePr>
              <a:graphicFrameLocks noChangeAspect="1"/>
            </p:cNvGraphicFramePr>
            <p:nvPr/>
          </p:nvGraphicFramePr>
          <p:xfrm>
            <a:off x="4176" y="2874"/>
            <a:ext cx="18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40" name="Equation" r:id="rId5" imgW="257259" imgH="352276" progId="Equation.3">
                    <p:embed/>
                  </p:oleObj>
                </mc:Choice>
                <mc:Fallback>
                  <p:oleObj name="Equation" r:id="rId5" imgW="257259" imgH="352276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2874"/>
                          <a:ext cx="182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00" name="Object 12"/>
            <p:cNvGraphicFramePr>
              <a:graphicFrameLocks noChangeAspect="1"/>
            </p:cNvGraphicFramePr>
            <p:nvPr/>
          </p:nvGraphicFramePr>
          <p:xfrm>
            <a:off x="5412" y="2908"/>
            <a:ext cx="13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41" name="Equation" r:id="rId7" imgW="180984" imgH="190537" progId="Equation.3">
                    <p:embed/>
                  </p:oleObj>
                </mc:Choice>
                <mc:Fallback>
                  <p:oleObj name="Equation" r:id="rId7" imgW="180984" imgH="190537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12" y="2908"/>
                          <a:ext cx="136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01" name="Object 13"/>
            <p:cNvGraphicFramePr>
              <a:graphicFrameLocks noChangeAspect="1"/>
            </p:cNvGraphicFramePr>
            <p:nvPr/>
          </p:nvGraphicFramePr>
          <p:xfrm>
            <a:off x="4560" y="1824"/>
            <a:ext cx="15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42" name="Equation" r:id="rId9" imgW="200053" imgH="266551" progId="Equation.3">
                    <p:embed/>
                  </p:oleObj>
                </mc:Choice>
                <mc:Fallback>
                  <p:oleObj name="Equation" r:id="rId9" imgW="200053" imgH="266551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1824"/>
                          <a:ext cx="15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02" name="Object 14"/>
            <p:cNvGraphicFramePr>
              <a:graphicFrameLocks noChangeAspect="1"/>
            </p:cNvGraphicFramePr>
            <p:nvPr/>
          </p:nvGraphicFramePr>
          <p:xfrm>
            <a:off x="4580" y="2852"/>
            <a:ext cx="191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43" name="Equation" r:id="rId11" imgW="266626" imgH="276262" progId="Equation.3">
                    <p:embed/>
                  </p:oleObj>
                </mc:Choice>
                <mc:Fallback>
                  <p:oleObj name="Equation" r:id="rId11" imgW="266626" imgH="276262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0" y="2852"/>
                          <a:ext cx="191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2719" name="Group 15"/>
          <p:cNvGrpSpPr>
            <a:grpSpLocks/>
          </p:cNvGrpSpPr>
          <p:nvPr/>
        </p:nvGrpSpPr>
        <p:grpSpPr bwMode="auto">
          <a:xfrm>
            <a:off x="8132763" y="3681413"/>
            <a:ext cx="212725" cy="1119187"/>
            <a:chOff x="5123" y="2319"/>
            <a:chExt cx="134" cy="705"/>
          </a:xfrm>
        </p:grpSpPr>
        <p:sp>
          <p:nvSpPr>
            <p:cNvPr id="15391" name="Line 16"/>
            <p:cNvSpPr>
              <a:spLocks noChangeShapeType="1"/>
            </p:cNvSpPr>
            <p:nvPr/>
          </p:nvSpPr>
          <p:spPr bwMode="auto">
            <a:xfrm>
              <a:off x="5184" y="2319"/>
              <a:ext cx="0" cy="5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392" name="Object 17"/>
            <p:cNvGraphicFramePr>
              <a:graphicFrameLocks noChangeAspect="1"/>
            </p:cNvGraphicFramePr>
            <p:nvPr/>
          </p:nvGraphicFramePr>
          <p:xfrm>
            <a:off x="5123" y="2881"/>
            <a:ext cx="134" cy="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44" name="Equation" r:id="rId13" imgW="180984" imgH="190537" progId="Equation.3">
                    <p:embed/>
                  </p:oleObj>
                </mc:Choice>
                <mc:Fallback>
                  <p:oleObj name="Equation" r:id="rId13" imgW="180984" imgH="190537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23" y="2881"/>
                          <a:ext cx="134" cy="1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2722" name="Text Box 18"/>
          <p:cNvSpPr txBox="1">
            <a:spLocks noChangeArrowheads="1"/>
          </p:cNvSpPr>
          <p:nvPr/>
        </p:nvSpPr>
        <p:spPr bwMode="auto">
          <a:xfrm>
            <a:off x="679450" y="1687513"/>
            <a:ext cx="274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解</a:t>
            </a:r>
            <a:r>
              <a:rPr kumimoji="1" lang="en-US" altLang="zh-CN" b="1">
                <a:solidFill>
                  <a:schemeClr val="tx2"/>
                </a:solidFill>
              </a:rPr>
              <a:t>: </a:t>
            </a:r>
            <a:r>
              <a:rPr kumimoji="1" lang="zh-CN" altLang="en-US"/>
              <a:t>如图所示</a:t>
            </a:r>
            <a:r>
              <a:rPr kumimoji="1" lang="en-US" altLang="zh-CN"/>
              <a:t>, </a:t>
            </a:r>
          </a:p>
        </p:txBody>
      </p:sp>
      <p:graphicFrame>
        <p:nvGraphicFramePr>
          <p:cNvPr id="72723" name="Object 19"/>
          <p:cNvGraphicFramePr>
            <a:graphicFrameLocks noChangeAspect="1"/>
          </p:cNvGraphicFramePr>
          <p:nvPr/>
        </p:nvGraphicFramePr>
        <p:xfrm>
          <a:off x="1566863" y="2503488"/>
          <a:ext cx="1092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5" name="Equation" r:id="rId15" imgW="1057136" imgH="352276" progId="Equation.3">
                  <p:embed/>
                </p:oleObj>
              </mc:Choice>
              <mc:Fallback>
                <p:oleObj name="Equation" r:id="rId15" imgW="1057136" imgH="352276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6863" y="2503488"/>
                        <a:ext cx="1092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24" name="Object 20"/>
          <p:cNvGraphicFramePr>
            <a:graphicFrameLocks noChangeAspect="1"/>
          </p:cNvGraphicFramePr>
          <p:nvPr/>
        </p:nvGraphicFramePr>
        <p:xfrm>
          <a:off x="2819400" y="2209800"/>
          <a:ext cx="622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6" name="Equation" r:id="rId17" imgW="581090" imgH="885713" progId="Equation.3">
                  <p:embed/>
                </p:oleObj>
              </mc:Choice>
              <mc:Fallback>
                <p:oleObj name="Equation" r:id="rId17" imgW="581090" imgH="885713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209800"/>
                        <a:ext cx="6223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25" name="Object 21"/>
          <p:cNvGraphicFramePr>
            <a:graphicFrameLocks noChangeAspect="1"/>
          </p:cNvGraphicFramePr>
          <p:nvPr/>
        </p:nvGraphicFramePr>
        <p:xfrm>
          <a:off x="3505200" y="2436813"/>
          <a:ext cx="1130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7" name="Equation" r:id="rId19" imgW="1095273" imgH="371363" progId="Equation.3">
                  <p:embed/>
                </p:oleObj>
              </mc:Choice>
              <mc:Fallback>
                <p:oleObj name="Equation" r:id="rId19" imgW="1095273" imgH="371363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436813"/>
                        <a:ext cx="1130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26" name="Text Box 22"/>
          <p:cNvSpPr txBox="1">
            <a:spLocks noChangeArrowheads="1"/>
          </p:cNvSpPr>
          <p:nvPr/>
        </p:nvSpPr>
        <p:spPr bwMode="auto">
          <a:xfrm>
            <a:off x="609600" y="3124200"/>
            <a:ext cx="502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令 </a:t>
            </a:r>
            <a:r>
              <a:rPr kumimoji="1" lang="en-US" altLang="zh-CN" i="1"/>
              <a:t>Y </a:t>
            </a:r>
            <a:r>
              <a:rPr kumimoji="1" lang="en-US" altLang="zh-CN"/>
              <a:t>= 0, </a:t>
            </a:r>
            <a:r>
              <a:rPr kumimoji="1" lang="zh-CN" altLang="en-US"/>
              <a:t>得</a:t>
            </a:r>
            <a:r>
              <a:rPr kumimoji="1" lang="zh-CN" altLang="en-US" i="1"/>
              <a:t> </a:t>
            </a:r>
            <a:r>
              <a:rPr kumimoji="1" lang="en-US" altLang="zh-CN" i="1"/>
              <a:t>Q</a:t>
            </a:r>
            <a:r>
              <a:rPr kumimoji="1" lang="en-US" altLang="zh-CN"/>
              <a:t> </a:t>
            </a:r>
            <a:r>
              <a:rPr kumimoji="1" lang="zh-CN" altLang="en-US"/>
              <a:t>点的横坐标</a:t>
            </a:r>
          </a:p>
        </p:txBody>
      </p:sp>
      <p:graphicFrame>
        <p:nvGraphicFramePr>
          <p:cNvPr id="72727" name="Object 23"/>
          <p:cNvGraphicFramePr>
            <a:graphicFrameLocks noChangeAspect="1"/>
          </p:cNvGraphicFramePr>
          <p:nvPr/>
        </p:nvGraphicFramePr>
        <p:xfrm>
          <a:off x="2209800" y="3716338"/>
          <a:ext cx="1752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8" name="Equation" r:id="rId21" imgW="1714500" imgH="381074" progId="Equation.3">
                  <p:embed/>
                </p:oleObj>
              </mc:Choice>
              <mc:Fallback>
                <p:oleObj name="Equation" r:id="rId21" imgW="1714500" imgH="381074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716338"/>
                        <a:ext cx="1752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28" name="Object 24"/>
          <p:cNvGraphicFramePr>
            <a:graphicFrameLocks noChangeAspect="1"/>
          </p:cNvGraphicFramePr>
          <p:nvPr/>
        </p:nvGraphicFramePr>
        <p:xfrm>
          <a:off x="736600" y="4197350"/>
          <a:ext cx="25257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9" name="Equation" r:id="rId23" imgW="2485941" imgH="381074" progId="Equation.3">
                  <p:embed/>
                </p:oleObj>
              </mc:Choice>
              <mc:Fallback>
                <p:oleObj name="Equation" r:id="rId23" imgW="2485941" imgH="381074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" y="4197350"/>
                        <a:ext cx="252571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29" name="Text Box 25"/>
          <p:cNvSpPr txBox="1">
            <a:spLocks noChangeArrowheads="1"/>
          </p:cNvSpPr>
          <p:nvPr/>
        </p:nvSpPr>
        <p:spPr bwMode="auto">
          <a:xfrm>
            <a:off x="3348038" y="4149725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即</a:t>
            </a:r>
          </a:p>
        </p:txBody>
      </p:sp>
      <p:graphicFrame>
        <p:nvGraphicFramePr>
          <p:cNvPr id="72730" name="Object 26"/>
          <p:cNvGraphicFramePr>
            <a:graphicFrameLocks noChangeAspect="1"/>
          </p:cNvGraphicFramePr>
          <p:nvPr/>
        </p:nvGraphicFramePr>
        <p:xfrm>
          <a:off x="3924300" y="4211638"/>
          <a:ext cx="1790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0" name="Equation" r:id="rId25" imgW="1752637" imgH="381074" progId="Equation.3">
                  <p:embed/>
                </p:oleObj>
              </mc:Choice>
              <mc:Fallback>
                <p:oleObj name="Equation" r:id="rId25" imgW="1752637" imgH="381074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4211638"/>
                        <a:ext cx="1790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2731" name="Group 27"/>
          <p:cNvGrpSpPr>
            <a:grpSpLocks/>
          </p:cNvGrpSpPr>
          <p:nvPr/>
        </p:nvGrpSpPr>
        <p:grpSpPr bwMode="auto">
          <a:xfrm>
            <a:off x="7086600" y="4129088"/>
            <a:ext cx="304800" cy="228600"/>
            <a:chOff x="4464" y="1968"/>
            <a:chExt cx="192" cy="144"/>
          </a:xfrm>
        </p:grpSpPr>
        <p:sp>
          <p:nvSpPr>
            <p:cNvPr id="15389" name="Line 28"/>
            <p:cNvSpPr>
              <a:spLocks noChangeShapeType="1"/>
            </p:cNvSpPr>
            <p:nvPr/>
          </p:nvSpPr>
          <p:spPr bwMode="auto">
            <a:xfrm>
              <a:off x="4512" y="1968"/>
              <a:ext cx="144" cy="9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0" name="Line 29"/>
            <p:cNvSpPr>
              <a:spLocks noChangeShapeType="1"/>
            </p:cNvSpPr>
            <p:nvPr/>
          </p:nvSpPr>
          <p:spPr bwMode="auto">
            <a:xfrm>
              <a:off x="4464" y="2016"/>
              <a:ext cx="144" cy="9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2734" name="Group 30"/>
          <p:cNvGrpSpPr>
            <a:grpSpLocks/>
          </p:cNvGrpSpPr>
          <p:nvPr/>
        </p:nvGrpSpPr>
        <p:grpSpPr bwMode="auto">
          <a:xfrm>
            <a:off x="7696200" y="3810000"/>
            <a:ext cx="304800" cy="228600"/>
            <a:chOff x="4464" y="1968"/>
            <a:chExt cx="192" cy="144"/>
          </a:xfrm>
        </p:grpSpPr>
        <p:sp>
          <p:nvSpPr>
            <p:cNvPr id="15387" name="Line 31"/>
            <p:cNvSpPr>
              <a:spLocks noChangeShapeType="1"/>
            </p:cNvSpPr>
            <p:nvPr/>
          </p:nvSpPr>
          <p:spPr bwMode="auto">
            <a:xfrm>
              <a:off x="4512" y="1968"/>
              <a:ext cx="144" cy="9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8" name="Line 32"/>
            <p:cNvSpPr>
              <a:spLocks noChangeShapeType="1"/>
            </p:cNvSpPr>
            <p:nvPr/>
          </p:nvSpPr>
          <p:spPr bwMode="auto">
            <a:xfrm>
              <a:off x="4464" y="2016"/>
              <a:ext cx="144" cy="9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2739" name="Line 35"/>
          <p:cNvSpPr>
            <a:spLocks noChangeShapeType="1"/>
          </p:cNvSpPr>
          <p:nvPr/>
        </p:nvSpPr>
        <p:spPr bwMode="auto">
          <a:xfrm>
            <a:off x="1447800" y="1524000"/>
            <a:ext cx="2514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40" name="Text Box 36"/>
          <p:cNvSpPr txBox="1">
            <a:spLocks noChangeArrowheads="1"/>
          </p:cNvSpPr>
          <p:nvPr/>
        </p:nvSpPr>
        <p:spPr bwMode="auto">
          <a:xfrm>
            <a:off x="2895600" y="1676400"/>
            <a:ext cx="518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点 </a:t>
            </a:r>
            <a:r>
              <a:rPr kumimoji="1" lang="en-US" altLang="zh-CN" i="1"/>
              <a:t>P</a:t>
            </a:r>
            <a:r>
              <a:rPr kumimoji="1" lang="en-US" altLang="zh-CN"/>
              <a:t>(</a:t>
            </a:r>
            <a:r>
              <a:rPr kumimoji="1" lang="en-US" altLang="zh-CN" i="1"/>
              <a:t>x</a:t>
            </a:r>
            <a:r>
              <a:rPr kumimoji="1" lang="en-US" altLang="zh-CN"/>
              <a:t>, </a:t>
            </a:r>
            <a:r>
              <a:rPr kumimoji="1" lang="en-US" altLang="zh-CN" i="1"/>
              <a:t>y</a:t>
            </a:r>
            <a:r>
              <a:rPr kumimoji="1" lang="en-US" altLang="zh-CN"/>
              <a:t>) </a:t>
            </a:r>
            <a:r>
              <a:rPr kumimoji="1" lang="zh-CN" altLang="en-US"/>
              <a:t>处的法线方程为</a:t>
            </a:r>
          </a:p>
        </p:txBody>
      </p:sp>
      <p:sp>
        <p:nvSpPr>
          <p:cNvPr id="72741" name="Text Box 37"/>
          <p:cNvSpPr txBox="1">
            <a:spLocks noChangeArrowheads="1"/>
          </p:cNvSpPr>
          <p:nvPr/>
        </p:nvSpPr>
        <p:spPr bwMode="auto">
          <a:xfrm>
            <a:off x="304800" y="990600"/>
            <a:ext cx="3838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且线段 </a:t>
            </a:r>
            <a:r>
              <a:rPr kumimoji="1" lang="en-US" altLang="zh-CN" i="1"/>
              <a:t>PQ </a:t>
            </a:r>
            <a:r>
              <a:rPr kumimoji="1" lang="zh-CN" altLang="en-US"/>
              <a:t>被 </a:t>
            </a:r>
            <a:r>
              <a:rPr kumimoji="1" lang="en-US" altLang="zh-CN" i="1"/>
              <a:t>y </a:t>
            </a:r>
            <a:r>
              <a:rPr kumimoji="1" lang="zh-CN" altLang="en-US"/>
              <a:t>轴平分</a:t>
            </a:r>
            <a:r>
              <a:rPr kumimoji="1" lang="en-US" altLang="zh-CN"/>
              <a:t>, </a:t>
            </a:r>
          </a:p>
        </p:txBody>
      </p:sp>
      <p:grpSp>
        <p:nvGrpSpPr>
          <p:cNvPr id="72754" name="Group 50"/>
          <p:cNvGrpSpPr>
            <a:grpSpLocks/>
          </p:cNvGrpSpPr>
          <p:nvPr/>
        </p:nvGrpSpPr>
        <p:grpSpPr bwMode="auto">
          <a:xfrm rot="1678769">
            <a:off x="7019925" y="4403725"/>
            <a:ext cx="233363" cy="201613"/>
            <a:chOff x="4464" y="1968"/>
            <a:chExt cx="192" cy="144"/>
          </a:xfrm>
        </p:grpSpPr>
        <p:sp>
          <p:nvSpPr>
            <p:cNvPr id="15385" name="Line 51"/>
            <p:cNvSpPr>
              <a:spLocks noChangeShapeType="1"/>
            </p:cNvSpPr>
            <p:nvPr/>
          </p:nvSpPr>
          <p:spPr bwMode="auto">
            <a:xfrm>
              <a:off x="4512" y="1968"/>
              <a:ext cx="144" cy="96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6" name="Line 52"/>
            <p:cNvSpPr>
              <a:spLocks noChangeShapeType="1"/>
            </p:cNvSpPr>
            <p:nvPr/>
          </p:nvSpPr>
          <p:spPr bwMode="auto">
            <a:xfrm>
              <a:off x="4464" y="2016"/>
              <a:ext cx="144" cy="96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2757" name="Group 53"/>
          <p:cNvGrpSpPr>
            <a:grpSpLocks/>
          </p:cNvGrpSpPr>
          <p:nvPr/>
        </p:nvGrpSpPr>
        <p:grpSpPr bwMode="auto">
          <a:xfrm rot="1678769">
            <a:off x="7723188" y="4402138"/>
            <a:ext cx="233362" cy="201612"/>
            <a:chOff x="4464" y="1968"/>
            <a:chExt cx="192" cy="144"/>
          </a:xfrm>
        </p:grpSpPr>
        <p:sp>
          <p:nvSpPr>
            <p:cNvPr id="15383" name="Line 54"/>
            <p:cNvSpPr>
              <a:spLocks noChangeShapeType="1"/>
            </p:cNvSpPr>
            <p:nvPr/>
          </p:nvSpPr>
          <p:spPr bwMode="auto">
            <a:xfrm>
              <a:off x="4512" y="1968"/>
              <a:ext cx="144" cy="96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4" name="Line 55"/>
            <p:cNvSpPr>
              <a:spLocks noChangeShapeType="1"/>
            </p:cNvSpPr>
            <p:nvPr/>
          </p:nvSpPr>
          <p:spPr bwMode="auto">
            <a:xfrm>
              <a:off x="4464" y="2016"/>
              <a:ext cx="144" cy="96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4" name="AutoShape 4">
            <a:hlinkClick r:id="" action="ppaction://hlinkshowjump?jump=endshow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864350" y="6605588"/>
            <a:ext cx="1306513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结束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2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2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2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2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2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2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2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2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2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2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72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72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7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72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72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72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6" grpId="0" build="p" autoUpdateAnimBg="0"/>
      <p:bldP spid="72722" grpId="0" autoUpdateAnimBg="0"/>
      <p:bldP spid="72726" grpId="0" autoUpdateAnimBg="0"/>
      <p:bldP spid="72729" grpId="0" autoUpdateAnimBg="0"/>
      <p:bldP spid="72739" grpId="0" animBg="1"/>
      <p:bldP spid="72740" grpId="0" autoUpdateAnimBg="0"/>
      <p:bldP spid="72741" grpId="0" build="p" autoUpdateAnimBg="0"/>
      <p:bldP spid="4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4"/>
          <p:cNvSpPr>
            <a:spLocks noChangeArrowheads="1"/>
          </p:cNvSpPr>
          <p:nvPr/>
        </p:nvSpPr>
        <p:spPr bwMode="auto">
          <a:xfrm>
            <a:off x="0" y="0"/>
            <a:ext cx="91440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9B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2057400" y="1081088"/>
            <a:ext cx="5819775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sz="48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微分方程的基本概念 </a:t>
            </a:r>
            <a:endParaRPr kumimoji="1" lang="zh-CN" altLang="en-US" sz="480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6148" name="Rectangle 19"/>
          <p:cNvSpPr>
            <a:spLocks noChangeArrowheads="1"/>
          </p:cNvSpPr>
          <p:nvPr>
            <p:ph type="title"/>
          </p:nvPr>
        </p:nvSpPr>
        <p:spPr bwMode="auto">
          <a:xfrm>
            <a:off x="838200" y="319088"/>
            <a:ext cx="2362200" cy="914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4800" smtClean="0">
                <a:latin typeface="华文行楷" pitchFamily="2" charset="-122"/>
                <a:ea typeface="华文行楷" pitchFamily="2" charset="-122"/>
              </a:rPr>
              <a:t>第一节</a:t>
            </a:r>
          </a:p>
        </p:txBody>
      </p:sp>
      <p:sp>
        <p:nvSpPr>
          <p:cNvPr id="48153" name="AutoShape 2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667000" y="4495800"/>
            <a:ext cx="4191000" cy="6096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ct val="100000"/>
              </a:lnSpc>
            </a:pPr>
            <a:r>
              <a:rPr lang="zh-CN" altLang="en-US" sz="3200" b="1"/>
              <a:t>微分方程的基本概念</a:t>
            </a:r>
          </a:p>
        </p:txBody>
      </p:sp>
      <p:sp>
        <p:nvSpPr>
          <p:cNvPr id="48154" name="Text Box 26"/>
          <p:cNvSpPr txBox="1">
            <a:spLocks noChangeArrowheads="1"/>
          </p:cNvSpPr>
          <p:nvPr/>
        </p:nvSpPr>
        <p:spPr bwMode="auto">
          <a:xfrm>
            <a:off x="2667000" y="2925763"/>
            <a:ext cx="11049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sz="3200" b="1"/>
              <a:t>引例 </a:t>
            </a:r>
          </a:p>
        </p:txBody>
      </p:sp>
      <p:sp>
        <p:nvSpPr>
          <p:cNvPr id="48155" name="AutoShape 27"/>
          <p:cNvSpPr>
            <a:spLocks/>
          </p:cNvSpPr>
          <p:nvPr/>
        </p:nvSpPr>
        <p:spPr bwMode="auto">
          <a:xfrm>
            <a:off x="3733800" y="2743200"/>
            <a:ext cx="193675" cy="990600"/>
          </a:xfrm>
          <a:prstGeom prst="leftBrace">
            <a:avLst>
              <a:gd name="adj1" fmla="val 4262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58" name="Line 30"/>
          <p:cNvSpPr>
            <a:spLocks noChangeShapeType="1"/>
          </p:cNvSpPr>
          <p:nvPr/>
        </p:nvSpPr>
        <p:spPr bwMode="auto">
          <a:xfrm>
            <a:off x="3429000" y="3657600"/>
            <a:ext cx="0" cy="7620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59" name="AutoShape 31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86200" y="2514600"/>
            <a:ext cx="2057400" cy="5334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ct val="100000"/>
              </a:lnSpc>
            </a:pPr>
            <a:r>
              <a:rPr lang="zh-CN" altLang="en-US" sz="3200" b="1"/>
              <a:t>几何问题</a:t>
            </a:r>
          </a:p>
        </p:txBody>
      </p:sp>
      <p:sp>
        <p:nvSpPr>
          <p:cNvPr id="48160" name="AutoShape 3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86200" y="3352800"/>
            <a:ext cx="2057400" cy="5334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ct val="100000"/>
              </a:lnSpc>
            </a:pPr>
            <a:r>
              <a:rPr lang="zh-CN" altLang="en-US" sz="3200" b="1"/>
              <a:t>物理问题</a:t>
            </a:r>
          </a:p>
        </p:txBody>
      </p:sp>
      <p:sp>
        <p:nvSpPr>
          <p:cNvPr id="6155" name="Text Box 36"/>
          <p:cNvSpPr txBox="1">
            <a:spLocks noChangeArrowheads="1"/>
          </p:cNvSpPr>
          <p:nvPr/>
        </p:nvSpPr>
        <p:spPr bwMode="auto">
          <a:xfrm>
            <a:off x="7340600" y="250825"/>
            <a:ext cx="1438275" cy="5286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fontAlgn="base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</a:rPr>
              <a:t> </a:t>
            </a:r>
            <a:r>
              <a:rPr lang="zh-CN" altLang="en-US">
                <a:solidFill>
                  <a:schemeClr val="accent2"/>
                </a:solidFill>
              </a:rPr>
              <a:t>第七章 </a:t>
            </a:r>
          </a:p>
        </p:txBody>
      </p:sp>
      <p:sp>
        <p:nvSpPr>
          <p:cNvPr id="13" name="AutoShape 20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下页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8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8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8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8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8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53" grpId="0" build="p" autoUpdateAnimBg="0" advAuto="0"/>
      <p:bldP spid="48154" grpId="0" build="p" autoUpdateAnimBg="0"/>
      <p:bldP spid="48155" grpId="0" animBg="1"/>
      <p:bldP spid="48158" grpId="0" animBg="1"/>
      <p:bldP spid="48159" grpId="0" build="p" autoUpdateAnimBg="0" advAuto="0"/>
      <p:bldP spid="48160" grpId="0" build="p" autoUpdateAnimBg="0" advAuto="0"/>
      <p:bldP spid="13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 bwMode="auto">
          <a:xfrm>
            <a:off x="468313" y="115888"/>
            <a:ext cx="82296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smtClean="0"/>
              <a:t>问 题 引 入</a:t>
            </a:r>
          </a:p>
        </p:txBody>
      </p:sp>
      <p:sp>
        <p:nvSpPr>
          <p:cNvPr id="3" name="Rectangle 90"/>
          <p:cNvSpPr>
            <a:spLocks noGrp="1" noChangeArrowheads="1"/>
          </p:cNvSpPr>
          <p:nvPr/>
        </p:nvSpPr>
        <p:spPr bwMode="auto">
          <a:xfrm>
            <a:off x="800100" y="1125538"/>
            <a:ext cx="7920038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ct val="100000"/>
              </a:lnSpc>
            </a:pPr>
            <a:r>
              <a:rPr lang="en-US" altLang="zh-CN" sz="3200" b="1" dirty="0">
                <a:latin typeface="华文中宋" pitchFamily="2" charset="-122"/>
                <a:ea typeface="华文中宋" pitchFamily="2" charset="-122"/>
              </a:rPr>
              <a:t>      </a:t>
            </a:r>
            <a:r>
              <a:rPr lang="zh-CN" altLang="en-US" sz="3200" dirty="0">
                <a:latin typeface="华文中宋" pitchFamily="2" charset="-122"/>
                <a:ea typeface="华文中宋" pitchFamily="2" charset="-122"/>
              </a:rPr>
              <a:t>在力学、物理学及工程技术等领域中</a:t>
            </a:r>
          </a:p>
          <a:p>
            <a:pPr eaLnBrk="0" fontAlgn="base" hangingPunct="0">
              <a:lnSpc>
                <a:spcPct val="100000"/>
              </a:lnSpc>
            </a:pPr>
            <a:r>
              <a:rPr lang="zh-CN" altLang="en-US" sz="3200" dirty="0">
                <a:latin typeface="华文中宋" pitchFamily="2" charset="-122"/>
                <a:ea typeface="华文中宋" pitchFamily="2" charset="-122"/>
              </a:rPr>
              <a:t>为了对客观事物运动的规律性进行研究，</a:t>
            </a:r>
          </a:p>
          <a:p>
            <a:pPr eaLnBrk="0" fontAlgn="base" hangingPunct="0">
              <a:lnSpc>
                <a:spcPct val="100000"/>
              </a:lnSpc>
            </a:pPr>
            <a:r>
              <a:rPr lang="zh-CN" altLang="en-US" sz="3200" dirty="0">
                <a:latin typeface="华文中宋" pitchFamily="2" charset="-122"/>
                <a:ea typeface="华文中宋" pitchFamily="2" charset="-122"/>
              </a:rPr>
              <a:t>往往需要寻求变量间的函数关系，但根据</a:t>
            </a:r>
          </a:p>
          <a:p>
            <a:pPr eaLnBrk="0" fontAlgn="base" hangingPunct="0">
              <a:lnSpc>
                <a:spcPct val="100000"/>
              </a:lnSpc>
            </a:pPr>
            <a:r>
              <a:rPr lang="zh-CN" altLang="en-US" sz="3200" dirty="0">
                <a:latin typeface="华文中宋" pitchFamily="2" charset="-122"/>
                <a:ea typeface="华文中宋" pitchFamily="2" charset="-122"/>
              </a:rPr>
              <a:t>问题的性质，常常只能得到待求函数的导</a:t>
            </a:r>
          </a:p>
          <a:p>
            <a:pPr eaLnBrk="0" fontAlgn="base" hangingPunct="0">
              <a:lnSpc>
                <a:spcPct val="100000"/>
              </a:lnSpc>
            </a:pPr>
            <a:r>
              <a:rPr lang="zh-CN" altLang="en-US" sz="3200" dirty="0">
                <a:latin typeface="华文中宋" pitchFamily="2" charset="-122"/>
                <a:ea typeface="华文中宋" pitchFamily="2" charset="-122"/>
              </a:rPr>
              <a:t>数或微分的关系式，这种关系式在数学上</a:t>
            </a:r>
          </a:p>
          <a:p>
            <a:pPr eaLnBrk="0" fontAlgn="base" hangingPunct="0">
              <a:lnSpc>
                <a:spcPct val="100000"/>
              </a:lnSpc>
            </a:pPr>
            <a:r>
              <a:rPr lang="zh-CN" altLang="en-US" sz="3200" dirty="0">
                <a:latin typeface="华文中宋" pitchFamily="2" charset="-122"/>
                <a:ea typeface="华文中宋" pitchFamily="2" charset="-122"/>
              </a:rPr>
              <a:t>称之为</a:t>
            </a:r>
            <a:r>
              <a:rPr lang="zh-CN" altLang="en-US" sz="3200" dirty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rPr>
              <a:t>微分方程</a:t>
            </a:r>
            <a:r>
              <a:rPr lang="en-US" altLang="zh-CN" sz="3200" dirty="0">
                <a:latin typeface="华文中宋" pitchFamily="2" charset="-122"/>
                <a:ea typeface="华文中宋" pitchFamily="2" charset="-122"/>
              </a:rPr>
              <a:t>.</a:t>
            </a:r>
          </a:p>
          <a:p>
            <a:pPr eaLnBrk="0" fontAlgn="base" hangingPunct="0">
              <a:lnSpc>
                <a:spcPct val="100000"/>
              </a:lnSpc>
            </a:pPr>
            <a:r>
              <a:rPr lang="en-US" altLang="zh-CN" sz="3200" dirty="0">
                <a:latin typeface="华文中宋" pitchFamily="2" charset="-122"/>
                <a:ea typeface="华文中宋" pitchFamily="2" charset="-122"/>
              </a:rPr>
              <a:t>      </a:t>
            </a:r>
            <a:r>
              <a:rPr lang="zh-CN" altLang="en-US" sz="3200" dirty="0">
                <a:latin typeface="华文中宋" pitchFamily="2" charset="-122"/>
                <a:ea typeface="华文中宋" pitchFamily="2" charset="-122"/>
              </a:rPr>
              <a:t>微分方程又分为</a:t>
            </a:r>
            <a:r>
              <a:rPr lang="zh-CN" altLang="en-US" sz="3200" dirty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rPr>
              <a:t>常微分方程</a:t>
            </a:r>
            <a:r>
              <a:rPr lang="zh-CN" altLang="en-US" sz="3200" dirty="0">
                <a:latin typeface="华文中宋" pitchFamily="2" charset="-122"/>
                <a:ea typeface="华文中宋" pitchFamily="2" charset="-122"/>
              </a:rPr>
              <a:t>和</a:t>
            </a:r>
            <a:r>
              <a:rPr lang="zh-CN" altLang="en-US" sz="3200" dirty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rPr>
              <a:t>偏微分</a:t>
            </a:r>
            <a:endParaRPr lang="en-US" altLang="zh-CN" sz="3200" dirty="0">
              <a:solidFill>
                <a:srgbClr val="C00000"/>
              </a:solidFill>
              <a:latin typeface="华文中宋" pitchFamily="2" charset="-122"/>
              <a:ea typeface="华文中宋" pitchFamily="2" charset="-122"/>
            </a:endParaRPr>
          </a:p>
          <a:p>
            <a:pPr eaLnBrk="0" fontAlgn="base" hangingPunct="0">
              <a:lnSpc>
                <a:spcPct val="100000"/>
              </a:lnSpc>
            </a:pPr>
            <a:r>
              <a:rPr lang="zh-CN" altLang="en-US" sz="3200" dirty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rPr>
              <a:t>方程</a:t>
            </a:r>
            <a:r>
              <a:rPr lang="zh-CN" altLang="en-US" sz="3200" dirty="0">
                <a:latin typeface="华文中宋" pitchFamily="2" charset="-122"/>
                <a:ea typeface="华文中宋" pitchFamily="2" charset="-122"/>
              </a:rPr>
              <a:t>，本章讨论的是前者。在本章介绍几</a:t>
            </a:r>
            <a:endParaRPr lang="en-US" altLang="zh-CN" sz="3200" dirty="0">
              <a:latin typeface="华文中宋" pitchFamily="2" charset="-122"/>
              <a:ea typeface="华文中宋" pitchFamily="2" charset="-122"/>
            </a:endParaRPr>
          </a:p>
          <a:p>
            <a:pPr eaLnBrk="0" fontAlgn="base" hangingPunct="0">
              <a:lnSpc>
                <a:spcPct val="100000"/>
              </a:lnSpc>
            </a:pPr>
            <a:r>
              <a:rPr lang="zh-CN" altLang="en-US" sz="3200" dirty="0">
                <a:latin typeface="华文中宋" pitchFamily="2" charset="-122"/>
                <a:ea typeface="华文中宋" pitchFamily="2" charset="-122"/>
              </a:rPr>
              <a:t>种简单类型微分方程的求解</a:t>
            </a:r>
            <a:r>
              <a:rPr lang="en-US" altLang="zh-CN" sz="3200" dirty="0">
                <a:latin typeface="华文中宋" pitchFamily="2" charset="-122"/>
                <a:ea typeface="华文中宋" pitchFamily="2" charset="-122"/>
              </a:rPr>
              <a:t>.</a:t>
            </a:r>
            <a:endParaRPr lang="zh-CN" altLang="en-US" sz="3200" dirty="0">
              <a:latin typeface="华文中宋" pitchFamily="2" charset="-122"/>
              <a:ea typeface="华文中宋" pitchFamily="2" charset="-122"/>
            </a:endParaRPr>
          </a:p>
          <a:p>
            <a:pPr eaLnBrk="0" fontAlgn="base" hangingPunct="0">
              <a:lnSpc>
                <a:spcPct val="100000"/>
              </a:lnSpc>
            </a:pPr>
            <a:endParaRPr lang="en-US" altLang="zh-CN" b="1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5" name="AutoShape 20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609600" y="549275"/>
            <a:ext cx="1295400" cy="523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引例</a:t>
            </a:r>
            <a:r>
              <a:rPr lang="en-US" altLang="zh-CN" sz="2800" b="1" smtClean="0">
                <a:ea typeface="楷体_GB2312" pitchFamily="49" charset="-122"/>
              </a:rPr>
              <a:t>1.</a:t>
            </a:r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1763713" y="533400"/>
            <a:ext cx="693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一曲线通过点</a:t>
            </a:r>
            <a:r>
              <a:rPr kumimoji="1" lang="en-US" altLang="zh-CN"/>
              <a:t>(1,2), </a:t>
            </a:r>
            <a:r>
              <a:rPr kumimoji="1" lang="zh-CN" altLang="en-US"/>
              <a:t>在该曲线上任意点处的</a:t>
            </a:r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685800" y="1828800"/>
            <a:ext cx="800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解</a:t>
            </a:r>
            <a:r>
              <a:rPr kumimoji="1" lang="en-US" altLang="zh-CN" b="1">
                <a:solidFill>
                  <a:schemeClr val="tx2"/>
                </a:solidFill>
              </a:rPr>
              <a:t>:</a:t>
            </a:r>
            <a:r>
              <a:rPr kumimoji="1" lang="en-US" altLang="zh-CN"/>
              <a:t> </a:t>
            </a:r>
            <a:r>
              <a:rPr kumimoji="1" lang="zh-CN" altLang="en-US"/>
              <a:t>设所求曲线方程为 </a:t>
            </a:r>
            <a:r>
              <a:rPr kumimoji="1" lang="en-US" altLang="zh-CN" i="1"/>
              <a:t>y</a:t>
            </a:r>
            <a:r>
              <a:rPr kumimoji="1" lang="en-US" altLang="zh-CN"/>
              <a:t> =</a:t>
            </a:r>
            <a:r>
              <a:rPr kumimoji="1" lang="en-US" altLang="zh-CN" i="1"/>
              <a:t> y</a:t>
            </a:r>
            <a:r>
              <a:rPr kumimoji="1" lang="en-US" altLang="zh-CN"/>
              <a:t>(</a:t>
            </a:r>
            <a:r>
              <a:rPr kumimoji="1" lang="en-US" altLang="zh-CN" i="1"/>
              <a:t>x</a:t>
            </a:r>
            <a:r>
              <a:rPr kumimoji="1" lang="en-US" altLang="zh-CN"/>
              <a:t>), </a:t>
            </a:r>
            <a:r>
              <a:rPr kumimoji="1" lang="zh-CN" altLang="en-US"/>
              <a:t>则有如下关系式</a:t>
            </a:r>
          </a:p>
        </p:txBody>
      </p:sp>
      <p:graphicFrame>
        <p:nvGraphicFramePr>
          <p:cNvPr id="65541" name="Object 5"/>
          <p:cNvGraphicFramePr>
            <a:graphicFrameLocks noChangeAspect="1"/>
          </p:cNvGraphicFramePr>
          <p:nvPr/>
        </p:nvGraphicFramePr>
        <p:xfrm>
          <a:off x="2471738" y="2500313"/>
          <a:ext cx="12065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7" name="Equation" r:id="rId3" imgW="1171547" imgH="885713" progId="Equation.3">
                  <p:embed/>
                </p:oleObj>
              </mc:Choice>
              <mc:Fallback>
                <p:oleObj name="Equation" r:id="rId3" imgW="1171547" imgH="88571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1738" y="2500313"/>
                        <a:ext cx="12065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2" name="Text Box 6"/>
          <p:cNvSpPr txBox="1">
            <a:spLocks noChangeArrowheads="1"/>
          </p:cNvSpPr>
          <p:nvPr/>
        </p:nvSpPr>
        <p:spPr bwMode="auto">
          <a:xfrm>
            <a:off x="5029200" y="2576513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/>
              <a:t>①</a:t>
            </a:r>
          </a:p>
        </p:txBody>
      </p:sp>
      <p:graphicFrame>
        <p:nvGraphicFramePr>
          <p:cNvPr id="65543" name="Object 7"/>
          <p:cNvGraphicFramePr>
            <a:graphicFrameLocks noChangeAspect="1"/>
          </p:cNvGraphicFramePr>
          <p:nvPr/>
        </p:nvGraphicFramePr>
        <p:xfrm>
          <a:off x="2209800" y="4211638"/>
          <a:ext cx="1600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8" name="Equation" r:id="rId5" imgW="1561951" imgH="542813" progId="Equation.3">
                  <p:embed/>
                </p:oleObj>
              </mc:Choice>
              <mc:Fallback>
                <p:oleObj name="Equation" r:id="rId5" imgW="1561951" imgH="54281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211638"/>
                        <a:ext cx="1600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4" name="Object 8"/>
          <p:cNvGraphicFramePr>
            <a:graphicFrameLocks noChangeAspect="1"/>
          </p:cNvGraphicFramePr>
          <p:nvPr/>
        </p:nvGraphicFramePr>
        <p:xfrm>
          <a:off x="3905250" y="4202113"/>
          <a:ext cx="1295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9" name="Equation" r:id="rId7" imgW="1257188" imgH="390451" progId="Equation.3">
                  <p:embed/>
                </p:oleObj>
              </mc:Choice>
              <mc:Fallback>
                <p:oleObj name="Equation" r:id="rId7" imgW="1257188" imgH="390451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250" y="4202113"/>
                        <a:ext cx="1295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5" name="Text Box 9"/>
          <p:cNvSpPr txBox="1">
            <a:spLocks noChangeArrowheads="1"/>
          </p:cNvSpPr>
          <p:nvPr/>
        </p:nvSpPr>
        <p:spPr bwMode="auto">
          <a:xfrm>
            <a:off x="5562600" y="4186238"/>
            <a:ext cx="266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/>
              <a:t>(</a:t>
            </a:r>
            <a:r>
              <a:rPr kumimoji="1" lang="en-US" altLang="zh-CN" i="1"/>
              <a:t>C</a:t>
            </a:r>
            <a:r>
              <a:rPr kumimoji="1" lang="zh-CN" altLang="en-US"/>
              <a:t>为任意常数</a:t>
            </a:r>
            <a:r>
              <a:rPr kumimoji="1" lang="en-US" altLang="zh-CN"/>
              <a:t>)</a:t>
            </a:r>
          </a:p>
        </p:txBody>
      </p:sp>
      <p:sp>
        <p:nvSpPr>
          <p:cNvPr id="65546" name="Text Box 10"/>
          <p:cNvSpPr txBox="1">
            <a:spLocks noChangeArrowheads="1"/>
          </p:cNvSpPr>
          <p:nvPr/>
        </p:nvSpPr>
        <p:spPr bwMode="auto">
          <a:xfrm>
            <a:off x="622300" y="4948238"/>
            <a:ext cx="2895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由 ②</a:t>
            </a:r>
            <a:r>
              <a:rPr kumimoji="1" lang="zh-CN" altLang="en-US">
                <a:ea typeface="黑体" pitchFamily="2" charset="-122"/>
              </a:rPr>
              <a:t> </a:t>
            </a:r>
            <a:r>
              <a:rPr kumimoji="1" lang="zh-CN" altLang="en-US"/>
              <a:t>得 </a:t>
            </a:r>
            <a:r>
              <a:rPr kumimoji="1" lang="en-US" altLang="zh-CN" i="1"/>
              <a:t>C</a:t>
            </a:r>
            <a:r>
              <a:rPr kumimoji="1" lang="en-US" altLang="zh-CN"/>
              <a:t> = 1,</a:t>
            </a:r>
          </a:p>
        </p:txBody>
      </p:sp>
      <p:graphicFrame>
        <p:nvGraphicFramePr>
          <p:cNvPr id="65547" name="Object 11"/>
          <p:cNvGraphicFramePr>
            <a:graphicFrameLocks noChangeAspect="1"/>
          </p:cNvGraphicFramePr>
          <p:nvPr/>
        </p:nvGraphicFramePr>
        <p:xfrm>
          <a:off x="6324600" y="4940300"/>
          <a:ext cx="16129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0" name="Equation" r:id="rId9" imgW="1571653" imgH="523726" progId="Equation.DSMT4">
                  <p:embed/>
                </p:oleObj>
              </mc:Choice>
              <mc:Fallback>
                <p:oleObj name="Equation" r:id="rId9" imgW="1571653" imgH="523726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4940300"/>
                        <a:ext cx="16129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8" name="Text Box 12"/>
          <p:cNvSpPr txBox="1">
            <a:spLocks noChangeArrowheads="1"/>
          </p:cNvSpPr>
          <p:nvPr/>
        </p:nvSpPr>
        <p:spPr bwMode="auto">
          <a:xfrm>
            <a:off x="2984500" y="4967288"/>
            <a:ext cx="35687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因此所求曲线方程为</a:t>
            </a:r>
          </a:p>
        </p:txBody>
      </p:sp>
      <p:graphicFrame>
        <p:nvGraphicFramePr>
          <p:cNvPr id="65549" name="Object 13"/>
          <p:cNvGraphicFramePr>
            <a:graphicFrameLocks noChangeAspect="1"/>
          </p:cNvGraphicFramePr>
          <p:nvPr/>
        </p:nvGraphicFramePr>
        <p:xfrm>
          <a:off x="2516188" y="3530600"/>
          <a:ext cx="1270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1" name="Equation" r:id="rId11" imgW="1228753" imgH="428625" progId="Equation.3">
                  <p:embed/>
                </p:oleObj>
              </mc:Choice>
              <mc:Fallback>
                <p:oleObj name="Equation" r:id="rId11" imgW="1228753" imgH="428625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6188" y="3530600"/>
                        <a:ext cx="1270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50" name="AutoShape 14"/>
          <p:cNvSpPr>
            <a:spLocks/>
          </p:cNvSpPr>
          <p:nvPr/>
        </p:nvSpPr>
        <p:spPr bwMode="auto">
          <a:xfrm>
            <a:off x="2209800" y="2686050"/>
            <a:ext cx="152400" cy="1225550"/>
          </a:xfrm>
          <a:prstGeom prst="leftBrace">
            <a:avLst>
              <a:gd name="adj1" fmla="val 67014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51" name="Text Box 15"/>
          <p:cNvSpPr txBox="1">
            <a:spLocks noChangeArrowheads="1"/>
          </p:cNvSpPr>
          <p:nvPr/>
        </p:nvSpPr>
        <p:spPr bwMode="auto">
          <a:xfrm>
            <a:off x="5029200" y="3414713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/>
              <a:t>②</a:t>
            </a:r>
          </a:p>
        </p:txBody>
      </p:sp>
      <p:sp>
        <p:nvSpPr>
          <p:cNvPr id="65552" name="Text Box 16"/>
          <p:cNvSpPr txBox="1">
            <a:spLocks noChangeArrowheads="1"/>
          </p:cNvSpPr>
          <p:nvPr/>
        </p:nvSpPr>
        <p:spPr bwMode="auto">
          <a:xfrm>
            <a:off x="627063" y="4230688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由 ① 得</a:t>
            </a:r>
          </a:p>
        </p:txBody>
      </p:sp>
      <p:sp>
        <p:nvSpPr>
          <p:cNvPr id="65553" name="Text Box 17"/>
          <p:cNvSpPr txBox="1">
            <a:spLocks noChangeArrowheads="1"/>
          </p:cNvSpPr>
          <p:nvPr/>
        </p:nvSpPr>
        <p:spPr bwMode="auto">
          <a:xfrm>
            <a:off x="276225" y="1143000"/>
            <a:ext cx="2771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/>
              <a:t>切线斜率为 </a:t>
            </a:r>
            <a:r>
              <a:rPr kumimoji="1" lang="en-US" altLang="zh-CN"/>
              <a:t>2</a:t>
            </a:r>
            <a:r>
              <a:rPr kumimoji="1" lang="en-US" altLang="zh-CN" i="1"/>
              <a:t>x</a:t>
            </a:r>
            <a:r>
              <a:rPr kumimoji="1" lang="en-US" altLang="zh-CN"/>
              <a:t>,    </a:t>
            </a:r>
          </a:p>
        </p:txBody>
      </p:sp>
      <p:sp>
        <p:nvSpPr>
          <p:cNvPr id="65555" name="Text Box 19"/>
          <p:cNvSpPr txBox="1">
            <a:spLocks noChangeArrowheads="1"/>
          </p:cNvSpPr>
          <p:nvPr/>
        </p:nvSpPr>
        <p:spPr bwMode="auto">
          <a:xfrm>
            <a:off x="2700338" y="1143000"/>
            <a:ext cx="2851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/>
              <a:t>求该曲线的方程</a:t>
            </a:r>
            <a:r>
              <a:rPr kumimoji="1" lang="en-US" altLang="zh-CN"/>
              <a:t>.</a:t>
            </a:r>
          </a:p>
        </p:txBody>
      </p:sp>
      <p:sp>
        <p:nvSpPr>
          <p:cNvPr id="20" name="AutoShape 20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55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5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5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5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5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5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5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 autoUpdateAnimBg="0"/>
      <p:bldP spid="65540" grpId="0" autoUpdateAnimBg="0"/>
      <p:bldP spid="65542" grpId="0" autoUpdateAnimBg="0"/>
      <p:bldP spid="65545" grpId="0" autoUpdateAnimBg="0"/>
      <p:bldP spid="65546" grpId="0" autoUpdateAnimBg="0"/>
      <p:bldP spid="65548" grpId="0" autoUpdateAnimBg="0"/>
      <p:bldP spid="65550" grpId="0" animBg="1"/>
      <p:bldP spid="65551" grpId="0" autoUpdateAnimBg="0"/>
      <p:bldP spid="65552" grpId="0" autoUpdateAnimBg="0"/>
      <p:bldP spid="65553" grpId="0" build="p" autoUpdateAnimBg="0" advAuto="0"/>
      <p:bldP spid="65555" grpId="0" build="p" autoUpdateAnimBg="0"/>
      <p:bldP spid="20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609600" y="549275"/>
            <a:ext cx="1295400" cy="523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引例</a:t>
            </a:r>
            <a:r>
              <a:rPr lang="en-US" altLang="zh-CN" sz="2800" b="1" smtClean="0">
                <a:ea typeface="楷体_GB2312" pitchFamily="49" charset="-122"/>
              </a:rPr>
              <a:t>2.</a:t>
            </a:r>
          </a:p>
        </p:txBody>
      </p:sp>
      <p:graphicFrame>
        <p:nvGraphicFramePr>
          <p:cNvPr id="65541" name="Object 5"/>
          <p:cNvGraphicFramePr>
            <a:graphicFrameLocks noChangeAspect="1"/>
          </p:cNvGraphicFramePr>
          <p:nvPr/>
        </p:nvGraphicFramePr>
        <p:xfrm>
          <a:off x="1908175" y="403225"/>
          <a:ext cx="124460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Equation" r:id="rId3" imgW="558720" imgH="431640" progId="Equation.DSMT4">
                  <p:embed/>
                </p:oleObj>
              </mc:Choice>
              <mc:Fallback>
                <p:oleObj name="Equation" r:id="rId3" imgW="558720" imgH="431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03225"/>
                        <a:ext cx="1244600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55" name="Text Box 19"/>
          <p:cNvSpPr txBox="1">
            <a:spLocks noChangeArrowheads="1"/>
          </p:cNvSpPr>
          <p:nvPr/>
        </p:nvSpPr>
        <p:spPr bwMode="auto">
          <a:xfrm>
            <a:off x="3200400" y="630238"/>
            <a:ext cx="4048125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/>
              <a:t>表示方向场（斜率场）</a:t>
            </a:r>
            <a:endParaRPr kumimoji="1" lang="en-US" altLang="zh-CN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1452563"/>
            <a:ext cx="4895850" cy="457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177800" y="2205038"/>
            <a:ext cx="4392613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/>
              <a:t>每一点对应于一个斜率，</a:t>
            </a:r>
            <a:endParaRPr kumimoji="1" lang="en-US" altLang="zh-CN"/>
          </a:p>
          <a:p>
            <a:pPr fontAlgn="base">
              <a:lnSpc>
                <a:spcPct val="100000"/>
              </a:lnSpc>
            </a:pPr>
            <a:r>
              <a:rPr kumimoji="1" lang="zh-CN" altLang="en-US" b="1">
                <a:solidFill>
                  <a:srgbClr val="C00000"/>
                </a:solidFill>
              </a:rPr>
              <a:t>例如</a:t>
            </a:r>
            <a:r>
              <a:rPr kumimoji="1" lang="en-US" altLang="zh-CN"/>
              <a:t>(1,2)</a:t>
            </a:r>
            <a:r>
              <a:rPr kumimoji="1" lang="zh-CN" altLang="en-US"/>
              <a:t>→斜率</a:t>
            </a:r>
            <a:r>
              <a:rPr kumimoji="1" lang="en-US" altLang="zh-CN"/>
              <a:t>1</a:t>
            </a:r>
          </a:p>
        </p:txBody>
      </p:sp>
      <p:cxnSp>
        <p:nvCxnSpPr>
          <p:cNvPr id="3" name="直接箭头连接符 2"/>
          <p:cNvCxnSpPr>
            <a:cxnSpLocks noChangeShapeType="1"/>
          </p:cNvCxnSpPr>
          <p:nvPr/>
        </p:nvCxnSpPr>
        <p:spPr bwMode="auto">
          <a:xfrm flipV="1">
            <a:off x="2982913" y="2393950"/>
            <a:ext cx="4265612" cy="576263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AutoShape 20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5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55" grpId="0" build="p" autoUpdateAnimBg="0"/>
      <p:bldP spid="21" grpId="0" build="p" autoUpdateAnimBg="0"/>
      <p:bldP spid="9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1412875"/>
            <a:ext cx="5651500" cy="457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43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609600" y="549275"/>
            <a:ext cx="1295400" cy="523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引例</a:t>
            </a:r>
            <a:r>
              <a:rPr lang="en-US" altLang="zh-CN" sz="2800" b="1" smtClean="0">
                <a:ea typeface="楷体_GB2312" pitchFamily="49" charset="-122"/>
              </a:rPr>
              <a:t>2.</a:t>
            </a:r>
          </a:p>
        </p:txBody>
      </p:sp>
      <p:graphicFrame>
        <p:nvGraphicFramePr>
          <p:cNvPr id="10244" name="Object 5"/>
          <p:cNvGraphicFramePr>
            <a:graphicFrameLocks noChangeAspect="1"/>
          </p:cNvGraphicFramePr>
          <p:nvPr/>
        </p:nvGraphicFramePr>
        <p:xfrm>
          <a:off x="1908175" y="403225"/>
          <a:ext cx="124460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Equation" r:id="rId4" imgW="558720" imgH="431640" progId="Equation.DSMT4">
                  <p:embed/>
                </p:oleObj>
              </mc:Choice>
              <mc:Fallback>
                <p:oleObj name="Equation" r:id="rId4" imgW="558720" imgH="431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03225"/>
                        <a:ext cx="1244600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Text Box 19"/>
          <p:cNvSpPr txBox="1">
            <a:spLocks noChangeArrowheads="1"/>
          </p:cNvSpPr>
          <p:nvPr/>
        </p:nvSpPr>
        <p:spPr bwMode="auto">
          <a:xfrm>
            <a:off x="3200400" y="630238"/>
            <a:ext cx="4048125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/>
              <a:t>表示方向场（斜率场）</a:t>
            </a:r>
            <a:endParaRPr kumimoji="1" lang="en-US" altLang="zh-CN"/>
          </a:p>
        </p:txBody>
      </p:sp>
      <p:sp>
        <p:nvSpPr>
          <p:cNvPr id="10246" name="Text Box 19"/>
          <p:cNvSpPr txBox="1">
            <a:spLocks noChangeArrowheads="1"/>
          </p:cNvSpPr>
          <p:nvPr/>
        </p:nvSpPr>
        <p:spPr bwMode="auto">
          <a:xfrm>
            <a:off x="177800" y="2205038"/>
            <a:ext cx="4392613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/>
              <a:t>每一点对应于一个斜率，</a:t>
            </a:r>
            <a:endParaRPr kumimoji="1" lang="en-US" altLang="zh-CN"/>
          </a:p>
          <a:p>
            <a:pPr fontAlgn="base">
              <a:lnSpc>
                <a:spcPct val="100000"/>
              </a:lnSpc>
            </a:pPr>
            <a:r>
              <a:rPr kumimoji="1" lang="zh-CN" altLang="en-US" b="1">
                <a:solidFill>
                  <a:srgbClr val="C00000"/>
                </a:solidFill>
              </a:rPr>
              <a:t>例如</a:t>
            </a:r>
            <a:r>
              <a:rPr kumimoji="1" lang="en-US" altLang="zh-CN"/>
              <a:t>(1,2)</a:t>
            </a:r>
            <a:r>
              <a:rPr kumimoji="1" lang="zh-CN" altLang="en-US"/>
              <a:t>→斜率</a:t>
            </a:r>
            <a:r>
              <a:rPr kumimoji="1" lang="en-US" altLang="zh-CN"/>
              <a:t>1</a:t>
            </a:r>
          </a:p>
        </p:txBody>
      </p:sp>
      <p:sp>
        <p:nvSpPr>
          <p:cNvPr id="26" name="Text Box 19"/>
          <p:cNvSpPr txBox="1">
            <a:spLocks noChangeArrowheads="1"/>
          </p:cNvSpPr>
          <p:nvPr/>
        </p:nvSpPr>
        <p:spPr bwMode="auto">
          <a:xfrm>
            <a:off x="177800" y="3371850"/>
            <a:ext cx="439261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/>
              <a:t>积分曲线与方向场平行；</a:t>
            </a:r>
            <a:endParaRPr kumimoji="1" lang="en-US" altLang="zh-CN"/>
          </a:p>
        </p:txBody>
      </p:sp>
      <p:sp>
        <p:nvSpPr>
          <p:cNvPr id="9" name="AutoShape 20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 autoUpdateAnimBg="0"/>
      <p:bldP spid="9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668338" y="260350"/>
            <a:ext cx="4513262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引例</a:t>
            </a:r>
            <a:r>
              <a:rPr lang="en-US" altLang="zh-CN" sz="2800" b="1" smtClean="0">
                <a:ea typeface="楷体_GB2312" pitchFamily="49" charset="-122"/>
              </a:rPr>
              <a:t>3.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列车在平直路上以</a:t>
            </a:r>
            <a:endParaRPr lang="zh-CN" altLang="en-US" sz="2800" smtClean="0">
              <a:ea typeface="楷体_GB2312" pitchFamily="49" charset="-122"/>
            </a:endParaRPr>
          </a:p>
        </p:txBody>
      </p:sp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4724400" y="319088"/>
          <a:ext cx="1054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4" name="Equation" r:id="rId4" imgW="1019333" imgH="390451" progId="Equation.3">
                  <p:embed/>
                </p:oleObj>
              </mc:Choice>
              <mc:Fallback>
                <p:oleObj name="Equation" r:id="rId4" imgW="1019333" imgH="390451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19088"/>
                        <a:ext cx="1054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5791200" y="292100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的速度行驶</a:t>
            </a:r>
            <a:r>
              <a:rPr kumimoji="1" lang="en-US" altLang="zh-CN"/>
              <a:t>, </a:t>
            </a:r>
          </a:p>
        </p:txBody>
      </p:sp>
      <p:sp>
        <p:nvSpPr>
          <p:cNvPr id="66565" name="Text Box 5"/>
          <p:cNvSpPr txBox="1">
            <a:spLocks noChangeArrowheads="1"/>
          </p:cNvSpPr>
          <p:nvPr/>
        </p:nvSpPr>
        <p:spPr bwMode="auto">
          <a:xfrm>
            <a:off x="304800" y="793750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获得加速度</a:t>
            </a:r>
          </a:p>
        </p:txBody>
      </p:sp>
      <p:graphicFrame>
        <p:nvGraphicFramePr>
          <p:cNvPr id="66566" name="Object 6"/>
          <p:cNvGraphicFramePr>
            <a:graphicFrameLocks noChangeAspect="1"/>
          </p:cNvGraphicFramePr>
          <p:nvPr/>
        </p:nvGraphicFramePr>
        <p:xfrm>
          <a:off x="2247900" y="819150"/>
          <a:ext cx="2247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5" name="Equation" r:id="rId6" imgW="2209949" imgH="466799" progId="Equation.3">
                  <p:embed/>
                </p:oleObj>
              </mc:Choice>
              <mc:Fallback>
                <p:oleObj name="Equation" r:id="rId6" imgW="2209949" imgH="46679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7900" y="819150"/>
                        <a:ext cx="22479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7" name="Text Box 7"/>
          <p:cNvSpPr txBox="1">
            <a:spLocks noChangeArrowheads="1"/>
          </p:cNvSpPr>
          <p:nvPr/>
        </p:nvSpPr>
        <p:spPr bwMode="auto">
          <a:xfrm>
            <a:off x="4495800" y="822325"/>
            <a:ext cx="434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求制动后列车的运动规律</a:t>
            </a:r>
            <a:r>
              <a:rPr kumimoji="1" lang="en-US" altLang="zh-CN"/>
              <a:t>.</a:t>
            </a:r>
          </a:p>
        </p:txBody>
      </p:sp>
      <p:sp>
        <p:nvSpPr>
          <p:cNvPr id="66568" name="Text Box 8"/>
          <p:cNvSpPr txBox="1">
            <a:spLocks noChangeArrowheads="1"/>
          </p:cNvSpPr>
          <p:nvPr/>
        </p:nvSpPr>
        <p:spPr bwMode="auto">
          <a:xfrm>
            <a:off x="690563" y="1341438"/>
            <a:ext cx="60912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解</a:t>
            </a:r>
            <a:r>
              <a:rPr kumimoji="1" lang="en-US" altLang="zh-CN" b="1">
                <a:solidFill>
                  <a:schemeClr val="tx2"/>
                </a:solidFill>
              </a:rPr>
              <a:t>: </a:t>
            </a:r>
            <a:r>
              <a:rPr kumimoji="1" lang="zh-CN" altLang="en-US"/>
              <a:t>设列车在制动后</a:t>
            </a:r>
            <a:r>
              <a:rPr kumimoji="1" lang="zh-CN" altLang="en-US" i="1">
                <a:solidFill>
                  <a:schemeClr val="tx2"/>
                </a:solidFill>
              </a:rPr>
              <a:t> </a:t>
            </a:r>
            <a:r>
              <a:rPr kumimoji="1" lang="en-US" altLang="zh-CN" i="1"/>
              <a:t>t</a:t>
            </a:r>
            <a:r>
              <a:rPr kumimoji="1" lang="en-US" altLang="zh-CN"/>
              <a:t> </a:t>
            </a:r>
            <a:r>
              <a:rPr kumimoji="1" lang="zh-CN" altLang="zh-CN"/>
              <a:t>秒行驶了</a:t>
            </a:r>
            <a:r>
              <a:rPr kumimoji="1" lang="en-US" altLang="zh-CN" i="1"/>
              <a:t>s</a:t>
            </a:r>
            <a:r>
              <a:rPr kumimoji="1" lang="en-US" altLang="zh-CN"/>
              <a:t> </a:t>
            </a:r>
            <a:r>
              <a:rPr kumimoji="1" lang="zh-CN" altLang="zh-CN"/>
              <a:t>米,</a:t>
            </a:r>
            <a:endParaRPr kumimoji="1" lang="en-US" altLang="zh-CN">
              <a:solidFill>
                <a:schemeClr val="tx2"/>
              </a:solidFill>
            </a:endParaRPr>
          </a:p>
        </p:txBody>
      </p:sp>
      <p:sp>
        <p:nvSpPr>
          <p:cNvPr id="66569" name="Text Box 9"/>
          <p:cNvSpPr txBox="1">
            <a:spLocks noChangeArrowheads="1"/>
          </p:cNvSpPr>
          <p:nvPr/>
        </p:nvSpPr>
        <p:spPr bwMode="auto">
          <a:xfrm>
            <a:off x="1093788" y="2319338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已知</a:t>
            </a:r>
          </a:p>
        </p:txBody>
      </p:sp>
      <p:graphicFrame>
        <p:nvGraphicFramePr>
          <p:cNvPr id="66570" name="Object 10"/>
          <p:cNvGraphicFramePr>
            <a:graphicFrameLocks noChangeAspect="1"/>
          </p:cNvGraphicFramePr>
          <p:nvPr/>
        </p:nvGraphicFramePr>
        <p:xfrm>
          <a:off x="3048000" y="1784350"/>
          <a:ext cx="16764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6" name="Equation" r:id="rId8" imgW="1638226" imgH="1019324" progId="Equation.3">
                  <p:embed/>
                </p:oleObj>
              </mc:Choice>
              <mc:Fallback>
                <p:oleObj name="Equation" r:id="rId8" imgW="1638226" imgH="1019324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784350"/>
                        <a:ext cx="16764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1" name="Object 11"/>
          <p:cNvGraphicFramePr>
            <a:graphicFrameLocks noChangeAspect="1"/>
          </p:cNvGraphicFramePr>
          <p:nvPr/>
        </p:nvGraphicFramePr>
        <p:xfrm>
          <a:off x="3048000" y="2838450"/>
          <a:ext cx="1447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7" name="Equation" r:id="rId10" imgW="1409737" imgH="428625" progId="Equation.3">
                  <p:embed/>
                </p:oleObj>
              </mc:Choice>
              <mc:Fallback>
                <p:oleObj name="Equation" r:id="rId10" imgW="1409737" imgH="428625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838450"/>
                        <a:ext cx="1447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2" name="Object 12"/>
          <p:cNvGraphicFramePr>
            <a:graphicFrameLocks noChangeAspect="1"/>
          </p:cNvGraphicFramePr>
          <p:nvPr/>
        </p:nvGraphicFramePr>
        <p:xfrm>
          <a:off x="4724400" y="2609850"/>
          <a:ext cx="2006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8" name="Equation" r:id="rId12" imgW="1971759" imgH="885713" progId="Equation.3">
                  <p:embed/>
                </p:oleObj>
              </mc:Choice>
              <mc:Fallback>
                <p:oleObj name="Equation" r:id="rId12" imgW="1971759" imgH="885713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609850"/>
                        <a:ext cx="20066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3" name="Text Box 13"/>
          <p:cNvSpPr txBox="1">
            <a:spLocks noChangeArrowheads="1"/>
          </p:cNvSpPr>
          <p:nvPr/>
        </p:nvSpPr>
        <p:spPr bwMode="auto">
          <a:xfrm>
            <a:off x="609600" y="3536950"/>
            <a:ext cx="464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由前一式两次积分</a:t>
            </a:r>
            <a:r>
              <a:rPr kumimoji="1" lang="en-US" altLang="zh-CN"/>
              <a:t>, </a:t>
            </a:r>
            <a:r>
              <a:rPr kumimoji="1" lang="zh-CN" altLang="en-US"/>
              <a:t>可得</a:t>
            </a:r>
          </a:p>
        </p:txBody>
      </p:sp>
      <p:graphicFrame>
        <p:nvGraphicFramePr>
          <p:cNvPr id="66574" name="Object 14"/>
          <p:cNvGraphicFramePr>
            <a:graphicFrameLocks noChangeAspect="1"/>
          </p:cNvGraphicFramePr>
          <p:nvPr/>
        </p:nvGraphicFramePr>
        <p:xfrm>
          <a:off x="4749800" y="3536950"/>
          <a:ext cx="3251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9" name="Equation" r:id="rId14" imgW="3209879" imgH="485887" progId="Equation.3">
                  <p:embed/>
                </p:oleObj>
              </mc:Choice>
              <mc:Fallback>
                <p:oleObj name="Equation" r:id="rId14" imgW="3209879" imgH="485887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9800" y="3536950"/>
                        <a:ext cx="32512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5" name="Text Box 15"/>
          <p:cNvSpPr txBox="1">
            <a:spLocks noChangeArrowheads="1"/>
          </p:cNvSpPr>
          <p:nvPr/>
        </p:nvSpPr>
        <p:spPr bwMode="auto">
          <a:xfrm>
            <a:off x="609600" y="4083050"/>
            <a:ext cx="327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利用后两式可得</a:t>
            </a:r>
          </a:p>
        </p:txBody>
      </p:sp>
      <p:graphicFrame>
        <p:nvGraphicFramePr>
          <p:cNvPr id="66576" name="Object 16"/>
          <p:cNvGraphicFramePr>
            <a:graphicFrameLocks noChangeAspect="1"/>
          </p:cNvGraphicFramePr>
          <p:nvPr/>
        </p:nvGraphicFramePr>
        <p:xfrm>
          <a:off x="4724400" y="4159250"/>
          <a:ext cx="2387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0" name="Equation" r:id="rId16" imgW="2352796" imgH="409538" progId="Equation.3">
                  <p:embed/>
                </p:oleObj>
              </mc:Choice>
              <mc:Fallback>
                <p:oleObj name="Equation" r:id="rId16" imgW="2352796" imgH="409538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159250"/>
                        <a:ext cx="2387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7" name="Text Box 17"/>
          <p:cNvSpPr txBox="1">
            <a:spLocks noChangeArrowheads="1"/>
          </p:cNvSpPr>
          <p:nvPr/>
        </p:nvSpPr>
        <p:spPr bwMode="auto">
          <a:xfrm>
            <a:off x="635000" y="4694238"/>
            <a:ext cx="457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因此所求运动规律为</a:t>
            </a:r>
          </a:p>
        </p:txBody>
      </p:sp>
      <p:graphicFrame>
        <p:nvGraphicFramePr>
          <p:cNvPr id="66578" name="Object 18"/>
          <p:cNvGraphicFramePr>
            <a:graphicFrameLocks noChangeAspect="1"/>
          </p:cNvGraphicFramePr>
          <p:nvPr/>
        </p:nvGraphicFramePr>
        <p:xfrm>
          <a:off x="4724400" y="4687888"/>
          <a:ext cx="2565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1" name="Equation" r:id="rId18" imgW="2524079" imgH="466799" progId="Equation.3">
                  <p:embed/>
                </p:oleObj>
              </mc:Choice>
              <mc:Fallback>
                <p:oleObj name="Equation" r:id="rId18" imgW="2524079" imgH="466799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687888"/>
                        <a:ext cx="25654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9" name="Text Box 19"/>
          <p:cNvSpPr txBox="1">
            <a:spLocks noChangeArrowheads="1"/>
          </p:cNvSpPr>
          <p:nvPr/>
        </p:nvSpPr>
        <p:spPr bwMode="auto">
          <a:xfrm>
            <a:off x="609600" y="5289550"/>
            <a:ext cx="815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说明</a:t>
            </a:r>
            <a:r>
              <a:rPr kumimoji="1" lang="en-US" altLang="zh-CN" b="1">
                <a:solidFill>
                  <a:schemeClr val="tx2"/>
                </a:solidFill>
              </a:rPr>
              <a:t>:</a:t>
            </a:r>
            <a:r>
              <a:rPr kumimoji="1" lang="en-US" altLang="zh-CN"/>
              <a:t>  </a:t>
            </a:r>
            <a:r>
              <a:rPr kumimoji="1" lang="zh-CN" altLang="en-US"/>
              <a:t>利用这一规律可求出制动后多少时间列车才</a:t>
            </a:r>
          </a:p>
        </p:txBody>
      </p:sp>
      <p:sp>
        <p:nvSpPr>
          <p:cNvPr id="66580" name="Text Box 20"/>
          <p:cNvSpPr txBox="1">
            <a:spLocks noChangeArrowheads="1"/>
          </p:cNvSpPr>
          <p:nvPr/>
        </p:nvSpPr>
        <p:spPr bwMode="auto">
          <a:xfrm>
            <a:off x="304800" y="582295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能停住</a:t>
            </a:r>
            <a:r>
              <a:rPr kumimoji="1" lang="en-US" altLang="zh-CN"/>
              <a:t>, </a:t>
            </a:r>
          </a:p>
        </p:txBody>
      </p:sp>
      <p:sp>
        <p:nvSpPr>
          <p:cNvPr id="66581" name="Text Box 21"/>
          <p:cNvSpPr txBox="1">
            <a:spLocks noChangeArrowheads="1"/>
          </p:cNvSpPr>
          <p:nvPr/>
        </p:nvSpPr>
        <p:spPr bwMode="auto">
          <a:xfrm>
            <a:off x="1547813" y="5837238"/>
            <a:ext cx="480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以及制动后行驶了多少路程</a:t>
            </a:r>
            <a:r>
              <a:rPr kumimoji="1" lang="en-US" altLang="zh-CN"/>
              <a:t>. </a:t>
            </a:r>
          </a:p>
        </p:txBody>
      </p:sp>
      <p:sp>
        <p:nvSpPr>
          <p:cNvPr id="66582" name="Text Box 22"/>
          <p:cNvSpPr txBox="1">
            <a:spLocks noChangeArrowheads="1"/>
          </p:cNvSpPr>
          <p:nvPr/>
        </p:nvSpPr>
        <p:spPr bwMode="auto">
          <a:xfrm>
            <a:off x="6227763" y="1341438"/>
            <a:ext cx="22812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zh-CN"/>
              <a:t>即求</a:t>
            </a:r>
            <a:r>
              <a:rPr kumimoji="1" lang="zh-CN" altLang="zh-CN">
                <a:solidFill>
                  <a:schemeClr val="tx2"/>
                </a:solidFill>
              </a:rPr>
              <a:t> </a:t>
            </a:r>
            <a:r>
              <a:rPr kumimoji="1" lang="en-US" altLang="zh-CN" i="1"/>
              <a:t>s</a:t>
            </a:r>
            <a:r>
              <a:rPr kumimoji="1" lang="en-US" altLang="zh-CN"/>
              <a:t> </a:t>
            </a:r>
            <a:r>
              <a:rPr kumimoji="1" lang="en-US" altLang="zh-CN" i="1"/>
              <a:t>= s </a:t>
            </a:r>
            <a:r>
              <a:rPr kumimoji="1" lang="en-US" altLang="zh-CN"/>
              <a:t>(</a:t>
            </a:r>
            <a:r>
              <a:rPr kumimoji="1" lang="en-US" altLang="zh-CN" i="1"/>
              <a:t>t</a:t>
            </a:r>
            <a:r>
              <a:rPr kumimoji="1" lang="en-US" altLang="zh-CN"/>
              <a:t>) .</a:t>
            </a:r>
          </a:p>
        </p:txBody>
      </p:sp>
      <p:sp>
        <p:nvSpPr>
          <p:cNvPr id="66583" name="AutoShape 23"/>
          <p:cNvSpPr>
            <a:spLocks/>
          </p:cNvSpPr>
          <p:nvPr/>
        </p:nvSpPr>
        <p:spPr bwMode="auto">
          <a:xfrm>
            <a:off x="2667000" y="2076450"/>
            <a:ext cx="179388" cy="1143000"/>
          </a:xfrm>
          <a:prstGeom prst="leftBrace">
            <a:avLst>
              <a:gd name="adj1" fmla="val 53097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84" name="Text Box 24"/>
          <p:cNvSpPr txBox="1">
            <a:spLocks noChangeArrowheads="1"/>
          </p:cNvSpPr>
          <p:nvPr/>
        </p:nvSpPr>
        <p:spPr bwMode="auto">
          <a:xfrm>
            <a:off x="7667625" y="260350"/>
            <a:ext cx="1349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制动时</a:t>
            </a:r>
          </a:p>
        </p:txBody>
      </p:sp>
      <p:sp>
        <p:nvSpPr>
          <p:cNvPr id="26" name="AutoShape 20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6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6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6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6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6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6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6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6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6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6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6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6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66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66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66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5" grpId="0" autoUpdateAnimBg="0"/>
      <p:bldP spid="66567" grpId="0" autoUpdateAnimBg="0"/>
      <p:bldP spid="66568" grpId="0" autoUpdateAnimBg="0"/>
      <p:bldP spid="66569" grpId="0" autoUpdateAnimBg="0"/>
      <p:bldP spid="66573" grpId="0" autoUpdateAnimBg="0"/>
      <p:bldP spid="66575" grpId="0" autoUpdateAnimBg="0"/>
      <p:bldP spid="66577" grpId="0" autoUpdateAnimBg="0"/>
      <p:bldP spid="66579" grpId="0" autoUpdateAnimBg="0"/>
      <p:bldP spid="66580" grpId="0" autoUpdateAnimBg="0"/>
      <p:bldP spid="66581" grpId="0" autoUpdateAnimBg="0"/>
      <p:bldP spid="66582" grpId="0" build="p" autoUpdateAnimBg="0"/>
      <p:bldP spid="66583" grpId="0" animBg="1"/>
      <p:bldP spid="66584" grpId="0" build="p" autoUpdateAnimBg="0"/>
      <p:bldP spid="26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2438400" y="1538288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常微分方程</a:t>
            </a:r>
            <a:endParaRPr kumimoji="1" lang="zh-CN" altLang="en-US">
              <a:solidFill>
                <a:schemeClr val="accent2"/>
              </a:solidFill>
            </a:endParaRPr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2438400" y="2238375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偏微分方程</a:t>
            </a:r>
            <a:endParaRPr kumimoji="1" lang="zh-CN" altLang="en-US">
              <a:solidFill>
                <a:schemeClr val="accent2"/>
              </a:solidFill>
            </a:endParaRPr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319088" y="674688"/>
            <a:ext cx="85344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含自变量、未知函数及其导数</a:t>
            </a:r>
            <a:r>
              <a:rPr kumimoji="1" lang="en-US" altLang="zh-CN"/>
              <a:t>(</a:t>
            </a:r>
            <a:r>
              <a:rPr kumimoji="1" lang="zh-CN" altLang="en-US"/>
              <a:t>高阶导数</a:t>
            </a:r>
            <a:r>
              <a:rPr kumimoji="1" lang="en-US" altLang="zh-CN"/>
              <a:t>)</a:t>
            </a:r>
            <a:r>
              <a:rPr kumimoji="1" lang="zh-CN" altLang="en-US"/>
              <a:t>的方程叫做</a:t>
            </a:r>
            <a:r>
              <a:rPr kumimoji="1" lang="zh-CN" altLang="en-US" b="1">
                <a:solidFill>
                  <a:schemeClr val="tx2"/>
                </a:solidFill>
              </a:rPr>
              <a:t>微分方程</a:t>
            </a:r>
            <a:r>
              <a:rPr kumimoji="1" lang="en-US" altLang="zh-CN"/>
              <a:t>.</a:t>
            </a:r>
          </a:p>
        </p:txBody>
      </p:sp>
      <p:sp>
        <p:nvSpPr>
          <p:cNvPr id="68613" name="Text Box 5"/>
          <p:cNvSpPr txBox="1">
            <a:spLocks noChangeArrowheads="1"/>
          </p:cNvSpPr>
          <p:nvPr/>
        </p:nvSpPr>
        <p:spPr bwMode="auto">
          <a:xfrm>
            <a:off x="609600" y="2819400"/>
            <a:ext cx="830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方程中所含未知函数</a:t>
            </a:r>
            <a:r>
              <a:rPr kumimoji="1" lang="zh-CN" altLang="en-US" b="1">
                <a:solidFill>
                  <a:srgbClr val="0066FF"/>
                </a:solidFill>
              </a:rPr>
              <a:t>导数的最高阶数</a:t>
            </a:r>
            <a:r>
              <a:rPr kumimoji="1" lang="zh-CN" altLang="en-US"/>
              <a:t>叫做微分方程</a:t>
            </a:r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4343400" y="1538288"/>
            <a:ext cx="198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>
                <a:ea typeface="仿宋_GB2312" pitchFamily="49" charset="-122"/>
              </a:rPr>
              <a:t>(</a:t>
            </a:r>
            <a:r>
              <a:rPr kumimoji="1" lang="zh-CN" altLang="en-US"/>
              <a:t>本章内容</a:t>
            </a:r>
            <a:r>
              <a:rPr kumimoji="1" lang="en-US" altLang="zh-CN">
                <a:ea typeface="仿宋_GB2312" pitchFamily="49" charset="-122"/>
              </a:rPr>
              <a:t>)</a:t>
            </a:r>
          </a:p>
        </p:txBody>
      </p:sp>
      <p:graphicFrame>
        <p:nvGraphicFramePr>
          <p:cNvPr id="68615" name="Object 7"/>
          <p:cNvGraphicFramePr>
            <a:graphicFrameLocks noChangeAspect="1"/>
          </p:cNvGraphicFramePr>
          <p:nvPr/>
        </p:nvGraphicFramePr>
        <p:xfrm>
          <a:off x="2133600" y="4495800"/>
          <a:ext cx="3289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2" name="Equation" r:id="rId3" imgW="3248016" imgH="466799" progId="Equation.3">
                  <p:embed/>
                </p:oleObj>
              </mc:Choice>
              <mc:Fallback>
                <p:oleObj name="Equation" r:id="rId3" imgW="3248016" imgH="46679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495800"/>
                        <a:ext cx="32893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6" name="Object 8"/>
          <p:cNvGraphicFramePr>
            <a:graphicFrameLocks noChangeAspect="1"/>
          </p:cNvGraphicFramePr>
          <p:nvPr/>
        </p:nvGraphicFramePr>
        <p:xfrm>
          <a:off x="1676400" y="5181600"/>
          <a:ext cx="39338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3" name="Equation" r:id="rId5" imgW="3895679" imgH="466799" progId="Equation.3">
                  <p:embed/>
                </p:oleObj>
              </mc:Choice>
              <mc:Fallback>
                <p:oleObj name="Equation" r:id="rId5" imgW="3895679" imgH="46679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181600"/>
                        <a:ext cx="393382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7" name="Text Box 9"/>
          <p:cNvSpPr txBox="1">
            <a:spLocks noChangeArrowheads="1"/>
          </p:cNvSpPr>
          <p:nvPr/>
        </p:nvSpPr>
        <p:spPr bwMode="auto">
          <a:xfrm>
            <a:off x="5715000" y="5195888"/>
            <a:ext cx="3352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/>
              <a:t>(</a:t>
            </a:r>
            <a:r>
              <a:rPr kumimoji="1" lang="en-US" altLang="zh-CN" i="1"/>
              <a:t> n</a:t>
            </a:r>
            <a:r>
              <a:rPr kumimoji="1" lang="en-US" altLang="zh-CN"/>
              <a:t> </a:t>
            </a:r>
            <a:r>
              <a:rPr kumimoji="1" lang="zh-CN" altLang="en-US"/>
              <a:t>阶</a:t>
            </a:r>
            <a:r>
              <a:rPr kumimoji="1" lang="zh-CN" altLang="en-US">
                <a:solidFill>
                  <a:schemeClr val="tx2"/>
                </a:solidFill>
              </a:rPr>
              <a:t>显式</a:t>
            </a:r>
            <a:r>
              <a:rPr kumimoji="1" lang="zh-CN" altLang="en-US"/>
              <a:t>微分方程</a:t>
            </a:r>
            <a:r>
              <a:rPr kumimoji="1" lang="en-US" altLang="zh-CN"/>
              <a:t>)</a:t>
            </a:r>
          </a:p>
        </p:txBody>
      </p:sp>
      <p:sp>
        <p:nvSpPr>
          <p:cNvPr id="12298" name="Rectangle 10"/>
          <p:cNvSpPr>
            <a:spLocks noChangeArrowheads="1"/>
          </p:cNvSpPr>
          <p:nvPr>
            <p:ph type="title"/>
          </p:nvPr>
        </p:nvSpPr>
        <p:spPr bwMode="auto">
          <a:xfrm>
            <a:off x="387350" y="144463"/>
            <a:ext cx="44196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kumimoji="0" lang="zh-CN" altLang="en-US" sz="3200" b="1" smtClean="0">
                <a:ea typeface="楷体_GB2312" pitchFamily="49" charset="-122"/>
              </a:rPr>
              <a:t>微分方程的基本概念</a:t>
            </a:r>
          </a:p>
        </p:txBody>
      </p:sp>
      <p:sp>
        <p:nvSpPr>
          <p:cNvPr id="68619" name="Text Box 11"/>
          <p:cNvSpPr txBox="1">
            <a:spLocks noChangeArrowheads="1"/>
          </p:cNvSpPr>
          <p:nvPr/>
        </p:nvSpPr>
        <p:spPr bwMode="auto">
          <a:xfrm>
            <a:off x="685800" y="3886200"/>
            <a:ext cx="563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一般地</a:t>
            </a:r>
            <a:r>
              <a:rPr kumimoji="1" lang="en-US" altLang="zh-CN"/>
              <a:t>,</a:t>
            </a:r>
            <a:r>
              <a:rPr kumimoji="1" lang="en-US" altLang="zh-CN" i="1"/>
              <a:t> n</a:t>
            </a:r>
            <a:r>
              <a:rPr kumimoji="1" lang="en-US" altLang="zh-CN"/>
              <a:t> </a:t>
            </a:r>
            <a:r>
              <a:rPr kumimoji="1" lang="zh-CN" altLang="en-US"/>
              <a:t>阶常微分方程的形式是</a:t>
            </a:r>
          </a:p>
        </p:txBody>
      </p:sp>
      <p:sp>
        <p:nvSpPr>
          <p:cNvPr id="68620" name="Text Box 12"/>
          <p:cNvSpPr txBox="1">
            <a:spLocks noChangeArrowheads="1"/>
          </p:cNvSpPr>
          <p:nvPr/>
        </p:nvSpPr>
        <p:spPr bwMode="auto">
          <a:xfrm>
            <a:off x="307975" y="3367088"/>
            <a:ext cx="984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/>
              <a:t>的</a:t>
            </a:r>
            <a:r>
              <a:rPr kumimoji="1" lang="zh-CN" altLang="en-US" b="1">
                <a:solidFill>
                  <a:schemeClr val="tx2"/>
                </a:solidFill>
              </a:rPr>
              <a:t>阶</a:t>
            </a:r>
            <a:r>
              <a:rPr kumimoji="1" lang="en-US" altLang="zh-CN"/>
              <a:t>.</a:t>
            </a:r>
          </a:p>
        </p:txBody>
      </p:sp>
      <p:sp>
        <p:nvSpPr>
          <p:cNvPr id="68621" name="AutoShape 13"/>
          <p:cNvSpPr>
            <a:spLocks/>
          </p:cNvSpPr>
          <p:nvPr/>
        </p:nvSpPr>
        <p:spPr bwMode="auto">
          <a:xfrm>
            <a:off x="2286000" y="17526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22" name="Text Box 14"/>
          <p:cNvSpPr txBox="1">
            <a:spLocks noChangeArrowheads="1"/>
          </p:cNvSpPr>
          <p:nvPr/>
        </p:nvSpPr>
        <p:spPr bwMode="auto">
          <a:xfrm>
            <a:off x="1355725" y="1873250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/>
              <a:t>分类</a:t>
            </a:r>
          </a:p>
        </p:txBody>
      </p:sp>
      <p:sp>
        <p:nvSpPr>
          <p:cNvPr id="68623" name="Text Box 15"/>
          <p:cNvSpPr txBox="1">
            <a:spLocks noChangeArrowheads="1"/>
          </p:cNvSpPr>
          <p:nvPr/>
        </p:nvSpPr>
        <p:spPr bwMode="auto">
          <a:xfrm>
            <a:off x="646113" y="5195888"/>
            <a:ext cx="6492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或</a:t>
            </a: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5683250" y="4508500"/>
            <a:ext cx="335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/>
              <a:t>(</a:t>
            </a:r>
            <a:r>
              <a:rPr kumimoji="1" lang="en-US" altLang="zh-CN" i="1"/>
              <a:t> n</a:t>
            </a:r>
            <a:r>
              <a:rPr kumimoji="1" lang="en-US" altLang="zh-CN"/>
              <a:t> </a:t>
            </a:r>
            <a:r>
              <a:rPr kumimoji="1" lang="zh-CN" altLang="en-US"/>
              <a:t>阶</a:t>
            </a:r>
            <a:r>
              <a:rPr kumimoji="1" lang="zh-CN" altLang="en-US">
                <a:solidFill>
                  <a:srgbClr val="C00000"/>
                </a:solidFill>
              </a:rPr>
              <a:t>隐式</a:t>
            </a:r>
            <a:r>
              <a:rPr kumimoji="1" lang="zh-CN" altLang="en-US"/>
              <a:t>微分方程</a:t>
            </a:r>
            <a:r>
              <a:rPr kumimoji="1" lang="en-US" altLang="zh-CN"/>
              <a:t>)</a:t>
            </a:r>
          </a:p>
        </p:txBody>
      </p:sp>
      <p:sp>
        <p:nvSpPr>
          <p:cNvPr id="18" name="AutoShape 20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6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8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8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8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8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8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0" grpId="0" autoUpdateAnimBg="0"/>
      <p:bldP spid="68611" grpId="0" autoUpdateAnimBg="0"/>
      <p:bldP spid="68612" grpId="0" autoUpdateAnimBg="0"/>
      <p:bldP spid="68613" grpId="0" autoUpdateAnimBg="0"/>
      <p:bldP spid="68614" grpId="0" build="p" autoUpdateAnimBg="0"/>
      <p:bldP spid="68617" grpId="0" autoUpdateAnimBg="0"/>
      <p:bldP spid="68619" grpId="0" autoUpdateAnimBg="0"/>
      <p:bldP spid="68620" grpId="0" build="p" autoUpdateAnimBg="0" advAuto="0"/>
      <p:bldP spid="68621" grpId="0" animBg="1"/>
      <p:bldP spid="68622" grpId="0" build="p" autoUpdateAnimBg="0"/>
      <p:bldP spid="68623" grpId="0" autoUpdateAnimBg="0"/>
      <p:bldP spid="17" grpId="0" autoUpdateAnimBg="0"/>
      <p:bldP spid="18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4953000" y="4748213"/>
          <a:ext cx="1447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8" name="Equation" r:id="rId3" imgW="1409737" imgH="428625" progId="Equation.3">
                  <p:embed/>
                </p:oleObj>
              </mc:Choice>
              <mc:Fallback>
                <p:oleObj name="Equation" r:id="rId3" imgW="1409737" imgH="42862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748213"/>
                        <a:ext cx="1447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2743200" y="188913"/>
            <a:ext cx="487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/>
              <a:t>—</a:t>
            </a:r>
            <a:r>
              <a:rPr kumimoji="1" lang="en-US" altLang="zh-CN">
                <a:latin typeface="楷体_GB2312" pitchFamily="49" charset="-122"/>
              </a:rPr>
              <a:t> </a:t>
            </a:r>
            <a:r>
              <a:rPr kumimoji="1" lang="zh-CN" altLang="en-US">
                <a:latin typeface="楷体_GB2312" pitchFamily="49" charset="-122"/>
              </a:rPr>
              <a:t>使方程成为恒等式的函数</a:t>
            </a:r>
            <a:r>
              <a:rPr kumimoji="1" lang="en-US" altLang="zh-CN"/>
              <a:t>.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1066800" y="722313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  <a:latin typeface="楷体_GB2312" pitchFamily="49" charset="-122"/>
              </a:rPr>
              <a:t>通解</a:t>
            </a:r>
            <a:endParaRPr kumimoji="1" lang="zh-CN" altLang="en-US"/>
          </a:p>
        </p:txBody>
      </p:sp>
      <p:sp>
        <p:nvSpPr>
          <p:cNvPr id="69637" name="Text Box 5"/>
          <p:cNvSpPr txBox="1">
            <a:spLocks noChangeArrowheads="1"/>
          </p:cNvSpPr>
          <p:nvPr/>
        </p:nvSpPr>
        <p:spPr bwMode="auto">
          <a:xfrm>
            <a:off x="1905000" y="722313"/>
            <a:ext cx="685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/>
              <a:t>—</a:t>
            </a:r>
            <a:r>
              <a:rPr kumimoji="1" lang="en-US" altLang="zh-CN">
                <a:latin typeface="楷体_GB2312" pitchFamily="49" charset="-122"/>
              </a:rPr>
              <a:t> </a:t>
            </a:r>
            <a:r>
              <a:rPr kumimoji="1" lang="zh-CN" altLang="en-US">
                <a:latin typeface="楷体_GB2312" pitchFamily="49" charset="-122"/>
              </a:rPr>
              <a:t>解中所含独立的任意常数的个数与方程</a:t>
            </a:r>
          </a:p>
        </p:txBody>
      </p:sp>
      <p:graphicFrame>
        <p:nvGraphicFramePr>
          <p:cNvPr id="69638" name="Object 6"/>
          <p:cNvGraphicFramePr>
            <a:graphicFrameLocks noChangeAspect="1"/>
          </p:cNvGraphicFramePr>
          <p:nvPr/>
        </p:nvGraphicFramePr>
        <p:xfrm>
          <a:off x="1135063" y="3236913"/>
          <a:ext cx="69421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9" name="Equation" r:id="rId5" imgW="6905504" imgH="495263" progId="Equation.3">
                  <p:embed/>
                </p:oleObj>
              </mc:Choice>
              <mc:Fallback>
                <p:oleObj name="Equation" r:id="rId5" imgW="6905504" imgH="49526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5063" y="3236913"/>
                        <a:ext cx="6942137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9" name="Text Box 7"/>
          <p:cNvSpPr txBox="1">
            <a:spLocks noChangeArrowheads="1"/>
          </p:cNvSpPr>
          <p:nvPr/>
        </p:nvSpPr>
        <p:spPr bwMode="auto">
          <a:xfrm>
            <a:off x="1981200" y="2246313"/>
            <a:ext cx="510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/>
              <a:t>—</a:t>
            </a:r>
            <a:r>
              <a:rPr kumimoji="1" lang="en-US" altLang="zh-CN">
                <a:latin typeface="楷体_GB2312" pitchFamily="49" charset="-122"/>
              </a:rPr>
              <a:t> </a:t>
            </a:r>
            <a:r>
              <a:rPr kumimoji="1" lang="zh-CN" altLang="en-US">
                <a:latin typeface="楷体_GB2312" pitchFamily="49" charset="-122"/>
              </a:rPr>
              <a:t>确定通解中任意常数的条件</a:t>
            </a:r>
            <a:r>
              <a:rPr kumimoji="1" lang="en-US" altLang="zh-CN"/>
              <a:t>.</a:t>
            </a:r>
          </a:p>
        </p:txBody>
      </p:sp>
      <p:sp>
        <p:nvSpPr>
          <p:cNvPr id="69640" name="Text Box 8"/>
          <p:cNvSpPr txBox="1">
            <a:spLocks noChangeArrowheads="1"/>
          </p:cNvSpPr>
          <p:nvPr/>
        </p:nvSpPr>
        <p:spPr bwMode="auto">
          <a:xfrm>
            <a:off x="533400" y="2776538"/>
            <a:ext cx="8229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1" lang="en-US" altLang="zh-CN" i="1" dirty="0"/>
              <a:t>n </a:t>
            </a:r>
            <a:r>
              <a:rPr kumimoji="1" lang="zh-CN" altLang="en-US" dirty="0">
                <a:latin typeface="楷体_GB2312" pitchFamily="49" charset="-122"/>
              </a:rPr>
              <a:t>阶方程的</a:t>
            </a:r>
            <a:r>
              <a:rPr kumimoji="1" lang="zh-CN" altLang="en-US" b="1" dirty="0">
                <a:solidFill>
                  <a:schemeClr val="tx2"/>
                </a:solidFill>
                <a:latin typeface="楷体_GB2312" pitchFamily="49" charset="-122"/>
              </a:rPr>
              <a:t>初始条件</a:t>
            </a:r>
            <a:r>
              <a:rPr kumimoji="1" lang="en-US" altLang="zh-CN" b="1" dirty="0">
                <a:solidFill>
                  <a:schemeClr val="tx2"/>
                </a:solidFill>
                <a:latin typeface="楷体_GB2312" pitchFamily="49" charset="-122"/>
              </a:rPr>
              <a:t>(</a:t>
            </a:r>
            <a:r>
              <a:rPr kumimoji="1" lang="zh-CN" altLang="en-US" b="1" dirty="0">
                <a:solidFill>
                  <a:schemeClr val="tx2"/>
                </a:solidFill>
                <a:latin typeface="楷体_GB2312" pitchFamily="49" charset="-122"/>
              </a:rPr>
              <a:t>或初值条件</a:t>
            </a:r>
            <a:r>
              <a:rPr kumimoji="1" lang="en-US" altLang="zh-CN" sz="2000" b="1" dirty="0">
                <a:solidFill>
                  <a:srgbClr val="008000"/>
                </a:solidFill>
                <a:latin typeface="+mn-lt"/>
              </a:rPr>
              <a:t>/*Initial Value*/</a:t>
            </a:r>
            <a:r>
              <a:rPr kumimoji="1" lang="en-US" altLang="zh-CN" b="1" dirty="0">
                <a:solidFill>
                  <a:schemeClr val="tx2"/>
                </a:solidFill>
                <a:latin typeface="楷体_GB2312" pitchFamily="49" charset="-122"/>
              </a:rPr>
              <a:t>)</a:t>
            </a:r>
            <a:r>
              <a:rPr kumimoji="1" lang="en-US" altLang="zh-CN" dirty="0"/>
              <a:t>:</a:t>
            </a:r>
          </a:p>
        </p:txBody>
      </p:sp>
      <p:sp>
        <p:nvSpPr>
          <p:cNvPr id="69641" name="Text Box 9"/>
          <p:cNvSpPr txBox="1">
            <a:spLocks noChangeArrowheads="1"/>
          </p:cNvSpPr>
          <p:nvPr/>
        </p:nvSpPr>
        <p:spPr bwMode="auto">
          <a:xfrm>
            <a:off x="2438400" y="1165225"/>
            <a:ext cx="5589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latin typeface="楷体_GB2312" pitchFamily="49" charset="-122"/>
              </a:rPr>
              <a:t>的阶数相同</a:t>
            </a:r>
            <a:r>
              <a:rPr kumimoji="1" lang="en-US" altLang="zh-CN"/>
              <a:t>.  </a:t>
            </a:r>
            <a:r>
              <a:rPr kumimoji="1" lang="zh-CN" altLang="en-US"/>
              <a:t>表示一族平行曲线；</a:t>
            </a:r>
            <a:endParaRPr kumimoji="1" lang="en-US" altLang="zh-CN"/>
          </a:p>
        </p:txBody>
      </p:sp>
      <p:sp>
        <p:nvSpPr>
          <p:cNvPr id="69642" name="Text Box 10"/>
          <p:cNvSpPr txBox="1">
            <a:spLocks noChangeArrowheads="1"/>
          </p:cNvSpPr>
          <p:nvPr/>
        </p:nvSpPr>
        <p:spPr bwMode="auto">
          <a:xfrm>
            <a:off x="1066800" y="1636713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  <a:latin typeface="楷体_GB2312" pitchFamily="49" charset="-122"/>
              </a:rPr>
              <a:t>特解</a:t>
            </a:r>
          </a:p>
        </p:txBody>
      </p:sp>
      <p:sp>
        <p:nvSpPr>
          <p:cNvPr id="13323" name="Line 11"/>
          <p:cNvSpPr>
            <a:spLocks noChangeShapeType="1"/>
          </p:cNvSpPr>
          <p:nvPr/>
        </p:nvSpPr>
        <p:spPr bwMode="auto">
          <a:xfrm>
            <a:off x="304800" y="3922713"/>
            <a:ext cx="8001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324" name="Object 12"/>
          <p:cNvGraphicFramePr>
            <a:graphicFrameLocks noChangeAspect="1"/>
          </p:cNvGraphicFramePr>
          <p:nvPr/>
        </p:nvGraphicFramePr>
        <p:xfrm>
          <a:off x="1854200" y="4733925"/>
          <a:ext cx="1270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0" name="Equation" r:id="rId7" imgW="1228753" imgH="428625" progId="Equation.3">
                  <p:embed/>
                </p:oleObj>
              </mc:Choice>
              <mc:Fallback>
                <p:oleObj name="Equation" r:id="rId7" imgW="1228753" imgH="428625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200" y="4733925"/>
                        <a:ext cx="1270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5" name="Object 13"/>
          <p:cNvGraphicFramePr>
            <a:graphicFrameLocks noChangeAspect="1"/>
          </p:cNvGraphicFramePr>
          <p:nvPr/>
        </p:nvGraphicFramePr>
        <p:xfrm>
          <a:off x="6705600" y="4659313"/>
          <a:ext cx="1725613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1" name="Equation" r:id="rId9" imgW="1686064" imgH="600075" progId="Equation.3">
                  <p:embed/>
                </p:oleObj>
              </mc:Choice>
              <mc:Fallback>
                <p:oleObj name="Equation" r:id="rId9" imgW="1686064" imgH="600075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4659313"/>
                        <a:ext cx="1725613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3581400" y="4394200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lang="zh-CN" altLang="en-US">
                <a:solidFill>
                  <a:schemeClr val="tx2"/>
                </a:solidFill>
                <a:latin typeface="楷体_GB2312" pitchFamily="49" charset="-122"/>
              </a:rPr>
              <a:t>引例</a:t>
            </a:r>
            <a:r>
              <a:rPr lang="en-US" altLang="zh-CN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3327" name="AutoShape 15"/>
          <p:cNvSpPr>
            <a:spLocks/>
          </p:cNvSpPr>
          <p:nvPr/>
        </p:nvSpPr>
        <p:spPr bwMode="auto">
          <a:xfrm>
            <a:off x="4703763" y="4151313"/>
            <a:ext cx="173037" cy="989012"/>
          </a:xfrm>
          <a:prstGeom prst="leftBrace">
            <a:avLst>
              <a:gd name="adj1" fmla="val 47630"/>
              <a:gd name="adj2" fmla="val 50065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328" name="Object 16"/>
          <p:cNvGraphicFramePr>
            <a:graphicFrameLocks noChangeAspect="1"/>
          </p:cNvGraphicFramePr>
          <p:nvPr/>
        </p:nvGraphicFramePr>
        <p:xfrm>
          <a:off x="4946650" y="3924300"/>
          <a:ext cx="1587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2" name="Equation" r:id="rId11" imgW="1552584" imgH="809699" progId="Equation.3">
                  <p:embed/>
                </p:oleObj>
              </mc:Choice>
              <mc:Fallback>
                <p:oleObj name="Equation" r:id="rId11" imgW="1552584" imgH="809699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6650" y="3924300"/>
                        <a:ext cx="15875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9" name="Object 17"/>
          <p:cNvGraphicFramePr>
            <a:graphicFrameLocks noChangeAspect="1"/>
          </p:cNvGraphicFramePr>
          <p:nvPr/>
        </p:nvGraphicFramePr>
        <p:xfrm>
          <a:off x="1830388" y="3998913"/>
          <a:ext cx="11049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3" name="Equation" r:id="rId13" imgW="1066837" imgH="619162" progId="Equation.3">
                  <p:embed/>
                </p:oleObj>
              </mc:Choice>
              <mc:Fallback>
                <p:oleObj name="Equation" r:id="rId13" imgW="1066837" imgH="619162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0388" y="3998913"/>
                        <a:ext cx="11049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0" name="AutoShape 18"/>
          <p:cNvSpPr>
            <a:spLocks/>
          </p:cNvSpPr>
          <p:nvPr/>
        </p:nvSpPr>
        <p:spPr bwMode="auto">
          <a:xfrm>
            <a:off x="1581150" y="4165600"/>
            <a:ext cx="173038" cy="990600"/>
          </a:xfrm>
          <a:prstGeom prst="leftBrace">
            <a:avLst>
              <a:gd name="adj1" fmla="val 47706"/>
              <a:gd name="adj2" fmla="val 50065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1" name="Text Box 19"/>
          <p:cNvSpPr txBox="1">
            <a:spLocks noChangeArrowheads="1"/>
          </p:cNvSpPr>
          <p:nvPr/>
        </p:nvSpPr>
        <p:spPr bwMode="auto">
          <a:xfrm>
            <a:off x="458788" y="4394200"/>
            <a:ext cx="1250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lang="zh-CN" altLang="en-US">
                <a:solidFill>
                  <a:schemeClr val="tx2"/>
                </a:solidFill>
                <a:latin typeface="楷体_GB2312" pitchFamily="49" charset="-122"/>
              </a:rPr>
              <a:t>引例</a:t>
            </a:r>
            <a:r>
              <a:rPr lang="en-US" altLang="zh-CN">
                <a:solidFill>
                  <a:schemeClr val="tx2"/>
                </a:solidFill>
              </a:rPr>
              <a:t>1</a:t>
            </a:r>
            <a:r>
              <a:rPr lang="en-US" altLang="zh-CN">
                <a:latin typeface="楷体_GB2312" pitchFamily="49" charset="-122"/>
              </a:rPr>
              <a:t> </a:t>
            </a:r>
          </a:p>
        </p:txBody>
      </p:sp>
      <p:graphicFrame>
        <p:nvGraphicFramePr>
          <p:cNvPr id="13332" name="Object 20"/>
          <p:cNvGraphicFramePr>
            <a:graphicFrameLocks noChangeAspect="1"/>
          </p:cNvGraphicFramePr>
          <p:nvPr/>
        </p:nvGraphicFramePr>
        <p:xfrm>
          <a:off x="1560513" y="5321300"/>
          <a:ext cx="1587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4" name="Equation" r:id="rId15" imgW="1552584" imgH="466799" progId="Equation.3">
                  <p:embed/>
                </p:oleObj>
              </mc:Choice>
              <mc:Fallback>
                <p:oleObj name="Equation" r:id="rId15" imgW="1552584" imgH="466799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0513" y="5321300"/>
                        <a:ext cx="1587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3" name="Object 21"/>
          <p:cNvGraphicFramePr>
            <a:graphicFrameLocks noChangeAspect="1"/>
          </p:cNvGraphicFramePr>
          <p:nvPr/>
        </p:nvGraphicFramePr>
        <p:xfrm>
          <a:off x="5067300" y="5308600"/>
          <a:ext cx="30861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5" name="Equation" r:id="rId17" imgW="3047963" imgH="485887" progId="Equation.3">
                  <p:embed/>
                </p:oleObj>
              </mc:Choice>
              <mc:Fallback>
                <p:oleObj name="Equation" r:id="rId17" imgW="3047963" imgH="485887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7300" y="5308600"/>
                        <a:ext cx="30861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54" name="Text Box 22"/>
          <p:cNvSpPr txBox="1">
            <a:spLocks noChangeArrowheads="1"/>
          </p:cNvSpPr>
          <p:nvPr/>
        </p:nvSpPr>
        <p:spPr bwMode="auto">
          <a:xfrm>
            <a:off x="457200" y="5322888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latin typeface="楷体_GB2312" pitchFamily="49" charset="-122"/>
              </a:rPr>
              <a:t>通解</a:t>
            </a:r>
            <a:endParaRPr kumimoji="1" lang="zh-CN" altLang="en-US"/>
          </a:p>
        </p:txBody>
      </p:sp>
      <p:graphicFrame>
        <p:nvGraphicFramePr>
          <p:cNvPr id="13335" name="Object 23"/>
          <p:cNvGraphicFramePr>
            <a:graphicFrameLocks noChangeAspect="1"/>
          </p:cNvGraphicFramePr>
          <p:nvPr/>
        </p:nvGraphicFramePr>
        <p:xfrm>
          <a:off x="5029200" y="5856288"/>
          <a:ext cx="24368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6" name="Equation" r:id="rId19" imgW="2400300" imgH="466799" progId="Equation.3">
                  <p:embed/>
                </p:oleObj>
              </mc:Choice>
              <mc:Fallback>
                <p:oleObj name="Equation" r:id="rId19" imgW="2400300" imgH="466799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5856288"/>
                        <a:ext cx="24368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6" name="Object 24"/>
          <p:cNvGraphicFramePr>
            <a:graphicFrameLocks noChangeAspect="1"/>
          </p:cNvGraphicFramePr>
          <p:nvPr/>
        </p:nvGraphicFramePr>
        <p:xfrm>
          <a:off x="1547813" y="5856288"/>
          <a:ext cx="1447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7" name="Equation" r:id="rId21" imgW="1409737" imgH="466799" progId="Equation.3">
                  <p:embed/>
                </p:oleObj>
              </mc:Choice>
              <mc:Fallback>
                <p:oleObj name="Equation" r:id="rId21" imgW="1409737" imgH="466799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5856288"/>
                        <a:ext cx="1447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57" name="Text Box 25"/>
          <p:cNvSpPr txBox="1">
            <a:spLocks noChangeArrowheads="1"/>
          </p:cNvSpPr>
          <p:nvPr/>
        </p:nvSpPr>
        <p:spPr bwMode="auto">
          <a:xfrm>
            <a:off x="457200" y="5856288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latin typeface="楷体_GB2312" pitchFamily="49" charset="-122"/>
              </a:rPr>
              <a:t>特解</a:t>
            </a:r>
            <a:endParaRPr kumimoji="1" lang="zh-CN" altLang="en-US"/>
          </a:p>
        </p:txBody>
      </p:sp>
      <p:sp>
        <p:nvSpPr>
          <p:cNvPr id="69658" name="Text Box 26"/>
          <p:cNvSpPr txBox="1">
            <a:spLocks noChangeArrowheads="1"/>
          </p:cNvSpPr>
          <p:nvPr/>
        </p:nvSpPr>
        <p:spPr bwMode="auto">
          <a:xfrm>
            <a:off x="457200" y="188913"/>
            <a:ext cx="2495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>
                <a:latin typeface="楷体_GB2312" pitchFamily="49" charset="-122"/>
              </a:rPr>
              <a:t>微分方程的</a:t>
            </a:r>
            <a:r>
              <a:rPr kumimoji="1" lang="zh-CN" altLang="en-US" b="1">
                <a:solidFill>
                  <a:schemeClr val="tx2"/>
                </a:solidFill>
                <a:latin typeface="楷体_GB2312" pitchFamily="49" charset="-122"/>
              </a:rPr>
              <a:t>解 </a:t>
            </a:r>
          </a:p>
        </p:txBody>
      </p:sp>
      <p:sp>
        <p:nvSpPr>
          <p:cNvPr id="69659" name="Text Box 27"/>
          <p:cNvSpPr txBox="1">
            <a:spLocks noChangeArrowheads="1"/>
          </p:cNvSpPr>
          <p:nvPr/>
        </p:nvSpPr>
        <p:spPr bwMode="auto">
          <a:xfrm>
            <a:off x="1905000" y="1689100"/>
            <a:ext cx="36115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en-US" altLang="zh-CN" i="1"/>
              <a:t>—</a:t>
            </a:r>
            <a:r>
              <a:rPr kumimoji="1" lang="en-US" altLang="zh-CN"/>
              <a:t> </a:t>
            </a:r>
            <a:r>
              <a:rPr kumimoji="1" lang="zh-CN" altLang="en-US"/>
              <a:t>不含任意常数的解</a:t>
            </a:r>
            <a:r>
              <a:rPr kumimoji="1" lang="en-US" altLang="zh-CN"/>
              <a:t>, </a:t>
            </a:r>
          </a:p>
        </p:txBody>
      </p:sp>
      <p:sp>
        <p:nvSpPr>
          <p:cNvPr id="69660" name="Text Box 28"/>
          <p:cNvSpPr txBox="1">
            <a:spLocks noChangeArrowheads="1"/>
          </p:cNvSpPr>
          <p:nvPr/>
        </p:nvSpPr>
        <p:spPr bwMode="auto">
          <a:xfrm>
            <a:off x="441325" y="2268538"/>
            <a:ext cx="1695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solidFill>
                  <a:schemeClr val="tx2"/>
                </a:solidFill>
              </a:rPr>
              <a:t>定解条件 </a:t>
            </a:r>
          </a:p>
        </p:txBody>
      </p:sp>
      <p:sp>
        <p:nvSpPr>
          <p:cNvPr id="69661" name="AutoShape 29"/>
          <p:cNvSpPr>
            <a:spLocks/>
          </p:cNvSpPr>
          <p:nvPr/>
        </p:nvSpPr>
        <p:spPr bwMode="auto">
          <a:xfrm>
            <a:off x="914400" y="860425"/>
            <a:ext cx="193675" cy="1219200"/>
          </a:xfrm>
          <a:prstGeom prst="leftBrace">
            <a:avLst>
              <a:gd name="adj1" fmla="val 52459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62" name="Text Box 30"/>
          <p:cNvSpPr txBox="1">
            <a:spLocks noChangeArrowheads="1"/>
          </p:cNvSpPr>
          <p:nvPr/>
        </p:nvSpPr>
        <p:spPr bwMode="auto">
          <a:xfrm>
            <a:off x="5345113" y="1657350"/>
            <a:ext cx="350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latin typeface="楷体_GB2312" pitchFamily="49" charset="-122"/>
              </a:rPr>
              <a:t>其图形称为</a:t>
            </a:r>
            <a:r>
              <a:rPr kumimoji="1" lang="zh-CN" altLang="en-US" b="1">
                <a:solidFill>
                  <a:schemeClr val="tx2"/>
                </a:solidFill>
                <a:latin typeface="楷体_GB2312" pitchFamily="49" charset="-122"/>
              </a:rPr>
              <a:t>积分曲线</a:t>
            </a:r>
            <a:r>
              <a:rPr kumimoji="1" lang="en-US" altLang="zh-CN"/>
              <a:t>.</a:t>
            </a:r>
          </a:p>
        </p:txBody>
      </p:sp>
      <p:sp>
        <p:nvSpPr>
          <p:cNvPr id="69663" name="Line 31"/>
          <p:cNvSpPr>
            <a:spLocks noChangeShapeType="1"/>
          </p:cNvSpPr>
          <p:nvPr/>
        </p:nvSpPr>
        <p:spPr bwMode="auto">
          <a:xfrm>
            <a:off x="1905000" y="5218113"/>
            <a:ext cx="12192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64" name="Line 32"/>
          <p:cNvSpPr>
            <a:spLocks noChangeShapeType="1"/>
          </p:cNvSpPr>
          <p:nvPr/>
        </p:nvSpPr>
        <p:spPr bwMode="auto">
          <a:xfrm>
            <a:off x="5029200" y="5218113"/>
            <a:ext cx="32766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Text Box 22"/>
          <p:cNvSpPr txBox="1">
            <a:spLocks noChangeArrowheads="1"/>
          </p:cNvSpPr>
          <p:nvPr/>
        </p:nvSpPr>
        <p:spPr bwMode="auto">
          <a:xfrm>
            <a:off x="4140200" y="5337175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latin typeface="楷体_GB2312" pitchFamily="49" charset="-122"/>
              </a:rPr>
              <a:t>通解</a:t>
            </a:r>
            <a:endParaRPr kumimoji="1" lang="zh-CN" altLang="en-US"/>
          </a:p>
        </p:txBody>
      </p:sp>
      <p:sp>
        <p:nvSpPr>
          <p:cNvPr id="35" name="Text Box 25"/>
          <p:cNvSpPr txBox="1">
            <a:spLocks noChangeArrowheads="1"/>
          </p:cNvSpPr>
          <p:nvPr/>
        </p:nvSpPr>
        <p:spPr bwMode="auto">
          <a:xfrm>
            <a:off x="4140200" y="5876925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latin typeface="楷体_GB2312" pitchFamily="49" charset="-122"/>
              </a:rPr>
              <a:t>特解</a:t>
            </a:r>
            <a:endParaRPr kumimoji="1" lang="zh-CN" altLang="en-US"/>
          </a:p>
        </p:txBody>
      </p:sp>
      <p:sp>
        <p:nvSpPr>
          <p:cNvPr id="36" name="AutoShape 20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9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9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9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96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9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9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9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9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96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9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9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9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9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696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6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 autoUpdateAnimBg="0"/>
      <p:bldP spid="69636" grpId="0" build="p" autoUpdateAnimBg="0" advAuto="0"/>
      <p:bldP spid="69637" grpId="0" build="p" autoUpdateAnimBg="0"/>
      <p:bldP spid="69639" grpId="0" build="p" autoUpdateAnimBg="0" advAuto="0"/>
      <p:bldP spid="69640" grpId="0" build="p" autoUpdateAnimBg="0"/>
      <p:bldP spid="69641" grpId="0" build="p" autoUpdateAnimBg="0" advAuto="0"/>
      <p:bldP spid="69642" grpId="0" build="p" autoUpdateAnimBg="0"/>
      <p:bldP spid="69654" grpId="0" build="p" autoUpdateAnimBg="0"/>
      <p:bldP spid="69657" grpId="0" build="p" autoUpdateAnimBg="0"/>
      <p:bldP spid="69658" grpId="0" build="p" autoUpdateAnimBg="0"/>
      <p:bldP spid="69659" grpId="0" build="p" autoUpdateAnimBg="0"/>
      <p:bldP spid="69660" grpId="0" build="p" autoUpdateAnimBg="0"/>
      <p:bldP spid="69661" grpId="0" animBg="1"/>
      <p:bldP spid="69662" grpId="0" build="p" autoUpdateAnimBg="0"/>
      <p:bldP spid="69663" grpId="0" animBg="1"/>
      <p:bldP spid="69664" grpId="0" animBg="1"/>
      <p:bldP spid="34" grpId="0" build="p" autoUpdateAnimBg="0"/>
      <p:bldP spid="35" grpId="0" build="p" autoUpdateAnimBg="0"/>
      <p:bldP spid="36" grpId="0" animBg="1" autoUpdateAnimBg="0"/>
    </p:bldLst>
  </p:timing>
</p:sld>
</file>

<file path=ppt/theme/theme1.xml><?xml version="1.0" encoding="utf-8"?>
<a:theme xmlns:a="http://schemas.openxmlformats.org/drawingml/2006/main" name="高等数学_模板1">
  <a:themeElements>
    <a:clrScheme name="高等数学_模板1 11">
      <a:dk1>
        <a:srgbClr val="000000"/>
      </a:dk1>
      <a:lt1>
        <a:srgbClr val="F5F5D7"/>
      </a:lt1>
      <a:dk2>
        <a:srgbClr val="A50021"/>
      </a:dk2>
      <a:lt2>
        <a:srgbClr val="666633"/>
      </a:lt2>
      <a:accent1>
        <a:srgbClr val="339933"/>
      </a:accent1>
      <a:accent2>
        <a:srgbClr val="009999"/>
      </a:accent2>
      <a:accent3>
        <a:srgbClr val="F9F9E8"/>
      </a:accent3>
      <a:accent4>
        <a:srgbClr val="000000"/>
      </a:accent4>
      <a:accent5>
        <a:srgbClr val="ADCAAD"/>
      </a:accent5>
      <a:accent6>
        <a:srgbClr val="008A8A"/>
      </a:accent6>
      <a:hlink>
        <a:srgbClr val="800000"/>
      </a:hlink>
      <a:folHlink>
        <a:srgbClr val="800000"/>
      </a:folHlink>
    </a:clrScheme>
    <a:fontScheme name="高等数学_模板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t" latinLnBrk="0" hangingPunct="1">
          <a:lnSpc>
            <a:spcPct val="11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t" latinLnBrk="0" hangingPunct="1">
          <a:lnSpc>
            <a:spcPct val="11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高等数学_模板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高等数学_模板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等数学_模板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等数学_模板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等数学_模板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等数学_模板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等数学_模板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等数学_模板1 8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800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等数学_模板1 9">
        <a:dk1>
          <a:srgbClr val="000000"/>
        </a:dk1>
        <a:lt1>
          <a:srgbClr val="F6F8D4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AFBE6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800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等数学_模板1 10">
        <a:dk1>
          <a:srgbClr val="000000"/>
        </a:dk1>
        <a:lt1>
          <a:srgbClr val="F5F5D7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9F9E8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800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等数学_模板1 11">
        <a:dk1>
          <a:srgbClr val="000000"/>
        </a:dk1>
        <a:lt1>
          <a:srgbClr val="F5F5D7"/>
        </a:lt1>
        <a:dk2>
          <a:srgbClr val="A50021"/>
        </a:dk2>
        <a:lt2>
          <a:srgbClr val="666633"/>
        </a:lt2>
        <a:accent1>
          <a:srgbClr val="339933"/>
        </a:accent1>
        <a:accent2>
          <a:srgbClr val="009999"/>
        </a:accent2>
        <a:accent3>
          <a:srgbClr val="F9F9E8"/>
        </a:accent3>
        <a:accent4>
          <a:srgbClr val="000000"/>
        </a:accent4>
        <a:accent5>
          <a:srgbClr val="ADCAAD"/>
        </a:accent5>
        <a:accent6>
          <a:srgbClr val="008A8A"/>
        </a:accent6>
        <a:hlink>
          <a:srgbClr val="800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高等数学_模板1</Template>
  <TotalTime>2696</TotalTime>
  <Words>626</Words>
  <Application>Microsoft Office PowerPoint</Application>
  <PresentationFormat>全屏显示(4:3)</PresentationFormat>
  <Paragraphs>118</Paragraphs>
  <Slides>11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Times New Roman</vt:lpstr>
      <vt:lpstr>楷体_GB2312</vt:lpstr>
      <vt:lpstr>Arial</vt:lpstr>
      <vt:lpstr>宋体</vt:lpstr>
      <vt:lpstr>黑体</vt:lpstr>
      <vt:lpstr>华文琥珀</vt:lpstr>
      <vt:lpstr>Wingdings</vt:lpstr>
      <vt:lpstr>华文中宋</vt:lpstr>
      <vt:lpstr>华文仿宋</vt:lpstr>
      <vt:lpstr>华文行楷</vt:lpstr>
      <vt:lpstr>仿宋_GB2312</vt:lpstr>
      <vt:lpstr>高等数学_模板1</vt:lpstr>
      <vt:lpstr>Microsoft 公式 3.0</vt:lpstr>
      <vt:lpstr>MathType 6.0 Equation</vt:lpstr>
      <vt:lpstr>第七章</vt:lpstr>
      <vt:lpstr>第一节</vt:lpstr>
      <vt:lpstr>问 题 引 入</vt:lpstr>
      <vt:lpstr>引例1.</vt:lpstr>
      <vt:lpstr>引例2.</vt:lpstr>
      <vt:lpstr>引例2.</vt:lpstr>
      <vt:lpstr>引例3. 列车在平直路上以</vt:lpstr>
      <vt:lpstr>微分方程的基本概念</vt:lpstr>
      <vt:lpstr>PowerPoint 演示文稿</vt:lpstr>
      <vt:lpstr>例1. 验证函数</vt:lpstr>
      <vt:lpstr>例2. 已知曲线上点 P(x, y) 处的法线与 x 轴交点为 Q ,</vt:lpstr>
    </vt:vector>
  </TitlesOfParts>
  <Company>中国矿业大学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第一节  微分方程的基本概念</dc:title>
  <dc:creator>ss</dc:creator>
  <cp:lastModifiedBy>drrtu</cp:lastModifiedBy>
  <cp:revision>157</cp:revision>
  <dcterms:created xsi:type="dcterms:W3CDTF">2000-05-06T00:19:13Z</dcterms:created>
  <dcterms:modified xsi:type="dcterms:W3CDTF">2015-12-16T06:28:06Z</dcterms:modified>
</cp:coreProperties>
</file>