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96" r:id="rId2"/>
    <p:sldId id="299" r:id="rId3"/>
    <p:sldId id="314" r:id="rId4"/>
    <p:sldId id="315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264" r:id="rId15"/>
    <p:sldId id="282" r:id="rId16"/>
    <p:sldId id="280" r:id="rId17"/>
  </p:sldIdLst>
  <p:sldSz cx="9144000" cy="6858000" type="screen4x3"/>
  <p:notesSz cx="6858000" cy="9144000"/>
  <p:defaultTextStyle>
    <a:defPPr>
      <a:defRPr lang="zh-CN"/>
    </a:defPPr>
    <a:lvl1pPr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t">
      <a:lnSpc>
        <a:spcPct val="110000"/>
      </a:lnSpc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FFFF"/>
    <a:srgbClr val="0033CC"/>
    <a:srgbClr val="008000"/>
    <a:srgbClr val="99FF33"/>
    <a:srgbClr val="0033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7" autoAdjust="0"/>
  </p:normalViewPr>
  <p:slideViewPr>
    <p:cSldViewPr>
      <p:cViewPr varScale="1">
        <p:scale>
          <a:sx n="94" d="100"/>
          <a:sy n="94" d="100"/>
        </p:scale>
        <p:origin x="-1577" y="-86"/>
      </p:cViewPr>
      <p:guideLst>
        <p:guide orient="horz" pos="4319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2" Type="http://schemas.openxmlformats.org/officeDocument/2006/relationships/image" Target="../media/image83.emf"/><Relationship Id="rId1" Type="http://schemas.openxmlformats.org/officeDocument/2006/relationships/image" Target="../media/image82.png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06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12" Type="http://schemas.openxmlformats.org/officeDocument/2006/relationships/image" Target="../media/image105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4.emf"/><Relationship Id="rId5" Type="http://schemas.openxmlformats.org/officeDocument/2006/relationships/image" Target="../media/image99.emf"/><Relationship Id="rId10" Type="http://schemas.openxmlformats.org/officeDocument/2006/relationships/image" Target="../media/image103.emf"/><Relationship Id="rId4" Type="http://schemas.openxmlformats.org/officeDocument/2006/relationships/image" Target="../media/image98.emf"/><Relationship Id="rId9" Type="http://schemas.openxmlformats.org/officeDocument/2006/relationships/image" Target="../media/image102.emf"/><Relationship Id="rId14" Type="http://schemas.openxmlformats.org/officeDocument/2006/relationships/image" Target="../media/image10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13" Type="http://schemas.openxmlformats.org/officeDocument/2006/relationships/image" Target="../media/image119.e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12" Type="http://schemas.openxmlformats.org/officeDocument/2006/relationships/image" Target="../media/image118.emf"/><Relationship Id="rId2" Type="http://schemas.openxmlformats.org/officeDocument/2006/relationships/image" Target="../media/image109.emf"/><Relationship Id="rId16" Type="http://schemas.openxmlformats.org/officeDocument/2006/relationships/image" Target="../media/image122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11" Type="http://schemas.openxmlformats.org/officeDocument/2006/relationships/image" Target="../media/image117.emf"/><Relationship Id="rId5" Type="http://schemas.openxmlformats.org/officeDocument/2006/relationships/image" Target="../media/image112.emf"/><Relationship Id="rId15" Type="http://schemas.openxmlformats.org/officeDocument/2006/relationships/image" Target="../media/image121.emf"/><Relationship Id="rId10" Type="http://schemas.openxmlformats.org/officeDocument/2006/relationships/image" Target="../media/image82.png"/><Relationship Id="rId4" Type="http://schemas.openxmlformats.org/officeDocument/2006/relationships/image" Target="../media/image111.emf"/><Relationship Id="rId9" Type="http://schemas.openxmlformats.org/officeDocument/2006/relationships/image" Target="../media/image116.emf"/><Relationship Id="rId14" Type="http://schemas.openxmlformats.org/officeDocument/2006/relationships/image" Target="../media/image1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6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Relationship Id="rId14" Type="http://schemas.openxmlformats.org/officeDocument/2006/relationships/image" Target="../media/image6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34B08CDD-982E-407F-8788-BF218126FB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674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base">
              <a:lnSpc>
                <a:spcPct val="100000"/>
              </a:lnSpc>
              <a:defRPr kumimoji="1" sz="1200">
                <a:ea typeface="宋体" pitchFamily="2" charset="-122"/>
              </a:defRPr>
            </a:lvl1pPr>
          </a:lstStyle>
          <a:p>
            <a:pPr>
              <a:defRPr/>
            </a:pPr>
            <a:fld id="{63BB907F-911F-4570-AACB-F821DAAB2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157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95508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7084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204904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75839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578589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2716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87420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991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15159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875599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43298862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2"/>
          <p:cNvSpPr txBox="1">
            <a:spLocks noChangeArrowheads="1"/>
          </p:cNvSpPr>
          <p:nvPr/>
        </p:nvSpPr>
        <p:spPr bwMode="auto">
          <a:xfrm>
            <a:off x="0" y="6569075"/>
            <a:ext cx="9144000" cy="287338"/>
          </a:xfrm>
          <a:prstGeom prst="rect">
            <a:avLst/>
          </a:prstGeom>
          <a:ln/>
          <a:ex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tIns="0" rIns="0" bIns="0"/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defRPr/>
            </a:pP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《</a:t>
            </a:r>
            <a:r>
              <a:rPr kumimoji="1" lang="zh-CN" altLang="en-US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高等数学</a:t>
            </a:r>
            <a:r>
              <a:rPr kumimoji="1" lang="en-US" altLang="zh-CN" sz="16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》</a:t>
            </a:r>
          </a:p>
        </p:txBody>
      </p:sp>
      <p:sp>
        <p:nvSpPr>
          <p:cNvPr id="1029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下页</a:t>
            </a:r>
          </a:p>
        </p:txBody>
      </p:sp>
      <p:sp>
        <p:nvSpPr>
          <p:cNvPr id="1030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5938" y="660400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结束</a:t>
            </a:r>
          </a:p>
        </p:txBody>
      </p:sp>
      <p:sp>
        <p:nvSpPr>
          <p:cNvPr id="1031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563938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 b="1" cap="none" spc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/>
                <a:ea typeface="宋体" pitchFamily="2" charset="-122"/>
              </a:rPr>
              <a:t>返回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image" Target="../media/image3.emf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3.bin"/><Relationship Id="rId25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9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9.emf"/><Relationship Id="rId26" Type="http://schemas.openxmlformats.org/officeDocument/2006/relationships/image" Target="../media/image93.emf"/><Relationship Id="rId3" Type="http://schemas.openxmlformats.org/officeDocument/2006/relationships/oleObject" Target="../embeddings/oleObject78.bin"/><Relationship Id="rId21" Type="http://schemas.openxmlformats.org/officeDocument/2006/relationships/oleObject" Target="../embeddings/oleObject87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85.bin"/><Relationship Id="rId25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2.bin"/><Relationship Id="rId24" Type="http://schemas.openxmlformats.org/officeDocument/2006/relationships/image" Target="../media/image92.emf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23" Type="http://schemas.openxmlformats.org/officeDocument/2006/relationships/oleObject" Target="../embeddings/oleObject88.bin"/><Relationship Id="rId28" Type="http://schemas.openxmlformats.org/officeDocument/2006/relationships/image" Target="../media/image94.emf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86.bin"/><Relationship Id="rId4" Type="http://schemas.openxmlformats.org/officeDocument/2006/relationships/image" Target="../media/image82.png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Relationship Id="rId27" Type="http://schemas.openxmlformats.org/officeDocument/2006/relationships/oleObject" Target="../embeddings/oleObject9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82.png"/><Relationship Id="rId26" Type="http://schemas.openxmlformats.org/officeDocument/2006/relationships/image" Target="../media/image105.e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98.bin"/><Relationship Id="rId25" Type="http://schemas.openxmlformats.org/officeDocument/2006/relationships/oleObject" Target="../embeddings/oleObject10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1.emf"/><Relationship Id="rId20" Type="http://schemas.openxmlformats.org/officeDocument/2006/relationships/image" Target="../media/image102.emf"/><Relationship Id="rId29" Type="http://schemas.openxmlformats.org/officeDocument/2006/relationships/oleObject" Target="../embeddings/oleObject10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95.bin"/><Relationship Id="rId24" Type="http://schemas.openxmlformats.org/officeDocument/2006/relationships/image" Target="../media/image104.emf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oleObject" Target="../embeddings/oleObject101.bin"/><Relationship Id="rId28" Type="http://schemas.openxmlformats.org/officeDocument/2006/relationships/image" Target="../media/image106.e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00.emf"/><Relationship Id="rId22" Type="http://schemas.openxmlformats.org/officeDocument/2006/relationships/image" Target="../media/image103.emf"/><Relationship Id="rId27" Type="http://schemas.openxmlformats.org/officeDocument/2006/relationships/oleObject" Target="../embeddings/oleObject103.bin"/><Relationship Id="rId30" Type="http://schemas.openxmlformats.org/officeDocument/2006/relationships/image" Target="../media/image10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5.emf"/><Relationship Id="rId26" Type="http://schemas.openxmlformats.org/officeDocument/2006/relationships/image" Target="../media/image118.e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122.emf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4.emf"/><Relationship Id="rId20" Type="http://schemas.openxmlformats.org/officeDocument/2006/relationships/image" Target="../media/image116.emf"/><Relationship Id="rId29" Type="http://schemas.openxmlformats.org/officeDocument/2006/relationships/oleObject" Target="../embeddings/oleObject11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17.emf"/><Relationship Id="rId32" Type="http://schemas.openxmlformats.org/officeDocument/2006/relationships/image" Target="../media/image121.e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19.emf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13.bin"/><Relationship Id="rId31" Type="http://schemas.openxmlformats.org/officeDocument/2006/relationships/oleObject" Target="../embeddings/oleObject119.bin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3.emf"/><Relationship Id="rId22" Type="http://schemas.openxmlformats.org/officeDocument/2006/relationships/image" Target="../media/image82.png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2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2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7.e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8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9.emf"/><Relationship Id="rId20" Type="http://schemas.openxmlformats.org/officeDocument/2006/relationships/image" Target="../media/image51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3.e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8.emf"/><Relationship Id="rId22" Type="http://schemas.openxmlformats.org/officeDocument/2006/relationships/image" Target="../media/image5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4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6.emf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60.bin"/><Relationship Id="rId31" Type="http://schemas.openxmlformats.org/officeDocument/2006/relationships/image" Target="../media/image68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2"/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B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3276600" y="4648200"/>
            <a:ext cx="9953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b="1">
                <a:solidFill>
                  <a:srgbClr val="0000FF"/>
                </a:solidFill>
              </a:rPr>
              <a:t>转化 </a:t>
            </a:r>
          </a:p>
        </p:txBody>
      </p:sp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1665288" y="779463"/>
            <a:ext cx="66706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fontAlgn="base" hangingPunct="1">
              <a:lnSpc>
                <a:spcPct val="100000"/>
              </a:lnSpc>
            </a:pP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可分离变量微分方程</a:t>
            </a:r>
            <a:endParaRPr kumimoji="1" lang="en-US" altLang="zh-CN" sz="4800">
              <a:solidFill>
                <a:schemeClr val="tx2"/>
              </a:solidFill>
              <a:latin typeface="华文行楷" pitchFamily="2" charset="-122"/>
              <a:ea typeface="华文行楷" pitchFamily="2" charset="-122"/>
            </a:endParaRPr>
          </a:p>
          <a:p>
            <a:pPr algn="ctr" eaLnBrk="1" fontAlgn="base" hangingPunct="1">
              <a:lnSpc>
                <a:spcPct val="100000"/>
              </a:lnSpc>
            </a:pPr>
            <a:r>
              <a:rPr kumimoji="1" lang="en-US" altLang="zh-CN" sz="3200">
                <a:solidFill>
                  <a:srgbClr val="008000"/>
                </a:solidFill>
                <a:ea typeface="华文行楷" pitchFamily="2" charset="-122"/>
              </a:rPr>
              <a:t>/* </a:t>
            </a:r>
            <a:r>
              <a:rPr kumimoji="1" lang="en-US" altLang="zh-CN" sz="3200" i="1">
                <a:solidFill>
                  <a:srgbClr val="008000"/>
                </a:solidFill>
                <a:ea typeface="华文行楷" pitchFamily="2" charset="-122"/>
              </a:rPr>
              <a:t>Separable</a:t>
            </a:r>
            <a:r>
              <a:rPr kumimoji="1" lang="en-US" altLang="zh-CN" sz="3200">
                <a:solidFill>
                  <a:srgbClr val="008000"/>
                </a:solidFill>
                <a:ea typeface="华文行楷" pitchFamily="2" charset="-122"/>
              </a:rPr>
              <a:t> </a:t>
            </a:r>
            <a:r>
              <a:rPr kumimoji="1" lang="en-US" altLang="zh-CN" sz="3200" i="1">
                <a:solidFill>
                  <a:srgbClr val="008000"/>
                </a:solidFill>
                <a:ea typeface="华文行楷" pitchFamily="2" charset="-122"/>
              </a:rPr>
              <a:t>Differential Equations</a:t>
            </a:r>
            <a:r>
              <a:rPr kumimoji="1" lang="en-US" altLang="zh-CN" sz="3200">
                <a:solidFill>
                  <a:srgbClr val="008000"/>
                </a:solidFill>
                <a:ea typeface="华文行楷" pitchFamily="2" charset="-122"/>
              </a:rPr>
              <a:t>*/ </a:t>
            </a:r>
            <a:r>
              <a:rPr kumimoji="1" lang="zh-CN" altLang="en-US" sz="3200">
                <a:solidFill>
                  <a:srgbClr val="008000"/>
                </a:solidFill>
                <a:ea typeface="华文行楷" pitchFamily="2" charset="-122"/>
              </a:rPr>
              <a:t> </a:t>
            </a:r>
            <a:r>
              <a:rPr kumimoji="1" lang="zh-CN" altLang="en-US" sz="4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 </a:t>
            </a:r>
            <a:endParaRPr kumimoji="1" lang="zh-CN" altLang="en-US" sz="48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053" name="Rectangle 14"/>
          <p:cNvSpPr>
            <a:spLocks noChangeArrowheads="1"/>
          </p:cNvSpPr>
          <p:nvPr>
            <p:ph type="title"/>
          </p:nvPr>
        </p:nvSpPr>
        <p:spPr bwMode="auto">
          <a:xfrm>
            <a:off x="611188" y="114300"/>
            <a:ext cx="2362200" cy="91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sp>
        <p:nvSpPr>
          <p:cNvPr id="60431" name="Text Box 15"/>
          <p:cNvSpPr txBox="1">
            <a:spLocks noChangeArrowheads="1"/>
          </p:cNvSpPr>
          <p:nvPr/>
        </p:nvSpPr>
        <p:spPr bwMode="auto">
          <a:xfrm>
            <a:off x="1981200" y="5373688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>
                <a:latin typeface="楷体_GB2312" pitchFamily="49" charset="-122"/>
              </a:rPr>
              <a:t>解分离变量方程 </a:t>
            </a:r>
          </a:p>
        </p:txBody>
      </p:sp>
      <p:pic>
        <p:nvPicPr>
          <p:cNvPr id="6043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495925"/>
            <a:ext cx="26670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1981200" y="2286000"/>
            <a:ext cx="3257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 sz="3200" b="1">
                <a:latin typeface="楷体_GB2312" pitchFamily="49" charset="-122"/>
              </a:rPr>
              <a:t>可分离变量方程 </a:t>
            </a:r>
          </a:p>
        </p:txBody>
      </p:sp>
      <p:pic>
        <p:nvPicPr>
          <p:cNvPr id="60434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895600"/>
            <a:ext cx="2476500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60435" name="Group 19"/>
          <p:cNvGrpSpPr>
            <a:grpSpLocks/>
          </p:cNvGrpSpPr>
          <p:nvPr/>
        </p:nvGrpSpPr>
        <p:grpSpPr bwMode="auto">
          <a:xfrm>
            <a:off x="2590800" y="3886200"/>
            <a:ext cx="5635625" cy="454025"/>
            <a:chOff x="578" y="3480"/>
            <a:chExt cx="3550" cy="286"/>
          </a:xfrm>
        </p:grpSpPr>
        <p:graphicFrame>
          <p:nvGraphicFramePr>
            <p:cNvPr id="2062" name="Object 20"/>
            <p:cNvGraphicFramePr>
              <a:graphicFrameLocks noChangeAspect="1"/>
            </p:cNvGraphicFramePr>
            <p:nvPr/>
          </p:nvGraphicFramePr>
          <p:xfrm>
            <a:off x="578" y="3480"/>
            <a:ext cx="355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5" imgW="5600812" imgH="409538" progId="Equation.3">
                    <p:embed/>
                  </p:oleObj>
                </mc:Choice>
                <mc:Fallback>
                  <p:oleObj name="Equation" r:id="rId5" imgW="5600812" imgH="40953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" y="3480"/>
                          <a:ext cx="355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21"/>
            <p:cNvGraphicFramePr>
              <a:graphicFrameLocks noChangeAspect="1"/>
            </p:cNvGraphicFramePr>
            <p:nvPr/>
          </p:nvGraphicFramePr>
          <p:xfrm>
            <a:off x="1163" y="3486"/>
            <a:ext cx="2629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quation" r:id="rId7" imgW="4143236" imgH="409538" progId="Equation.3">
                    <p:embed/>
                  </p:oleObj>
                </mc:Choice>
                <mc:Fallback>
                  <p:oleObj name="Equation" r:id="rId7" imgW="4143236" imgH="40953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3" y="3486"/>
                          <a:ext cx="2629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45" name="Line 29"/>
          <p:cNvSpPr>
            <a:spLocks noChangeShapeType="1"/>
          </p:cNvSpPr>
          <p:nvPr/>
        </p:nvSpPr>
        <p:spPr bwMode="auto">
          <a:xfrm>
            <a:off x="3276600" y="4495800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" name="Text Box 34"/>
          <p:cNvSpPr txBox="1">
            <a:spLocks noChangeArrowheads="1"/>
          </p:cNvSpPr>
          <p:nvPr/>
        </p:nvSpPr>
        <p:spPr bwMode="auto">
          <a:xfrm>
            <a:off x="7340600" y="250825"/>
            <a:ext cx="14382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00000"/>
              </a:lnSpc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zh-CN" altLang="en-US">
                <a:solidFill>
                  <a:schemeClr val="accent2"/>
                </a:solidFill>
              </a:rPr>
              <a:t>第七章 </a:t>
            </a:r>
          </a:p>
        </p:txBody>
      </p:sp>
      <p:sp>
        <p:nvSpPr>
          <p:cNvPr id="60451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6" grpId="0" build="p" autoUpdateAnimBg="0"/>
      <p:bldP spid="60431" grpId="0" build="p" autoUpdateAnimBg="0" advAuto="0"/>
      <p:bldP spid="60433" grpId="0" build="p" autoUpdateAnimBg="0"/>
      <p:bldP spid="60445" grpId="0" animBg="1"/>
      <p:bldP spid="60451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7305675" y="4729163"/>
            <a:ext cx="1600200" cy="1219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7" name="Rectangle 3"/>
          <p:cNvSpPr>
            <a:spLocks noChangeArrowheads="1"/>
          </p:cNvSpPr>
          <p:nvPr>
            <p:ph type="title"/>
          </p:nvPr>
        </p:nvSpPr>
        <p:spPr bwMode="auto">
          <a:xfrm>
            <a:off x="533400" y="225425"/>
            <a:ext cx="914400" cy="539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5.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28600" y="762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成正比</a:t>
            </a:r>
            <a:r>
              <a:rPr kumimoji="1" lang="en-US" altLang="zh-CN"/>
              <a:t>,</a:t>
            </a: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8059738" y="762000"/>
            <a:ext cx="703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</a:t>
            </a:r>
            <a:endParaRPr kumimoji="1" lang="zh-CN" altLang="en-US" sz="2400">
              <a:solidFill>
                <a:schemeClr val="accent2"/>
              </a:solidFill>
            </a:endParaRPr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533400" y="19050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根据牛顿第二定律列方程</a:t>
            </a: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5334000" y="1752600"/>
          <a:ext cx="1028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name="Equation" r:id="rId3" imgW="990563" imgH="885713" progId="Equation.3">
                  <p:embed/>
                </p:oleObj>
              </mc:Choice>
              <mc:Fallback>
                <p:oleObj name="Equation" r:id="rId3" imgW="990563" imgH="88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752600"/>
                        <a:ext cx="1028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3163888" y="2501900"/>
          <a:ext cx="128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8" name="Equation" r:id="rId5" imgW="1247821" imgH="428625" progId="Equation.3">
                  <p:embed/>
                </p:oleObj>
              </mc:Choice>
              <mc:Fallback>
                <p:oleObj name="Equation" r:id="rId5" imgW="1247821" imgH="4286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2501900"/>
                        <a:ext cx="128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1120775" y="2452688"/>
            <a:ext cx="2308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初始条件为</a:t>
            </a: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228600" y="306705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对方程分离变量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71691" name="Object 11"/>
          <p:cNvGraphicFramePr>
            <a:graphicFrameLocks noChangeAspect="1"/>
          </p:cNvGraphicFramePr>
          <p:nvPr/>
        </p:nvGraphicFramePr>
        <p:xfrm>
          <a:off x="5257800" y="2882900"/>
          <a:ext cx="224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7" imgW="2209949" imgH="885713" progId="Equation.3">
                  <p:embed/>
                </p:oleObj>
              </mc:Choice>
              <mc:Fallback>
                <p:oleObj name="Equation" r:id="rId7" imgW="2209949" imgH="8857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82900"/>
                        <a:ext cx="224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4953000" y="3048000"/>
          <a:ext cx="5222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公式" r:id="rId9" imgW="161916" imgH="238088" progId="Equation.3">
                  <p:embed/>
                </p:oleObj>
              </mc:Choice>
              <mc:Fallback>
                <p:oleObj name="公式" r:id="rId9" imgW="161916" imgH="23808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52228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6792913" y="3006725"/>
          <a:ext cx="522287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公式" r:id="rId11" imgW="161916" imgH="238088" progId="Equation.3">
                  <p:embed/>
                </p:oleObj>
              </mc:Choice>
              <mc:Fallback>
                <p:oleObj name="公式" r:id="rId11" imgW="161916" imgH="23808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913" y="3006725"/>
                        <a:ext cx="522287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2936875" y="3067050"/>
            <a:ext cx="2244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然后积分 </a:t>
            </a: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228600" y="3900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</a:t>
            </a:r>
          </a:p>
        </p:txBody>
      </p:sp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1346200" y="3721100"/>
          <a:ext cx="368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13" imgW="3648121" imgH="809699" progId="Equation.3">
                  <p:embed/>
                </p:oleObj>
              </mc:Choice>
              <mc:Fallback>
                <p:oleObj name="Equation" r:id="rId13" imgW="3648121" imgH="809699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721100"/>
                        <a:ext cx="3683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7" name="Object 17"/>
          <p:cNvGraphicFramePr>
            <a:graphicFrameLocks noChangeAspect="1"/>
          </p:cNvGraphicFramePr>
          <p:nvPr/>
        </p:nvGraphicFramePr>
        <p:xfrm>
          <a:off x="5257800" y="3962400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15" imgW="2933551" imgH="390451" progId="Equation.3">
                  <p:embed/>
                </p:oleObj>
              </mc:Choice>
              <mc:Fallback>
                <p:oleObj name="Equation" r:id="rId15" imgW="2933551" imgH="39045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962400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228600" y="47386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利用初始条件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71699" name="Object 19"/>
          <p:cNvGraphicFramePr>
            <a:graphicFrameLocks noChangeAspect="1"/>
          </p:cNvGraphicFramePr>
          <p:nvPr/>
        </p:nvGraphicFramePr>
        <p:xfrm>
          <a:off x="3276600" y="4635500"/>
          <a:ext cx="2336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17" imgW="2295590" imgH="809699" progId="Equation.3">
                  <p:embed/>
                </p:oleObj>
              </mc:Choice>
              <mc:Fallback>
                <p:oleObj name="Equation" r:id="rId17" imgW="2295590" imgH="80969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635500"/>
                        <a:ext cx="2336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228600" y="5484813"/>
            <a:ext cx="4225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代入上式后化简</a:t>
            </a:r>
            <a:r>
              <a:rPr kumimoji="1" lang="en-US" altLang="zh-CN"/>
              <a:t>, </a:t>
            </a:r>
            <a:r>
              <a:rPr kumimoji="1" lang="zh-CN" altLang="en-US"/>
              <a:t>得特解</a:t>
            </a:r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1524000" y="7620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并设降落伞离开跳伞塔时</a:t>
            </a:r>
            <a:r>
              <a:rPr kumimoji="1" lang="en-US" altLang="zh-CN"/>
              <a:t>( </a:t>
            </a:r>
            <a:r>
              <a:rPr kumimoji="1" lang="en-US" altLang="zh-CN" i="1"/>
              <a:t>t </a:t>
            </a:r>
            <a:r>
              <a:rPr kumimoji="1" lang="en-US" altLang="zh-CN"/>
              <a:t>= 0 ) </a:t>
            </a:r>
            <a:r>
              <a:rPr kumimoji="1" lang="zh-CN" altLang="en-US"/>
              <a:t>速度为</a:t>
            </a:r>
            <a:r>
              <a:rPr kumimoji="1" lang="en-US" altLang="zh-CN"/>
              <a:t>0,</a:t>
            </a:r>
          </a:p>
        </p:txBody>
      </p:sp>
      <p:graphicFrame>
        <p:nvGraphicFramePr>
          <p:cNvPr id="71702" name="Object 22"/>
          <p:cNvGraphicFramePr>
            <a:graphicFrameLocks noChangeAspect="1"/>
          </p:cNvGraphicFramePr>
          <p:nvPr/>
        </p:nvGraphicFramePr>
        <p:xfrm>
          <a:off x="4375150" y="5168900"/>
          <a:ext cx="2730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19" imgW="2695696" imgH="1019324" progId="Equation.3">
                  <p:embed/>
                </p:oleObj>
              </mc:Choice>
              <mc:Fallback>
                <p:oleObj name="Equation" r:id="rId19" imgW="2695696" imgH="10193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5168900"/>
                        <a:ext cx="2730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3" name="Object 23"/>
          <p:cNvGraphicFramePr>
            <a:graphicFrameLocks noChangeAspect="1"/>
          </p:cNvGraphicFramePr>
          <p:nvPr/>
        </p:nvGraphicFramePr>
        <p:xfrm>
          <a:off x="6445250" y="2079625"/>
          <a:ext cx="508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21" imgW="466679" imgH="276262" progId="Equation.3">
                  <p:embed/>
                </p:oleObj>
              </mc:Choice>
              <mc:Fallback>
                <p:oleObj name="Equation" r:id="rId21" imgW="466679" imgH="27626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2079625"/>
                        <a:ext cx="508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4" name="Object 24"/>
          <p:cNvGraphicFramePr>
            <a:graphicFrameLocks noChangeAspect="1"/>
          </p:cNvGraphicFramePr>
          <p:nvPr/>
        </p:nvGraphicFramePr>
        <p:xfrm>
          <a:off x="7018338" y="2017713"/>
          <a:ext cx="66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23" imgW="619227" imgH="371363" progId="Equation.3">
                  <p:embed/>
                </p:oleObj>
              </mc:Choice>
              <mc:Fallback>
                <p:oleObj name="Equation" r:id="rId23" imgW="619227" imgH="37136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2017713"/>
                        <a:ext cx="66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301750" y="219075"/>
            <a:ext cx="7385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设降落伞从跳伞塔下落后所受空气阻力与速度 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228600" y="1309688"/>
            <a:ext cx="586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降落伞下落速度与时间的函数关系</a:t>
            </a:r>
            <a:r>
              <a:rPr kumimoji="1" lang="en-US" altLang="zh-CN"/>
              <a:t>.   </a:t>
            </a:r>
            <a:endParaRPr kumimoji="1" lang="en-US" altLang="zh-CN" sz="2400">
              <a:solidFill>
                <a:schemeClr val="accent2"/>
              </a:solidFill>
            </a:endParaRPr>
          </a:p>
        </p:txBody>
      </p:sp>
      <p:graphicFrame>
        <p:nvGraphicFramePr>
          <p:cNvPr id="71707" name="Object 27"/>
          <p:cNvGraphicFramePr>
            <a:graphicFrameLocks noChangeAspect="1"/>
          </p:cNvGraphicFramePr>
          <p:nvPr/>
        </p:nvGraphicFramePr>
        <p:xfrm>
          <a:off x="7600950" y="5259388"/>
          <a:ext cx="990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25" imgW="952426" imgH="580988" progId="Equation.3">
                  <p:embed/>
                </p:oleObj>
              </mc:Choice>
              <mc:Fallback>
                <p:oleObj name="Equation" r:id="rId25" imgW="952426" imgH="580988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5259388"/>
                        <a:ext cx="9906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7315200" y="4738688"/>
            <a:ext cx="1590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 i="1"/>
              <a:t>t</a:t>
            </a:r>
            <a:r>
              <a:rPr kumimoji="1" lang="en-US" altLang="zh-CN"/>
              <a:t> </a:t>
            </a:r>
            <a:r>
              <a:rPr kumimoji="1" lang="zh-CN" altLang="en-US" sz="2400"/>
              <a:t>足够大时</a:t>
            </a:r>
          </a:p>
        </p:txBody>
      </p:sp>
      <p:pic>
        <p:nvPicPr>
          <p:cNvPr id="11294" name="Picture 38"/>
          <p:cNvPicPr>
            <a:picLocks noChangeAspect="1" noChangeArrowheads="1"/>
          </p:cNvPicPr>
          <p:nvPr/>
        </p:nvPicPr>
        <p:blipFill>
          <a:blip r:embed="rId27">
            <a:lum brigh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1905000"/>
            <a:ext cx="1238250" cy="17859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685" grpId="0" autoUpdateAnimBg="0"/>
      <p:bldP spid="71686" grpId="0" autoUpdateAnimBg="0"/>
      <p:bldP spid="71689" grpId="0" autoUpdateAnimBg="0"/>
      <p:bldP spid="71690" grpId="0" autoUpdateAnimBg="0"/>
      <p:bldP spid="71694" grpId="0" autoUpdateAnimBg="0"/>
      <p:bldP spid="71695" grpId="0" autoUpdateAnimBg="0"/>
      <p:bldP spid="71698" grpId="0" autoUpdateAnimBg="0"/>
      <p:bldP spid="71700" grpId="0" autoUpdateAnimBg="0"/>
      <p:bldP spid="71701" grpId="0" autoUpdateAnimBg="0"/>
      <p:bldP spid="71706" grpId="0" autoUpdateAnimBg="0"/>
      <p:bldP spid="71708" grpId="0" build="p" autoUpdateAnimBg="0" advAuto="0"/>
      <p:bldP spid="3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54"/>
          <p:cNvGrpSpPr>
            <a:grpSpLocks/>
          </p:cNvGrpSpPr>
          <p:nvPr/>
        </p:nvGrpSpPr>
        <p:grpSpPr bwMode="auto">
          <a:xfrm>
            <a:off x="6170613" y="3317875"/>
            <a:ext cx="2403475" cy="1158875"/>
            <a:chOff x="3887" y="2090"/>
            <a:chExt cx="1514" cy="730"/>
          </a:xfrm>
        </p:grpSpPr>
        <p:grpSp>
          <p:nvGrpSpPr>
            <p:cNvPr id="12331" name="Group 53"/>
            <p:cNvGrpSpPr>
              <a:grpSpLocks/>
            </p:cNvGrpSpPr>
            <p:nvPr/>
          </p:nvGrpSpPr>
          <p:grpSpPr bwMode="auto">
            <a:xfrm>
              <a:off x="3887" y="2090"/>
              <a:ext cx="1475" cy="730"/>
              <a:chOff x="3887" y="2090"/>
              <a:chExt cx="1475" cy="730"/>
            </a:xfrm>
          </p:grpSpPr>
          <p:graphicFrame>
            <p:nvGraphicFramePr>
              <p:cNvPr id="12333" name="Object 49"/>
              <p:cNvGraphicFramePr>
                <a:graphicFrameLocks noChangeAspect="1"/>
              </p:cNvGraphicFramePr>
              <p:nvPr/>
            </p:nvGraphicFramePr>
            <p:xfrm>
              <a:off x="3887" y="2090"/>
              <a:ext cx="1270" cy="7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51" name="位图图像" r:id="rId3" imgW="1971950" imgH="1133633" progId="Paint.Picture">
                      <p:embed/>
                    </p:oleObj>
                  </mc:Choice>
                  <mc:Fallback>
                    <p:oleObj name="位图图像" r:id="rId3" imgW="1971950" imgH="1133633" progId="Paint.Picture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7" y="2090"/>
                            <a:ext cx="1270" cy="7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4" name="Line 4"/>
              <p:cNvSpPr>
                <a:spLocks noChangeShapeType="1"/>
              </p:cNvSpPr>
              <p:nvPr/>
            </p:nvSpPr>
            <p:spPr bwMode="auto">
              <a:xfrm>
                <a:off x="5239" y="2545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5" name="Line 5"/>
              <p:cNvSpPr>
                <a:spLocks noChangeShapeType="1"/>
              </p:cNvSpPr>
              <p:nvPr/>
            </p:nvSpPr>
            <p:spPr bwMode="auto">
              <a:xfrm>
                <a:off x="5135" y="2138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6" name="Line 6"/>
              <p:cNvSpPr>
                <a:spLocks noChangeShapeType="1"/>
              </p:cNvSpPr>
              <p:nvPr/>
            </p:nvSpPr>
            <p:spPr bwMode="auto">
              <a:xfrm>
                <a:off x="5135" y="2737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7" name="Line 7"/>
              <p:cNvSpPr>
                <a:spLocks noChangeShapeType="1"/>
              </p:cNvSpPr>
              <p:nvPr/>
            </p:nvSpPr>
            <p:spPr bwMode="auto">
              <a:xfrm flipV="1">
                <a:off x="5239" y="2138"/>
                <a:ext cx="0" cy="1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2332" name="Object 9"/>
            <p:cNvGraphicFramePr>
              <a:graphicFrameLocks noChangeAspect="1"/>
            </p:cNvGraphicFramePr>
            <p:nvPr/>
          </p:nvGraphicFramePr>
          <p:xfrm>
            <a:off x="5136" y="2333"/>
            <a:ext cx="26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2" name="Equation" r:id="rId5" imgW="485747" imgH="352276" progId="Equation.3">
                    <p:embed/>
                  </p:oleObj>
                </mc:Choice>
                <mc:Fallback>
                  <p:oleObj name="Equation" r:id="rId5" imgW="485747" imgH="35227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333"/>
                          <a:ext cx="26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1" name="Rectangle 10"/>
          <p:cNvSpPr>
            <a:spLocks noChangeArrowheads="1"/>
          </p:cNvSpPr>
          <p:nvPr>
            <p:ph type="title"/>
          </p:nvPr>
        </p:nvSpPr>
        <p:spPr bwMode="auto">
          <a:xfrm>
            <a:off x="611188" y="228600"/>
            <a:ext cx="8258175" cy="585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b="1" smtClean="0">
                <a:ea typeface="楷体_GB2312" pitchFamily="49" charset="-122"/>
              </a:rPr>
              <a:t>*</a:t>
            </a:r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6.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有高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1m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的半球形容器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水从它的底部小孔流出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2654300" y="800100"/>
          <a:ext cx="1536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7" imgW="1495379" imgH="485887" progId="Equation.3">
                  <p:embed/>
                </p:oleObj>
              </mc:Choice>
              <mc:Fallback>
                <p:oleObj name="Equation" r:id="rId7" imgW="1495379" imgH="48588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800100"/>
                        <a:ext cx="1536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4114800" y="8143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开始时容器内盛满了水</a:t>
            </a:r>
            <a:r>
              <a:rPr kumimoji="1" lang="en-US" altLang="zh-CN"/>
              <a:t>,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228600" y="1347788"/>
            <a:ext cx="861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从小孔流出过程中</a:t>
            </a:r>
            <a:r>
              <a:rPr kumimoji="1" lang="en-US" altLang="zh-CN"/>
              <a:t>, </a:t>
            </a:r>
            <a:r>
              <a:rPr kumimoji="1" lang="zh-CN" altLang="en-US"/>
              <a:t>容器里水面的高度 </a:t>
            </a:r>
            <a:r>
              <a:rPr kumimoji="1" lang="en-US" altLang="zh-CN" i="1">
                <a:solidFill>
                  <a:schemeClr val="tx2"/>
                </a:solidFill>
              </a:rPr>
              <a:t>h</a:t>
            </a:r>
            <a:r>
              <a:rPr kumimoji="1" lang="en-US" altLang="zh-CN"/>
              <a:t> </a:t>
            </a:r>
            <a:r>
              <a:rPr kumimoji="1" lang="zh-CN" altLang="en-US"/>
              <a:t>随时间</a:t>
            </a:r>
            <a:r>
              <a:rPr kumimoji="1" lang="zh-CN" altLang="en-US" i="1">
                <a:solidFill>
                  <a:schemeClr val="tx2"/>
                </a:solidFill>
              </a:rPr>
              <a:t> </a:t>
            </a:r>
            <a:r>
              <a:rPr kumimoji="1" lang="en-US" altLang="zh-CN" i="1">
                <a:solidFill>
                  <a:schemeClr val="tx2"/>
                </a:solidFill>
              </a:rPr>
              <a:t>t</a:t>
            </a:r>
            <a:r>
              <a:rPr kumimoji="1" lang="en-US" altLang="zh-CN"/>
              <a:t> </a:t>
            </a:r>
            <a:r>
              <a:rPr kumimoji="1" lang="zh-CN" altLang="en-US"/>
              <a:t>的变</a:t>
            </a:r>
          </a:p>
        </p:txBody>
      </p:sp>
      <p:graphicFrame>
        <p:nvGraphicFramePr>
          <p:cNvPr id="72718" name="Object 14"/>
          <p:cNvGraphicFramePr>
            <a:graphicFrameLocks noChangeAspect="1"/>
          </p:cNvGraphicFramePr>
          <p:nvPr/>
        </p:nvGraphicFramePr>
        <p:xfrm>
          <a:off x="7451725" y="354330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9" imgW="161916" imgH="190537" progId="Equation.3">
                  <p:embed/>
                </p:oleObj>
              </mc:Choice>
              <mc:Fallback>
                <p:oleObj name="Equation" r:id="rId9" imgW="161916" imgH="19053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54330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611188" y="2414588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zh-CN" altLang="en-US"/>
              <a:t>由水力学知</a:t>
            </a:r>
            <a:r>
              <a:rPr kumimoji="1" lang="en-US" altLang="zh-CN"/>
              <a:t>, </a:t>
            </a:r>
            <a:r>
              <a:rPr kumimoji="1" lang="zh-CN" altLang="en-US"/>
              <a:t>水从孔口流出的流量为</a:t>
            </a:r>
          </a:p>
        </p:txBody>
      </p:sp>
      <p:graphicFrame>
        <p:nvGraphicFramePr>
          <p:cNvPr id="72720" name="Object 16"/>
          <p:cNvGraphicFramePr>
            <a:graphicFrameLocks noChangeAspect="1"/>
          </p:cNvGraphicFramePr>
          <p:nvPr/>
        </p:nvGraphicFramePr>
        <p:xfrm>
          <a:off x="1895475" y="3011488"/>
          <a:ext cx="111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11" imgW="1076204" imgH="885713" progId="Equation.3">
                  <p:embed/>
                </p:oleObj>
              </mc:Choice>
              <mc:Fallback>
                <p:oleObj name="Equation" r:id="rId11" imgW="1076204" imgH="88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5" y="3011488"/>
                        <a:ext cx="111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17"/>
          <p:cNvGraphicFramePr>
            <a:graphicFrameLocks noChangeAspect="1"/>
          </p:cNvGraphicFramePr>
          <p:nvPr/>
        </p:nvGraphicFramePr>
        <p:xfrm>
          <a:off x="3057525" y="3216275"/>
          <a:ext cx="1863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6" name="Equation" r:id="rId13" imgW="1819210" imgH="419249" progId="Equation.3">
                  <p:embed/>
                </p:oleObj>
              </mc:Choice>
              <mc:Fallback>
                <p:oleObj name="Equation" r:id="rId13" imgW="1819210" imgH="41924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3216275"/>
                        <a:ext cx="1863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228600" y="49291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72723" name="Object 19"/>
          <p:cNvGraphicFramePr>
            <a:graphicFrameLocks noChangeAspect="1"/>
          </p:cNvGraphicFramePr>
          <p:nvPr/>
        </p:nvGraphicFramePr>
        <p:xfrm>
          <a:off x="2108200" y="4999038"/>
          <a:ext cx="254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7" name="Equation" r:id="rId15" imgW="2505010" imgH="419249" progId="Equation.3">
                  <p:embed/>
                </p:oleObj>
              </mc:Choice>
              <mc:Fallback>
                <p:oleObj name="Equation" r:id="rId15" imgW="2505010" imgH="41924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999038"/>
                        <a:ext cx="254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7848600" y="8143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求水</a:t>
            </a:r>
          </a:p>
        </p:txBody>
      </p:sp>
      <p:sp>
        <p:nvSpPr>
          <p:cNvPr id="72725" name="Text Box 21"/>
          <p:cNvSpPr txBox="1">
            <a:spLocks noChangeArrowheads="1"/>
          </p:cNvSpPr>
          <p:nvPr/>
        </p:nvSpPr>
        <p:spPr bwMode="auto">
          <a:xfrm>
            <a:off x="228600" y="798513"/>
            <a:ext cx="2425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小孔横截面积</a:t>
            </a:r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228600" y="189547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化规律</a:t>
            </a:r>
            <a:r>
              <a:rPr kumimoji="1" lang="en-US" altLang="zh-CN"/>
              <a:t>.</a:t>
            </a:r>
          </a:p>
        </p:txBody>
      </p:sp>
      <p:grpSp>
        <p:nvGrpSpPr>
          <p:cNvPr id="72756" name="Group 52"/>
          <p:cNvGrpSpPr>
            <a:grpSpLocks/>
          </p:cNvGrpSpPr>
          <p:nvPr/>
        </p:nvGrpSpPr>
        <p:grpSpPr bwMode="auto">
          <a:xfrm>
            <a:off x="827088" y="3633788"/>
            <a:ext cx="2816225" cy="681037"/>
            <a:chOff x="576" y="2289"/>
            <a:chExt cx="1774" cy="429"/>
          </a:xfrm>
        </p:grpSpPr>
        <p:sp>
          <p:nvSpPr>
            <p:cNvPr id="12328" name="Line 24"/>
            <p:cNvSpPr>
              <a:spLocks noChangeShapeType="1"/>
            </p:cNvSpPr>
            <p:nvPr/>
          </p:nvSpPr>
          <p:spPr bwMode="auto">
            <a:xfrm>
              <a:off x="2160" y="2289"/>
              <a:ext cx="19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9" name="Line 25"/>
            <p:cNvSpPr>
              <a:spLocks noChangeShapeType="1"/>
            </p:cNvSpPr>
            <p:nvPr/>
          </p:nvSpPr>
          <p:spPr bwMode="auto">
            <a:xfrm flipH="1">
              <a:off x="1593" y="2289"/>
              <a:ext cx="672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0" name="Text Box 26"/>
            <p:cNvSpPr txBox="1">
              <a:spLocks noChangeArrowheads="1"/>
            </p:cNvSpPr>
            <p:nvPr/>
          </p:nvSpPr>
          <p:spPr bwMode="auto">
            <a:xfrm>
              <a:off x="576" y="2430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accent2"/>
                  </a:solidFill>
                </a:rPr>
                <a:t>流量系数</a:t>
              </a:r>
            </a:p>
          </p:txBody>
        </p:sp>
      </p:grpSp>
      <p:grpSp>
        <p:nvGrpSpPr>
          <p:cNvPr id="72755" name="Group 51"/>
          <p:cNvGrpSpPr>
            <a:grpSpLocks/>
          </p:cNvGrpSpPr>
          <p:nvPr/>
        </p:nvGrpSpPr>
        <p:grpSpPr bwMode="auto">
          <a:xfrm>
            <a:off x="2770188" y="3633788"/>
            <a:ext cx="2209800" cy="700087"/>
            <a:chOff x="1824" y="2289"/>
            <a:chExt cx="1392" cy="441"/>
          </a:xfrm>
        </p:grpSpPr>
        <p:sp>
          <p:nvSpPr>
            <p:cNvPr id="12325" name="Line 28"/>
            <p:cNvSpPr>
              <a:spLocks noChangeShapeType="1"/>
            </p:cNvSpPr>
            <p:nvPr/>
          </p:nvSpPr>
          <p:spPr bwMode="auto">
            <a:xfrm>
              <a:off x="2400" y="2289"/>
              <a:ext cx="20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Line 29"/>
            <p:cNvSpPr>
              <a:spLocks noChangeShapeType="1"/>
            </p:cNvSpPr>
            <p:nvPr/>
          </p:nvSpPr>
          <p:spPr bwMode="auto">
            <a:xfrm>
              <a:off x="2496" y="2289"/>
              <a:ext cx="0" cy="2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Text Box 30"/>
            <p:cNvSpPr txBox="1">
              <a:spLocks noChangeArrowheads="1"/>
            </p:cNvSpPr>
            <p:nvPr/>
          </p:nvSpPr>
          <p:spPr bwMode="auto">
            <a:xfrm>
              <a:off x="1824" y="2442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00FF"/>
                  </a:solidFill>
                </a:rPr>
                <a:t>孔口截面面积</a:t>
              </a:r>
            </a:p>
          </p:txBody>
        </p:sp>
      </p:grpSp>
      <p:grpSp>
        <p:nvGrpSpPr>
          <p:cNvPr id="72735" name="Group 31"/>
          <p:cNvGrpSpPr>
            <a:grpSpLocks/>
          </p:cNvGrpSpPr>
          <p:nvPr/>
        </p:nvGrpSpPr>
        <p:grpSpPr bwMode="auto">
          <a:xfrm>
            <a:off x="4191000" y="3657600"/>
            <a:ext cx="1981200" cy="1157288"/>
            <a:chOff x="2976" y="2400"/>
            <a:chExt cx="1248" cy="729"/>
          </a:xfrm>
        </p:grpSpPr>
        <p:sp>
          <p:nvSpPr>
            <p:cNvPr id="12322" name="Line 32"/>
            <p:cNvSpPr>
              <a:spLocks noChangeShapeType="1"/>
            </p:cNvSpPr>
            <p:nvPr/>
          </p:nvSpPr>
          <p:spPr bwMode="auto">
            <a:xfrm>
              <a:off x="3088" y="2400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3" name="Line 33"/>
            <p:cNvSpPr>
              <a:spLocks noChangeShapeType="1"/>
            </p:cNvSpPr>
            <p:nvPr/>
          </p:nvSpPr>
          <p:spPr bwMode="auto">
            <a:xfrm>
              <a:off x="3168" y="2400"/>
              <a:ext cx="336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Text Box 34"/>
            <p:cNvSpPr txBox="1">
              <a:spLocks noChangeArrowheads="1"/>
            </p:cNvSpPr>
            <p:nvPr/>
          </p:nvSpPr>
          <p:spPr bwMode="auto">
            <a:xfrm>
              <a:off x="2976" y="2841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t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1" lang="zh-CN" altLang="en-US" sz="2400">
                  <a:solidFill>
                    <a:schemeClr val="accent2"/>
                  </a:solidFill>
                </a:rPr>
                <a:t>重力加速度</a:t>
              </a:r>
            </a:p>
          </p:txBody>
        </p:sp>
      </p:grp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228600" y="5576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设在</a:t>
            </a:r>
          </a:p>
        </p:txBody>
      </p:sp>
      <p:graphicFrame>
        <p:nvGraphicFramePr>
          <p:cNvPr id="72740" name="Object 36"/>
          <p:cNvGraphicFramePr>
            <a:graphicFrameLocks noChangeAspect="1"/>
          </p:cNvGraphicFramePr>
          <p:nvPr/>
        </p:nvGraphicFramePr>
        <p:xfrm>
          <a:off x="1143000" y="5665788"/>
          <a:ext cx="1460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" name="Equation" r:id="rId17" imgW="1419104" imgH="371363" progId="Equation.3">
                  <p:embed/>
                </p:oleObj>
              </mc:Choice>
              <mc:Fallback>
                <p:oleObj name="Equation" r:id="rId17" imgW="1419104" imgH="371363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65788"/>
                        <a:ext cx="1460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1" name="Text Box 37"/>
          <p:cNvSpPr txBox="1">
            <a:spLocks noChangeArrowheads="1"/>
          </p:cNvSpPr>
          <p:nvPr/>
        </p:nvSpPr>
        <p:spPr bwMode="auto">
          <a:xfrm>
            <a:off x="2590800" y="56388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内水面高度由</a:t>
            </a:r>
            <a:r>
              <a:rPr kumimoji="1" lang="zh-CN" altLang="en-US" i="1">
                <a:solidFill>
                  <a:schemeClr val="tx2"/>
                </a:solidFill>
              </a:rPr>
              <a:t> </a:t>
            </a:r>
            <a:r>
              <a:rPr kumimoji="1" lang="en-US" altLang="zh-CN" i="1">
                <a:solidFill>
                  <a:schemeClr val="tx2"/>
                </a:solidFill>
              </a:rPr>
              <a:t>h</a:t>
            </a:r>
            <a:r>
              <a:rPr kumimoji="1" lang="en-US" altLang="zh-CN"/>
              <a:t> </a:t>
            </a:r>
            <a:r>
              <a:rPr kumimoji="1" lang="zh-CN" altLang="en-US"/>
              <a:t>降到 </a:t>
            </a:r>
          </a:p>
        </p:txBody>
      </p:sp>
      <p:graphicFrame>
        <p:nvGraphicFramePr>
          <p:cNvPr id="72742" name="Object 38"/>
          <p:cNvGraphicFramePr>
            <a:graphicFrameLocks noChangeAspect="1"/>
          </p:cNvGraphicFramePr>
          <p:nvPr/>
        </p:nvGraphicFramePr>
        <p:xfrm>
          <a:off x="5940425" y="5734050"/>
          <a:ext cx="238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19" imgW="2352796" imgH="390451" progId="Equation.DSMT4">
                  <p:embed/>
                </p:oleObj>
              </mc:Choice>
              <mc:Fallback>
                <p:oleObj name="Equation" r:id="rId19" imgW="2352796" imgH="390451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734050"/>
                        <a:ext cx="238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43" name="Group 39"/>
          <p:cNvGrpSpPr>
            <a:grpSpLocks/>
          </p:cNvGrpSpPr>
          <p:nvPr/>
        </p:nvGrpSpPr>
        <p:grpSpPr bwMode="auto">
          <a:xfrm>
            <a:off x="6311900" y="3778250"/>
            <a:ext cx="1993900" cy="906463"/>
            <a:chOff x="3976" y="2380"/>
            <a:chExt cx="1256" cy="571"/>
          </a:xfrm>
        </p:grpSpPr>
        <p:sp>
          <p:nvSpPr>
            <p:cNvPr id="12318" name="Freeform 40"/>
            <p:cNvSpPr>
              <a:spLocks/>
            </p:cNvSpPr>
            <p:nvPr/>
          </p:nvSpPr>
          <p:spPr bwMode="auto">
            <a:xfrm>
              <a:off x="3976" y="2380"/>
              <a:ext cx="1097" cy="96"/>
            </a:xfrm>
            <a:custGeom>
              <a:avLst/>
              <a:gdLst>
                <a:gd name="T0" fmla="*/ 0 w 1056"/>
                <a:gd name="T1" fmla="*/ 0 h 96"/>
                <a:gd name="T2" fmla="*/ 1230 w 1056"/>
                <a:gd name="T3" fmla="*/ 0 h 96"/>
                <a:gd name="T4" fmla="*/ 1174 w 1056"/>
                <a:gd name="T5" fmla="*/ 96 h 96"/>
                <a:gd name="T6" fmla="*/ 56 w 1056"/>
                <a:gd name="T7" fmla="*/ 96 h 96"/>
                <a:gd name="T8" fmla="*/ 0 w 1056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96">
                  <a:moveTo>
                    <a:pt x="0" y="0"/>
                  </a:moveTo>
                  <a:lnTo>
                    <a:pt x="1056" y="0"/>
                  </a:lnTo>
                  <a:lnTo>
                    <a:pt x="1008" y="96"/>
                  </a:lnTo>
                  <a:lnTo>
                    <a:pt x="48" y="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2319" name="Group 41"/>
            <p:cNvGrpSpPr>
              <a:grpSpLocks/>
            </p:cNvGrpSpPr>
            <p:nvPr/>
          </p:nvGrpSpPr>
          <p:grpSpPr bwMode="auto">
            <a:xfrm>
              <a:off x="4560" y="2496"/>
              <a:ext cx="672" cy="455"/>
              <a:chOff x="4560" y="2576"/>
              <a:chExt cx="672" cy="455"/>
            </a:xfrm>
          </p:grpSpPr>
          <p:graphicFrame>
            <p:nvGraphicFramePr>
              <p:cNvPr id="12320" name="Object 42"/>
              <p:cNvGraphicFramePr>
                <a:graphicFrameLocks noChangeAspect="1"/>
              </p:cNvGraphicFramePr>
              <p:nvPr/>
            </p:nvGraphicFramePr>
            <p:xfrm>
              <a:off x="4633" y="2832"/>
              <a:ext cx="59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0" name="Equation" r:id="rId21" imgW="952426" imgH="295349" progId="Equation.3">
                      <p:embed/>
                    </p:oleObj>
                  </mc:Choice>
                  <mc:Fallback>
                    <p:oleObj name="Equation" r:id="rId21" imgW="952426" imgH="295349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3" y="2832"/>
                            <a:ext cx="59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21" name="Line 43"/>
              <p:cNvSpPr>
                <a:spLocks noChangeShapeType="1"/>
              </p:cNvSpPr>
              <p:nvPr/>
            </p:nvSpPr>
            <p:spPr bwMode="auto">
              <a:xfrm flipH="1" flipV="1">
                <a:off x="4560" y="2576"/>
                <a:ext cx="288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2748" name="Group 44"/>
          <p:cNvGrpSpPr>
            <a:grpSpLocks/>
          </p:cNvGrpSpPr>
          <p:nvPr/>
        </p:nvGrpSpPr>
        <p:grpSpPr bwMode="auto">
          <a:xfrm>
            <a:off x="7197725" y="2770188"/>
            <a:ext cx="285750" cy="1930400"/>
            <a:chOff x="4538" y="1745"/>
            <a:chExt cx="180" cy="1216"/>
          </a:xfrm>
        </p:grpSpPr>
        <p:sp>
          <p:nvSpPr>
            <p:cNvPr id="12316" name="Line 45"/>
            <p:cNvSpPr>
              <a:spLocks noChangeShapeType="1"/>
            </p:cNvSpPr>
            <p:nvPr/>
          </p:nvSpPr>
          <p:spPr bwMode="auto">
            <a:xfrm flipV="1">
              <a:off x="4538" y="1761"/>
              <a:ext cx="0" cy="1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17" name="Object 46"/>
            <p:cNvGraphicFramePr>
              <a:graphicFrameLocks noChangeAspect="1"/>
            </p:cNvGraphicFramePr>
            <p:nvPr/>
          </p:nvGraphicFramePr>
          <p:xfrm>
            <a:off x="4574" y="1745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1" name="Equation" r:id="rId23" imgW="190351" imgH="295349" progId="Equation.3">
                    <p:embed/>
                  </p:oleObj>
                </mc:Choice>
                <mc:Fallback>
                  <p:oleObj name="Equation" r:id="rId23" imgW="190351" imgH="295349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" y="1745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51" name="Object 47"/>
          <p:cNvGraphicFramePr>
            <a:graphicFrameLocks noChangeAspect="1"/>
          </p:cNvGraphicFramePr>
          <p:nvPr/>
        </p:nvGraphicFramePr>
        <p:xfrm>
          <a:off x="6956425" y="3455988"/>
          <a:ext cx="228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2" name="Equation" r:id="rId25" imgW="190351" imgH="295349" progId="Equation.3">
                  <p:embed/>
                </p:oleObj>
              </mc:Choice>
              <mc:Fallback>
                <p:oleObj name="Equation" r:id="rId25" imgW="190351" imgH="295349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25" y="3455988"/>
                        <a:ext cx="228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52" name="Object 48"/>
          <p:cNvGraphicFramePr>
            <a:graphicFrameLocks noChangeAspect="1"/>
          </p:cNvGraphicFramePr>
          <p:nvPr/>
        </p:nvGraphicFramePr>
        <p:xfrm>
          <a:off x="6835775" y="434340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3" name="Equation" r:id="rId27" imgW="266626" imgH="276262" progId="Equation.3">
                  <p:embed/>
                </p:oleObj>
              </mc:Choice>
              <mc:Fallback>
                <p:oleObj name="Equation" r:id="rId27" imgW="266626" imgH="276262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4343400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 autoUpdateAnimBg="0"/>
      <p:bldP spid="72717" grpId="0" build="p" autoUpdateAnimBg="0" advAuto="0"/>
      <p:bldP spid="72719" grpId="0" autoUpdateAnimBg="0"/>
      <p:bldP spid="72722" grpId="0" autoUpdateAnimBg="0"/>
      <p:bldP spid="72724" grpId="0" autoUpdateAnimBg="0"/>
      <p:bldP spid="72725" grpId="0" build="p" autoUpdateAnimBg="0"/>
      <p:bldP spid="72726" grpId="0" build="p" autoUpdateAnimBg="0" advAuto="0"/>
      <p:bldP spid="72739" grpId="0" autoUpdateAnimBg="0"/>
      <p:bldP spid="72741" grpId="0" autoUpdateAnimBg="0"/>
      <p:bldP spid="50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2"/>
          <p:cNvSpPr txBox="1">
            <a:spLocks noChangeArrowheads="1"/>
          </p:cNvSpPr>
          <p:nvPr/>
        </p:nvSpPr>
        <p:spPr bwMode="auto">
          <a:xfrm>
            <a:off x="358775" y="381000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对应下降体积</a:t>
            </a:r>
          </a:p>
        </p:txBody>
      </p:sp>
      <p:graphicFrame>
        <p:nvGraphicFramePr>
          <p:cNvPr id="13315" name="Object 23"/>
          <p:cNvGraphicFramePr>
            <a:graphicFrameLocks noChangeAspect="1"/>
          </p:cNvGraphicFramePr>
          <p:nvPr/>
        </p:nvGraphicFramePr>
        <p:xfrm>
          <a:off x="1447800" y="869950"/>
          <a:ext cx="2095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3" imgW="2057400" imgH="457088" progId="Equation.3">
                  <p:embed/>
                </p:oleObj>
              </mc:Choice>
              <mc:Fallback>
                <p:oleObj name="Equation" r:id="rId3" imgW="2057400" imgH="45708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69950"/>
                        <a:ext cx="20955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2" name="Object 24"/>
          <p:cNvGraphicFramePr>
            <a:graphicFrameLocks noChangeAspect="1"/>
          </p:cNvGraphicFramePr>
          <p:nvPr/>
        </p:nvGraphicFramePr>
        <p:xfrm>
          <a:off x="2343150" y="1417638"/>
          <a:ext cx="2489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5" imgW="2447804" imgH="485887" progId="Equation.3">
                  <p:embed/>
                </p:oleObj>
              </mc:Choice>
              <mc:Fallback>
                <p:oleObj name="Equation" r:id="rId5" imgW="2447804" imgH="48588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417638"/>
                        <a:ext cx="2489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3" name="Object 25"/>
          <p:cNvGraphicFramePr>
            <a:graphicFrameLocks noChangeAspect="1"/>
          </p:cNvGraphicFramePr>
          <p:nvPr/>
        </p:nvGraphicFramePr>
        <p:xfrm>
          <a:off x="4876800" y="1406525"/>
          <a:ext cx="1663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7" imgW="1628859" imgH="485887" progId="Equation.3">
                  <p:embed/>
                </p:oleObj>
              </mc:Choice>
              <mc:Fallback>
                <p:oleObj name="Equation" r:id="rId7" imgW="1628859" imgH="48588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06525"/>
                        <a:ext cx="1663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2133600" y="1371600"/>
            <a:ext cx="0" cy="838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55" name="Object 27"/>
          <p:cNvGraphicFramePr>
            <a:graphicFrameLocks noChangeAspect="1"/>
          </p:cNvGraphicFramePr>
          <p:nvPr/>
        </p:nvGraphicFramePr>
        <p:xfrm>
          <a:off x="1403350" y="2122488"/>
          <a:ext cx="302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9" imgW="1257188" imgH="190537" progId="Equation.DSMT4">
                  <p:embed/>
                </p:oleObj>
              </mc:Choice>
              <mc:Fallback>
                <p:oleObj name="Equation" r:id="rId9" imgW="1257188" imgH="190537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22488"/>
                        <a:ext cx="30241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358775" y="27432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因此得微分方程定解问题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73757" name="Object 29"/>
          <p:cNvGraphicFramePr>
            <a:graphicFrameLocks noChangeAspect="1"/>
          </p:cNvGraphicFramePr>
          <p:nvPr/>
        </p:nvGraphicFramePr>
        <p:xfrm>
          <a:off x="1403350" y="3348038"/>
          <a:ext cx="37449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11" imgW="1752637" imgH="219001" progId="Equation.DSMT4">
                  <p:embed/>
                </p:oleObj>
              </mc:Choice>
              <mc:Fallback>
                <p:oleObj name="Equation" r:id="rId11" imgW="1752637" imgH="21900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348038"/>
                        <a:ext cx="37449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8" name="Object 30"/>
          <p:cNvGraphicFramePr>
            <a:graphicFrameLocks noChangeAspect="1"/>
          </p:cNvGraphicFramePr>
          <p:nvPr/>
        </p:nvGraphicFramePr>
        <p:xfrm>
          <a:off x="1447800" y="4006850"/>
          <a:ext cx="1244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13" imgW="1209684" imgH="523726" progId="Equation.3">
                  <p:embed/>
                </p:oleObj>
              </mc:Choice>
              <mc:Fallback>
                <p:oleObj name="Equation" r:id="rId13" imgW="1209684" imgH="523726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06850"/>
                        <a:ext cx="1244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358775" y="466248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将方程分离变量</a:t>
            </a:r>
          </a:p>
        </p:txBody>
      </p:sp>
      <p:graphicFrame>
        <p:nvGraphicFramePr>
          <p:cNvPr id="73760" name="Object 32"/>
          <p:cNvGraphicFramePr>
            <a:graphicFrameLocks noChangeAspect="1"/>
          </p:cNvGraphicFramePr>
          <p:nvPr/>
        </p:nvGraphicFramePr>
        <p:xfrm>
          <a:off x="2411413" y="5103813"/>
          <a:ext cx="39608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15" imgW="1933621" imgH="419249" progId="Equation.DSMT4">
                  <p:embed/>
                </p:oleObj>
              </mc:Choice>
              <mc:Fallback>
                <p:oleObj name="Equation" r:id="rId15" imgW="1933621" imgH="419249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103813"/>
                        <a:ext cx="3960812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AutoShape 33"/>
          <p:cNvSpPr>
            <a:spLocks/>
          </p:cNvSpPr>
          <p:nvPr/>
        </p:nvSpPr>
        <p:spPr bwMode="auto">
          <a:xfrm>
            <a:off x="1143000" y="354171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26" name="Group 111"/>
          <p:cNvGrpSpPr>
            <a:grpSpLocks/>
          </p:cNvGrpSpPr>
          <p:nvPr/>
        </p:nvGrpSpPr>
        <p:grpSpPr bwMode="auto">
          <a:xfrm>
            <a:off x="6084888" y="1916113"/>
            <a:ext cx="2403475" cy="1930400"/>
            <a:chOff x="3833" y="1207"/>
            <a:chExt cx="1514" cy="1216"/>
          </a:xfrm>
        </p:grpSpPr>
        <p:grpSp>
          <p:nvGrpSpPr>
            <p:cNvPr id="13329" name="Group 92"/>
            <p:cNvGrpSpPr>
              <a:grpSpLocks/>
            </p:cNvGrpSpPr>
            <p:nvPr/>
          </p:nvGrpSpPr>
          <p:grpSpPr bwMode="auto">
            <a:xfrm>
              <a:off x="3833" y="1552"/>
              <a:ext cx="1514" cy="730"/>
              <a:chOff x="3887" y="2090"/>
              <a:chExt cx="1514" cy="730"/>
            </a:xfrm>
          </p:grpSpPr>
          <p:grpSp>
            <p:nvGrpSpPr>
              <p:cNvPr id="13341" name="Group 93"/>
              <p:cNvGrpSpPr>
                <a:grpSpLocks/>
              </p:cNvGrpSpPr>
              <p:nvPr/>
            </p:nvGrpSpPr>
            <p:grpSpPr bwMode="auto">
              <a:xfrm>
                <a:off x="3887" y="2090"/>
                <a:ext cx="1475" cy="730"/>
                <a:chOff x="3887" y="2090"/>
                <a:chExt cx="1475" cy="730"/>
              </a:xfrm>
            </p:grpSpPr>
            <p:graphicFrame>
              <p:nvGraphicFramePr>
                <p:cNvPr id="13343" name="Object 94"/>
                <p:cNvGraphicFramePr>
                  <a:graphicFrameLocks noChangeAspect="1"/>
                </p:cNvGraphicFramePr>
                <p:nvPr/>
              </p:nvGraphicFramePr>
              <p:xfrm>
                <a:off x="3887" y="2090"/>
                <a:ext cx="1270" cy="7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69" name="位图图像" r:id="rId17" imgW="1971950" imgH="1133633" progId="Paint.Picture">
                        <p:embed/>
                      </p:oleObj>
                    </mc:Choice>
                    <mc:Fallback>
                      <p:oleObj name="位图图像" r:id="rId17" imgW="1971950" imgH="1133633" progId="Paint.Picture">
                        <p:embed/>
                        <p:pic>
                          <p:nvPicPr>
                            <p:cNvPr id="0" name="Object 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7" y="2090"/>
                              <a:ext cx="1270" cy="7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44" name="Line 95"/>
                <p:cNvSpPr>
                  <a:spLocks noChangeShapeType="1"/>
                </p:cNvSpPr>
                <p:nvPr/>
              </p:nvSpPr>
              <p:spPr bwMode="auto">
                <a:xfrm>
                  <a:off x="5239" y="2545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5" name="Line 96"/>
                <p:cNvSpPr>
                  <a:spLocks noChangeShapeType="1"/>
                </p:cNvSpPr>
                <p:nvPr/>
              </p:nvSpPr>
              <p:spPr bwMode="auto">
                <a:xfrm>
                  <a:off x="5135" y="2138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6" name="Line 97"/>
                <p:cNvSpPr>
                  <a:spLocks noChangeShapeType="1"/>
                </p:cNvSpPr>
                <p:nvPr/>
              </p:nvSpPr>
              <p:spPr bwMode="auto">
                <a:xfrm>
                  <a:off x="5135" y="2737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47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5239" y="2138"/>
                  <a:ext cx="0" cy="1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3342" name="Object 99"/>
              <p:cNvGraphicFramePr>
                <a:graphicFrameLocks noChangeAspect="1"/>
              </p:cNvGraphicFramePr>
              <p:nvPr/>
            </p:nvGraphicFramePr>
            <p:xfrm>
              <a:off x="5136" y="2333"/>
              <a:ext cx="265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0" name="Equation" r:id="rId19" imgW="485747" imgH="352276" progId="Equation.3">
                      <p:embed/>
                    </p:oleObj>
                  </mc:Choice>
                  <mc:Fallback>
                    <p:oleObj name="Equation" r:id="rId19" imgW="485747" imgH="352276" progId="Equation.3">
                      <p:embed/>
                      <p:pic>
                        <p:nvPicPr>
                          <p:cNvPr id="0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333"/>
                            <a:ext cx="265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30" name="Object 100"/>
            <p:cNvGraphicFramePr>
              <a:graphicFrameLocks noChangeAspect="1"/>
            </p:cNvGraphicFramePr>
            <p:nvPr/>
          </p:nvGraphicFramePr>
          <p:xfrm>
            <a:off x="4640" y="1694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1" name="Equation" r:id="rId21" imgW="161916" imgH="190537" progId="Equation.3">
                    <p:embed/>
                  </p:oleObj>
                </mc:Choice>
                <mc:Fallback>
                  <p:oleObj name="Equation" r:id="rId21" imgW="161916" imgH="190537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1694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1" name="Group 101"/>
            <p:cNvGrpSpPr>
              <a:grpSpLocks/>
            </p:cNvGrpSpPr>
            <p:nvPr/>
          </p:nvGrpSpPr>
          <p:grpSpPr bwMode="auto">
            <a:xfrm>
              <a:off x="3922" y="1842"/>
              <a:ext cx="1256" cy="571"/>
              <a:chOff x="3976" y="2380"/>
              <a:chExt cx="1256" cy="571"/>
            </a:xfrm>
          </p:grpSpPr>
          <p:sp>
            <p:nvSpPr>
              <p:cNvPr id="13337" name="Freeform 102"/>
              <p:cNvSpPr>
                <a:spLocks/>
              </p:cNvSpPr>
              <p:nvPr/>
            </p:nvSpPr>
            <p:spPr bwMode="auto">
              <a:xfrm>
                <a:off x="3976" y="2380"/>
                <a:ext cx="1097" cy="96"/>
              </a:xfrm>
              <a:custGeom>
                <a:avLst/>
                <a:gdLst>
                  <a:gd name="T0" fmla="*/ 0 w 1056"/>
                  <a:gd name="T1" fmla="*/ 0 h 96"/>
                  <a:gd name="T2" fmla="*/ 1230 w 1056"/>
                  <a:gd name="T3" fmla="*/ 0 h 96"/>
                  <a:gd name="T4" fmla="*/ 1174 w 1056"/>
                  <a:gd name="T5" fmla="*/ 96 h 96"/>
                  <a:gd name="T6" fmla="*/ 56 w 1056"/>
                  <a:gd name="T7" fmla="*/ 96 h 96"/>
                  <a:gd name="T8" fmla="*/ 0 w 1056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6" h="96">
                    <a:moveTo>
                      <a:pt x="0" y="0"/>
                    </a:moveTo>
                    <a:lnTo>
                      <a:pt x="1056" y="0"/>
                    </a:lnTo>
                    <a:lnTo>
                      <a:pt x="1008" y="96"/>
                    </a:lnTo>
                    <a:lnTo>
                      <a:pt x="48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338" name="Group 103"/>
              <p:cNvGrpSpPr>
                <a:grpSpLocks/>
              </p:cNvGrpSpPr>
              <p:nvPr/>
            </p:nvGrpSpPr>
            <p:grpSpPr bwMode="auto">
              <a:xfrm>
                <a:off x="4560" y="2496"/>
                <a:ext cx="672" cy="455"/>
                <a:chOff x="4560" y="2576"/>
                <a:chExt cx="672" cy="455"/>
              </a:xfrm>
            </p:grpSpPr>
            <p:graphicFrame>
              <p:nvGraphicFramePr>
                <p:cNvPr id="13339" name="Object 104"/>
                <p:cNvGraphicFramePr>
                  <a:graphicFrameLocks noChangeAspect="1"/>
                </p:cNvGraphicFramePr>
                <p:nvPr/>
              </p:nvGraphicFramePr>
              <p:xfrm>
                <a:off x="4633" y="2832"/>
                <a:ext cx="599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372" name="Equation" r:id="rId23" imgW="952426" imgH="295349" progId="Equation.3">
                        <p:embed/>
                      </p:oleObj>
                    </mc:Choice>
                    <mc:Fallback>
                      <p:oleObj name="Equation" r:id="rId23" imgW="952426" imgH="295349" progId="Equation.3">
                        <p:embed/>
                        <p:pic>
                          <p:nvPicPr>
                            <p:cNvPr id="0" name="Object 10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3" y="2832"/>
                              <a:ext cx="599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40" name="Line 105"/>
                <p:cNvSpPr>
                  <a:spLocks noChangeShapeType="1"/>
                </p:cNvSpPr>
                <p:nvPr/>
              </p:nvSpPr>
              <p:spPr bwMode="auto">
                <a:xfrm flipH="1" flipV="1">
                  <a:off x="4560" y="2576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3332" name="Group 106"/>
            <p:cNvGrpSpPr>
              <a:grpSpLocks/>
            </p:cNvGrpSpPr>
            <p:nvPr/>
          </p:nvGrpSpPr>
          <p:grpSpPr bwMode="auto">
            <a:xfrm>
              <a:off x="4480" y="1207"/>
              <a:ext cx="180" cy="1216"/>
              <a:chOff x="4538" y="1745"/>
              <a:chExt cx="180" cy="1216"/>
            </a:xfrm>
          </p:grpSpPr>
          <p:sp>
            <p:nvSpPr>
              <p:cNvPr id="13335" name="Line 107"/>
              <p:cNvSpPr>
                <a:spLocks noChangeShapeType="1"/>
              </p:cNvSpPr>
              <p:nvPr/>
            </p:nvSpPr>
            <p:spPr bwMode="auto">
              <a:xfrm flipV="1">
                <a:off x="4538" y="1761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36" name="Object 108"/>
              <p:cNvGraphicFramePr>
                <a:graphicFrameLocks noChangeAspect="1"/>
              </p:cNvGraphicFramePr>
              <p:nvPr/>
            </p:nvGraphicFramePr>
            <p:xfrm>
              <a:off x="4574" y="1745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73" name="Equation" r:id="rId25" imgW="190351" imgH="295349" progId="Equation.3">
                      <p:embed/>
                    </p:oleObj>
                  </mc:Choice>
                  <mc:Fallback>
                    <p:oleObj name="Equation" r:id="rId25" imgW="190351" imgH="295349" progId="Equation.3">
                      <p:embed/>
                      <p:pic>
                        <p:nvPicPr>
                          <p:cNvPr id="0" name="Object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4" y="1745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333" name="Object 109"/>
            <p:cNvGraphicFramePr>
              <a:graphicFrameLocks noChangeAspect="1"/>
            </p:cNvGraphicFramePr>
            <p:nvPr/>
          </p:nvGraphicFramePr>
          <p:xfrm>
            <a:off x="4328" y="1639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4" name="Equation" r:id="rId27" imgW="190351" imgH="295349" progId="Equation.3">
                    <p:embed/>
                  </p:oleObj>
                </mc:Choice>
                <mc:Fallback>
                  <p:oleObj name="Equation" r:id="rId27" imgW="190351" imgH="295349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1639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110"/>
            <p:cNvGraphicFramePr>
              <a:graphicFrameLocks noChangeAspect="1"/>
            </p:cNvGraphicFramePr>
            <p:nvPr/>
          </p:nvGraphicFramePr>
          <p:xfrm>
            <a:off x="4252" y="219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5" name="Equation" r:id="rId29" imgW="266626" imgH="276262" progId="Equation.3">
                    <p:embed/>
                  </p:oleObj>
                </mc:Choice>
                <mc:Fallback>
                  <p:oleObj name="Equation" r:id="rId29" imgW="266626" imgH="276262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219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7097713" y="2540000"/>
            <a:ext cx="869950" cy="384175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4" grpId="0" animBg="1"/>
      <p:bldP spid="73756" grpId="0" autoUpdateAnimBg="0"/>
      <p:bldP spid="73759" grpId="0" build="p" autoUpdateAnimBg="0"/>
      <p:bldP spid="73761" grpId="0" animBg="1"/>
      <p:bldP spid="3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358775" y="26035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两端积分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116013" y="788988"/>
          <a:ext cx="19431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Equation" r:id="rId3" imgW="876151" imgH="419249" progId="Equation.DSMT4">
                  <p:embed/>
                </p:oleObj>
              </mc:Choice>
              <mc:Fallback>
                <p:oleObj name="Equation" r:id="rId3" imgW="876151" imgH="41924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788988"/>
                        <a:ext cx="19431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2971800" y="800100"/>
          <a:ext cx="82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Equation" r:id="rId5" imgW="790510" imgH="799988" progId="Equation.3">
                  <p:embed/>
                </p:oleObj>
              </mc:Choice>
              <mc:Fallback>
                <p:oleObj name="Equation" r:id="rId5" imgW="790510" imgH="79998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00100"/>
                        <a:ext cx="82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3810000" y="800100"/>
          <a:ext cx="1701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2" name="Equation" r:id="rId7" imgW="1666996" imgH="799988" progId="Equation.3">
                  <p:embed/>
                </p:oleObj>
              </mc:Choice>
              <mc:Fallback>
                <p:oleObj name="Equation" r:id="rId7" imgW="1666996" imgH="79998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800100"/>
                        <a:ext cx="1701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358775" y="195103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利用初始条件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3200400" y="1784350"/>
          <a:ext cx="139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9" imgW="1362233" imgH="790612" progId="Equation.3">
                  <p:embed/>
                </p:oleObj>
              </mc:Choice>
              <mc:Fallback>
                <p:oleObj name="Equation" r:id="rId9" imgW="1362233" imgH="7906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784350"/>
                        <a:ext cx="1397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3" name="Text Box 11"/>
          <p:cNvSpPr txBox="1">
            <a:spLocks noChangeArrowheads="1"/>
          </p:cNvSpPr>
          <p:nvPr/>
        </p:nvSpPr>
        <p:spPr bwMode="auto">
          <a:xfrm>
            <a:off x="7772400" y="36449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则得容</a:t>
            </a:r>
          </a:p>
        </p:txBody>
      </p:sp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7126288" y="2362200"/>
          <a:ext cx="15160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4" name="Equation" r:id="rId11" imgW="1476310" imgH="523726" progId="Equation.3">
                  <p:embed/>
                </p:oleObj>
              </mc:Choice>
              <mc:Fallback>
                <p:oleObj name="Equation" r:id="rId11" imgW="1476310" imgH="5237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6288" y="2362200"/>
                        <a:ext cx="1516062" cy="558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08" name="Text Box 56"/>
          <p:cNvSpPr txBox="1">
            <a:spLocks noChangeArrowheads="1"/>
          </p:cNvSpPr>
          <p:nvPr/>
        </p:nvSpPr>
        <p:spPr bwMode="auto">
          <a:xfrm>
            <a:off x="381000" y="42545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器内水面高度 </a:t>
            </a:r>
            <a:r>
              <a:rPr kumimoji="1" lang="en-US" altLang="zh-CN" i="1">
                <a:solidFill>
                  <a:schemeClr val="tx2"/>
                </a:solidFill>
              </a:rPr>
              <a:t>h </a:t>
            </a:r>
            <a:r>
              <a:rPr kumimoji="1" lang="zh-CN" altLang="en-US"/>
              <a:t>与时间</a:t>
            </a:r>
            <a:r>
              <a:rPr kumimoji="1" lang="zh-CN" altLang="en-US" i="1">
                <a:solidFill>
                  <a:schemeClr val="tx2"/>
                </a:solidFill>
              </a:rPr>
              <a:t> </a:t>
            </a:r>
            <a:r>
              <a:rPr kumimoji="1" lang="en-US" altLang="zh-CN" i="1">
                <a:solidFill>
                  <a:schemeClr val="tx2"/>
                </a:solidFill>
              </a:rPr>
              <a:t>t</a:t>
            </a:r>
            <a:r>
              <a:rPr kumimoji="1" lang="en-US" altLang="zh-CN"/>
              <a:t> </a:t>
            </a:r>
            <a:r>
              <a:rPr kumimoji="1" lang="zh-CN" altLang="en-US"/>
              <a:t>的关系</a:t>
            </a:r>
          </a:p>
        </p:txBody>
      </p:sp>
      <p:graphicFrame>
        <p:nvGraphicFramePr>
          <p:cNvPr id="74809" name="Object 57"/>
          <p:cNvGraphicFramePr>
            <a:graphicFrameLocks noChangeAspect="1"/>
          </p:cNvGraphicFramePr>
          <p:nvPr/>
        </p:nvGraphicFramePr>
        <p:xfrm>
          <a:off x="1663700" y="4868863"/>
          <a:ext cx="4911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5" name="Equation" r:id="rId13" imgW="4876874" imgH="799988" progId="Equation.3">
                  <p:embed/>
                </p:oleObj>
              </mc:Choice>
              <mc:Fallback>
                <p:oleObj name="Equation" r:id="rId13" imgW="4876874" imgH="799988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4868863"/>
                        <a:ext cx="49117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10" name="Text Box 58"/>
          <p:cNvSpPr txBox="1">
            <a:spLocks noChangeArrowheads="1"/>
          </p:cNvSpPr>
          <p:nvPr/>
        </p:nvSpPr>
        <p:spPr bwMode="auto">
          <a:xfrm>
            <a:off x="381000" y="5694363"/>
            <a:ext cx="374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可见水流完所需时间为</a:t>
            </a:r>
          </a:p>
        </p:txBody>
      </p:sp>
      <p:graphicFrame>
        <p:nvGraphicFramePr>
          <p:cNvPr id="74811" name="Object 59"/>
          <p:cNvGraphicFramePr>
            <a:graphicFrameLocks noChangeAspect="1"/>
          </p:cNvGraphicFramePr>
          <p:nvPr/>
        </p:nvGraphicFramePr>
        <p:xfrm>
          <a:off x="4102100" y="5745163"/>
          <a:ext cx="24241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15" imgW="2390933" imgH="457088" progId="Equation.3">
                  <p:embed/>
                </p:oleObj>
              </mc:Choice>
              <mc:Fallback>
                <p:oleObj name="Equation" r:id="rId15" imgW="2390933" imgH="457088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5745163"/>
                        <a:ext cx="24241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32" name="Text Box 80"/>
          <p:cNvSpPr txBox="1">
            <a:spLocks noChangeArrowheads="1"/>
          </p:cNvSpPr>
          <p:nvPr/>
        </p:nvSpPr>
        <p:spPr bwMode="auto">
          <a:xfrm>
            <a:off x="4518025" y="19510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 </a:t>
            </a:r>
            <a:r>
              <a:rPr kumimoji="1" lang="zh-CN" altLang="en-US"/>
              <a:t>因此</a:t>
            </a:r>
          </a:p>
        </p:txBody>
      </p:sp>
      <p:graphicFrame>
        <p:nvGraphicFramePr>
          <p:cNvPr id="74833" name="Object 81"/>
          <p:cNvGraphicFramePr>
            <a:graphicFrameLocks noChangeAspect="1"/>
          </p:cNvGraphicFramePr>
          <p:nvPr/>
        </p:nvGraphicFramePr>
        <p:xfrm>
          <a:off x="1042988" y="2662238"/>
          <a:ext cx="41052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17" imgW="1933621" imgH="419249" progId="Equation.DSMT4">
                  <p:embed/>
                </p:oleObj>
              </mc:Choice>
              <mc:Fallback>
                <p:oleObj name="Equation" r:id="rId17" imgW="1933621" imgH="419249" progId="Equation.DSMT4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662238"/>
                        <a:ext cx="4105275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34" name="Object 82"/>
          <p:cNvGraphicFramePr>
            <a:graphicFrameLocks noChangeAspect="1"/>
          </p:cNvGraphicFramePr>
          <p:nvPr/>
        </p:nvGraphicFramePr>
        <p:xfrm>
          <a:off x="901700" y="3675063"/>
          <a:ext cx="685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19" imgW="6819863" imgH="447712" progId="Equation.3">
                  <p:embed/>
                </p:oleObj>
              </mc:Choice>
              <mc:Fallback>
                <p:oleObj name="Equation" r:id="rId19" imgW="6819863" imgH="447712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675063"/>
                        <a:ext cx="6858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3" name="Group 83"/>
          <p:cNvGrpSpPr>
            <a:grpSpLocks/>
          </p:cNvGrpSpPr>
          <p:nvPr/>
        </p:nvGrpSpPr>
        <p:grpSpPr bwMode="auto">
          <a:xfrm>
            <a:off x="6561138" y="203200"/>
            <a:ext cx="2403475" cy="1930400"/>
            <a:chOff x="3833" y="1207"/>
            <a:chExt cx="1514" cy="1216"/>
          </a:xfrm>
        </p:grpSpPr>
        <p:grpSp>
          <p:nvGrpSpPr>
            <p:cNvPr id="14355" name="Group 84"/>
            <p:cNvGrpSpPr>
              <a:grpSpLocks/>
            </p:cNvGrpSpPr>
            <p:nvPr/>
          </p:nvGrpSpPr>
          <p:grpSpPr bwMode="auto">
            <a:xfrm>
              <a:off x="3833" y="1552"/>
              <a:ext cx="1514" cy="730"/>
              <a:chOff x="3887" y="2090"/>
              <a:chExt cx="1514" cy="730"/>
            </a:xfrm>
          </p:grpSpPr>
          <p:grpSp>
            <p:nvGrpSpPr>
              <p:cNvPr id="14367" name="Group 85"/>
              <p:cNvGrpSpPr>
                <a:grpSpLocks/>
              </p:cNvGrpSpPr>
              <p:nvPr/>
            </p:nvGrpSpPr>
            <p:grpSpPr bwMode="auto">
              <a:xfrm>
                <a:off x="3887" y="2090"/>
                <a:ext cx="1475" cy="730"/>
                <a:chOff x="3887" y="2090"/>
                <a:chExt cx="1475" cy="730"/>
              </a:xfrm>
            </p:grpSpPr>
            <p:graphicFrame>
              <p:nvGraphicFramePr>
                <p:cNvPr id="14369" name="Object 86"/>
                <p:cNvGraphicFramePr>
                  <a:graphicFrameLocks noChangeAspect="1"/>
                </p:cNvGraphicFramePr>
                <p:nvPr/>
              </p:nvGraphicFramePr>
              <p:xfrm>
                <a:off x="3887" y="2090"/>
                <a:ext cx="1270" cy="7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399" name="位图图像" r:id="rId21" imgW="1971950" imgH="1133633" progId="Paint.Picture">
                        <p:embed/>
                      </p:oleObj>
                    </mc:Choice>
                    <mc:Fallback>
                      <p:oleObj name="位图图像" r:id="rId21" imgW="1971950" imgH="1133633" progId="Paint.Picture">
                        <p:embed/>
                        <p:pic>
                          <p:nvPicPr>
                            <p:cNvPr id="0" name="Object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87" y="2090"/>
                              <a:ext cx="1270" cy="73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70" name="Line 87"/>
                <p:cNvSpPr>
                  <a:spLocks noChangeShapeType="1"/>
                </p:cNvSpPr>
                <p:nvPr/>
              </p:nvSpPr>
              <p:spPr bwMode="auto">
                <a:xfrm>
                  <a:off x="5239" y="2545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1" name="Line 88"/>
                <p:cNvSpPr>
                  <a:spLocks noChangeShapeType="1"/>
                </p:cNvSpPr>
                <p:nvPr/>
              </p:nvSpPr>
              <p:spPr bwMode="auto">
                <a:xfrm>
                  <a:off x="5135" y="2138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2" name="Line 89"/>
                <p:cNvSpPr>
                  <a:spLocks noChangeShapeType="1"/>
                </p:cNvSpPr>
                <p:nvPr/>
              </p:nvSpPr>
              <p:spPr bwMode="auto">
                <a:xfrm>
                  <a:off x="5135" y="2737"/>
                  <a:ext cx="22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373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5239" y="2138"/>
                  <a:ext cx="0" cy="17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4368" name="Object 91"/>
              <p:cNvGraphicFramePr>
                <a:graphicFrameLocks noChangeAspect="1"/>
              </p:cNvGraphicFramePr>
              <p:nvPr/>
            </p:nvGraphicFramePr>
            <p:xfrm>
              <a:off x="5136" y="2333"/>
              <a:ext cx="265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00" name="Equation" r:id="rId23" imgW="485747" imgH="352276" progId="Equation.3">
                      <p:embed/>
                    </p:oleObj>
                  </mc:Choice>
                  <mc:Fallback>
                    <p:oleObj name="Equation" r:id="rId23" imgW="485747" imgH="352276" progId="Equation.3">
                      <p:embed/>
                      <p:pic>
                        <p:nvPicPr>
                          <p:cNvPr id="0" name="Object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6" y="2333"/>
                            <a:ext cx="265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6" name="Object 92"/>
            <p:cNvGraphicFramePr>
              <a:graphicFrameLocks noChangeAspect="1"/>
            </p:cNvGraphicFramePr>
            <p:nvPr/>
          </p:nvGraphicFramePr>
          <p:xfrm>
            <a:off x="4640" y="1694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1" name="Equation" r:id="rId25" imgW="161916" imgH="190537" progId="Equation.3">
                    <p:embed/>
                  </p:oleObj>
                </mc:Choice>
                <mc:Fallback>
                  <p:oleObj name="Equation" r:id="rId25" imgW="161916" imgH="190537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1694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57" name="Group 93"/>
            <p:cNvGrpSpPr>
              <a:grpSpLocks/>
            </p:cNvGrpSpPr>
            <p:nvPr/>
          </p:nvGrpSpPr>
          <p:grpSpPr bwMode="auto">
            <a:xfrm>
              <a:off x="3922" y="1842"/>
              <a:ext cx="1256" cy="571"/>
              <a:chOff x="3976" y="2380"/>
              <a:chExt cx="1256" cy="571"/>
            </a:xfrm>
          </p:grpSpPr>
          <p:sp>
            <p:nvSpPr>
              <p:cNvPr id="14363" name="Freeform 94"/>
              <p:cNvSpPr>
                <a:spLocks/>
              </p:cNvSpPr>
              <p:nvPr/>
            </p:nvSpPr>
            <p:spPr bwMode="auto">
              <a:xfrm>
                <a:off x="3976" y="2380"/>
                <a:ext cx="1097" cy="96"/>
              </a:xfrm>
              <a:custGeom>
                <a:avLst/>
                <a:gdLst>
                  <a:gd name="T0" fmla="*/ 0 w 1056"/>
                  <a:gd name="T1" fmla="*/ 0 h 96"/>
                  <a:gd name="T2" fmla="*/ 1230 w 1056"/>
                  <a:gd name="T3" fmla="*/ 0 h 96"/>
                  <a:gd name="T4" fmla="*/ 1174 w 1056"/>
                  <a:gd name="T5" fmla="*/ 96 h 96"/>
                  <a:gd name="T6" fmla="*/ 56 w 1056"/>
                  <a:gd name="T7" fmla="*/ 96 h 96"/>
                  <a:gd name="T8" fmla="*/ 0 w 1056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6" h="96">
                    <a:moveTo>
                      <a:pt x="0" y="0"/>
                    </a:moveTo>
                    <a:lnTo>
                      <a:pt x="1056" y="0"/>
                    </a:lnTo>
                    <a:lnTo>
                      <a:pt x="1008" y="96"/>
                    </a:lnTo>
                    <a:lnTo>
                      <a:pt x="48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4364" name="Group 95"/>
              <p:cNvGrpSpPr>
                <a:grpSpLocks/>
              </p:cNvGrpSpPr>
              <p:nvPr/>
            </p:nvGrpSpPr>
            <p:grpSpPr bwMode="auto">
              <a:xfrm>
                <a:off x="4560" y="2496"/>
                <a:ext cx="672" cy="455"/>
                <a:chOff x="4560" y="2576"/>
                <a:chExt cx="672" cy="455"/>
              </a:xfrm>
            </p:grpSpPr>
            <p:graphicFrame>
              <p:nvGraphicFramePr>
                <p:cNvPr id="14365" name="Object 96"/>
                <p:cNvGraphicFramePr>
                  <a:graphicFrameLocks noChangeAspect="1"/>
                </p:cNvGraphicFramePr>
                <p:nvPr/>
              </p:nvGraphicFramePr>
              <p:xfrm>
                <a:off x="4633" y="2832"/>
                <a:ext cx="599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402" name="Equation" r:id="rId27" imgW="952426" imgH="295349" progId="Equation.3">
                        <p:embed/>
                      </p:oleObj>
                    </mc:Choice>
                    <mc:Fallback>
                      <p:oleObj name="Equation" r:id="rId27" imgW="952426" imgH="295349" progId="Equation.3">
                        <p:embed/>
                        <p:pic>
                          <p:nvPicPr>
                            <p:cNvPr id="0" name="Object 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33" y="2832"/>
                              <a:ext cx="599" cy="19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66" name="Line 97"/>
                <p:cNvSpPr>
                  <a:spLocks noChangeShapeType="1"/>
                </p:cNvSpPr>
                <p:nvPr/>
              </p:nvSpPr>
              <p:spPr bwMode="auto">
                <a:xfrm flipH="1" flipV="1">
                  <a:off x="4560" y="2576"/>
                  <a:ext cx="288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358" name="Group 98"/>
            <p:cNvGrpSpPr>
              <a:grpSpLocks/>
            </p:cNvGrpSpPr>
            <p:nvPr/>
          </p:nvGrpSpPr>
          <p:grpSpPr bwMode="auto">
            <a:xfrm>
              <a:off x="4480" y="1207"/>
              <a:ext cx="180" cy="1216"/>
              <a:chOff x="4538" y="1745"/>
              <a:chExt cx="180" cy="1216"/>
            </a:xfrm>
          </p:grpSpPr>
          <p:sp>
            <p:nvSpPr>
              <p:cNvPr id="14361" name="Line 99"/>
              <p:cNvSpPr>
                <a:spLocks noChangeShapeType="1"/>
              </p:cNvSpPr>
              <p:nvPr/>
            </p:nvSpPr>
            <p:spPr bwMode="auto">
              <a:xfrm flipV="1">
                <a:off x="4538" y="1761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362" name="Object 100"/>
              <p:cNvGraphicFramePr>
                <a:graphicFrameLocks noChangeAspect="1"/>
              </p:cNvGraphicFramePr>
              <p:nvPr/>
            </p:nvGraphicFramePr>
            <p:xfrm>
              <a:off x="4574" y="1745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03" name="Equation" r:id="rId29" imgW="190351" imgH="295349" progId="Equation.3">
                      <p:embed/>
                    </p:oleObj>
                  </mc:Choice>
                  <mc:Fallback>
                    <p:oleObj name="Equation" r:id="rId29" imgW="190351" imgH="295349" progId="Equation.3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4" y="1745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359" name="Object 101"/>
            <p:cNvGraphicFramePr>
              <a:graphicFrameLocks noChangeAspect="1"/>
            </p:cNvGraphicFramePr>
            <p:nvPr/>
          </p:nvGraphicFramePr>
          <p:xfrm>
            <a:off x="4328" y="1639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4" name="Equation" r:id="rId31" imgW="190351" imgH="295349" progId="Equation.3">
                    <p:embed/>
                  </p:oleObj>
                </mc:Choice>
                <mc:Fallback>
                  <p:oleObj name="Equation" r:id="rId31" imgW="190351" imgH="295349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1639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0" name="Object 102"/>
            <p:cNvGraphicFramePr>
              <a:graphicFrameLocks noChangeAspect="1"/>
            </p:cNvGraphicFramePr>
            <p:nvPr/>
          </p:nvGraphicFramePr>
          <p:xfrm>
            <a:off x="4252" y="2198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5" name="Equation" r:id="rId33" imgW="266626" imgH="276262" progId="Equation.3">
                    <p:embed/>
                  </p:oleObj>
                </mc:Choice>
                <mc:Fallback>
                  <p:oleObj name="Equation" r:id="rId33" imgW="266626" imgH="276262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2198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8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4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4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 autoUpdateAnimBg="0"/>
      <p:bldP spid="74763" grpId="0" autoUpdateAnimBg="0"/>
      <p:bldP spid="74808" grpId="0" autoUpdateAnimBg="0"/>
      <p:bldP spid="74810" grpId="0" build="p" autoUpdateAnimBg="0"/>
      <p:bldP spid="74832" grpId="0" build="p" autoUpdateAnimBg="0"/>
      <p:bldP spid="38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381000"/>
            <a:ext cx="2057400" cy="6096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内容小结</a:t>
            </a:r>
            <a:endParaRPr lang="zh-CN" altLang="en-US" sz="3200" smtClean="0">
              <a:ea typeface="楷体_GB2312" pitchFamily="49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685800" y="11572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1. </a:t>
            </a:r>
            <a:r>
              <a:rPr kumimoji="1" lang="zh-CN" altLang="en-US"/>
              <a:t>微分方程的概念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990600" y="17605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微分方程</a:t>
            </a:r>
            <a:r>
              <a:rPr kumimoji="1" lang="en-US" altLang="zh-CN"/>
              <a:t>;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276600" y="174625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定解条件</a:t>
            </a:r>
            <a:r>
              <a:rPr kumimoji="1" lang="en-US" altLang="zh-CN"/>
              <a:t>;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85800" y="4724400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2. </a:t>
            </a:r>
            <a:r>
              <a:rPr kumimoji="1" lang="zh-CN" altLang="en-US"/>
              <a:t>可分离变量方程的求解方法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990600" y="230028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说明</a:t>
            </a:r>
            <a:r>
              <a:rPr kumimoji="1" lang="en-US" altLang="zh-CN" b="1">
                <a:solidFill>
                  <a:schemeClr val="tx2"/>
                </a:solidFill>
              </a:rPr>
              <a:t>:  </a:t>
            </a:r>
            <a:r>
              <a:rPr kumimoji="1" lang="en-US" altLang="zh-CN"/>
              <a:t> </a:t>
            </a:r>
            <a:r>
              <a:rPr kumimoji="1" lang="zh-CN" altLang="en-US"/>
              <a:t>通解不一定是方程的全部解</a:t>
            </a:r>
            <a:r>
              <a:rPr kumimoji="1" lang="en-US" altLang="zh-CN"/>
              <a:t>.</a:t>
            </a:r>
          </a:p>
        </p:txBody>
      </p:sp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3956050" y="2865438"/>
          <a:ext cx="23685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公式" r:id="rId3" imgW="809579" imgH="162074" progId="Equation.3">
                  <p:embed/>
                </p:oleObj>
              </mc:Choice>
              <mc:Fallback>
                <p:oleObj name="公式" r:id="rId3" imgW="809579" imgH="16207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2865438"/>
                        <a:ext cx="23685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6248400" y="2819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有解</a:t>
            </a:r>
            <a:endParaRPr kumimoji="1" lang="zh-CN" altLang="en-US" i="1">
              <a:solidFill>
                <a:srgbClr val="66FF66"/>
              </a:solidFill>
            </a:endParaRP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2133600" y="4129088"/>
            <a:ext cx="548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后者是通解</a:t>
            </a:r>
            <a:r>
              <a:rPr kumimoji="1" lang="en-US" altLang="zh-CN"/>
              <a:t>,  </a:t>
            </a:r>
            <a:r>
              <a:rPr kumimoji="1" lang="zh-CN" altLang="en-US"/>
              <a:t>但不包含前一个解</a:t>
            </a:r>
            <a:r>
              <a:rPr kumimoji="1" lang="en-US" altLang="zh-CN"/>
              <a:t>.</a:t>
            </a:r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2127250" y="28559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例如</a:t>
            </a:r>
            <a:r>
              <a:rPr kumimoji="1" lang="en-US" altLang="zh-CN"/>
              <a:t>, </a:t>
            </a:r>
            <a:r>
              <a:rPr kumimoji="1" lang="zh-CN" altLang="en-US"/>
              <a:t>方程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990600" y="53340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分离变量后积分</a:t>
            </a:r>
            <a:r>
              <a:rPr kumimoji="1" lang="en-US" altLang="zh-CN"/>
              <a:t>;</a:t>
            </a:r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3733800" y="5351463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根据定解条件定常数</a:t>
            </a:r>
            <a:r>
              <a:rPr kumimoji="1" lang="en-US" altLang="zh-CN"/>
              <a:t>.</a:t>
            </a: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003800" y="17462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解</a:t>
            </a:r>
            <a:r>
              <a:rPr kumimoji="1" lang="en-US" altLang="zh-CN"/>
              <a:t>; </a:t>
            </a:r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2701925" y="1746250"/>
            <a:ext cx="72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阶</a:t>
            </a:r>
            <a:r>
              <a:rPr kumimoji="1" lang="en-US" altLang="zh-CN"/>
              <a:t>;</a:t>
            </a: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5580063" y="1760538"/>
            <a:ext cx="1208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通解</a:t>
            </a:r>
            <a:r>
              <a:rPr kumimoji="1" lang="en-US" altLang="zh-CN"/>
              <a:t>;</a:t>
            </a:r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6553200" y="1760538"/>
            <a:ext cx="1077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特解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3048000" y="35194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i="1">
                <a:solidFill>
                  <a:schemeClr val="tx2"/>
                </a:solidFill>
              </a:rPr>
              <a:t> y = – x</a:t>
            </a:r>
            <a:r>
              <a:rPr kumimoji="1" lang="en-US" altLang="zh-CN" i="1"/>
              <a:t>  </a:t>
            </a:r>
            <a:r>
              <a:rPr kumimoji="1" lang="zh-CN" altLang="en-US"/>
              <a:t>及</a:t>
            </a:r>
            <a:r>
              <a:rPr kumimoji="1" lang="zh-CN" altLang="en-US" i="1"/>
              <a:t>  </a:t>
            </a:r>
            <a:r>
              <a:rPr kumimoji="1" lang="en-US" altLang="zh-CN" i="1">
                <a:solidFill>
                  <a:schemeClr val="tx2"/>
                </a:solidFill>
              </a:rPr>
              <a:t>y = C</a:t>
            </a:r>
            <a:r>
              <a:rPr kumimoji="1" lang="en-US" altLang="zh-CN">
                <a:solidFill>
                  <a:srgbClr val="66FF66"/>
                </a:solidFill>
              </a:rPr>
              <a:t>      </a:t>
            </a:r>
            <a:endParaRPr kumimoji="1" lang="en-US" altLang="zh-CN" i="1">
              <a:solidFill>
                <a:srgbClr val="66FF66"/>
              </a:solidFill>
            </a:endParaRPr>
          </a:p>
        </p:txBody>
      </p:sp>
      <p:sp>
        <p:nvSpPr>
          <p:cNvPr id="20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  <p:bldP spid="15367" grpId="0" autoUpdateAnimBg="0"/>
      <p:bldP spid="15368" grpId="0" autoUpdateAnimBg="0"/>
      <p:bldP spid="15369" grpId="0" autoUpdateAnimBg="0"/>
      <p:bldP spid="15378" grpId="0" autoUpdateAnimBg="0"/>
      <p:bldP spid="15380" grpId="0" autoUpdateAnimBg="0"/>
      <p:bldP spid="15381" grpId="0" autoUpdateAnimBg="0"/>
      <p:bldP spid="15382" grpId="0" autoUpdateAnimBg="0"/>
      <p:bldP spid="15383" grpId="0" autoUpdateAnimBg="0"/>
      <p:bldP spid="15384" grpId="0" autoUpdateAnimBg="0"/>
      <p:bldP spid="15385" grpId="0" autoUpdateAnimBg="0"/>
      <p:bldP spid="15386" grpId="0" autoUpdateAnimBg="0"/>
      <p:bldP spid="15387" grpId="0" autoUpdateAnimBg="0"/>
      <p:bldP spid="15388" grpId="0" autoUpdateAnimBg="0"/>
      <p:bldP spid="15389" grpId="0" autoUpdateAnimBg="0"/>
      <p:bldP spid="20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09600" y="10541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  <a:buFontTx/>
              <a:buAutoNum type="arabicParenBoth"/>
            </a:pPr>
            <a:r>
              <a:rPr kumimoji="1" lang="en-US" altLang="zh-CN"/>
              <a:t> </a:t>
            </a:r>
            <a:r>
              <a:rPr kumimoji="1" lang="zh-CN" altLang="en-US"/>
              <a:t>找出事物的共性及可贯穿于全过程的规律列方程</a:t>
            </a:r>
            <a:r>
              <a:rPr kumimoji="1" lang="en-US" altLang="zh-CN"/>
              <a:t>.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1143000" y="1614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常用的方法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1225550" y="2209800"/>
            <a:ext cx="700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1)  </a:t>
            </a:r>
            <a:r>
              <a:rPr kumimoji="1" lang="zh-CN" altLang="en-US"/>
              <a:t>根据几何关系列方程 </a:t>
            </a:r>
            <a:r>
              <a:rPr kumimoji="1" lang="en-US" altLang="zh-CN">
                <a:solidFill>
                  <a:schemeClr val="accent2"/>
                </a:solidFill>
              </a:rPr>
              <a:t>( </a:t>
            </a:r>
            <a:r>
              <a:rPr kumimoji="1" lang="zh-CN" altLang="en-US">
                <a:solidFill>
                  <a:schemeClr val="accent2"/>
                </a:solidFill>
              </a:rPr>
              <a:t>如</a:t>
            </a:r>
            <a:r>
              <a:rPr kumimoji="1" lang="en-US" altLang="zh-CN">
                <a:solidFill>
                  <a:schemeClr val="accent2"/>
                </a:solidFill>
              </a:rPr>
              <a:t>: P298 </a:t>
            </a:r>
            <a:r>
              <a:rPr kumimoji="1" lang="zh-CN" altLang="en-US">
                <a:solidFill>
                  <a:schemeClr val="accent2"/>
                </a:solidFill>
              </a:rPr>
              <a:t>题</a:t>
            </a:r>
            <a:r>
              <a:rPr kumimoji="1" lang="en-US" altLang="zh-CN">
                <a:solidFill>
                  <a:schemeClr val="accent2"/>
                </a:solidFill>
              </a:rPr>
              <a:t>5(2) )</a:t>
            </a:r>
            <a:r>
              <a:rPr kumimoji="1" lang="en-US" altLang="zh-CN"/>
              <a:t> 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225550" y="2895600"/>
            <a:ext cx="4108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2)  </a:t>
            </a:r>
            <a:r>
              <a:rPr kumimoji="1" lang="zh-CN" altLang="en-US"/>
              <a:t>根据物理规律列方程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1225550" y="3563938"/>
            <a:ext cx="5556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3)  </a:t>
            </a:r>
            <a:r>
              <a:rPr kumimoji="1" lang="zh-CN" altLang="en-US"/>
              <a:t>根据微量分析平衡关系列方程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09600" y="4191000"/>
            <a:ext cx="7637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(2) </a:t>
            </a:r>
            <a:r>
              <a:rPr kumimoji="1" lang="zh-CN" altLang="en-US"/>
              <a:t>利用反映事物个性的特殊状态确定定解条件</a:t>
            </a:r>
            <a:r>
              <a:rPr kumimoji="1" lang="en-US" altLang="zh-CN"/>
              <a:t>.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09600" y="4900613"/>
            <a:ext cx="609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(3) </a:t>
            </a:r>
            <a:r>
              <a:rPr kumimoji="1" lang="zh-CN" altLang="en-US"/>
              <a:t>求通解</a:t>
            </a:r>
            <a:r>
              <a:rPr kumimoji="1" lang="en-US" altLang="zh-CN"/>
              <a:t>, </a:t>
            </a:r>
            <a:r>
              <a:rPr kumimoji="1" lang="zh-CN" altLang="en-US"/>
              <a:t>并根据定解条件确定特解</a:t>
            </a:r>
            <a:r>
              <a:rPr kumimoji="1" lang="en-US" altLang="zh-CN"/>
              <a:t>. </a:t>
            </a:r>
          </a:p>
        </p:txBody>
      </p:sp>
      <p:sp>
        <p:nvSpPr>
          <p:cNvPr id="16393" name="Rectangle 14"/>
          <p:cNvSpPr>
            <a:spLocks noChangeArrowheads="1"/>
          </p:cNvSpPr>
          <p:nvPr>
            <p:ph type="title"/>
          </p:nvPr>
        </p:nvSpPr>
        <p:spPr bwMode="auto">
          <a:xfrm>
            <a:off x="685800" y="381000"/>
            <a:ext cx="5791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altLang="zh-CN" sz="2800" smtClean="0">
                <a:solidFill>
                  <a:schemeClr val="tx1"/>
                </a:solidFill>
              </a:rPr>
              <a:t>3.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解微分方程应用题的方法和步骤</a:t>
            </a:r>
          </a:p>
        </p:txBody>
      </p:sp>
      <p:sp>
        <p:nvSpPr>
          <p:cNvPr id="37910" name="AutoShape 2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05400" y="2971800"/>
            <a:ext cx="609600" cy="3810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000">
                <a:solidFill>
                  <a:srgbClr val="FFFFFF"/>
                </a:solidFill>
              </a:rPr>
              <a:t>例</a:t>
            </a:r>
            <a:r>
              <a:rPr kumimoji="1" lang="en-US" altLang="zh-CN" sz="200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7911" name="AutoShape 2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943600" y="2971800"/>
            <a:ext cx="609600" cy="3810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000">
                <a:solidFill>
                  <a:srgbClr val="FFFFFF"/>
                </a:solidFill>
              </a:rPr>
              <a:t>例</a:t>
            </a:r>
            <a:r>
              <a:rPr kumimoji="1" lang="en-US" altLang="zh-CN" sz="200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7912" name="AutoShape 24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553200" y="3616325"/>
            <a:ext cx="609600" cy="3810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kumimoji="1" lang="zh-CN" altLang="en-US" sz="2000">
                <a:solidFill>
                  <a:srgbClr val="FFFFFF"/>
                </a:solidFill>
              </a:rPr>
              <a:t>例</a:t>
            </a:r>
            <a:r>
              <a:rPr kumimoji="1" lang="en-US" altLang="zh-CN" sz="200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14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build="p" autoUpdateAnimBg="0"/>
      <p:bldP spid="37896" grpId="0" autoUpdateAnimBg="0"/>
      <p:bldP spid="37897" grpId="0" autoUpdateAnimBg="0"/>
      <p:bldP spid="37898" grpId="0" autoUpdateAnimBg="0"/>
      <p:bldP spid="37899" grpId="0" autoUpdateAnimBg="0"/>
      <p:bldP spid="37900" grpId="0" autoUpdateAnimBg="0"/>
      <p:bldP spid="37901" grpId="0" autoUpdateAnimBg="0"/>
      <p:bldP spid="37910" grpId="0" animBg="1" autoUpdateAnimBg="0"/>
      <p:bldP spid="37911" grpId="0" animBg="1" autoUpdateAnimBg="0"/>
      <p:bldP spid="37912" grpId="0" animBg="1" autoUpdateAnimBg="0"/>
      <p:bldP spid="1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33400" y="381000"/>
            <a:ext cx="2438400" cy="685800"/>
          </a:xfr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smtClean="0">
                <a:ea typeface="楷体_GB2312" pitchFamily="49" charset="-122"/>
              </a:rPr>
              <a:t>思考与练习</a:t>
            </a:r>
            <a:endParaRPr lang="zh-CN" altLang="en-US" sz="3200" smtClean="0">
              <a:ea typeface="楷体_GB2312" pitchFamily="49" charset="-122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457200" y="12192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求下列方程的通解</a:t>
            </a:r>
            <a:r>
              <a:rPr kumimoji="1" lang="en-US" altLang="zh-CN"/>
              <a:t>:</a:t>
            </a:r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143000" y="1822450"/>
          <a:ext cx="49625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3" imgW="4924379" imgH="485887" progId="Equation.3">
                  <p:embed/>
                </p:oleObj>
              </mc:Choice>
              <mc:Fallback>
                <p:oleObj name="Equation" r:id="rId3" imgW="4924379" imgH="4858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22450"/>
                        <a:ext cx="49625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609600" y="3138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提示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endParaRPr kumimoji="1" lang="en-US" altLang="zh-CN"/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3924300" y="2971800"/>
          <a:ext cx="2857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5" imgW="2819474" imgH="914512" progId="Equation.3">
                  <p:embed/>
                </p:oleObj>
              </mc:Choice>
              <mc:Fallback>
                <p:oleObj name="Equation" r:id="rId5" imgW="2819474" imgH="9145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971800"/>
                        <a:ext cx="2857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1143000" y="2514600"/>
          <a:ext cx="4314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7" imgW="4276716" imgH="381074" progId="Equation.3">
                  <p:embed/>
                </p:oleObj>
              </mc:Choice>
              <mc:Fallback>
                <p:oleObj name="Equation" r:id="rId7" imgW="4276716" imgH="381074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14600"/>
                        <a:ext cx="43148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1600200" y="31242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(1)</a:t>
            </a:r>
            <a:r>
              <a:rPr kumimoji="1" lang="en-US" altLang="zh-CN" b="1"/>
              <a:t> </a:t>
            </a:r>
            <a:r>
              <a:rPr kumimoji="1" lang="en-US" altLang="zh-CN"/>
              <a:t> </a:t>
            </a:r>
            <a:r>
              <a:rPr kumimoji="1" lang="zh-CN" altLang="en-US"/>
              <a:t>分离变量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1600200" y="39624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(2) </a:t>
            </a:r>
            <a:r>
              <a:rPr kumimoji="1" lang="zh-CN" altLang="en-US"/>
              <a:t>方程变形为</a:t>
            </a:r>
          </a:p>
        </p:txBody>
      </p:sp>
      <p:graphicFrame>
        <p:nvGraphicFramePr>
          <p:cNvPr id="33825" name="Object 33"/>
          <p:cNvGraphicFramePr>
            <a:graphicFrameLocks noChangeAspect="1"/>
          </p:cNvGraphicFramePr>
          <p:nvPr/>
        </p:nvGraphicFramePr>
        <p:xfrm>
          <a:off x="4038600" y="4038600"/>
          <a:ext cx="2628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9" imgW="2590651" imgH="381074" progId="Equation.3">
                  <p:embed/>
                </p:oleObj>
              </mc:Choice>
              <mc:Fallback>
                <p:oleObj name="Equation" r:id="rId9" imgW="2590651" imgH="38107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038600"/>
                        <a:ext cx="2628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9" name="AutoShape 37"/>
          <p:cNvSpPr>
            <a:spLocks noChangeArrowheads="1"/>
          </p:cNvSpPr>
          <p:nvPr/>
        </p:nvSpPr>
        <p:spPr bwMode="auto">
          <a:xfrm>
            <a:off x="3403600" y="4787900"/>
            <a:ext cx="990600" cy="1524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31" name="Object 39"/>
          <p:cNvGraphicFramePr>
            <a:graphicFrameLocks noChangeAspect="1"/>
          </p:cNvGraphicFramePr>
          <p:nvPr/>
        </p:nvGraphicFramePr>
        <p:xfrm>
          <a:off x="4546600" y="4406900"/>
          <a:ext cx="345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11" imgW="3419633" imgH="809699" progId="Equation.3">
                  <p:embed/>
                </p:oleObj>
              </mc:Choice>
              <mc:Fallback>
                <p:oleObj name="Equation" r:id="rId11" imgW="3419633" imgH="80969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600" y="4406900"/>
                        <a:ext cx="345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2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864350" y="6605588"/>
            <a:ext cx="1306513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结束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utoUpdateAnimBg="0"/>
      <p:bldP spid="33801" grpId="0" autoUpdateAnimBg="0"/>
      <p:bldP spid="33823" grpId="0" autoUpdateAnimBg="0"/>
      <p:bldP spid="33824" grpId="0" autoUpdateAnimBg="0"/>
      <p:bldP spid="33829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92150" y="287338"/>
            <a:ext cx="474345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分离变量方程的解法</a:t>
            </a:r>
            <a:r>
              <a:rPr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简推</a:t>
            </a:r>
            <a:r>
              <a:rPr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2633663" y="935038"/>
          <a:ext cx="266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3" imgW="2628788" imgH="371363" progId="Equation.3">
                  <p:embed/>
                </p:oleObj>
              </mc:Choice>
              <mc:Fallback>
                <p:oleObj name="Equation" r:id="rId3" imgW="2628788" imgH="37136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935038"/>
                        <a:ext cx="266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95288" y="1465263"/>
            <a:ext cx="4883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假设 </a:t>
            </a:r>
            <a:r>
              <a:rPr kumimoji="1" lang="en-US" altLang="zh-CN" i="1"/>
              <a:t>y</a:t>
            </a:r>
            <a:r>
              <a:rPr kumimoji="1" lang="zh-CN" altLang="en-US"/>
              <a:t>＝</a:t>
            </a:r>
            <a:r>
              <a:rPr kumimoji="1" lang="zh-CN" altLang="en-US" i="1">
                <a:sym typeface="Symbol" pitchFamily="18" charset="2"/>
              </a:rPr>
              <a:t> </a:t>
            </a:r>
            <a:r>
              <a:rPr kumimoji="1" lang="en-US" altLang="zh-CN">
                <a:sym typeface="Symbol" pitchFamily="18" charset="2"/>
              </a:rPr>
              <a:t>(</a:t>
            </a:r>
            <a:r>
              <a:rPr kumimoji="1" lang="en-US" altLang="zh-CN" i="1">
                <a:sym typeface="Symbol" pitchFamily="18" charset="2"/>
              </a:rPr>
              <a:t>x</a:t>
            </a:r>
            <a:r>
              <a:rPr kumimoji="1" lang="en-US" altLang="zh-CN">
                <a:sym typeface="Symbol" pitchFamily="18" charset="2"/>
              </a:rPr>
              <a:t>)</a:t>
            </a:r>
            <a:r>
              <a:rPr kumimoji="1" lang="en-US" altLang="zh-CN"/>
              <a:t> </a:t>
            </a:r>
            <a:r>
              <a:rPr kumimoji="1" lang="zh-CN" altLang="en-US"/>
              <a:t>是方程①的解</a:t>
            </a:r>
            <a:r>
              <a:rPr kumimoji="1" lang="en-US" altLang="zh-CN"/>
              <a:t>,  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633663" y="2217738"/>
          <a:ext cx="394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5" imgW="3914747" imgH="381074" progId="Equation.3">
                  <p:embed/>
                </p:oleObj>
              </mc:Choice>
              <mc:Fallback>
                <p:oleObj name="Equation" r:id="rId5" imgW="3914747" imgH="38107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2217738"/>
                        <a:ext cx="394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58775" y="27479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两边积分</a:t>
            </a:r>
            <a:r>
              <a:rPr kumimoji="1" lang="en-US" altLang="zh-CN"/>
              <a:t>,  </a:t>
            </a:r>
            <a:r>
              <a:rPr kumimoji="1" lang="zh-CN" altLang="en-US"/>
              <a:t>得 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2633663" y="3286125"/>
          <a:ext cx="252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7" imgW="2485941" imgH="542813" progId="Equation.DSMT4">
                  <p:embed/>
                </p:oleObj>
              </mc:Choice>
              <mc:Fallback>
                <p:oleObj name="Equation" r:id="rId7" imgW="2485941" imgH="5428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3286125"/>
                        <a:ext cx="2527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5226050" y="3286125"/>
          <a:ext cx="165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9" imgW="1609790" imgH="533437" progId="Equation.3">
                  <p:embed/>
                </p:oleObj>
              </mc:Choice>
              <mc:Fallback>
                <p:oleObj name="Equation" r:id="rId9" imgW="1609790" imgH="53343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3286125"/>
                        <a:ext cx="165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992938" y="9080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①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4800600" y="14589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则有恒等式 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381000" y="5157788"/>
            <a:ext cx="542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即左右两边可同时进行积分运算</a:t>
            </a:r>
            <a:r>
              <a:rPr kumimoji="1" lang="en-US" altLang="zh-CN"/>
              <a:t>.  </a:t>
            </a:r>
          </a:p>
        </p:txBody>
      </p:sp>
      <p:graphicFrame>
        <p:nvGraphicFramePr>
          <p:cNvPr id="65563" name="Object 27"/>
          <p:cNvGraphicFramePr>
            <a:graphicFrameLocks noChangeAspect="1"/>
          </p:cNvGraphicFramePr>
          <p:nvPr/>
        </p:nvGraphicFramePr>
        <p:xfrm>
          <a:off x="2633663" y="4441825"/>
          <a:ext cx="1371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11" imgW="1333463" imgH="542813" progId="Equation.3">
                  <p:embed/>
                </p:oleObj>
              </mc:Choice>
              <mc:Fallback>
                <p:oleObj name="Equation" r:id="rId11" imgW="1333463" imgH="5428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4441825"/>
                        <a:ext cx="1371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4" name="Object 28"/>
          <p:cNvGraphicFramePr>
            <a:graphicFrameLocks noChangeAspect="1"/>
          </p:cNvGraphicFramePr>
          <p:nvPr/>
        </p:nvGraphicFramePr>
        <p:xfrm>
          <a:off x="4073525" y="4438650"/>
          <a:ext cx="165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13" imgW="1609790" imgH="533437" progId="Equation.3">
                  <p:embed/>
                </p:oleObj>
              </mc:Choice>
              <mc:Fallback>
                <p:oleObj name="Equation" r:id="rId13" imgW="1609790" imgH="53343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4438650"/>
                        <a:ext cx="165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7010400" y="2133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②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358775" y="39195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左边配元</a:t>
            </a:r>
            <a:r>
              <a:rPr kumimoji="1" lang="en-US" altLang="zh-CN"/>
              <a:t>,  </a:t>
            </a:r>
            <a:r>
              <a:rPr kumimoji="1" lang="zh-CN" altLang="en-US"/>
              <a:t>得 </a:t>
            </a:r>
          </a:p>
        </p:txBody>
      </p:sp>
      <p:sp>
        <p:nvSpPr>
          <p:cNvPr id="17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 autoUpdateAnimBg="0"/>
      <p:bldP spid="65542" grpId="0" autoUpdateAnimBg="0"/>
      <p:bldP spid="65545" grpId="0" build="p" autoUpdateAnimBg="0" advAuto="0"/>
      <p:bldP spid="65547" grpId="0" autoUpdateAnimBg="0"/>
      <p:bldP spid="65557" grpId="0" build="p" autoUpdateAnimBg="0"/>
      <p:bldP spid="65565" grpId="0" build="p" autoUpdateAnimBg="0" advAuto="0"/>
      <p:bldP spid="65566" grpId="0" autoUpdateAnimBg="0"/>
      <p:bldP spid="1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92150" y="287338"/>
            <a:ext cx="474345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分离变量方程的解法</a:t>
            </a:r>
            <a:r>
              <a:rPr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简推</a:t>
            </a:r>
            <a:r>
              <a:rPr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2633663" y="935038"/>
          <a:ext cx="266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3" imgW="2628788" imgH="371363" progId="Equation.3">
                  <p:embed/>
                </p:oleObj>
              </mc:Choice>
              <mc:Fallback>
                <p:oleObj name="Equation" r:id="rId3" imgW="2628788" imgH="37136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935038"/>
                        <a:ext cx="266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95288" y="1465263"/>
            <a:ext cx="4883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假设 </a:t>
            </a:r>
            <a:r>
              <a:rPr kumimoji="1" lang="en-US" altLang="zh-CN" i="1"/>
              <a:t>y</a:t>
            </a:r>
            <a:r>
              <a:rPr kumimoji="1" lang="zh-CN" altLang="en-US"/>
              <a:t>＝</a:t>
            </a:r>
            <a:r>
              <a:rPr kumimoji="1" lang="zh-CN" altLang="en-US" i="1">
                <a:sym typeface="Symbol" pitchFamily="18" charset="2"/>
              </a:rPr>
              <a:t> </a:t>
            </a:r>
            <a:r>
              <a:rPr kumimoji="1" lang="en-US" altLang="zh-CN">
                <a:sym typeface="Symbol" pitchFamily="18" charset="2"/>
              </a:rPr>
              <a:t>(</a:t>
            </a:r>
            <a:r>
              <a:rPr kumimoji="1" lang="en-US" altLang="zh-CN" i="1">
                <a:sym typeface="Symbol" pitchFamily="18" charset="2"/>
              </a:rPr>
              <a:t>x</a:t>
            </a:r>
            <a:r>
              <a:rPr kumimoji="1" lang="en-US" altLang="zh-CN">
                <a:sym typeface="Symbol" pitchFamily="18" charset="2"/>
              </a:rPr>
              <a:t>)</a:t>
            </a:r>
            <a:r>
              <a:rPr kumimoji="1" lang="en-US" altLang="zh-CN"/>
              <a:t> </a:t>
            </a:r>
            <a:r>
              <a:rPr kumimoji="1" lang="zh-CN" altLang="en-US"/>
              <a:t>是方程①的解</a:t>
            </a:r>
            <a:r>
              <a:rPr kumimoji="1" lang="en-US" altLang="zh-CN"/>
              <a:t>,  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633663" y="2217738"/>
          <a:ext cx="3949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5" imgW="3914747" imgH="381074" progId="Equation.3">
                  <p:embed/>
                </p:oleObj>
              </mc:Choice>
              <mc:Fallback>
                <p:oleObj name="Equation" r:id="rId5" imgW="3914747" imgH="38107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2217738"/>
                        <a:ext cx="3949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358775" y="2747963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两边积分</a:t>
            </a:r>
            <a:r>
              <a:rPr kumimoji="1" lang="en-US" altLang="zh-CN"/>
              <a:t>,  </a:t>
            </a:r>
            <a:r>
              <a:rPr kumimoji="1" lang="zh-CN" altLang="en-US"/>
              <a:t>得 </a:t>
            </a: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2633663" y="3286125"/>
          <a:ext cx="252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7" imgW="2485941" imgH="542813" progId="Equation.DSMT4">
                  <p:embed/>
                </p:oleObj>
              </mc:Choice>
              <mc:Fallback>
                <p:oleObj name="Equation" r:id="rId7" imgW="2485941" imgH="5428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3286125"/>
                        <a:ext cx="2527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5226050" y="3286125"/>
          <a:ext cx="165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9" imgW="1609790" imgH="533437" progId="Equation.3">
                  <p:embed/>
                </p:oleObj>
              </mc:Choice>
              <mc:Fallback>
                <p:oleObj name="Equation" r:id="rId9" imgW="1609790" imgH="53343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3286125"/>
                        <a:ext cx="165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992938" y="9080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①</a:t>
            </a: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4800600" y="145891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则有恒等式 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381000" y="5157788"/>
            <a:ext cx="542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即左右两边可同时进行积分运算</a:t>
            </a:r>
            <a:r>
              <a:rPr kumimoji="1" lang="en-US" altLang="zh-CN"/>
              <a:t>.  </a:t>
            </a:r>
          </a:p>
        </p:txBody>
      </p:sp>
      <p:graphicFrame>
        <p:nvGraphicFramePr>
          <p:cNvPr id="65563" name="Object 27"/>
          <p:cNvGraphicFramePr>
            <a:graphicFrameLocks noChangeAspect="1"/>
          </p:cNvGraphicFramePr>
          <p:nvPr/>
        </p:nvGraphicFramePr>
        <p:xfrm>
          <a:off x="2633663" y="4441825"/>
          <a:ext cx="1371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11" imgW="1333463" imgH="542813" progId="Equation.3">
                  <p:embed/>
                </p:oleObj>
              </mc:Choice>
              <mc:Fallback>
                <p:oleObj name="Equation" r:id="rId11" imgW="1333463" imgH="542813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4441825"/>
                        <a:ext cx="1371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4" name="Object 28"/>
          <p:cNvGraphicFramePr>
            <a:graphicFrameLocks noChangeAspect="1"/>
          </p:cNvGraphicFramePr>
          <p:nvPr/>
        </p:nvGraphicFramePr>
        <p:xfrm>
          <a:off x="4073525" y="4438650"/>
          <a:ext cx="165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13" imgW="1609790" imgH="533437" progId="Equation.3">
                  <p:embed/>
                </p:oleObj>
              </mc:Choice>
              <mc:Fallback>
                <p:oleObj name="Equation" r:id="rId13" imgW="1609790" imgH="53343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3525" y="4438650"/>
                        <a:ext cx="165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7010400" y="21336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②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358775" y="39195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左边配元</a:t>
            </a:r>
            <a:r>
              <a:rPr kumimoji="1" lang="en-US" altLang="zh-CN"/>
              <a:t>,  </a:t>
            </a:r>
            <a:r>
              <a:rPr kumimoji="1" lang="zh-CN" altLang="en-US"/>
              <a:t>得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5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5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65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00469 -0.4108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5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-2055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111E-6 L 0.00365 -0.4094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55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2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/>
      <p:bldP spid="65542" grpId="0"/>
      <p:bldP spid="65547" grpId="0"/>
      <p:bldP spid="65557" grpId="0"/>
      <p:bldP spid="65565" grpId="0"/>
      <p:bldP spid="655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92150" y="287338"/>
            <a:ext cx="4743450" cy="549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分离变量方程的解法</a:t>
            </a:r>
            <a:r>
              <a:rPr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简推</a:t>
            </a:r>
            <a:r>
              <a:rPr lang="en-US" altLang="zh-CN" sz="2400" b="1" smtClean="0">
                <a:solidFill>
                  <a:srgbClr val="0000FF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633663" y="935038"/>
          <a:ext cx="266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3" imgW="2628788" imgH="371363" progId="Equation.3">
                  <p:embed/>
                </p:oleObj>
              </mc:Choice>
              <mc:Fallback>
                <p:oleObj name="Equation" r:id="rId3" imgW="2628788" imgH="37136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663" y="935038"/>
                        <a:ext cx="266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9"/>
          <p:cNvSpPr txBox="1">
            <a:spLocks noChangeArrowheads="1"/>
          </p:cNvSpPr>
          <p:nvPr/>
        </p:nvSpPr>
        <p:spPr bwMode="auto">
          <a:xfrm>
            <a:off x="6992938" y="9080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①</a:t>
            </a:r>
          </a:p>
        </p:txBody>
      </p:sp>
      <p:graphicFrame>
        <p:nvGraphicFramePr>
          <p:cNvPr id="5125" name="Object 27"/>
          <p:cNvGraphicFramePr>
            <a:graphicFrameLocks noChangeAspect="1"/>
          </p:cNvGraphicFramePr>
          <p:nvPr/>
        </p:nvGraphicFramePr>
        <p:xfrm>
          <a:off x="2627313" y="1628775"/>
          <a:ext cx="1371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5" imgW="1333463" imgH="542813" progId="Equation.DSMT4">
                  <p:embed/>
                </p:oleObj>
              </mc:Choice>
              <mc:Fallback>
                <p:oleObj name="Equation" r:id="rId5" imgW="1333463" imgH="542813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628775"/>
                        <a:ext cx="1371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28"/>
          <p:cNvGraphicFramePr>
            <a:graphicFrameLocks noChangeAspect="1"/>
          </p:cNvGraphicFramePr>
          <p:nvPr/>
        </p:nvGraphicFramePr>
        <p:xfrm>
          <a:off x="4067175" y="1628775"/>
          <a:ext cx="1651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7" imgW="1609790" imgH="533437" progId="Equation.3">
                  <p:embed/>
                </p:oleObj>
              </mc:Choice>
              <mc:Fallback>
                <p:oleObj name="Equation" r:id="rId7" imgW="1609790" imgH="533437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628775"/>
                        <a:ext cx="1651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2933700" y="3008313"/>
          <a:ext cx="247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9" imgW="2438437" imgH="371363" progId="Equation.3">
                  <p:embed/>
                </p:oleObj>
              </mc:Choice>
              <mc:Fallback>
                <p:oleObj name="Equation" r:id="rId9" imgW="2438437" imgH="37136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3008313"/>
                        <a:ext cx="2476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248400" y="289560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en-US" altLang="zh-CN"/>
              <a:t>②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282575" y="3498850"/>
            <a:ext cx="6297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当</a:t>
            </a:r>
            <a:r>
              <a:rPr kumimoji="1" lang="en-US" altLang="zh-CN" i="1"/>
              <a:t>G</a:t>
            </a:r>
            <a:r>
              <a:rPr kumimoji="1" lang="en-US" altLang="zh-CN">
                <a:sym typeface="Symbol" pitchFamily="18" charset="2"/>
              </a:rPr>
              <a:t>(</a:t>
            </a:r>
            <a:r>
              <a:rPr kumimoji="1" lang="en-US" altLang="zh-CN" i="1"/>
              <a:t>y</a:t>
            </a:r>
            <a:r>
              <a:rPr kumimoji="1" lang="en-US" altLang="zh-CN"/>
              <a:t>)</a:t>
            </a:r>
            <a:r>
              <a:rPr kumimoji="1" lang="zh-CN" altLang="en-US"/>
              <a:t>与</a:t>
            </a:r>
            <a:r>
              <a:rPr kumimoji="1" lang="en-US" altLang="zh-CN" i="1"/>
              <a:t>F</a:t>
            </a:r>
            <a:r>
              <a:rPr kumimoji="1" lang="en-US" altLang="zh-CN">
                <a:sym typeface="Symbol" pitchFamily="18" charset="2"/>
              </a:rPr>
              <a:t>(</a:t>
            </a:r>
            <a:r>
              <a:rPr kumimoji="1" lang="en-US" altLang="zh-CN" i="1">
                <a:sym typeface="Symbol" pitchFamily="18" charset="2"/>
              </a:rPr>
              <a:t>x</a:t>
            </a:r>
            <a:r>
              <a:rPr kumimoji="1" lang="en-US" altLang="zh-CN"/>
              <a:t>) </a:t>
            </a:r>
            <a:r>
              <a:rPr kumimoji="1" lang="zh-CN" altLang="en-US"/>
              <a:t>可微且 </a:t>
            </a:r>
            <a:r>
              <a:rPr kumimoji="1" lang="en-US" altLang="zh-CN" i="1"/>
              <a:t>G</a:t>
            </a:r>
            <a:r>
              <a:rPr kumimoji="1" lang="en-US" altLang="zh-CN" i="1" baseline="30000">
                <a:sym typeface="Symbol" pitchFamily="18" charset="2"/>
              </a:rPr>
              <a:t> </a:t>
            </a:r>
            <a:r>
              <a:rPr kumimoji="1" lang="en-US" altLang="zh-CN"/>
              <a:t>(</a:t>
            </a:r>
            <a:r>
              <a:rPr kumimoji="1" lang="en-US" altLang="zh-CN" i="1"/>
              <a:t>y</a:t>
            </a:r>
            <a:r>
              <a:rPr kumimoji="1" lang="en-US" altLang="zh-CN"/>
              <a:t>) </a:t>
            </a:r>
            <a:r>
              <a:rPr kumimoji="1" lang="en-US" altLang="zh-CN">
                <a:sym typeface="Symbol" pitchFamily="18" charset="2"/>
              </a:rPr>
              <a:t> 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y</a:t>
            </a:r>
            <a:r>
              <a:rPr kumimoji="1" lang="en-US" altLang="zh-CN"/>
              <a:t>) </a:t>
            </a:r>
            <a:r>
              <a:rPr kumimoji="1" lang="en-US" altLang="zh-CN">
                <a:sym typeface="Symbol" pitchFamily="18" charset="2"/>
              </a:rPr>
              <a:t> </a:t>
            </a:r>
            <a:r>
              <a:rPr kumimoji="1" lang="en-US" altLang="zh-CN"/>
              <a:t>0 </a:t>
            </a:r>
            <a:r>
              <a:rPr kumimoji="1" lang="zh-CN" altLang="en-US"/>
              <a:t>时</a:t>
            </a:r>
            <a:r>
              <a:rPr kumimoji="1" lang="en-US" altLang="zh-CN"/>
              <a:t>, 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282575" y="4038600"/>
            <a:ext cx="4773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的隐函数  </a:t>
            </a:r>
            <a:r>
              <a:rPr kumimoji="1" lang="en-US" altLang="zh-CN" i="1"/>
              <a:t>y</a:t>
            </a:r>
            <a:r>
              <a:rPr kumimoji="1" lang="zh-CN" altLang="en-US"/>
              <a:t>＝</a:t>
            </a:r>
            <a:r>
              <a:rPr kumimoji="1" lang="zh-CN" altLang="en-US" i="1">
                <a:sym typeface="Symbol" pitchFamily="18" charset="2"/>
              </a:rPr>
              <a:t> 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 </a:t>
            </a:r>
            <a:r>
              <a:rPr kumimoji="1" lang="zh-CN" altLang="en-US"/>
              <a:t>是①的解</a:t>
            </a:r>
            <a:r>
              <a:rPr kumimoji="1" lang="en-US" altLang="zh-CN"/>
              <a:t>.  </a:t>
            </a: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6296025" y="24209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则有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15950" y="5119688"/>
            <a:ext cx="578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称②为方程①的</a:t>
            </a:r>
            <a:r>
              <a:rPr kumimoji="1" lang="zh-CN" altLang="en-US">
                <a:solidFill>
                  <a:schemeClr val="tx2"/>
                </a:solidFill>
              </a:rPr>
              <a:t>隐式通解</a:t>
            </a:r>
            <a:r>
              <a:rPr kumimoji="1" lang="en-US" altLang="zh-CN"/>
              <a:t>, </a:t>
            </a:r>
            <a:r>
              <a:rPr kumimoji="1" lang="zh-CN" altLang="en-US"/>
              <a:t>或</a:t>
            </a:r>
            <a:r>
              <a:rPr kumimoji="1" lang="zh-CN" altLang="en-US">
                <a:solidFill>
                  <a:schemeClr val="tx2"/>
                </a:solidFill>
              </a:rPr>
              <a:t>通积分</a:t>
            </a:r>
            <a:r>
              <a:rPr kumimoji="1" lang="en-US" altLang="zh-CN"/>
              <a:t>.</a:t>
            </a:r>
          </a:p>
        </p:txBody>
      </p:sp>
      <p:sp>
        <p:nvSpPr>
          <p:cNvPr id="22" name="Text Box 17"/>
          <p:cNvSpPr txBox="1">
            <a:spLocks noChangeArrowheads="1"/>
          </p:cNvSpPr>
          <p:nvPr/>
        </p:nvSpPr>
        <p:spPr bwMode="auto">
          <a:xfrm>
            <a:off x="4783138" y="4038600"/>
            <a:ext cx="381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/>
              <a:t>同样</a:t>
            </a:r>
            <a:r>
              <a:rPr lang="en-US" altLang="zh-CN"/>
              <a:t>, </a:t>
            </a:r>
            <a:r>
              <a:rPr lang="zh-CN" altLang="en-US"/>
              <a:t>当 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itchFamily="18" charset="2"/>
              </a:rPr>
              <a:t>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= </a:t>
            </a:r>
            <a:r>
              <a:rPr lang="en-US" altLang="zh-CN" i="1"/>
              <a:t>f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)≠0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282575" y="4578350"/>
            <a:ext cx="71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en-US" altLang="zh-CN"/>
              <a:t> 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895350" y="4572000"/>
            <a:ext cx="631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lang="zh-CN" altLang="en-US"/>
              <a:t>由②确定的隐函数 </a:t>
            </a:r>
            <a:r>
              <a:rPr kumimoji="1" lang="en-US" altLang="zh-CN" i="1"/>
              <a:t>x</a:t>
            </a:r>
            <a:r>
              <a:rPr kumimoji="1" lang="zh-CN" altLang="en-US"/>
              <a:t>＝</a:t>
            </a:r>
            <a:r>
              <a:rPr kumimoji="1" lang="zh-CN" altLang="en-US" i="1">
                <a:sym typeface="Symbol" pitchFamily="18" charset="2"/>
              </a:rPr>
              <a:t></a:t>
            </a:r>
            <a:r>
              <a:rPr kumimoji="1" lang="en-US" altLang="zh-CN"/>
              <a:t>(</a:t>
            </a:r>
            <a:r>
              <a:rPr kumimoji="1" lang="en-US" altLang="zh-CN" i="1"/>
              <a:t>y</a:t>
            </a:r>
            <a:r>
              <a:rPr kumimoji="1" lang="en-US" altLang="zh-CN"/>
              <a:t>) </a:t>
            </a:r>
            <a:r>
              <a:rPr kumimoji="1" lang="zh-CN" altLang="en-US"/>
              <a:t>也</a:t>
            </a:r>
            <a:r>
              <a:rPr lang="zh-CN" altLang="en-US"/>
              <a:t>是①的解</a:t>
            </a:r>
            <a:r>
              <a:rPr lang="en-US" altLang="zh-CN"/>
              <a:t>. </a:t>
            </a:r>
          </a:p>
        </p:txBody>
      </p:sp>
      <p:sp>
        <p:nvSpPr>
          <p:cNvPr id="25" name="Text Box 20"/>
          <p:cNvSpPr txBox="1">
            <a:spLocks noChangeArrowheads="1"/>
          </p:cNvSpPr>
          <p:nvPr/>
        </p:nvSpPr>
        <p:spPr bwMode="auto">
          <a:xfrm>
            <a:off x="304800" y="2420938"/>
            <a:ext cx="6249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</a:pPr>
            <a:r>
              <a:rPr kumimoji="1" lang="zh-CN" altLang="en-US"/>
              <a:t>设左右两边的原函数分别为 </a:t>
            </a:r>
            <a:r>
              <a:rPr kumimoji="1" lang="en-US" altLang="zh-CN" i="1"/>
              <a:t>G</a:t>
            </a:r>
            <a:r>
              <a:rPr kumimoji="1" lang="en-US" altLang="zh-CN"/>
              <a:t>(</a:t>
            </a:r>
            <a:r>
              <a:rPr kumimoji="1" lang="en-US" altLang="zh-CN" i="1"/>
              <a:t>y</a:t>
            </a:r>
            <a:r>
              <a:rPr kumimoji="1" lang="en-US" altLang="zh-CN"/>
              <a:t>), </a:t>
            </a:r>
            <a:r>
              <a:rPr kumimoji="1" lang="en-US" altLang="zh-CN" i="1"/>
              <a:t>F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),  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67463" y="3473450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r>
              <a:rPr kumimoji="1" lang="zh-CN" altLang="en-US"/>
              <a:t>说明由②确定</a:t>
            </a:r>
          </a:p>
        </p:txBody>
      </p:sp>
      <p:sp>
        <p:nvSpPr>
          <p:cNvPr id="28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 advAuto="0"/>
      <p:bldP spid="18" grpId="0" build="p" autoUpdateAnimBg="0"/>
      <p:bldP spid="19" grpId="0" build="p" autoUpdateAnimBg="0" advAuto="0"/>
      <p:bldP spid="20" grpId="0" build="p" autoUpdateAnimBg="0"/>
      <p:bldP spid="21" grpId="0" build="p" autoUpdateAnimBg="0"/>
      <p:bldP spid="22" grpId="0" build="p" autoUpdateAnimBg="0"/>
      <p:bldP spid="23" grpId="0" build="p" autoUpdateAnimBg="0" advAuto="0"/>
      <p:bldP spid="24" grpId="0" build="p" autoUpdateAnimBg="0"/>
      <p:bldP spid="25" grpId="0" build="p" autoUpdateAnimBg="0"/>
      <p:bldP spid="26" grpId="0" build="p" autoUpdateAnimBg="0"/>
      <p:bldP spid="2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574675" y="304800"/>
            <a:ext cx="3048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1.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求微分方程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327400" y="215900"/>
          <a:ext cx="1549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3" imgW="1514447" imgH="885713" progId="Equation.3">
                  <p:embed/>
                </p:oleObj>
              </mc:Choice>
              <mc:Fallback>
                <p:oleObj name="Equation" r:id="rId3" imgW="1514447" imgH="88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15900"/>
                        <a:ext cx="1549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800600" y="3190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的通解</a:t>
            </a:r>
            <a:r>
              <a:rPr kumimoji="1" lang="en-US" altLang="zh-CN"/>
              <a:t>.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574675" y="1255713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/>
              <a:t>  </a:t>
            </a:r>
            <a:r>
              <a:rPr kumimoji="1" lang="zh-CN" altLang="en-US"/>
              <a:t>分离变量得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352800" y="1098550"/>
          <a:ext cx="1778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5" imgW="1742936" imgH="885713" progId="Equation.3">
                  <p:embed/>
                </p:oleObj>
              </mc:Choice>
              <mc:Fallback>
                <p:oleObj name="Equation" r:id="rId5" imgW="1742936" imgH="88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098550"/>
                        <a:ext cx="1778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574675" y="2101850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两边积分</a:t>
            </a:r>
          </a:p>
        </p:txBody>
      </p: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273300" y="1968500"/>
          <a:ext cx="222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7" imgW="2181179" imgH="885713" progId="Equation.3">
                  <p:embed/>
                </p:oleObj>
              </mc:Choice>
              <mc:Fallback>
                <p:oleObj name="Equation" r:id="rId7" imgW="2181179" imgH="88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968500"/>
                        <a:ext cx="2222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574675" y="29860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得</a:t>
            </a:r>
          </a:p>
        </p:txBody>
      </p:sp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1612900" y="2971800"/>
          <a:ext cx="2197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Equation" r:id="rId9" imgW="2162110" imgH="495263" progId="Equation.3">
                  <p:embed/>
                </p:oleObj>
              </mc:Choice>
              <mc:Fallback>
                <p:oleObj name="Equation" r:id="rId9" imgW="2162110" imgH="49526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971800"/>
                        <a:ext cx="2197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5638800" y="3810000"/>
            <a:ext cx="30480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5791200" y="39624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Equation" r:id="rId11" imgW="2628788" imgH="495263" progId="Equation.3">
                  <p:embed/>
                </p:oleObj>
              </mc:Choice>
              <mc:Fallback>
                <p:oleObj name="Equation" r:id="rId11" imgW="2628788" imgH="49526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962400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3" name="Text Box 13"/>
          <p:cNvSpPr txBox="1">
            <a:spLocks noChangeArrowheads="1"/>
          </p:cNvSpPr>
          <p:nvPr/>
        </p:nvSpPr>
        <p:spPr bwMode="auto">
          <a:xfrm>
            <a:off x="574675" y="3748088"/>
            <a:ext cx="644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1765300" y="3602038"/>
          <a:ext cx="184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13" imgW="1800141" imgH="571612" progId="Equation.3">
                  <p:embed/>
                </p:oleObj>
              </mc:Choice>
              <mc:Fallback>
                <p:oleObj name="Equation" r:id="rId13" imgW="1800141" imgH="57161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602038"/>
                        <a:ext cx="184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3651250" y="3595688"/>
          <a:ext cx="1562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0" name="Equation" r:id="rId15" imgW="1524149" imgH="561901" progId="Equation.3">
                  <p:embed/>
                </p:oleObj>
              </mc:Choice>
              <mc:Fallback>
                <p:oleObj name="Equation" r:id="rId15" imgW="1524149" imgH="5619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3595688"/>
                        <a:ext cx="1562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1828800" y="4953000"/>
          <a:ext cx="1422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Equation" r:id="rId17" imgW="1380967" imgH="561901" progId="Equation.3">
                  <p:embed/>
                </p:oleObj>
              </mc:Choice>
              <mc:Fallback>
                <p:oleObj name="Equation" r:id="rId17" imgW="1380967" imgH="5619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1422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/>
          <p:cNvGraphicFramePr>
            <a:graphicFrameLocks noChangeAspect="1"/>
          </p:cNvGraphicFramePr>
          <p:nvPr/>
        </p:nvGraphicFramePr>
        <p:xfrm>
          <a:off x="2286000" y="4260850"/>
          <a:ext cx="1841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Equation" r:id="rId19" imgW="1800141" imgH="542813" progId="Equation.3">
                  <p:embed/>
                </p:oleObj>
              </mc:Choice>
              <mc:Fallback>
                <p:oleObj name="Equation" r:id="rId19" imgW="1800141" imgH="5428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0850"/>
                        <a:ext cx="18415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4648200" y="50292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 </a:t>
            </a:r>
            <a:r>
              <a:rPr kumimoji="1" lang="en-US" altLang="zh-CN" i="1"/>
              <a:t>C</a:t>
            </a:r>
            <a:r>
              <a:rPr kumimoji="1" lang="en-US" altLang="zh-CN"/>
              <a:t> </a:t>
            </a:r>
            <a:r>
              <a:rPr kumimoji="1" lang="zh-CN" altLang="en-US"/>
              <a:t>为任意常数 </a:t>
            </a:r>
            <a:r>
              <a:rPr kumimoji="1" lang="en-US" altLang="zh-CN"/>
              <a:t>)</a:t>
            </a:r>
          </a:p>
        </p:txBody>
      </p:sp>
      <p:sp>
        <p:nvSpPr>
          <p:cNvPr id="66579" name="AutoShape 19"/>
          <p:cNvSpPr>
            <a:spLocks noChangeArrowheads="1"/>
          </p:cNvSpPr>
          <p:nvPr/>
        </p:nvSpPr>
        <p:spPr bwMode="auto">
          <a:xfrm rot="-3591964">
            <a:off x="4627563" y="2216150"/>
            <a:ext cx="179388" cy="1995487"/>
          </a:xfrm>
          <a:prstGeom prst="downArrow">
            <a:avLst>
              <a:gd name="adj1" fmla="val 50000"/>
              <a:gd name="adj2" fmla="val 278097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6580" name="AutoShape 20"/>
          <p:cNvSpPr>
            <a:spLocks noChangeArrowheads="1"/>
          </p:cNvSpPr>
          <p:nvPr/>
        </p:nvSpPr>
        <p:spPr bwMode="auto">
          <a:xfrm rot="4093804">
            <a:off x="4383881" y="3717132"/>
            <a:ext cx="179387" cy="2197100"/>
          </a:xfrm>
          <a:prstGeom prst="downArrow">
            <a:avLst>
              <a:gd name="adj1" fmla="val 50000"/>
              <a:gd name="adj2" fmla="val 306196"/>
            </a:avLst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4648200" y="2743200"/>
            <a:ext cx="86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rgbClr val="0033CC"/>
                </a:solidFill>
              </a:rPr>
              <a:t>或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5943600" y="1524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endParaRPr kumimoji="1" lang="zh-CN" altLang="zh-CN">
              <a:ea typeface="仿宋_GB2312" pitchFamily="49" charset="-122"/>
            </a:endParaRP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6172200" y="1600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endParaRPr kumimoji="1" lang="zh-CN" altLang="zh-CN">
              <a:ea typeface="仿宋_GB2312" pitchFamily="49" charset="-122"/>
            </a:endParaRPr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3276600" y="1622425"/>
            <a:ext cx="533400" cy="4572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5648325" y="871538"/>
            <a:ext cx="35052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/>
            <a:r>
              <a:rPr kumimoji="1" lang="zh-CN" altLang="en-US" b="1" u="sng">
                <a:solidFill>
                  <a:schemeClr val="tx2"/>
                </a:solidFill>
              </a:rPr>
              <a:t>说明</a:t>
            </a:r>
            <a:r>
              <a:rPr kumimoji="1" lang="en-US" altLang="zh-CN" b="1" u="sng">
                <a:solidFill>
                  <a:schemeClr val="tx2"/>
                </a:solidFill>
              </a:rPr>
              <a:t>:</a:t>
            </a:r>
            <a:r>
              <a:rPr kumimoji="1" lang="en-US" altLang="zh-CN" u="sng"/>
              <a:t> </a:t>
            </a:r>
            <a:r>
              <a:rPr kumimoji="1" lang="zh-CN" altLang="en-US" u="sng"/>
              <a:t>在求解过程中</a:t>
            </a:r>
          </a:p>
          <a:p>
            <a:pPr eaLnBrk="1" fontAlgn="base" hangingPunct="1"/>
            <a:r>
              <a:rPr kumimoji="1" lang="zh-CN" altLang="en-US" u="sng"/>
              <a:t>每一步不一定是同解</a:t>
            </a:r>
          </a:p>
          <a:p>
            <a:pPr eaLnBrk="1" fontAlgn="base" hangingPunct="1"/>
            <a:r>
              <a:rPr kumimoji="1" lang="zh-CN" altLang="en-US" u="sng"/>
              <a:t>变形</a:t>
            </a:r>
            <a:r>
              <a:rPr kumimoji="1" lang="en-US" altLang="zh-CN" u="sng"/>
              <a:t>,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6588125" y="1916113"/>
            <a:ext cx="24384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u="sng"/>
              <a:t>因此可能增解</a:t>
            </a:r>
          </a:p>
        </p:txBody>
      </p:sp>
      <p:sp>
        <p:nvSpPr>
          <p:cNvPr id="66588" name="Text Box 28"/>
          <p:cNvSpPr txBox="1">
            <a:spLocks noChangeArrowheads="1"/>
          </p:cNvSpPr>
          <p:nvPr/>
        </p:nvSpPr>
        <p:spPr bwMode="auto">
          <a:xfrm>
            <a:off x="5648325" y="2352675"/>
            <a:ext cx="349567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u="sng"/>
              <a:t>也可能减解</a:t>
            </a:r>
            <a:r>
              <a:rPr kumimoji="1" lang="en-US" altLang="zh-CN" u="sng"/>
              <a:t>.</a:t>
            </a:r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>
            <a:off x="2209800" y="4267200"/>
            <a:ext cx="0" cy="762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0" name="Text Box 30"/>
          <p:cNvSpPr txBox="1">
            <a:spLocks noChangeArrowheads="1"/>
          </p:cNvSpPr>
          <p:nvPr/>
        </p:nvSpPr>
        <p:spPr bwMode="auto">
          <a:xfrm>
            <a:off x="574675" y="5653088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 </a:t>
            </a:r>
            <a:r>
              <a:rPr kumimoji="1" lang="zh-CN" altLang="en-US"/>
              <a:t>此式含分离变量时丢失的解 </a:t>
            </a:r>
            <a:r>
              <a:rPr kumimoji="1" lang="en-US" altLang="zh-CN" i="1">
                <a:solidFill>
                  <a:schemeClr val="tx2"/>
                </a:solidFill>
              </a:rPr>
              <a:t>y</a:t>
            </a:r>
            <a:r>
              <a:rPr kumimoji="1" lang="en-US" altLang="zh-CN">
                <a:solidFill>
                  <a:schemeClr val="tx2"/>
                </a:solidFill>
              </a:rPr>
              <a:t> = 0 </a:t>
            </a:r>
            <a:r>
              <a:rPr kumimoji="1" lang="en-US" altLang="zh-CN"/>
              <a:t>)</a:t>
            </a:r>
          </a:p>
        </p:txBody>
      </p:sp>
      <p:sp>
        <p:nvSpPr>
          <p:cNvPr id="31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6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6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6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6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5" grpId="0" autoUpdateAnimBg="0"/>
      <p:bldP spid="66567" grpId="0" autoUpdateAnimBg="0"/>
      <p:bldP spid="66569" grpId="0" autoUpdateAnimBg="0"/>
      <p:bldP spid="66571" grpId="0" animBg="1"/>
      <p:bldP spid="66573" grpId="0" autoUpdateAnimBg="0"/>
      <p:bldP spid="66578" grpId="0" autoUpdateAnimBg="0"/>
      <p:bldP spid="66579" grpId="0" animBg="1"/>
      <p:bldP spid="66580" grpId="0" animBg="1"/>
      <p:bldP spid="66581" grpId="0" build="p" autoUpdateAnimBg="0"/>
      <p:bldP spid="66584" grpId="0" animBg="1"/>
      <p:bldP spid="66586" grpId="0" build="p" autoUpdateAnimBg="0"/>
      <p:bldP spid="66587" grpId="0" autoUpdateAnimBg="0"/>
      <p:bldP spid="66588" grpId="0" autoUpdateAnimBg="0"/>
      <p:bldP spid="66589" grpId="0" animBg="1"/>
      <p:bldP spid="66590" grpId="0" build="p" autoUpdateAnimBg="0"/>
      <p:bldP spid="31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685800"/>
            <a:ext cx="27432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2.</a:t>
            </a:r>
            <a:r>
              <a:rPr lang="en-US" altLang="zh-CN" sz="2800" b="1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解初值问题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3695700" y="419100"/>
          <a:ext cx="320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3162374" imgH="447712" progId="Equation.3">
                  <p:embed/>
                </p:oleObj>
              </mc:Choice>
              <mc:Fallback>
                <p:oleObj name="Equation" r:id="rId3" imgW="3162374" imgH="4477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419100"/>
                        <a:ext cx="3200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609600" y="1800225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 b="1"/>
              <a:t>  </a:t>
            </a:r>
            <a:r>
              <a:rPr kumimoji="1" lang="zh-CN" altLang="en-US"/>
              <a:t>分离变量得</a:t>
            </a:r>
          </a:p>
        </p:txBody>
      </p:sp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3454400" y="1676400"/>
          <a:ext cx="233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5" imgW="2295590" imgH="885713" progId="Equation.3">
                  <p:embed/>
                </p:oleObj>
              </mc:Choice>
              <mc:Fallback>
                <p:oleObj name="Equation" r:id="rId5" imgW="2295590" imgH="88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676400"/>
                        <a:ext cx="233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09600" y="2905125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两边积分得</a:t>
            </a:r>
          </a:p>
        </p:txBody>
      </p:sp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2730500" y="2743200"/>
          <a:ext cx="374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7" imgW="3705327" imgH="885713" progId="Equation.3">
                  <p:embed/>
                </p:oleObj>
              </mc:Choice>
              <mc:Fallback>
                <p:oleObj name="Equation" r:id="rId7" imgW="3705327" imgH="88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2743200"/>
                        <a:ext cx="374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609600" y="3886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2208213" y="3886200"/>
          <a:ext cx="20447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9" imgW="2009896" imgH="504974" progId="Equation.3">
                  <p:embed/>
                </p:oleObj>
              </mc:Choice>
              <mc:Fallback>
                <p:oleObj name="Equation" r:id="rId9" imgW="2009896" imgH="5049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3886200"/>
                        <a:ext cx="20447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609600" y="45720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由初始条件得 </a:t>
            </a:r>
            <a:r>
              <a:rPr kumimoji="1" lang="en-US" altLang="zh-CN" i="1"/>
              <a:t>C</a:t>
            </a:r>
            <a:r>
              <a:rPr kumimoji="1" lang="en-US" altLang="zh-CN"/>
              <a:t> = 1,</a:t>
            </a:r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2819400" y="5321300"/>
          <a:ext cx="1905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11" imgW="1867049" imgH="504974" progId="Equation.3">
                  <p:embed/>
                </p:oleObj>
              </mc:Choice>
              <mc:Fallback>
                <p:oleObj name="Equation" r:id="rId11" imgW="1867049" imgH="50497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321300"/>
                        <a:ext cx="1905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4572000" y="39004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 </a:t>
            </a:r>
            <a:r>
              <a:rPr kumimoji="1" lang="en-US" altLang="zh-CN" i="1"/>
              <a:t>C</a:t>
            </a:r>
            <a:r>
              <a:rPr kumimoji="1" lang="en-US" altLang="zh-CN"/>
              <a:t> </a:t>
            </a:r>
            <a:r>
              <a:rPr kumimoji="1" lang="zh-CN" altLang="en-US"/>
              <a:t>为任意常数 </a:t>
            </a:r>
            <a:r>
              <a:rPr kumimoji="1" lang="en-US" altLang="zh-CN"/>
              <a:t>)</a:t>
            </a:r>
          </a:p>
        </p:txBody>
      </p:sp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3886200" y="45720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故所求特解为</a:t>
            </a: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3708400" y="1068388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13" imgW="1209684" imgH="371363" progId="Equation.3">
                  <p:embed/>
                </p:oleObj>
              </mc:Choice>
              <mc:Fallback>
                <p:oleObj name="Equation" r:id="rId13" imgW="1209684" imgH="37136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068388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AutoShape 15"/>
          <p:cNvSpPr>
            <a:spLocks/>
          </p:cNvSpPr>
          <p:nvPr/>
        </p:nvSpPr>
        <p:spPr bwMode="auto">
          <a:xfrm>
            <a:off x="3429000" y="5842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721100" y="1524000"/>
            <a:ext cx="1231900" cy="0"/>
          </a:xfrm>
          <a:prstGeom prst="line">
            <a:avLst/>
          </a:prstGeom>
          <a:noFill/>
          <a:ln w="19050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  <p:bldP spid="67590" grpId="0" autoUpdateAnimBg="0"/>
      <p:bldP spid="67592" grpId="0" autoUpdateAnimBg="0"/>
      <p:bldP spid="67594" grpId="0" autoUpdateAnimBg="0"/>
      <p:bldP spid="67596" grpId="0" autoUpdateAnimBg="0"/>
      <p:bldP spid="67597" grpId="0" autoUpdateAnimBg="0"/>
      <p:bldP spid="67600" grpId="0" animBg="1"/>
      <p:bldP spid="1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9600" y="381000"/>
            <a:ext cx="5029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3. 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smtClean="0">
                <a:solidFill>
                  <a:schemeClr val="tx1"/>
                </a:solidFill>
                <a:ea typeface="楷体_GB2312" pitchFamily="49" charset="-122"/>
              </a:rPr>
              <a:t>求下述微分方程的通解</a:t>
            </a:r>
            <a:r>
              <a:rPr lang="en-US" altLang="zh-CN" sz="2800" smtClean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517775" y="939800"/>
          <a:ext cx="2882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name="Equation" r:id="rId3" imgW="2847910" imgH="466799" progId="Equation.3">
                  <p:embed/>
                </p:oleObj>
              </mc:Choice>
              <mc:Fallback>
                <p:oleObj name="Equation" r:id="rId3" imgW="2847910" imgH="46679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939800"/>
                        <a:ext cx="2882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608013" y="1462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</a:t>
            </a:r>
            <a:r>
              <a:rPr kumimoji="1" lang="en-US" altLang="zh-CN" b="1"/>
              <a:t>  </a:t>
            </a:r>
            <a:r>
              <a:rPr kumimoji="1" lang="zh-CN" altLang="en-US"/>
              <a:t>令 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1835150" y="1555750"/>
          <a:ext cx="186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5" imgW="1828912" imgH="352276" progId="Equation.3">
                  <p:embed/>
                </p:oleObj>
              </mc:Choice>
              <mc:Fallback>
                <p:oleObj name="Equation" r:id="rId5" imgW="1828912" imgH="3522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555750"/>
                        <a:ext cx="1866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3657600" y="14478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则</a:t>
            </a: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517775" y="2095500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7" imgW="1380967" imgH="381074" progId="Equation.3">
                  <p:embed/>
                </p:oleObj>
              </mc:Choice>
              <mc:Fallback>
                <p:oleObj name="Equation" r:id="rId7" imgW="1380967" imgH="38107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2095500"/>
                        <a:ext cx="142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608013" y="277177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故有</a:t>
            </a:r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2517775" y="2743200"/>
          <a:ext cx="198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Equation" r:id="rId9" imgW="1942988" imgH="390451" progId="Equation.3">
                  <p:embed/>
                </p:oleObj>
              </mc:Choice>
              <mc:Fallback>
                <p:oleObj name="Equation" r:id="rId9" imgW="1942988" imgH="39045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2743200"/>
                        <a:ext cx="198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608013" y="3552825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2517775" y="3454400"/>
          <a:ext cx="2070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name="Equation" r:id="rId11" imgW="2028964" imgH="466799" progId="Equation.3">
                  <p:embed/>
                </p:oleObj>
              </mc:Choice>
              <mc:Fallback>
                <p:oleObj name="Equation" r:id="rId11" imgW="2028964" imgH="46679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3454400"/>
                        <a:ext cx="2070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2517775" y="4314825"/>
          <a:ext cx="1892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13" imgW="1857347" imgH="276262" progId="Equation.3">
                  <p:embed/>
                </p:oleObj>
              </mc:Choice>
              <mc:Fallback>
                <p:oleObj name="Equation" r:id="rId13" imgW="1857347" imgH="27626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4314825"/>
                        <a:ext cx="1892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608013" y="4267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解得</a:t>
            </a:r>
          </a:p>
        </p:txBody>
      </p:sp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2540000" y="5080000"/>
          <a:ext cx="309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5" imgW="3057664" imgH="371363" progId="Equation.3">
                  <p:embed/>
                </p:oleObj>
              </mc:Choice>
              <mc:Fallback>
                <p:oleObj name="Equation" r:id="rId15" imgW="3057664" imgH="37136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5080000"/>
                        <a:ext cx="309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5791200" y="49530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ea typeface="仿宋_GB2312" pitchFamily="49" charset="-122"/>
              </a:rPr>
              <a:t>(</a:t>
            </a:r>
            <a:r>
              <a:rPr kumimoji="1" lang="en-US" altLang="zh-CN" i="1">
                <a:ea typeface="仿宋_GB2312" pitchFamily="49" charset="-122"/>
              </a:rPr>
              <a:t> C </a:t>
            </a:r>
            <a:r>
              <a:rPr kumimoji="1" lang="zh-CN" altLang="en-US"/>
              <a:t>为任意常数</a:t>
            </a:r>
            <a:r>
              <a:rPr kumimoji="1" lang="zh-CN" altLang="en-US">
                <a:ea typeface="仿宋_GB2312" pitchFamily="49" charset="-122"/>
              </a:rPr>
              <a:t> </a:t>
            </a:r>
            <a:r>
              <a:rPr kumimoji="1" lang="en-US" altLang="zh-CN">
                <a:ea typeface="仿宋_GB2312" pitchFamily="49" charset="-122"/>
              </a:rPr>
              <a:t>)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608013" y="5013325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所求通解</a:t>
            </a:r>
          </a:p>
        </p:txBody>
      </p:sp>
      <p:sp>
        <p:nvSpPr>
          <p:cNvPr id="18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14" grpId="0" autoUpdateAnimBg="0"/>
      <p:bldP spid="68616" grpId="0" autoUpdateAnimBg="0"/>
      <p:bldP spid="68618" grpId="0" autoUpdateAnimBg="0"/>
      <p:bldP spid="68621" grpId="0" autoUpdateAnimBg="0"/>
      <p:bldP spid="68623" grpId="0" autoUpdateAnimBg="0"/>
      <p:bldP spid="68624" grpId="0" autoUpdateAnimBg="0"/>
      <p:bldP spid="1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8013" y="304800"/>
            <a:ext cx="1219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练习</a:t>
            </a:r>
            <a:r>
              <a:rPr lang="en-US" altLang="zh-CN" sz="2800" b="1" smtClean="0">
                <a:ea typeface="楷体_GB2312" pitchFamily="49" charset="-122"/>
              </a:rPr>
              <a:t>:</a:t>
            </a:r>
            <a:endParaRPr lang="en-US" altLang="zh-CN" sz="2800" smtClean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663700" y="215900"/>
          <a:ext cx="4025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3" imgW="3991021" imgH="885713" progId="Equation.3">
                  <p:embed/>
                </p:oleObj>
              </mc:Choice>
              <mc:Fallback>
                <p:oleObj name="Equation" r:id="rId3" imgW="3991021" imgH="88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15900"/>
                        <a:ext cx="4025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08013" y="10668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解法 </a:t>
            </a:r>
            <a:r>
              <a:rPr kumimoji="1" lang="en-US" altLang="zh-CN" b="1">
                <a:solidFill>
                  <a:schemeClr val="tx2"/>
                </a:solidFill>
              </a:rPr>
              <a:t>1  </a:t>
            </a:r>
            <a:r>
              <a:rPr kumimoji="1" lang="zh-CN" altLang="en-US"/>
              <a:t>分离变量</a:t>
            </a:r>
            <a:endParaRPr kumimoji="1" lang="zh-CN" altLang="en-US">
              <a:solidFill>
                <a:schemeClr val="tx2"/>
              </a:solidFill>
            </a:endParaRP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3632200" y="1060450"/>
          <a:ext cx="2032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5" imgW="1990827" imgH="485887" progId="Equation.3">
                  <p:embed/>
                </p:oleObj>
              </mc:Choice>
              <mc:Fallback>
                <p:oleObj name="Equation" r:id="rId5" imgW="1990827" imgH="48588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1060450"/>
                        <a:ext cx="2032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2736850" y="1670050"/>
          <a:ext cx="213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7" imgW="2095537" imgH="409538" progId="Equation.3">
                  <p:embed/>
                </p:oleObj>
              </mc:Choice>
              <mc:Fallback>
                <p:oleObj name="Equation" r:id="rId7" imgW="2095537" imgH="4095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1670050"/>
                        <a:ext cx="213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066800" y="22240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2647950" y="2228850"/>
          <a:ext cx="2641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9" imgW="2600353" imgH="485887" progId="Equation.3">
                  <p:embed/>
                </p:oleObj>
              </mc:Choice>
              <mc:Fallback>
                <p:oleObj name="Equation" r:id="rId9" imgW="2600353" imgH="48588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228850"/>
                        <a:ext cx="2641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5562600" y="2224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>
                <a:ea typeface="仿宋_GB2312" pitchFamily="49" charset="-122"/>
              </a:rPr>
              <a:t>( </a:t>
            </a:r>
            <a:r>
              <a:rPr kumimoji="1" lang="en-US" altLang="zh-CN" i="1">
                <a:ea typeface="仿宋_GB2312" pitchFamily="49" charset="-122"/>
              </a:rPr>
              <a:t>C</a:t>
            </a:r>
            <a:r>
              <a:rPr kumimoji="1" lang="en-US" altLang="zh-CN">
                <a:ea typeface="仿宋_GB2312" pitchFamily="49" charset="-122"/>
              </a:rPr>
              <a:t> &lt; 0</a:t>
            </a:r>
            <a:r>
              <a:rPr kumimoji="1" lang="en-US" altLang="zh-CN">
                <a:solidFill>
                  <a:schemeClr val="tx2"/>
                </a:solidFill>
                <a:ea typeface="仿宋_GB2312" pitchFamily="49" charset="-122"/>
              </a:rPr>
              <a:t> </a:t>
            </a:r>
            <a:r>
              <a:rPr kumimoji="1" lang="en-US" altLang="zh-CN">
                <a:ea typeface="仿宋_GB2312" pitchFamily="49" charset="-122"/>
              </a:rPr>
              <a:t> )</a:t>
            </a:r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608013" y="29718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解法 </a:t>
            </a:r>
            <a:r>
              <a:rPr kumimoji="1" lang="en-US" altLang="zh-CN" b="1">
                <a:solidFill>
                  <a:schemeClr val="tx2"/>
                </a:solidFill>
              </a:rPr>
              <a:t>2</a:t>
            </a:r>
            <a:endParaRPr kumimoji="1" lang="en-US" altLang="zh-CN"/>
          </a:p>
        </p:txBody>
      </p:sp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2057400" y="3048000"/>
          <a:ext cx="184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1" imgW="1800141" imgH="409538" progId="Equation.3">
                  <p:embed/>
                </p:oleObj>
              </mc:Choice>
              <mc:Fallback>
                <p:oleObj name="Equation" r:id="rId11" imgW="1800141" imgH="40953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048000"/>
                        <a:ext cx="184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3975100" y="3054350"/>
          <a:ext cx="181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Equation" r:id="rId13" imgW="1781073" imgH="390451" progId="Equation.3">
                  <p:embed/>
                </p:oleObj>
              </mc:Choice>
              <mc:Fallback>
                <p:oleObj name="Equation" r:id="rId13" imgW="1781073" imgH="39045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3054350"/>
                        <a:ext cx="181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608013" y="35814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故有</a:t>
            </a:r>
          </a:p>
        </p:txBody>
      </p:sp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2736850" y="3575050"/>
          <a:ext cx="1460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15" imgW="1419104" imgH="409538" progId="Equation.3">
                  <p:embed/>
                </p:oleObj>
              </mc:Choice>
              <mc:Fallback>
                <p:oleObj name="Equation" r:id="rId15" imgW="1419104" imgH="40953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850" y="3575050"/>
                        <a:ext cx="1460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608013" y="4191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积分</a:t>
            </a:r>
          </a:p>
        </p:txBody>
      </p:sp>
      <p:graphicFrame>
        <p:nvGraphicFramePr>
          <p:cNvPr id="69648" name="Object 16"/>
          <p:cNvGraphicFramePr>
            <a:graphicFrameLocks noChangeAspect="1"/>
          </p:cNvGraphicFramePr>
          <p:nvPr/>
        </p:nvGraphicFramePr>
        <p:xfrm>
          <a:off x="2565400" y="4102100"/>
          <a:ext cx="224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17" imgW="2209949" imgH="866626" progId="Equation.3">
                  <p:embed/>
                </p:oleObj>
              </mc:Choice>
              <mc:Fallback>
                <p:oleObj name="Equation" r:id="rId17" imgW="2209949" imgH="86662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4102100"/>
                        <a:ext cx="2247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2063750" y="5099050"/>
          <a:ext cx="3124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19" imgW="3086100" imgH="485887" progId="Equation.3">
                  <p:embed/>
                </p:oleObj>
              </mc:Choice>
              <mc:Fallback>
                <p:oleObj name="Equation" r:id="rId19" imgW="3086100" imgH="48588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099050"/>
                        <a:ext cx="3124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5562600" y="56388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 </a:t>
            </a:r>
            <a:r>
              <a:rPr kumimoji="1" lang="en-US" altLang="zh-CN" i="1"/>
              <a:t>C</a:t>
            </a:r>
            <a:r>
              <a:rPr kumimoji="1" lang="en-US" altLang="zh-CN"/>
              <a:t> </a:t>
            </a:r>
            <a:r>
              <a:rPr kumimoji="1" lang="zh-CN" altLang="en-US"/>
              <a:t>为任意常数 </a:t>
            </a:r>
            <a:r>
              <a:rPr kumimoji="1" lang="en-US" altLang="zh-CN"/>
              <a:t>)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608013" y="566102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所求通解</a:t>
            </a:r>
          </a:p>
        </p:txBody>
      </p:sp>
      <p:graphicFrame>
        <p:nvGraphicFramePr>
          <p:cNvPr id="69652" name="Object 20"/>
          <p:cNvGraphicFramePr>
            <a:graphicFrameLocks noChangeAspect="1"/>
          </p:cNvGraphicFramePr>
          <p:nvPr/>
        </p:nvGraphicFramePr>
        <p:xfrm>
          <a:off x="2355850" y="5651500"/>
          <a:ext cx="299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21" imgW="2962321" imgH="485887" progId="Equation.3">
                  <p:embed/>
                </p:oleObj>
              </mc:Choice>
              <mc:Fallback>
                <p:oleObj name="Equation" r:id="rId21" imgW="2962321" imgH="485887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651500"/>
                        <a:ext cx="2997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5486400" y="3886200"/>
            <a:ext cx="3048000" cy="1219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9654" name="Object 22"/>
          <p:cNvGraphicFramePr>
            <a:graphicFrameLocks noChangeAspect="1"/>
          </p:cNvGraphicFramePr>
          <p:nvPr/>
        </p:nvGraphicFramePr>
        <p:xfrm>
          <a:off x="5657850" y="3984625"/>
          <a:ext cx="2590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23" imgW="2552849" imgH="962062" progId="Equation.3">
                  <p:embed/>
                </p:oleObj>
              </mc:Choice>
              <mc:Fallback>
                <p:oleObj name="Equation" r:id="rId23" imgW="2552849" imgH="96206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3984625"/>
                        <a:ext cx="2590800" cy="10033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974725" y="1568450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fontAlgn="base">
              <a:lnSpc>
                <a:spcPct val="100000"/>
              </a:lnSpc>
            </a:pPr>
            <a:endParaRPr kumimoji="1" lang="zh-CN" altLang="zh-CN"/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762000" y="16906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积分</a:t>
            </a:r>
          </a:p>
        </p:txBody>
      </p:sp>
      <p:sp>
        <p:nvSpPr>
          <p:cNvPr id="26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  <p:bldP spid="69639" grpId="0" autoUpdateAnimBg="0"/>
      <p:bldP spid="69641" grpId="0" autoUpdateAnimBg="0"/>
      <p:bldP spid="69642" grpId="0" autoUpdateAnimBg="0"/>
      <p:bldP spid="69645" grpId="0" autoUpdateAnimBg="0"/>
      <p:bldP spid="69647" grpId="0" autoUpdateAnimBg="0"/>
      <p:bldP spid="69650" grpId="0" autoUpdateAnimBg="0"/>
      <p:bldP spid="69651" grpId="0" autoUpdateAnimBg="0"/>
      <p:bldP spid="69653" grpId="0" animBg="1"/>
      <p:bldP spid="69656" grpId="0" autoUpdateAnimBg="0"/>
      <p:bldP spid="2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608013" y="282575"/>
            <a:ext cx="10668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ea typeface="楷体_GB2312" pitchFamily="49" charset="-122"/>
              </a:rPr>
              <a:t>例</a:t>
            </a:r>
            <a:r>
              <a:rPr lang="en-US" altLang="zh-CN" sz="2800" b="1" smtClean="0">
                <a:ea typeface="楷体_GB2312" pitchFamily="49" charset="-122"/>
              </a:rPr>
              <a:t>4. 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28600" y="84613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子的含量</a:t>
            </a:r>
            <a:r>
              <a:rPr kumimoji="1" lang="zh-CN" altLang="en-US" i="1"/>
              <a:t> </a:t>
            </a:r>
            <a:r>
              <a:rPr kumimoji="1" lang="en-US" altLang="zh-CN" i="1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成正比</a:t>
            </a:r>
            <a:r>
              <a:rPr kumimoji="1" lang="en-US" altLang="zh-CN"/>
              <a:t>,</a:t>
            </a:r>
          </a:p>
        </p:txBody>
      </p:sp>
      <p:graphicFrame>
        <p:nvGraphicFramePr>
          <p:cNvPr id="70660" name="Object 4"/>
          <p:cNvGraphicFramePr>
            <a:graphicFrameLocks noChangeAspect="1"/>
          </p:cNvGraphicFramePr>
          <p:nvPr/>
        </p:nvGraphicFramePr>
        <p:xfrm>
          <a:off x="7321550" y="927100"/>
          <a:ext cx="64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3" imgW="609526" imgH="409538" progId="Equation.3">
                  <p:embed/>
                </p:oleObj>
              </mc:Choice>
              <mc:Fallback>
                <p:oleObj name="Equation" r:id="rId3" imgW="609526" imgH="4095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927100"/>
                        <a:ext cx="64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924800" y="838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求在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28600" y="1406525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衰变过程中铀含量 </a:t>
            </a:r>
            <a:r>
              <a:rPr kumimoji="1" lang="en-US" altLang="zh-CN" i="1">
                <a:solidFill>
                  <a:schemeClr val="tx2"/>
                </a:solidFill>
              </a:rPr>
              <a:t>M</a:t>
            </a:r>
            <a:r>
              <a:rPr kumimoji="1" lang="en-US" altLang="zh-CN">
                <a:solidFill>
                  <a:schemeClr val="tx2"/>
                </a:solidFill>
              </a:rPr>
              <a:t>(</a:t>
            </a:r>
            <a:r>
              <a:rPr kumimoji="1" lang="en-US" altLang="zh-CN" i="1">
                <a:solidFill>
                  <a:schemeClr val="tx2"/>
                </a:solidFill>
              </a:rPr>
              <a:t>t</a:t>
            </a:r>
            <a:r>
              <a:rPr kumimoji="1" lang="en-US" altLang="zh-CN">
                <a:solidFill>
                  <a:schemeClr val="tx2"/>
                </a:solidFill>
              </a:rPr>
              <a:t>)</a:t>
            </a:r>
            <a:r>
              <a:rPr kumimoji="1" lang="en-US" altLang="zh-CN"/>
              <a:t> </a:t>
            </a:r>
            <a:r>
              <a:rPr kumimoji="1" lang="zh-CN" altLang="en-US"/>
              <a:t>随时间 </a:t>
            </a:r>
            <a:r>
              <a:rPr kumimoji="1" lang="en-US" altLang="zh-CN" i="1">
                <a:solidFill>
                  <a:schemeClr val="tx2"/>
                </a:solidFill>
              </a:rPr>
              <a:t>t</a:t>
            </a:r>
            <a:r>
              <a:rPr kumimoji="1" lang="en-US" altLang="zh-CN"/>
              <a:t> </a:t>
            </a:r>
            <a:r>
              <a:rPr kumimoji="1" lang="zh-CN" altLang="en-US"/>
              <a:t>的变化规律</a:t>
            </a:r>
            <a:r>
              <a:rPr kumimoji="1" lang="en-US" altLang="zh-CN"/>
              <a:t>.  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608013" y="24050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b="1">
                <a:solidFill>
                  <a:schemeClr val="tx2"/>
                </a:solidFill>
              </a:rPr>
              <a:t>解</a:t>
            </a:r>
            <a:r>
              <a:rPr kumimoji="1" lang="en-US" altLang="zh-CN" b="1">
                <a:solidFill>
                  <a:schemeClr val="tx2"/>
                </a:solidFill>
              </a:rPr>
              <a:t>: </a:t>
            </a:r>
            <a:r>
              <a:rPr kumimoji="1" lang="en-US" altLang="zh-CN"/>
              <a:t> </a:t>
            </a:r>
            <a:r>
              <a:rPr kumimoji="1" lang="zh-CN" altLang="en-US"/>
              <a:t>根据题意</a:t>
            </a:r>
            <a:r>
              <a:rPr kumimoji="1" lang="en-US" altLang="zh-CN"/>
              <a:t>, </a:t>
            </a:r>
            <a:r>
              <a:rPr kumimoji="1" lang="zh-CN" altLang="en-US"/>
              <a:t>有</a:t>
            </a:r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3733800" y="1935163"/>
          <a:ext cx="308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5" imgW="3047963" imgH="885713" progId="Equation.3">
                  <p:embed/>
                </p:oleObj>
              </mc:Choice>
              <mc:Fallback>
                <p:oleObj name="Equation" r:id="rId5" imgW="3047963" imgH="88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35163"/>
                        <a:ext cx="3086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3733800" y="2849563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7" imgW="1723867" imgH="428625" progId="Equation.3">
                  <p:embed/>
                </p:oleObj>
              </mc:Choice>
              <mc:Fallback>
                <p:oleObj name="Equation" r:id="rId7" imgW="1723867" imgH="42862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49563"/>
                        <a:ext cx="1765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5791200" y="27574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/>
              <a:t>(</a:t>
            </a:r>
            <a:r>
              <a:rPr kumimoji="1" lang="zh-CN" altLang="en-US"/>
              <a:t>初始条件</a:t>
            </a:r>
            <a:r>
              <a:rPr kumimoji="1" lang="en-US" altLang="zh-CN"/>
              <a:t>)</a:t>
            </a: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28600" y="35702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对方程分离变量</a:t>
            </a:r>
            <a:r>
              <a:rPr kumimoji="1" lang="en-US" altLang="zh-CN"/>
              <a:t>, </a:t>
            </a:r>
          </a:p>
        </p:txBody>
      </p:sp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5319713" y="3352800"/>
          <a:ext cx="609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9" imgW="571388" imgH="809699" progId="Equation.3">
                  <p:embed/>
                </p:oleObj>
              </mc:Choice>
              <mc:Fallback>
                <p:oleObj name="Equation" r:id="rId9" imgW="571388" imgH="80969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3352800"/>
                        <a:ext cx="609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304800" y="4419600"/>
          <a:ext cx="325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11" imgW="3209879" imgH="409538" progId="Equation.3">
                  <p:embed/>
                </p:oleObj>
              </mc:Choice>
              <mc:Fallback>
                <p:oleObj name="Equation" r:id="rId11" imgW="3209879" imgH="40953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325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3594100" y="43894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即</a:t>
            </a:r>
          </a:p>
        </p:txBody>
      </p:sp>
      <p:graphicFrame>
        <p:nvGraphicFramePr>
          <p:cNvPr id="70671" name="Object 15"/>
          <p:cNvGraphicFramePr>
            <a:graphicFrameLocks noChangeAspect="1"/>
          </p:cNvGraphicFramePr>
          <p:nvPr/>
        </p:nvGraphicFramePr>
        <p:xfrm>
          <a:off x="4419600" y="4337050"/>
          <a:ext cx="171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13" imgW="1676363" imgH="485887" progId="Equation.3">
                  <p:embed/>
                </p:oleObj>
              </mc:Choice>
              <mc:Fallback>
                <p:oleObj name="Equation" r:id="rId13" imgW="1676363" imgH="48588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37050"/>
                        <a:ext cx="1714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228600" y="49530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利用初始条件</a:t>
            </a:r>
            <a:r>
              <a:rPr kumimoji="1" lang="en-US" altLang="zh-CN"/>
              <a:t>, </a:t>
            </a:r>
            <a:r>
              <a:rPr kumimoji="1" lang="zh-CN" altLang="en-US"/>
              <a:t>得</a:t>
            </a:r>
          </a:p>
        </p:txBody>
      </p:sp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4559300" y="5038725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15" imgW="1114341" imgH="409538" progId="Equation.3">
                  <p:embed/>
                </p:oleObj>
              </mc:Choice>
              <mc:Fallback>
                <p:oleObj name="Equation" r:id="rId15" imgW="1114341" imgH="409538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300" y="5038725"/>
                        <a:ext cx="115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228600" y="55626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故所求铀的变化规律为</a:t>
            </a:r>
          </a:p>
        </p:txBody>
      </p:sp>
      <p:graphicFrame>
        <p:nvGraphicFramePr>
          <p:cNvPr id="70675" name="Object 19"/>
          <p:cNvGraphicFramePr>
            <a:graphicFrameLocks noChangeAspect="1"/>
          </p:cNvGraphicFramePr>
          <p:nvPr/>
        </p:nvGraphicFramePr>
        <p:xfrm>
          <a:off x="4464050" y="5581650"/>
          <a:ext cx="205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17" imgW="2019263" imgH="495263" progId="Equation.DSMT4">
                  <p:embed/>
                </p:oleObj>
              </mc:Choice>
              <mc:Fallback>
                <p:oleObj name="Equation" r:id="rId17" imgW="2019263" imgH="49526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50" y="5581650"/>
                        <a:ext cx="2057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20"/>
          <p:cNvGraphicFramePr>
            <a:graphicFrameLocks noChangeAspect="1"/>
          </p:cNvGraphicFramePr>
          <p:nvPr/>
        </p:nvGraphicFramePr>
        <p:xfrm>
          <a:off x="5105400" y="3505200"/>
          <a:ext cx="406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19" imgW="371336" imgH="542813" progId="Equation.3">
                  <p:embed/>
                </p:oleObj>
              </mc:Choice>
              <mc:Fallback>
                <p:oleObj name="Equation" r:id="rId19" imgW="371336" imgH="54281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05200"/>
                        <a:ext cx="406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7" name="Text Box 21"/>
          <p:cNvSpPr txBox="1">
            <a:spLocks noChangeArrowheads="1"/>
          </p:cNvSpPr>
          <p:nvPr/>
        </p:nvSpPr>
        <p:spPr bwMode="auto">
          <a:xfrm>
            <a:off x="3048000" y="3570288"/>
            <a:ext cx="190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然后积分</a:t>
            </a:r>
          </a:p>
        </p:txBody>
      </p:sp>
      <p:graphicFrame>
        <p:nvGraphicFramePr>
          <p:cNvPr id="70678" name="Object 22"/>
          <p:cNvGraphicFramePr>
            <a:graphicFrameLocks noChangeAspect="1"/>
          </p:cNvGraphicFramePr>
          <p:nvPr/>
        </p:nvGraphicFramePr>
        <p:xfrm>
          <a:off x="5973763" y="3611563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21" imgW="1628859" imgH="371363" progId="Equation.3">
                  <p:embed/>
                </p:oleObj>
              </mc:Choice>
              <mc:Fallback>
                <p:oleObj name="Equation" r:id="rId21" imgW="1628859" imgH="37136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3763" y="3611563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9" name="Object 23"/>
          <p:cNvGraphicFramePr>
            <a:graphicFrameLocks noChangeAspect="1"/>
          </p:cNvGraphicFramePr>
          <p:nvPr/>
        </p:nvGraphicFramePr>
        <p:xfrm>
          <a:off x="6299200" y="3505200"/>
          <a:ext cx="406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23" imgW="371336" imgH="542813" progId="Equation.3">
                  <p:embed/>
                </p:oleObj>
              </mc:Choice>
              <mc:Fallback>
                <p:oleObj name="Equation" r:id="rId23" imgW="371336" imgH="5428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3505200"/>
                        <a:ext cx="406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3505200" y="85883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t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/>
              <a:t>已知</a:t>
            </a:r>
            <a:r>
              <a:rPr kumimoji="1" lang="zh-CN" altLang="en-US" i="1"/>
              <a:t> </a:t>
            </a:r>
            <a:r>
              <a:rPr kumimoji="1" lang="en-US" altLang="zh-CN" i="1"/>
              <a:t>t</a:t>
            </a:r>
            <a:r>
              <a:rPr kumimoji="1" lang="en-US" altLang="zh-CN"/>
              <a:t> = 0 </a:t>
            </a:r>
            <a:r>
              <a:rPr kumimoji="1" lang="zh-CN" altLang="en-US"/>
              <a:t>时铀的含量为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1371600" y="223838"/>
            <a:ext cx="7543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00000"/>
              </a:lnSpc>
            </a:pPr>
            <a:r>
              <a:rPr kumimoji="1" lang="zh-CN" altLang="en-US"/>
              <a:t>已知放射性元素铀的衰变速度与当时未衰变原</a:t>
            </a:r>
          </a:p>
        </p:txBody>
      </p:sp>
      <p:sp>
        <p:nvSpPr>
          <p:cNvPr id="70682" name="AutoShape 26"/>
          <p:cNvSpPr>
            <a:spLocks/>
          </p:cNvSpPr>
          <p:nvPr/>
        </p:nvSpPr>
        <p:spPr bwMode="auto">
          <a:xfrm>
            <a:off x="3429000" y="2133600"/>
            <a:ext cx="193675" cy="1066800"/>
          </a:xfrm>
          <a:prstGeom prst="leftBrace">
            <a:avLst>
              <a:gd name="adj1" fmla="val 45902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683" name="Group 27"/>
          <p:cNvGrpSpPr>
            <a:grpSpLocks/>
          </p:cNvGrpSpPr>
          <p:nvPr/>
        </p:nvGrpSpPr>
        <p:grpSpPr bwMode="auto">
          <a:xfrm>
            <a:off x="6553200" y="4157663"/>
            <a:ext cx="2327275" cy="2014537"/>
            <a:chOff x="4128" y="2619"/>
            <a:chExt cx="1466" cy="1269"/>
          </a:xfrm>
        </p:grpSpPr>
        <p:grpSp>
          <p:nvGrpSpPr>
            <p:cNvPr id="10269" name="Group 28"/>
            <p:cNvGrpSpPr>
              <a:grpSpLocks/>
            </p:cNvGrpSpPr>
            <p:nvPr/>
          </p:nvGrpSpPr>
          <p:grpSpPr bwMode="auto">
            <a:xfrm>
              <a:off x="4128" y="2619"/>
              <a:ext cx="1466" cy="1269"/>
              <a:chOff x="4128" y="2619"/>
              <a:chExt cx="1466" cy="1269"/>
            </a:xfrm>
          </p:grpSpPr>
          <p:sp>
            <p:nvSpPr>
              <p:cNvPr id="10271" name="Line 29"/>
              <p:cNvSpPr>
                <a:spLocks noChangeShapeType="1"/>
              </p:cNvSpPr>
              <p:nvPr/>
            </p:nvSpPr>
            <p:spPr bwMode="auto">
              <a:xfrm>
                <a:off x="4464" y="3627"/>
                <a:ext cx="11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2" name="Line 30"/>
              <p:cNvSpPr>
                <a:spLocks noChangeShapeType="1"/>
              </p:cNvSpPr>
              <p:nvPr/>
            </p:nvSpPr>
            <p:spPr bwMode="auto">
              <a:xfrm flipV="1">
                <a:off x="4464" y="2715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73" name="Object 31"/>
              <p:cNvGraphicFramePr>
                <a:graphicFrameLocks noChangeAspect="1"/>
              </p:cNvGraphicFramePr>
              <p:nvPr/>
            </p:nvGraphicFramePr>
            <p:xfrm>
              <a:off x="4512" y="2619"/>
              <a:ext cx="283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2" name="公式" r:id="rId25" imgW="161916" imgH="123899" progId="Equation.3">
                      <p:embed/>
                    </p:oleObj>
                  </mc:Choice>
                  <mc:Fallback>
                    <p:oleObj name="公式" r:id="rId25" imgW="161916" imgH="123899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619"/>
                            <a:ext cx="283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4" name="Object 32"/>
              <p:cNvGraphicFramePr>
                <a:graphicFrameLocks noChangeAspect="1"/>
              </p:cNvGraphicFramePr>
              <p:nvPr/>
            </p:nvGraphicFramePr>
            <p:xfrm>
              <a:off x="4128" y="2907"/>
              <a:ext cx="336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3" name="公式" r:id="rId27" imgW="200053" imgH="190537" progId="Equation.3">
                      <p:embed/>
                    </p:oleObj>
                  </mc:Choice>
                  <mc:Fallback>
                    <p:oleObj name="公式" r:id="rId27" imgW="200053" imgH="190537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907"/>
                            <a:ext cx="336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5" name="Object 33"/>
              <p:cNvGraphicFramePr>
                <a:graphicFrameLocks noChangeAspect="1"/>
              </p:cNvGraphicFramePr>
              <p:nvPr/>
            </p:nvGraphicFramePr>
            <p:xfrm>
              <a:off x="5472" y="3675"/>
              <a:ext cx="122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04" name="公式" r:id="rId29" imgW="47504" imgH="114188" progId="Equation.3">
                      <p:embed/>
                    </p:oleObj>
                  </mc:Choice>
                  <mc:Fallback>
                    <p:oleObj name="公式" r:id="rId29" imgW="47504" imgH="114188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2" y="3675"/>
                            <a:ext cx="122" cy="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6" name="Freeform 34"/>
              <p:cNvSpPr>
                <a:spLocks/>
              </p:cNvSpPr>
              <p:nvPr/>
            </p:nvSpPr>
            <p:spPr bwMode="auto">
              <a:xfrm>
                <a:off x="4464" y="3003"/>
                <a:ext cx="912" cy="576"/>
              </a:xfrm>
              <a:custGeom>
                <a:avLst/>
                <a:gdLst>
                  <a:gd name="T0" fmla="*/ 0 w 912"/>
                  <a:gd name="T1" fmla="*/ 0 h 576"/>
                  <a:gd name="T2" fmla="*/ 288 w 912"/>
                  <a:gd name="T3" fmla="*/ 384 h 576"/>
                  <a:gd name="T4" fmla="*/ 912 w 912"/>
                  <a:gd name="T5" fmla="*/ 576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12" h="576">
                    <a:moveTo>
                      <a:pt x="0" y="0"/>
                    </a:moveTo>
                    <a:cubicBezTo>
                      <a:pt x="68" y="144"/>
                      <a:pt x="136" y="288"/>
                      <a:pt x="288" y="384"/>
                    </a:cubicBezTo>
                    <a:cubicBezTo>
                      <a:pt x="440" y="480"/>
                      <a:pt x="676" y="528"/>
                      <a:pt x="912" y="576"/>
                    </a:cubicBezTo>
                  </a:path>
                </a:pathLst>
              </a:custGeom>
              <a:noFill/>
              <a:ln w="28575" cmpd="sng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0270" name="Picture 35"/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" y="3640"/>
              <a:ext cx="192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37" name="AutoShape 35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1590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fontAlgn="base" hangingPunct="0">
              <a:lnSpc>
                <a:spcPct val="100000"/>
              </a:lnSpc>
            </a:pPr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ea typeface="宋体" pitchFamily="2" charset="-122"/>
              </a:rPr>
              <a:t>下页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1" grpId="0" autoUpdateAnimBg="0"/>
      <p:bldP spid="70662" grpId="0" autoUpdateAnimBg="0"/>
      <p:bldP spid="70663" grpId="0" autoUpdateAnimBg="0"/>
      <p:bldP spid="70666" grpId="0" autoUpdateAnimBg="0"/>
      <p:bldP spid="70667" grpId="0" autoUpdateAnimBg="0"/>
      <p:bldP spid="70670" grpId="0" autoUpdateAnimBg="0"/>
      <p:bldP spid="70672" grpId="0" autoUpdateAnimBg="0"/>
      <p:bldP spid="70674" grpId="0" autoUpdateAnimBg="0"/>
      <p:bldP spid="70677" grpId="0" autoUpdateAnimBg="0"/>
      <p:bldP spid="70680" grpId="0" autoUpdateAnimBg="0"/>
      <p:bldP spid="70682" grpId="0" animBg="1"/>
      <p:bldP spid="37" grpId="0" animBg="1" autoUpdateAnimBg="0"/>
    </p:bldLst>
  </p:timing>
</p:sld>
</file>

<file path=ppt/theme/theme1.xml><?xml version="1.0" encoding="utf-8"?>
<a:theme xmlns:a="http://schemas.openxmlformats.org/drawingml/2006/main" name="高等数学_模板1">
  <a:themeElements>
    <a:clrScheme name="高等数学_模板1 11">
      <a:dk1>
        <a:srgbClr val="000000"/>
      </a:dk1>
      <a:lt1>
        <a:srgbClr val="F5F5D7"/>
      </a:lt1>
      <a:dk2>
        <a:srgbClr val="A50021"/>
      </a:dk2>
      <a:lt2>
        <a:srgbClr val="666633"/>
      </a:lt2>
      <a:accent1>
        <a:srgbClr val="339933"/>
      </a:accent1>
      <a:accent2>
        <a:srgbClr val="009999"/>
      </a:accent2>
      <a:accent3>
        <a:srgbClr val="F9F9E8"/>
      </a:accent3>
      <a:accent4>
        <a:srgbClr val="000000"/>
      </a:accent4>
      <a:accent5>
        <a:srgbClr val="ADCAAD"/>
      </a:accent5>
      <a:accent6>
        <a:srgbClr val="008A8A"/>
      </a:accent6>
      <a:hlink>
        <a:srgbClr val="800000"/>
      </a:hlink>
      <a:folHlink>
        <a:srgbClr val="800000"/>
      </a:folHlink>
    </a:clrScheme>
    <a:fontScheme name="高等数学_模板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0" tIns="0" rIns="0" bIns="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t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高等数学_模板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高等数学_模板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8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9">
        <a:dk1>
          <a:srgbClr val="000000"/>
        </a:dk1>
        <a:lt1>
          <a:srgbClr val="F6F8D4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AFBE6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0">
        <a:dk1>
          <a:srgbClr val="000000"/>
        </a:dk1>
        <a:lt1>
          <a:srgbClr val="F5F5D7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高等数学_模板1 11">
        <a:dk1>
          <a:srgbClr val="000000"/>
        </a:dk1>
        <a:lt1>
          <a:srgbClr val="F5F5D7"/>
        </a:lt1>
        <a:dk2>
          <a:srgbClr val="A50021"/>
        </a:dk2>
        <a:lt2>
          <a:srgbClr val="666633"/>
        </a:lt2>
        <a:accent1>
          <a:srgbClr val="339933"/>
        </a:accent1>
        <a:accent2>
          <a:srgbClr val="009999"/>
        </a:accent2>
        <a:accent3>
          <a:srgbClr val="F9F9E8"/>
        </a:accent3>
        <a:accent4>
          <a:srgbClr val="000000"/>
        </a:accent4>
        <a:accent5>
          <a:srgbClr val="ADCAAD"/>
        </a:accent5>
        <a:accent6>
          <a:srgbClr val="008A8A"/>
        </a:accent6>
        <a:hlink>
          <a:srgbClr val="800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高等数学_模板1</Template>
  <TotalTime>2857</TotalTime>
  <Words>867</Words>
  <Application>Microsoft Office PowerPoint</Application>
  <PresentationFormat>全屏显示(4:3)</PresentationFormat>
  <Paragraphs>170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Times New Roman</vt:lpstr>
      <vt:lpstr>楷体_GB2312</vt:lpstr>
      <vt:lpstr>Arial</vt:lpstr>
      <vt:lpstr>宋体</vt:lpstr>
      <vt:lpstr>华文行楷</vt:lpstr>
      <vt:lpstr>Symbol</vt:lpstr>
      <vt:lpstr>仿宋_GB2312</vt:lpstr>
      <vt:lpstr>高等数学_模板1</vt:lpstr>
      <vt:lpstr>Microsoft 公式 3.0</vt:lpstr>
      <vt:lpstr>MathType 6.0 Equation</vt:lpstr>
      <vt:lpstr>Microsoft Equation 3.0</vt:lpstr>
      <vt:lpstr>位图图像</vt:lpstr>
      <vt:lpstr>MathType 5.0 Equation</vt:lpstr>
      <vt:lpstr>第二节</vt:lpstr>
      <vt:lpstr>分离变量方程的解法(简推)</vt:lpstr>
      <vt:lpstr>分离变量方程的解法(简推)</vt:lpstr>
      <vt:lpstr>分离变量方程的解法(简推)</vt:lpstr>
      <vt:lpstr>例1. 求微分方程</vt:lpstr>
      <vt:lpstr>例2. 解初值问题</vt:lpstr>
      <vt:lpstr>例3.  求下述微分方程的通解:</vt:lpstr>
      <vt:lpstr>练习:</vt:lpstr>
      <vt:lpstr>例4. </vt:lpstr>
      <vt:lpstr>例5.</vt:lpstr>
      <vt:lpstr>*例6. 有高1m 的半球形容器, 水从它的底部小孔流出,</vt:lpstr>
      <vt:lpstr>PowerPoint 演示文稿</vt:lpstr>
      <vt:lpstr>PowerPoint 演示文稿</vt:lpstr>
      <vt:lpstr>内容小结</vt:lpstr>
      <vt:lpstr>3. 解微分方程应用题的方法和步骤</vt:lpstr>
      <vt:lpstr>思考与练习</vt:lpstr>
    </vt:vector>
  </TitlesOfParts>
  <Company>中国矿业大学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第二节  可分离变量微分方程</dc:title>
  <dc:creator>ss</dc:creator>
  <cp:lastModifiedBy>drrtu</cp:lastModifiedBy>
  <cp:revision>149</cp:revision>
  <dcterms:created xsi:type="dcterms:W3CDTF">2000-05-06T00:19:13Z</dcterms:created>
  <dcterms:modified xsi:type="dcterms:W3CDTF">2015-12-16T06:32:12Z</dcterms:modified>
</cp:coreProperties>
</file>