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89" r:id="rId2"/>
    <p:sldId id="298" r:id="rId3"/>
    <p:sldId id="299" r:id="rId4"/>
    <p:sldId id="314" r:id="rId5"/>
    <p:sldId id="300" r:id="rId6"/>
    <p:sldId id="309" r:id="rId7"/>
    <p:sldId id="311" r:id="rId8"/>
    <p:sldId id="302" r:id="rId9"/>
    <p:sldId id="303" r:id="rId10"/>
    <p:sldId id="304" r:id="rId11"/>
    <p:sldId id="305" r:id="rId12"/>
    <p:sldId id="306" r:id="rId13"/>
    <p:sldId id="307" r:id="rId14"/>
  </p:sldIdLst>
  <p:sldSz cx="9144000" cy="6858000" type="screen4x3"/>
  <p:notesSz cx="6858000" cy="9144000"/>
  <p:custShowLst>
    <p:custShow name="反射定律" id="0">
      <p:sldLst>
        <p:sld r:id="rId8"/>
      </p:sldLst>
    </p:custShow>
  </p:custShowLst>
  <p:defaultTextStyle>
    <a:defPPr>
      <a:defRPr lang="zh-CN"/>
    </a:defPPr>
    <a:lvl1pPr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FF"/>
    <a:srgbClr val="66CCFF"/>
    <a:srgbClr val="0099FF"/>
    <a:srgbClr val="3366CC"/>
    <a:srgbClr val="0066CC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97" autoAdjust="0"/>
  </p:normalViewPr>
  <p:slideViewPr>
    <p:cSldViewPr>
      <p:cViewPr varScale="1">
        <p:scale>
          <a:sx n="94" d="100"/>
          <a:sy n="94" d="100"/>
        </p:scale>
        <p:origin x="-1577" y="-86"/>
      </p:cViewPr>
      <p:guideLst>
        <p:guide orient="horz" pos="3264"/>
        <p:guide pos="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image" Target="../media/image102.emf"/><Relationship Id="rId7" Type="http://schemas.openxmlformats.org/officeDocument/2006/relationships/image" Target="../media/image106.emf"/><Relationship Id="rId12" Type="http://schemas.openxmlformats.org/officeDocument/2006/relationships/image" Target="../media/image111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Relationship Id="rId6" Type="http://schemas.openxmlformats.org/officeDocument/2006/relationships/image" Target="../media/image105.emf"/><Relationship Id="rId11" Type="http://schemas.openxmlformats.org/officeDocument/2006/relationships/image" Target="../media/image110.emf"/><Relationship Id="rId5" Type="http://schemas.openxmlformats.org/officeDocument/2006/relationships/image" Target="../media/image104.emf"/><Relationship Id="rId10" Type="http://schemas.openxmlformats.org/officeDocument/2006/relationships/image" Target="../media/image109.emf"/><Relationship Id="rId4" Type="http://schemas.openxmlformats.org/officeDocument/2006/relationships/image" Target="../media/image103.emf"/><Relationship Id="rId9" Type="http://schemas.openxmlformats.org/officeDocument/2006/relationships/image" Target="../media/image108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image" Target="../media/image114.emf"/><Relationship Id="rId7" Type="http://schemas.openxmlformats.org/officeDocument/2006/relationships/image" Target="../media/image118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6" Type="http://schemas.openxmlformats.org/officeDocument/2006/relationships/image" Target="../media/image117.emf"/><Relationship Id="rId5" Type="http://schemas.openxmlformats.org/officeDocument/2006/relationships/image" Target="../media/image116.emf"/><Relationship Id="rId4" Type="http://schemas.openxmlformats.org/officeDocument/2006/relationships/image" Target="../media/image115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9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12" Type="http://schemas.openxmlformats.org/officeDocument/2006/relationships/image" Target="../media/image48.emf"/><Relationship Id="rId2" Type="http://schemas.openxmlformats.org/officeDocument/2006/relationships/image" Target="../media/image38.emf"/><Relationship Id="rId16" Type="http://schemas.openxmlformats.org/officeDocument/2006/relationships/image" Target="../media/image52.e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11" Type="http://schemas.openxmlformats.org/officeDocument/2006/relationships/image" Target="../media/image47.emf"/><Relationship Id="rId5" Type="http://schemas.openxmlformats.org/officeDocument/2006/relationships/image" Target="../media/image41.emf"/><Relationship Id="rId15" Type="http://schemas.openxmlformats.org/officeDocument/2006/relationships/image" Target="../media/image51.emf"/><Relationship Id="rId10" Type="http://schemas.openxmlformats.org/officeDocument/2006/relationships/image" Target="../media/image46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Relationship Id="rId14" Type="http://schemas.openxmlformats.org/officeDocument/2006/relationships/image" Target="../media/image5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image" Target="../media/image68.emf"/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12" Type="http://schemas.openxmlformats.org/officeDocument/2006/relationships/image" Target="../media/image67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6" Type="http://schemas.openxmlformats.org/officeDocument/2006/relationships/image" Target="../media/image61.emf"/><Relationship Id="rId11" Type="http://schemas.openxmlformats.org/officeDocument/2006/relationships/image" Target="../media/image66.emf"/><Relationship Id="rId5" Type="http://schemas.openxmlformats.org/officeDocument/2006/relationships/image" Target="../media/image60.emf"/><Relationship Id="rId10" Type="http://schemas.openxmlformats.org/officeDocument/2006/relationships/image" Target="../media/image65.emf"/><Relationship Id="rId4" Type="http://schemas.openxmlformats.org/officeDocument/2006/relationships/image" Target="../media/image59.emf"/><Relationship Id="rId9" Type="http://schemas.openxmlformats.org/officeDocument/2006/relationships/image" Target="../media/image64.emf"/><Relationship Id="rId14" Type="http://schemas.openxmlformats.org/officeDocument/2006/relationships/image" Target="../media/image69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image" Target="../media/image72.emf"/><Relationship Id="rId7" Type="http://schemas.openxmlformats.org/officeDocument/2006/relationships/image" Target="../media/image76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10" Type="http://schemas.openxmlformats.org/officeDocument/2006/relationships/image" Target="../media/image79.emf"/><Relationship Id="rId4" Type="http://schemas.openxmlformats.org/officeDocument/2006/relationships/image" Target="../media/image73.emf"/><Relationship Id="rId9" Type="http://schemas.openxmlformats.org/officeDocument/2006/relationships/image" Target="../media/image78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image" Target="../media/image83.emf"/><Relationship Id="rId7" Type="http://schemas.openxmlformats.org/officeDocument/2006/relationships/image" Target="../media/image87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6" Type="http://schemas.openxmlformats.org/officeDocument/2006/relationships/image" Target="../media/image86.emf"/><Relationship Id="rId11" Type="http://schemas.openxmlformats.org/officeDocument/2006/relationships/image" Target="../media/image91.emf"/><Relationship Id="rId5" Type="http://schemas.openxmlformats.org/officeDocument/2006/relationships/image" Target="../media/image85.emf"/><Relationship Id="rId10" Type="http://schemas.openxmlformats.org/officeDocument/2006/relationships/image" Target="../media/image90.emf"/><Relationship Id="rId4" Type="http://schemas.openxmlformats.org/officeDocument/2006/relationships/image" Target="../media/image84.emf"/><Relationship Id="rId9" Type="http://schemas.openxmlformats.org/officeDocument/2006/relationships/image" Target="../media/image89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image" Target="../media/image94.emf"/><Relationship Id="rId7" Type="http://schemas.openxmlformats.org/officeDocument/2006/relationships/image" Target="../media/image98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Relationship Id="rId6" Type="http://schemas.openxmlformats.org/officeDocument/2006/relationships/image" Target="../media/image97.emf"/><Relationship Id="rId5" Type="http://schemas.openxmlformats.org/officeDocument/2006/relationships/image" Target="../media/image96.emf"/><Relationship Id="rId4" Type="http://schemas.openxmlformats.org/officeDocument/2006/relationships/image" Target="../media/image9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6626E96C-E196-4F76-9B31-901333DB8B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5027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D9A88B79-713A-4610-A5B6-3A646170E5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4700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2D420926-EA52-4579-8837-BE767B0047C6}" type="slidenum">
              <a:rPr lang="en-US" altLang="zh-CN" sz="1200" smtClean="0">
                <a:ea typeface="宋体" pitchFamily="2" charset="-122"/>
              </a:rPr>
              <a:pPr eaLnBrk="1" hangingPunct="1"/>
              <a:t>4</a:t>
            </a:fld>
            <a:endParaRPr lang="en-US" altLang="zh-CN" sz="1200" smtClean="0"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638918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440431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5951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60901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767182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89192085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989851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80898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2534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776188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915592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1096745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0" y="6569075"/>
            <a:ext cx="9144000" cy="287338"/>
          </a:xfrm>
          <a:prstGeom prst="rect">
            <a:avLst/>
          </a:prstGeom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defRPr/>
            </a:pPr>
            <a:r>
              <a:rPr kumimoji="1" lang="en-US" altLang="zh-CN" sz="16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高等数学</a:t>
            </a:r>
            <a:r>
              <a:rPr kumimoji="1" lang="en-US" altLang="zh-CN" sz="16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029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400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/>
                <a:ea typeface="宋体" pitchFamily="2" charset="-122"/>
              </a:rPr>
              <a:t>下页</a:t>
            </a:r>
          </a:p>
        </p:txBody>
      </p:sp>
      <p:sp>
        <p:nvSpPr>
          <p:cNvPr id="1030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400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/>
                <a:ea typeface="宋体" pitchFamily="2" charset="-122"/>
              </a:rPr>
              <a:t>结束</a:t>
            </a:r>
          </a:p>
        </p:txBody>
      </p:sp>
      <p:sp>
        <p:nvSpPr>
          <p:cNvPr id="1031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/>
                <a:ea typeface="宋体" pitchFamily="2" charset="-122"/>
              </a:rPr>
              <a:t>返回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88.emf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79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85.e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7.emf"/><Relationship Id="rId20" Type="http://schemas.openxmlformats.org/officeDocument/2006/relationships/image" Target="../media/image89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2.emf"/><Relationship Id="rId11" Type="http://schemas.openxmlformats.org/officeDocument/2006/relationships/oleObject" Target="../embeddings/oleObject74.bin"/><Relationship Id="rId24" Type="http://schemas.openxmlformats.org/officeDocument/2006/relationships/image" Target="../media/image91.emf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0.bin"/><Relationship Id="rId10" Type="http://schemas.openxmlformats.org/officeDocument/2006/relationships/image" Target="../media/image84.e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81.e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86.emf"/><Relationship Id="rId22" Type="http://schemas.openxmlformats.org/officeDocument/2006/relationships/image" Target="../media/image9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99.e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96.e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8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93.e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95.emf"/><Relationship Id="rId4" Type="http://schemas.openxmlformats.org/officeDocument/2006/relationships/image" Target="../media/image92.e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9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107.emf"/><Relationship Id="rId26" Type="http://schemas.openxmlformats.org/officeDocument/2006/relationships/image" Target="../media/image111.emf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8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104.emf"/><Relationship Id="rId17" Type="http://schemas.openxmlformats.org/officeDocument/2006/relationships/oleObject" Target="../embeddings/oleObject96.bin"/><Relationship Id="rId25" Type="http://schemas.openxmlformats.org/officeDocument/2006/relationships/oleObject" Target="../embeddings/oleObject10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6.emf"/><Relationship Id="rId20" Type="http://schemas.openxmlformats.org/officeDocument/2006/relationships/image" Target="../media/image108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1.emf"/><Relationship Id="rId11" Type="http://schemas.openxmlformats.org/officeDocument/2006/relationships/oleObject" Target="../embeddings/oleObject93.bin"/><Relationship Id="rId24" Type="http://schemas.openxmlformats.org/officeDocument/2006/relationships/image" Target="../media/image110.emf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23" Type="http://schemas.openxmlformats.org/officeDocument/2006/relationships/oleObject" Target="../embeddings/oleObject99.bin"/><Relationship Id="rId10" Type="http://schemas.openxmlformats.org/officeDocument/2006/relationships/image" Target="../media/image103.e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105.emf"/><Relationship Id="rId22" Type="http://schemas.openxmlformats.org/officeDocument/2006/relationships/image" Target="../media/image10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19.e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16.emf"/><Relationship Id="rId17" Type="http://schemas.openxmlformats.org/officeDocument/2006/relationships/oleObject" Target="../embeddings/oleObject10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8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3.e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10" Type="http://schemas.openxmlformats.org/officeDocument/2006/relationships/image" Target="../media/image115.emf"/><Relationship Id="rId4" Type="http://schemas.openxmlformats.org/officeDocument/2006/relationships/image" Target="../media/image112.e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1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6.emf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9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emf"/><Relationship Id="rId22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11" Type="http://schemas.openxmlformats.org/officeDocument/2006/relationships/image" Target="../media/image27.png"/><Relationship Id="rId5" Type="http://schemas.openxmlformats.org/officeDocument/2006/relationships/image" Target="../media/image21.emf"/><Relationship Id="rId10" Type="http://schemas.openxmlformats.org/officeDocument/2006/relationships/image" Target="../media/image26.png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35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2.e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4.emf"/><Relationship Id="rId20" Type="http://schemas.openxmlformats.org/officeDocument/2006/relationships/image" Target="../media/image36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31.e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44.emf"/><Relationship Id="rId26" Type="http://schemas.openxmlformats.org/officeDocument/2006/relationships/image" Target="../media/image48.e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34" Type="http://schemas.openxmlformats.org/officeDocument/2006/relationships/image" Target="../media/image52.emf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41.e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33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3.emf"/><Relationship Id="rId20" Type="http://schemas.openxmlformats.org/officeDocument/2006/relationships/image" Target="../media/image45.emf"/><Relationship Id="rId29" Type="http://schemas.openxmlformats.org/officeDocument/2006/relationships/oleObject" Target="../embeddings/oleObject4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47.emf"/><Relationship Id="rId32" Type="http://schemas.openxmlformats.org/officeDocument/2006/relationships/image" Target="../media/image51.e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49.emf"/><Relationship Id="rId10" Type="http://schemas.openxmlformats.org/officeDocument/2006/relationships/image" Target="../media/image40.emf"/><Relationship Id="rId19" Type="http://schemas.openxmlformats.org/officeDocument/2006/relationships/oleObject" Target="../embeddings/oleObject36.bin"/><Relationship Id="rId31" Type="http://schemas.openxmlformats.org/officeDocument/2006/relationships/oleObject" Target="../embeddings/oleObject42.bin"/><Relationship Id="rId4" Type="http://schemas.openxmlformats.org/officeDocument/2006/relationships/image" Target="../media/image37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42.emf"/><Relationship Id="rId22" Type="http://schemas.openxmlformats.org/officeDocument/2006/relationships/image" Target="../media/image46.emf"/><Relationship Id="rId27" Type="http://schemas.openxmlformats.org/officeDocument/2006/relationships/oleObject" Target="../embeddings/oleObject40.bin"/><Relationship Id="rId30" Type="http://schemas.openxmlformats.org/officeDocument/2006/relationships/image" Target="../media/image50.emf"/><Relationship Id="rId35" Type="http://schemas.openxmlformats.org/officeDocument/2006/relationships/image" Target="../media/image5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5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63.emf"/><Relationship Id="rId26" Type="http://schemas.openxmlformats.org/officeDocument/2006/relationships/image" Target="../media/image67.e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60.e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2.emf"/><Relationship Id="rId20" Type="http://schemas.openxmlformats.org/officeDocument/2006/relationships/image" Target="../media/image64.emf"/><Relationship Id="rId29" Type="http://schemas.openxmlformats.org/officeDocument/2006/relationships/oleObject" Target="../embeddings/oleObject59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66.e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28" Type="http://schemas.openxmlformats.org/officeDocument/2006/relationships/image" Target="../media/image68.emf"/><Relationship Id="rId10" Type="http://schemas.openxmlformats.org/officeDocument/2006/relationships/image" Target="../media/image59.e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56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61.emf"/><Relationship Id="rId22" Type="http://schemas.openxmlformats.org/officeDocument/2006/relationships/image" Target="../media/image65.emf"/><Relationship Id="rId27" Type="http://schemas.openxmlformats.org/officeDocument/2006/relationships/oleObject" Target="../embeddings/oleObject58.bin"/><Relationship Id="rId30" Type="http://schemas.openxmlformats.org/officeDocument/2006/relationships/image" Target="../media/image6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image" Target="../media/image74.emf"/><Relationship Id="rId18" Type="http://schemas.openxmlformats.org/officeDocument/2006/relationships/oleObject" Target="../embeddings/oleObject67.bin"/><Relationship Id="rId3" Type="http://schemas.openxmlformats.org/officeDocument/2006/relationships/oleObject" Target="../embeddings/oleObject60.bin"/><Relationship Id="rId21" Type="http://schemas.openxmlformats.org/officeDocument/2006/relationships/image" Target="../media/image78.emf"/><Relationship Id="rId7" Type="http://schemas.openxmlformats.org/officeDocument/2006/relationships/oleObject" Target="../embeddings/oleObject62.bin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76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68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71.emf"/><Relationship Id="rId11" Type="http://schemas.openxmlformats.org/officeDocument/2006/relationships/image" Target="../media/image73.emf"/><Relationship Id="rId5" Type="http://schemas.openxmlformats.org/officeDocument/2006/relationships/oleObject" Target="../embeddings/oleObject61.bin"/><Relationship Id="rId15" Type="http://schemas.openxmlformats.org/officeDocument/2006/relationships/image" Target="../media/image75.emf"/><Relationship Id="rId23" Type="http://schemas.openxmlformats.org/officeDocument/2006/relationships/image" Target="../media/image79.emf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77.emf"/><Relationship Id="rId4" Type="http://schemas.openxmlformats.org/officeDocument/2006/relationships/image" Target="../media/image70.emf"/><Relationship Id="rId9" Type="http://schemas.openxmlformats.org/officeDocument/2006/relationships/image" Target="../media/image80.emf"/><Relationship Id="rId14" Type="http://schemas.openxmlformats.org/officeDocument/2006/relationships/oleObject" Target="../embeddings/oleObject65.bin"/><Relationship Id="rId22" Type="http://schemas.openxmlformats.org/officeDocument/2006/relationships/oleObject" Target="../embeddings/oleObject6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9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B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2195513" y="1273175"/>
            <a:ext cx="5397500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</a:pPr>
            <a:r>
              <a:rPr kumimoji="1"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齐次方程</a:t>
            </a:r>
            <a:endParaRPr kumimoji="1" lang="en-US" altLang="zh-CN" sz="4800">
              <a:solidFill>
                <a:schemeClr val="tx2"/>
              </a:solidFill>
              <a:latin typeface="华文行楷" pitchFamily="2" charset="-122"/>
              <a:ea typeface="华文行楷" pitchFamily="2" charset="-122"/>
            </a:endParaRPr>
          </a:p>
          <a:p>
            <a:pPr algn="ctr" eaLnBrk="1" fontAlgn="base" hangingPunct="1">
              <a:lnSpc>
                <a:spcPct val="100000"/>
              </a:lnSpc>
            </a:pPr>
            <a:r>
              <a:rPr kumimoji="1" lang="en-US" altLang="zh-CN" sz="3200">
                <a:solidFill>
                  <a:srgbClr val="008000"/>
                </a:solidFill>
                <a:ea typeface="华文行楷" pitchFamily="2" charset="-122"/>
              </a:rPr>
              <a:t>/* </a:t>
            </a:r>
            <a:r>
              <a:rPr kumimoji="1" lang="en-US" altLang="zh-CN" sz="3200" i="1">
                <a:solidFill>
                  <a:srgbClr val="008000"/>
                </a:solidFill>
                <a:ea typeface="华文行楷" pitchFamily="2" charset="-122"/>
              </a:rPr>
              <a:t>Homogeneous Equations</a:t>
            </a:r>
            <a:r>
              <a:rPr kumimoji="1" lang="en-US" altLang="zh-CN" sz="3200">
                <a:solidFill>
                  <a:srgbClr val="008000"/>
                </a:solidFill>
                <a:ea typeface="华文行楷" pitchFamily="2" charset="-122"/>
              </a:rPr>
              <a:t>*/ </a:t>
            </a:r>
            <a:r>
              <a:rPr kumimoji="1" lang="zh-CN" altLang="en-US" sz="3200">
                <a:solidFill>
                  <a:srgbClr val="008000"/>
                </a:solidFill>
                <a:ea typeface="华文行楷" pitchFamily="2" charset="-122"/>
              </a:rPr>
              <a:t> </a:t>
            </a:r>
            <a:r>
              <a:rPr kumimoji="1" lang="zh-CN" altLang="en-US" sz="4800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kumimoji="1" lang="zh-CN" altLang="en-US" sz="4800">
              <a:solidFill>
                <a:srgbClr val="0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100" name="Rectangle 14"/>
          <p:cNvSpPr>
            <a:spLocks noChangeArrowheads="1"/>
          </p:cNvSpPr>
          <p:nvPr>
            <p:ph type="title"/>
          </p:nvPr>
        </p:nvSpPr>
        <p:spPr bwMode="auto">
          <a:xfrm>
            <a:off x="1295400" y="304800"/>
            <a:ext cx="23622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第三节</a:t>
            </a:r>
          </a:p>
        </p:txBody>
      </p:sp>
      <p:sp>
        <p:nvSpPr>
          <p:cNvPr id="4101" name="AutoShape 1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25713" y="3148013"/>
            <a:ext cx="3352800" cy="6096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100000"/>
              </a:lnSpc>
            </a:pPr>
            <a:r>
              <a:rPr kumimoji="1" lang="zh-CN" altLang="en-US" sz="3200" b="1"/>
              <a:t>一、齐次方程</a:t>
            </a:r>
          </a:p>
        </p:txBody>
      </p:sp>
      <p:sp>
        <p:nvSpPr>
          <p:cNvPr id="4102" name="AutoShape 1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373313" y="3986213"/>
            <a:ext cx="5586412" cy="762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ct val="100000"/>
              </a:lnSpc>
            </a:pPr>
            <a:r>
              <a:rPr kumimoji="1" lang="en-US" altLang="zh-CN" sz="3200" b="1">
                <a:ea typeface="宋体" pitchFamily="2" charset="-122"/>
                <a:cs typeface="Times New Roman" pitchFamily="18" charset="0"/>
              </a:rPr>
              <a:t>*</a:t>
            </a:r>
            <a:r>
              <a:rPr kumimoji="1" lang="zh-CN" altLang="en-US" sz="3200" b="1">
                <a:ea typeface="宋体" pitchFamily="2" charset="-122"/>
                <a:cs typeface="Times New Roman" pitchFamily="18" charset="0"/>
              </a:rPr>
              <a:t>二、可化为齐次方程的方程</a:t>
            </a:r>
          </a:p>
        </p:txBody>
      </p:sp>
      <p:sp>
        <p:nvSpPr>
          <p:cNvPr id="4103" name="Text Box 21"/>
          <p:cNvSpPr txBox="1">
            <a:spLocks noChangeArrowheads="1"/>
          </p:cNvSpPr>
          <p:nvPr/>
        </p:nvSpPr>
        <p:spPr bwMode="auto">
          <a:xfrm>
            <a:off x="7340600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第七章 </a:t>
            </a:r>
          </a:p>
        </p:txBody>
      </p:sp>
      <p:sp>
        <p:nvSpPr>
          <p:cNvPr id="49174" name="AutoShape 22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4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7162800" y="1793875"/>
            <a:ext cx="1704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(</a:t>
            </a:r>
            <a:r>
              <a:rPr kumimoji="1" lang="en-US" altLang="zh-CN" i="1"/>
              <a:t>h</a:t>
            </a:r>
            <a:r>
              <a:rPr kumimoji="1" lang="en-US" altLang="zh-CN"/>
              <a:t>, </a:t>
            </a:r>
            <a:r>
              <a:rPr kumimoji="1" lang="en-US" altLang="zh-CN" i="1"/>
              <a:t>k</a:t>
            </a:r>
            <a:r>
              <a:rPr kumimoji="1" lang="en-US" altLang="zh-CN"/>
              <a:t> </a:t>
            </a:r>
            <a:r>
              <a:rPr kumimoji="1" lang="zh-CN" altLang="en-US"/>
              <a:t>为待 </a:t>
            </a:r>
          </a:p>
        </p:txBody>
      </p:sp>
      <p:sp>
        <p:nvSpPr>
          <p:cNvPr id="13315" name="Rectangle 3"/>
          <p:cNvSpPr>
            <a:spLocks noChangeArrowheads="1"/>
          </p:cNvSpPr>
          <p:nvPr>
            <p:ph type="title"/>
          </p:nvPr>
        </p:nvSpPr>
        <p:spPr bwMode="auto">
          <a:xfrm>
            <a:off x="533400" y="115888"/>
            <a:ext cx="533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3200" b="1" smtClean="0">
                <a:ea typeface="楷体_GB2312" pitchFamily="49" charset="-122"/>
              </a:rPr>
              <a:t>*</a:t>
            </a:r>
            <a:r>
              <a:rPr lang="zh-CN" altLang="en-US" sz="3200" b="1" smtClean="0">
                <a:ea typeface="楷体_GB2312" pitchFamily="49" charset="-122"/>
              </a:rPr>
              <a:t>二、可化为齐次方程的方程</a:t>
            </a:r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1771650" y="725488"/>
          <a:ext cx="2768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3" imgW="2752567" imgH="981149" progId="Equation.3">
                  <p:embed/>
                </p:oleObj>
              </mc:Choice>
              <mc:Fallback>
                <p:oleObj name="Equation" r:id="rId3" imgW="2752567" imgH="98114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725488"/>
                        <a:ext cx="2768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4876800" y="858838"/>
          <a:ext cx="198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5" imgW="1962057" imgH="514350" progId="Equation.3">
                  <p:embed/>
                </p:oleObj>
              </mc:Choice>
              <mc:Fallback>
                <p:oleObj name="Equation" r:id="rId5" imgW="1962057" imgH="51435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858838"/>
                        <a:ext cx="1981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736600" y="1677988"/>
          <a:ext cx="2374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Equation" r:id="rId7" imgW="2352796" imgH="923888" progId="Equation.3">
                  <p:embed/>
                </p:oleObj>
              </mc:Choice>
              <mc:Fallback>
                <p:oleObj name="Equation" r:id="rId7" imgW="2352796" imgH="92388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1677988"/>
                        <a:ext cx="2374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2940050" y="1779588"/>
            <a:ext cx="1403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作变换</a:t>
            </a:r>
          </a:p>
        </p:txBody>
      </p:sp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4211638" y="1938338"/>
          <a:ext cx="287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9" imgW="2847910" imgH="371363" progId="Equation.DSMT4">
                  <p:embed/>
                </p:oleObj>
              </mc:Choice>
              <mc:Fallback>
                <p:oleObj name="Equation" r:id="rId9" imgW="2847910" imgH="37136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938338"/>
                        <a:ext cx="287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1752600" y="2628900"/>
          <a:ext cx="334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11" imgW="3324290" imgH="409538" progId="Equation.3">
                  <p:embed/>
                </p:oleObj>
              </mc:Choice>
              <mc:Fallback>
                <p:oleObj name="Equation" r:id="rId11" imgW="3324290" imgH="40953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28900"/>
                        <a:ext cx="3340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5105400" y="2541588"/>
            <a:ext cx="2051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原方程化为 </a:t>
            </a:r>
          </a:p>
        </p:txBody>
      </p:sp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2076450" y="3221038"/>
          <a:ext cx="4635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13" imgW="4619616" imgH="981149" progId="Equation.3">
                  <p:embed/>
                </p:oleObj>
              </mc:Choice>
              <mc:Fallback>
                <p:oleObj name="Equation" r:id="rId13" imgW="4619616" imgH="98114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3221038"/>
                        <a:ext cx="4635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12"/>
          <p:cNvGraphicFramePr>
            <a:graphicFrameLocks noChangeAspect="1"/>
          </p:cNvGraphicFramePr>
          <p:nvPr/>
        </p:nvGraphicFramePr>
        <p:xfrm>
          <a:off x="4533900" y="3233738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15" imgW="1971759" imgH="390451" progId="Equation.3">
                  <p:embed/>
                </p:oleObj>
              </mc:Choice>
              <mc:Fallback>
                <p:oleObj name="Equation" r:id="rId15" imgW="1971759" imgH="39045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3233738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3"/>
          <p:cNvGraphicFramePr>
            <a:graphicFrameLocks noChangeAspect="1"/>
          </p:cNvGraphicFramePr>
          <p:nvPr/>
        </p:nvGraphicFramePr>
        <p:xfrm>
          <a:off x="4533900" y="3690938"/>
          <a:ext cx="2184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17" imgW="2162110" imgH="485887" progId="Equation.3">
                  <p:embed/>
                </p:oleObj>
              </mc:Choice>
              <mc:Fallback>
                <p:oleObj name="Equation" r:id="rId17" imgW="2162110" imgH="48588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3690938"/>
                        <a:ext cx="2184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2819400" y="4443413"/>
            <a:ext cx="62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令 </a:t>
            </a:r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3354388" y="4300538"/>
            <a:ext cx="193675" cy="863600"/>
          </a:xfrm>
          <a:prstGeom prst="leftBrace">
            <a:avLst>
              <a:gd name="adj1" fmla="val 3715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6816" name="Object 16"/>
          <p:cNvGraphicFramePr>
            <a:graphicFrameLocks noChangeAspect="1"/>
          </p:cNvGraphicFramePr>
          <p:nvPr/>
        </p:nvGraphicFramePr>
        <p:xfrm>
          <a:off x="3595688" y="4300538"/>
          <a:ext cx="226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19" imgW="2238384" imgH="390451" progId="Equation.3">
                  <p:embed/>
                </p:oleObj>
              </mc:Choice>
              <mc:Fallback>
                <p:oleObj name="Equation" r:id="rId19" imgW="2238384" imgH="39045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4300538"/>
                        <a:ext cx="2260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7" name="Object 17"/>
          <p:cNvGraphicFramePr>
            <a:graphicFrameLocks noChangeAspect="1"/>
          </p:cNvGraphicFramePr>
          <p:nvPr/>
        </p:nvGraphicFramePr>
        <p:xfrm>
          <a:off x="3621088" y="4776788"/>
          <a:ext cx="2400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21" imgW="2381231" imgH="485887" progId="Equation.3">
                  <p:embed/>
                </p:oleObj>
              </mc:Choice>
              <mc:Fallback>
                <p:oleObj name="Equation" r:id="rId21" imgW="2381231" imgH="48588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088" y="4776788"/>
                        <a:ext cx="2400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6019800" y="4398963"/>
            <a:ext cx="1852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, </a:t>
            </a:r>
            <a:r>
              <a:rPr kumimoji="1" lang="zh-CN" altLang="en-US"/>
              <a:t>解出 </a:t>
            </a:r>
            <a:r>
              <a:rPr kumimoji="1" lang="en-US" altLang="zh-CN" i="1"/>
              <a:t>h</a:t>
            </a:r>
            <a:r>
              <a:rPr kumimoji="1" lang="en-US" altLang="zh-CN"/>
              <a:t> , </a:t>
            </a:r>
            <a:r>
              <a:rPr kumimoji="1" lang="en-US" altLang="zh-CN" i="1"/>
              <a:t>k</a:t>
            </a:r>
            <a:r>
              <a:rPr kumimoji="1" lang="en-US" altLang="zh-CN"/>
              <a:t> </a:t>
            </a:r>
          </a:p>
        </p:txBody>
      </p:sp>
      <p:graphicFrame>
        <p:nvGraphicFramePr>
          <p:cNvPr id="76819" name="Object 19"/>
          <p:cNvGraphicFramePr>
            <a:graphicFrameLocks noChangeAspect="1"/>
          </p:cNvGraphicFramePr>
          <p:nvPr/>
        </p:nvGraphicFramePr>
        <p:xfrm>
          <a:off x="2146300" y="5360988"/>
          <a:ext cx="24130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Equation" r:id="rId23" imgW="2390933" imgH="981149" progId="Equation.3">
                  <p:embed/>
                </p:oleObj>
              </mc:Choice>
              <mc:Fallback>
                <p:oleObj name="Equation" r:id="rId23" imgW="2390933" imgH="98114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5360988"/>
                        <a:ext cx="24130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0" name="Text Box 20"/>
          <p:cNvSpPr txBox="1">
            <a:spLocks noChangeArrowheads="1"/>
          </p:cNvSpPr>
          <p:nvPr/>
        </p:nvSpPr>
        <p:spPr bwMode="auto">
          <a:xfrm>
            <a:off x="4800600" y="55133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400">
                <a:solidFill>
                  <a:schemeClr val="accent2"/>
                </a:solidFill>
              </a:rPr>
              <a:t>(</a:t>
            </a:r>
            <a:r>
              <a:rPr kumimoji="1" lang="zh-CN" altLang="en-US" sz="2400">
                <a:solidFill>
                  <a:schemeClr val="accent2"/>
                </a:solidFill>
              </a:rPr>
              <a:t>齐次方程</a:t>
            </a:r>
            <a:r>
              <a:rPr kumimoji="1" lang="en-US" altLang="zh-CN" sz="24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304800" y="2541588"/>
            <a:ext cx="1547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定常数</a:t>
            </a:r>
            <a:r>
              <a:rPr kumimoji="1" lang="en-US" altLang="zh-CN"/>
              <a:t>), </a:t>
            </a:r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>
            <a:off x="2819400" y="4217988"/>
            <a:ext cx="0" cy="9906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AutoShape 22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6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6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6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6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build="p" autoUpdateAnimBg="0" advAuto="0"/>
      <p:bldP spid="76807" grpId="0" autoUpdateAnimBg="0"/>
      <p:bldP spid="76810" grpId="0" build="p" autoUpdateAnimBg="0"/>
      <p:bldP spid="76814" grpId="0" build="p" autoUpdateAnimBg="0"/>
      <p:bldP spid="76815" grpId="0" animBg="1"/>
      <p:bldP spid="76818" grpId="0" build="p" autoUpdateAnimBg="0"/>
      <p:bldP spid="76820" grpId="0" autoUpdateAnimBg="0"/>
      <p:bldP spid="76821" grpId="0" build="p" autoUpdateAnimBg="0" advAuto="0"/>
      <p:bldP spid="76822" grpId="0" animBg="1"/>
      <p:bldP spid="2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2743200" y="265113"/>
          <a:ext cx="444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3" imgW="4429264" imgH="428625" progId="Equation.3">
                  <p:embed/>
                </p:oleObj>
              </mc:Choice>
              <mc:Fallback>
                <p:oleObj name="Equation" r:id="rId3" imgW="4429264" imgH="42862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65113"/>
                        <a:ext cx="444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79450" y="188913"/>
            <a:ext cx="213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求出其解后</a:t>
            </a:r>
            <a:r>
              <a:rPr kumimoji="1" lang="en-US" altLang="zh-CN"/>
              <a:t>, 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7086600" y="203200"/>
            <a:ext cx="1695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即得原方 </a:t>
            </a: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288925" y="722313"/>
            <a:ext cx="1339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程的解</a:t>
            </a:r>
            <a:r>
              <a:rPr kumimoji="1" lang="en-US" altLang="zh-CN"/>
              <a:t>.</a:t>
            </a:r>
          </a:p>
        </p:txBody>
      </p:sp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800100" y="1179513"/>
          <a:ext cx="2933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5" imgW="2914817" imgH="847874" progId="Equation.3">
                  <p:embed/>
                </p:oleObj>
              </mc:Choice>
              <mc:Fallback>
                <p:oleObj name="Equation" r:id="rId5" imgW="2914817" imgH="8478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179513"/>
                        <a:ext cx="29337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3613150" y="1354138"/>
            <a:ext cx="2406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原方程可化为 </a:t>
            </a:r>
          </a:p>
        </p:txBody>
      </p:sp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1905000" y="2093913"/>
          <a:ext cx="3111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7" imgW="3095467" imgH="923888" progId="Equation.3">
                  <p:embed/>
                </p:oleObj>
              </mc:Choice>
              <mc:Fallback>
                <p:oleObj name="Equation" r:id="rId7" imgW="3095467" imgH="92388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93913"/>
                        <a:ext cx="3111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2514600" y="3179763"/>
            <a:ext cx="808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令</a:t>
            </a:r>
          </a:p>
        </p:txBody>
      </p:sp>
      <p:graphicFrame>
        <p:nvGraphicFramePr>
          <p:cNvPr id="77834" name="Object 10"/>
          <p:cNvGraphicFramePr>
            <a:graphicFrameLocks noChangeAspect="1"/>
          </p:cNvGraphicFramePr>
          <p:nvPr/>
        </p:nvGraphicFramePr>
        <p:xfrm>
          <a:off x="2978150" y="3294063"/>
          <a:ext cx="184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9" imgW="1819210" imgH="409538" progId="Equation.DSMT4">
                  <p:embed/>
                </p:oleObj>
              </mc:Choice>
              <mc:Fallback>
                <p:oleObj name="Equation" r:id="rId9" imgW="1819210" imgH="409538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3294063"/>
                        <a:ext cx="1841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5" name="Object 11"/>
          <p:cNvGraphicFramePr>
            <a:graphicFrameLocks noChangeAspect="1"/>
          </p:cNvGraphicFramePr>
          <p:nvPr/>
        </p:nvGraphicFramePr>
        <p:xfrm>
          <a:off x="4876800" y="3103563"/>
          <a:ext cx="2387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11" imgW="2371864" imgH="904801" progId="Equation.3">
                  <p:embed/>
                </p:oleObj>
              </mc:Choice>
              <mc:Fallback>
                <p:oleObj name="Equation" r:id="rId11" imgW="2371864" imgH="9048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03563"/>
                        <a:ext cx="2387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6" name="Line 12"/>
          <p:cNvSpPr>
            <a:spLocks noChangeShapeType="1"/>
          </p:cNvSpPr>
          <p:nvPr/>
        </p:nvSpPr>
        <p:spPr bwMode="auto">
          <a:xfrm>
            <a:off x="2514600" y="3040063"/>
            <a:ext cx="0" cy="9144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837" name="Object 13"/>
          <p:cNvGraphicFramePr>
            <a:graphicFrameLocks noChangeAspect="1"/>
          </p:cNvGraphicFramePr>
          <p:nvPr/>
        </p:nvGraphicFramePr>
        <p:xfrm>
          <a:off x="1936750" y="3922713"/>
          <a:ext cx="2667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13" imgW="2647857" imgH="923888" progId="Equation.3">
                  <p:embed/>
                </p:oleObj>
              </mc:Choice>
              <mc:Fallback>
                <p:oleObj name="Equation" r:id="rId13" imgW="2647857" imgH="92388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3922713"/>
                        <a:ext cx="2667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8" name="Text Box 14"/>
          <p:cNvSpPr txBox="1">
            <a:spLocks noChangeArrowheads="1"/>
          </p:cNvSpPr>
          <p:nvPr/>
        </p:nvSpPr>
        <p:spPr bwMode="auto">
          <a:xfrm>
            <a:off x="4724400" y="4125913"/>
            <a:ext cx="272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sz="2400" b="1">
                <a:solidFill>
                  <a:schemeClr val="accent2"/>
                </a:solidFill>
              </a:rPr>
              <a:t>(</a:t>
            </a:r>
            <a:r>
              <a:rPr kumimoji="1" lang="zh-CN" altLang="en-US" sz="2400" b="1">
                <a:solidFill>
                  <a:schemeClr val="accent2"/>
                </a:solidFill>
              </a:rPr>
              <a:t>可分离变量方程</a:t>
            </a:r>
            <a:r>
              <a:rPr kumimoji="1" lang="en-US" altLang="zh-CN" sz="24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609600" y="4851400"/>
            <a:ext cx="6526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</a:rPr>
              <a:t>注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</a:t>
            </a:r>
            <a:r>
              <a:rPr kumimoji="1" lang="zh-CN" altLang="en-US"/>
              <a:t>上述方法可适用于下述更一般的方程 </a:t>
            </a:r>
          </a:p>
        </p:txBody>
      </p:sp>
      <p:graphicFrame>
        <p:nvGraphicFramePr>
          <p:cNvPr id="77840" name="Object 16"/>
          <p:cNvGraphicFramePr>
            <a:graphicFrameLocks noChangeAspect="1"/>
          </p:cNvGraphicFramePr>
          <p:nvPr/>
        </p:nvGraphicFramePr>
        <p:xfrm>
          <a:off x="1644650" y="5465763"/>
          <a:ext cx="3479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15" imgW="3457436" imgH="981149" progId="Equation.3">
                  <p:embed/>
                </p:oleObj>
              </mc:Choice>
              <mc:Fallback>
                <p:oleObj name="Equation" r:id="rId15" imgW="3457436" imgH="98114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5465763"/>
                        <a:ext cx="3479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1" name="Object 17"/>
          <p:cNvGraphicFramePr>
            <a:graphicFrameLocks noChangeAspect="1"/>
          </p:cNvGraphicFramePr>
          <p:nvPr/>
        </p:nvGraphicFramePr>
        <p:xfrm>
          <a:off x="5410200" y="5599113"/>
          <a:ext cx="198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17" imgW="1962057" imgH="514350" progId="Equation.3">
                  <p:embed/>
                </p:oleObj>
              </mc:Choice>
              <mc:Fallback>
                <p:oleObj name="Equation" r:id="rId17" imgW="1962057" imgH="51435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599113"/>
                        <a:ext cx="1981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22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7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build="p" autoUpdateAnimBg="0" advAuto="0"/>
      <p:bldP spid="77829" grpId="0" build="p" autoUpdateAnimBg="0" advAuto="0"/>
      <p:bldP spid="77831" grpId="0" build="p" autoUpdateAnimBg="0" advAuto="0"/>
      <p:bldP spid="77833" grpId="0" autoUpdateAnimBg="0"/>
      <p:bldP spid="77836" grpId="0" animBg="1"/>
      <p:bldP spid="77838" grpId="0" build="p" autoUpdateAnimBg="0"/>
      <p:bldP spid="77839" grpId="0" build="p" autoUpdateAnimBg="0"/>
      <p:bldP spid="1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90563" y="587375"/>
            <a:ext cx="193675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5.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求解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2362200" y="401638"/>
          <a:ext cx="50165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公式" r:id="rId3" imgW="171617" imgH="409538" progId="Equation.3">
                  <p:embed/>
                </p:oleObj>
              </mc:Choice>
              <mc:Fallback>
                <p:oleObj name="公式" r:id="rId3" imgW="171617" imgH="40953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01638"/>
                        <a:ext cx="501650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667000" y="228600"/>
          <a:ext cx="2108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Equation" r:id="rId5" imgW="2085836" imgH="904801" progId="Equation.3">
                  <p:embed/>
                </p:oleObj>
              </mc:Choice>
              <mc:Fallback>
                <p:oleObj name="Equation" r:id="rId5" imgW="2085836" imgH="9048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8600"/>
                        <a:ext cx="2108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2743200" y="11430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Equation" r:id="rId7" imgW="1628859" imgH="447712" progId="Equation.3">
                  <p:embed/>
                </p:oleObj>
              </mc:Choice>
              <mc:Fallback>
                <p:oleObj name="Equation" r:id="rId7" imgW="1628859" imgH="4477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143000"/>
                        <a:ext cx="165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685800" y="19050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endParaRPr kumimoji="1" lang="en-US" altLang="zh-CN"/>
          </a:p>
        </p:txBody>
      </p:sp>
      <p:graphicFrame>
        <p:nvGraphicFramePr>
          <p:cNvPr id="78855" name="Object 7"/>
          <p:cNvGraphicFramePr>
            <a:graphicFrameLocks noChangeAspect="1"/>
          </p:cNvGraphicFramePr>
          <p:nvPr/>
        </p:nvGraphicFramePr>
        <p:xfrm>
          <a:off x="2133600" y="1752600"/>
          <a:ext cx="1828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Equation" r:id="rId9" imgW="1809843" imgH="314437" progId="Equation.3">
                  <p:embed/>
                </p:oleObj>
              </mc:Choice>
              <mc:Fallback>
                <p:oleObj name="Equation" r:id="rId9" imgW="1809843" imgH="31443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752600"/>
                        <a:ext cx="1828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609600" y="28209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令</a:t>
            </a:r>
          </a:p>
        </p:txBody>
      </p:sp>
      <p:graphicFrame>
        <p:nvGraphicFramePr>
          <p:cNvPr id="78857" name="Object 9"/>
          <p:cNvGraphicFramePr>
            <a:graphicFrameLocks noChangeAspect="1"/>
          </p:cNvGraphicFramePr>
          <p:nvPr/>
        </p:nvGraphicFramePr>
        <p:xfrm>
          <a:off x="1173163" y="2927350"/>
          <a:ext cx="311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Equation" r:id="rId11" imgW="3095467" imgH="400162" progId="Equation.DSMT4">
                  <p:embed/>
                </p:oleObj>
              </mc:Choice>
              <mc:Fallback>
                <p:oleObj name="Equation" r:id="rId11" imgW="3095467" imgH="40016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2927350"/>
                        <a:ext cx="3111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4840288" y="2654300"/>
          <a:ext cx="1892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Equation" r:id="rId13" imgW="1876416" imgH="828787" progId="Equation.3">
                  <p:embed/>
                </p:oleObj>
              </mc:Choice>
              <mc:Fallback>
                <p:oleObj name="Equation" r:id="rId13" imgW="1876416" imgH="82878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288" y="2654300"/>
                        <a:ext cx="1892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4230688" y="28067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得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609600" y="35194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/>
              <a:t>再令 </a:t>
            </a:r>
            <a:r>
              <a:rPr lang="en-US" altLang="zh-CN" i="1">
                <a:solidFill>
                  <a:schemeClr val="tx2"/>
                </a:solidFill>
              </a:rPr>
              <a:t>Y</a:t>
            </a:r>
            <a:r>
              <a:rPr lang="zh-CN" altLang="en-US">
                <a:solidFill>
                  <a:schemeClr val="tx2"/>
                </a:solidFill>
              </a:rPr>
              <a:t>＝</a:t>
            </a:r>
            <a:r>
              <a:rPr lang="en-US" altLang="zh-CN" i="1">
                <a:solidFill>
                  <a:schemeClr val="tx2"/>
                </a:solidFill>
              </a:rPr>
              <a:t>X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en-US" altLang="zh-CN" i="1">
                <a:solidFill>
                  <a:schemeClr val="tx2"/>
                </a:solidFill>
              </a:rPr>
              <a:t>u</a:t>
            </a:r>
            <a:r>
              <a:rPr lang="en-US" altLang="zh-CN"/>
              <a:t>, </a:t>
            </a:r>
            <a:r>
              <a:rPr lang="zh-CN" altLang="en-US"/>
              <a:t>得</a:t>
            </a: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1295400" y="19050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令</a:t>
            </a:r>
          </a:p>
        </p:txBody>
      </p:sp>
      <p:sp>
        <p:nvSpPr>
          <p:cNvPr id="78862" name="AutoShape 14"/>
          <p:cNvSpPr>
            <a:spLocks/>
          </p:cNvSpPr>
          <p:nvPr/>
        </p:nvSpPr>
        <p:spPr bwMode="auto">
          <a:xfrm>
            <a:off x="1844675" y="1752600"/>
            <a:ext cx="179388" cy="914400"/>
          </a:xfrm>
          <a:prstGeom prst="leftBrace">
            <a:avLst>
              <a:gd name="adj1" fmla="val 4247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8863" name="Object 15"/>
          <p:cNvGraphicFramePr>
            <a:graphicFrameLocks noChangeAspect="1"/>
          </p:cNvGraphicFramePr>
          <p:nvPr/>
        </p:nvGraphicFramePr>
        <p:xfrm>
          <a:off x="2133600" y="2286000"/>
          <a:ext cx="1816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name="Equation" r:id="rId15" imgW="1800141" imgH="314437" progId="Equation.3">
                  <p:embed/>
                </p:oleObj>
              </mc:Choice>
              <mc:Fallback>
                <p:oleObj name="Equation" r:id="rId15" imgW="1800141" imgH="31443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0"/>
                        <a:ext cx="1816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16"/>
          <p:cNvGraphicFramePr>
            <a:graphicFrameLocks noChangeAspect="1"/>
          </p:cNvGraphicFramePr>
          <p:nvPr/>
        </p:nvGraphicFramePr>
        <p:xfrm>
          <a:off x="4284663" y="2011363"/>
          <a:ext cx="23034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name="Equation" r:id="rId17" imgW="971494" imgH="199913" progId="Equation.DSMT4">
                  <p:embed/>
                </p:oleObj>
              </mc:Choice>
              <mc:Fallback>
                <p:oleObj name="Equation" r:id="rId17" imgW="971494" imgH="199913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011363"/>
                        <a:ext cx="230346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5" name="Object 17"/>
          <p:cNvGraphicFramePr>
            <a:graphicFrameLocks noChangeAspect="1"/>
          </p:cNvGraphicFramePr>
          <p:nvPr/>
        </p:nvGraphicFramePr>
        <p:xfrm>
          <a:off x="2590800" y="4140200"/>
          <a:ext cx="2324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name="Equation" r:id="rId19" imgW="2304957" imgH="942975" progId="Equation.3">
                  <p:embed/>
                </p:oleObj>
              </mc:Choice>
              <mc:Fallback>
                <p:oleObj name="Equation" r:id="rId19" imgW="2304957" imgH="94297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40200"/>
                        <a:ext cx="2324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6" name="Text Box 18"/>
          <p:cNvSpPr txBox="1">
            <a:spLocks noChangeArrowheads="1"/>
          </p:cNvSpPr>
          <p:nvPr/>
        </p:nvSpPr>
        <p:spPr bwMode="auto">
          <a:xfrm>
            <a:off x="609600" y="5054600"/>
            <a:ext cx="1544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/>
              <a:t>积分得</a:t>
            </a:r>
          </a:p>
        </p:txBody>
      </p:sp>
      <p:graphicFrame>
        <p:nvGraphicFramePr>
          <p:cNvPr id="78867" name="Object 19"/>
          <p:cNvGraphicFramePr>
            <a:graphicFrameLocks noChangeAspect="1"/>
          </p:cNvGraphicFramePr>
          <p:nvPr/>
        </p:nvGraphicFramePr>
        <p:xfrm>
          <a:off x="2590800" y="5199063"/>
          <a:ext cx="1168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Equation" r:id="rId21" imgW="1152479" imgH="276262" progId="Equation.3">
                  <p:embed/>
                </p:oleObj>
              </mc:Choice>
              <mc:Fallback>
                <p:oleObj name="Equation" r:id="rId21" imgW="1152479" imgH="27626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99063"/>
                        <a:ext cx="1168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8" name="Object 20"/>
          <p:cNvGraphicFramePr>
            <a:graphicFrameLocks noChangeAspect="1"/>
          </p:cNvGraphicFramePr>
          <p:nvPr/>
        </p:nvGraphicFramePr>
        <p:xfrm>
          <a:off x="3856038" y="5054600"/>
          <a:ext cx="1981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8" name="Equation" r:id="rId23" imgW="1962057" imgH="561901" progId="Equation.3">
                  <p:embed/>
                </p:oleObj>
              </mc:Choice>
              <mc:Fallback>
                <p:oleObj name="Equation" r:id="rId23" imgW="1962057" imgH="56190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6038" y="5054600"/>
                        <a:ext cx="1981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9" name="Object 21"/>
          <p:cNvGraphicFramePr>
            <a:graphicFrameLocks noChangeAspect="1"/>
          </p:cNvGraphicFramePr>
          <p:nvPr/>
        </p:nvGraphicFramePr>
        <p:xfrm>
          <a:off x="5888038" y="5130800"/>
          <a:ext cx="148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Equation" r:id="rId25" imgW="1466943" imgH="447712" progId="Equation.3">
                  <p:embed/>
                </p:oleObj>
              </mc:Choice>
              <mc:Fallback>
                <p:oleObj name="Equation" r:id="rId25" imgW="1466943" imgH="44771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8038" y="5130800"/>
                        <a:ext cx="1485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0" name="Text Box 22"/>
          <p:cNvSpPr txBox="1">
            <a:spLocks noChangeArrowheads="1"/>
          </p:cNvSpPr>
          <p:nvPr/>
        </p:nvSpPr>
        <p:spPr bwMode="auto">
          <a:xfrm>
            <a:off x="609600" y="5653088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/>
              <a:t>代回原变量</a:t>
            </a:r>
            <a:r>
              <a:rPr lang="en-US" altLang="zh-CN"/>
              <a:t>, </a:t>
            </a:r>
            <a:r>
              <a:rPr lang="zh-CN" altLang="en-US"/>
              <a:t>得原方程的通解</a:t>
            </a:r>
          </a:p>
        </p:txBody>
      </p:sp>
      <p:sp>
        <p:nvSpPr>
          <p:cNvPr id="24" name="AutoShape 22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4" grpId="0" autoUpdateAnimBg="0"/>
      <p:bldP spid="78856" grpId="0" autoUpdateAnimBg="0"/>
      <p:bldP spid="78859" grpId="0" autoUpdateAnimBg="0"/>
      <p:bldP spid="78860" grpId="0" autoUpdateAnimBg="0"/>
      <p:bldP spid="78861" grpId="0" build="p" autoUpdateAnimBg="0" advAuto="0"/>
      <p:bldP spid="78862" grpId="0" animBg="1"/>
      <p:bldP spid="78866" grpId="0" autoUpdateAnimBg="0"/>
      <p:bldP spid="78870" grpId="0" autoUpdateAnimBg="0"/>
      <p:bldP spid="2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074738" y="476250"/>
          <a:ext cx="1727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3" imgW="1705133" imgH="828787" progId="Equation.3">
                  <p:embed/>
                </p:oleObj>
              </mc:Choice>
              <mc:Fallback>
                <p:oleObj name="Equation" r:id="rId3" imgW="1705133" imgH="82878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476250"/>
                        <a:ext cx="1727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844800" y="342900"/>
          <a:ext cx="3175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5" imgW="3152673" imgH="1038076" progId="Equation.3">
                  <p:embed/>
                </p:oleObj>
              </mc:Choice>
              <mc:Fallback>
                <p:oleObj name="Equation" r:id="rId5" imgW="3152673" imgH="103807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342900"/>
                        <a:ext cx="31750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6159500" y="673100"/>
          <a:ext cx="2070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7" imgW="2048033" imgH="447712" progId="Equation.3">
                  <p:embed/>
                </p:oleObj>
              </mc:Choice>
              <mc:Fallback>
                <p:oleObj name="Equation" r:id="rId7" imgW="2048033" imgH="4477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673100"/>
                        <a:ext cx="2070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685800" y="1752600"/>
          <a:ext cx="2349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9" imgW="2333727" imgH="447712" progId="Equation.3">
                  <p:embed/>
                </p:oleObj>
              </mc:Choice>
              <mc:Fallback>
                <p:oleObj name="Equation" r:id="rId9" imgW="2333727" imgH="4477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2349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048000" y="1706563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得 </a:t>
            </a:r>
            <a:r>
              <a:rPr kumimoji="1" lang="en-US" altLang="zh-CN" i="1"/>
              <a:t>C </a:t>
            </a:r>
            <a:r>
              <a:rPr kumimoji="1" lang="en-US" altLang="zh-CN"/>
              <a:t>= 1 ,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4648200" y="16764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故所求特解为</a:t>
            </a:r>
          </a:p>
        </p:txBody>
      </p:sp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1803400" y="2413000"/>
          <a:ext cx="1727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11" imgW="1705133" imgH="828787" progId="Equation.3">
                  <p:embed/>
                </p:oleObj>
              </mc:Choice>
              <mc:Fallback>
                <p:oleObj name="Equation" r:id="rId11" imgW="1705133" imgH="82878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2413000"/>
                        <a:ext cx="1727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1" name="Object 9"/>
          <p:cNvGraphicFramePr>
            <a:graphicFrameLocks noChangeAspect="1"/>
          </p:cNvGraphicFramePr>
          <p:nvPr/>
        </p:nvGraphicFramePr>
        <p:xfrm>
          <a:off x="3606800" y="2425700"/>
          <a:ext cx="3708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13" imgW="3686259" imgH="828787" progId="Equation.3">
                  <p:embed/>
                </p:oleObj>
              </mc:Choice>
              <mc:Fallback>
                <p:oleObj name="Equation" r:id="rId13" imgW="3686259" imgH="82878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2425700"/>
                        <a:ext cx="3708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990600" y="3862388"/>
            <a:ext cx="2973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</a:rPr>
              <a:t>思考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</a:t>
            </a:r>
            <a:r>
              <a:rPr kumimoji="1" lang="zh-CN" altLang="en-US"/>
              <a:t>若方程改为 </a:t>
            </a:r>
          </a:p>
        </p:txBody>
      </p:sp>
      <p:graphicFrame>
        <p:nvGraphicFramePr>
          <p:cNvPr id="79883" name="Object 11"/>
          <p:cNvGraphicFramePr>
            <a:graphicFrameLocks noChangeAspect="1"/>
          </p:cNvGraphicFramePr>
          <p:nvPr/>
        </p:nvGraphicFramePr>
        <p:xfrm>
          <a:off x="3886200" y="3709988"/>
          <a:ext cx="2235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15" imgW="2219316" imgH="904801" progId="Equation.3">
                  <p:embed/>
                </p:oleObj>
              </mc:Choice>
              <mc:Fallback>
                <p:oleObj name="Equation" r:id="rId15" imgW="2219316" imgH="9048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709988"/>
                        <a:ext cx="2235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6103938" y="3865563"/>
            <a:ext cx="1852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如何求解</a:t>
            </a:r>
            <a:r>
              <a:rPr kumimoji="1" lang="en-US" altLang="zh-CN"/>
              <a:t>? </a:t>
            </a:r>
          </a:p>
        </p:txBody>
      </p: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1066800" y="4814888"/>
            <a:ext cx="1017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chemeClr val="tx2"/>
                </a:solidFill>
              </a:rPr>
              <a:t>提示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endParaRPr kumimoji="1" lang="en-US" altLang="zh-CN">
              <a:solidFill>
                <a:schemeClr val="tx2"/>
              </a:solidFill>
            </a:endParaRPr>
          </a:p>
        </p:txBody>
      </p:sp>
      <p:graphicFrame>
        <p:nvGraphicFramePr>
          <p:cNvPr id="79886" name="Object 14"/>
          <p:cNvGraphicFramePr>
            <a:graphicFrameLocks noChangeAspect="1"/>
          </p:cNvGraphicFramePr>
          <p:nvPr/>
        </p:nvGraphicFramePr>
        <p:xfrm>
          <a:off x="2133600" y="4852988"/>
          <a:ext cx="1828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17" imgW="1809843" imgH="428625" progId="Equation.3">
                  <p:embed/>
                </p:oleObj>
              </mc:Choice>
              <mc:Fallback>
                <p:oleObj name="Equation" r:id="rId17" imgW="1809843" imgH="42862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52988"/>
                        <a:ext cx="1828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6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4350" y="6605588"/>
            <a:ext cx="1306513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结束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9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 autoUpdateAnimBg="0"/>
      <p:bldP spid="79879" grpId="0" autoUpdateAnimBg="0"/>
      <p:bldP spid="79882" grpId="0" build="p" autoUpdateAnimBg="0"/>
      <p:bldP spid="79884" grpId="0" build="p" autoUpdateAnimBg="0" advAuto="0"/>
      <p:bldP spid="79885" grpId="0" build="p" autoUpdateAnimBg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85800" y="152400"/>
            <a:ext cx="28194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66FF66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一、齐次方程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609600" y="93345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形如</a:t>
            </a: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1565275" y="825500"/>
          <a:ext cx="1549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Equation" r:id="rId3" imgW="1533516" imgH="904801" progId="Equation.3">
                  <p:embed/>
                </p:oleObj>
              </mc:Choice>
              <mc:Fallback>
                <p:oleObj name="Equation" r:id="rId3" imgW="1533516" imgH="9048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825500"/>
                        <a:ext cx="1549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3200400" y="94773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的方程叫做</a:t>
            </a:r>
            <a:r>
              <a:rPr kumimoji="1" lang="zh-CN" altLang="en-US" b="1">
                <a:solidFill>
                  <a:schemeClr val="tx2"/>
                </a:solidFill>
              </a:rPr>
              <a:t>齐次方程</a:t>
            </a:r>
            <a:r>
              <a:rPr kumimoji="1" lang="en-US" altLang="zh-CN"/>
              <a:t>.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1668463" y="1825625"/>
            <a:ext cx="6175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令</a:t>
            </a:r>
          </a:p>
        </p:txBody>
      </p:sp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2149475" y="1639888"/>
          <a:ext cx="11207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Equation" r:id="rId5" imgW="1095273" imgH="866626" progId="Equation.DSMT4">
                  <p:embed/>
                </p:oleObj>
              </mc:Choice>
              <mc:Fallback>
                <p:oleObj name="Equation" r:id="rId5" imgW="1095273" imgH="86662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1639888"/>
                        <a:ext cx="11207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3416300" y="184785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7" imgW="1400036" imgH="390451" progId="Equation.DSMT4">
                  <p:embed/>
                </p:oleObj>
              </mc:Choice>
              <mc:Fallback>
                <p:oleObj name="Equation" r:id="rId7" imgW="1400036" imgH="39045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847850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304800" y="26670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代入原方程得</a:t>
            </a:r>
          </a:p>
        </p:txBody>
      </p:sp>
      <p:graphicFrame>
        <p:nvGraphicFramePr>
          <p:cNvPr id="70666" name="Object 10"/>
          <p:cNvGraphicFramePr>
            <a:graphicFrameLocks noChangeAspect="1"/>
          </p:cNvGraphicFramePr>
          <p:nvPr/>
        </p:nvGraphicFramePr>
        <p:xfrm>
          <a:off x="5029200" y="1600200"/>
          <a:ext cx="2146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9" imgW="2123973" imgH="904801" progId="Equation.3">
                  <p:embed/>
                </p:oleObj>
              </mc:Choice>
              <mc:Fallback>
                <p:oleObj name="Equation" r:id="rId9" imgW="2123973" imgH="9048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00200"/>
                        <a:ext cx="2146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3016250" y="2501900"/>
          <a:ext cx="2311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11" imgW="2295590" imgH="904801" progId="Equation.3">
                  <p:embed/>
                </p:oleObj>
              </mc:Choice>
              <mc:Fallback>
                <p:oleObj name="Equation" r:id="rId11" imgW="2295590" imgH="9048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2501900"/>
                        <a:ext cx="2311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8" name="Object 12"/>
          <p:cNvGraphicFramePr>
            <a:graphicFrameLocks noChangeAspect="1"/>
          </p:cNvGraphicFramePr>
          <p:nvPr/>
        </p:nvGraphicFramePr>
        <p:xfrm>
          <a:off x="2806700" y="3416300"/>
          <a:ext cx="2298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13" imgW="2276521" imgH="904801" progId="Equation.3">
                  <p:embed/>
                </p:oleObj>
              </mc:Choice>
              <mc:Fallback>
                <p:oleObj name="Equation" r:id="rId13" imgW="2276521" imgH="9048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3416300"/>
                        <a:ext cx="2298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304800" y="45847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两边积分</a:t>
            </a:r>
            <a:r>
              <a:rPr kumimoji="1" lang="en-US" altLang="zh-CN"/>
              <a:t>, </a:t>
            </a:r>
            <a:r>
              <a:rPr kumimoji="1" lang="zh-CN" altLang="en-US"/>
              <a:t>得</a:t>
            </a:r>
          </a:p>
        </p:txBody>
      </p:sp>
      <p:graphicFrame>
        <p:nvGraphicFramePr>
          <p:cNvPr id="70670" name="Object 14"/>
          <p:cNvGraphicFramePr>
            <a:graphicFrameLocks noChangeAspect="1"/>
          </p:cNvGraphicFramePr>
          <p:nvPr/>
        </p:nvGraphicFramePr>
        <p:xfrm>
          <a:off x="2855913" y="4419600"/>
          <a:ext cx="2895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15" imgW="2876680" imgH="904801" progId="Equation.3">
                  <p:embed/>
                </p:oleObj>
              </mc:Choice>
              <mc:Fallback>
                <p:oleObj name="Equation" r:id="rId15" imgW="2876680" imgH="90480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419600"/>
                        <a:ext cx="2895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304800" y="544671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积分后再用</a:t>
            </a:r>
          </a:p>
        </p:txBody>
      </p:sp>
      <p:graphicFrame>
        <p:nvGraphicFramePr>
          <p:cNvPr id="70672" name="Object 16"/>
          <p:cNvGraphicFramePr>
            <a:graphicFrameLocks noChangeAspect="1"/>
          </p:cNvGraphicFramePr>
          <p:nvPr/>
        </p:nvGraphicFramePr>
        <p:xfrm>
          <a:off x="2209800" y="5334000"/>
          <a:ext cx="342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17" imgW="323831" imgH="828787" progId="Equation.3">
                  <p:embed/>
                </p:oleObj>
              </mc:Choice>
              <mc:Fallback>
                <p:oleObj name="Equation" r:id="rId17" imgW="323831" imgH="82878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334000"/>
                        <a:ext cx="342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2514600" y="545306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代替 </a:t>
            </a:r>
            <a:r>
              <a:rPr kumimoji="1" lang="en-US" altLang="zh-CN" i="1"/>
              <a:t>u</a:t>
            </a:r>
            <a:r>
              <a:rPr kumimoji="1" lang="en-US" altLang="zh-CN"/>
              <a:t>,</a:t>
            </a: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3708400" y="5453063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便得原方程的通解</a:t>
            </a:r>
            <a:r>
              <a:rPr kumimoji="1" lang="en-US" altLang="zh-CN"/>
              <a:t>.</a:t>
            </a:r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509588" y="1816100"/>
            <a:ext cx="993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>
                <a:solidFill>
                  <a:schemeClr val="tx2"/>
                </a:solidFill>
              </a:rPr>
              <a:t>解法</a:t>
            </a:r>
            <a:r>
              <a:rPr kumimoji="1" lang="en-US" altLang="zh-CN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339725" y="3581400"/>
            <a:ext cx="1695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分离变量 </a:t>
            </a:r>
          </a:p>
        </p:txBody>
      </p:sp>
      <p:sp>
        <p:nvSpPr>
          <p:cNvPr id="22" name="AutoShape 22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  <p:bldP spid="70661" grpId="0" autoUpdateAnimBg="0"/>
      <p:bldP spid="70662" grpId="0" build="p" autoUpdateAnimBg="0" advAuto="0"/>
      <p:bldP spid="70665" grpId="0" autoUpdateAnimBg="0"/>
      <p:bldP spid="70669" grpId="0" autoUpdateAnimBg="0"/>
      <p:bldP spid="70671" grpId="0" autoUpdateAnimBg="0"/>
      <p:bldP spid="70673" grpId="0" autoUpdateAnimBg="0"/>
      <p:bldP spid="70674" grpId="0" autoUpdateAnimBg="0"/>
      <p:bldP spid="70675" grpId="0" build="p" autoUpdateAnimBg="0"/>
      <p:bldP spid="70676" grpId="0" build="p" autoUpdateAnimBg="0"/>
      <p:bldP spid="22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09600" y="222250"/>
            <a:ext cx="31242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解微分方程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3348038" y="76200"/>
          <a:ext cx="2171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3" imgW="2152743" imgH="828787" progId="Equation.3">
                  <p:embed/>
                </p:oleObj>
              </mc:Choice>
              <mc:Fallback>
                <p:oleObj name="Equation" r:id="rId3" imgW="2152743" imgH="82878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76200"/>
                        <a:ext cx="2171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609600" y="9652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endParaRPr kumimoji="1" lang="en-US" altLang="zh-CN"/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1371600" y="825500"/>
          <a:ext cx="1384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5" imgW="1362233" imgH="828787" progId="Equation.3">
                  <p:embed/>
                </p:oleObj>
              </mc:Choice>
              <mc:Fallback>
                <p:oleObj name="Equation" r:id="rId5" imgW="1362233" imgH="82878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825500"/>
                        <a:ext cx="1384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2819400" y="1060450"/>
          <a:ext cx="217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7" imgW="2152743" imgH="409538" progId="Equation.3">
                  <p:embed/>
                </p:oleObj>
              </mc:Choice>
              <mc:Fallback>
                <p:oleObj name="Equation" r:id="rId7" imgW="2152743" imgH="40953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060450"/>
                        <a:ext cx="217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5029200" y="9906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代入原方程得</a:t>
            </a:r>
          </a:p>
        </p:txBody>
      </p:sp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2133600" y="1752600"/>
          <a:ext cx="267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9" imgW="2657559" imgH="400162" progId="Equation.3">
                  <p:embed/>
                </p:oleObj>
              </mc:Choice>
              <mc:Fallback>
                <p:oleObj name="Equation" r:id="rId9" imgW="2657559" imgH="40016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752600"/>
                        <a:ext cx="2679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609600" y="245903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分离变量</a:t>
            </a:r>
          </a:p>
        </p:txBody>
      </p:sp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2781300" y="2273300"/>
          <a:ext cx="2019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11" imgW="2000194" imgH="828787" progId="Equation.3">
                  <p:embed/>
                </p:oleObj>
              </mc:Choice>
              <mc:Fallback>
                <p:oleObj name="Equation" r:id="rId11" imgW="2000194" imgH="82878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2273300"/>
                        <a:ext cx="2019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609600" y="34290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两边积分</a:t>
            </a:r>
          </a:p>
        </p:txBody>
      </p:sp>
      <p:graphicFrame>
        <p:nvGraphicFramePr>
          <p:cNvPr id="71692" name="Object 12"/>
          <p:cNvGraphicFramePr>
            <a:graphicFrameLocks noChangeAspect="1"/>
          </p:cNvGraphicFramePr>
          <p:nvPr/>
        </p:nvGraphicFramePr>
        <p:xfrm>
          <a:off x="2590800" y="3276600"/>
          <a:ext cx="2425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13" imgW="2409667" imgH="828787" progId="Equation.3">
                  <p:embed/>
                </p:oleObj>
              </mc:Choice>
              <mc:Fallback>
                <p:oleObj name="Equation" r:id="rId13" imgW="2409667" imgH="82878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76600"/>
                        <a:ext cx="2425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609600" y="42195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得</a:t>
            </a:r>
          </a:p>
        </p:txBody>
      </p:sp>
      <p:graphicFrame>
        <p:nvGraphicFramePr>
          <p:cNvPr id="71694" name="Object 14"/>
          <p:cNvGraphicFramePr>
            <a:graphicFrameLocks noChangeAspect="1"/>
          </p:cNvGraphicFramePr>
          <p:nvPr/>
        </p:nvGraphicFramePr>
        <p:xfrm>
          <a:off x="2159000" y="4281488"/>
          <a:ext cx="363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15" imgW="3609984" imgH="447712" progId="Equation.3">
                  <p:embed/>
                </p:oleObj>
              </mc:Choice>
              <mc:Fallback>
                <p:oleObj name="Equation" r:id="rId15" imgW="3609984" imgH="4477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4281488"/>
                        <a:ext cx="3632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5" name="Object 15"/>
          <p:cNvGraphicFramePr>
            <a:graphicFrameLocks noChangeAspect="1"/>
          </p:cNvGraphicFramePr>
          <p:nvPr/>
        </p:nvGraphicFramePr>
        <p:xfrm>
          <a:off x="6045200" y="4343400"/>
          <a:ext cx="203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17" imgW="2009896" imgH="400162" progId="Equation.3">
                  <p:embed/>
                </p:oleObj>
              </mc:Choice>
              <mc:Fallback>
                <p:oleObj name="Equation" r:id="rId17" imgW="2009896" imgH="40016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4343400"/>
                        <a:ext cx="203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609600" y="4919663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故原方程的通解为</a:t>
            </a:r>
          </a:p>
        </p:txBody>
      </p:sp>
      <p:graphicFrame>
        <p:nvGraphicFramePr>
          <p:cNvPr id="71697" name="Object 17"/>
          <p:cNvGraphicFramePr>
            <a:graphicFrameLocks noChangeAspect="1"/>
          </p:cNvGraphicFramePr>
          <p:nvPr/>
        </p:nvGraphicFramePr>
        <p:xfrm>
          <a:off x="3578225" y="4802188"/>
          <a:ext cx="1612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Equation" r:id="rId19" imgW="1590721" imgH="828787" progId="Equation.3">
                  <p:embed/>
                </p:oleObj>
              </mc:Choice>
              <mc:Fallback>
                <p:oleObj name="Equation" r:id="rId19" imgW="1590721" imgH="82878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225" y="4802188"/>
                        <a:ext cx="1612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1447800" y="5638800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</a:t>
            </a:r>
            <a:r>
              <a:rPr kumimoji="1" lang="zh-CN" altLang="en-US"/>
              <a:t>当 </a:t>
            </a:r>
            <a:r>
              <a:rPr kumimoji="1" lang="en-US" altLang="zh-CN" i="1">
                <a:solidFill>
                  <a:schemeClr val="tx2"/>
                </a:solidFill>
              </a:rPr>
              <a:t>C</a:t>
            </a:r>
            <a:r>
              <a:rPr kumimoji="1" lang="en-US" altLang="zh-CN">
                <a:solidFill>
                  <a:schemeClr val="tx2"/>
                </a:solidFill>
              </a:rPr>
              <a:t> = 0</a:t>
            </a:r>
            <a:r>
              <a:rPr kumimoji="1" lang="en-US" altLang="zh-CN"/>
              <a:t> </a:t>
            </a:r>
            <a:r>
              <a:rPr kumimoji="1" lang="zh-CN" altLang="en-US"/>
              <a:t>时</a:t>
            </a:r>
            <a:r>
              <a:rPr kumimoji="1" lang="en-US" altLang="zh-CN"/>
              <a:t>,</a:t>
            </a:r>
            <a:r>
              <a:rPr kumimoji="1" lang="en-US" altLang="zh-CN" i="1"/>
              <a:t>  </a:t>
            </a:r>
            <a:r>
              <a:rPr kumimoji="1" lang="en-US" altLang="zh-CN" i="1">
                <a:solidFill>
                  <a:schemeClr val="tx2"/>
                </a:solidFill>
              </a:rPr>
              <a:t>y</a:t>
            </a:r>
            <a:r>
              <a:rPr kumimoji="1" lang="en-US" altLang="zh-CN">
                <a:solidFill>
                  <a:schemeClr val="tx2"/>
                </a:solidFill>
              </a:rPr>
              <a:t> = 0</a:t>
            </a:r>
            <a:r>
              <a:rPr kumimoji="1" lang="en-US" altLang="zh-CN"/>
              <a:t> </a:t>
            </a:r>
            <a:r>
              <a:rPr kumimoji="1" lang="zh-CN" altLang="en-US"/>
              <a:t>也是方程的解</a:t>
            </a:r>
            <a:r>
              <a:rPr kumimoji="1" lang="en-US" altLang="zh-CN"/>
              <a:t>)</a:t>
            </a: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5486400" y="49530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</a:t>
            </a:r>
            <a:r>
              <a:rPr kumimoji="1" lang="en-US" altLang="zh-CN" i="1"/>
              <a:t>C</a:t>
            </a:r>
            <a:r>
              <a:rPr kumimoji="1" lang="en-US" altLang="zh-CN"/>
              <a:t> </a:t>
            </a:r>
            <a:r>
              <a:rPr kumimoji="1" lang="zh-CN" altLang="en-US"/>
              <a:t>为任意常数</a:t>
            </a:r>
            <a:r>
              <a:rPr kumimoji="1" lang="en-US" altLang="zh-CN"/>
              <a:t>)</a:t>
            </a:r>
          </a:p>
        </p:txBody>
      </p:sp>
      <p:grpSp>
        <p:nvGrpSpPr>
          <p:cNvPr id="71705" name="Group 25"/>
          <p:cNvGrpSpPr>
            <a:grpSpLocks/>
          </p:cNvGrpSpPr>
          <p:nvPr/>
        </p:nvGrpSpPr>
        <p:grpSpPr bwMode="auto">
          <a:xfrm>
            <a:off x="5486400" y="3352800"/>
            <a:ext cx="2438400" cy="914400"/>
            <a:chOff x="3456" y="2112"/>
            <a:chExt cx="1536" cy="576"/>
          </a:xfrm>
        </p:grpSpPr>
        <p:grpSp>
          <p:nvGrpSpPr>
            <p:cNvPr id="6166" name="Group 23"/>
            <p:cNvGrpSpPr>
              <a:grpSpLocks/>
            </p:cNvGrpSpPr>
            <p:nvPr/>
          </p:nvGrpSpPr>
          <p:grpSpPr bwMode="auto">
            <a:xfrm>
              <a:off x="3888" y="2112"/>
              <a:ext cx="1104" cy="333"/>
              <a:chOff x="3696" y="1872"/>
              <a:chExt cx="1104" cy="333"/>
            </a:xfrm>
          </p:grpSpPr>
          <p:graphicFrame>
            <p:nvGraphicFramePr>
              <p:cNvPr id="6168" name="Object 21"/>
              <p:cNvGraphicFramePr>
                <a:graphicFrameLocks noChangeAspect="1"/>
              </p:cNvGraphicFramePr>
              <p:nvPr/>
            </p:nvGraphicFramePr>
            <p:xfrm>
              <a:off x="4240" y="1968"/>
              <a:ext cx="51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99" name="Equation" r:id="rId21" imgW="790510" imgH="295349" progId="Equation.3">
                      <p:embed/>
                    </p:oleObj>
                  </mc:Choice>
                  <mc:Fallback>
                    <p:oleObj name="Equation" r:id="rId21" imgW="790510" imgH="295349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0" y="1968"/>
                            <a:ext cx="51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69" name="Text Box 22"/>
              <p:cNvSpPr txBox="1">
                <a:spLocks noChangeArrowheads="1"/>
              </p:cNvSpPr>
              <p:nvPr/>
            </p:nvSpPr>
            <p:spPr bwMode="auto">
              <a:xfrm>
                <a:off x="3696" y="1872"/>
                <a:ext cx="1104" cy="333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t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fontAlgn="base">
                  <a:lnSpc>
                    <a:spcPct val="100000"/>
                  </a:lnSpc>
                </a:pPr>
                <a:r>
                  <a:rPr kumimoji="1" lang="zh-CN" altLang="en-US"/>
                  <a:t>此处</a:t>
                </a:r>
              </a:p>
            </p:txBody>
          </p:sp>
        </p:grpSp>
        <p:sp>
          <p:nvSpPr>
            <p:cNvPr id="6167" name="Line 24"/>
            <p:cNvSpPr>
              <a:spLocks noChangeShapeType="1"/>
            </p:cNvSpPr>
            <p:nvPr/>
          </p:nvSpPr>
          <p:spPr bwMode="auto">
            <a:xfrm flipH="1">
              <a:off x="3456" y="2448"/>
              <a:ext cx="432" cy="24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AutoShape 22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  <p:bldP spid="71687" grpId="0" autoUpdateAnimBg="0"/>
      <p:bldP spid="71689" grpId="0" autoUpdateAnimBg="0"/>
      <p:bldP spid="71691" grpId="0" autoUpdateAnimBg="0"/>
      <p:bldP spid="71693" grpId="0" autoUpdateAnimBg="0"/>
      <p:bldP spid="71696" grpId="0" autoUpdateAnimBg="0"/>
      <p:bldP spid="71698" grpId="0" autoUpdateAnimBg="0"/>
      <p:bldP spid="71699" grpId="0" autoUpdateAnimBg="0"/>
      <p:bldP spid="2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34" name="Text Box 690"/>
          <p:cNvSpPr txBox="1">
            <a:spLocks noChangeArrowheads="1"/>
          </p:cNvSpPr>
          <p:nvPr/>
        </p:nvSpPr>
        <p:spPr bwMode="auto">
          <a:xfrm>
            <a:off x="1447800" y="1363663"/>
            <a:ext cx="2244725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120000"/>
              </a:lnSpc>
              <a:defRPr/>
            </a:pPr>
            <a:r>
              <a:rPr kumimoji="1" lang="zh-CN" altLang="en-US" dirty="0">
                <a:latin typeface="+mn-lt"/>
              </a:rPr>
              <a:t>原方程可写成 </a:t>
            </a:r>
          </a:p>
        </p:txBody>
      </p:sp>
      <p:sp>
        <p:nvSpPr>
          <p:cNvPr id="160435" name="Rectangle 691"/>
          <p:cNvSpPr>
            <a:spLocks noChangeArrowheads="1"/>
          </p:cNvSpPr>
          <p:nvPr/>
        </p:nvSpPr>
        <p:spPr bwMode="auto">
          <a:xfrm>
            <a:off x="215900" y="1357313"/>
            <a:ext cx="12588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120000"/>
              </a:lnSpc>
              <a:defRPr/>
            </a:pPr>
            <a:r>
              <a:rPr kumimoji="1" lang="en-US" altLang="zh-CN" b="1" dirty="0">
                <a:solidFill>
                  <a:schemeClr val="accent2"/>
                </a:solidFill>
                <a:latin typeface="+mn-lt"/>
              </a:rPr>
              <a:t>        </a:t>
            </a:r>
            <a:r>
              <a:rPr kumimoji="1" lang="zh-CN" altLang="en-US" b="1" dirty="0">
                <a:solidFill>
                  <a:srgbClr val="C00000"/>
                </a:solidFill>
                <a:latin typeface="+mn-lt"/>
              </a:rPr>
              <a:t>解  </a:t>
            </a:r>
          </a:p>
        </p:txBody>
      </p:sp>
      <p:pic>
        <p:nvPicPr>
          <p:cNvPr id="160436" name="Picture 69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2" r="77975" b="11325"/>
          <a:stretch>
            <a:fillRect/>
          </a:stretch>
        </p:blipFill>
        <p:spPr bwMode="auto">
          <a:xfrm>
            <a:off x="3736975" y="898525"/>
            <a:ext cx="284956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437" name="Picture 6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6" r="73532" b="7396"/>
          <a:stretch>
            <a:fillRect/>
          </a:stretch>
        </p:blipFill>
        <p:spPr bwMode="auto">
          <a:xfrm>
            <a:off x="1430338" y="2286000"/>
            <a:ext cx="3414712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438" name="Picture 69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4" r="82350" b="7544"/>
          <a:stretch>
            <a:fillRect/>
          </a:stretch>
        </p:blipFill>
        <p:spPr bwMode="auto">
          <a:xfrm>
            <a:off x="4800600" y="2346325"/>
            <a:ext cx="2278063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439" name="Picture 69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 r="77975" b="7692"/>
          <a:stretch>
            <a:fillRect/>
          </a:stretch>
        </p:blipFill>
        <p:spPr bwMode="auto">
          <a:xfrm>
            <a:off x="1955800" y="3111500"/>
            <a:ext cx="28495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440" name="Text Box 696"/>
          <p:cNvSpPr txBox="1">
            <a:spLocks noChangeArrowheads="1"/>
          </p:cNvSpPr>
          <p:nvPr/>
        </p:nvSpPr>
        <p:spPr bwMode="auto">
          <a:xfrm>
            <a:off x="1303338" y="4064000"/>
            <a:ext cx="2065337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lnSpc>
                <a:spcPct val="120000"/>
              </a:lnSpc>
              <a:defRPr/>
            </a:pPr>
            <a:r>
              <a:rPr kumimoji="1" lang="zh-CN" altLang="en-US" dirty="0">
                <a:latin typeface="+mn-lt"/>
              </a:rPr>
              <a:t>分离变量</a:t>
            </a:r>
            <a:r>
              <a:rPr kumimoji="1" lang="zh-CN" altLang="en-US" dirty="0">
                <a:latin typeface="+mn-lt"/>
                <a:sym typeface="Symbol" pitchFamily="18" charset="2"/>
              </a:rPr>
              <a:t></a:t>
            </a:r>
            <a:r>
              <a:rPr kumimoji="1" lang="zh-CN" altLang="en-US" dirty="0">
                <a:latin typeface="+mn-lt"/>
              </a:rPr>
              <a:t> 得 </a:t>
            </a:r>
          </a:p>
        </p:txBody>
      </p:sp>
      <p:pic>
        <p:nvPicPr>
          <p:cNvPr id="160442" name="Picture 69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5" r="83807" b="7246"/>
          <a:stretch>
            <a:fillRect/>
          </a:stretch>
        </p:blipFill>
        <p:spPr bwMode="auto">
          <a:xfrm>
            <a:off x="3471863" y="3875088"/>
            <a:ext cx="2087562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443" name="Text Box 699"/>
          <p:cNvSpPr txBox="1">
            <a:spLocks noChangeArrowheads="1"/>
          </p:cNvSpPr>
          <p:nvPr/>
        </p:nvSpPr>
        <p:spPr bwMode="auto">
          <a:xfrm>
            <a:off x="1303338" y="4733925"/>
            <a:ext cx="5394325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 fontAlgn="base">
              <a:lnSpc>
                <a:spcPct val="120000"/>
              </a:lnSpc>
              <a:defRPr/>
            </a:pPr>
            <a:r>
              <a:rPr kumimoji="1" lang="zh-CN" altLang="en-US" dirty="0">
                <a:latin typeface="+mn-lt"/>
              </a:rPr>
              <a:t>两边积分</a:t>
            </a:r>
            <a:r>
              <a:rPr kumimoji="1" lang="zh-CN" altLang="en-US" dirty="0">
                <a:latin typeface="+mn-lt"/>
                <a:sym typeface="Symbol" pitchFamily="18" charset="2"/>
              </a:rPr>
              <a:t></a:t>
            </a:r>
            <a:r>
              <a:rPr kumimoji="1" lang="zh-CN" altLang="en-US" dirty="0">
                <a:latin typeface="+mn-lt"/>
              </a:rPr>
              <a:t> 得  </a:t>
            </a:r>
            <a:r>
              <a:rPr kumimoji="1" lang="en-US" altLang="zh-CN" i="1" dirty="0" err="1">
                <a:latin typeface="+mn-lt"/>
              </a:rPr>
              <a:t>u</a:t>
            </a:r>
            <a:r>
              <a:rPr kumimoji="1" lang="en-US" altLang="zh-CN" dirty="0" err="1">
                <a:latin typeface="+mn-lt"/>
                <a:sym typeface="Symbol" pitchFamily="18" charset="2"/>
              </a:rPr>
              <a:t></a:t>
            </a:r>
            <a:r>
              <a:rPr kumimoji="1" lang="en-US" altLang="zh-CN" dirty="0" err="1">
                <a:latin typeface="+mn-lt"/>
              </a:rPr>
              <a:t>ln|</a:t>
            </a:r>
            <a:r>
              <a:rPr kumimoji="1" lang="en-US" altLang="zh-CN" i="1" dirty="0" err="1">
                <a:latin typeface="+mn-lt"/>
              </a:rPr>
              <a:t>u</a:t>
            </a:r>
            <a:r>
              <a:rPr kumimoji="1" lang="en-US" altLang="zh-CN" dirty="0">
                <a:latin typeface="+mn-lt"/>
              </a:rPr>
              <a:t>|</a:t>
            </a:r>
            <a:r>
              <a:rPr kumimoji="1" lang="en-US" altLang="zh-CN" dirty="0">
                <a:latin typeface="+mn-lt"/>
                <a:sym typeface="Symbol" pitchFamily="18" charset="2"/>
              </a:rPr>
              <a:t></a:t>
            </a:r>
            <a:r>
              <a:rPr kumimoji="1" lang="en-US" altLang="zh-CN" i="1" dirty="0" err="1">
                <a:latin typeface="+mn-lt"/>
              </a:rPr>
              <a:t>C</a:t>
            </a:r>
            <a:r>
              <a:rPr kumimoji="1" lang="en-US" altLang="zh-CN" dirty="0" err="1">
                <a:latin typeface="+mn-lt"/>
                <a:sym typeface="Symbol" pitchFamily="18" charset="2"/>
              </a:rPr>
              <a:t></a:t>
            </a:r>
            <a:r>
              <a:rPr kumimoji="1" lang="en-US" altLang="zh-CN" dirty="0" err="1">
                <a:latin typeface="+mn-lt"/>
              </a:rPr>
              <a:t>ln|</a:t>
            </a:r>
            <a:r>
              <a:rPr kumimoji="1" lang="en-US" altLang="zh-CN" i="1" dirty="0" err="1">
                <a:latin typeface="+mn-lt"/>
              </a:rPr>
              <a:t>x</a:t>
            </a:r>
            <a:r>
              <a:rPr kumimoji="1" lang="en-US" altLang="zh-CN" dirty="0">
                <a:latin typeface="+mn-lt"/>
              </a:rPr>
              <a:t>|</a:t>
            </a:r>
            <a:r>
              <a:rPr kumimoji="1" lang="en-US" altLang="zh-CN" dirty="0">
                <a:latin typeface="+mn-lt"/>
                <a:sym typeface="Symbol" pitchFamily="18" charset="2"/>
              </a:rPr>
              <a:t></a:t>
            </a:r>
            <a:r>
              <a:rPr kumimoji="1" lang="en-US" altLang="zh-CN" dirty="0">
                <a:latin typeface="+mn-lt"/>
              </a:rPr>
              <a:t> </a:t>
            </a:r>
          </a:p>
          <a:p>
            <a:pPr fontAlgn="base">
              <a:lnSpc>
                <a:spcPct val="120000"/>
              </a:lnSpc>
              <a:defRPr/>
            </a:pPr>
            <a:r>
              <a:rPr kumimoji="1" lang="zh-CN" altLang="en-US" dirty="0">
                <a:latin typeface="+mn-lt"/>
              </a:rPr>
              <a:t>或写成            </a:t>
            </a:r>
            <a:r>
              <a:rPr kumimoji="1" lang="en-US" altLang="zh-CN" dirty="0" err="1">
                <a:latin typeface="+mn-lt"/>
              </a:rPr>
              <a:t>ln|</a:t>
            </a:r>
            <a:r>
              <a:rPr kumimoji="1" lang="en-US" altLang="zh-CN" i="1" dirty="0" err="1">
                <a:latin typeface="+mn-lt"/>
              </a:rPr>
              <a:t>xu</a:t>
            </a:r>
            <a:r>
              <a:rPr kumimoji="1" lang="en-US" altLang="zh-CN" dirty="0">
                <a:latin typeface="+mn-lt"/>
              </a:rPr>
              <a:t>|</a:t>
            </a:r>
            <a:r>
              <a:rPr kumimoji="1" lang="en-US" altLang="zh-CN" dirty="0">
                <a:latin typeface="+mn-lt"/>
                <a:sym typeface="Symbol" pitchFamily="18" charset="2"/>
              </a:rPr>
              <a:t></a:t>
            </a:r>
            <a:r>
              <a:rPr kumimoji="1" lang="en-US" altLang="zh-CN" i="1" dirty="0" err="1">
                <a:latin typeface="+mn-lt"/>
              </a:rPr>
              <a:t>u</a:t>
            </a:r>
            <a:r>
              <a:rPr kumimoji="1" lang="en-US" altLang="zh-CN" dirty="0" err="1">
                <a:latin typeface="+mn-lt"/>
                <a:sym typeface="Symbol" pitchFamily="18" charset="2"/>
              </a:rPr>
              <a:t></a:t>
            </a:r>
            <a:r>
              <a:rPr kumimoji="1" lang="en-US" altLang="zh-CN" i="1" dirty="0" err="1">
                <a:latin typeface="+mn-lt"/>
              </a:rPr>
              <a:t>C</a:t>
            </a:r>
            <a:r>
              <a:rPr kumimoji="1" lang="en-US" altLang="zh-CN" dirty="0">
                <a:latin typeface="+mn-lt"/>
                <a:sym typeface="Symbol" pitchFamily="18" charset="2"/>
              </a:rPr>
              <a:t></a:t>
            </a:r>
            <a:endParaRPr kumimoji="1" lang="en-US" altLang="zh-CN" dirty="0">
              <a:latin typeface="+mn-lt"/>
            </a:endParaRPr>
          </a:p>
        </p:txBody>
      </p:sp>
      <p:pic>
        <p:nvPicPr>
          <p:cNvPr id="160444" name="Picture 7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4" r="74989" b="7544"/>
          <a:stretch>
            <a:fillRect/>
          </a:stretch>
        </p:blipFill>
        <p:spPr bwMode="auto">
          <a:xfrm>
            <a:off x="1309688" y="5611813"/>
            <a:ext cx="3228975" cy="84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0445" name="Picture 70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5" r="83807" b="7246"/>
          <a:stretch>
            <a:fillRect/>
          </a:stretch>
        </p:blipFill>
        <p:spPr bwMode="auto">
          <a:xfrm>
            <a:off x="4610100" y="5608638"/>
            <a:ext cx="2087563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0448" name="Rectangle 704"/>
          <p:cNvSpPr>
            <a:spLocks noChangeArrowheads="1"/>
          </p:cNvSpPr>
          <p:nvPr/>
        </p:nvSpPr>
        <p:spPr bwMode="auto">
          <a:xfrm>
            <a:off x="914400" y="55563"/>
            <a:ext cx="0" cy="4746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zh-CN" altLang="en-US" b="1">
              <a:latin typeface="+mn-lt"/>
            </a:endParaRPr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39752" y="-27384"/>
            <a:ext cx="2176110" cy="863763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99032" y="-27384"/>
            <a:ext cx="1322606" cy="863763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7184" name="TextBox 3"/>
          <p:cNvSpPr txBox="1">
            <a:spLocks noChangeArrowheads="1"/>
          </p:cNvSpPr>
          <p:nvPr/>
        </p:nvSpPr>
        <p:spPr bwMode="auto">
          <a:xfrm>
            <a:off x="844550" y="219075"/>
            <a:ext cx="28273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C00000"/>
                </a:solidFill>
              </a:rPr>
              <a:t>例</a:t>
            </a:r>
            <a:r>
              <a:rPr lang="en-US" altLang="zh-CN" b="1">
                <a:solidFill>
                  <a:srgbClr val="C00000"/>
                </a:solidFill>
              </a:rPr>
              <a:t>2 </a:t>
            </a:r>
            <a:r>
              <a:rPr lang="zh-CN" altLang="en-US"/>
              <a:t>解方程</a:t>
            </a:r>
          </a:p>
        </p:txBody>
      </p:sp>
      <p:sp>
        <p:nvSpPr>
          <p:cNvPr id="17" name="AutoShape 22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0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0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0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434" grpId="0" build="p" autoUpdateAnimBg="0"/>
      <p:bldP spid="160435" grpId="0" build="p" autoUpdateAnimBg="0"/>
      <p:bldP spid="160440" grpId="0" build="p" autoUpdateAnimBg="0"/>
      <p:bldP spid="160443" grpId="0" build="p" autoUpdateAnimBg="0"/>
      <p:bldP spid="1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08013" y="303213"/>
            <a:ext cx="3278187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 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解微分方程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3409950" y="228600"/>
          <a:ext cx="3886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3" imgW="3867243" imgH="504974" progId="Equation.3">
                  <p:embed/>
                </p:oleObj>
              </mc:Choice>
              <mc:Fallback>
                <p:oleObj name="Equation" r:id="rId3" imgW="3867243" imgH="50497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228600"/>
                        <a:ext cx="3886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608013" y="990600"/>
            <a:ext cx="763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  <a:latin typeface="楷体_GB2312" pitchFamily="49" charset="-122"/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endParaRPr kumimoji="1" lang="en-US" altLang="zh-CN" b="1"/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1365250" y="844550"/>
          <a:ext cx="4470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5" imgW="4448333" imgH="885713" progId="Equation.3">
                  <p:embed/>
                </p:oleObj>
              </mc:Choice>
              <mc:Fallback>
                <p:oleObj name="Equation" r:id="rId5" imgW="4448333" imgH="8857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844550"/>
                        <a:ext cx="4470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6121400" y="838200"/>
          <a:ext cx="1422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7" imgW="1400036" imgH="828787" progId="Equation.3">
                  <p:embed/>
                </p:oleObj>
              </mc:Choice>
              <mc:Fallback>
                <p:oleObj name="Equation" r:id="rId7" imgW="1400036" imgH="82878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838200"/>
                        <a:ext cx="1422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304800" y="17526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</a:rPr>
              <a:t>则有</a:t>
            </a:r>
          </a:p>
        </p:txBody>
      </p:sp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2806700" y="1784350"/>
          <a:ext cx="2527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9" imgW="2505010" imgH="485887" progId="Equation.3">
                  <p:embed/>
                </p:oleObj>
              </mc:Choice>
              <mc:Fallback>
                <p:oleObj name="Equation" r:id="rId9" imgW="2505010" imgH="48588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1784350"/>
                        <a:ext cx="2527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304800" y="262255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分离变量</a:t>
            </a:r>
          </a:p>
        </p:txBody>
      </p:sp>
      <p:graphicFrame>
        <p:nvGraphicFramePr>
          <p:cNvPr id="72714" name="Object 10"/>
          <p:cNvGraphicFramePr>
            <a:graphicFrameLocks noChangeAspect="1"/>
          </p:cNvGraphicFramePr>
          <p:nvPr/>
        </p:nvGraphicFramePr>
        <p:xfrm>
          <a:off x="2133600" y="2444750"/>
          <a:ext cx="1943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Equation" r:id="rId11" imgW="1923920" imgH="857250" progId="Equation.3">
                  <p:embed/>
                </p:oleObj>
              </mc:Choice>
              <mc:Fallback>
                <p:oleObj name="Equation" r:id="rId11" imgW="1923920" imgH="85725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44750"/>
                        <a:ext cx="1943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304800" y="366395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积分得</a:t>
            </a:r>
          </a:p>
        </p:txBody>
      </p:sp>
      <p:graphicFrame>
        <p:nvGraphicFramePr>
          <p:cNvPr id="72716" name="Object 12"/>
          <p:cNvGraphicFramePr>
            <a:graphicFrameLocks noChangeAspect="1"/>
          </p:cNvGraphicFramePr>
          <p:nvPr/>
        </p:nvGraphicFramePr>
        <p:xfrm>
          <a:off x="1885950" y="3511550"/>
          <a:ext cx="391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Equation" r:id="rId13" imgW="3895679" imgH="895424" progId="Equation.3">
                  <p:embed/>
                </p:oleObj>
              </mc:Choice>
              <mc:Fallback>
                <p:oleObj name="Equation" r:id="rId13" imgW="3895679" imgH="89542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3511550"/>
                        <a:ext cx="3911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7" name="Object 13"/>
          <p:cNvGraphicFramePr>
            <a:graphicFrameLocks noChangeAspect="1"/>
          </p:cNvGraphicFramePr>
          <p:nvPr/>
        </p:nvGraphicFramePr>
        <p:xfrm>
          <a:off x="4800600" y="2508250"/>
          <a:ext cx="3568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" name="Equation" r:id="rId15" imgW="3552779" imgH="828787" progId="Equation.3">
                  <p:embed/>
                </p:oleObj>
              </mc:Choice>
              <mc:Fallback>
                <p:oleObj name="Equation" r:id="rId15" imgW="3552779" imgH="82878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508250"/>
                        <a:ext cx="3568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304800" y="4516438"/>
            <a:ext cx="3311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代回原变量得通解</a:t>
            </a:r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6324600" y="3663950"/>
            <a:ext cx="747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即</a:t>
            </a:r>
          </a:p>
        </p:txBody>
      </p:sp>
      <p:graphicFrame>
        <p:nvGraphicFramePr>
          <p:cNvPr id="72720" name="Object 16"/>
          <p:cNvGraphicFramePr>
            <a:graphicFrameLocks noChangeAspect="1"/>
          </p:cNvGraphicFramePr>
          <p:nvPr/>
        </p:nvGraphicFramePr>
        <p:xfrm>
          <a:off x="6858000" y="3498850"/>
          <a:ext cx="1892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Equation" r:id="rId17" imgW="1876416" imgH="828787" progId="Equation.3">
                  <p:embed/>
                </p:oleObj>
              </mc:Choice>
              <mc:Fallback>
                <p:oleObj name="Equation" r:id="rId17" imgW="1876416" imgH="82878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498850"/>
                        <a:ext cx="1892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1" name="Object 17"/>
          <p:cNvGraphicFramePr>
            <a:graphicFrameLocks noChangeAspect="1"/>
          </p:cNvGraphicFramePr>
          <p:nvPr/>
        </p:nvGraphicFramePr>
        <p:xfrm>
          <a:off x="3657600" y="4629150"/>
          <a:ext cx="215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19" imgW="2143041" imgH="390451" progId="Equation.3">
                  <p:embed/>
                </p:oleObj>
              </mc:Choice>
              <mc:Fallback>
                <p:oleObj name="Equation" r:id="rId19" imgW="2143041" imgH="39045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629150"/>
                        <a:ext cx="2159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685800" y="5091113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说明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</a:t>
            </a:r>
            <a:r>
              <a:rPr kumimoji="1" lang="zh-CN" altLang="en-US"/>
              <a:t>显然</a:t>
            </a:r>
            <a:r>
              <a:rPr kumimoji="1" lang="zh-CN" altLang="en-US" i="1"/>
              <a:t> </a:t>
            </a:r>
            <a:r>
              <a:rPr kumimoji="1" lang="en-US" altLang="zh-CN" i="1">
                <a:solidFill>
                  <a:schemeClr val="tx2"/>
                </a:solidFill>
              </a:rPr>
              <a:t>x</a:t>
            </a:r>
            <a:r>
              <a:rPr kumimoji="1" lang="en-US" altLang="zh-CN">
                <a:solidFill>
                  <a:schemeClr val="tx2"/>
                </a:solidFill>
              </a:rPr>
              <a:t> = 0 </a:t>
            </a:r>
            <a:r>
              <a:rPr kumimoji="1" lang="en-US" altLang="zh-CN"/>
              <a:t>,</a:t>
            </a:r>
            <a:r>
              <a:rPr kumimoji="1" lang="en-US" altLang="zh-CN">
                <a:solidFill>
                  <a:schemeClr val="tx2"/>
                </a:solidFill>
              </a:rPr>
              <a:t> </a:t>
            </a:r>
            <a:r>
              <a:rPr kumimoji="1" lang="en-US" altLang="zh-CN" i="1">
                <a:solidFill>
                  <a:schemeClr val="tx2"/>
                </a:solidFill>
              </a:rPr>
              <a:t>y</a:t>
            </a:r>
            <a:r>
              <a:rPr kumimoji="1" lang="en-US" altLang="zh-CN">
                <a:solidFill>
                  <a:schemeClr val="tx2"/>
                </a:solidFill>
              </a:rPr>
              <a:t> = 0 </a:t>
            </a:r>
            <a:r>
              <a:rPr kumimoji="1" lang="en-US" altLang="zh-CN"/>
              <a:t>,</a:t>
            </a:r>
            <a:r>
              <a:rPr kumimoji="1" lang="en-US" altLang="zh-CN">
                <a:solidFill>
                  <a:schemeClr val="tx2"/>
                </a:solidFill>
              </a:rPr>
              <a:t> </a:t>
            </a:r>
            <a:r>
              <a:rPr kumimoji="1" lang="en-US" altLang="zh-CN" i="1">
                <a:solidFill>
                  <a:schemeClr val="tx2"/>
                </a:solidFill>
              </a:rPr>
              <a:t>y = x</a:t>
            </a:r>
            <a:r>
              <a:rPr kumimoji="1" lang="en-US" altLang="zh-CN"/>
              <a:t> </a:t>
            </a:r>
            <a:r>
              <a:rPr kumimoji="1" lang="zh-CN" altLang="en-US"/>
              <a:t>也是原方程的解</a:t>
            </a:r>
            <a:r>
              <a:rPr kumimoji="1" lang="en-US" altLang="zh-CN"/>
              <a:t>, </a:t>
            </a:r>
            <a:r>
              <a:rPr kumimoji="1" lang="zh-CN" altLang="en-US"/>
              <a:t>但在</a:t>
            </a:r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5943600" y="451643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</a:t>
            </a:r>
            <a:r>
              <a:rPr kumimoji="1" lang="en-US" altLang="zh-CN" i="1"/>
              <a:t>C</a:t>
            </a:r>
            <a:r>
              <a:rPr kumimoji="1" lang="en-US" altLang="zh-CN"/>
              <a:t> </a:t>
            </a:r>
            <a:r>
              <a:rPr kumimoji="1" lang="zh-CN" altLang="en-US"/>
              <a:t>为任意常数</a:t>
            </a:r>
            <a:r>
              <a:rPr kumimoji="1" lang="en-US" altLang="zh-CN"/>
              <a:t>)</a:t>
            </a:r>
            <a:endParaRPr kumimoji="1" lang="en-US" altLang="zh-CN">
              <a:solidFill>
                <a:schemeClr val="tx2"/>
              </a:solidFill>
            </a:endParaRPr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304800" y="5635625"/>
            <a:ext cx="3206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求解过程中丢失了</a:t>
            </a:r>
            <a:r>
              <a:rPr kumimoji="1" lang="en-US" altLang="zh-CN"/>
              <a:t>. </a:t>
            </a:r>
          </a:p>
        </p:txBody>
      </p:sp>
      <p:sp>
        <p:nvSpPr>
          <p:cNvPr id="22" name="AutoShape 22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2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utoUpdateAnimBg="0"/>
      <p:bldP spid="72711" grpId="0" autoUpdateAnimBg="0"/>
      <p:bldP spid="72713" grpId="0" autoUpdateAnimBg="0"/>
      <p:bldP spid="72715" grpId="0" autoUpdateAnimBg="0"/>
      <p:bldP spid="72718" grpId="0" autoUpdateAnimBg="0"/>
      <p:bldP spid="72719" grpId="0" autoUpdateAnimBg="0"/>
      <p:bldP spid="72722" grpId="0" build="p" autoUpdateAnimBg="0"/>
      <p:bldP spid="72723" grpId="0" build="p" autoUpdateAnimBg="0"/>
      <p:bldP spid="72724" grpId="0" build="p" autoUpdateAnimBg="0" advAuto="0"/>
      <p:bldP spid="22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55"/>
          <p:cNvGrpSpPr>
            <a:grpSpLocks/>
          </p:cNvGrpSpPr>
          <p:nvPr/>
        </p:nvGrpSpPr>
        <p:grpSpPr bwMode="auto">
          <a:xfrm>
            <a:off x="6337300" y="4122738"/>
            <a:ext cx="2351088" cy="393700"/>
            <a:chOff x="3992" y="2624"/>
            <a:chExt cx="1481" cy="248"/>
          </a:xfrm>
        </p:grpSpPr>
        <p:sp>
          <p:nvSpPr>
            <p:cNvPr id="9270" name="Line 43"/>
            <p:cNvSpPr>
              <a:spLocks noChangeShapeType="1"/>
            </p:cNvSpPr>
            <p:nvPr/>
          </p:nvSpPr>
          <p:spPr bwMode="auto">
            <a:xfrm>
              <a:off x="3992" y="2624"/>
              <a:ext cx="14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71" name="Object 45"/>
            <p:cNvGraphicFramePr>
              <a:graphicFrameLocks noChangeAspect="1"/>
            </p:cNvGraphicFramePr>
            <p:nvPr/>
          </p:nvGraphicFramePr>
          <p:xfrm>
            <a:off x="5280" y="2659"/>
            <a:ext cx="193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4" name="公式" r:id="rId3" imgW="104710" imgH="123899" progId="Equation.3">
                    <p:embed/>
                  </p:oleObj>
                </mc:Choice>
                <mc:Fallback>
                  <p:oleObj name="公式" r:id="rId3" imgW="104710" imgH="123899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659"/>
                          <a:ext cx="193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304800" y="3101975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由光的反射定律</a:t>
            </a:r>
            <a:r>
              <a:rPr kumimoji="1" lang="en-US" altLang="zh-CN"/>
              <a:t>: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304800" y="3621088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ym typeface="Symbol" pitchFamily="18" charset="2"/>
              </a:rPr>
              <a:t>可得       </a:t>
            </a:r>
            <a:r>
              <a:rPr kumimoji="1" lang="en-US" altLang="zh-CN" i="1">
                <a:sym typeface="Symbol" pitchFamily="18" charset="2"/>
              </a:rPr>
              <a:t>OMA</a:t>
            </a:r>
            <a:r>
              <a:rPr kumimoji="1" lang="en-US" altLang="zh-CN">
                <a:sym typeface="Symbol" pitchFamily="18" charset="2"/>
              </a:rPr>
              <a:t> =  </a:t>
            </a:r>
            <a:r>
              <a:rPr kumimoji="1" lang="en-US" altLang="zh-CN" i="1">
                <a:sym typeface="Symbol" pitchFamily="18" charset="2"/>
              </a:rPr>
              <a:t>OAM </a:t>
            </a:r>
            <a:r>
              <a:rPr kumimoji="1" lang="en-US" altLang="zh-CN">
                <a:sym typeface="Symbol" pitchFamily="18" charset="2"/>
              </a:rPr>
              <a:t>=</a:t>
            </a:r>
            <a:r>
              <a:rPr kumimoji="1" lang="en-US" altLang="zh-CN" i="1">
                <a:sym typeface="Symbol" pitchFamily="18" charset="2"/>
              </a:rPr>
              <a:t>  </a:t>
            </a:r>
            <a:endParaRPr kumimoji="1" lang="en-US" altLang="zh-CN">
              <a:sym typeface="Symbol" pitchFamily="18" charset="2"/>
            </a:endParaRPr>
          </a:p>
        </p:txBody>
      </p:sp>
      <p:sp>
        <p:nvSpPr>
          <p:cNvPr id="9221" name="Rectangle 5"/>
          <p:cNvSpPr>
            <a:spLocks noChangeArrowheads="1"/>
          </p:cNvSpPr>
          <p:nvPr>
            <p:ph type="title"/>
          </p:nvPr>
        </p:nvSpPr>
        <p:spPr bwMode="auto">
          <a:xfrm>
            <a:off x="636588" y="115888"/>
            <a:ext cx="8278812" cy="614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探照灯的聚光镜面是一张旋转曲面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它的形状由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2247900" y="2630488"/>
          <a:ext cx="285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Equation" r:id="rId5" imgW="2838543" imgH="371363" progId="Equation.3">
                  <p:embed/>
                </p:oleObj>
              </mc:Choice>
              <mc:Fallback>
                <p:oleObj name="Equation" r:id="rId5" imgW="2838543" imgH="37136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2630488"/>
                        <a:ext cx="2857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684213" y="2097088"/>
            <a:ext cx="5259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 </a:t>
            </a:r>
            <a:r>
              <a:rPr kumimoji="1" lang="zh-CN" altLang="en-US"/>
              <a:t>将光源所在点取作坐标原点</a:t>
            </a:r>
            <a:r>
              <a:rPr kumimoji="1" lang="en-US" altLang="zh-CN"/>
              <a:t>, </a:t>
            </a:r>
          </a:p>
        </p:txBody>
      </p:sp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5715000" y="20970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并设</a:t>
            </a:r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3200400" y="3087688"/>
            <a:ext cx="2808288" cy="4857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/>
              <a:t>反射角 </a:t>
            </a:r>
            <a:r>
              <a:rPr kumimoji="1" lang="en-US" altLang="zh-CN"/>
              <a:t>= </a:t>
            </a:r>
            <a:r>
              <a:rPr kumimoji="1" lang="zh-CN" altLang="en-US"/>
              <a:t>入射角</a:t>
            </a:r>
          </a:p>
        </p:txBody>
      </p:sp>
      <p:graphicFrame>
        <p:nvGraphicFramePr>
          <p:cNvPr id="81930" name="Object 10"/>
          <p:cNvGraphicFramePr>
            <a:graphicFrameLocks noChangeAspect="1"/>
          </p:cNvGraphicFramePr>
          <p:nvPr/>
        </p:nvGraphicFramePr>
        <p:xfrm>
          <a:off x="3505200" y="4813300"/>
          <a:ext cx="1841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name="Equation" r:id="rId7" imgW="1819210" imgH="352276" progId="Equation.3">
                  <p:embed/>
                </p:oleObj>
              </mc:Choice>
              <mc:Fallback>
                <p:oleObj name="Equation" r:id="rId7" imgW="1819210" imgH="35227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13300"/>
                        <a:ext cx="1841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Object 11"/>
          <p:cNvGraphicFramePr>
            <a:graphicFrameLocks noChangeAspect="1"/>
          </p:cNvGraphicFramePr>
          <p:nvPr/>
        </p:nvGraphicFramePr>
        <p:xfrm>
          <a:off x="5372100" y="4522788"/>
          <a:ext cx="1168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Equation" r:id="rId9" imgW="1152479" imgH="904801" progId="Equation.3">
                  <p:embed/>
                </p:oleObj>
              </mc:Choice>
              <mc:Fallback>
                <p:oleObj name="Equation" r:id="rId9" imgW="1152479" imgH="90480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4522788"/>
                        <a:ext cx="1168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2" name="Object 12"/>
          <p:cNvGraphicFramePr>
            <a:graphicFrameLocks noChangeAspect="1"/>
          </p:cNvGraphicFramePr>
          <p:nvPr/>
        </p:nvGraphicFramePr>
        <p:xfrm>
          <a:off x="1143000" y="5221288"/>
          <a:ext cx="2400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" name="Equation" r:id="rId11" imgW="2381231" imgH="523726" progId="Equation.3">
                  <p:embed/>
                </p:oleObj>
              </mc:Choice>
              <mc:Fallback>
                <p:oleObj name="Equation" r:id="rId11" imgW="2381231" imgH="52372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21288"/>
                        <a:ext cx="2400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33" name="Group 13"/>
          <p:cNvGrpSpPr>
            <a:grpSpLocks/>
          </p:cNvGrpSpPr>
          <p:nvPr/>
        </p:nvGrpSpPr>
        <p:grpSpPr bwMode="auto">
          <a:xfrm>
            <a:off x="6337300" y="2617788"/>
            <a:ext cx="2193925" cy="1717675"/>
            <a:chOff x="3992" y="1443"/>
            <a:chExt cx="1382" cy="1082"/>
          </a:xfrm>
        </p:grpSpPr>
        <p:graphicFrame>
          <p:nvGraphicFramePr>
            <p:cNvPr id="9267" name="Object 14"/>
            <p:cNvGraphicFramePr>
              <a:graphicFrameLocks noChangeAspect="1"/>
            </p:cNvGraphicFramePr>
            <p:nvPr/>
          </p:nvGraphicFramePr>
          <p:xfrm>
            <a:off x="5159" y="1443"/>
            <a:ext cx="215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9" name="公式" r:id="rId13" imgW="123779" imgH="142987" progId="Equation.3">
                    <p:embed/>
                  </p:oleObj>
                </mc:Choice>
                <mc:Fallback>
                  <p:oleObj name="公式" r:id="rId13" imgW="123779" imgH="142987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9" y="1443"/>
                          <a:ext cx="215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8" name="Line 15"/>
            <p:cNvSpPr>
              <a:spLocks noChangeShapeType="1"/>
            </p:cNvSpPr>
            <p:nvPr/>
          </p:nvSpPr>
          <p:spPr bwMode="auto">
            <a:xfrm flipV="1">
              <a:off x="3992" y="1593"/>
              <a:ext cx="1124" cy="93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69" name="Object 16"/>
            <p:cNvGraphicFramePr>
              <a:graphicFrameLocks noChangeAspect="1"/>
            </p:cNvGraphicFramePr>
            <p:nvPr/>
          </p:nvGraphicFramePr>
          <p:xfrm>
            <a:off x="4597" y="1660"/>
            <a:ext cx="255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0" name="公式" r:id="rId15" imgW="180984" imgH="142987" progId="Equation.3">
                    <p:embed/>
                  </p:oleObj>
                </mc:Choice>
                <mc:Fallback>
                  <p:oleObj name="公式" r:id="rId15" imgW="180984" imgH="142987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7" y="1660"/>
                          <a:ext cx="255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37" name="Object 17"/>
          <p:cNvGraphicFramePr>
            <a:graphicFrameLocks noChangeAspect="1"/>
          </p:cNvGraphicFramePr>
          <p:nvPr/>
        </p:nvGraphicFramePr>
        <p:xfrm>
          <a:off x="6473825" y="4129088"/>
          <a:ext cx="3159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1" name="公式" r:id="rId17" imgW="133480" imgH="142987" progId="Equation.3">
                  <p:embed/>
                </p:oleObj>
              </mc:Choice>
              <mc:Fallback>
                <p:oleObj name="公式" r:id="rId17" imgW="133480" imgH="14298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825" y="4129088"/>
                        <a:ext cx="31591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8" name="Arc 18"/>
          <p:cNvSpPr>
            <a:spLocks/>
          </p:cNvSpPr>
          <p:nvPr/>
        </p:nvSpPr>
        <p:spPr bwMode="auto">
          <a:xfrm>
            <a:off x="6748463" y="4005263"/>
            <a:ext cx="82550" cy="123825"/>
          </a:xfrm>
          <a:custGeom>
            <a:avLst/>
            <a:gdLst>
              <a:gd name="T0" fmla="*/ 0 w 21600"/>
              <a:gd name="T1" fmla="*/ 0 h 32311"/>
              <a:gd name="T2" fmla="*/ 273963 w 21600"/>
              <a:gd name="T3" fmla="*/ 474533 h 32311"/>
              <a:gd name="T4" fmla="*/ 0 w 21600"/>
              <a:gd name="T5" fmla="*/ 317225 h 323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2311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356"/>
                  <a:pt x="20620" y="29048"/>
                  <a:pt x="18757" y="32311"/>
                </a:cubicBezTo>
              </a:path>
              <a:path w="21600" h="32311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356"/>
                  <a:pt x="20620" y="29048"/>
                  <a:pt x="18757" y="3231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1939" name="Group 19"/>
          <p:cNvGrpSpPr>
            <a:grpSpLocks/>
          </p:cNvGrpSpPr>
          <p:nvPr/>
        </p:nvGrpSpPr>
        <p:grpSpPr bwMode="auto">
          <a:xfrm>
            <a:off x="7366000" y="3441700"/>
            <a:ext cx="315913" cy="1030288"/>
            <a:chOff x="4640" y="1962"/>
            <a:chExt cx="199" cy="649"/>
          </a:xfrm>
        </p:grpSpPr>
        <p:graphicFrame>
          <p:nvGraphicFramePr>
            <p:cNvPr id="9265" name="Object 20"/>
            <p:cNvGraphicFramePr>
              <a:graphicFrameLocks noChangeAspect="1"/>
            </p:cNvGraphicFramePr>
            <p:nvPr/>
          </p:nvGraphicFramePr>
          <p:xfrm>
            <a:off x="4640" y="2395"/>
            <a:ext cx="199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2" name="公式" r:id="rId19" imgW="133480" imgH="142987" progId="Equation.3">
                    <p:embed/>
                  </p:oleObj>
                </mc:Choice>
                <mc:Fallback>
                  <p:oleObj name="公式" r:id="rId19" imgW="133480" imgH="142987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0" y="2395"/>
                          <a:ext cx="199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6" name="Line 21"/>
            <p:cNvSpPr>
              <a:spLocks noChangeShapeType="1"/>
            </p:cNvSpPr>
            <p:nvPr/>
          </p:nvSpPr>
          <p:spPr bwMode="auto">
            <a:xfrm>
              <a:off x="4726" y="1962"/>
              <a:ext cx="0" cy="4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1942" name="Object 22"/>
          <p:cNvGraphicFramePr>
            <a:graphicFrameLocks noChangeAspect="1"/>
          </p:cNvGraphicFramePr>
          <p:nvPr/>
        </p:nvGraphicFramePr>
        <p:xfrm>
          <a:off x="7515225" y="3648075"/>
          <a:ext cx="29368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3" name="公式" r:id="rId21" imgW="123779" imgH="142987" progId="Equation.3">
                  <p:embed/>
                </p:oleObj>
              </mc:Choice>
              <mc:Fallback>
                <p:oleObj name="公式" r:id="rId21" imgW="123779" imgH="14298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225" y="3648075"/>
                        <a:ext cx="293688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43" name="Group 23"/>
          <p:cNvGrpSpPr>
            <a:grpSpLocks/>
          </p:cNvGrpSpPr>
          <p:nvPr/>
        </p:nvGrpSpPr>
        <p:grpSpPr bwMode="auto">
          <a:xfrm>
            <a:off x="6473825" y="3648075"/>
            <a:ext cx="292100" cy="481013"/>
            <a:chOff x="4032" y="2112"/>
            <a:chExt cx="204" cy="336"/>
          </a:xfrm>
        </p:grpSpPr>
        <p:graphicFrame>
          <p:nvGraphicFramePr>
            <p:cNvPr id="9263" name="Object 24"/>
            <p:cNvGraphicFramePr>
              <a:graphicFrameLocks noChangeAspect="1"/>
            </p:cNvGraphicFramePr>
            <p:nvPr/>
          </p:nvGraphicFramePr>
          <p:xfrm>
            <a:off x="4032" y="2112"/>
            <a:ext cx="204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4" name="公式" r:id="rId23" imgW="123779" imgH="123899" progId="Equation.3">
                    <p:embed/>
                  </p:oleObj>
                </mc:Choice>
                <mc:Fallback>
                  <p:oleObj name="公式" r:id="rId23" imgW="123779" imgH="123899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112"/>
                          <a:ext cx="204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4" name="Line 25"/>
            <p:cNvSpPr>
              <a:spLocks noChangeShapeType="1"/>
            </p:cNvSpPr>
            <p:nvPr/>
          </p:nvSpPr>
          <p:spPr bwMode="auto">
            <a:xfrm>
              <a:off x="4128" y="2256"/>
              <a:ext cx="96" cy="19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1946" name="Group 26"/>
          <p:cNvGrpSpPr>
            <a:grpSpLocks/>
          </p:cNvGrpSpPr>
          <p:nvPr/>
        </p:nvGrpSpPr>
        <p:grpSpPr bwMode="auto">
          <a:xfrm>
            <a:off x="7366000" y="3148013"/>
            <a:ext cx="636588" cy="485775"/>
            <a:chOff x="4656" y="1763"/>
            <a:chExt cx="445" cy="339"/>
          </a:xfrm>
        </p:grpSpPr>
        <p:grpSp>
          <p:nvGrpSpPr>
            <p:cNvPr id="9259" name="Group 27"/>
            <p:cNvGrpSpPr>
              <a:grpSpLocks/>
            </p:cNvGrpSpPr>
            <p:nvPr/>
          </p:nvGrpSpPr>
          <p:grpSpPr bwMode="auto">
            <a:xfrm>
              <a:off x="4656" y="1863"/>
              <a:ext cx="249" cy="239"/>
              <a:chOff x="4656" y="1863"/>
              <a:chExt cx="249" cy="239"/>
            </a:xfrm>
          </p:grpSpPr>
          <p:sp>
            <p:nvSpPr>
              <p:cNvPr id="9261" name="Arc 28"/>
              <p:cNvSpPr>
                <a:spLocks/>
              </p:cNvSpPr>
              <p:nvPr/>
            </p:nvSpPr>
            <p:spPr bwMode="auto">
              <a:xfrm>
                <a:off x="4848" y="1863"/>
                <a:ext cx="57" cy="86"/>
              </a:xfrm>
              <a:custGeom>
                <a:avLst/>
                <a:gdLst>
                  <a:gd name="T0" fmla="*/ 0 w 21600"/>
                  <a:gd name="T1" fmla="*/ 0 h 32311"/>
                  <a:gd name="T2" fmla="*/ 0 w 21600"/>
                  <a:gd name="T3" fmla="*/ 0 h 32311"/>
                  <a:gd name="T4" fmla="*/ 0 w 21600"/>
                  <a:gd name="T5" fmla="*/ 0 h 3231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231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5356"/>
                      <a:pt x="20620" y="29048"/>
                      <a:pt x="18757" y="32311"/>
                    </a:cubicBezTo>
                  </a:path>
                  <a:path w="21600" h="3231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5356"/>
                      <a:pt x="20620" y="29048"/>
                      <a:pt x="18757" y="32311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62" name="Arc 29"/>
              <p:cNvSpPr>
                <a:spLocks/>
              </p:cNvSpPr>
              <p:nvPr/>
            </p:nvSpPr>
            <p:spPr bwMode="auto">
              <a:xfrm rot="10800000">
                <a:off x="4656" y="2016"/>
                <a:ext cx="57" cy="86"/>
              </a:xfrm>
              <a:custGeom>
                <a:avLst/>
                <a:gdLst>
                  <a:gd name="T0" fmla="*/ 0 w 21600"/>
                  <a:gd name="T1" fmla="*/ 0 h 32311"/>
                  <a:gd name="T2" fmla="*/ 0 w 21600"/>
                  <a:gd name="T3" fmla="*/ 0 h 32311"/>
                  <a:gd name="T4" fmla="*/ 0 w 21600"/>
                  <a:gd name="T5" fmla="*/ 0 h 3231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231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5356"/>
                      <a:pt x="20620" y="29048"/>
                      <a:pt x="18757" y="32311"/>
                    </a:cubicBezTo>
                  </a:path>
                  <a:path w="21600" h="3231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5356"/>
                      <a:pt x="20620" y="29048"/>
                      <a:pt x="18757" y="32311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9260" name="Object 30"/>
            <p:cNvGraphicFramePr>
              <a:graphicFrameLocks noChangeAspect="1"/>
            </p:cNvGraphicFramePr>
            <p:nvPr/>
          </p:nvGraphicFramePr>
          <p:xfrm>
            <a:off x="4896" y="1763"/>
            <a:ext cx="205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5" name="公式" r:id="rId25" imgW="123779" imgH="123899" progId="Equation.3">
                    <p:embed/>
                  </p:oleObj>
                </mc:Choice>
                <mc:Fallback>
                  <p:oleObj name="公式" r:id="rId25" imgW="123779" imgH="123899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763"/>
                          <a:ext cx="205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51" name="Line 31"/>
          <p:cNvSpPr>
            <a:spLocks noChangeShapeType="1"/>
          </p:cNvSpPr>
          <p:nvPr/>
        </p:nvSpPr>
        <p:spPr bwMode="auto">
          <a:xfrm>
            <a:off x="7512050" y="3441700"/>
            <a:ext cx="541338" cy="5492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52" name="Text Box 32"/>
          <p:cNvSpPr txBox="1">
            <a:spLocks noChangeArrowheads="1"/>
          </p:cNvSpPr>
          <p:nvPr/>
        </p:nvSpPr>
        <p:spPr bwMode="auto">
          <a:xfrm>
            <a:off x="228600" y="1125538"/>
            <a:ext cx="8736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能的要求</a:t>
            </a:r>
            <a:r>
              <a:rPr kumimoji="1" lang="en-US" altLang="zh-CN"/>
              <a:t>, </a:t>
            </a:r>
            <a:r>
              <a:rPr kumimoji="1" lang="zh-CN" altLang="en-US"/>
              <a:t>在其旋转轴（</a:t>
            </a:r>
            <a:r>
              <a:rPr kumimoji="1" lang="en-US" altLang="zh-CN" i="1"/>
              <a:t>x </a:t>
            </a:r>
            <a:r>
              <a:rPr kumimoji="1" lang="zh-CN" altLang="en-US"/>
              <a:t>轴）上一点</a:t>
            </a:r>
            <a:r>
              <a:rPr kumimoji="1" lang="en-US" altLang="zh-CN" i="1"/>
              <a:t>O</a:t>
            </a:r>
            <a:r>
              <a:rPr kumimoji="1" lang="zh-CN" altLang="en-US"/>
              <a:t>处发出的一切光</a:t>
            </a:r>
          </a:p>
        </p:txBody>
      </p:sp>
      <p:sp>
        <p:nvSpPr>
          <p:cNvPr id="81953" name="Text Box 33"/>
          <p:cNvSpPr txBox="1">
            <a:spLocks noChangeArrowheads="1"/>
          </p:cNvSpPr>
          <p:nvPr/>
        </p:nvSpPr>
        <p:spPr bwMode="auto">
          <a:xfrm>
            <a:off x="304800" y="415448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>
                <a:sym typeface="Symbol" pitchFamily="18" charset="2"/>
              </a:rPr>
              <a:t>从而       </a:t>
            </a:r>
            <a:r>
              <a:rPr kumimoji="1" lang="en-US" altLang="zh-CN" i="1">
                <a:sym typeface="Symbol" pitchFamily="18" charset="2"/>
              </a:rPr>
              <a:t>AO</a:t>
            </a:r>
            <a:r>
              <a:rPr kumimoji="1" lang="en-US" altLang="zh-CN">
                <a:sym typeface="Symbol" pitchFamily="18" charset="2"/>
              </a:rPr>
              <a:t> = </a:t>
            </a:r>
            <a:r>
              <a:rPr kumimoji="1" lang="en-US" altLang="zh-CN" i="1">
                <a:sym typeface="Symbol" pitchFamily="18" charset="2"/>
              </a:rPr>
              <a:t>OM</a:t>
            </a:r>
            <a:endParaRPr kumimoji="1" lang="en-US" altLang="zh-CN">
              <a:sym typeface="Symbol" pitchFamily="18" charset="2"/>
            </a:endParaRPr>
          </a:p>
        </p:txBody>
      </p:sp>
      <p:graphicFrame>
        <p:nvGraphicFramePr>
          <p:cNvPr id="81954" name="Object 34"/>
          <p:cNvGraphicFramePr>
            <a:graphicFrameLocks noChangeAspect="1"/>
          </p:cNvGraphicFramePr>
          <p:nvPr/>
        </p:nvGraphicFramePr>
        <p:xfrm>
          <a:off x="1828800" y="4787900"/>
          <a:ext cx="1638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6" name="Equation" r:id="rId27" imgW="1619157" imgH="295349" progId="Equation.3">
                  <p:embed/>
                </p:oleObj>
              </mc:Choice>
              <mc:Fallback>
                <p:oleObj name="Equation" r:id="rId27" imgW="1619157" imgH="29534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787900"/>
                        <a:ext cx="1638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5" name="Text Box 35"/>
          <p:cNvSpPr txBox="1">
            <a:spLocks noChangeArrowheads="1"/>
          </p:cNvSpPr>
          <p:nvPr/>
        </p:nvSpPr>
        <p:spPr bwMode="auto">
          <a:xfrm>
            <a:off x="304800" y="631825"/>
            <a:ext cx="706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i="1"/>
              <a:t>xOy</a:t>
            </a:r>
            <a:r>
              <a:rPr kumimoji="1" lang="en-US" altLang="zh-CN"/>
              <a:t> </a:t>
            </a:r>
            <a:r>
              <a:rPr kumimoji="1" lang="zh-CN" altLang="en-US"/>
              <a:t>坐标面上的一条曲线 </a:t>
            </a:r>
            <a:r>
              <a:rPr kumimoji="1" lang="en-US" altLang="zh-CN" i="1"/>
              <a:t>L </a:t>
            </a:r>
            <a:r>
              <a:rPr kumimoji="1" lang="zh-CN" altLang="en-US"/>
              <a:t>绕 </a:t>
            </a:r>
            <a:r>
              <a:rPr kumimoji="1" lang="en-US" altLang="zh-CN" i="1"/>
              <a:t>x </a:t>
            </a:r>
            <a:r>
              <a:rPr kumimoji="1" lang="zh-CN" altLang="en-US"/>
              <a:t>轴旋转而成</a:t>
            </a:r>
            <a:r>
              <a:rPr kumimoji="1" lang="en-US" altLang="zh-CN"/>
              <a:t>, </a:t>
            </a:r>
          </a:p>
        </p:txBody>
      </p:sp>
      <p:sp>
        <p:nvSpPr>
          <p:cNvPr id="81956" name="Text Box 36"/>
          <p:cNvSpPr txBox="1">
            <a:spLocks noChangeArrowheads="1"/>
          </p:cNvSpPr>
          <p:nvPr/>
        </p:nvSpPr>
        <p:spPr bwMode="auto">
          <a:xfrm>
            <a:off x="7235825" y="631825"/>
            <a:ext cx="1622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按聚光性</a:t>
            </a:r>
          </a:p>
        </p:txBody>
      </p:sp>
      <p:sp>
        <p:nvSpPr>
          <p:cNvPr id="81957" name="Text Box 37"/>
          <p:cNvSpPr txBox="1">
            <a:spLocks noChangeArrowheads="1"/>
          </p:cNvSpPr>
          <p:nvPr/>
        </p:nvSpPr>
        <p:spPr bwMode="auto">
          <a:xfrm>
            <a:off x="609600" y="4670425"/>
            <a:ext cx="1281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而  </a:t>
            </a:r>
            <a:r>
              <a:rPr kumimoji="1" lang="en-US" altLang="zh-CN" i="1"/>
              <a:t>AO </a:t>
            </a:r>
          </a:p>
        </p:txBody>
      </p:sp>
      <p:sp>
        <p:nvSpPr>
          <p:cNvPr id="81958" name="Text Box 38"/>
          <p:cNvSpPr txBox="1">
            <a:spLocks noChangeArrowheads="1"/>
          </p:cNvSpPr>
          <p:nvPr/>
        </p:nvSpPr>
        <p:spPr bwMode="auto">
          <a:xfrm>
            <a:off x="304800" y="5768975"/>
            <a:ext cx="2995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于是得微分方程 </a:t>
            </a:r>
          </a:p>
        </p:txBody>
      </p:sp>
      <p:graphicFrame>
        <p:nvGraphicFramePr>
          <p:cNvPr id="81959" name="Object 39"/>
          <p:cNvGraphicFramePr>
            <a:graphicFrameLocks noChangeAspect="1"/>
          </p:cNvGraphicFramePr>
          <p:nvPr/>
        </p:nvGraphicFramePr>
        <p:xfrm>
          <a:off x="3810000" y="5602288"/>
          <a:ext cx="876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7" name="Equation" r:id="rId29" imgW="857417" imgH="904801" progId="Equation.3">
                  <p:embed/>
                </p:oleObj>
              </mc:Choice>
              <mc:Fallback>
                <p:oleObj name="Equation" r:id="rId29" imgW="857417" imgH="904801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602288"/>
                        <a:ext cx="876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0" name="Object 40"/>
          <p:cNvGraphicFramePr>
            <a:graphicFrameLocks noChangeAspect="1"/>
          </p:cNvGraphicFramePr>
          <p:nvPr/>
        </p:nvGraphicFramePr>
        <p:xfrm>
          <a:off x="4760913" y="5707063"/>
          <a:ext cx="1701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" name="Equation" r:id="rId31" imgW="1686064" imgH="523726" progId="Equation.3">
                  <p:embed/>
                </p:oleObj>
              </mc:Choice>
              <mc:Fallback>
                <p:oleObj name="Equation" r:id="rId31" imgW="1686064" imgH="523726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913" y="5707063"/>
                        <a:ext cx="1701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74" name="Group 54"/>
          <p:cNvGrpSpPr>
            <a:grpSpLocks/>
          </p:cNvGrpSpPr>
          <p:nvPr/>
        </p:nvGrpSpPr>
        <p:grpSpPr bwMode="auto">
          <a:xfrm>
            <a:off x="6973888" y="2693988"/>
            <a:ext cx="341312" cy="2327275"/>
            <a:chOff x="4393" y="1720"/>
            <a:chExt cx="215" cy="1466"/>
          </a:xfrm>
        </p:grpSpPr>
        <p:graphicFrame>
          <p:nvGraphicFramePr>
            <p:cNvPr id="9256" name="Object 44"/>
            <p:cNvGraphicFramePr>
              <a:graphicFrameLocks noChangeAspect="1"/>
            </p:cNvGraphicFramePr>
            <p:nvPr/>
          </p:nvGraphicFramePr>
          <p:xfrm>
            <a:off x="4393" y="1720"/>
            <a:ext cx="215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9" name="公式" r:id="rId33" imgW="123779" imgH="142987" progId="Equation.3">
                    <p:embed/>
                  </p:oleObj>
                </mc:Choice>
                <mc:Fallback>
                  <p:oleObj name="公式" r:id="rId33" imgW="123779" imgH="142987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3" y="1720"/>
                          <a:ext cx="215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7" name="Line 46"/>
            <p:cNvSpPr>
              <a:spLocks noChangeShapeType="1"/>
            </p:cNvSpPr>
            <p:nvPr/>
          </p:nvSpPr>
          <p:spPr bwMode="auto">
            <a:xfrm flipV="1">
              <a:off x="4597" y="1758"/>
              <a:ext cx="0" cy="14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9258" name="Picture 47"/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2629"/>
              <a:ext cx="192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9247" name="Freeform 48"/>
          <p:cNvSpPr>
            <a:spLocks/>
          </p:cNvSpPr>
          <p:nvPr/>
        </p:nvSpPr>
        <p:spPr bwMode="auto">
          <a:xfrm>
            <a:off x="7023100" y="3028950"/>
            <a:ext cx="960438" cy="2198688"/>
          </a:xfrm>
          <a:custGeom>
            <a:avLst/>
            <a:gdLst>
              <a:gd name="T0" fmla="*/ 1372680285 w 672"/>
              <a:gd name="T1" fmla="*/ 0 h 1536"/>
              <a:gd name="T2" fmla="*/ 392194571 w 672"/>
              <a:gd name="T3" fmla="*/ 786821114 h 1536"/>
              <a:gd name="T4" fmla="*/ 0 w 672"/>
              <a:gd name="T5" fmla="*/ 1573642227 h 1536"/>
              <a:gd name="T6" fmla="*/ 392194571 w 672"/>
              <a:gd name="T7" fmla="*/ 2147483647 h 1536"/>
              <a:gd name="T8" fmla="*/ 1372680285 w 672"/>
              <a:gd name="T9" fmla="*/ 2147483647 h 1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2" h="1536">
                <a:moveTo>
                  <a:pt x="672" y="0"/>
                </a:moveTo>
                <a:cubicBezTo>
                  <a:pt x="488" y="128"/>
                  <a:pt x="304" y="256"/>
                  <a:pt x="192" y="384"/>
                </a:cubicBezTo>
                <a:cubicBezTo>
                  <a:pt x="80" y="512"/>
                  <a:pt x="0" y="640"/>
                  <a:pt x="0" y="768"/>
                </a:cubicBezTo>
                <a:cubicBezTo>
                  <a:pt x="0" y="896"/>
                  <a:pt x="80" y="1024"/>
                  <a:pt x="192" y="1152"/>
                </a:cubicBezTo>
                <a:cubicBezTo>
                  <a:pt x="304" y="1280"/>
                  <a:pt x="592" y="1472"/>
                  <a:pt x="672" y="1536"/>
                </a:cubicBezTo>
              </a:path>
            </a:pathLst>
          </a:custGeom>
          <a:noFill/>
          <a:ln w="2222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9" name="Line 49"/>
          <p:cNvSpPr>
            <a:spLocks noChangeShapeType="1"/>
          </p:cNvSpPr>
          <p:nvPr/>
        </p:nvSpPr>
        <p:spPr bwMode="auto">
          <a:xfrm>
            <a:off x="7504113" y="3408363"/>
            <a:ext cx="82391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0" name="Line 50"/>
          <p:cNvSpPr>
            <a:spLocks noChangeShapeType="1"/>
          </p:cNvSpPr>
          <p:nvPr/>
        </p:nvSpPr>
        <p:spPr bwMode="auto">
          <a:xfrm flipV="1">
            <a:off x="7297738" y="3373438"/>
            <a:ext cx="206375" cy="7556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0" name="Oval 51"/>
          <p:cNvSpPr>
            <a:spLocks noChangeArrowheads="1"/>
          </p:cNvSpPr>
          <p:nvPr/>
        </p:nvSpPr>
        <p:spPr bwMode="auto">
          <a:xfrm>
            <a:off x="7250113" y="4076700"/>
            <a:ext cx="90487" cy="904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2" name="Text Box 52"/>
          <p:cNvSpPr txBox="1">
            <a:spLocks noChangeArrowheads="1"/>
          </p:cNvSpPr>
          <p:nvPr/>
        </p:nvSpPr>
        <p:spPr bwMode="auto">
          <a:xfrm>
            <a:off x="792163" y="1625600"/>
            <a:ext cx="462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经它反射后都与旋转轴平行</a:t>
            </a:r>
            <a:r>
              <a:rPr kumimoji="1" lang="en-US" altLang="zh-CN"/>
              <a:t>. </a:t>
            </a:r>
          </a:p>
        </p:txBody>
      </p:sp>
      <p:sp>
        <p:nvSpPr>
          <p:cNvPr id="81973" name="Text Box 53"/>
          <p:cNvSpPr txBox="1">
            <a:spLocks noChangeArrowheads="1"/>
          </p:cNvSpPr>
          <p:nvPr/>
        </p:nvSpPr>
        <p:spPr bwMode="auto">
          <a:xfrm>
            <a:off x="5245100" y="1625600"/>
            <a:ext cx="2782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求曲线 </a:t>
            </a:r>
            <a:r>
              <a:rPr kumimoji="1" lang="en-US" altLang="zh-CN" i="1"/>
              <a:t>L</a:t>
            </a:r>
            <a:r>
              <a:rPr kumimoji="1" lang="en-US" altLang="zh-CN"/>
              <a:t> </a:t>
            </a:r>
            <a:r>
              <a:rPr kumimoji="1" lang="zh-CN" altLang="en-US"/>
              <a:t>的方程</a:t>
            </a:r>
            <a:r>
              <a:rPr kumimoji="1" lang="en-US" altLang="zh-CN"/>
              <a:t>.</a:t>
            </a:r>
          </a:p>
        </p:txBody>
      </p:sp>
      <p:sp>
        <p:nvSpPr>
          <p:cNvPr id="81977" name="AutoShape 57">
            <a:hlinkClick r:id="" action="ppaction://customshow?id=0&amp;return=true" highlightClick="1"/>
          </p:cNvPr>
          <p:cNvSpPr>
            <a:spLocks noChangeArrowheads="1"/>
          </p:cNvSpPr>
          <p:nvPr/>
        </p:nvSpPr>
        <p:spPr bwMode="auto">
          <a:xfrm>
            <a:off x="3435350" y="4184650"/>
            <a:ext cx="1352550" cy="392113"/>
          </a:xfrm>
          <a:prstGeom prst="actionButtonBlank">
            <a:avLst/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FFFFFF"/>
                </a:solidFill>
              </a:rPr>
              <a:t>反射定律</a:t>
            </a:r>
          </a:p>
        </p:txBody>
      </p:sp>
      <p:sp>
        <p:nvSpPr>
          <p:cNvPr id="81978" name="Rectangle 58"/>
          <p:cNvSpPr>
            <a:spLocks noChangeArrowheads="1"/>
          </p:cNvSpPr>
          <p:nvPr/>
        </p:nvSpPr>
        <p:spPr bwMode="auto">
          <a:xfrm>
            <a:off x="323850" y="1625600"/>
            <a:ext cx="4445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/>
              <a:t>线</a:t>
            </a:r>
            <a:r>
              <a:rPr kumimoji="1" lang="en-US" altLang="zh-CN"/>
              <a:t>,</a:t>
            </a:r>
          </a:p>
        </p:txBody>
      </p:sp>
      <p:sp>
        <p:nvSpPr>
          <p:cNvPr id="56" name="AutoShape 22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1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autoUpdateAnimBg="0"/>
      <p:bldP spid="81924" grpId="0" autoUpdateAnimBg="0"/>
      <p:bldP spid="81927" grpId="0" autoUpdateAnimBg="0"/>
      <p:bldP spid="81928" grpId="0" build="p" autoUpdateAnimBg="0"/>
      <p:bldP spid="81929" grpId="0" animBg="1" autoUpdateAnimBg="0"/>
      <p:bldP spid="81938" grpId="0" animBg="1"/>
      <p:bldP spid="81951" grpId="0" animBg="1"/>
      <p:bldP spid="81952" grpId="0" autoUpdateAnimBg="0"/>
      <p:bldP spid="81953" grpId="0" autoUpdateAnimBg="0"/>
      <p:bldP spid="81955" grpId="0" build="p" autoUpdateAnimBg="0" advAuto="0"/>
      <p:bldP spid="81956" grpId="0" build="p" autoUpdateAnimBg="0"/>
      <p:bldP spid="81957" grpId="0" build="p" autoUpdateAnimBg="0"/>
      <p:bldP spid="81958" grpId="0" autoUpdateAnimBg="0"/>
      <p:bldP spid="81969" grpId="0" animBg="1"/>
      <p:bldP spid="81970" grpId="0" animBg="1"/>
      <p:bldP spid="81972" grpId="0" build="p" autoUpdateAnimBg="0"/>
      <p:bldP spid="81973" grpId="0" build="p" autoUpdateAnimBg="0"/>
      <p:bldP spid="81977" grpId="0" animBg="1"/>
      <p:bldP spid="81978" grpId="0"/>
      <p:bldP spid="5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755650" y="476250"/>
            <a:ext cx="18716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 b="1">
                <a:solidFill>
                  <a:schemeClr val="tx2"/>
                </a:solidFill>
              </a:rPr>
              <a:t>反射定律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827088" y="1341438"/>
            <a:ext cx="67691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/>
              <a:t>⑴ </a:t>
            </a:r>
            <a:r>
              <a:rPr lang="zh-CN" altLang="en-US"/>
              <a:t>入射光线与法线的夹角叫做入射角 </a:t>
            </a:r>
            <a:r>
              <a:rPr lang="en-US" altLang="zh-CN" i="1">
                <a:solidFill>
                  <a:srgbClr val="FF3300"/>
                </a:solidFill>
                <a:latin typeface="Symbol" pitchFamily="18" charset="2"/>
              </a:rPr>
              <a:t>a</a:t>
            </a:r>
            <a:r>
              <a:rPr lang="en-US" altLang="zh-CN" i="1">
                <a:latin typeface="Symbol" pitchFamily="18" charset="2"/>
              </a:rPr>
              <a:t> </a:t>
            </a:r>
            <a:r>
              <a:rPr lang="en-US" altLang="zh-CN"/>
              <a:t>.</a:t>
            </a: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827088" y="1951038"/>
            <a:ext cx="68405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/>
              <a:t>⑵ </a:t>
            </a:r>
            <a:r>
              <a:rPr lang="zh-CN" altLang="en-US"/>
              <a:t>反射光线与法线的夹角叫做反射角 </a:t>
            </a:r>
            <a:r>
              <a:rPr lang="en-US" altLang="zh-CN" i="1">
                <a:solidFill>
                  <a:srgbClr val="3366CC"/>
                </a:solidFill>
                <a:latin typeface="Symbol" pitchFamily="18" charset="2"/>
              </a:rPr>
              <a:t>b</a:t>
            </a:r>
            <a:r>
              <a:rPr lang="en-US" altLang="zh-CN"/>
              <a:t> .</a:t>
            </a:r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827088" y="2598738"/>
            <a:ext cx="59769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/>
              <a:t>⑶ </a:t>
            </a:r>
            <a:r>
              <a:rPr lang="zh-CN" altLang="en-US"/>
              <a:t>反射角等于入射角，即 </a:t>
            </a:r>
            <a:r>
              <a:rPr lang="en-US" altLang="zh-CN" i="1">
                <a:solidFill>
                  <a:srgbClr val="3366CC"/>
                </a:solidFill>
                <a:latin typeface="Symbol" pitchFamily="18" charset="2"/>
              </a:rPr>
              <a:t>b </a:t>
            </a:r>
            <a:r>
              <a:rPr lang="en-US" altLang="zh-CN">
                <a:latin typeface="Symbol" pitchFamily="18" charset="2"/>
              </a:rPr>
              <a:t>=</a:t>
            </a:r>
            <a:r>
              <a:rPr lang="en-US" altLang="zh-CN"/>
              <a:t> </a:t>
            </a:r>
            <a:r>
              <a:rPr lang="en-US" altLang="zh-CN" i="1">
                <a:solidFill>
                  <a:srgbClr val="FF3300"/>
                </a:solidFill>
                <a:latin typeface="Symbol" pitchFamily="18" charset="2"/>
              </a:rPr>
              <a:t>a </a:t>
            </a:r>
            <a:r>
              <a:rPr lang="en-US" altLang="zh-CN"/>
              <a:t>.</a:t>
            </a:r>
          </a:p>
        </p:txBody>
      </p:sp>
      <p:sp>
        <p:nvSpPr>
          <p:cNvPr id="10246" name="Line 8"/>
          <p:cNvSpPr>
            <a:spLocks noChangeShapeType="1"/>
          </p:cNvSpPr>
          <p:nvPr/>
        </p:nvSpPr>
        <p:spPr bwMode="auto">
          <a:xfrm>
            <a:off x="3849688" y="5516563"/>
            <a:ext cx="23764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0247" name="Line 9"/>
          <p:cNvSpPr>
            <a:spLocks noChangeShapeType="1"/>
          </p:cNvSpPr>
          <p:nvPr/>
        </p:nvSpPr>
        <p:spPr bwMode="auto">
          <a:xfrm flipH="1">
            <a:off x="5073650" y="4508500"/>
            <a:ext cx="865188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0248" name="Line 11"/>
          <p:cNvSpPr>
            <a:spLocks noChangeShapeType="1"/>
          </p:cNvSpPr>
          <p:nvPr/>
        </p:nvSpPr>
        <p:spPr bwMode="auto">
          <a:xfrm rot="5400000" flipH="1">
            <a:off x="4137025" y="4579938"/>
            <a:ext cx="865188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0249" name="Arc 14"/>
          <p:cNvSpPr>
            <a:spLocks/>
          </p:cNvSpPr>
          <p:nvPr/>
        </p:nvSpPr>
        <p:spPr bwMode="auto">
          <a:xfrm rot="19800000" flipV="1">
            <a:off x="4859338" y="5218113"/>
            <a:ext cx="144462" cy="71437"/>
          </a:xfrm>
          <a:custGeom>
            <a:avLst/>
            <a:gdLst>
              <a:gd name="T0" fmla="*/ 483085 w 43200"/>
              <a:gd name="T1" fmla="*/ 11536 h 22887"/>
              <a:gd name="T2" fmla="*/ 425 w 43200"/>
              <a:gd name="T3" fmla="*/ 0 h 22887"/>
              <a:gd name="T4" fmla="*/ 241542 w 43200"/>
              <a:gd name="T5" fmla="*/ 12538 h 228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2887" fill="none" extrusionOk="0">
                <a:moveTo>
                  <a:pt x="43199" y="1184"/>
                </a:moveTo>
                <a:cubicBezTo>
                  <a:pt x="43199" y="1218"/>
                  <a:pt x="43200" y="1252"/>
                  <a:pt x="43200" y="1287"/>
                </a:cubicBezTo>
                <a:cubicBezTo>
                  <a:pt x="43200" y="13216"/>
                  <a:pt x="33529" y="22887"/>
                  <a:pt x="21600" y="22887"/>
                </a:cubicBezTo>
                <a:cubicBezTo>
                  <a:pt x="9670" y="22887"/>
                  <a:pt x="0" y="13216"/>
                  <a:pt x="0" y="1287"/>
                </a:cubicBezTo>
                <a:cubicBezTo>
                  <a:pt x="-1" y="857"/>
                  <a:pt x="12" y="428"/>
                  <a:pt x="38" y="0"/>
                </a:cubicBezTo>
              </a:path>
              <a:path w="43200" h="22887" stroke="0" extrusionOk="0">
                <a:moveTo>
                  <a:pt x="43199" y="1184"/>
                </a:moveTo>
                <a:cubicBezTo>
                  <a:pt x="43199" y="1218"/>
                  <a:pt x="43200" y="1252"/>
                  <a:pt x="43200" y="1287"/>
                </a:cubicBezTo>
                <a:cubicBezTo>
                  <a:pt x="43200" y="13216"/>
                  <a:pt x="33529" y="22887"/>
                  <a:pt x="21600" y="22887"/>
                </a:cubicBezTo>
                <a:cubicBezTo>
                  <a:pt x="9670" y="22887"/>
                  <a:pt x="0" y="13216"/>
                  <a:pt x="0" y="1287"/>
                </a:cubicBezTo>
                <a:cubicBezTo>
                  <a:pt x="-1" y="857"/>
                  <a:pt x="12" y="428"/>
                  <a:pt x="38" y="0"/>
                </a:cubicBezTo>
                <a:lnTo>
                  <a:pt x="21600" y="1287"/>
                </a:lnTo>
                <a:lnTo>
                  <a:pt x="43199" y="1184"/>
                </a:lnTo>
                <a:close/>
              </a:path>
            </a:pathLst>
          </a:custGeom>
          <a:noFill/>
          <a:ln w="254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0250" name="Arc 16"/>
          <p:cNvSpPr>
            <a:spLocks/>
          </p:cNvSpPr>
          <p:nvPr/>
        </p:nvSpPr>
        <p:spPr bwMode="auto">
          <a:xfrm rot="1800000" flipV="1">
            <a:off x="5091113" y="5202238"/>
            <a:ext cx="144462" cy="73025"/>
          </a:xfrm>
          <a:custGeom>
            <a:avLst/>
            <a:gdLst>
              <a:gd name="T0" fmla="*/ 483085 w 43200"/>
              <a:gd name="T1" fmla="*/ 16435 h 23389"/>
              <a:gd name="T2" fmla="*/ 826 w 43200"/>
              <a:gd name="T3" fmla="*/ 0 h 23389"/>
              <a:gd name="T4" fmla="*/ 241542 w 43200"/>
              <a:gd name="T5" fmla="*/ 17441 h 2338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3389" fill="none" extrusionOk="0">
                <a:moveTo>
                  <a:pt x="43199" y="1686"/>
                </a:moveTo>
                <a:cubicBezTo>
                  <a:pt x="43199" y="1720"/>
                  <a:pt x="43200" y="1754"/>
                  <a:pt x="43200" y="1789"/>
                </a:cubicBezTo>
                <a:cubicBezTo>
                  <a:pt x="43200" y="13718"/>
                  <a:pt x="33529" y="23389"/>
                  <a:pt x="21600" y="23389"/>
                </a:cubicBezTo>
                <a:cubicBezTo>
                  <a:pt x="9670" y="23389"/>
                  <a:pt x="0" y="13718"/>
                  <a:pt x="0" y="1789"/>
                </a:cubicBezTo>
                <a:cubicBezTo>
                  <a:pt x="-1" y="1191"/>
                  <a:pt x="24" y="595"/>
                  <a:pt x="74" y="0"/>
                </a:cubicBezTo>
              </a:path>
              <a:path w="43200" h="23389" stroke="0" extrusionOk="0">
                <a:moveTo>
                  <a:pt x="43199" y="1686"/>
                </a:moveTo>
                <a:cubicBezTo>
                  <a:pt x="43199" y="1720"/>
                  <a:pt x="43200" y="1754"/>
                  <a:pt x="43200" y="1789"/>
                </a:cubicBezTo>
                <a:cubicBezTo>
                  <a:pt x="43200" y="13718"/>
                  <a:pt x="33529" y="23389"/>
                  <a:pt x="21600" y="23389"/>
                </a:cubicBezTo>
                <a:cubicBezTo>
                  <a:pt x="9670" y="23389"/>
                  <a:pt x="0" y="13718"/>
                  <a:pt x="0" y="1789"/>
                </a:cubicBezTo>
                <a:cubicBezTo>
                  <a:pt x="-1" y="1191"/>
                  <a:pt x="24" y="595"/>
                  <a:pt x="74" y="0"/>
                </a:cubicBezTo>
                <a:lnTo>
                  <a:pt x="21600" y="1789"/>
                </a:lnTo>
                <a:lnTo>
                  <a:pt x="43199" y="1686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51" name="Object 17"/>
          <p:cNvGraphicFramePr>
            <a:graphicFrameLocks noGrp="1" noChangeAspect="1"/>
          </p:cNvGraphicFramePr>
          <p:nvPr>
            <p:ph/>
          </p:nvPr>
        </p:nvGraphicFramePr>
        <p:xfrm>
          <a:off x="5146675" y="4783138"/>
          <a:ext cx="36036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3" imgW="371336" imgH="314437" progId="Equation.DSMT4">
                  <p:embed/>
                </p:oleObj>
              </mc:Choice>
              <mc:Fallback>
                <p:oleObj name="Equation" r:id="rId3" imgW="371336" imgH="314437" progId="Equation.DSMT4">
                  <p:embed/>
                  <p:pic>
                    <p:nvPicPr>
                      <p:cNvPr id="0" name="Object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6675" y="4783138"/>
                        <a:ext cx="360363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22"/>
          <p:cNvGraphicFramePr>
            <a:graphicFrameLocks noChangeAspect="1"/>
          </p:cNvGraphicFramePr>
          <p:nvPr/>
        </p:nvGraphicFramePr>
        <p:xfrm>
          <a:off x="4630738" y="4694238"/>
          <a:ext cx="3825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5" imgW="400106" imgH="542813" progId="Equation.DSMT4">
                  <p:embed/>
                </p:oleObj>
              </mc:Choice>
              <mc:Fallback>
                <p:oleObj name="Equation" r:id="rId5" imgW="400106" imgH="542813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38" y="4694238"/>
                        <a:ext cx="38258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24"/>
          <p:cNvSpPr txBox="1">
            <a:spLocks noChangeArrowheads="1"/>
          </p:cNvSpPr>
          <p:nvPr/>
        </p:nvSpPr>
        <p:spPr bwMode="auto">
          <a:xfrm>
            <a:off x="5794375" y="4076700"/>
            <a:ext cx="1223963" cy="3444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/>
              <a:t>入射光线</a:t>
            </a:r>
          </a:p>
        </p:txBody>
      </p:sp>
      <p:sp>
        <p:nvSpPr>
          <p:cNvPr id="10254" name="Text Box 25"/>
          <p:cNvSpPr txBox="1">
            <a:spLocks noChangeArrowheads="1"/>
          </p:cNvSpPr>
          <p:nvPr/>
        </p:nvSpPr>
        <p:spPr bwMode="auto">
          <a:xfrm>
            <a:off x="3059113" y="4076700"/>
            <a:ext cx="1223962" cy="344488"/>
          </a:xfrm>
          <a:prstGeom prst="rect">
            <a:avLst/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/>
              <a:t>反射光线</a:t>
            </a:r>
          </a:p>
        </p:txBody>
      </p:sp>
      <p:sp>
        <p:nvSpPr>
          <p:cNvPr id="10255" name="Text Box 26" descr="浅色上对角线"/>
          <p:cNvSpPr txBox="1">
            <a:spLocks noChangeArrowheads="1"/>
          </p:cNvSpPr>
          <p:nvPr/>
        </p:nvSpPr>
        <p:spPr bwMode="auto">
          <a:xfrm>
            <a:off x="3922713" y="5516563"/>
            <a:ext cx="2232025" cy="2159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87067" name="AutoShape 27">
            <a:hlinkClick r:id="" action="ppaction://noaction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返回</a:t>
            </a:r>
          </a:p>
        </p:txBody>
      </p:sp>
      <p:sp>
        <p:nvSpPr>
          <p:cNvPr id="10257" name="Line 28"/>
          <p:cNvSpPr>
            <a:spLocks noChangeShapeType="1"/>
          </p:cNvSpPr>
          <p:nvPr/>
        </p:nvSpPr>
        <p:spPr bwMode="auto">
          <a:xfrm flipV="1">
            <a:off x="5053013" y="4148138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0258" name="Text Box 29"/>
          <p:cNvSpPr txBox="1">
            <a:spLocks noChangeArrowheads="1"/>
          </p:cNvSpPr>
          <p:nvPr/>
        </p:nvSpPr>
        <p:spPr bwMode="auto">
          <a:xfrm>
            <a:off x="4597400" y="3644900"/>
            <a:ext cx="865188" cy="344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/>
              <a:t>法线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  <p:bldP spid="87046" grpId="0"/>
      <p:bldP spid="87047" grpId="0"/>
      <p:bldP spid="8706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1738313" y="706438"/>
          <a:ext cx="298608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3" imgW="2952620" imgH="904801" progId="Equation.3">
                  <p:embed/>
                </p:oleObj>
              </mc:Choice>
              <mc:Fallback>
                <p:oleObj name="Equation" r:id="rId3" imgW="2952620" imgH="9048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706438"/>
                        <a:ext cx="2986087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4038600" y="722313"/>
          <a:ext cx="2413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5" imgW="247557" imgH="904801" progId="Equation.3">
                  <p:embed/>
                </p:oleObj>
              </mc:Choice>
              <mc:Fallback>
                <p:oleObj name="Equation" r:id="rId5" imgW="247557" imgH="9048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722313"/>
                        <a:ext cx="241300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4173538" y="1722438"/>
          <a:ext cx="146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7" imgW="1438173" imgH="409538" progId="Equation.3">
                  <p:embed/>
                </p:oleObj>
              </mc:Choice>
              <mc:Fallback>
                <p:oleObj name="Equation" r:id="rId7" imgW="1438173" imgH="40953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538" y="1722438"/>
                        <a:ext cx="1460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2662238" y="1497013"/>
          <a:ext cx="135096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9" imgW="1343164" imgH="885713" progId="Equation.DSMT4">
                  <p:embed/>
                </p:oleObj>
              </mc:Choice>
              <mc:Fallback>
                <p:oleObj name="Equation" r:id="rId9" imgW="1343164" imgH="88571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1497013"/>
                        <a:ext cx="1350962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1474788" y="2347913"/>
          <a:ext cx="22590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11" imgW="2238384" imgH="904801" progId="Equation.3">
                  <p:embed/>
                </p:oleObj>
              </mc:Choice>
              <mc:Fallback>
                <p:oleObj name="Equation" r:id="rId11" imgW="2238384" imgH="9048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2347913"/>
                        <a:ext cx="22590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8"/>
          <p:cNvGraphicFramePr>
            <a:graphicFrameLocks noChangeAspect="1"/>
          </p:cNvGraphicFramePr>
          <p:nvPr/>
        </p:nvGraphicFramePr>
        <p:xfrm>
          <a:off x="5843588" y="1484313"/>
          <a:ext cx="20050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13" imgW="1990827" imgH="904801" progId="Equation.3">
                  <p:embed/>
                </p:oleObj>
              </mc:Choice>
              <mc:Fallback>
                <p:oleObj name="Equation" r:id="rId13" imgW="1990827" imgH="9048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588" y="1484313"/>
                        <a:ext cx="2005012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/>
          <p:cNvGraphicFramePr>
            <a:graphicFrameLocks noChangeAspect="1"/>
          </p:cNvGraphicFramePr>
          <p:nvPr/>
        </p:nvGraphicFramePr>
        <p:xfrm>
          <a:off x="1622425" y="3186113"/>
          <a:ext cx="416877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公式" r:id="rId15" imgW="1762004" imgH="285638" progId="Equation.3">
                  <p:embed/>
                </p:oleObj>
              </mc:Choice>
              <mc:Fallback>
                <p:oleObj name="公式" r:id="rId15" imgW="1762004" imgH="28563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3186113"/>
                        <a:ext cx="4168775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327025" y="333216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积分得</a:t>
            </a:r>
          </a:p>
        </p:txBody>
      </p:sp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347663" y="4114800"/>
            <a:ext cx="1100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故有</a:t>
            </a:r>
          </a:p>
        </p:txBody>
      </p:sp>
      <p:graphicFrame>
        <p:nvGraphicFramePr>
          <p:cNvPr id="74764" name="Object 12"/>
          <p:cNvGraphicFramePr>
            <a:graphicFrameLocks noChangeAspect="1"/>
          </p:cNvGraphicFramePr>
          <p:nvPr/>
        </p:nvGraphicFramePr>
        <p:xfrm>
          <a:off x="2095500" y="3871913"/>
          <a:ext cx="2019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17" imgW="2000194" imgH="942975" progId="Equation.3">
                  <p:embed/>
                </p:oleObj>
              </mc:Choice>
              <mc:Fallback>
                <p:oleObj name="Equation" r:id="rId17" imgW="2000194" imgH="94297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3871913"/>
                        <a:ext cx="2019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5" name="Object 13"/>
          <p:cNvGraphicFramePr>
            <a:graphicFrameLocks noChangeAspect="1"/>
          </p:cNvGraphicFramePr>
          <p:nvPr/>
        </p:nvGraphicFramePr>
        <p:xfrm>
          <a:off x="419100" y="5027613"/>
          <a:ext cx="194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19" imgW="1923920" imgH="428625" progId="Equation.3">
                  <p:embed/>
                </p:oleObj>
              </mc:Choice>
              <mc:Fallback>
                <p:oleObj name="Equation" r:id="rId19" imgW="1923920" imgH="42862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5027613"/>
                        <a:ext cx="194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2362200" y="49276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得</a:t>
            </a:r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>
            <a:off x="2362200" y="1560513"/>
            <a:ext cx="0" cy="762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4768" name="Object 16"/>
          <p:cNvGraphicFramePr>
            <a:graphicFrameLocks noChangeAspect="1"/>
          </p:cNvGraphicFramePr>
          <p:nvPr/>
        </p:nvGraphicFramePr>
        <p:xfrm>
          <a:off x="2933700" y="4824413"/>
          <a:ext cx="2476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Equation" r:id="rId21" imgW="2457506" imgH="828787" progId="Equation.3">
                  <p:embed/>
                </p:oleObj>
              </mc:Choice>
              <mc:Fallback>
                <p:oleObj name="Equation" r:id="rId21" imgW="2457506" imgH="82878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4824413"/>
                        <a:ext cx="2476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5410200" y="494665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solidFill>
                  <a:schemeClr val="accent2"/>
                </a:solidFill>
              </a:rPr>
              <a:t>  </a:t>
            </a:r>
            <a:r>
              <a:rPr kumimoji="1" lang="en-US" altLang="zh-CN" sz="2400">
                <a:solidFill>
                  <a:schemeClr val="accent2"/>
                </a:solidFill>
              </a:rPr>
              <a:t>(</a:t>
            </a:r>
            <a:r>
              <a:rPr kumimoji="1" lang="zh-CN" altLang="en-US" sz="2400">
                <a:solidFill>
                  <a:schemeClr val="accent2"/>
                </a:solidFill>
              </a:rPr>
              <a:t>抛物线</a:t>
            </a:r>
            <a:r>
              <a:rPr kumimoji="1" lang="en-US" altLang="zh-CN" sz="24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4770" name="Rectangle 18"/>
          <p:cNvSpPr>
            <a:spLocks noChangeArrowheads="1"/>
          </p:cNvSpPr>
          <p:nvPr/>
        </p:nvSpPr>
        <p:spPr bwMode="auto">
          <a:xfrm>
            <a:off x="5867400" y="3160713"/>
            <a:ext cx="2895600" cy="1676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4771" name="Object 19"/>
          <p:cNvGraphicFramePr>
            <a:graphicFrameLocks noChangeAspect="1"/>
          </p:cNvGraphicFramePr>
          <p:nvPr/>
        </p:nvGraphicFramePr>
        <p:xfrm>
          <a:off x="6135688" y="3986213"/>
          <a:ext cx="24749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Equation" r:id="rId23" imgW="2457506" imgH="828787" progId="Equation.3">
                  <p:embed/>
                </p:oleObj>
              </mc:Choice>
              <mc:Fallback>
                <p:oleObj name="Equation" r:id="rId23" imgW="2457506" imgH="82878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5688" y="3986213"/>
                        <a:ext cx="24749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2" name="Object 20"/>
          <p:cNvGraphicFramePr>
            <a:graphicFrameLocks noChangeAspect="1"/>
          </p:cNvGraphicFramePr>
          <p:nvPr/>
        </p:nvGraphicFramePr>
        <p:xfrm>
          <a:off x="6084888" y="3224213"/>
          <a:ext cx="22971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Equation" r:id="rId25" imgW="2276521" imgH="828787" progId="Equation.3">
                  <p:embed/>
                </p:oleObj>
              </mc:Choice>
              <mc:Fallback>
                <p:oleObj name="Equation" r:id="rId25" imgW="2276521" imgH="82878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224213"/>
                        <a:ext cx="22971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3" name="Text Box 21"/>
          <p:cNvSpPr txBox="1">
            <a:spLocks noChangeArrowheads="1"/>
          </p:cNvSpPr>
          <p:nvPr/>
        </p:nvSpPr>
        <p:spPr bwMode="auto">
          <a:xfrm>
            <a:off x="304800" y="553720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/>
              <a:t>故反射镜面为旋转抛物面</a:t>
            </a:r>
            <a:r>
              <a:rPr lang="en-US" altLang="zh-CN"/>
              <a:t>.</a:t>
            </a:r>
          </a:p>
        </p:txBody>
      </p:sp>
      <p:sp>
        <p:nvSpPr>
          <p:cNvPr id="11285" name="Text Box 22"/>
          <p:cNvSpPr txBox="1">
            <a:spLocks noChangeArrowheads="1"/>
          </p:cNvSpPr>
          <p:nvPr/>
        </p:nvSpPr>
        <p:spPr bwMode="auto">
          <a:xfrm>
            <a:off x="533400" y="18891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于是方程化为</a:t>
            </a:r>
          </a:p>
        </p:txBody>
      </p: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5013325" y="788988"/>
            <a:ext cx="1695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sz="2400">
                <a:solidFill>
                  <a:schemeClr val="accent2"/>
                </a:solidFill>
              </a:rPr>
              <a:t>(</a:t>
            </a:r>
            <a:r>
              <a:rPr kumimoji="1" lang="zh-CN" altLang="en-US" sz="2400">
                <a:solidFill>
                  <a:schemeClr val="accent2"/>
                </a:solidFill>
              </a:rPr>
              <a:t>齐次方程</a:t>
            </a:r>
            <a:r>
              <a:rPr kumimoji="1" lang="en-US" altLang="zh-CN" sz="2400">
                <a:solidFill>
                  <a:schemeClr val="accent2"/>
                </a:solidFill>
              </a:rPr>
              <a:t>)</a:t>
            </a:r>
            <a:r>
              <a:rPr kumimoji="1" lang="en-US" altLang="zh-CN"/>
              <a:t> </a:t>
            </a:r>
          </a:p>
        </p:txBody>
      </p:sp>
      <p:grpSp>
        <p:nvGrpSpPr>
          <p:cNvPr id="74779" name="Group 27"/>
          <p:cNvGrpSpPr>
            <a:grpSpLocks/>
          </p:cNvGrpSpPr>
          <p:nvPr/>
        </p:nvGrpSpPr>
        <p:grpSpPr bwMode="auto">
          <a:xfrm>
            <a:off x="5664200" y="5397500"/>
            <a:ext cx="2652713" cy="927100"/>
            <a:chOff x="3568" y="3521"/>
            <a:chExt cx="1671" cy="584"/>
          </a:xfrm>
        </p:grpSpPr>
        <p:graphicFrame>
          <p:nvGraphicFramePr>
            <p:cNvPr id="11289" name="Object 25"/>
            <p:cNvGraphicFramePr>
              <a:graphicFrameLocks noChangeAspect="1"/>
            </p:cNvGraphicFramePr>
            <p:nvPr/>
          </p:nvGraphicFramePr>
          <p:xfrm>
            <a:off x="3568" y="3521"/>
            <a:ext cx="552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1" name="Equation" r:id="rId27" imgW="857417" imgH="904801" progId="Equation.3">
                    <p:embed/>
                  </p:oleObj>
                </mc:Choice>
                <mc:Fallback>
                  <p:oleObj name="Equation" r:id="rId27" imgW="857417" imgH="904801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3521"/>
                          <a:ext cx="552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0" name="Object 26"/>
            <p:cNvGraphicFramePr>
              <a:graphicFrameLocks noChangeAspect="1"/>
            </p:cNvGraphicFramePr>
            <p:nvPr/>
          </p:nvGraphicFramePr>
          <p:xfrm>
            <a:off x="4167" y="3587"/>
            <a:ext cx="107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2" name="Equation" r:id="rId29" imgW="1686064" imgH="523726" progId="Equation.3">
                    <p:embed/>
                  </p:oleObj>
                </mc:Choice>
                <mc:Fallback>
                  <p:oleObj name="Equation" r:id="rId29" imgW="1686064" imgH="523726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7" y="3587"/>
                          <a:ext cx="1072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AutoShape 22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74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2" grpId="0" autoUpdateAnimBg="0"/>
      <p:bldP spid="74763" grpId="0" autoUpdateAnimBg="0"/>
      <p:bldP spid="74766" grpId="0" autoUpdateAnimBg="0"/>
      <p:bldP spid="74767" grpId="0" animBg="1"/>
      <p:bldP spid="74769" grpId="0" autoUpdateAnimBg="0"/>
      <p:bldP spid="74770" grpId="0" animBg="1"/>
      <p:bldP spid="74773" grpId="0" autoUpdateAnimBg="0"/>
      <p:bldP spid="74775" grpId="0" build="p" autoUpdateAnimBg="0"/>
      <p:bldP spid="2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6324600" y="333375"/>
            <a:ext cx="2351088" cy="2533650"/>
            <a:chOff x="3984" y="269"/>
            <a:chExt cx="1481" cy="1596"/>
          </a:xfrm>
        </p:grpSpPr>
        <p:grpSp>
          <p:nvGrpSpPr>
            <p:cNvPr id="12309" name="Group 3"/>
            <p:cNvGrpSpPr>
              <a:grpSpLocks/>
            </p:cNvGrpSpPr>
            <p:nvPr/>
          </p:nvGrpSpPr>
          <p:grpSpPr bwMode="auto">
            <a:xfrm>
              <a:off x="3984" y="269"/>
              <a:ext cx="1481" cy="1596"/>
              <a:chOff x="3984" y="269"/>
              <a:chExt cx="1481" cy="1596"/>
            </a:xfrm>
          </p:grpSpPr>
          <p:sp>
            <p:nvSpPr>
              <p:cNvPr id="12311" name="Line 4"/>
              <p:cNvSpPr>
                <a:spLocks noChangeShapeType="1"/>
              </p:cNvSpPr>
              <p:nvPr/>
            </p:nvSpPr>
            <p:spPr bwMode="auto">
              <a:xfrm>
                <a:off x="4719" y="719"/>
                <a:ext cx="519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2" name="Line 5"/>
              <p:cNvSpPr>
                <a:spLocks noChangeShapeType="1"/>
              </p:cNvSpPr>
              <p:nvPr/>
            </p:nvSpPr>
            <p:spPr bwMode="auto">
              <a:xfrm flipV="1">
                <a:off x="4589" y="697"/>
                <a:ext cx="130" cy="47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3" name="Line 6"/>
              <p:cNvSpPr>
                <a:spLocks noChangeShapeType="1"/>
              </p:cNvSpPr>
              <p:nvPr/>
            </p:nvSpPr>
            <p:spPr bwMode="auto">
              <a:xfrm>
                <a:off x="3984" y="1173"/>
                <a:ext cx="145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314" name="Object 7"/>
              <p:cNvGraphicFramePr>
                <a:graphicFrameLocks noChangeAspect="1"/>
              </p:cNvGraphicFramePr>
              <p:nvPr/>
            </p:nvGraphicFramePr>
            <p:xfrm>
              <a:off x="4385" y="269"/>
              <a:ext cx="215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40" name="Equation" r:id="rId3" imgW="123779" imgH="142987" progId="Equation.3">
                      <p:embed/>
                    </p:oleObj>
                  </mc:Choice>
                  <mc:Fallback>
                    <p:oleObj name="Equation" r:id="rId3" imgW="123779" imgH="142987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5" y="269"/>
                            <a:ext cx="215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5" name="Object 8"/>
              <p:cNvGraphicFramePr>
                <a:graphicFrameLocks noChangeAspect="1"/>
              </p:cNvGraphicFramePr>
              <p:nvPr/>
            </p:nvGraphicFramePr>
            <p:xfrm>
              <a:off x="5272" y="1208"/>
              <a:ext cx="193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41" name="Equation" r:id="rId5" imgW="104710" imgH="123899" progId="Equation.3">
                      <p:embed/>
                    </p:oleObj>
                  </mc:Choice>
                  <mc:Fallback>
                    <p:oleObj name="Equation" r:id="rId5" imgW="104710" imgH="123899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2" y="1208"/>
                            <a:ext cx="193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16" name="Line 9"/>
              <p:cNvSpPr>
                <a:spLocks noChangeShapeType="1"/>
              </p:cNvSpPr>
              <p:nvPr/>
            </p:nvSpPr>
            <p:spPr bwMode="auto">
              <a:xfrm flipV="1">
                <a:off x="4589" y="307"/>
                <a:ext cx="0" cy="14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7" name="Freeform 10"/>
              <p:cNvSpPr>
                <a:spLocks/>
              </p:cNvSpPr>
              <p:nvPr/>
            </p:nvSpPr>
            <p:spPr bwMode="auto">
              <a:xfrm>
                <a:off x="4416" y="480"/>
                <a:ext cx="605" cy="1385"/>
              </a:xfrm>
              <a:custGeom>
                <a:avLst/>
                <a:gdLst>
                  <a:gd name="T0" fmla="*/ 545 w 672"/>
                  <a:gd name="T1" fmla="*/ 0 h 1536"/>
                  <a:gd name="T2" fmla="*/ 156 w 672"/>
                  <a:gd name="T3" fmla="*/ 312 h 1536"/>
                  <a:gd name="T4" fmla="*/ 0 w 672"/>
                  <a:gd name="T5" fmla="*/ 625 h 1536"/>
                  <a:gd name="T6" fmla="*/ 156 w 672"/>
                  <a:gd name="T7" fmla="*/ 937 h 1536"/>
                  <a:gd name="T8" fmla="*/ 545 w 672"/>
                  <a:gd name="T9" fmla="*/ 1249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72" h="1536">
                    <a:moveTo>
                      <a:pt x="672" y="0"/>
                    </a:moveTo>
                    <a:cubicBezTo>
                      <a:pt x="488" y="128"/>
                      <a:pt x="304" y="256"/>
                      <a:pt x="192" y="384"/>
                    </a:cubicBezTo>
                    <a:cubicBezTo>
                      <a:pt x="80" y="512"/>
                      <a:pt x="0" y="640"/>
                      <a:pt x="0" y="768"/>
                    </a:cubicBezTo>
                    <a:cubicBezTo>
                      <a:pt x="0" y="896"/>
                      <a:pt x="80" y="1024"/>
                      <a:pt x="192" y="1152"/>
                    </a:cubicBezTo>
                    <a:cubicBezTo>
                      <a:pt x="304" y="1280"/>
                      <a:pt x="592" y="1472"/>
                      <a:pt x="672" y="1536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8" name="Oval 11"/>
              <p:cNvSpPr>
                <a:spLocks noChangeArrowheads="1"/>
              </p:cNvSpPr>
              <p:nvPr/>
            </p:nvSpPr>
            <p:spPr bwMode="auto">
              <a:xfrm>
                <a:off x="4566" y="1147"/>
                <a:ext cx="34" cy="3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319" name="Object 12"/>
              <p:cNvGraphicFramePr>
                <a:graphicFrameLocks noChangeAspect="1"/>
              </p:cNvGraphicFramePr>
              <p:nvPr/>
            </p:nvGraphicFramePr>
            <p:xfrm>
              <a:off x="4224" y="943"/>
              <a:ext cx="199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42" name="Equation" r:id="rId7" imgW="133480" imgH="142987" progId="Equation.3">
                      <p:embed/>
                    </p:oleObj>
                  </mc:Choice>
                  <mc:Fallback>
                    <p:oleObj name="Equation" r:id="rId7" imgW="133480" imgH="142987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943"/>
                            <a:ext cx="199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12310" name="Picture 1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4" y="1178"/>
              <a:ext cx="192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304800" y="202565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顶到底的距离为</a:t>
            </a:r>
            <a:r>
              <a:rPr kumimoji="1" lang="zh-CN" altLang="en-US" i="1">
                <a:solidFill>
                  <a:schemeClr val="tx2"/>
                </a:solidFill>
              </a:rPr>
              <a:t> </a:t>
            </a:r>
            <a:r>
              <a:rPr kumimoji="1" lang="en-US" altLang="zh-CN" i="1"/>
              <a:t>h</a:t>
            </a:r>
            <a:r>
              <a:rPr kumimoji="1" lang="en-US" altLang="zh-CN"/>
              <a:t>,</a:t>
            </a:r>
          </a:p>
        </p:txBody>
      </p:sp>
      <p:graphicFrame>
        <p:nvGraphicFramePr>
          <p:cNvPr id="75791" name="Object 15"/>
          <p:cNvGraphicFramePr>
            <a:graphicFrameLocks noChangeAspect="1"/>
          </p:cNvGraphicFramePr>
          <p:nvPr/>
        </p:nvGraphicFramePr>
        <p:xfrm>
          <a:off x="3352800" y="3490913"/>
          <a:ext cx="1104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quation" r:id="rId10" imgW="1085906" imgH="1000237" progId="Equation.3">
                  <p:embed/>
                </p:oleObj>
              </mc:Choice>
              <mc:Fallback>
                <p:oleObj name="Equation" r:id="rId10" imgW="1085906" imgH="100023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490913"/>
                        <a:ext cx="1104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2" name="Rectangle 16"/>
          <p:cNvSpPr>
            <a:spLocks noChangeArrowheads="1"/>
          </p:cNvSpPr>
          <p:nvPr>
            <p:ph type="title"/>
          </p:nvPr>
        </p:nvSpPr>
        <p:spPr bwMode="auto">
          <a:xfrm>
            <a:off x="457200" y="374650"/>
            <a:ext cx="1533525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说明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  <a:endParaRPr lang="en-US" altLang="zh-CN" sz="2800" smtClean="0">
              <a:ea typeface="楷体_GB2312" pitchFamily="49" charset="-122"/>
            </a:endParaRPr>
          </a:p>
        </p:txBody>
      </p:sp>
      <p:graphicFrame>
        <p:nvGraphicFramePr>
          <p:cNvPr id="12294" name="Object 17"/>
          <p:cNvGraphicFramePr>
            <a:graphicFrameLocks noChangeAspect="1"/>
          </p:cNvGraphicFramePr>
          <p:nvPr/>
        </p:nvGraphicFramePr>
        <p:xfrm>
          <a:off x="1619250" y="355600"/>
          <a:ext cx="2400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Equation" r:id="rId12" imgW="2381231" imgH="542813" progId="Equation.3">
                  <p:embed/>
                </p:oleObj>
              </mc:Choice>
              <mc:Fallback>
                <p:oleObj name="Equation" r:id="rId12" imgW="2381231" imgH="5428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55600"/>
                        <a:ext cx="2400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4" name="Object 18"/>
          <p:cNvGraphicFramePr>
            <a:graphicFrameLocks noChangeAspect="1"/>
          </p:cNvGraphicFramePr>
          <p:nvPr/>
        </p:nvGraphicFramePr>
        <p:xfrm>
          <a:off x="2044700" y="2576513"/>
          <a:ext cx="2755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Equation" r:id="rId14" imgW="2733833" imgH="828787" progId="Equation.3">
                  <p:embed/>
                </p:oleObj>
              </mc:Choice>
              <mc:Fallback>
                <p:oleObj name="Equation" r:id="rId14" imgW="2733833" imgH="82878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2576513"/>
                        <a:ext cx="2755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5" name="Text Box 19"/>
          <p:cNvSpPr txBox="1">
            <a:spLocks noChangeArrowheads="1"/>
          </p:cNvSpPr>
          <p:nvPr/>
        </p:nvSpPr>
        <p:spPr bwMode="auto">
          <a:xfrm>
            <a:off x="3276600" y="2008188"/>
            <a:ext cx="13731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则将</a:t>
            </a:r>
          </a:p>
        </p:txBody>
      </p:sp>
      <p:sp>
        <p:nvSpPr>
          <p:cNvPr id="75796" name="Text Box 20"/>
          <p:cNvSpPr txBox="1">
            <a:spLocks noChangeArrowheads="1"/>
          </p:cNvSpPr>
          <p:nvPr/>
        </p:nvSpPr>
        <p:spPr bwMode="auto">
          <a:xfrm>
            <a:off x="304800" y="44958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这时旋转曲面方程为</a:t>
            </a:r>
          </a:p>
        </p:txBody>
      </p:sp>
      <p:graphicFrame>
        <p:nvGraphicFramePr>
          <p:cNvPr id="75797" name="Object 21"/>
          <p:cNvGraphicFramePr>
            <a:graphicFrameLocks noChangeAspect="1"/>
          </p:cNvGraphicFramePr>
          <p:nvPr/>
        </p:nvGraphicFramePr>
        <p:xfrm>
          <a:off x="1905000" y="5091113"/>
          <a:ext cx="3505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Equation" r:id="rId16" imgW="3486206" imgH="1000237" progId="Equation.3">
                  <p:embed/>
                </p:oleObj>
              </mc:Choice>
              <mc:Fallback>
                <p:oleObj name="Equation" r:id="rId16" imgW="3486206" imgH="100023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91113"/>
                        <a:ext cx="3505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8" name="Object 22"/>
          <p:cNvGraphicFramePr>
            <a:graphicFrameLocks noChangeAspect="1"/>
          </p:cNvGraphicFramePr>
          <p:nvPr/>
        </p:nvGraphicFramePr>
        <p:xfrm>
          <a:off x="7543800" y="1746250"/>
          <a:ext cx="3127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公式" r:id="rId18" imgW="104710" imgH="162074" progId="Equation.3">
                  <p:embed/>
                </p:oleObj>
              </mc:Choice>
              <mc:Fallback>
                <p:oleObj name="公式" r:id="rId18" imgW="104710" imgH="16207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746250"/>
                        <a:ext cx="3127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9" name="Line 23"/>
          <p:cNvSpPr>
            <a:spLocks noChangeShapeType="1"/>
          </p:cNvSpPr>
          <p:nvPr/>
        </p:nvSpPr>
        <p:spPr bwMode="auto">
          <a:xfrm>
            <a:off x="7988300" y="679450"/>
            <a:ext cx="0" cy="2209800"/>
          </a:xfrm>
          <a:prstGeom prst="line">
            <a:avLst/>
          </a:prstGeom>
          <a:noFill/>
          <a:ln w="28575">
            <a:solidFill>
              <a:srgbClr val="00CC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5800" name="Object 24"/>
          <p:cNvGraphicFramePr>
            <a:graphicFrameLocks noChangeAspect="1"/>
          </p:cNvGraphicFramePr>
          <p:nvPr/>
        </p:nvGraphicFramePr>
        <p:xfrm>
          <a:off x="8034338" y="1230313"/>
          <a:ext cx="34766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公式" r:id="rId20" imgW="123779" imgH="162074" progId="Equation.3">
                  <p:embed/>
                </p:oleObj>
              </mc:Choice>
              <mc:Fallback>
                <p:oleObj name="公式" r:id="rId20" imgW="123779" imgH="16207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4338" y="1230313"/>
                        <a:ext cx="347662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1" name="Rectangle 25"/>
          <p:cNvSpPr>
            <a:spLocks noChangeArrowheads="1"/>
          </p:cNvSpPr>
          <p:nvPr/>
        </p:nvSpPr>
        <p:spPr bwMode="auto">
          <a:xfrm>
            <a:off x="661988" y="1357313"/>
            <a:ext cx="54340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00000"/>
              </a:lnSpc>
            </a:pPr>
            <a:r>
              <a:rPr kumimoji="1" lang="zh-CN" altLang="en-US"/>
              <a:t>若已知反射镜面的底面直径为 </a:t>
            </a:r>
            <a:r>
              <a:rPr kumimoji="1" lang="en-US" altLang="zh-CN" i="1"/>
              <a:t>d</a:t>
            </a:r>
            <a:r>
              <a:rPr kumimoji="1" lang="en-US" altLang="zh-CN"/>
              <a:t>,</a:t>
            </a:r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304800" y="3684588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代入通解表达式得</a:t>
            </a:r>
          </a:p>
        </p:txBody>
      </p:sp>
      <p:grpSp>
        <p:nvGrpSpPr>
          <p:cNvPr id="75803" name="Group 27"/>
          <p:cNvGrpSpPr>
            <a:grpSpLocks/>
          </p:cNvGrpSpPr>
          <p:nvPr/>
        </p:nvGrpSpPr>
        <p:grpSpPr bwMode="auto">
          <a:xfrm>
            <a:off x="6019800" y="1822450"/>
            <a:ext cx="1228725" cy="1236663"/>
            <a:chOff x="3792" y="1296"/>
            <a:chExt cx="774" cy="779"/>
          </a:xfrm>
        </p:grpSpPr>
        <p:graphicFrame>
          <p:nvGraphicFramePr>
            <p:cNvPr id="12307" name="Object 28"/>
            <p:cNvGraphicFramePr>
              <a:graphicFrameLocks noChangeAspect="1"/>
            </p:cNvGraphicFramePr>
            <p:nvPr/>
          </p:nvGraphicFramePr>
          <p:xfrm>
            <a:off x="3792" y="1632"/>
            <a:ext cx="774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9" name="Equation" r:id="rId22" imgW="514517" imgH="285638" progId="Equation.3">
                    <p:embed/>
                  </p:oleObj>
                </mc:Choice>
                <mc:Fallback>
                  <p:oleObj name="Equation" r:id="rId22" imgW="514517" imgH="285638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632"/>
                          <a:ext cx="774" cy="4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8" name="Line 29"/>
            <p:cNvSpPr>
              <a:spLocks noChangeShapeType="1"/>
            </p:cNvSpPr>
            <p:nvPr/>
          </p:nvSpPr>
          <p:spPr bwMode="auto">
            <a:xfrm flipV="1">
              <a:off x="4272" y="1296"/>
              <a:ext cx="96" cy="33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806" name="Line 30"/>
          <p:cNvSpPr>
            <a:spLocks noChangeShapeType="1"/>
          </p:cNvSpPr>
          <p:nvPr/>
        </p:nvSpPr>
        <p:spPr bwMode="auto">
          <a:xfrm>
            <a:off x="7010400" y="1762125"/>
            <a:ext cx="97155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22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0" grpId="0" autoUpdateAnimBg="0"/>
      <p:bldP spid="75792" grpId="0" build="p" autoUpdateAnimBg="0" advAuto="0"/>
      <p:bldP spid="75795" grpId="0" autoUpdateAnimBg="0"/>
      <p:bldP spid="75796" grpId="0" autoUpdateAnimBg="0"/>
      <p:bldP spid="75799" grpId="0" animBg="1"/>
      <p:bldP spid="75801" grpId="0" autoUpdateAnimBg="0"/>
      <p:bldP spid="75802" grpId="0" autoUpdateAnimBg="0"/>
      <p:bldP spid="75806" grpId="0" animBg="1"/>
      <p:bldP spid="32" grpId="0" animBg="1" autoUpdateAnimBg="0"/>
    </p:bldLst>
  </p:timing>
</p:sld>
</file>

<file path=ppt/theme/theme1.xml><?xml version="1.0" encoding="utf-8"?>
<a:theme xmlns:a="http://schemas.openxmlformats.org/drawingml/2006/main" name="高等数学_模板1">
  <a:themeElements>
    <a:clrScheme name="高等数学_模板1 11">
      <a:dk1>
        <a:srgbClr val="000000"/>
      </a:dk1>
      <a:lt1>
        <a:srgbClr val="F5F5D7"/>
      </a:lt1>
      <a:dk2>
        <a:srgbClr val="A50021"/>
      </a:dk2>
      <a:lt2>
        <a:srgbClr val="666633"/>
      </a:lt2>
      <a:accent1>
        <a:srgbClr val="339933"/>
      </a:accent1>
      <a:accent2>
        <a:srgbClr val="009999"/>
      </a:accent2>
      <a:accent3>
        <a:srgbClr val="F9F9E8"/>
      </a:accent3>
      <a:accent4>
        <a:srgbClr val="000000"/>
      </a:accent4>
      <a:accent5>
        <a:srgbClr val="ADCAAD"/>
      </a:accent5>
      <a:accent6>
        <a:srgbClr val="008A8A"/>
      </a:accent6>
      <a:hlink>
        <a:srgbClr val="800000"/>
      </a:hlink>
      <a:folHlink>
        <a:srgbClr val="800000"/>
      </a:folHlink>
    </a:clrScheme>
    <a:fontScheme name="高等数学_模板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t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t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高等数学_模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高等数学_模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8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9">
        <a:dk1>
          <a:srgbClr val="000000"/>
        </a:dk1>
        <a:lt1>
          <a:srgbClr val="F6F8D4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AFBE6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10">
        <a:dk1>
          <a:srgbClr val="000000"/>
        </a:dk1>
        <a:lt1>
          <a:srgbClr val="F5F5D7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11">
        <a:dk1>
          <a:srgbClr val="000000"/>
        </a:dk1>
        <a:lt1>
          <a:srgbClr val="F5F5D7"/>
        </a:lt1>
        <a:dk2>
          <a:srgbClr val="A50021"/>
        </a:dk2>
        <a:lt2>
          <a:srgbClr val="666633"/>
        </a:lt2>
        <a:accent1>
          <a:srgbClr val="339933"/>
        </a:accent1>
        <a:accent2>
          <a:srgbClr val="009999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008A8A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高等数学_模板1</Template>
  <TotalTime>3031</TotalTime>
  <Words>548</Words>
  <Application>Microsoft Office PowerPoint</Application>
  <PresentationFormat>全屏显示(4:3)</PresentationFormat>
  <Paragraphs>123</Paragraphs>
  <Slides>13</Slides>
  <Notes>1</Notes>
  <HiddenSlides>1</HiddenSlides>
  <MMClips>0</MMClips>
  <ScaleCrop>false</ScaleCrop>
  <HeadingPairs>
    <vt:vector size="10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13</vt:i4>
      </vt:variant>
      <vt:variant>
        <vt:lpstr>自定义放映</vt:lpstr>
      </vt:variant>
      <vt:variant>
        <vt:i4>1</vt:i4>
      </vt:variant>
    </vt:vector>
  </HeadingPairs>
  <TitlesOfParts>
    <vt:vector size="25" baseType="lpstr">
      <vt:lpstr>Times New Roman</vt:lpstr>
      <vt:lpstr>楷体_GB2312</vt:lpstr>
      <vt:lpstr>Arial</vt:lpstr>
      <vt:lpstr>宋体</vt:lpstr>
      <vt:lpstr>华文行楷</vt:lpstr>
      <vt:lpstr>Symbol</vt:lpstr>
      <vt:lpstr>高等数学_模板1</vt:lpstr>
      <vt:lpstr>Microsoft 公式 3.0</vt:lpstr>
      <vt:lpstr>MathType 6.0 Equation</vt:lpstr>
      <vt:lpstr>Microsoft Equation 3.0</vt:lpstr>
      <vt:lpstr>MathType 5.0 Equation</vt:lpstr>
      <vt:lpstr>第三节</vt:lpstr>
      <vt:lpstr>一、齐次方程</vt:lpstr>
      <vt:lpstr>例1. 解微分方程</vt:lpstr>
      <vt:lpstr>PowerPoint 演示文稿</vt:lpstr>
      <vt:lpstr>例3.  解微分方程</vt:lpstr>
      <vt:lpstr>例4. 探照灯的聚光镜面是一张旋转曲面, 它的形状由</vt:lpstr>
      <vt:lpstr>PowerPoint 演示文稿</vt:lpstr>
      <vt:lpstr>PowerPoint 演示文稿</vt:lpstr>
      <vt:lpstr>说明:</vt:lpstr>
      <vt:lpstr>*二、可化为齐次方程的方程</vt:lpstr>
      <vt:lpstr>PowerPoint 演示文稿</vt:lpstr>
      <vt:lpstr>例5. 求解</vt:lpstr>
      <vt:lpstr>PowerPoint 演示文稿</vt:lpstr>
      <vt:lpstr>反射定律</vt:lpstr>
    </vt:vector>
  </TitlesOfParts>
  <Company>中国矿业大学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第三节 齐次方程</dc:title>
  <dc:creator>ss</dc:creator>
  <cp:lastModifiedBy>drrtu</cp:lastModifiedBy>
  <cp:revision>205</cp:revision>
  <dcterms:created xsi:type="dcterms:W3CDTF">2000-05-12T13:19:21Z</dcterms:created>
  <dcterms:modified xsi:type="dcterms:W3CDTF">2015-12-16T06:36:03Z</dcterms:modified>
</cp:coreProperties>
</file>