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98" r:id="rId2"/>
    <p:sldId id="301" r:id="rId3"/>
    <p:sldId id="318" r:id="rId4"/>
    <p:sldId id="302" r:id="rId5"/>
    <p:sldId id="316" r:id="rId6"/>
    <p:sldId id="303" r:id="rId7"/>
    <p:sldId id="315" r:id="rId8"/>
    <p:sldId id="317" r:id="rId9"/>
    <p:sldId id="313" r:id="rId10"/>
    <p:sldId id="308" r:id="rId11"/>
    <p:sldId id="309" r:id="rId12"/>
    <p:sldId id="282" r:id="rId13"/>
    <p:sldId id="283" r:id="rId14"/>
    <p:sldId id="300" r:id="rId15"/>
    <p:sldId id="299" r:id="rId16"/>
  </p:sldIdLst>
  <p:sldSz cx="9144000" cy="6858000" type="screen4x3"/>
  <p:notesSz cx="6858000" cy="9144000"/>
  <p:custShowLst>
    <p:custShow name="伯努利" id="0">
      <p:sldLst>
        <p:sld r:id="rId16"/>
      </p:sldLst>
    </p:custShow>
  </p:custShowLst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FF"/>
    <a:srgbClr val="66FF33"/>
    <a:srgbClr val="0000FF"/>
    <a:srgbClr val="66CCFF"/>
    <a:srgbClr val="0033CC"/>
    <a:srgbClr val="3366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3264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FEE85EF6-3C20-4959-B5EA-2560DEB85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43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C5199912-0A0C-4AB2-9046-F91B05107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1A32B02-FA26-43FC-A889-8E1E95FFD6F0}" type="slidenum">
              <a:rPr lang="en-US" altLang="zh-CN" sz="1200" smtClean="0"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点击相片</a:t>
            </a:r>
            <a:r>
              <a:rPr lang="en-US" altLang="zh-CN" smtClean="0"/>
              <a:t>, </a:t>
            </a:r>
            <a:r>
              <a:rPr lang="zh-CN" altLang="en-US" smtClean="0"/>
              <a:t>或按钮“伯努利”</a:t>
            </a:r>
            <a:r>
              <a:rPr lang="en-US" altLang="zh-CN" smtClean="0"/>
              <a:t>, </a:t>
            </a:r>
            <a:r>
              <a:rPr lang="zh-CN" altLang="en-US" smtClean="0"/>
              <a:t>可显示伯努利的简介</a:t>
            </a:r>
            <a:r>
              <a:rPr lang="en-US" altLang="zh-CN" smtClean="0"/>
              <a:t>,</a:t>
            </a:r>
            <a:r>
              <a:rPr lang="zh-CN" altLang="en-US" smtClean="0"/>
              <a:t>并自动返回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1380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7491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9396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5064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767318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8615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312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968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08073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721852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131292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4.emf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8.e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e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4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68.e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7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3.emf"/><Relationship Id="rId32" Type="http://schemas.openxmlformats.org/officeDocument/2006/relationships/image" Target="../media/image67.emf"/><Relationship Id="rId37" Type="http://schemas.openxmlformats.org/officeDocument/2006/relationships/oleObject" Target="../embeddings/oleObject7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65.emf"/><Relationship Id="rId36" Type="http://schemas.openxmlformats.org/officeDocument/2006/relationships/image" Target="../media/image69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6.emf"/><Relationship Id="rId35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4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Text Box 1026"/>
          <p:cNvSpPr txBox="1">
            <a:spLocks noChangeArrowheads="1"/>
          </p:cNvSpPr>
          <p:nvPr/>
        </p:nvSpPr>
        <p:spPr bwMode="auto">
          <a:xfrm>
            <a:off x="1774825" y="1273175"/>
            <a:ext cx="63881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一阶线性微分方程</a:t>
            </a:r>
            <a:endParaRPr kumimoji="1" lang="en-US" altLang="zh-CN" sz="480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 eaLnBrk="1" fontAlgn="base" hangingPunct="1">
              <a:lnSpc>
                <a:spcPct val="100000"/>
              </a:lnSpc>
            </a:pPr>
            <a:r>
              <a:rPr kumimoji="1" lang="en-US" altLang="zh-CN" sz="3200">
                <a:solidFill>
                  <a:srgbClr val="008000"/>
                </a:solidFill>
                <a:ea typeface="华文行楷" pitchFamily="2" charset="-122"/>
              </a:rPr>
              <a:t> /* </a:t>
            </a:r>
            <a:r>
              <a:rPr kumimoji="1" lang="en-US" altLang="zh-CN" sz="3200" i="1">
                <a:solidFill>
                  <a:srgbClr val="008000"/>
                </a:solidFill>
                <a:ea typeface="华文行楷" pitchFamily="2" charset="-122"/>
              </a:rPr>
              <a:t>First Order Linear Equations</a:t>
            </a:r>
            <a:r>
              <a:rPr kumimoji="1" lang="en-US" altLang="zh-CN" sz="3200">
                <a:solidFill>
                  <a:srgbClr val="008000"/>
                </a:solidFill>
                <a:ea typeface="华文行楷" pitchFamily="2" charset="-122"/>
              </a:rPr>
              <a:t>*/ </a:t>
            </a:r>
            <a:r>
              <a:rPr kumimoji="1" lang="zh-CN" altLang="en-US" sz="3200">
                <a:solidFill>
                  <a:srgbClr val="008000"/>
                </a:solidFill>
                <a:ea typeface="华文行楷" pitchFamily="2" charset="-122"/>
              </a:rPr>
              <a:t> </a:t>
            </a:r>
            <a:r>
              <a:rPr kumimoji="1" lang="zh-CN" altLang="en-US" sz="4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kumimoji="1"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2" name="Rectangle 1038"/>
          <p:cNvSpPr>
            <a:spLocks noChangeArrowheads="1"/>
          </p:cNvSpPr>
          <p:nvPr>
            <p:ph type="title"/>
          </p:nvPr>
        </p:nvSpPr>
        <p:spPr bwMode="auto">
          <a:xfrm>
            <a:off x="1143000" y="304800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2053" name="AutoShape 10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59063" y="3200400"/>
            <a:ext cx="44196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一、一阶线性微分方程</a:t>
            </a:r>
          </a:p>
        </p:txBody>
      </p:sp>
      <p:sp>
        <p:nvSpPr>
          <p:cNvPr id="2054" name="AutoShape 104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430463" y="4038600"/>
            <a:ext cx="33528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en-US" altLang="zh-CN" sz="3200" b="1"/>
              <a:t>*</a:t>
            </a:r>
            <a:r>
              <a:rPr kumimoji="1" lang="zh-CN" altLang="en-US" sz="3200" b="1"/>
              <a:t>二、伯努利方程 </a:t>
            </a:r>
          </a:p>
        </p:txBody>
      </p:sp>
      <p:sp>
        <p:nvSpPr>
          <p:cNvPr id="2055" name="Text Box 1045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65558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260350"/>
            <a:ext cx="5486400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ea typeface="楷体_GB2312" pitchFamily="49" charset="-122"/>
              </a:rPr>
              <a:t>*</a:t>
            </a:r>
            <a:r>
              <a:rPr lang="zh-CN" altLang="en-US" sz="3200" b="1" smtClean="0">
                <a:ea typeface="楷体_GB2312" pitchFamily="49" charset="-122"/>
              </a:rPr>
              <a:t>二、伯努利 </a:t>
            </a:r>
            <a:r>
              <a:rPr lang="en-US" altLang="zh-CN" sz="3200" b="1" smtClean="0">
                <a:ea typeface="楷体_GB2312" pitchFamily="49" charset="-122"/>
              </a:rPr>
              <a:t>( Bernoulli )</a:t>
            </a:r>
            <a:r>
              <a:rPr lang="zh-CN" altLang="en-US" sz="3200" b="1" smtClean="0">
                <a:ea typeface="楷体_GB2312" pitchFamily="49" charset="-122"/>
              </a:rPr>
              <a:t>方程</a:t>
            </a:r>
            <a:r>
              <a:rPr lang="zh-CN" altLang="en-US" sz="32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伯努利方程的标准形式</a:t>
            </a:r>
            <a:r>
              <a:rPr kumimoji="1" lang="en-US" altLang="zh-CN"/>
              <a:t>:</a:t>
            </a:r>
            <a:endParaRPr kumimoji="1" lang="en-US" altLang="zh-CN" b="1">
              <a:solidFill>
                <a:schemeClr val="tx2"/>
              </a:solidFill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676400" y="1447800"/>
          <a:ext cx="477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4" imgW="4753096" imgH="904801" progId="Equation.3">
                  <p:embed/>
                </p:oleObj>
              </mc:Choice>
              <mc:Fallback>
                <p:oleObj name="Equation" r:id="rId4" imgW="4753096" imgH="9048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77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714500" y="2368550"/>
          <a:ext cx="800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6" imgW="781143" imgH="523726" progId="Equation.3">
                  <p:embed/>
                </p:oleObj>
              </mc:Choice>
              <mc:Fallback>
                <p:oleObj name="Equation" r:id="rId6" imgW="781143" imgH="5237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368550"/>
                        <a:ext cx="800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727200" y="2909888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8" imgW="3819404" imgH="904801" progId="Equation.3">
                  <p:embed/>
                </p:oleObj>
              </mc:Choice>
              <mc:Fallback>
                <p:oleObj name="Equation" r:id="rId8" imgW="3819404" imgH="9048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909888"/>
                        <a:ext cx="383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286000" y="39401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2717800" y="3916363"/>
          <a:ext cx="1371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0" imgW="1352531" imgH="523726" progId="Equation.DSMT4">
                  <p:embed/>
                </p:oleObj>
              </mc:Choice>
              <mc:Fallback>
                <p:oleObj name="Equation" r:id="rId10" imgW="1352531" imgH="52372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916363"/>
                        <a:ext cx="1371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4191000" y="3797300"/>
          <a:ext cx="3136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2" imgW="3114536" imgH="904801" progId="Equation.3">
                  <p:embed/>
                </p:oleObj>
              </mc:Choice>
              <mc:Fallback>
                <p:oleObj name="Equation" r:id="rId12" imgW="3114536" imgH="9048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97300"/>
                        <a:ext cx="3136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2209800" y="3819525"/>
            <a:ext cx="0" cy="8286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1654175" y="4648200"/>
          <a:ext cx="46704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4" imgW="4657753" imgH="904801" progId="Equation.3">
                  <p:embed/>
                </p:oleObj>
              </mc:Choice>
              <mc:Fallback>
                <p:oleObj name="Equation" r:id="rId14" imgW="4657753" imgH="9048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648200"/>
                        <a:ext cx="46704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04800" y="55753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求出此方程通解后</a:t>
            </a:r>
            <a:r>
              <a:rPr kumimoji="1" lang="en-US" altLang="zh-CN"/>
              <a:t>,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2514600" y="23637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除方程两边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352800" y="55753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换回原变量即得伯努利方程的通解</a:t>
            </a:r>
            <a:r>
              <a:rPr kumimoji="1" lang="en-US" altLang="zh-CN"/>
              <a:t>.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655638" y="2376488"/>
            <a:ext cx="102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6384925" y="4864100"/>
            <a:ext cx="1627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线性方程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281" name="AutoShape 17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7162800" y="533400"/>
            <a:ext cx="1371600" cy="190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7315200" y="685800"/>
            <a:ext cx="1411288" cy="1985963"/>
            <a:chOff x="4368" y="431"/>
            <a:chExt cx="1111" cy="1564"/>
          </a:xfrm>
        </p:grpSpPr>
        <p:pic>
          <p:nvPicPr>
            <p:cNvPr id="11285" name="Picture 19" descr="Y1伯努利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480"/>
              <a:ext cx="91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6" name="Freeform 20"/>
            <p:cNvSpPr>
              <a:spLocks/>
            </p:cNvSpPr>
            <p:nvPr/>
          </p:nvSpPr>
          <p:spPr bwMode="auto">
            <a:xfrm>
              <a:off x="4368" y="431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45 w 2304"/>
                <a:gd name="T3" fmla="*/ 38 h 192"/>
                <a:gd name="T4" fmla="*/ 491 w 2304"/>
                <a:gd name="T5" fmla="*/ 38 h 192"/>
                <a:gd name="T6" fmla="*/ 53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Freeform 21"/>
            <p:cNvSpPr>
              <a:spLocks/>
            </p:cNvSpPr>
            <p:nvPr/>
          </p:nvSpPr>
          <p:spPr bwMode="auto">
            <a:xfrm>
              <a:off x="4368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37 h 3552"/>
                <a:gd name="T4" fmla="*/ 48 w 192"/>
                <a:gd name="T5" fmla="*/ 651 h 3552"/>
                <a:gd name="T6" fmla="*/ 0 w 192"/>
                <a:gd name="T7" fmla="*/ 689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22"/>
            <p:cNvSpPr>
              <a:spLocks/>
            </p:cNvSpPr>
            <p:nvPr/>
          </p:nvSpPr>
          <p:spPr bwMode="auto">
            <a:xfrm flipH="1" flipV="1">
              <a:off x="5376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37 h 3552"/>
                <a:gd name="T4" fmla="*/ 48 w 192"/>
                <a:gd name="T5" fmla="*/ 651 h 3552"/>
                <a:gd name="T6" fmla="*/ 0 w 192"/>
                <a:gd name="T7" fmla="*/ 689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Freeform 23"/>
            <p:cNvSpPr>
              <a:spLocks/>
            </p:cNvSpPr>
            <p:nvPr/>
          </p:nvSpPr>
          <p:spPr bwMode="auto">
            <a:xfrm flipV="1">
              <a:off x="4368" y="1910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45 w 2304"/>
                <a:gd name="T3" fmla="*/ 38 h 192"/>
                <a:gd name="T4" fmla="*/ 491 w 2304"/>
                <a:gd name="T5" fmla="*/ 38 h 192"/>
                <a:gd name="T6" fmla="*/ 53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3" name="AutoShape 24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7315200" y="685800"/>
            <a:ext cx="1371600" cy="1905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3" grpId="0" autoUpdateAnimBg="0"/>
      <p:bldP spid="80906" grpId="0" animBg="1"/>
      <p:bldP spid="80908" grpId="0" autoUpdateAnimBg="0"/>
      <p:bldP spid="80909" grpId="0" autoUpdateAnimBg="0"/>
      <p:bldP spid="80910" grpId="0" autoUpdateAnimBg="0"/>
      <p:bldP spid="80911" grpId="0" build="p" autoUpdateAnimBg="0"/>
      <p:bldP spid="80912" grpId="0" build="p" autoUpdateAnimBg="0"/>
      <p:bldP spid="2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393700"/>
            <a:ext cx="2057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求方程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590800" y="228600"/>
          <a:ext cx="280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2790704" imgH="904801" progId="Equation.3">
                  <p:embed/>
                </p:oleObj>
              </mc:Choice>
              <mc:Fallback>
                <p:oleObj name="Equation" r:id="rId3" imgW="2790704" imgH="9048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"/>
                        <a:ext cx="280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0" y="381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  <a:endParaRPr kumimoji="1" lang="en-US" altLang="zh-CN">
              <a:solidFill>
                <a:schemeClr val="accent2"/>
              </a:solidFill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令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651000" y="1162050"/>
          <a:ext cx="1231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1209684" imgH="523726" progId="Equation.DSMT4">
                  <p:embed/>
                </p:oleObj>
              </mc:Choice>
              <mc:Fallback>
                <p:oleObj name="Equation" r:id="rId5" imgW="1209684" imgH="52372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162050"/>
                        <a:ext cx="1231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2913063" y="11557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则方程变形为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413000" y="1752600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7" imgW="2371864" imgH="904801" progId="Equation.3">
                  <p:embed/>
                </p:oleObj>
              </mc:Choice>
              <mc:Fallback>
                <p:oleObj name="Equation" r:id="rId7" imgW="2371864" imgH="9048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752600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304800" y="3200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其通解为</a:t>
            </a:r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2185988" y="3392488"/>
          <a:ext cx="749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9" imgW="733304" imgH="219001" progId="Equation.3">
                  <p:embed/>
                </p:oleObj>
              </mc:Choice>
              <mc:Fallback>
                <p:oleObj name="Equation" r:id="rId9" imgW="733304" imgH="2190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392488"/>
                        <a:ext cx="749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381000" y="47688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将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922338" y="4778375"/>
          <a:ext cx="10588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1" imgW="1038067" imgH="485887" progId="Equation.3">
                  <p:embed/>
                </p:oleObj>
              </mc:Choice>
              <mc:Fallback>
                <p:oleObj name="Equation" r:id="rId11" imgW="1038067" imgH="4858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778375"/>
                        <a:ext cx="10588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2438400" y="5346700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3" imgW="3181443" imgH="828787" progId="Equation.3">
                  <p:embed/>
                </p:oleObj>
              </mc:Choice>
              <mc:Fallback>
                <p:oleObj name="Equation" r:id="rId13" imgW="3181443" imgH="82878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46700"/>
                        <a:ext cx="320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2959100" y="2755900"/>
          <a:ext cx="825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5" imgW="809579" imgH="657337" progId="Equation.3">
                  <p:embed/>
                </p:oleObj>
              </mc:Choice>
              <mc:Fallback>
                <p:oleObj name="Equation" r:id="rId15" imgW="809579" imgH="6573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755900"/>
                        <a:ext cx="825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3684588" y="3238500"/>
          <a:ext cx="2070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17" imgW="2048033" imgH="561901" progId="Equation.DSMT4">
                  <p:embed/>
                </p:oleObj>
              </mc:Choice>
              <mc:Fallback>
                <p:oleObj name="Equation" r:id="rId17" imgW="2048033" imgH="5619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238500"/>
                        <a:ext cx="2070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5759450" y="2870200"/>
          <a:ext cx="85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19" imgW="828647" imgH="600075" progId="Equation.DSMT4">
                  <p:embed/>
                </p:oleObj>
              </mc:Choice>
              <mc:Fallback>
                <p:oleObj name="Equation" r:id="rId19" imgW="828647" imgH="60007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2870200"/>
                        <a:ext cx="850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6659563" y="32893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21" imgW="1133410" imgH="409538" progId="Equation.3">
                  <p:embed/>
                </p:oleObj>
              </mc:Choice>
              <mc:Fallback>
                <p:oleObj name="Equation" r:id="rId21" imgW="1133410" imgH="40953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289300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2438400" y="3886200"/>
          <a:ext cx="275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23" imgW="2733833" imgH="828787" progId="Equation.3">
                  <p:embed/>
                </p:oleObj>
              </mc:Choice>
              <mc:Fallback>
                <p:oleObj name="Equation" r:id="rId23" imgW="2733833" imgH="82878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275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1905000" y="4768850"/>
            <a:ext cx="403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代入</a:t>
            </a:r>
            <a:r>
              <a:rPr kumimoji="1" lang="en-US" altLang="zh-CN"/>
              <a:t>, </a:t>
            </a:r>
            <a:r>
              <a:rPr kumimoji="1" lang="zh-CN" altLang="en-US"/>
              <a:t>得原方程通解为</a:t>
            </a:r>
          </a:p>
        </p:txBody>
      </p:sp>
      <p:sp>
        <p:nvSpPr>
          <p:cNvPr id="21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  <p:bldP spid="82951" grpId="0" autoUpdateAnimBg="0"/>
      <p:bldP spid="82953" grpId="0" autoUpdateAnimBg="0"/>
      <p:bldP spid="82955" grpId="0" build="p" autoUpdateAnimBg="0"/>
      <p:bldP spid="82963" grpId="0" build="p" autoUpdateAnimBg="0" advAuto="0"/>
      <p:bldP spid="2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85800" y="11842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1. </a:t>
            </a:r>
            <a:r>
              <a:rPr kumimoji="1" lang="zh-CN" altLang="en-US"/>
              <a:t>一阶线性方程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390900" y="1052513"/>
          <a:ext cx="278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2762269" imgH="904801" progId="Equation.3">
                  <p:embed/>
                </p:oleObj>
              </mc:Choice>
              <mc:Fallback>
                <p:oleObj name="Equation" r:id="rId3" imgW="2762269" imgH="9048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052513"/>
                        <a:ext cx="278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914400" y="191611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解法</a:t>
            </a:r>
            <a:r>
              <a:rPr kumimoji="1" lang="en-US" altLang="zh-CN">
                <a:solidFill>
                  <a:schemeClr val="tx2"/>
                </a:solidFill>
              </a:rPr>
              <a:t>1</a:t>
            </a:r>
            <a:r>
              <a:rPr kumimoji="1" lang="en-US" altLang="zh-CN"/>
              <a:t>   </a:t>
            </a:r>
            <a:r>
              <a:rPr kumimoji="1" lang="zh-CN" altLang="en-US"/>
              <a:t>先解齐次方程</a:t>
            </a:r>
            <a:r>
              <a:rPr kumimoji="1" lang="en-US" altLang="zh-CN"/>
              <a:t>, </a:t>
            </a:r>
            <a:r>
              <a:rPr kumimoji="1" lang="zh-CN" altLang="en-US"/>
              <a:t>再用常数变易法</a:t>
            </a:r>
            <a:r>
              <a:rPr kumimoji="1" lang="en-US" altLang="zh-CN"/>
              <a:t>.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914400" y="24923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解法</a:t>
            </a:r>
            <a:r>
              <a:rPr kumimoji="1" lang="en-US" altLang="zh-CN">
                <a:solidFill>
                  <a:schemeClr val="tx2"/>
                </a:solidFill>
              </a:rPr>
              <a:t>2</a:t>
            </a:r>
            <a:r>
              <a:rPr kumimoji="1" lang="en-US" altLang="zh-CN"/>
              <a:t>   </a:t>
            </a:r>
            <a:r>
              <a:rPr kumimoji="1" lang="zh-CN" altLang="en-US"/>
              <a:t>用通解公式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2095500" y="3860800"/>
          <a:ext cx="5356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5343553" imgH="666713" progId="Equation.3">
                  <p:embed/>
                </p:oleObj>
              </mc:Choice>
              <mc:Fallback>
                <p:oleObj name="Equation" r:id="rId5" imgW="5343553" imgH="666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860800"/>
                        <a:ext cx="53562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1123950" y="56134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7" imgW="1819210" imgH="542813" progId="Equation.DSMT4">
                  <p:embed/>
                </p:oleObj>
              </mc:Choice>
              <mc:Fallback>
                <p:oleObj name="Equation" r:id="rId7" imgW="1819210" imgH="5428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6134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048000" y="56197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化为线性方程求解</a:t>
            </a:r>
            <a:r>
              <a:rPr kumimoji="1" lang="en-US" altLang="zh-CN"/>
              <a:t>.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73100" y="47196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2. </a:t>
            </a:r>
            <a:r>
              <a:rPr kumimoji="1" lang="zh-CN" altLang="en-US"/>
              <a:t>伯努利方程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3035300" y="4552950"/>
          <a:ext cx="317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9" imgW="3152673" imgH="904801" progId="Equation.3">
                  <p:embed/>
                </p:oleObj>
              </mc:Choice>
              <mc:Fallback>
                <p:oleObj name="Equation" r:id="rId9" imgW="3152673" imgH="9048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552950"/>
                        <a:ext cx="317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6464300" y="4781550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1" imgW="1438173" imgH="390451" progId="Equation.3">
                  <p:embed/>
                </p:oleObj>
              </mc:Choice>
              <mc:Fallback>
                <p:oleObj name="Equation" r:id="rId11" imgW="1438173" imgH="3904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781550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4" name="Object 34"/>
          <p:cNvGraphicFramePr>
            <a:graphicFrameLocks noGrp="1" noChangeAspect="1"/>
          </p:cNvGraphicFramePr>
          <p:nvPr>
            <p:ph idx="1"/>
          </p:nvPr>
        </p:nvGraphicFramePr>
        <p:xfrm>
          <a:off x="2092325" y="3041650"/>
          <a:ext cx="535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3" imgW="5953079" imgH="714263" progId="Equation.DSMT4">
                  <p:embed/>
                </p:oleObj>
              </mc:Choice>
              <mc:Fallback>
                <p:oleObj name="Equation" r:id="rId13" imgW="5953079" imgH="714263" progId="Equation.DSMT4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041650"/>
                        <a:ext cx="535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38"/>
          <p:cNvSpPr>
            <a:spLocks noChangeArrowheads="1"/>
          </p:cNvSpPr>
          <p:nvPr>
            <p:ph type="title"/>
          </p:nvPr>
        </p:nvSpPr>
        <p:spPr bwMode="auto">
          <a:xfrm>
            <a:off x="609600" y="333375"/>
            <a:ext cx="1981200" cy="6477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15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utoUpdateAnimBg="0"/>
      <p:bldP spid="35851" grpId="0" autoUpdateAnimBg="0"/>
      <p:bldP spid="35852" grpId="0" autoUpdateAnimBg="0"/>
      <p:bldP spid="35858" grpId="0" autoUpdateAnimBg="0"/>
      <p:bldP spid="35854" grpId="0" autoUpdateAnimBg="0"/>
      <p:bldP spid="1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292100"/>
            <a:ext cx="7543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注意用变量代换将方程化为已知类型的方程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1131888"/>
            <a:ext cx="2378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例如</a:t>
            </a:r>
            <a:r>
              <a:rPr kumimoji="1" lang="en-US" altLang="zh-CN"/>
              <a:t>,  </a:t>
            </a:r>
            <a:r>
              <a:rPr kumimoji="1" lang="zh-CN" altLang="en-US"/>
              <a:t>解方程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925763" y="965200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1552584" imgH="904801" progId="Equation.3">
                  <p:embed/>
                </p:oleObj>
              </mc:Choice>
              <mc:Fallback>
                <p:oleObj name="Equation" r:id="rId3" imgW="1552584" imgH="9048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965200"/>
                        <a:ext cx="157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4067175" y="1905000"/>
          <a:ext cx="144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1428806" imgH="885713" progId="Equation.3">
                  <p:embed/>
                </p:oleObj>
              </mc:Choice>
              <mc:Fallback>
                <p:oleObj name="Equation" r:id="rId5" imgW="1428806" imgH="88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905000"/>
                        <a:ext cx="1447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3098800" y="3086100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7" imgW="1400036" imgH="314437" progId="Equation.3">
                  <p:embed/>
                </p:oleObj>
              </mc:Choice>
              <mc:Fallback>
                <p:oleObj name="Equation" r:id="rId7" imgW="1400036" imgH="31443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086100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5037138" y="3098800"/>
          <a:ext cx="14208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9" imgW="1400036" imgH="295349" progId="Equation.3">
                  <p:embed/>
                </p:oleObj>
              </mc:Choice>
              <mc:Fallback>
                <p:oleObj name="Equation" r:id="rId9" imgW="1400036" imgH="29534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3098800"/>
                        <a:ext cx="14208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6610350" y="2806700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1" imgW="1762004" imgH="828787" progId="Equation.3">
                  <p:embed/>
                </p:oleObj>
              </mc:Choice>
              <mc:Fallback>
                <p:oleObj name="Equation" r:id="rId11" imgW="1762004" imgH="82878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806700"/>
                        <a:ext cx="177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652463" y="2035175"/>
            <a:ext cx="345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1  </a:t>
            </a:r>
            <a:r>
              <a:rPr kumimoji="1" lang="zh-CN" altLang="en-US"/>
              <a:t>取</a:t>
            </a:r>
            <a:r>
              <a:rPr kumimoji="1" lang="zh-CN" altLang="en-US" i="1"/>
              <a:t> </a:t>
            </a:r>
            <a:r>
              <a:rPr kumimoji="1" lang="en-US" altLang="zh-CN" i="1"/>
              <a:t>y</a:t>
            </a:r>
            <a:r>
              <a:rPr kumimoji="1" lang="en-US" altLang="zh-CN"/>
              <a:t> </a:t>
            </a:r>
            <a:r>
              <a:rPr kumimoji="1" lang="zh-CN" altLang="en-US"/>
              <a:t>作自变量</a:t>
            </a:r>
            <a:r>
              <a:rPr kumimoji="1" lang="zh-CN" alt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188075" y="2035175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线性方程 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668338" y="28971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2 </a:t>
            </a:r>
            <a:r>
              <a:rPr kumimoji="1" lang="en-US" altLang="zh-CN"/>
              <a:t> </a:t>
            </a:r>
            <a:r>
              <a:rPr kumimoji="1" lang="zh-CN" altLang="en-US"/>
              <a:t>作变换 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4518025" y="29591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 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1022350" y="38115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代入原方程得 </a:t>
            </a:r>
          </a:p>
        </p:txBody>
      </p:sp>
      <p:graphicFrame>
        <p:nvGraphicFramePr>
          <p:cNvPr id="36916" name="Object 52"/>
          <p:cNvGraphicFramePr>
            <a:graphicFrameLocks noChangeAspect="1"/>
          </p:cNvGraphicFramePr>
          <p:nvPr/>
        </p:nvGraphicFramePr>
        <p:xfrm>
          <a:off x="3429000" y="3644900"/>
          <a:ext cx="163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13" imgW="1619157" imgH="828787" progId="Equation.3">
                  <p:embed/>
                </p:oleObj>
              </mc:Choice>
              <mc:Fallback>
                <p:oleObj name="Equation" r:id="rId13" imgW="1619157" imgH="828787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44900"/>
                        <a:ext cx="163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Object 53"/>
          <p:cNvGraphicFramePr>
            <a:graphicFrameLocks noChangeAspect="1"/>
          </p:cNvGraphicFramePr>
          <p:nvPr/>
        </p:nvGraphicFramePr>
        <p:xfrm>
          <a:off x="3429000" y="47117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15" imgW="1505080" imgH="828787" progId="Equation.3">
                  <p:embed/>
                </p:oleObj>
              </mc:Choice>
              <mc:Fallback>
                <p:oleObj name="Equation" r:id="rId15" imgW="1505080" imgH="82878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117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5708650" y="48641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可分离变量方程</a:t>
            </a:r>
          </a:p>
        </p:txBody>
      </p:sp>
      <p:sp>
        <p:nvSpPr>
          <p:cNvPr id="18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911" grpId="0" build="p" autoUpdateAnimBg="0"/>
      <p:bldP spid="36912" grpId="0" build="p" autoUpdateAnimBg="0" advAuto="0"/>
      <p:bldP spid="36913" grpId="0" build="p" autoUpdateAnimBg="0"/>
      <p:bldP spid="36914" grpId="0" build="p" autoUpdateAnimBg="0"/>
      <p:bldP spid="36915" grpId="0" build="p" autoUpdateAnimBg="0"/>
      <p:bldP spid="36919" grpId="0" build="p" autoUpdateAnimBg="0"/>
      <p:bldP spid="1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62000" y="152400"/>
            <a:ext cx="24384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412750" y="928688"/>
            <a:ext cx="3933825" cy="5014912"/>
            <a:chOff x="260" y="585"/>
            <a:chExt cx="2478" cy="3159"/>
          </a:xfrm>
        </p:grpSpPr>
        <p:sp>
          <p:nvSpPr>
            <p:cNvPr id="15381" name="Text Box 3"/>
            <p:cNvSpPr txBox="1">
              <a:spLocks noChangeArrowheads="1"/>
            </p:cNvSpPr>
            <p:nvPr/>
          </p:nvSpPr>
          <p:spPr bwMode="auto">
            <a:xfrm>
              <a:off x="384" y="585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判别下列方程类型</a:t>
              </a:r>
              <a:r>
                <a:rPr kumimoji="1" lang="en-US" altLang="zh-CN"/>
                <a:t>:</a:t>
              </a:r>
            </a:p>
          </p:txBody>
        </p:sp>
        <p:graphicFrame>
          <p:nvGraphicFramePr>
            <p:cNvPr id="15382" name="Object 4"/>
            <p:cNvGraphicFramePr>
              <a:graphicFrameLocks noChangeAspect="1"/>
            </p:cNvGraphicFramePr>
            <p:nvPr/>
          </p:nvGraphicFramePr>
          <p:xfrm>
            <a:off x="260" y="912"/>
            <a:ext cx="190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Equation" r:id="rId3" imgW="3000459" imgH="904801" progId="Equation.3">
                    <p:embed/>
                  </p:oleObj>
                </mc:Choice>
                <mc:Fallback>
                  <p:oleObj name="Equation" r:id="rId3" imgW="3000459" imgH="9048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912"/>
                          <a:ext cx="190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5"/>
            <p:cNvGraphicFramePr>
              <a:graphicFrameLocks noChangeAspect="1"/>
            </p:cNvGraphicFramePr>
            <p:nvPr/>
          </p:nvGraphicFramePr>
          <p:xfrm>
            <a:off x="260" y="1536"/>
            <a:ext cx="220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5" imgW="3486206" imgH="904801" progId="Equation.3">
                    <p:embed/>
                  </p:oleObj>
                </mc:Choice>
                <mc:Fallback>
                  <p:oleObj name="Equation" r:id="rId5" imgW="3486206" imgH="9048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1536"/>
                          <a:ext cx="220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6"/>
            <p:cNvGraphicFramePr>
              <a:graphicFrameLocks noChangeAspect="1"/>
            </p:cNvGraphicFramePr>
            <p:nvPr/>
          </p:nvGraphicFramePr>
          <p:xfrm>
            <a:off x="260" y="2216"/>
            <a:ext cx="244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7" imgW="3867243" imgH="485887" progId="Equation.3">
                    <p:embed/>
                  </p:oleObj>
                </mc:Choice>
                <mc:Fallback>
                  <p:oleObj name="Equation" r:id="rId7" imgW="3867243" imgH="48588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2216"/>
                          <a:ext cx="244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7"/>
            <p:cNvGraphicFramePr>
              <a:graphicFrameLocks noChangeAspect="1"/>
            </p:cNvGraphicFramePr>
            <p:nvPr/>
          </p:nvGraphicFramePr>
          <p:xfrm>
            <a:off x="260" y="2840"/>
            <a:ext cx="247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Equation" r:id="rId9" imgW="3914747" imgH="485887" progId="Equation.3">
                    <p:embed/>
                  </p:oleObj>
                </mc:Choice>
                <mc:Fallback>
                  <p:oleObj name="Equation" r:id="rId9" imgW="3914747" imgH="48588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2840"/>
                          <a:ext cx="247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6" name="Object 8"/>
            <p:cNvGraphicFramePr>
              <a:graphicFrameLocks noChangeAspect="1"/>
            </p:cNvGraphicFramePr>
            <p:nvPr/>
          </p:nvGraphicFramePr>
          <p:xfrm>
            <a:off x="260" y="3488"/>
            <a:ext cx="24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Equation" r:id="rId11" imgW="3819404" imgH="390451" progId="Equation.3">
                    <p:embed/>
                  </p:oleObj>
                </mc:Choice>
                <mc:Fallback>
                  <p:oleObj name="Equation" r:id="rId11" imgW="3819404" imgH="39045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3488"/>
                          <a:ext cx="24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800600" y="914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4991100" y="1447800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3" imgW="1876416" imgH="904801" progId="Equation.3">
                  <p:embed/>
                </p:oleObj>
              </mc:Choice>
              <mc:Fallback>
                <p:oleObj name="Equation" r:id="rId13" imgW="1876416" imgH="9048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447800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7391400" y="1416050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FF"/>
                </a:solidFill>
              </a:rPr>
              <a:t> </a:t>
            </a:r>
            <a:r>
              <a:rPr kumimoji="1" lang="zh-CN" altLang="en-US" sz="2400" b="1">
                <a:solidFill>
                  <a:srgbClr val="FF00FF"/>
                </a:solidFill>
              </a:rPr>
              <a:t>可分离  变量方程</a:t>
            </a: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4419600" y="2882900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4991100" y="2438400"/>
          <a:ext cx="166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15" imgW="1647927" imgH="904801" progId="Equation.3">
                  <p:embed/>
                </p:oleObj>
              </mc:Choice>
              <mc:Fallback>
                <p:oleObj name="Equation" r:id="rId15" imgW="1647927" imgH="9048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438400"/>
                        <a:ext cx="166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7467600" y="2667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</a:rPr>
              <a:t>齐次方程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4419600" y="3784600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4991100" y="3251200"/>
          <a:ext cx="245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17" imgW="2428736" imgH="1000237" progId="Equation.3">
                  <p:embed/>
                </p:oleObj>
              </mc:Choice>
              <mc:Fallback>
                <p:oleObj name="Equation" r:id="rId17" imgW="2428736" imgH="10002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251200"/>
                        <a:ext cx="2451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7543800" y="3505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</a:rPr>
              <a:t>线性方程</a:t>
            </a: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4419600" y="4787900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24" name="Object 20"/>
          <p:cNvGraphicFramePr>
            <a:graphicFrameLocks noChangeAspect="1"/>
          </p:cNvGraphicFramePr>
          <p:nvPr/>
        </p:nvGraphicFramePr>
        <p:xfrm>
          <a:off x="4991100" y="4241800"/>
          <a:ext cx="247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19" imgW="2457506" imgH="1000237" progId="Equation.3">
                  <p:embed/>
                </p:oleObj>
              </mc:Choice>
              <mc:Fallback>
                <p:oleObj name="Equation" r:id="rId19" imgW="2457506" imgH="100023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241800"/>
                        <a:ext cx="2476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7543800" y="4495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</a:rPr>
              <a:t>线性方程</a:t>
            </a: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4419600" y="5778500"/>
            <a:ext cx="457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5035550" y="5321300"/>
          <a:ext cx="2603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21" imgW="2581284" imgH="904801" progId="Equation.3">
                  <p:embed/>
                </p:oleObj>
              </mc:Choice>
              <mc:Fallback>
                <p:oleObj name="Equation" r:id="rId21" imgW="2581284" imgH="9048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5321300"/>
                        <a:ext cx="2603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7772400" y="5257800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</a:rPr>
              <a:t>伯努利方程</a:t>
            </a:r>
          </a:p>
        </p:txBody>
      </p:sp>
      <p:sp>
        <p:nvSpPr>
          <p:cNvPr id="27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284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 autoUpdateAnimBg="0"/>
      <p:bldP spid="72715" grpId="0" autoUpdateAnimBg="0"/>
      <p:bldP spid="72716" grpId="0" animBg="1"/>
      <p:bldP spid="72717" grpId="0" animBg="1"/>
      <p:bldP spid="72719" grpId="0" autoUpdateAnimBg="0"/>
      <p:bldP spid="72720" grpId="0" animBg="1"/>
      <p:bldP spid="72722" grpId="0" autoUpdateAnimBg="0"/>
      <p:bldP spid="72723" grpId="0" animBg="1"/>
      <p:bldP spid="72725" grpId="0" autoUpdateAnimBg="0"/>
      <p:bldP spid="72726" grpId="0" animBg="1"/>
      <p:bldP spid="72728" grpId="0" autoUpdateAnimBg="0"/>
      <p:bldP spid="2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43000" y="869950"/>
            <a:ext cx="329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400">
                <a:solidFill>
                  <a:schemeClr val="accent2"/>
                </a:solidFill>
              </a:rPr>
              <a:t>( </a:t>
            </a:r>
            <a:r>
              <a:rPr kumimoji="1" lang="zh-CN" altLang="en-US" sz="2400">
                <a:solidFill>
                  <a:schemeClr val="accent2"/>
                </a:solidFill>
              </a:rPr>
              <a:t>雅各布第一 </a:t>
            </a:r>
            <a:r>
              <a:rPr kumimoji="1" lang="en-US" altLang="zh-CN" sz="2400">
                <a:solidFill>
                  <a:schemeClr val="accent2"/>
                </a:solidFill>
              </a:rPr>
              <a:t>· </a:t>
            </a:r>
            <a:r>
              <a:rPr kumimoji="1" lang="zh-CN" altLang="en-US" sz="2400">
                <a:solidFill>
                  <a:schemeClr val="accent2"/>
                </a:solidFill>
              </a:rPr>
              <a:t>伯努利 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  <a:r>
              <a:rPr kumimoji="1" lang="en-US" altLang="zh-CN"/>
              <a:t>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971800" y="4313238"/>
            <a:ext cx="605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书中给出的伯努利数在很多地方有用</a:t>
            </a:r>
            <a:r>
              <a:rPr kumimoji="1" lang="en-US" altLang="zh-CN"/>
              <a:t>, </a:t>
            </a:r>
          </a:p>
        </p:txBody>
      </p:sp>
      <p:sp>
        <p:nvSpPr>
          <p:cNvPr id="20484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1295400" y="260350"/>
            <a:ext cx="3657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伯努利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(1654 – 1705)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96950" y="147955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瑞士数学家</a:t>
            </a:r>
            <a:r>
              <a:rPr kumimoji="1" lang="en-US" altLang="zh-CN"/>
              <a:t>, 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35000" y="201295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位数学家</a:t>
            </a:r>
            <a:r>
              <a:rPr kumimoji="1" lang="en-US" altLang="zh-CN"/>
              <a:t>.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35000" y="2581275"/>
            <a:ext cx="507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标和极坐标下的曲率半径公式</a:t>
            </a:r>
            <a:r>
              <a:rPr kumimoji="1" lang="en-US" altLang="zh-CN"/>
              <a:t>,  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543550" y="2560638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/>
              <a:t>1695</a:t>
            </a:r>
            <a:r>
              <a:rPr kumimoji="1" lang="zh-CN" altLang="en-US"/>
              <a:t>年 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35000" y="3733800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版了他的巨著</a:t>
            </a:r>
            <a:r>
              <a:rPr kumimoji="1" lang="en-US" altLang="zh-CN"/>
              <a:t>《</a:t>
            </a:r>
            <a:r>
              <a:rPr kumimoji="1" lang="zh-CN" altLang="en-US"/>
              <a:t>猜度术</a:t>
            </a:r>
            <a:r>
              <a:rPr kumimoji="1" lang="en-US" altLang="zh-CN"/>
              <a:t>》,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635000" y="4313238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上的一件大事</a:t>
            </a:r>
            <a:r>
              <a:rPr kumimoji="1" lang="en-US" altLang="zh-CN"/>
              <a:t>,  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635000" y="4908550"/>
            <a:ext cx="640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而伯努利定理则是大数定律的最早形式</a:t>
            </a:r>
            <a:r>
              <a:rPr kumimoji="1" lang="en-US" altLang="zh-CN"/>
              <a:t>. </a:t>
            </a:r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6934200" y="825500"/>
            <a:ext cx="1763713" cy="2482850"/>
            <a:chOff x="4368" y="431"/>
            <a:chExt cx="1111" cy="1564"/>
          </a:xfrm>
        </p:grpSpPr>
        <p:pic>
          <p:nvPicPr>
            <p:cNvPr id="20502" name="Picture 13" descr="Y1伯努利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480"/>
              <a:ext cx="91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Freeform 14"/>
            <p:cNvSpPr>
              <a:spLocks/>
            </p:cNvSpPr>
            <p:nvPr/>
          </p:nvSpPr>
          <p:spPr bwMode="auto">
            <a:xfrm>
              <a:off x="4368" y="431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45 w 2304"/>
                <a:gd name="T3" fmla="*/ 38 h 192"/>
                <a:gd name="T4" fmla="*/ 491 w 2304"/>
                <a:gd name="T5" fmla="*/ 38 h 192"/>
                <a:gd name="T6" fmla="*/ 53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15"/>
            <p:cNvSpPr>
              <a:spLocks/>
            </p:cNvSpPr>
            <p:nvPr/>
          </p:nvSpPr>
          <p:spPr bwMode="auto">
            <a:xfrm>
              <a:off x="4368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37 h 3552"/>
                <a:gd name="T4" fmla="*/ 48 w 192"/>
                <a:gd name="T5" fmla="*/ 651 h 3552"/>
                <a:gd name="T6" fmla="*/ 0 w 192"/>
                <a:gd name="T7" fmla="*/ 689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16"/>
            <p:cNvSpPr>
              <a:spLocks/>
            </p:cNvSpPr>
            <p:nvPr/>
          </p:nvSpPr>
          <p:spPr bwMode="auto">
            <a:xfrm flipH="1" flipV="1">
              <a:off x="5376" y="431"/>
              <a:ext cx="96" cy="1564"/>
            </a:xfrm>
            <a:custGeom>
              <a:avLst/>
              <a:gdLst>
                <a:gd name="T0" fmla="*/ 0 w 192"/>
                <a:gd name="T1" fmla="*/ 0 h 3552"/>
                <a:gd name="T2" fmla="*/ 48 w 192"/>
                <a:gd name="T3" fmla="*/ 37 h 3552"/>
                <a:gd name="T4" fmla="*/ 48 w 192"/>
                <a:gd name="T5" fmla="*/ 651 h 3552"/>
                <a:gd name="T6" fmla="*/ 0 w 192"/>
                <a:gd name="T7" fmla="*/ 689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Freeform 17"/>
            <p:cNvSpPr>
              <a:spLocks/>
            </p:cNvSpPr>
            <p:nvPr/>
          </p:nvSpPr>
          <p:spPr bwMode="auto">
            <a:xfrm flipV="1">
              <a:off x="4368" y="1910"/>
              <a:ext cx="1111" cy="85"/>
            </a:xfrm>
            <a:custGeom>
              <a:avLst/>
              <a:gdLst>
                <a:gd name="T0" fmla="*/ 0 w 2304"/>
                <a:gd name="T1" fmla="*/ 0 h 192"/>
                <a:gd name="T2" fmla="*/ 45 w 2304"/>
                <a:gd name="T3" fmla="*/ 38 h 192"/>
                <a:gd name="T4" fmla="*/ 491 w 2304"/>
                <a:gd name="T5" fmla="*/ 38 h 192"/>
                <a:gd name="T6" fmla="*/ 536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635000" y="3138488"/>
            <a:ext cx="462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年提出了著名的伯努利方程</a:t>
            </a:r>
            <a:r>
              <a:rPr kumimoji="1" lang="en-US" altLang="zh-CN"/>
              <a:t>, </a:t>
            </a:r>
          </a:p>
        </p:txBody>
      </p:sp>
      <p:sp>
        <p:nvSpPr>
          <p:cNvPr id="20494" name="Line 19"/>
          <p:cNvSpPr>
            <a:spLocks noChangeShapeType="1"/>
          </p:cNvSpPr>
          <p:nvPr/>
        </p:nvSpPr>
        <p:spPr bwMode="auto">
          <a:xfrm flipV="1">
            <a:off x="1219200" y="869950"/>
            <a:ext cx="37338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2971800" y="1501775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他家祖孙三代出过十多 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2305050" y="2012950"/>
            <a:ext cx="454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/>
              <a:t>1694</a:t>
            </a:r>
            <a:r>
              <a:rPr kumimoji="1" lang="zh-CN" altLang="en-US"/>
              <a:t>年他首次给出了直角坐 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105400" y="315595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/>
              <a:t>1713</a:t>
            </a:r>
            <a:r>
              <a:rPr kumimoji="1" lang="zh-CN" altLang="en-US"/>
              <a:t>年出 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4724400" y="370363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这是组合数学与概率论史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877050" y="4908550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此外</a:t>
            </a:r>
            <a:r>
              <a:rPr kumimoji="1" lang="en-US" altLang="zh-CN"/>
              <a:t>,  </a:t>
            </a:r>
            <a:r>
              <a:rPr kumimoji="1" lang="zh-CN" altLang="en-US"/>
              <a:t>他对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609600" y="5508625"/>
            <a:ext cx="685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双纽线</a:t>
            </a: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en-US" altLang="zh-CN"/>
              <a:t> </a:t>
            </a:r>
            <a:r>
              <a:rPr kumimoji="1" lang="zh-CN" altLang="en-US"/>
              <a:t>悬链线和对数螺线都有深入的研究</a:t>
            </a:r>
            <a:r>
              <a:rPr kumimoji="1" lang="en-US" altLang="zh-CN"/>
              <a:t>.</a:t>
            </a:r>
          </a:p>
        </p:txBody>
      </p:sp>
      <p:sp>
        <p:nvSpPr>
          <p:cNvPr id="70689" name="AutoShape 33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返回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1" grpId="0" build="p" autoUpdateAnimBg="0"/>
      <p:bldP spid="70662" grpId="0" build="p" autoUpdateAnimBg="0" advAuto="0"/>
      <p:bldP spid="70663" grpId="0" build="p" autoUpdateAnimBg="0" advAuto="0"/>
      <p:bldP spid="70664" grpId="0" build="p" autoUpdateAnimBg="0"/>
      <p:bldP spid="70665" grpId="0" build="p" autoUpdateAnimBg="0" advAuto="0"/>
      <p:bldP spid="70666" grpId="0" build="p" autoUpdateAnimBg="0" advAuto="0"/>
      <p:bldP spid="70667" grpId="0" build="p" autoUpdateAnimBg="0" advAuto="0"/>
      <p:bldP spid="70674" grpId="0" build="p" autoUpdateAnimBg="0" advAuto="0"/>
      <p:bldP spid="70676" grpId="0" build="p" autoUpdateAnimBg="0" advAuto="0"/>
      <p:bldP spid="70677" grpId="0" build="p" autoUpdateAnimBg="0"/>
      <p:bldP spid="70678" grpId="0" build="p" autoUpdateAnimBg="0"/>
      <p:bldP spid="70679" grpId="0" build="p" autoUpdateAnimBg="0" advAuto="0"/>
      <p:bldP spid="70680" grpId="0" build="p" autoUpdateAnimBg="0"/>
      <p:bldP spid="70681" grpId="0" build="p" autoUpdateAnimBg="0" advAuto="0"/>
      <p:bldP spid="7068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152400"/>
            <a:ext cx="4648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一、一阶线性微分方程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9600" y="9286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一阶线性微分方程标准形式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5208588" y="762000"/>
          <a:ext cx="27924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2771636" imgH="904801" progId="Equation.3">
                  <p:embed/>
                </p:oleObj>
              </mc:Choice>
              <mc:Fallback>
                <p:oleObj name="Equation" r:id="rId3" imgW="2771636" imgH="9048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762000"/>
                        <a:ext cx="27924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若 </a:t>
            </a:r>
            <a:r>
              <a:rPr kumimoji="1" lang="en-US" altLang="zh-CN" i="1"/>
              <a:t>Q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itchFamily="18" charset="2"/>
              </a:rPr>
              <a:t></a:t>
            </a:r>
            <a:r>
              <a:rPr kumimoji="1" lang="en-US" altLang="zh-CN"/>
              <a:t> 0, 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3276600" y="2882900"/>
          <a:ext cx="22590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2238384" imgH="904801" progId="Equation.3">
                  <p:embed/>
                </p:oleObj>
              </mc:Choice>
              <mc:Fallback>
                <p:oleObj name="Equation" r:id="rId5" imgW="2238384" imgH="9048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82900"/>
                        <a:ext cx="22590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1295400" y="2286000"/>
            <a:ext cx="2057400" cy="533400"/>
            <a:chOff x="816" y="1584"/>
            <a:chExt cx="1296" cy="336"/>
          </a:xfrm>
        </p:grpSpPr>
        <p:sp>
          <p:nvSpPr>
            <p:cNvPr id="3090" name="Text Box 8"/>
            <p:cNvSpPr txBox="1">
              <a:spLocks noChangeArrowheads="1"/>
            </p:cNvSpPr>
            <p:nvPr/>
          </p:nvSpPr>
          <p:spPr bwMode="auto">
            <a:xfrm>
              <a:off x="816" y="1584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/>
                <a:t>若 </a:t>
              </a:r>
              <a:r>
                <a:rPr kumimoji="1" lang="en-US" altLang="zh-CN" i="1"/>
                <a:t>Q</a:t>
              </a:r>
              <a:r>
                <a:rPr kumimoji="1" lang="en-US" altLang="zh-CN"/>
                <a:t>(</a:t>
              </a:r>
              <a:r>
                <a:rPr kumimoji="1" lang="en-US" altLang="zh-CN" i="1"/>
                <a:t>x</a:t>
              </a:r>
              <a:r>
                <a:rPr kumimoji="1" lang="en-US" altLang="zh-CN"/>
                <a:t>) </a:t>
              </a:r>
              <a:r>
                <a:rPr kumimoji="1" lang="en-US" altLang="zh-CN">
                  <a:sym typeface="Symbol" pitchFamily="18" charset="2"/>
                </a:rPr>
                <a:t></a:t>
              </a:r>
              <a:r>
                <a:rPr kumimoji="1" lang="en-US" altLang="zh-CN"/>
                <a:t> 0, </a:t>
              </a:r>
            </a:p>
          </p:txBody>
        </p:sp>
        <p:sp>
          <p:nvSpPr>
            <p:cNvPr id="3091" name="Line 9"/>
            <p:cNvSpPr>
              <a:spLocks noChangeShapeType="1"/>
            </p:cNvSpPr>
            <p:nvPr/>
          </p:nvSpPr>
          <p:spPr bwMode="auto">
            <a:xfrm>
              <a:off x="1632" y="1632"/>
              <a:ext cx="9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3163888" y="2286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称为</a:t>
            </a:r>
            <a:r>
              <a:rPr kumimoji="1" lang="zh-CN" altLang="en-US" b="1">
                <a:solidFill>
                  <a:schemeClr val="tx2"/>
                </a:solidFill>
              </a:rPr>
              <a:t>非齐次方程</a:t>
            </a:r>
            <a:r>
              <a:rPr kumimoji="1" lang="en-US" altLang="zh-CN"/>
              <a:t>.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85800" y="30559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1. </a:t>
            </a:r>
            <a:r>
              <a:rPr kumimoji="1" lang="zh-CN" altLang="en-US">
                <a:solidFill>
                  <a:schemeClr val="tx2"/>
                </a:solidFill>
              </a:rPr>
              <a:t>解齐次方程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042988" y="40274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分离变量</a:t>
            </a:r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3352800" y="381000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2085836" imgH="904801" progId="Equation.3">
                  <p:embed/>
                </p:oleObj>
              </mc:Choice>
              <mc:Fallback>
                <p:oleObj name="Equation" r:id="rId7" imgW="2085836" imgH="9048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0"/>
                        <a:ext cx="210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1042988" y="4800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两边积分得</a:t>
            </a:r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3292475" y="4800600"/>
          <a:ext cx="3795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9" imgW="3781267" imgH="561901" progId="Equation.3">
                  <p:embed/>
                </p:oleObj>
              </mc:Choice>
              <mc:Fallback>
                <p:oleObj name="Equation" r:id="rId9" imgW="3781267" imgH="5619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4800600"/>
                        <a:ext cx="37957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1042988" y="5562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故通解为</a:t>
            </a:r>
          </a:p>
        </p:txBody>
      </p:sp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3360738" y="5556250"/>
          <a:ext cx="2233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1" imgW="2219316" imgH="514350" progId="Equation.3">
                  <p:embed/>
                </p:oleObj>
              </mc:Choice>
              <mc:Fallback>
                <p:oleObj name="Equation" r:id="rId11" imgW="2219316" imgH="5143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5556250"/>
                        <a:ext cx="2233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3163888" y="1676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称为</a:t>
            </a:r>
            <a:r>
              <a:rPr kumimoji="1" lang="zh-CN" altLang="en-US" b="1">
                <a:solidFill>
                  <a:schemeClr val="tx2"/>
                </a:solidFill>
              </a:rPr>
              <a:t>齐次方程</a:t>
            </a:r>
            <a:r>
              <a:rPr kumimoji="1" lang="en-US" altLang="zh-CN"/>
              <a:t>;</a:t>
            </a:r>
          </a:p>
        </p:txBody>
      </p:sp>
      <p:sp>
        <p:nvSpPr>
          <p:cNvPr id="20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 autoUpdateAnimBg="0"/>
      <p:bldP spid="73738" grpId="0" autoUpdateAnimBg="0"/>
      <p:bldP spid="73739" grpId="0" autoUpdateAnimBg="0"/>
      <p:bldP spid="73740" grpId="0" autoUpdateAnimBg="0"/>
      <p:bldP spid="73742" grpId="0" autoUpdateAnimBg="0"/>
      <p:bldP spid="73744" grpId="0" autoUpdateAnimBg="0"/>
      <p:bldP spid="73746" grpId="0" autoUpdateAnimBg="0"/>
      <p:bldP spid="2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3203575" y="222250"/>
          <a:ext cx="22590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2238384" imgH="904801" progId="Equation.3">
                  <p:embed/>
                </p:oleObj>
              </mc:Choice>
              <mc:Fallback>
                <p:oleObj name="Equation" r:id="rId3" imgW="2238384" imgH="9048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2250"/>
                        <a:ext cx="22590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685800" y="3952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1. </a:t>
            </a:r>
            <a:r>
              <a:rPr kumimoji="1" lang="zh-CN" altLang="en-US">
                <a:solidFill>
                  <a:schemeClr val="tx2"/>
                </a:solidFill>
              </a:rPr>
              <a:t>解齐次方程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5800" y="47371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通解为</a:t>
            </a:r>
          </a:p>
        </p:txBody>
      </p:sp>
      <p:sp>
        <p:nvSpPr>
          <p:cNvPr id="4101" name="Text Box 16"/>
          <p:cNvSpPr txBox="1">
            <a:spLocks noChangeArrowheads="1"/>
          </p:cNvSpPr>
          <p:nvPr/>
        </p:nvSpPr>
        <p:spPr bwMode="auto">
          <a:xfrm>
            <a:off x="1042988" y="1131888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通解为</a:t>
            </a:r>
          </a:p>
        </p:txBody>
      </p:sp>
      <p:graphicFrame>
        <p:nvGraphicFramePr>
          <p:cNvPr id="4102" name="Object 17"/>
          <p:cNvGraphicFramePr>
            <a:graphicFrameLocks noChangeAspect="1"/>
          </p:cNvGraphicFramePr>
          <p:nvPr/>
        </p:nvGraphicFramePr>
        <p:xfrm>
          <a:off x="3203575" y="1125538"/>
          <a:ext cx="2233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2219316" imgH="514350" progId="Equation.3">
                  <p:embed/>
                </p:oleObj>
              </mc:Choice>
              <mc:Fallback>
                <p:oleObj name="Equation" r:id="rId5" imgW="2219316" imgH="5143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125538"/>
                        <a:ext cx="2233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1" name="Object 25"/>
          <p:cNvGraphicFramePr>
            <a:graphicFrameLocks noChangeAspect="1"/>
          </p:cNvGraphicFramePr>
          <p:nvPr/>
        </p:nvGraphicFramePr>
        <p:xfrm>
          <a:off x="2649538" y="1722438"/>
          <a:ext cx="1992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1971759" imgH="895424" progId="Equation.DSMT4">
                  <p:embed/>
                </p:oleObj>
              </mc:Choice>
              <mc:Fallback>
                <p:oleObj name="Equation" r:id="rId7" imgW="1971759" imgH="89542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722438"/>
                        <a:ext cx="1992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685800" y="2854325"/>
            <a:ext cx="316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原方程变为</a:t>
            </a:r>
          </a:p>
        </p:txBody>
      </p:sp>
      <p:graphicFrame>
        <p:nvGraphicFramePr>
          <p:cNvPr id="101405" name="Object 29"/>
          <p:cNvGraphicFramePr>
            <a:graphicFrameLocks noChangeAspect="1"/>
          </p:cNvGraphicFramePr>
          <p:nvPr/>
        </p:nvGraphicFramePr>
        <p:xfrm>
          <a:off x="3511550" y="2709863"/>
          <a:ext cx="2284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9" imgW="2266820" imgH="895424" progId="Equation.DSMT4">
                  <p:embed/>
                </p:oleObj>
              </mc:Choice>
              <mc:Fallback>
                <p:oleObj name="Equation" r:id="rId9" imgW="2266820" imgH="89542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2709863"/>
                        <a:ext cx="2284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692275" y="3717925"/>
            <a:ext cx="476726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20000"/>
              </a:lnSpc>
            </a:pPr>
            <a:r>
              <a:rPr kumimoji="1" lang="zh-CN" altLang="en-US">
                <a:solidFill>
                  <a:schemeClr val="accent2"/>
                </a:solidFill>
                <a:latin typeface="楷体_GB2312" pitchFamily="49" charset="-122"/>
              </a:rPr>
              <a:t>这是一阶线性齐次线性方程</a:t>
            </a:r>
            <a:r>
              <a:rPr kumimoji="1" lang="zh-CN" altLang="en-US">
                <a:solidFill>
                  <a:schemeClr val="tx2"/>
                </a:solidFill>
                <a:latin typeface="楷体_GB2312" pitchFamily="49" charset="-122"/>
              </a:rPr>
              <a:t>  </a:t>
            </a:r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1476375" y="3430588"/>
            <a:ext cx="0" cy="11509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1410" name="Object 34"/>
          <p:cNvGraphicFramePr>
            <a:graphicFrameLocks noChangeAspect="1"/>
          </p:cNvGraphicFramePr>
          <p:nvPr/>
        </p:nvGraphicFramePr>
        <p:xfrm>
          <a:off x="1930400" y="4371975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1" imgW="2000194" imgH="809699" progId="Equation.DSMT4">
                  <p:embed/>
                </p:oleObj>
              </mc:Choice>
              <mc:Fallback>
                <p:oleObj name="Equation" r:id="rId11" imgW="2000194" imgH="809699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371975"/>
                        <a:ext cx="201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11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2228850" y="5300663"/>
          <a:ext cx="29972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3" imgW="3022600" imgH="558800" progId="Equation.DSMT4">
                  <p:embed/>
                </p:oleObj>
              </mc:Choice>
              <mc:Fallback>
                <p:oleObj name="Equation" r:id="rId13" imgW="3022600" imgH="558800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5300663"/>
                        <a:ext cx="29972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685800" y="187960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</a:t>
            </a:r>
            <a:r>
              <a:rPr kumimoji="1" lang="zh-CN" altLang="en-US"/>
              <a:t>求方程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4643438" y="187960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17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8" grpId="0"/>
      <p:bldP spid="101402" grpId="0"/>
      <p:bldP spid="101406" grpId="0"/>
      <p:bldP spid="101407" grpId="0" animBg="1"/>
      <p:bldP spid="101414" grpId="0"/>
      <p:bldP spid="101415" grpId="0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676400" y="2743200"/>
            <a:ext cx="5715000" cy="1066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4840288" y="3017838"/>
          <a:ext cx="22971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2295590" imgH="580988" progId="Equation.3">
                  <p:embed/>
                </p:oleObj>
              </mc:Choice>
              <mc:Fallback>
                <p:oleObj name="Equation" r:id="rId3" imgW="2295590" imgH="58098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017838"/>
                        <a:ext cx="229711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752600" y="30622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对应齐次方程通解</a:t>
            </a:r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5367338" y="3124200"/>
            <a:ext cx="347662" cy="45720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1600200" y="2636838"/>
            <a:ext cx="5867400" cy="1296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828800" y="57277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</a:rPr>
              <a:t>齐次方程通解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738688" y="5741988"/>
            <a:ext cx="250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</a:rPr>
              <a:t>非齐次方程特解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000250" y="5048250"/>
          <a:ext cx="172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5" imgW="1705133" imgH="504974" progId="Equation.3">
                  <p:embed/>
                </p:oleObj>
              </mc:Choice>
              <mc:Fallback>
                <p:oleObj name="Equation" r:id="rId5" imgW="1705133" imgH="5049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048250"/>
                        <a:ext cx="172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8"/>
          <p:cNvSpPr>
            <a:spLocks noChangeArrowheads="1"/>
          </p:cNvSpPr>
          <p:nvPr>
            <p:ph type="title"/>
          </p:nvPr>
        </p:nvSpPr>
        <p:spPr bwMode="auto">
          <a:xfrm>
            <a:off x="609600" y="341313"/>
            <a:ext cx="289560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2. </a:t>
            </a:r>
            <a:r>
              <a:rPr lang="zh-CN" altLang="en-US" sz="2800" smtClean="0">
                <a:ea typeface="楷体_GB2312" pitchFamily="49" charset="-122"/>
              </a:rPr>
              <a:t>解非齐次方程</a:t>
            </a:r>
          </a:p>
        </p:txBody>
      </p:sp>
      <p:graphicFrame>
        <p:nvGraphicFramePr>
          <p:cNvPr id="5131" name="Object 9"/>
          <p:cNvGraphicFramePr>
            <a:graphicFrameLocks noChangeAspect="1"/>
          </p:cNvGraphicFramePr>
          <p:nvPr/>
        </p:nvGraphicFramePr>
        <p:xfrm>
          <a:off x="3378200" y="152400"/>
          <a:ext cx="279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7" imgW="2771636" imgH="904801" progId="Equation.3">
                  <p:embed/>
                </p:oleObj>
              </mc:Choice>
              <mc:Fallback>
                <p:oleObj name="Equation" r:id="rId7" imgW="2771636" imgH="9048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52400"/>
                        <a:ext cx="279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09600" y="10810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用</a:t>
            </a:r>
            <a:r>
              <a:rPr kumimoji="1" lang="zh-CN" altLang="en-US" b="1">
                <a:solidFill>
                  <a:schemeClr val="tx2"/>
                </a:solidFill>
              </a:rPr>
              <a:t>常数变易法</a:t>
            </a:r>
            <a:endParaRPr kumimoji="1" lang="zh-CN" altLang="en-US"/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043363" y="971550"/>
          <a:ext cx="3352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9" imgW="3333657" imgH="619162" progId="Equation.DSMT4">
                  <p:embed/>
                </p:oleObj>
              </mc:Choice>
              <mc:Fallback>
                <p:oleObj name="Equation" r:id="rId9" imgW="3333657" imgH="6191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971550"/>
                        <a:ext cx="3352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7451725" y="1081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723900" y="1682750"/>
          <a:ext cx="1739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1" imgW="1723867" imgH="580988" progId="Equation.3">
                  <p:embed/>
                </p:oleObj>
              </mc:Choice>
              <mc:Fallback>
                <p:oleObj name="Equation" r:id="rId11" imgW="1723867" imgH="5809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682750"/>
                        <a:ext cx="1739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5029200" y="1863725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3" imgW="981196" imgH="390451" progId="Equation.3">
                  <p:embed/>
                </p:oleObj>
              </mc:Choice>
              <mc:Fallback>
                <p:oleObj name="Equation" r:id="rId13" imgW="981196" imgH="3904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63725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6007100" y="1682750"/>
          <a:ext cx="1727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5" imgW="1705133" imgH="580988" progId="Equation.3">
                  <p:embed/>
                </p:oleObj>
              </mc:Choice>
              <mc:Fallback>
                <p:oleObj name="Equation" r:id="rId15" imgW="1705133" imgH="58098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1682750"/>
                        <a:ext cx="1727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7734300" y="1870075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7" imgW="1085906" imgH="390451" progId="Equation.3">
                  <p:embed/>
                </p:oleObj>
              </mc:Choice>
              <mc:Fallback>
                <p:oleObj name="Equation" r:id="rId17" imgW="1085906" imgH="3904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1870075"/>
                        <a:ext cx="110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304800" y="4191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故原方程的通解</a:t>
            </a:r>
          </a:p>
        </p:txBody>
      </p:sp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3789363" y="5016500"/>
          <a:ext cx="438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9" imgW="4352990" imgH="676424" progId="Equation.3">
                  <p:embed/>
                </p:oleObj>
              </mc:Choice>
              <mc:Fallback>
                <p:oleObj name="Equation" r:id="rId19" imgW="4352990" imgH="6764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5016500"/>
                        <a:ext cx="4381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2057400" y="5715000"/>
            <a:ext cx="1524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4191000" y="5715000"/>
            <a:ext cx="3810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73" name="Object 21"/>
          <p:cNvGraphicFramePr>
            <a:graphicFrameLocks noChangeAspect="1"/>
          </p:cNvGraphicFramePr>
          <p:nvPr/>
        </p:nvGraphicFramePr>
        <p:xfrm>
          <a:off x="2978150" y="4114800"/>
          <a:ext cx="562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21" imgW="5581743" imgH="895424" progId="Equation.3">
                  <p:embed/>
                </p:oleObj>
              </mc:Choice>
              <mc:Fallback>
                <p:oleObj name="Equation" r:id="rId21" imgW="5581743" imgH="8954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114800"/>
                        <a:ext cx="5626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/>
          <p:cNvGraphicFramePr>
            <a:graphicFrameLocks noChangeAspect="1"/>
          </p:cNvGraphicFramePr>
          <p:nvPr/>
        </p:nvGraphicFramePr>
        <p:xfrm>
          <a:off x="1371600" y="5318125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23" imgW="514517" imgH="295349" progId="Equation.3">
                  <p:embed/>
                </p:oleObj>
              </mc:Choice>
              <mc:Fallback>
                <p:oleObj name="Equation" r:id="rId23" imgW="514517" imgH="29534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18125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287338" y="5181600"/>
            <a:ext cx="855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609600" y="2528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843213" y="10747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作变换</a:t>
            </a:r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 flipV="1">
            <a:off x="2586038" y="1624013"/>
            <a:ext cx="2027237" cy="7016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V="1">
            <a:off x="5365750" y="1622425"/>
            <a:ext cx="2025650" cy="7016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80" name="Object 28"/>
          <p:cNvGraphicFramePr>
            <a:graphicFrameLocks noChangeAspect="1"/>
          </p:cNvGraphicFramePr>
          <p:nvPr/>
        </p:nvGraphicFramePr>
        <p:xfrm>
          <a:off x="2393950" y="1682750"/>
          <a:ext cx="2679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25" imgW="2657559" imgH="580988" progId="Equation.3">
                  <p:embed/>
                </p:oleObj>
              </mc:Choice>
              <mc:Fallback>
                <p:oleObj name="Equation" r:id="rId25" imgW="2657559" imgH="58098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682750"/>
                        <a:ext cx="2679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1"/>
          <p:cNvGraphicFramePr>
            <a:graphicFrameLocks noChangeAspect="1"/>
          </p:cNvGraphicFramePr>
          <p:nvPr/>
        </p:nvGraphicFramePr>
        <p:xfrm>
          <a:off x="2584450" y="2349500"/>
          <a:ext cx="278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27" imgW="2762269" imgH="904801" progId="Equation.3">
                  <p:embed/>
                </p:oleObj>
              </mc:Choice>
              <mc:Fallback>
                <p:oleObj name="Equation" r:id="rId27" imgW="2762269" imgH="9048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2349500"/>
                        <a:ext cx="278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/>
          <p:cNvGraphicFramePr>
            <a:graphicFrameLocks noChangeAspect="1"/>
          </p:cNvGraphicFramePr>
          <p:nvPr/>
        </p:nvGraphicFramePr>
        <p:xfrm>
          <a:off x="2628900" y="3235325"/>
          <a:ext cx="3771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29" imgW="3752831" imgH="676424" progId="Equation.3">
                  <p:embed/>
                </p:oleObj>
              </mc:Choice>
              <mc:Fallback>
                <p:oleObj name="Equation" r:id="rId29" imgW="3752831" imgH="67642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235325"/>
                        <a:ext cx="3771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04800" y="3352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两端积分得</a:t>
            </a:r>
          </a:p>
        </p:txBody>
      </p:sp>
      <p:sp>
        <p:nvSpPr>
          <p:cNvPr id="35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6" grpId="0" autoUpdateAnimBg="0"/>
      <p:bldP spid="74781" grpId="0" animBg="1"/>
      <p:bldP spid="74782" grpId="0" animBg="1"/>
      <p:bldP spid="74757" grpId="0" autoUpdateAnimBg="0"/>
      <p:bldP spid="74758" grpId="0" autoUpdateAnimBg="0"/>
      <p:bldP spid="74762" grpId="0" autoUpdateAnimBg="0"/>
      <p:bldP spid="74764" grpId="0" autoUpdateAnimBg="0"/>
      <p:bldP spid="74769" grpId="0" autoUpdateAnimBg="0"/>
      <p:bldP spid="74771" grpId="0" animBg="1"/>
      <p:bldP spid="74772" grpId="0" animBg="1"/>
      <p:bldP spid="74775" grpId="0" autoUpdateAnimBg="0"/>
      <p:bldP spid="74776" grpId="0" autoUpdateAnimBg="0"/>
      <p:bldP spid="74777" grpId="0" autoUpdateAnimBg="0"/>
      <p:bldP spid="74778" grpId="0" animBg="1"/>
      <p:bldP spid="74779" grpId="0" animBg="1"/>
      <p:bldP spid="74785" grpId="0" autoUpdateAnimBg="0"/>
      <p:bldP spid="3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609600" y="341313"/>
            <a:ext cx="289560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ea typeface="楷体_GB2312" pitchFamily="49" charset="-122"/>
              </a:rPr>
              <a:t>2. </a:t>
            </a:r>
            <a:r>
              <a:rPr lang="zh-CN" altLang="en-US" sz="2800" smtClean="0">
                <a:ea typeface="楷体_GB2312" pitchFamily="49" charset="-122"/>
              </a:rPr>
              <a:t>解非齐次方程</a:t>
            </a:r>
          </a:p>
        </p:txBody>
      </p:sp>
      <p:graphicFrame>
        <p:nvGraphicFramePr>
          <p:cNvPr id="6147" name="Object 11"/>
          <p:cNvGraphicFramePr>
            <a:graphicFrameLocks noChangeAspect="1"/>
          </p:cNvGraphicFramePr>
          <p:nvPr/>
        </p:nvGraphicFramePr>
        <p:xfrm>
          <a:off x="3378200" y="152400"/>
          <a:ext cx="279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2771636" imgH="904801" progId="Equation.3">
                  <p:embed/>
                </p:oleObj>
              </mc:Choice>
              <mc:Fallback>
                <p:oleObj name="Equation" r:id="rId3" imgW="2771636" imgH="9048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152400"/>
                        <a:ext cx="279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09600" y="1081088"/>
            <a:ext cx="345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3366CC"/>
                </a:solidFill>
              </a:rPr>
              <a:t>解的记忆方法</a:t>
            </a:r>
            <a:r>
              <a:rPr kumimoji="1" lang="en-US" altLang="zh-CN">
                <a:solidFill>
                  <a:srgbClr val="3366CC"/>
                </a:solidFill>
              </a:rPr>
              <a:t>:</a:t>
            </a:r>
          </a:p>
        </p:txBody>
      </p:sp>
      <p:graphicFrame>
        <p:nvGraphicFramePr>
          <p:cNvPr id="93207" name="Object 23"/>
          <p:cNvGraphicFramePr>
            <a:graphicFrameLocks noChangeAspect="1"/>
          </p:cNvGraphicFramePr>
          <p:nvPr/>
        </p:nvGraphicFramePr>
        <p:xfrm>
          <a:off x="1333500" y="1916113"/>
          <a:ext cx="562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5581743" imgH="895424" progId="Equation.3">
                  <p:embed/>
                </p:oleObj>
              </mc:Choice>
              <mc:Fallback>
                <p:oleObj name="Equation" r:id="rId5" imgW="5581743" imgH="8954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916113"/>
                        <a:ext cx="5626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1" name="Object 37"/>
          <p:cNvGraphicFramePr>
            <a:graphicFrameLocks noChangeAspect="1"/>
          </p:cNvGraphicFramePr>
          <p:nvPr/>
        </p:nvGraphicFramePr>
        <p:xfrm>
          <a:off x="1333500" y="2982913"/>
          <a:ext cx="47212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4676821" imgH="1171687" progId="Equation.DSMT4">
                  <p:embed/>
                </p:oleObj>
              </mc:Choice>
              <mc:Fallback>
                <p:oleObj name="Equation" r:id="rId7" imgW="4676821" imgH="1171687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982913"/>
                        <a:ext cx="47212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2" name="Line 38"/>
          <p:cNvSpPr>
            <a:spLocks noChangeShapeType="1"/>
          </p:cNvSpPr>
          <p:nvPr/>
        </p:nvSpPr>
        <p:spPr bwMode="auto">
          <a:xfrm>
            <a:off x="4140200" y="836613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>
            <a:off x="2484438" y="2349500"/>
            <a:ext cx="6477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24" name="Line 40"/>
          <p:cNvSpPr>
            <a:spLocks noChangeShapeType="1"/>
          </p:cNvSpPr>
          <p:nvPr/>
        </p:nvSpPr>
        <p:spPr bwMode="auto">
          <a:xfrm>
            <a:off x="1906588" y="3789363"/>
            <a:ext cx="1225550" cy="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25" name="Line 41"/>
          <p:cNvSpPr>
            <a:spLocks noChangeShapeType="1"/>
          </p:cNvSpPr>
          <p:nvPr/>
        </p:nvSpPr>
        <p:spPr bwMode="auto">
          <a:xfrm>
            <a:off x="3563938" y="4149725"/>
            <a:ext cx="1225550" cy="0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228" name="Object 44"/>
          <p:cNvGraphicFramePr>
            <a:graphicFrameLocks noChangeAspect="1"/>
          </p:cNvGraphicFramePr>
          <p:nvPr/>
        </p:nvGraphicFramePr>
        <p:xfrm>
          <a:off x="1333500" y="4518025"/>
          <a:ext cx="565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9" imgW="5610179" imgH="923888" progId="Equation.DSMT4">
                  <p:embed/>
                </p:oleObj>
              </mc:Choice>
              <mc:Fallback>
                <p:oleObj name="Equation" r:id="rId9" imgW="5610179" imgH="923888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518025"/>
                        <a:ext cx="565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4067175" y="4365625"/>
            <a:ext cx="1081088" cy="935038"/>
          </a:xfrm>
          <a:prstGeom prst="ellips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4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93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93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 autoUpdateAnimBg="0"/>
      <p:bldP spid="93222" grpId="0" animBg="1"/>
      <p:bldP spid="93223" grpId="0" animBg="1"/>
      <p:bldP spid="93224" grpId="0" animBg="1"/>
      <p:bldP spid="93225" grpId="0" animBg="1"/>
      <p:bldP spid="93229" grpId="0" animBg="1"/>
      <p:bldP spid="1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463550"/>
            <a:ext cx="2667000" cy="66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解方程</a:t>
            </a:r>
            <a:r>
              <a:rPr lang="zh-CN" altLang="en-US" sz="2800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778125" y="279400"/>
          <a:ext cx="3211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3190810" imgH="904801" progId="Equation.3">
                  <p:embed/>
                </p:oleObj>
              </mc:Choice>
              <mc:Fallback>
                <p:oleObj name="Equation" r:id="rId3" imgW="3190810" imgH="9048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79400"/>
                        <a:ext cx="3211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85800" y="1485900"/>
            <a:ext cx="2446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1   </a:t>
            </a:r>
            <a:r>
              <a:rPr kumimoji="1" lang="zh-CN" altLang="en-US"/>
              <a:t>先解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722563" y="1301750"/>
          <a:ext cx="207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5" imgW="2048033" imgH="895424" progId="Equation.DSMT4">
                  <p:embed/>
                </p:oleObj>
              </mc:Choice>
              <mc:Fallback>
                <p:oleObj name="Equation" r:id="rId5" imgW="2048033" imgH="8954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301750"/>
                        <a:ext cx="207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935538" y="14573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  <a:endParaRPr kumimoji="1" lang="zh-CN" altLang="en-US">
              <a:ea typeface="仿宋_GB2312" pitchFamily="49" charset="-122"/>
            </a:endParaRP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5534025" y="1282700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7" imgW="1466943" imgH="904801" progId="Equation.3">
                  <p:embed/>
                </p:oleObj>
              </mc:Choice>
              <mc:Fallback>
                <p:oleObj name="Equation" r:id="rId7" imgW="1466943" imgH="9048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1282700"/>
                        <a:ext cx="148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04800" y="2209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587500" y="2286000"/>
          <a:ext cx="3897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9" imgW="3876610" imgH="447712" progId="Equation.3">
                  <p:embed/>
                </p:oleObj>
              </mc:Choice>
              <mc:Fallback>
                <p:oleObj name="Equation" r:id="rId9" imgW="3876610" imgH="4477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286000"/>
                        <a:ext cx="3897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486400" y="2224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6019800" y="2235200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1" imgW="1914553" imgH="485887" progId="Equation.3">
                  <p:embed/>
                </p:oleObj>
              </mc:Choice>
              <mc:Fallback>
                <p:oleObj name="Equation" r:id="rId11" imgW="1914553" imgH="4858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35200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661988" y="2836863"/>
            <a:ext cx="3605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用</a:t>
            </a:r>
            <a:r>
              <a:rPr kumimoji="1" lang="zh-CN" altLang="en-US" b="1">
                <a:solidFill>
                  <a:schemeClr val="tx2"/>
                </a:solidFill>
              </a:rPr>
              <a:t>常数变易法</a:t>
            </a:r>
            <a:r>
              <a:rPr kumimoji="1" lang="zh-CN" altLang="en-US"/>
              <a:t>求特解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4616450" y="2752725"/>
          <a:ext cx="2716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3" imgW="2695696" imgH="542813" progId="Equation.DSMT4">
                  <p:embed/>
                </p:oleObj>
              </mc:Choice>
              <mc:Fallback>
                <p:oleObj name="Equation" r:id="rId13" imgW="2695696" imgH="5428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752725"/>
                        <a:ext cx="27162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7315200" y="27717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2209800" y="3352800"/>
          <a:ext cx="4087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5" imgW="4067296" imgH="485887" progId="Equation.3">
                  <p:embed/>
                </p:oleObj>
              </mc:Choice>
              <mc:Fallback>
                <p:oleObj name="Equation" r:id="rId15" imgW="4067296" imgH="4858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4087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304800" y="40132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代入非齐次方程得</a:t>
            </a:r>
          </a:p>
        </p:txBody>
      </p: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3622675" y="3886200"/>
          <a:ext cx="1892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7" imgW="1876416" imgH="619162" progId="Equation.3">
                  <p:embed/>
                </p:oleObj>
              </mc:Choice>
              <mc:Fallback>
                <p:oleObj name="Equation" r:id="rId17" imgW="1876416" imgH="61916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3886200"/>
                        <a:ext cx="1892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304800" y="4724400"/>
            <a:ext cx="1385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解得</a:t>
            </a:r>
          </a:p>
        </p:txBody>
      </p:sp>
      <p:graphicFrame>
        <p:nvGraphicFramePr>
          <p:cNvPr id="75795" name="Object 19"/>
          <p:cNvGraphicFramePr>
            <a:graphicFrameLocks noChangeAspect="1"/>
          </p:cNvGraphicFramePr>
          <p:nvPr/>
        </p:nvGraphicFramePr>
        <p:xfrm>
          <a:off x="3657600" y="4572000"/>
          <a:ext cx="2703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9" imgW="2685994" imgH="828787" progId="Equation.DSMT4">
                  <p:embed/>
                </p:oleObj>
              </mc:Choice>
              <mc:Fallback>
                <p:oleObj name="Equation" r:id="rId19" imgW="2685994" imgH="82878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703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39725" y="5588000"/>
            <a:ext cx="354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故原方程通解为</a:t>
            </a:r>
          </a:p>
        </p:txBody>
      </p:sp>
      <p:graphicFrame>
        <p:nvGraphicFramePr>
          <p:cNvPr id="75797" name="Object 21"/>
          <p:cNvGraphicFramePr>
            <a:graphicFrameLocks noChangeAspect="1"/>
          </p:cNvGraphicFramePr>
          <p:nvPr/>
        </p:nvGraphicFramePr>
        <p:xfrm>
          <a:off x="3146425" y="5410200"/>
          <a:ext cx="4113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21" imgW="4095731" imgH="923888" progId="Equation.3">
                  <p:embed/>
                </p:oleObj>
              </mc:Choice>
              <mc:Fallback>
                <p:oleObj name="Equation" r:id="rId21" imgW="4095731" imgH="92388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5410200"/>
                        <a:ext cx="4113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4114800" y="28368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sp>
        <p:nvSpPr>
          <p:cNvPr id="24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2" grpId="0" autoUpdateAnimBg="0"/>
      <p:bldP spid="75784" grpId="0" autoUpdateAnimBg="0"/>
      <p:bldP spid="75786" grpId="0" autoUpdateAnimBg="0"/>
      <p:bldP spid="75788" grpId="0" autoUpdateAnimBg="0"/>
      <p:bldP spid="75790" grpId="0" autoUpdateAnimBg="0"/>
      <p:bldP spid="75792" grpId="0" autoUpdateAnimBg="0"/>
      <p:bldP spid="75794" grpId="0" autoUpdateAnimBg="0"/>
      <p:bldP spid="75796" grpId="0" autoUpdateAnimBg="0"/>
      <p:bldP spid="75798" grpId="0" autoUpdateAnimBg="0"/>
      <p:bldP spid="2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463550"/>
            <a:ext cx="2667000" cy="661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解方程</a:t>
            </a:r>
            <a:r>
              <a:rPr lang="zh-CN" altLang="en-US" sz="2800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778125" y="279400"/>
          <a:ext cx="3211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3190810" imgH="904801" progId="Equation.3">
                  <p:embed/>
                </p:oleObj>
              </mc:Choice>
              <mc:Fallback>
                <p:oleObj name="Equation" r:id="rId3" imgW="3190810" imgH="9048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79400"/>
                        <a:ext cx="3211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695325" y="1295400"/>
            <a:ext cx="135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</a:t>
            </a:r>
            <a:r>
              <a:rPr kumimoji="1" lang="en-US" altLang="zh-CN" b="1">
                <a:solidFill>
                  <a:schemeClr val="tx2"/>
                </a:solidFill>
              </a:rPr>
              <a:t>2</a:t>
            </a:r>
            <a:endParaRPr kumimoji="1" lang="en-US" altLang="zh-CN" b="1"/>
          </a:p>
        </p:txBody>
      </p:sp>
      <p:graphicFrame>
        <p:nvGraphicFramePr>
          <p:cNvPr id="92185" name="Object 25"/>
          <p:cNvGraphicFramePr>
            <a:graphicFrameLocks noChangeAspect="1"/>
          </p:cNvGraphicFramePr>
          <p:nvPr/>
        </p:nvGraphicFramePr>
        <p:xfrm>
          <a:off x="2022475" y="5254625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5" imgW="3514641" imgH="819076" progId="Equation.DSMT4">
                  <p:embed/>
                </p:oleObj>
              </mc:Choice>
              <mc:Fallback>
                <p:oleObj name="Equation" r:id="rId5" imgW="3514641" imgH="819076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254625"/>
                        <a:ext cx="353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6" name="Object 26"/>
          <p:cNvGraphicFramePr>
            <a:graphicFrameLocks noChangeAspect="1"/>
          </p:cNvGraphicFramePr>
          <p:nvPr/>
        </p:nvGraphicFramePr>
        <p:xfrm>
          <a:off x="1852613" y="1125538"/>
          <a:ext cx="2081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7" imgW="2066767" imgH="819076" progId="Equation.DSMT4">
                  <p:embed/>
                </p:oleObj>
              </mc:Choice>
              <mc:Fallback>
                <p:oleObj name="Equation" r:id="rId7" imgW="2066767" imgH="81907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125538"/>
                        <a:ext cx="20812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7" name="Object 27"/>
          <p:cNvGraphicFramePr>
            <a:graphicFrameLocks noChangeAspect="1"/>
          </p:cNvGraphicFramePr>
          <p:nvPr/>
        </p:nvGraphicFramePr>
        <p:xfrm>
          <a:off x="4233863" y="1174750"/>
          <a:ext cx="2209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9" imgW="2190880" imgH="552524" progId="Equation.DSMT4">
                  <p:embed/>
                </p:oleObj>
              </mc:Choice>
              <mc:Fallback>
                <p:oleObj name="Equation" r:id="rId9" imgW="2190880" imgH="55252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1174750"/>
                        <a:ext cx="2209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0" name="Object 30"/>
          <p:cNvGraphicFramePr>
            <a:graphicFrameLocks noChangeAspect="1"/>
          </p:cNvGraphicFramePr>
          <p:nvPr/>
        </p:nvGraphicFramePr>
        <p:xfrm>
          <a:off x="2022475" y="3349625"/>
          <a:ext cx="3787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1" imgW="3752831" imgH="1000237" progId="Equation.DSMT4">
                  <p:embed/>
                </p:oleObj>
              </mc:Choice>
              <mc:Fallback>
                <p:oleObj name="Equation" r:id="rId11" imgW="3752831" imgH="100023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349625"/>
                        <a:ext cx="37877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3" name="Object 33"/>
          <p:cNvGraphicFramePr>
            <a:graphicFrameLocks noChangeAspect="1"/>
          </p:cNvGraphicFramePr>
          <p:nvPr/>
        </p:nvGraphicFramePr>
        <p:xfrm>
          <a:off x="1666875" y="2146300"/>
          <a:ext cx="506571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3" imgW="5019721" imgH="1266788" progId="Equation.DSMT4">
                  <p:embed/>
                </p:oleObj>
              </mc:Choice>
              <mc:Fallback>
                <p:oleObj name="Equation" r:id="rId13" imgW="5019721" imgH="1266788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146300"/>
                        <a:ext cx="5065713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6" name="Object 36"/>
          <p:cNvGraphicFramePr>
            <a:graphicFrameLocks noChangeAspect="1"/>
          </p:cNvGraphicFramePr>
          <p:nvPr/>
        </p:nvGraphicFramePr>
        <p:xfrm>
          <a:off x="2022475" y="4475163"/>
          <a:ext cx="3736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5" imgW="3705327" imgH="590699" progId="Equation.DSMT4">
                  <p:embed/>
                </p:oleObj>
              </mc:Choice>
              <mc:Fallback>
                <p:oleObj name="Equation" r:id="rId15" imgW="3705327" imgH="590699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475163"/>
                        <a:ext cx="3736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8" name="AutoShape 38"/>
          <p:cNvSpPr>
            <a:spLocks noChangeArrowheads="1"/>
          </p:cNvSpPr>
          <p:nvPr/>
        </p:nvSpPr>
        <p:spPr bwMode="auto">
          <a:xfrm>
            <a:off x="6084888" y="4365625"/>
            <a:ext cx="2808287" cy="935038"/>
          </a:xfrm>
          <a:prstGeom prst="wedgeRoundRectCallout">
            <a:avLst>
              <a:gd name="adj1" fmla="val -48532"/>
              <a:gd name="adj2" fmla="val -171903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en-US"/>
              <a:t>推荐这种解法！</a:t>
            </a:r>
          </a:p>
        </p:txBody>
      </p:sp>
      <p:sp>
        <p:nvSpPr>
          <p:cNvPr id="13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4" grpId="0" autoUpdateAnimBg="0"/>
      <p:bldP spid="92198" grpId="0" animBg="1"/>
      <p:bldP spid="1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74950" y="260350"/>
          <a:ext cx="2444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057136" imgH="409538" progId="Equation.DSMT4">
                  <p:embed/>
                </p:oleObj>
              </mc:Choice>
              <mc:Fallback>
                <p:oleObj name="Equation" r:id="rId3" imgW="1057136" imgH="40953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60350"/>
                        <a:ext cx="24447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95325" y="136842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可化为关于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x </a:t>
            </a:r>
            <a:r>
              <a:rPr kumimoji="1" lang="zh-CN" altLang="en-US">
                <a:latin typeface="楷体_GB2312" pitchFamily="49" charset="-122"/>
              </a:rPr>
              <a:t>的一阶线性方程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768600" y="2016125"/>
          <a:ext cx="243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2419369" imgH="904801" progId="Equation.3">
                  <p:embed/>
                </p:oleObj>
              </mc:Choice>
              <mc:Fallback>
                <p:oleObj name="Equation" r:id="rId5" imgW="2419369" imgH="9048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016125"/>
                        <a:ext cx="243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9600" y="381000"/>
            <a:ext cx="26670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3</a:t>
            </a:r>
            <a:r>
              <a:rPr kumimoji="1" lang="en-US" altLang="zh-CN" b="1">
                <a:solidFill>
                  <a:schemeClr val="tx2"/>
                </a:solidFill>
                <a:ea typeface="黑体" pitchFamily="2" charset="-122"/>
              </a:rPr>
              <a:t>.  </a:t>
            </a:r>
            <a:r>
              <a:rPr kumimoji="1" lang="zh-CN" altLang="en-US">
                <a:latin typeface="楷体_GB2312" pitchFamily="49" charset="-122"/>
              </a:rPr>
              <a:t>解方程</a:t>
            </a:r>
            <a:r>
              <a:rPr kumimoji="1" lang="zh-CN" altLang="en-US">
                <a:solidFill>
                  <a:schemeClr val="tx2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900113" y="3170238"/>
            <a:ext cx="9969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这里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2290763" y="3024188"/>
          <a:ext cx="34226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1590721" imgH="400162" progId="Equation.DSMT4">
                  <p:embed/>
                </p:oleObj>
              </mc:Choice>
              <mc:Fallback>
                <p:oleObj name="Equation" r:id="rId7" imgW="1590721" imgH="40016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3024188"/>
                        <a:ext cx="34226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109663" y="4006850"/>
          <a:ext cx="5243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9" imgW="2371864" imgH="390451" progId="Equation.DSMT4">
                  <p:embed/>
                </p:oleObj>
              </mc:Choice>
              <mc:Fallback>
                <p:oleObj name="Equation" r:id="rId9" imgW="2371864" imgH="39045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006850"/>
                        <a:ext cx="5243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1358900" y="4895850"/>
          <a:ext cx="4546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1" imgW="2048033" imgH="514350" progId="Equation.DSMT4">
                  <p:embed/>
                </p:oleObj>
              </mc:Choice>
              <mc:Fallback>
                <p:oleObj name="Equation" r:id="rId11" imgW="2048033" imgH="5143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895850"/>
                        <a:ext cx="4546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5867400" y="4968875"/>
          <a:ext cx="20653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3" imgW="923990" imgH="400162" progId="Equation.DSMT4">
                  <p:embed/>
                </p:oleObj>
              </mc:Choice>
              <mc:Fallback>
                <p:oleObj name="Equation" r:id="rId13" imgW="923990" imgH="4001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68875"/>
                        <a:ext cx="20653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6" grpId="0"/>
      <p:bldP spid="1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700338" y="168275"/>
          <a:ext cx="38369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3" imgW="3933816" imgH="981149" progId="Equation.3">
                  <p:embed/>
                </p:oleObj>
              </mc:Choice>
              <mc:Fallback>
                <p:oleObj name="Equation" r:id="rId3" imgW="3933816" imgH="98114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68275"/>
                        <a:ext cx="38369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6629400" y="3581400"/>
            <a:ext cx="2133600" cy="1905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700088" y="354013"/>
            <a:ext cx="2216150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求方程</a:t>
            </a:r>
            <a:endParaRPr lang="zh-CN" altLang="en-US" sz="2800" smtClean="0">
              <a:ea typeface="仿宋_GB2312" pitchFamily="49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510338" y="3460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657225" y="1257300"/>
            <a:ext cx="3152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注意 </a:t>
            </a:r>
            <a:r>
              <a:rPr kumimoji="1" lang="en-US" altLang="zh-CN" i="1"/>
              <a:t>x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/>
              <a:t> </a:t>
            </a:r>
            <a:r>
              <a:rPr kumimoji="1" lang="zh-CN" altLang="en-US"/>
              <a:t>同号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3676650" y="1143000"/>
          <a:ext cx="511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5" imgW="5095996" imgH="895424" progId="Equation.3">
                  <p:embed/>
                </p:oleObj>
              </mc:Choice>
              <mc:Fallback>
                <p:oleObj name="Equation" r:id="rId5" imgW="5095996" imgH="8954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1143000"/>
                        <a:ext cx="511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2933700" y="1828800"/>
          <a:ext cx="285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7" imgW="2838543" imgH="962062" progId="Equation.3">
                  <p:embed/>
                </p:oleObj>
              </mc:Choice>
              <mc:Fallback>
                <p:oleObj name="Equation" r:id="rId7" imgW="2838543" imgH="9620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828800"/>
                        <a:ext cx="285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6813550" y="3614738"/>
          <a:ext cx="17129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9" imgW="1781073" imgH="904801" progId="Equation.3">
                  <p:embed/>
                </p:oleObj>
              </mc:Choice>
              <mc:Fallback>
                <p:oleObj name="Equation" r:id="rId9" imgW="1781073" imgH="9048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614738"/>
                        <a:ext cx="17129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6813550" y="4518025"/>
          <a:ext cx="17970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1" imgW="1876416" imgH="923888" progId="Equation.3">
                  <p:embed/>
                </p:oleObj>
              </mc:Choice>
              <mc:Fallback>
                <p:oleObj name="Equation" r:id="rId11" imgW="1876416" imgH="9238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4518025"/>
                        <a:ext cx="17970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04800" y="2819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由一阶线性方程</a:t>
            </a:r>
            <a:r>
              <a:rPr kumimoji="1" lang="zh-CN" altLang="en-US">
                <a:solidFill>
                  <a:schemeClr val="tx2"/>
                </a:solidFill>
              </a:rPr>
              <a:t>通解公式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793750" y="3967163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3" imgW="1000264" imgH="371363" progId="Equation.3">
                  <p:embed/>
                </p:oleObj>
              </mc:Choice>
              <mc:Fallback>
                <p:oleObj name="Equation" r:id="rId13" imgW="1000264" imgH="37136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967163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1844675" y="3406775"/>
          <a:ext cx="593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15" imgW="638296" imgH="904801" progId="Equation.3">
                  <p:embed/>
                </p:oleObj>
              </mc:Choice>
              <mc:Fallback>
                <p:oleObj name="Equation" r:id="rId15" imgW="638296" imgH="9048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406775"/>
                        <a:ext cx="593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2484438" y="3706813"/>
          <a:ext cx="210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17" imgW="2085836" imgH="1009613" progId="Equation.DSMT4">
                  <p:embed/>
                </p:oleObj>
              </mc:Choice>
              <mc:Fallback>
                <p:oleObj name="Equation" r:id="rId17" imgW="2085836" imgH="1009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06813"/>
                        <a:ext cx="2108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4652963" y="3381375"/>
          <a:ext cx="6397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19" imgW="695167" imgH="962062" progId="Equation.DSMT4">
                  <p:embed/>
                </p:oleObj>
              </mc:Choice>
              <mc:Fallback>
                <p:oleObj name="Equation" r:id="rId19" imgW="695167" imgH="96206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381375"/>
                        <a:ext cx="6397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28600" y="1995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故方程可变形为</a:t>
            </a:r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1524000" y="4386263"/>
            <a:ext cx="9144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4378325" y="4386263"/>
            <a:ext cx="9144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1295400" y="5003800"/>
          <a:ext cx="80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21" imgW="781143" imgH="447712" progId="Equation.3">
                  <p:embed/>
                </p:oleObj>
              </mc:Choice>
              <mc:Fallback>
                <p:oleObj name="Equation" r:id="rId21" imgW="781143" imgH="4477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03800"/>
                        <a:ext cx="80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Object 22"/>
          <p:cNvGraphicFramePr>
            <a:graphicFrameLocks noChangeAspect="1"/>
          </p:cNvGraphicFramePr>
          <p:nvPr/>
        </p:nvGraphicFramePr>
        <p:xfrm>
          <a:off x="2209800" y="4775200"/>
          <a:ext cx="116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23" imgW="1152479" imgH="923888" progId="Equation.3">
                  <p:embed/>
                </p:oleObj>
              </mc:Choice>
              <mc:Fallback>
                <p:oleObj name="Equation" r:id="rId23" imgW="1152479" imgH="9238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75200"/>
                        <a:ext cx="116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3" name="Object 23"/>
          <p:cNvGraphicFramePr>
            <a:graphicFrameLocks noChangeAspect="1"/>
          </p:cNvGraphicFramePr>
          <p:nvPr/>
        </p:nvGraphicFramePr>
        <p:xfrm>
          <a:off x="3411538" y="4775200"/>
          <a:ext cx="53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25" imgW="514517" imgH="923888" progId="Equation.3">
                  <p:embed/>
                </p:oleObj>
              </mc:Choice>
              <mc:Fallback>
                <p:oleObj name="Equation" r:id="rId25" imgW="514517" imgH="9238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775200"/>
                        <a:ext cx="53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4" name="Object 24"/>
          <p:cNvGraphicFramePr>
            <a:graphicFrameLocks noChangeAspect="1"/>
          </p:cNvGraphicFramePr>
          <p:nvPr/>
        </p:nvGraphicFramePr>
        <p:xfrm>
          <a:off x="4038600" y="501015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27" imgW="1476310" imgH="400162" progId="Equation.3">
                  <p:embed/>
                </p:oleObj>
              </mc:Choice>
              <mc:Fallback>
                <p:oleObj name="Equation" r:id="rId27" imgW="1476310" imgH="40016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10150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669925" y="588168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所求通解为 </a:t>
            </a:r>
          </a:p>
        </p:txBody>
      </p:sp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3219450" y="5726113"/>
          <a:ext cx="279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29" imgW="2771636" imgH="666713" progId="Equation.3">
                  <p:embed/>
                </p:oleObj>
              </mc:Choice>
              <mc:Fallback>
                <p:oleObj name="Equation" r:id="rId29" imgW="2771636" imgH="6667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726113"/>
                        <a:ext cx="2794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6588125" y="3581400"/>
            <a:ext cx="2305050" cy="2079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68" name="Object 28"/>
          <p:cNvGraphicFramePr>
            <a:graphicFrameLocks noChangeAspect="1"/>
          </p:cNvGraphicFramePr>
          <p:nvPr/>
        </p:nvGraphicFramePr>
        <p:xfrm>
          <a:off x="5638800" y="4762500"/>
          <a:ext cx="140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1" imgW="1390669" imgH="885713" progId="Equation.3">
                  <p:embed/>
                </p:oleObj>
              </mc:Choice>
              <mc:Fallback>
                <p:oleObj name="Equation" r:id="rId31" imgW="1390669" imgH="8857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62500"/>
                        <a:ext cx="1409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9" name="Group 39"/>
          <p:cNvGrpSpPr>
            <a:grpSpLocks/>
          </p:cNvGrpSpPr>
          <p:nvPr/>
        </p:nvGrpSpPr>
        <p:grpSpPr bwMode="auto">
          <a:xfrm>
            <a:off x="6115050" y="2133600"/>
            <a:ext cx="2971800" cy="1371600"/>
            <a:chOff x="3840" y="1296"/>
            <a:chExt cx="1872" cy="864"/>
          </a:xfrm>
        </p:grpSpPr>
        <p:sp>
          <p:nvSpPr>
            <p:cNvPr id="10271" name="Rectangle 30"/>
            <p:cNvSpPr>
              <a:spLocks noChangeArrowheads="1"/>
            </p:cNvSpPr>
            <p:nvPr/>
          </p:nvSpPr>
          <p:spPr bwMode="auto">
            <a:xfrm>
              <a:off x="3840" y="1296"/>
              <a:ext cx="1824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3841" y="1323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这是以</a:t>
              </a:r>
            </a:p>
          </p:txBody>
        </p:sp>
        <p:graphicFrame>
          <p:nvGraphicFramePr>
            <p:cNvPr id="10273" name="Object 32"/>
            <p:cNvGraphicFramePr>
              <a:graphicFrameLocks noChangeAspect="1"/>
            </p:cNvGraphicFramePr>
            <p:nvPr/>
          </p:nvGraphicFramePr>
          <p:xfrm>
            <a:off x="4464" y="1362"/>
            <a:ext cx="27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name="Equation" r:id="rId33" imgW="466679" imgH="371363" progId="Equation.3">
                    <p:embed/>
                  </p:oleObj>
                </mc:Choice>
                <mc:Fallback>
                  <p:oleObj name="Equation" r:id="rId33" imgW="466679" imgH="37136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62"/>
                          <a:ext cx="27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4704" y="1323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为因变量 </a:t>
              </a:r>
              <a:endParaRPr kumimoji="1" lang="zh-CN" altLang="en-US" sz="2400" i="1"/>
            </a:p>
          </p:txBody>
        </p:sp>
        <p:sp>
          <p:nvSpPr>
            <p:cNvPr id="10275" name="Text Box 34"/>
            <p:cNvSpPr txBox="1">
              <a:spLocks noChangeArrowheads="1"/>
            </p:cNvSpPr>
            <p:nvPr/>
          </p:nvSpPr>
          <p:spPr bwMode="auto">
            <a:xfrm>
              <a:off x="3840" y="1611"/>
              <a:ext cx="1680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 i="1"/>
                <a:t> y </a:t>
              </a:r>
              <a:r>
                <a:rPr kumimoji="1" lang="zh-CN" altLang="en-US" sz="2400"/>
                <a:t>为自变量的一阶</a:t>
              </a:r>
            </a:p>
            <a:p>
              <a:pPr eaLnBrk="1" fontAlgn="base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zh-CN" altLang="en-US" sz="2400"/>
                <a:t>线性方程</a:t>
              </a:r>
            </a:p>
          </p:txBody>
        </p:sp>
      </p:grpSp>
      <p:graphicFrame>
        <p:nvGraphicFramePr>
          <p:cNvPr id="87075" name="Object 35"/>
          <p:cNvGraphicFramePr>
            <a:graphicFrameLocks noChangeAspect="1"/>
          </p:cNvGraphicFramePr>
          <p:nvPr/>
        </p:nvGraphicFramePr>
        <p:xfrm>
          <a:off x="5343525" y="3992563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35" imgW="1657294" imgH="400162" progId="Equation.3">
                  <p:embed/>
                </p:oleObj>
              </mc:Choice>
              <mc:Fallback>
                <p:oleObj name="Equation" r:id="rId35" imgW="1657294" imgH="40016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3992563"/>
                        <a:ext cx="167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8" name="Object 38"/>
          <p:cNvGraphicFramePr>
            <a:graphicFrameLocks noChangeAspect="1"/>
          </p:cNvGraphicFramePr>
          <p:nvPr/>
        </p:nvGraphicFramePr>
        <p:xfrm>
          <a:off x="7391400" y="402590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37" imgW="1047769" imgH="371363" progId="Equation.3">
                  <p:embed/>
                </p:oleObj>
              </mc:Choice>
              <mc:Fallback>
                <p:oleObj name="Equation" r:id="rId37" imgW="1047769" imgH="37136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025900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104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7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nimBg="1"/>
      <p:bldP spid="87046" grpId="0" autoUpdateAnimBg="0"/>
      <p:bldP spid="87051" grpId="0" autoUpdateAnimBg="0"/>
      <p:bldP spid="87057" grpId="0" autoUpdateAnimBg="0"/>
      <p:bldP spid="87059" grpId="0" animBg="1"/>
      <p:bldP spid="87060" grpId="0" animBg="1"/>
      <p:bldP spid="87065" grpId="0" build="p" autoUpdateAnimBg="0"/>
      <p:bldP spid="87067" grpId="0" animBg="1"/>
      <p:bldP spid="36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3607</TotalTime>
  <Words>571</Words>
  <Application>Microsoft Office PowerPoint</Application>
  <PresentationFormat>全屏显示(4:3)</PresentationFormat>
  <Paragraphs>134</Paragraphs>
  <Slides>15</Slides>
  <Notes>1</Notes>
  <HiddenSlides>1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  <vt:variant>
        <vt:lpstr>自定义放映</vt:lpstr>
      </vt:variant>
      <vt:variant>
        <vt:i4>1</vt:i4>
      </vt:variant>
    </vt:vector>
  </HeadingPairs>
  <TitlesOfParts>
    <vt:vector size="28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黑体</vt:lpstr>
      <vt:lpstr>高等数学_模板1</vt:lpstr>
      <vt:lpstr>Microsoft 公式 3.0</vt:lpstr>
      <vt:lpstr>MathType 6.0 Equation</vt:lpstr>
      <vt:lpstr>MathType 5.0 Equation</vt:lpstr>
      <vt:lpstr>第四节</vt:lpstr>
      <vt:lpstr>一、一阶线性微分方程</vt:lpstr>
      <vt:lpstr>PowerPoint 演示文稿</vt:lpstr>
      <vt:lpstr>2. 解非齐次方程</vt:lpstr>
      <vt:lpstr>2. 解非齐次方程</vt:lpstr>
      <vt:lpstr>例2. 解方程 </vt:lpstr>
      <vt:lpstr>例2. 解方程 </vt:lpstr>
      <vt:lpstr>PowerPoint 演示文稿</vt:lpstr>
      <vt:lpstr>例4. 求方程</vt:lpstr>
      <vt:lpstr>*二、伯努利 ( Bernoulli )方程 </vt:lpstr>
      <vt:lpstr>例5. 求方程</vt:lpstr>
      <vt:lpstr>内容小结</vt:lpstr>
      <vt:lpstr>3. 注意用变量代换将方程化为已知类型的方程</vt:lpstr>
      <vt:lpstr>思考与练习</vt:lpstr>
      <vt:lpstr>伯努利(1654 – 1705)</vt:lpstr>
      <vt:lpstr>伯努利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一阶线性微分方程</dc:title>
  <dc:creator>ss</dc:creator>
  <cp:lastModifiedBy>drrtu</cp:lastModifiedBy>
  <cp:revision>225</cp:revision>
  <dcterms:created xsi:type="dcterms:W3CDTF">2000-05-12T13:19:21Z</dcterms:created>
  <dcterms:modified xsi:type="dcterms:W3CDTF">2015-12-18T08:59:45Z</dcterms:modified>
</cp:coreProperties>
</file>