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85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</p:sldIdLst>
  <p:sldSz cx="9144000" cy="6858000" type="screen4x3"/>
  <p:notesSz cx="6858000" cy="9144000"/>
  <p:custShowLst>
    <p:custShow name="解的物理意义" id="0">
      <p:sldLst/>
    </p:custShow>
  </p:custShowLst>
  <p:defaultTextStyle>
    <a:defPPr>
      <a:defRPr lang="zh-CN"/>
    </a:defPPr>
    <a:lvl1pPr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FFFFFF"/>
    <a:srgbClr val="2448AF"/>
    <a:srgbClr val="24489D"/>
    <a:srgbClr val="244890"/>
    <a:srgbClr val="2850A0"/>
    <a:srgbClr val="0066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7" autoAdjust="0"/>
  </p:normalViewPr>
  <p:slideViewPr>
    <p:cSldViewPr>
      <p:cViewPr>
        <p:scale>
          <a:sx n="82" d="100"/>
          <a:sy n="82" d="100"/>
        </p:scale>
        <p:origin x="-1927" y="-35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image" Target="../media/image111.emf"/><Relationship Id="rId3" Type="http://schemas.openxmlformats.org/officeDocument/2006/relationships/image" Target="../media/image101.emf"/><Relationship Id="rId7" Type="http://schemas.openxmlformats.org/officeDocument/2006/relationships/image" Target="../media/image105.emf"/><Relationship Id="rId12" Type="http://schemas.openxmlformats.org/officeDocument/2006/relationships/image" Target="../media/image110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6" Type="http://schemas.openxmlformats.org/officeDocument/2006/relationships/image" Target="../media/image104.emf"/><Relationship Id="rId11" Type="http://schemas.openxmlformats.org/officeDocument/2006/relationships/image" Target="../media/image109.emf"/><Relationship Id="rId5" Type="http://schemas.openxmlformats.org/officeDocument/2006/relationships/image" Target="../media/image103.emf"/><Relationship Id="rId10" Type="http://schemas.openxmlformats.org/officeDocument/2006/relationships/image" Target="../media/image108.emf"/><Relationship Id="rId4" Type="http://schemas.openxmlformats.org/officeDocument/2006/relationships/image" Target="../media/image102.emf"/><Relationship Id="rId9" Type="http://schemas.openxmlformats.org/officeDocument/2006/relationships/image" Target="../media/image10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5" Type="http://schemas.openxmlformats.org/officeDocument/2006/relationships/image" Target="../media/image116.emf"/><Relationship Id="rId10" Type="http://schemas.openxmlformats.org/officeDocument/2006/relationships/image" Target="../media/image121.emf"/><Relationship Id="rId4" Type="http://schemas.openxmlformats.org/officeDocument/2006/relationships/image" Target="../media/image115.emf"/><Relationship Id="rId9" Type="http://schemas.openxmlformats.org/officeDocument/2006/relationships/image" Target="../media/image12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3" Type="http://schemas.openxmlformats.org/officeDocument/2006/relationships/image" Target="../media/image124.emf"/><Relationship Id="rId7" Type="http://schemas.openxmlformats.org/officeDocument/2006/relationships/image" Target="../media/image128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4" Type="http://schemas.openxmlformats.org/officeDocument/2006/relationships/image" Target="../media/image13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Relationship Id="rId5" Type="http://schemas.openxmlformats.org/officeDocument/2006/relationships/image" Target="../media/image139.emf"/><Relationship Id="rId4" Type="http://schemas.openxmlformats.org/officeDocument/2006/relationships/image" Target="../media/image138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11" Type="http://schemas.openxmlformats.org/officeDocument/2006/relationships/image" Target="../media/image150.emf"/><Relationship Id="rId5" Type="http://schemas.openxmlformats.org/officeDocument/2006/relationships/image" Target="../media/image144.emf"/><Relationship Id="rId10" Type="http://schemas.openxmlformats.org/officeDocument/2006/relationships/image" Target="../media/image149.emf"/><Relationship Id="rId4" Type="http://schemas.openxmlformats.org/officeDocument/2006/relationships/image" Target="../media/image143.emf"/><Relationship Id="rId9" Type="http://schemas.openxmlformats.org/officeDocument/2006/relationships/image" Target="../media/image148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3" Type="http://schemas.openxmlformats.org/officeDocument/2006/relationships/image" Target="../media/image153.emf"/><Relationship Id="rId7" Type="http://schemas.openxmlformats.org/officeDocument/2006/relationships/image" Target="../media/image157.emf"/><Relationship Id="rId2" Type="http://schemas.openxmlformats.org/officeDocument/2006/relationships/image" Target="../media/image152.emf"/><Relationship Id="rId1" Type="http://schemas.openxmlformats.org/officeDocument/2006/relationships/image" Target="../media/image151.emf"/><Relationship Id="rId6" Type="http://schemas.openxmlformats.org/officeDocument/2006/relationships/image" Target="../media/image156.emf"/><Relationship Id="rId5" Type="http://schemas.openxmlformats.org/officeDocument/2006/relationships/image" Target="../media/image155.emf"/><Relationship Id="rId10" Type="http://schemas.openxmlformats.org/officeDocument/2006/relationships/image" Target="../media/image160.emf"/><Relationship Id="rId4" Type="http://schemas.openxmlformats.org/officeDocument/2006/relationships/image" Target="../media/image154.emf"/><Relationship Id="rId9" Type="http://schemas.openxmlformats.org/officeDocument/2006/relationships/image" Target="../media/image159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3" Type="http://schemas.openxmlformats.org/officeDocument/2006/relationships/image" Target="../media/image163.emf"/><Relationship Id="rId7" Type="http://schemas.openxmlformats.org/officeDocument/2006/relationships/image" Target="../media/image167.emf"/><Relationship Id="rId12" Type="http://schemas.openxmlformats.org/officeDocument/2006/relationships/image" Target="../media/image172.e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Relationship Id="rId6" Type="http://schemas.openxmlformats.org/officeDocument/2006/relationships/image" Target="../media/image166.emf"/><Relationship Id="rId11" Type="http://schemas.openxmlformats.org/officeDocument/2006/relationships/image" Target="../media/image171.emf"/><Relationship Id="rId5" Type="http://schemas.openxmlformats.org/officeDocument/2006/relationships/image" Target="../media/image165.emf"/><Relationship Id="rId10" Type="http://schemas.openxmlformats.org/officeDocument/2006/relationships/image" Target="../media/image170.emf"/><Relationship Id="rId4" Type="http://schemas.openxmlformats.org/officeDocument/2006/relationships/image" Target="../media/image164.emf"/><Relationship Id="rId9" Type="http://schemas.openxmlformats.org/officeDocument/2006/relationships/image" Target="../media/image169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3" Type="http://schemas.openxmlformats.org/officeDocument/2006/relationships/image" Target="../media/image175.emf"/><Relationship Id="rId7" Type="http://schemas.openxmlformats.org/officeDocument/2006/relationships/image" Target="../media/image179.emf"/><Relationship Id="rId12" Type="http://schemas.openxmlformats.org/officeDocument/2006/relationships/image" Target="../media/image184.e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Relationship Id="rId6" Type="http://schemas.openxmlformats.org/officeDocument/2006/relationships/image" Target="../media/image178.emf"/><Relationship Id="rId11" Type="http://schemas.openxmlformats.org/officeDocument/2006/relationships/image" Target="../media/image183.emf"/><Relationship Id="rId5" Type="http://schemas.openxmlformats.org/officeDocument/2006/relationships/image" Target="../media/image177.emf"/><Relationship Id="rId10" Type="http://schemas.openxmlformats.org/officeDocument/2006/relationships/image" Target="../media/image182.emf"/><Relationship Id="rId4" Type="http://schemas.openxmlformats.org/officeDocument/2006/relationships/image" Target="../media/image176.emf"/><Relationship Id="rId9" Type="http://schemas.openxmlformats.org/officeDocument/2006/relationships/image" Target="../media/image18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emf"/><Relationship Id="rId2" Type="http://schemas.openxmlformats.org/officeDocument/2006/relationships/image" Target="../media/image186.emf"/><Relationship Id="rId1" Type="http://schemas.openxmlformats.org/officeDocument/2006/relationships/image" Target="../media/image185.emf"/><Relationship Id="rId6" Type="http://schemas.openxmlformats.org/officeDocument/2006/relationships/image" Target="../media/image190.emf"/><Relationship Id="rId5" Type="http://schemas.openxmlformats.org/officeDocument/2006/relationships/image" Target="../media/image189.emf"/><Relationship Id="rId4" Type="http://schemas.openxmlformats.org/officeDocument/2006/relationships/image" Target="../media/image18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3" Type="http://schemas.openxmlformats.org/officeDocument/2006/relationships/image" Target="../media/image193.emf"/><Relationship Id="rId7" Type="http://schemas.openxmlformats.org/officeDocument/2006/relationships/image" Target="../media/image197.emf"/><Relationship Id="rId12" Type="http://schemas.openxmlformats.org/officeDocument/2006/relationships/image" Target="../media/image202.emf"/><Relationship Id="rId2" Type="http://schemas.openxmlformats.org/officeDocument/2006/relationships/image" Target="../media/image192.emf"/><Relationship Id="rId1" Type="http://schemas.openxmlformats.org/officeDocument/2006/relationships/image" Target="../media/image191.emf"/><Relationship Id="rId6" Type="http://schemas.openxmlformats.org/officeDocument/2006/relationships/image" Target="../media/image196.emf"/><Relationship Id="rId11" Type="http://schemas.openxmlformats.org/officeDocument/2006/relationships/image" Target="../media/image201.emf"/><Relationship Id="rId5" Type="http://schemas.openxmlformats.org/officeDocument/2006/relationships/image" Target="../media/image195.emf"/><Relationship Id="rId10" Type="http://schemas.openxmlformats.org/officeDocument/2006/relationships/image" Target="../media/image200.emf"/><Relationship Id="rId4" Type="http://schemas.openxmlformats.org/officeDocument/2006/relationships/image" Target="../media/image194.emf"/><Relationship Id="rId9" Type="http://schemas.openxmlformats.org/officeDocument/2006/relationships/image" Target="../media/image199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13" Type="http://schemas.openxmlformats.org/officeDocument/2006/relationships/image" Target="../media/image215.emf"/><Relationship Id="rId3" Type="http://schemas.openxmlformats.org/officeDocument/2006/relationships/image" Target="../media/image205.emf"/><Relationship Id="rId7" Type="http://schemas.openxmlformats.org/officeDocument/2006/relationships/image" Target="../media/image209.emf"/><Relationship Id="rId12" Type="http://schemas.openxmlformats.org/officeDocument/2006/relationships/image" Target="../media/image214.emf"/><Relationship Id="rId2" Type="http://schemas.openxmlformats.org/officeDocument/2006/relationships/image" Target="../media/image204.emf"/><Relationship Id="rId1" Type="http://schemas.openxmlformats.org/officeDocument/2006/relationships/image" Target="../media/image203.emf"/><Relationship Id="rId6" Type="http://schemas.openxmlformats.org/officeDocument/2006/relationships/image" Target="../media/image208.emf"/><Relationship Id="rId11" Type="http://schemas.openxmlformats.org/officeDocument/2006/relationships/image" Target="../media/image213.emf"/><Relationship Id="rId5" Type="http://schemas.openxmlformats.org/officeDocument/2006/relationships/image" Target="../media/image207.emf"/><Relationship Id="rId10" Type="http://schemas.openxmlformats.org/officeDocument/2006/relationships/image" Target="../media/image212.emf"/><Relationship Id="rId4" Type="http://schemas.openxmlformats.org/officeDocument/2006/relationships/image" Target="../media/image206.emf"/><Relationship Id="rId9" Type="http://schemas.openxmlformats.org/officeDocument/2006/relationships/image" Target="../media/image21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emf"/><Relationship Id="rId7" Type="http://schemas.openxmlformats.org/officeDocument/2006/relationships/image" Target="../media/image222.emf"/><Relationship Id="rId2" Type="http://schemas.openxmlformats.org/officeDocument/2006/relationships/image" Target="../media/image217.emf"/><Relationship Id="rId1" Type="http://schemas.openxmlformats.org/officeDocument/2006/relationships/image" Target="../media/image216.emf"/><Relationship Id="rId6" Type="http://schemas.openxmlformats.org/officeDocument/2006/relationships/image" Target="../media/image221.emf"/><Relationship Id="rId5" Type="http://schemas.openxmlformats.org/officeDocument/2006/relationships/image" Target="../media/image220.emf"/><Relationship Id="rId4" Type="http://schemas.openxmlformats.org/officeDocument/2006/relationships/image" Target="../media/image21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12" Type="http://schemas.openxmlformats.org/officeDocument/2006/relationships/image" Target="../media/image25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5" Type="http://schemas.openxmlformats.org/officeDocument/2006/relationships/image" Target="../media/image2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Relationship Id="rId14" Type="http://schemas.openxmlformats.org/officeDocument/2006/relationships/image" Target="../media/image2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image" Target="../media/image41.emf"/><Relationship Id="rId18" Type="http://schemas.openxmlformats.org/officeDocument/2006/relationships/image" Target="../media/image4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12" Type="http://schemas.openxmlformats.org/officeDocument/2006/relationships/image" Target="../media/image40.emf"/><Relationship Id="rId17" Type="http://schemas.openxmlformats.org/officeDocument/2006/relationships/image" Target="../media/image45.emf"/><Relationship Id="rId2" Type="http://schemas.openxmlformats.org/officeDocument/2006/relationships/image" Target="../media/image30.emf"/><Relationship Id="rId16" Type="http://schemas.openxmlformats.org/officeDocument/2006/relationships/image" Target="../media/image44.emf"/><Relationship Id="rId20" Type="http://schemas.openxmlformats.org/officeDocument/2006/relationships/image" Target="../media/image48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11" Type="http://schemas.openxmlformats.org/officeDocument/2006/relationships/image" Target="../media/image39.emf"/><Relationship Id="rId5" Type="http://schemas.openxmlformats.org/officeDocument/2006/relationships/image" Target="../media/image33.emf"/><Relationship Id="rId15" Type="http://schemas.openxmlformats.org/officeDocument/2006/relationships/image" Target="../media/image43.emf"/><Relationship Id="rId10" Type="http://schemas.openxmlformats.org/officeDocument/2006/relationships/image" Target="../media/image38.emf"/><Relationship Id="rId19" Type="http://schemas.openxmlformats.org/officeDocument/2006/relationships/image" Target="../media/image47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Relationship Id="rId14" Type="http://schemas.openxmlformats.org/officeDocument/2006/relationships/image" Target="../media/image4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9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12" Type="http://schemas.openxmlformats.org/officeDocument/2006/relationships/image" Target="../media/image68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5" Type="http://schemas.openxmlformats.org/officeDocument/2006/relationships/image" Target="../media/image61.emf"/><Relationship Id="rId10" Type="http://schemas.openxmlformats.org/officeDocument/2006/relationships/image" Target="../media/image66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Relationship Id="rId14" Type="http://schemas.openxmlformats.org/officeDocument/2006/relationships/image" Target="../media/image7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7" Type="http://schemas.openxmlformats.org/officeDocument/2006/relationships/image" Target="../media/image77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Relationship Id="rId9" Type="http://schemas.openxmlformats.org/officeDocument/2006/relationships/image" Target="../media/image8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12" Type="http://schemas.openxmlformats.org/officeDocument/2006/relationships/image" Target="../media/image98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11" Type="http://schemas.openxmlformats.org/officeDocument/2006/relationships/image" Target="../media/image97.emf"/><Relationship Id="rId5" Type="http://schemas.openxmlformats.org/officeDocument/2006/relationships/image" Target="../media/image91.emf"/><Relationship Id="rId10" Type="http://schemas.openxmlformats.org/officeDocument/2006/relationships/image" Target="../media/image96.emf"/><Relationship Id="rId4" Type="http://schemas.openxmlformats.org/officeDocument/2006/relationships/image" Target="../media/image90.emf"/><Relationship Id="rId9" Type="http://schemas.openxmlformats.org/officeDocument/2006/relationships/image" Target="../media/image9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598E8996-2A1B-41DB-8364-2B94F2E183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948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3521E59D-BE26-44DE-9C7B-48004A6F10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124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042082F-49B1-4802-8175-4E3807A176FC}" type="slidenum">
              <a:rPr lang="en-US" altLang="zh-CN" sz="1200" smtClean="0">
                <a:ea typeface="宋体" pitchFamily="2" charset="-122"/>
              </a:rPr>
              <a:pPr eaLnBrk="1" hangingPunct="1"/>
              <a:t>12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795C5C1-B28F-48DB-A516-FF8026E9F015}" type="slidenum">
              <a:rPr lang="en-US" altLang="zh-CN" sz="1200" smtClean="0">
                <a:ea typeface="宋体" pitchFamily="2" charset="-122"/>
              </a:rPr>
              <a:pPr eaLnBrk="1" hangingPunct="1"/>
              <a:t>19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</a:t>
            </a:r>
            <a:r>
              <a:rPr lang="en-US" altLang="zh-CN" smtClean="0"/>
              <a:t>P10”, </a:t>
            </a:r>
            <a:r>
              <a:rPr lang="zh-CN" altLang="en-US" smtClean="0"/>
              <a:t>可显示线性无关条件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C410E8E-9C70-41E0-805E-5AD0C2F8CE16}" type="slidenum">
              <a:rPr lang="en-US" altLang="zh-CN" sz="1200" smtClean="0">
                <a:ea typeface="宋体" pitchFamily="2" charset="-122"/>
              </a:rPr>
              <a:pPr eaLnBrk="1" hangingPunct="1"/>
              <a:t>20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000" smtClean="0"/>
              <a:t>运行时</a:t>
            </a:r>
            <a:r>
              <a:rPr lang="en-US" altLang="zh-CN" sz="1000" smtClean="0"/>
              <a:t>, </a:t>
            </a:r>
            <a:r>
              <a:rPr lang="zh-CN" altLang="en-US" sz="1000" smtClean="0"/>
              <a:t>点击按钮“方程</a:t>
            </a:r>
            <a:r>
              <a:rPr lang="en-US" altLang="zh-CN" sz="1000" smtClean="0"/>
              <a:t>3”, </a:t>
            </a:r>
            <a:r>
              <a:rPr lang="zh-CN" altLang="en-US" sz="1000" smtClean="0"/>
              <a:t>或“代入</a:t>
            </a:r>
            <a:r>
              <a:rPr lang="zh-CN" altLang="en-US" sz="1000" smtClean="0">
                <a:ea typeface="仿宋_GB2312" pitchFamily="49" charset="-122"/>
              </a:rPr>
              <a:t>③</a:t>
            </a:r>
            <a:r>
              <a:rPr lang="zh-CN" altLang="en-US" sz="1000" smtClean="0"/>
              <a:t>” </a:t>
            </a:r>
            <a:r>
              <a:rPr lang="en-US" altLang="zh-CN" sz="1000" smtClean="0"/>
              <a:t>, </a:t>
            </a:r>
            <a:r>
              <a:rPr lang="zh-CN" altLang="en-US" sz="1000" smtClean="0"/>
              <a:t>可显示方程</a:t>
            </a:r>
            <a:r>
              <a:rPr lang="zh-CN" altLang="en-US" sz="1000" smtClean="0">
                <a:ea typeface="仿宋_GB2312" pitchFamily="49" charset="-122"/>
              </a:rPr>
              <a:t>③</a:t>
            </a:r>
            <a:r>
              <a:rPr lang="en-US" altLang="zh-CN" sz="1000" smtClean="0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5F23A2C-6064-4D10-A6A7-A4D4BC079B54}" type="slidenum">
              <a:rPr lang="en-US" altLang="zh-CN" sz="1200" smtClean="0">
                <a:ea typeface="宋体" pitchFamily="2" charset="-122"/>
              </a:rPr>
              <a:pPr eaLnBrk="1" hangingPunct="1"/>
              <a:t>21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1000" smtClean="0"/>
              <a:t>运行时</a:t>
            </a:r>
            <a:r>
              <a:rPr lang="en-US" altLang="zh-CN" sz="1000" smtClean="0"/>
              <a:t>, </a:t>
            </a:r>
            <a:r>
              <a:rPr lang="zh-CN" altLang="en-US" sz="1000" smtClean="0"/>
              <a:t>点击按钮“方程</a:t>
            </a:r>
            <a:r>
              <a:rPr lang="en-US" altLang="zh-CN" sz="1000" smtClean="0"/>
              <a:t>3”, </a:t>
            </a:r>
            <a:r>
              <a:rPr lang="zh-CN" altLang="en-US" sz="1000" smtClean="0"/>
              <a:t>或“代入</a:t>
            </a:r>
            <a:r>
              <a:rPr lang="zh-CN" altLang="en-US" sz="1000" smtClean="0">
                <a:ea typeface="仿宋_GB2312" pitchFamily="49" charset="-122"/>
              </a:rPr>
              <a:t>③</a:t>
            </a:r>
            <a:r>
              <a:rPr lang="zh-CN" altLang="en-US" sz="1000" smtClean="0"/>
              <a:t>” </a:t>
            </a:r>
            <a:r>
              <a:rPr lang="en-US" altLang="zh-CN" sz="1000" smtClean="0"/>
              <a:t>, </a:t>
            </a:r>
            <a:r>
              <a:rPr lang="zh-CN" altLang="en-US" sz="1000" smtClean="0"/>
              <a:t>可显示方程</a:t>
            </a:r>
            <a:r>
              <a:rPr lang="zh-CN" altLang="en-US" sz="1000" smtClean="0">
                <a:ea typeface="仿宋_GB2312" pitchFamily="49" charset="-122"/>
              </a:rPr>
              <a:t>③</a:t>
            </a:r>
            <a:r>
              <a:rPr lang="en-US" altLang="zh-CN" sz="1000" smtClean="0"/>
              <a:t>.</a:t>
            </a:r>
          </a:p>
          <a:p>
            <a:pPr eaLnBrk="1" hangingPunct="1"/>
            <a:endParaRPr lang="en-US" altLang="zh-CN" sz="10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757914C-3E1A-42D4-8A8B-B2E67F181836}" type="slidenum">
              <a:rPr lang="en-US" altLang="zh-CN" sz="1200" smtClean="0">
                <a:ea typeface="宋体" pitchFamily="2" charset="-122"/>
              </a:rPr>
              <a:pPr eaLnBrk="1" hangingPunct="1"/>
              <a:t>22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mtClean="0"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86107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745680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8135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2553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655216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9582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77437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005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622328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64664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908077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0" y="6569075"/>
            <a:ext cx="9144000" cy="287338"/>
          </a:xfrm>
          <a:prstGeom prst="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defRPr/>
            </a:pPr>
            <a:r>
              <a:rPr kumimoji="1" lang="en-US" altLang="zh-CN" sz="16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高等数学</a:t>
            </a:r>
            <a:r>
              <a:rPr kumimoji="1" lang="en-US" altLang="zh-CN" sz="16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029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下页</a:t>
            </a:r>
          </a:p>
        </p:txBody>
      </p:sp>
      <p:sp>
        <p:nvSpPr>
          <p:cNvPr id="1030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结束</a:t>
            </a:r>
          </a:p>
        </p:txBody>
      </p:sp>
      <p:sp>
        <p:nvSpPr>
          <p:cNvPr id="1031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返回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4.emf"/><Relationship Id="rId26" Type="http://schemas.openxmlformats.org/officeDocument/2006/relationships/image" Target="../media/image98.e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1.e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3.emf"/><Relationship Id="rId20" Type="http://schemas.openxmlformats.org/officeDocument/2006/relationships/image" Target="../media/image95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97.e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10" Type="http://schemas.openxmlformats.org/officeDocument/2006/relationships/image" Target="../media/image90.e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2.emf"/><Relationship Id="rId22" Type="http://schemas.openxmlformats.org/officeDocument/2006/relationships/image" Target="../media/image9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6.emf"/><Relationship Id="rId26" Type="http://schemas.openxmlformats.org/officeDocument/2006/relationships/image" Target="../media/image110.e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3.e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5.emf"/><Relationship Id="rId20" Type="http://schemas.openxmlformats.org/officeDocument/2006/relationships/image" Target="../media/image107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0.e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109.e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28" Type="http://schemas.openxmlformats.org/officeDocument/2006/relationships/image" Target="../media/image111.emf"/><Relationship Id="rId10" Type="http://schemas.openxmlformats.org/officeDocument/2006/relationships/image" Target="../media/image102.e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99.e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4.emf"/><Relationship Id="rId22" Type="http://schemas.openxmlformats.org/officeDocument/2006/relationships/image" Target="../media/image108.emf"/><Relationship Id="rId27" Type="http://schemas.openxmlformats.org/officeDocument/2006/relationships/oleObject" Target="../embeddings/oleObject11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16.emf"/><Relationship Id="rId18" Type="http://schemas.openxmlformats.org/officeDocument/2006/relationships/oleObject" Target="../embeddings/oleObject11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20.emf"/><Relationship Id="rId7" Type="http://schemas.openxmlformats.org/officeDocument/2006/relationships/image" Target="../media/image113.e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18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17.bin"/><Relationship Id="rId20" Type="http://schemas.openxmlformats.org/officeDocument/2006/relationships/oleObject" Target="../embeddings/oleObject119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15.emf"/><Relationship Id="rId5" Type="http://schemas.openxmlformats.org/officeDocument/2006/relationships/image" Target="../media/image112.emf"/><Relationship Id="rId15" Type="http://schemas.openxmlformats.org/officeDocument/2006/relationships/image" Target="../media/image117.emf"/><Relationship Id="rId23" Type="http://schemas.openxmlformats.org/officeDocument/2006/relationships/image" Target="../media/image121.emf"/><Relationship Id="rId10" Type="http://schemas.openxmlformats.org/officeDocument/2006/relationships/oleObject" Target="../embeddings/oleObject114.bin"/><Relationship Id="rId19" Type="http://schemas.openxmlformats.org/officeDocument/2006/relationships/image" Target="../media/image119.emf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14.emf"/><Relationship Id="rId14" Type="http://schemas.openxmlformats.org/officeDocument/2006/relationships/oleObject" Target="../embeddings/oleObject116.bin"/><Relationship Id="rId22" Type="http://schemas.openxmlformats.org/officeDocument/2006/relationships/oleObject" Target="../embeddings/oleObject12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oleObject" Target="../embeddings/oleObject126.bin"/><Relationship Id="rId18" Type="http://schemas.openxmlformats.org/officeDocument/2006/relationships/oleObject" Target="../embeddings/oleObject128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6.emf"/><Relationship Id="rId17" Type="http://schemas.openxmlformats.org/officeDocument/2006/relationships/image" Target="../media/image128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2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image" Target="../media/image130.png"/><Relationship Id="rId10" Type="http://schemas.openxmlformats.org/officeDocument/2006/relationships/image" Target="../media/image125.emf"/><Relationship Id="rId19" Type="http://schemas.openxmlformats.org/officeDocument/2006/relationships/image" Target="../media/image129.emf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2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2.emf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4.emf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3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6.e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38.emf"/><Relationship Id="rId4" Type="http://schemas.openxmlformats.org/officeDocument/2006/relationships/image" Target="../media/image135.emf"/><Relationship Id="rId9" Type="http://schemas.openxmlformats.org/officeDocument/2006/relationships/oleObject" Target="../embeddings/oleObject13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47.emf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7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4.e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6.emf"/><Relationship Id="rId20" Type="http://schemas.openxmlformats.org/officeDocument/2006/relationships/image" Target="../media/image148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42.bin"/><Relationship Id="rId24" Type="http://schemas.openxmlformats.org/officeDocument/2006/relationships/image" Target="../media/image150.emf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oleObject" Target="../embeddings/oleObject148.bin"/><Relationship Id="rId10" Type="http://schemas.openxmlformats.org/officeDocument/2006/relationships/image" Target="../media/image143.e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5.emf"/><Relationship Id="rId22" Type="http://schemas.openxmlformats.org/officeDocument/2006/relationships/image" Target="../media/image14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58.e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5.e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7.emf"/><Relationship Id="rId20" Type="http://schemas.openxmlformats.org/officeDocument/2006/relationships/image" Target="../media/image159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2.e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54.e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151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6.emf"/><Relationship Id="rId22" Type="http://schemas.openxmlformats.org/officeDocument/2006/relationships/image" Target="../media/image16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68.emf"/><Relationship Id="rId26" Type="http://schemas.openxmlformats.org/officeDocument/2006/relationships/image" Target="../media/image172.emf"/><Relationship Id="rId3" Type="http://schemas.openxmlformats.org/officeDocument/2006/relationships/oleObject" Target="../embeddings/oleObject159.bin"/><Relationship Id="rId21" Type="http://schemas.openxmlformats.org/officeDocument/2006/relationships/oleObject" Target="../embeddings/oleObject168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5.emf"/><Relationship Id="rId17" Type="http://schemas.openxmlformats.org/officeDocument/2006/relationships/oleObject" Target="../embeddings/oleObject166.bin"/><Relationship Id="rId25" Type="http://schemas.openxmlformats.org/officeDocument/2006/relationships/oleObject" Target="../embeddings/oleObject17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7.emf"/><Relationship Id="rId20" Type="http://schemas.openxmlformats.org/officeDocument/2006/relationships/image" Target="../media/image169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2.emf"/><Relationship Id="rId11" Type="http://schemas.openxmlformats.org/officeDocument/2006/relationships/oleObject" Target="../embeddings/oleObject163.bin"/><Relationship Id="rId24" Type="http://schemas.openxmlformats.org/officeDocument/2006/relationships/image" Target="../media/image171.emf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23" Type="http://schemas.openxmlformats.org/officeDocument/2006/relationships/oleObject" Target="../embeddings/oleObject169.bin"/><Relationship Id="rId10" Type="http://schemas.openxmlformats.org/officeDocument/2006/relationships/image" Target="../media/image164.emf"/><Relationship Id="rId19" Type="http://schemas.openxmlformats.org/officeDocument/2006/relationships/oleObject" Target="../embeddings/oleObject167.bin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66.emf"/><Relationship Id="rId22" Type="http://schemas.openxmlformats.org/officeDocument/2006/relationships/image" Target="../media/image17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77.emf"/><Relationship Id="rId18" Type="http://schemas.openxmlformats.org/officeDocument/2006/relationships/oleObject" Target="../embeddings/oleObject178.bin"/><Relationship Id="rId26" Type="http://schemas.openxmlformats.org/officeDocument/2006/relationships/oleObject" Target="../embeddings/oleObject182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81.emf"/><Relationship Id="rId7" Type="http://schemas.openxmlformats.org/officeDocument/2006/relationships/image" Target="../media/image174.emf"/><Relationship Id="rId12" Type="http://schemas.openxmlformats.org/officeDocument/2006/relationships/oleObject" Target="../embeddings/oleObject175.bin"/><Relationship Id="rId17" Type="http://schemas.openxmlformats.org/officeDocument/2006/relationships/image" Target="../media/image179.emf"/><Relationship Id="rId25" Type="http://schemas.openxmlformats.org/officeDocument/2006/relationships/image" Target="../media/image18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7.bin"/><Relationship Id="rId20" Type="http://schemas.openxmlformats.org/officeDocument/2006/relationships/oleObject" Target="../embeddings/oleObject179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76.emf"/><Relationship Id="rId24" Type="http://schemas.openxmlformats.org/officeDocument/2006/relationships/oleObject" Target="../embeddings/oleObject181.bin"/><Relationship Id="rId5" Type="http://schemas.openxmlformats.org/officeDocument/2006/relationships/image" Target="../media/image173.emf"/><Relationship Id="rId15" Type="http://schemas.openxmlformats.org/officeDocument/2006/relationships/image" Target="../media/image178.emf"/><Relationship Id="rId23" Type="http://schemas.openxmlformats.org/officeDocument/2006/relationships/image" Target="../media/image182.emf"/><Relationship Id="rId10" Type="http://schemas.openxmlformats.org/officeDocument/2006/relationships/oleObject" Target="../embeddings/oleObject174.bin"/><Relationship Id="rId19" Type="http://schemas.openxmlformats.org/officeDocument/2006/relationships/image" Target="../media/image180.emf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75.emf"/><Relationship Id="rId14" Type="http://schemas.openxmlformats.org/officeDocument/2006/relationships/oleObject" Target="../embeddings/oleObject176.bin"/><Relationship Id="rId22" Type="http://schemas.openxmlformats.org/officeDocument/2006/relationships/oleObject" Target="../embeddings/oleObject180.bin"/><Relationship Id="rId27" Type="http://schemas.openxmlformats.org/officeDocument/2006/relationships/image" Target="../media/image18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oleObject" Target="../embeddings/oleObject18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86.emf"/><Relationship Id="rId12" Type="http://schemas.openxmlformats.org/officeDocument/2006/relationships/image" Target="../media/image188.emf"/><Relationship Id="rId17" Type="http://schemas.openxmlformats.org/officeDocument/2006/relationships/slide" Target="slide19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0.e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84.bin"/><Relationship Id="rId11" Type="http://schemas.openxmlformats.org/officeDocument/2006/relationships/oleObject" Target="../embeddings/oleObject186.bin"/><Relationship Id="rId5" Type="http://schemas.openxmlformats.org/officeDocument/2006/relationships/image" Target="../media/image185.emf"/><Relationship Id="rId15" Type="http://schemas.openxmlformats.org/officeDocument/2006/relationships/oleObject" Target="../embeddings/oleObject188.bin"/><Relationship Id="rId10" Type="http://schemas.openxmlformats.org/officeDocument/2006/relationships/image" Target="../media/image187.emf"/><Relationship Id="rId4" Type="http://schemas.openxmlformats.org/officeDocument/2006/relationships/oleObject" Target="../embeddings/oleObject183.bin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8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97.emf"/><Relationship Id="rId26" Type="http://schemas.openxmlformats.org/officeDocument/2006/relationships/image" Target="../media/image201.emf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197.bin"/><Relationship Id="rId7" Type="http://schemas.openxmlformats.org/officeDocument/2006/relationships/image" Target="../media/image192.emf"/><Relationship Id="rId12" Type="http://schemas.openxmlformats.org/officeDocument/2006/relationships/image" Target="../media/image194.emf"/><Relationship Id="rId17" Type="http://schemas.openxmlformats.org/officeDocument/2006/relationships/oleObject" Target="../embeddings/oleObject195.bin"/><Relationship Id="rId25" Type="http://schemas.openxmlformats.org/officeDocument/2006/relationships/oleObject" Target="../embeddings/oleObject19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6.emf"/><Relationship Id="rId20" Type="http://schemas.openxmlformats.org/officeDocument/2006/relationships/image" Target="../media/image198.e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90.bin"/><Relationship Id="rId11" Type="http://schemas.openxmlformats.org/officeDocument/2006/relationships/oleObject" Target="../embeddings/oleObject192.bin"/><Relationship Id="rId24" Type="http://schemas.openxmlformats.org/officeDocument/2006/relationships/image" Target="../media/image200.emf"/><Relationship Id="rId5" Type="http://schemas.openxmlformats.org/officeDocument/2006/relationships/image" Target="../media/image191.emf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28" Type="http://schemas.openxmlformats.org/officeDocument/2006/relationships/image" Target="../media/image202.emf"/><Relationship Id="rId10" Type="http://schemas.openxmlformats.org/officeDocument/2006/relationships/image" Target="../media/image193.emf"/><Relationship Id="rId19" Type="http://schemas.openxmlformats.org/officeDocument/2006/relationships/oleObject" Target="../embeddings/oleObject196.bin"/><Relationship Id="rId4" Type="http://schemas.openxmlformats.org/officeDocument/2006/relationships/oleObject" Target="../embeddings/oleObject189.bin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5.emf"/><Relationship Id="rId22" Type="http://schemas.openxmlformats.org/officeDocument/2006/relationships/image" Target="../media/image199.emf"/><Relationship Id="rId27" Type="http://schemas.openxmlformats.org/officeDocument/2006/relationships/oleObject" Target="../embeddings/oleObject20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13" Type="http://schemas.openxmlformats.org/officeDocument/2006/relationships/image" Target="../media/image207.emf"/><Relationship Id="rId18" Type="http://schemas.openxmlformats.org/officeDocument/2006/relationships/oleObject" Target="../embeddings/oleObject208.bin"/><Relationship Id="rId26" Type="http://schemas.openxmlformats.org/officeDocument/2006/relationships/oleObject" Target="../embeddings/oleObject212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11.emf"/><Relationship Id="rId7" Type="http://schemas.openxmlformats.org/officeDocument/2006/relationships/image" Target="../media/image204.emf"/><Relationship Id="rId12" Type="http://schemas.openxmlformats.org/officeDocument/2006/relationships/oleObject" Target="../embeddings/oleObject205.bin"/><Relationship Id="rId17" Type="http://schemas.openxmlformats.org/officeDocument/2006/relationships/image" Target="../media/image209.emf"/><Relationship Id="rId25" Type="http://schemas.openxmlformats.org/officeDocument/2006/relationships/image" Target="../media/image213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07.bin"/><Relationship Id="rId20" Type="http://schemas.openxmlformats.org/officeDocument/2006/relationships/oleObject" Target="../embeddings/oleObject209.bin"/><Relationship Id="rId29" Type="http://schemas.openxmlformats.org/officeDocument/2006/relationships/image" Target="../media/image215.e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02.bin"/><Relationship Id="rId11" Type="http://schemas.openxmlformats.org/officeDocument/2006/relationships/image" Target="../media/image206.emf"/><Relationship Id="rId24" Type="http://schemas.openxmlformats.org/officeDocument/2006/relationships/oleObject" Target="../embeddings/oleObject211.bin"/><Relationship Id="rId5" Type="http://schemas.openxmlformats.org/officeDocument/2006/relationships/image" Target="../media/image203.emf"/><Relationship Id="rId15" Type="http://schemas.openxmlformats.org/officeDocument/2006/relationships/image" Target="../media/image208.emf"/><Relationship Id="rId23" Type="http://schemas.openxmlformats.org/officeDocument/2006/relationships/image" Target="../media/image212.emf"/><Relationship Id="rId28" Type="http://schemas.openxmlformats.org/officeDocument/2006/relationships/oleObject" Target="../embeddings/oleObject213.bin"/><Relationship Id="rId10" Type="http://schemas.openxmlformats.org/officeDocument/2006/relationships/oleObject" Target="../embeddings/oleObject204.bin"/><Relationship Id="rId19" Type="http://schemas.openxmlformats.org/officeDocument/2006/relationships/image" Target="../media/image210.emf"/><Relationship Id="rId4" Type="http://schemas.openxmlformats.org/officeDocument/2006/relationships/oleObject" Target="../embeddings/oleObject201.bin"/><Relationship Id="rId9" Type="http://schemas.openxmlformats.org/officeDocument/2006/relationships/image" Target="../media/image205.emf"/><Relationship Id="rId14" Type="http://schemas.openxmlformats.org/officeDocument/2006/relationships/oleObject" Target="../embeddings/oleObject206.bin"/><Relationship Id="rId22" Type="http://schemas.openxmlformats.org/officeDocument/2006/relationships/oleObject" Target="../embeddings/oleObject210.bin"/><Relationship Id="rId27" Type="http://schemas.openxmlformats.org/officeDocument/2006/relationships/image" Target="../media/image21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emf"/><Relationship Id="rId13" Type="http://schemas.openxmlformats.org/officeDocument/2006/relationships/oleObject" Target="../embeddings/oleObject219.bin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22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2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7.e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10" Type="http://schemas.openxmlformats.org/officeDocument/2006/relationships/image" Target="../media/image219.emf"/><Relationship Id="rId4" Type="http://schemas.openxmlformats.org/officeDocument/2006/relationships/image" Target="../media/image216.e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22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2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e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e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5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1.emf"/><Relationship Id="rId26" Type="http://schemas.openxmlformats.org/officeDocument/2006/relationships/image" Target="../media/image25.e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.emf"/><Relationship Id="rId20" Type="http://schemas.openxmlformats.org/officeDocument/2006/relationships/image" Target="../media/image22.emf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4.emf"/><Relationship Id="rId32" Type="http://schemas.openxmlformats.org/officeDocument/2006/relationships/image" Target="../media/image28.e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26.emf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22.bin"/><Relationship Id="rId31" Type="http://schemas.openxmlformats.org/officeDocument/2006/relationships/oleObject" Target="../embeddings/oleObject28.bin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emf"/><Relationship Id="rId22" Type="http://schemas.openxmlformats.org/officeDocument/2006/relationships/image" Target="../media/image23.e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2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6.emf"/><Relationship Id="rId26" Type="http://schemas.openxmlformats.org/officeDocument/2006/relationships/image" Target="../media/image40.emf"/><Relationship Id="rId39" Type="http://schemas.openxmlformats.org/officeDocument/2006/relationships/image" Target="../media/image46.e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oleObject" Target="../embeddings/oleObject44.bin"/><Relationship Id="rId42" Type="http://schemas.openxmlformats.org/officeDocument/2006/relationships/oleObject" Target="../embeddings/oleObject4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image" Target="../media/image43.emf"/><Relationship Id="rId38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emf"/><Relationship Id="rId20" Type="http://schemas.openxmlformats.org/officeDocument/2006/relationships/image" Target="../media/image37.emf"/><Relationship Id="rId29" Type="http://schemas.openxmlformats.org/officeDocument/2006/relationships/image" Target="../media/image41.emf"/><Relationship Id="rId41" Type="http://schemas.openxmlformats.org/officeDocument/2006/relationships/image" Target="../media/image47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39.emf"/><Relationship Id="rId32" Type="http://schemas.openxmlformats.org/officeDocument/2006/relationships/oleObject" Target="../embeddings/oleObject43.bin"/><Relationship Id="rId37" Type="http://schemas.openxmlformats.org/officeDocument/2006/relationships/image" Target="../media/image45.emf"/><Relationship Id="rId40" Type="http://schemas.openxmlformats.org/officeDocument/2006/relationships/oleObject" Target="../embeddings/oleObject47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oleObject" Target="../embeddings/oleObject41.bin"/><Relationship Id="rId36" Type="http://schemas.openxmlformats.org/officeDocument/2006/relationships/oleObject" Target="../embeddings/oleObject45.bin"/><Relationship Id="rId10" Type="http://schemas.openxmlformats.org/officeDocument/2006/relationships/image" Target="../media/image32.emf"/><Relationship Id="rId19" Type="http://schemas.openxmlformats.org/officeDocument/2006/relationships/oleObject" Target="../embeddings/oleObject37.bin"/><Relationship Id="rId31" Type="http://schemas.openxmlformats.org/officeDocument/2006/relationships/image" Target="../media/image4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4.emf"/><Relationship Id="rId22" Type="http://schemas.openxmlformats.org/officeDocument/2006/relationships/image" Target="../media/image38.emf"/><Relationship Id="rId27" Type="http://schemas.openxmlformats.org/officeDocument/2006/relationships/image" Target="../media/image49.emf"/><Relationship Id="rId30" Type="http://schemas.openxmlformats.org/officeDocument/2006/relationships/oleObject" Target="../embeddings/oleObject42.bin"/><Relationship Id="rId35" Type="http://schemas.openxmlformats.org/officeDocument/2006/relationships/image" Target="../media/image44.emf"/><Relationship Id="rId43" Type="http://schemas.openxmlformats.org/officeDocument/2006/relationships/image" Target="../media/image4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6.emf"/><Relationship Id="rId3" Type="http://schemas.openxmlformats.org/officeDocument/2006/relationships/slide" Target="slide3.xml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3.e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5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2.emf"/><Relationship Id="rId4" Type="http://schemas.openxmlformats.org/officeDocument/2006/relationships/slide" Target="slide5.xml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4.emf"/><Relationship Id="rId26" Type="http://schemas.openxmlformats.org/officeDocument/2006/relationships/image" Target="../media/image68.e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3.emf"/><Relationship Id="rId20" Type="http://schemas.openxmlformats.org/officeDocument/2006/relationships/image" Target="../media/image65.emf"/><Relationship Id="rId29" Type="http://schemas.openxmlformats.org/officeDocument/2006/relationships/oleObject" Target="../embeddings/oleObject6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67.e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28" Type="http://schemas.openxmlformats.org/officeDocument/2006/relationships/image" Target="../media/image69.emf"/><Relationship Id="rId10" Type="http://schemas.openxmlformats.org/officeDocument/2006/relationships/image" Target="../media/image60.e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2.emf"/><Relationship Id="rId22" Type="http://schemas.openxmlformats.org/officeDocument/2006/relationships/image" Target="../media/image66.emf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7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7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4.e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5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2.e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4.emf"/><Relationship Id="rId20" Type="http://schemas.openxmlformats.org/officeDocument/2006/relationships/image" Target="../media/image86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81.e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78.e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0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B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428750" y="1365250"/>
            <a:ext cx="7086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defRPr/>
            </a:pPr>
            <a:r>
              <a:rPr kumimoji="1" lang="zh-CN" altLang="en-US" sz="4800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高阶线性微分方程</a:t>
            </a:r>
            <a:endParaRPr kumimoji="1" lang="en-US" altLang="zh-CN" sz="4800" dirty="0" smtClean="0">
              <a:solidFill>
                <a:schemeClr val="tx2"/>
              </a:solidFill>
              <a:latin typeface="华文行楷" pitchFamily="2" charset="-122"/>
              <a:ea typeface="华文行楷" pitchFamily="2" charset="-122"/>
            </a:endParaRPr>
          </a:p>
          <a:p>
            <a:pPr algn="ctr" eaLnBrk="1" fontAlgn="base" hangingPunct="1">
              <a:lnSpc>
                <a:spcPct val="100000"/>
              </a:lnSpc>
              <a:defRPr/>
            </a:pPr>
            <a:r>
              <a:rPr kumimoji="1" lang="en-US" altLang="zh-CN" dirty="0" smtClean="0">
                <a:solidFill>
                  <a:srgbClr val="009900"/>
                </a:solidFill>
                <a:latin typeface="+mn-lt"/>
                <a:ea typeface="华文行楷" pitchFamily="2" charset="-122"/>
              </a:rPr>
              <a:t>/*Higher Order Linear Differential Equations*/</a:t>
            </a:r>
            <a:r>
              <a:rPr kumimoji="1" lang="en-US" altLang="zh-CN" sz="3600" dirty="0" smtClean="0">
                <a:solidFill>
                  <a:srgbClr val="00990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kumimoji="1" lang="zh-CN" altLang="en-US" sz="3600" dirty="0" smtClean="0">
              <a:solidFill>
                <a:srgbClr val="0099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05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23622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第六节</a:t>
            </a:r>
          </a:p>
        </p:txBody>
      </p:sp>
      <p:sp>
        <p:nvSpPr>
          <p:cNvPr id="2053" name="AutoShape 1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86000" y="3722688"/>
            <a:ext cx="6172200" cy="685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 sz="3200" b="1"/>
              <a:t>二、线性齐次方程解的结构 </a:t>
            </a:r>
          </a:p>
        </p:txBody>
      </p:sp>
      <p:sp>
        <p:nvSpPr>
          <p:cNvPr id="2054" name="AutoShape 1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86000" y="4637088"/>
            <a:ext cx="6400800" cy="685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 sz="3200" b="1"/>
              <a:t>三、线性非齐次方程解的结构</a:t>
            </a:r>
            <a:r>
              <a:rPr kumimoji="1" lang="zh-CN" altLang="en-US" sz="3200"/>
              <a:t> </a:t>
            </a:r>
          </a:p>
        </p:txBody>
      </p:sp>
      <p:sp>
        <p:nvSpPr>
          <p:cNvPr id="2055" name="AutoShape 2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133600" y="5551488"/>
            <a:ext cx="3429000" cy="685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100000"/>
              </a:lnSpc>
            </a:pPr>
            <a:r>
              <a:rPr kumimoji="1" lang="en-US" altLang="zh-CN" sz="3200" b="1">
                <a:ea typeface="宋体" pitchFamily="2" charset="-122"/>
                <a:cs typeface="Times New Roman" pitchFamily="18" charset="0"/>
              </a:rPr>
              <a:t>*</a:t>
            </a:r>
            <a:r>
              <a:rPr kumimoji="1" lang="zh-CN" altLang="en-US" sz="3200" b="1">
                <a:ea typeface="宋体" pitchFamily="2" charset="-122"/>
                <a:cs typeface="Times New Roman" pitchFamily="18" charset="0"/>
              </a:rPr>
              <a:t>四、常数变易法</a:t>
            </a:r>
            <a:r>
              <a:rPr kumimoji="1" lang="zh-CN" altLang="en-US" sz="3200"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2056" name="Text Box 28"/>
          <p:cNvSpPr txBox="1">
            <a:spLocks noChangeArrowheads="1"/>
          </p:cNvSpPr>
          <p:nvPr/>
        </p:nvSpPr>
        <p:spPr bwMode="auto">
          <a:xfrm>
            <a:off x="2330450" y="2874963"/>
            <a:ext cx="526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一、二阶线性微分方程举例  </a:t>
            </a:r>
          </a:p>
        </p:txBody>
      </p:sp>
      <p:sp>
        <p:nvSpPr>
          <p:cNvPr id="2057" name="Text Box 32"/>
          <p:cNvSpPr txBox="1">
            <a:spLocks noChangeArrowheads="1"/>
          </p:cNvSpPr>
          <p:nvPr/>
        </p:nvSpPr>
        <p:spPr bwMode="auto">
          <a:xfrm>
            <a:off x="7340600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第七章 </a:t>
            </a:r>
          </a:p>
        </p:txBody>
      </p:sp>
      <p:sp>
        <p:nvSpPr>
          <p:cNvPr id="36897" name="AutoShape 3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7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2250"/>
            <a:ext cx="8610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两个函数在区间 </a:t>
            </a:r>
            <a:r>
              <a:rPr lang="en-US" altLang="zh-CN" sz="3200" i="1" smtClean="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上线性相关与线性无关的</a:t>
            </a:r>
            <a:r>
              <a:rPr lang="zh-CN" altLang="en-US" sz="2800" b="1" smtClean="0">
                <a:ea typeface="楷体_GB2312" pitchFamily="49" charset="-122"/>
              </a:rPr>
              <a:t>充要条件</a:t>
            </a:r>
            <a:r>
              <a:rPr lang="en-US" altLang="zh-CN" sz="2800" smtClean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393700" y="865188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3" imgW="1790774" imgH="419249" progId="Equation.3">
                  <p:embed/>
                </p:oleObj>
              </mc:Choice>
              <mc:Fallback>
                <p:oleObj name="Equation" r:id="rId3" imgW="1790774" imgH="41924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865188"/>
                        <a:ext cx="181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133600" y="7889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线性相关</a:t>
            </a:r>
          </a:p>
        </p:txBody>
      </p:sp>
      <p:grpSp>
        <p:nvGrpSpPr>
          <p:cNvPr id="100357" name="Group 5"/>
          <p:cNvGrpSpPr>
            <a:grpSpLocks/>
          </p:cNvGrpSpPr>
          <p:nvPr/>
        </p:nvGrpSpPr>
        <p:grpSpPr bwMode="auto">
          <a:xfrm>
            <a:off x="3733800" y="1017588"/>
            <a:ext cx="1008063" cy="152400"/>
            <a:chOff x="2304" y="1056"/>
            <a:chExt cx="720" cy="96"/>
          </a:xfrm>
        </p:grpSpPr>
        <p:sp>
          <p:nvSpPr>
            <p:cNvPr id="11306" name="Line 6"/>
            <p:cNvSpPr>
              <a:spLocks noChangeShapeType="1"/>
            </p:cNvSpPr>
            <p:nvPr/>
          </p:nvSpPr>
          <p:spPr bwMode="auto">
            <a:xfrm>
              <a:off x="2304" y="1056"/>
              <a:ext cx="72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7" name="Line 7"/>
            <p:cNvSpPr>
              <a:spLocks noChangeShapeType="1"/>
            </p:cNvSpPr>
            <p:nvPr/>
          </p:nvSpPr>
          <p:spPr bwMode="auto">
            <a:xfrm flipH="1">
              <a:off x="2304" y="1152"/>
              <a:ext cx="72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4800600" y="7747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存在不全为 </a:t>
            </a:r>
            <a:r>
              <a:rPr kumimoji="1" lang="en-US" altLang="zh-CN"/>
              <a:t>0 </a:t>
            </a:r>
            <a:r>
              <a:rPr kumimoji="1" lang="zh-CN" altLang="en-US"/>
              <a:t>的</a:t>
            </a:r>
          </a:p>
        </p:txBody>
      </p:sp>
      <p:graphicFrame>
        <p:nvGraphicFramePr>
          <p:cNvPr id="100361" name="Object 9"/>
          <p:cNvGraphicFramePr>
            <a:graphicFrameLocks noChangeAspect="1"/>
          </p:cNvGraphicFramePr>
          <p:nvPr/>
        </p:nvGraphicFramePr>
        <p:xfrm>
          <a:off x="7473950" y="838200"/>
          <a:ext cx="8318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5" imgW="800212" imgH="419249" progId="Equation.3">
                  <p:embed/>
                </p:oleObj>
              </mc:Choice>
              <mc:Fallback>
                <p:oleObj name="Equation" r:id="rId5" imgW="800212" imgH="41924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838200"/>
                        <a:ext cx="8318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8229600" y="762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使</a:t>
            </a:r>
          </a:p>
        </p:txBody>
      </p:sp>
      <p:graphicFrame>
        <p:nvGraphicFramePr>
          <p:cNvPr id="100363" name="Object 11"/>
          <p:cNvGraphicFramePr>
            <a:graphicFrameLocks noChangeAspect="1"/>
          </p:cNvGraphicFramePr>
          <p:nvPr/>
        </p:nvGraphicFramePr>
        <p:xfrm>
          <a:off x="5003800" y="1335088"/>
          <a:ext cx="314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Equation" r:id="rId7" imgW="3124237" imgH="419249" progId="Equation.3">
                  <p:embed/>
                </p:oleObj>
              </mc:Choice>
              <mc:Fallback>
                <p:oleObj name="Equation" r:id="rId7" imgW="3124237" imgH="41924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335088"/>
                        <a:ext cx="314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64" name="Group 12"/>
          <p:cNvGrpSpPr>
            <a:grpSpLocks/>
          </p:cNvGrpSpPr>
          <p:nvPr/>
        </p:nvGrpSpPr>
        <p:grpSpPr bwMode="auto">
          <a:xfrm>
            <a:off x="3810000" y="2235200"/>
            <a:ext cx="1008063" cy="152400"/>
            <a:chOff x="2352" y="1824"/>
            <a:chExt cx="720" cy="96"/>
          </a:xfrm>
        </p:grpSpPr>
        <p:sp>
          <p:nvSpPr>
            <p:cNvPr id="11304" name="Line 13"/>
            <p:cNvSpPr>
              <a:spLocks noChangeShapeType="1"/>
            </p:cNvSpPr>
            <p:nvPr/>
          </p:nvSpPr>
          <p:spPr bwMode="auto">
            <a:xfrm>
              <a:off x="2352" y="1824"/>
              <a:ext cx="72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5" name="Line 14"/>
            <p:cNvSpPr>
              <a:spLocks noChangeShapeType="1"/>
            </p:cNvSpPr>
            <p:nvPr/>
          </p:nvSpPr>
          <p:spPr bwMode="auto">
            <a:xfrm flipH="1">
              <a:off x="2352" y="1920"/>
              <a:ext cx="72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0367" name="Object 15"/>
          <p:cNvGraphicFramePr>
            <a:graphicFrameLocks noChangeAspect="1"/>
          </p:cNvGraphicFramePr>
          <p:nvPr/>
        </p:nvGraphicFramePr>
        <p:xfrm>
          <a:off x="4978400" y="1828800"/>
          <a:ext cx="1879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9" imgW="1847980" imgH="923888" progId="Equation.3">
                  <p:embed/>
                </p:oleObj>
              </mc:Choice>
              <mc:Fallback>
                <p:oleObj name="Equation" r:id="rId9" imgW="1847980" imgH="92388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1828800"/>
                        <a:ext cx="1879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68" name="Group 16"/>
          <p:cNvGrpSpPr>
            <a:grpSpLocks/>
          </p:cNvGrpSpPr>
          <p:nvPr/>
        </p:nvGrpSpPr>
        <p:grpSpPr bwMode="auto">
          <a:xfrm>
            <a:off x="7315200" y="1905000"/>
            <a:ext cx="1676400" cy="914400"/>
            <a:chOff x="4464" y="1248"/>
            <a:chExt cx="1056" cy="576"/>
          </a:xfrm>
        </p:grpSpPr>
        <p:sp>
          <p:nvSpPr>
            <p:cNvPr id="11301" name="Rectangle 17"/>
            <p:cNvSpPr>
              <a:spLocks noChangeArrowheads="1"/>
            </p:cNvSpPr>
            <p:nvPr/>
          </p:nvSpPr>
          <p:spPr bwMode="auto">
            <a:xfrm>
              <a:off x="4464" y="1248"/>
              <a:ext cx="912" cy="57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6600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2" name="Text Box 18"/>
            <p:cNvSpPr txBox="1">
              <a:spLocks noChangeArrowheads="1"/>
            </p:cNvSpPr>
            <p:nvPr/>
          </p:nvSpPr>
          <p:spPr bwMode="auto">
            <a:xfrm>
              <a:off x="4464" y="1248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400"/>
                <a:t>( </a:t>
              </a:r>
              <a:r>
                <a:rPr kumimoji="1" lang="zh-CN" altLang="en-US" sz="2400"/>
                <a:t>无妨设</a:t>
              </a:r>
            </a:p>
          </p:txBody>
        </p:sp>
        <p:graphicFrame>
          <p:nvGraphicFramePr>
            <p:cNvPr id="11303" name="Object 19"/>
            <p:cNvGraphicFramePr>
              <a:graphicFrameLocks noChangeAspect="1"/>
            </p:cNvGraphicFramePr>
            <p:nvPr/>
          </p:nvGraphicFramePr>
          <p:xfrm>
            <a:off x="4560" y="1495"/>
            <a:ext cx="75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8" name="公式" r:id="rId11" imgW="466679" imgH="190537" progId="Equation.3">
                    <p:embed/>
                  </p:oleObj>
                </mc:Choice>
                <mc:Fallback>
                  <p:oleObj name="公式" r:id="rId11" imgW="466679" imgH="190537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495"/>
                          <a:ext cx="75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372" name="Object 20"/>
          <p:cNvGraphicFramePr>
            <a:graphicFrameLocks noChangeAspect="1"/>
          </p:cNvGraphicFramePr>
          <p:nvPr/>
        </p:nvGraphicFramePr>
        <p:xfrm>
          <a:off x="457200" y="3136900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13" imgW="1790774" imgH="419249" progId="Equation.3">
                  <p:embed/>
                </p:oleObj>
              </mc:Choice>
              <mc:Fallback>
                <p:oleObj name="Equation" r:id="rId13" imgW="1790774" imgH="41924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36900"/>
                        <a:ext cx="181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3" name="Text Box 21"/>
          <p:cNvSpPr txBox="1">
            <a:spLocks noChangeArrowheads="1"/>
          </p:cNvSpPr>
          <p:nvPr/>
        </p:nvSpPr>
        <p:spPr bwMode="auto">
          <a:xfrm>
            <a:off x="2273300" y="3084513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线性无关</a:t>
            </a:r>
          </a:p>
        </p:txBody>
      </p:sp>
      <p:grpSp>
        <p:nvGrpSpPr>
          <p:cNvPr id="100374" name="Group 22"/>
          <p:cNvGrpSpPr>
            <a:grpSpLocks/>
          </p:cNvGrpSpPr>
          <p:nvPr/>
        </p:nvGrpSpPr>
        <p:grpSpPr bwMode="auto">
          <a:xfrm>
            <a:off x="3873500" y="3276600"/>
            <a:ext cx="1008063" cy="152400"/>
            <a:chOff x="2352" y="1824"/>
            <a:chExt cx="720" cy="96"/>
          </a:xfrm>
        </p:grpSpPr>
        <p:sp>
          <p:nvSpPr>
            <p:cNvPr id="11299" name="Line 23"/>
            <p:cNvSpPr>
              <a:spLocks noChangeShapeType="1"/>
            </p:cNvSpPr>
            <p:nvPr/>
          </p:nvSpPr>
          <p:spPr bwMode="auto">
            <a:xfrm>
              <a:off x="2352" y="1824"/>
              <a:ext cx="72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Line 24"/>
            <p:cNvSpPr>
              <a:spLocks noChangeShapeType="1"/>
            </p:cNvSpPr>
            <p:nvPr/>
          </p:nvSpPr>
          <p:spPr bwMode="auto">
            <a:xfrm flipH="1">
              <a:off x="2352" y="1920"/>
              <a:ext cx="72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0377" name="Object 25"/>
          <p:cNvGraphicFramePr>
            <a:graphicFrameLocks noChangeAspect="1"/>
          </p:cNvGraphicFramePr>
          <p:nvPr/>
        </p:nvGraphicFramePr>
        <p:xfrm>
          <a:off x="5041900" y="2857500"/>
          <a:ext cx="88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Equation" r:id="rId15" imgW="857417" imgH="923888" progId="Equation.3">
                  <p:embed/>
                </p:oleObj>
              </mc:Choice>
              <mc:Fallback>
                <p:oleObj name="Equation" r:id="rId15" imgW="857417" imgH="92388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2857500"/>
                        <a:ext cx="889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78" name="Group 26"/>
          <p:cNvGrpSpPr>
            <a:grpSpLocks/>
          </p:cNvGrpSpPr>
          <p:nvPr/>
        </p:nvGrpSpPr>
        <p:grpSpPr bwMode="auto">
          <a:xfrm>
            <a:off x="6007100" y="3124200"/>
            <a:ext cx="495300" cy="457200"/>
            <a:chOff x="3744" y="2448"/>
            <a:chExt cx="312" cy="288"/>
          </a:xfrm>
        </p:grpSpPr>
        <p:graphicFrame>
          <p:nvGraphicFramePr>
            <p:cNvPr id="11297" name="Object 27"/>
            <p:cNvGraphicFramePr>
              <a:graphicFrameLocks noChangeAspect="1"/>
            </p:cNvGraphicFramePr>
            <p:nvPr/>
          </p:nvGraphicFramePr>
          <p:xfrm>
            <a:off x="3744" y="2448"/>
            <a:ext cx="31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1" name="公式" r:id="rId17" imgW="95343" imgH="85725" progId="Equation.3">
                    <p:embed/>
                  </p:oleObj>
                </mc:Choice>
                <mc:Fallback>
                  <p:oleObj name="公式" r:id="rId17" imgW="95343" imgH="8572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448"/>
                          <a:ext cx="31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8" name="Line 28"/>
            <p:cNvSpPr>
              <a:spLocks noChangeShapeType="1"/>
            </p:cNvSpPr>
            <p:nvPr/>
          </p:nvSpPr>
          <p:spPr bwMode="auto">
            <a:xfrm>
              <a:off x="3840" y="2448"/>
              <a:ext cx="9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6464300" y="30622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常数</a:t>
            </a: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774700" y="521017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思考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endParaRPr kumimoji="1" lang="en-US" altLang="zh-CN"/>
          </a:p>
        </p:txBody>
      </p:sp>
      <p:graphicFrame>
        <p:nvGraphicFramePr>
          <p:cNvPr id="100383" name="Object 31"/>
          <p:cNvGraphicFramePr>
            <a:graphicFrameLocks noChangeAspect="1"/>
          </p:cNvGraphicFramePr>
          <p:nvPr/>
        </p:nvGraphicFramePr>
        <p:xfrm>
          <a:off x="1841500" y="5272088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Equation" r:id="rId19" imgW="2181179" imgH="428625" progId="Equation.3">
                  <p:embed/>
                </p:oleObj>
              </mc:Choice>
              <mc:Fallback>
                <p:oleObj name="Equation" r:id="rId19" imgW="2181179" imgH="42862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5272088"/>
                        <a:ext cx="220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84" name="Text Box 32"/>
          <p:cNvSpPr txBox="1">
            <a:spLocks noChangeArrowheads="1"/>
          </p:cNvSpPr>
          <p:nvPr/>
        </p:nvSpPr>
        <p:spPr bwMode="auto">
          <a:xfrm>
            <a:off x="3975100" y="52720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中有一个恒为 </a:t>
            </a:r>
            <a:r>
              <a:rPr kumimoji="1" lang="en-US" altLang="zh-CN"/>
              <a:t>0, </a:t>
            </a:r>
            <a:r>
              <a:rPr kumimoji="1" lang="zh-CN" altLang="en-US"/>
              <a:t>则</a:t>
            </a:r>
          </a:p>
        </p:txBody>
      </p:sp>
      <p:graphicFrame>
        <p:nvGraphicFramePr>
          <p:cNvPr id="100385" name="Object 33"/>
          <p:cNvGraphicFramePr>
            <a:graphicFrameLocks noChangeAspect="1"/>
          </p:cNvGraphicFramePr>
          <p:nvPr/>
        </p:nvGraphicFramePr>
        <p:xfrm>
          <a:off x="7099300" y="5272088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Equation" r:id="rId21" imgW="1790774" imgH="419249" progId="Equation.3">
                  <p:embed/>
                </p:oleObj>
              </mc:Choice>
              <mc:Fallback>
                <p:oleObj name="Equation" r:id="rId21" imgW="1790774" imgH="41924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5272088"/>
                        <a:ext cx="181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86" name="Text Box 34"/>
          <p:cNvSpPr txBox="1">
            <a:spLocks noChangeArrowheads="1"/>
          </p:cNvSpPr>
          <p:nvPr/>
        </p:nvSpPr>
        <p:spPr bwMode="auto">
          <a:xfrm>
            <a:off x="1765300" y="58054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必线性</a:t>
            </a:r>
          </a:p>
        </p:txBody>
      </p:sp>
      <p:sp>
        <p:nvSpPr>
          <p:cNvPr id="100387" name="Line 35"/>
          <p:cNvSpPr>
            <a:spLocks noChangeShapeType="1"/>
          </p:cNvSpPr>
          <p:nvPr/>
        </p:nvSpPr>
        <p:spPr bwMode="auto">
          <a:xfrm>
            <a:off x="2971800" y="631983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8" name="Text Box 36"/>
          <p:cNvSpPr txBox="1">
            <a:spLocks noChangeArrowheads="1"/>
          </p:cNvSpPr>
          <p:nvPr/>
        </p:nvSpPr>
        <p:spPr bwMode="auto">
          <a:xfrm>
            <a:off x="3136900" y="58054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相关</a:t>
            </a:r>
          </a:p>
        </p:txBody>
      </p:sp>
      <p:grpSp>
        <p:nvGrpSpPr>
          <p:cNvPr id="100389" name="Group 37"/>
          <p:cNvGrpSpPr>
            <a:grpSpLocks/>
          </p:cNvGrpSpPr>
          <p:nvPr/>
        </p:nvGrpSpPr>
        <p:grpSpPr bwMode="auto">
          <a:xfrm>
            <a:off x="3573463" y="4662488"/>
            <a:ext cx="1008062" cy="152400"/>
            <a:chOff x="2352" y="1824"/>
            <a:chExt cx="720" cy="96"/>
          </a:xfrm>
        </p:grpSpPr>
        <p:sp>
          <p:nvSpPr>
            <p:cNvPr id="11295" name="Line 38"/>
            <p:cNvSpPr>
              <a:spLocks noChangeShapeType="1"/>
            </p:cNvSpPr>
            <p:nvPr/>
          </p:nvSpPr>
          <p:spPr bwMode="auto">
            <a:xfrm>
              <a:off x="2352" y="1824"/>
              <a:ext cx="72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6" name="Line 39"/>
            <p:cNvSpPr>
              <a:spLocks noChangeShapeType="1"/>
            </p:cNvSpPr>
            <p:nvPr/>
          </p:nvSpPr>
          <p:spPr bwMode="auto">
            <a:xfrm flipH="1">
              <a:off x="2352" y="1920"/>
              <a:ext cx="72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0392" name="Object 40"/>
          <p:cNvGraphicFramePr>
            <a:graphicFrameLocks noChangeAspect="1"/>
          </p:cNvGraphicFramePr>
          <p:nvPr/>
        </p:nvGraphicFramePr>
        <p:xfrm>
          <a:off x="4606925" y="4281488"/>
          <a:ext cx="2946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Equation" r:id="rId23" imgW="2914817" imgH="876337" progId="Equation.3">
                  <p:embed/>
                </p:oleObj>
              </mc:Choice>
              <mc:Fallback>
                <p:oleObj name="Equation" r:id="rId23" imgW="2914817" imgH="876337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4281488"/>
                        <a:ext cx="2946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4" name="Object 42"/>
          <p:cNvGraphicFramePr>
            <a:graphicFrameLocks noChangeAspect="1"/>
          </p:cNvGraphicFramePr>
          <p:nvPr/>
        </p:nvGraphicFramePr>
        <p:xfrm>
          <a:off x="457200" y="3898900"/>
          <a:ext cx="242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Equation" r:id="rId25" imgW="2400300" imgH="419249" progId="Equation.3">
                  <p:embed/>
                </p:oleObj>
              </mc:Choice>
              <mc:Fallback>
                <p:oleObj name="Equation" r:id="rId25" imgW="2400300" imgH="41924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98900"/>
                        <a:ext cx="242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95" name="Text Box 43"/>
          <p:cNvSpPr txBox="1">
            <a:spLocks noChangeArrowheads="1"/>
          </p:cNvSpPr>
          <p:nvPr/>
        </p:nvSpPr>
        <p:spPr bwMode="auto">
          <a:xfrm>
            <a:off x="2894013" y="3846513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线性无关</a:t>
            </a:r>
          </a:p>
        </p:txBody>
      </p:sp>
      <p:sp>
        <p:nvSpPr>
          <p:cNvPr id="100396" name="AutoShape 44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0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utoUpdateAnimBg="0"/>
      <p:bldP spid="100360" grpId="0" autoUpdateAnimBg="0"/>
      <p:bldP spid="100362" grpId="0" autoUpdateAnimBg="0"/>
      <p:bldP spid="100373" grpId="0" autoUpdateAnimBg="0"/>
      <p:bldP spid="100381" grpId="0" autoUpdateAnimBg="0"/>
      <p:bldP spid="100382" grpId="0" autoUpdateAnimBg="0"/>
      <p:bldP spid="100384" grpId="0" autoUpdateAnimBg="0"/>
      <p:bldP spid="100386" grpId="0" autoUpdateAnimBg="0"/>
      <p:bldP spid="100387" grpId="0" animBg="1"/>
      <p:bldP spid="100388" grpId="0" autoUpdateAnimBg="0"/>
      <p:bldP spid="100395" grpId="0" build="p" autoUpdateAnimBg="0" advAuto="0"/>
      <p:bldP spid="10039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33375"/>
            <a:ext cx="1447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定理 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  <a:endParaRPr lang="en-US" altLang="zh-CN" sz="2800" smtClean="0">
              <a:ea typeface="楷体_GB2312" pitchFamily="49" charset="-122"/>
            </a:endParaRPr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1905000" y="409575"/>
          <a:ext cx="217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3" imgW="2143041" imgH="428625" progId="Equation.3">
                  <p:embed/>
                </p:oleObj>
              </mc:Choice>
              <mc:Fallback>
                <p:oleObj name="Equation" r:id="rId3" imgW="2143041" imgH="42862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9575"/>
                        <a:ext cx="2171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4038600" y="333375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是二阶线性齐次方程的两个线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304800" y="923925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性无关特解</a:t>
            </a:r>
            <a:r>
              <a:rPr kumimoji="1" lang="en-US" altLang="zh-CN"/>
              <a:t>, </a:t>
            </a:r>
          </a:p>
        </p:txBody>
      </p:sp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2743200" y="1019175"/>
          <a:ext cx="331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5" imgW="3286153" imgH="419249" progId="Equation.3">
                  <p:embed/>
                </p:oleObj>
              </mc:Choice>
              <mc:Fallback>
                <p:oleObj name="Equation" r:id="rId5" imgW="3286153" imgH="41924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019175"/>
                        <a:ext cx="331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304800" y="1490663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数</a:t>
            </a:r>
            <a:r>
              <a:rPr kumimoji="1" lang="en-US" altLang="zh-CN"/>
              <a:t>) </a:t>
            </a:r>
            <a:r>
              <a:rPr kumimoji="1" lang="zh-CN" altLang="en-US"/>
              <a:t>是该方程的通解</a:t>
            </a:r>
            <a:r>
              <a:rPr kumimoji="1" lang="en-US" altLang="zh-CN"/>
              <a:t>.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685800" y="2049463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例如</a:t>
            </a:r>
            <a:r>
              <a:rPr kumimoji="1" lang="en-US" altLang="zh-CN">
                <a:solidFill>
                  <a:schemeClr val="tx2"/>
                </a:solidFill>
              </a:rPr>
              <a:t>,</a:t>
            </a:r>
            <a:r>
              <a:rPr kumimoji="1" lang="en-US" altLang="zh-CN"/>
              <a:t> </a:t>
            </a:r>
            <a:r>
              <a:rPr kumimoji="1" lang="zh-CN" altLang="en-US"/>
              <a:t>方程</a:t>
            </a:r>
          </a:p>
        </p:txBody>
      </p:sp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2514600" y="2125663"/>
          <a:ext cx="147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7" imgW="1447874" imgH="390451" progId="Equation.3">
                  <p:embed/>
                </p:oleObj>
              </mc:Choice>
              <mc:Fallback>
                <p:oleObj name="Equation" r:id="rId7" imgW="1447874" imgH="39045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25663"/>
                        <a:ext cx="147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3962400" y="200977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有特解</a:t>
            </a:r>
          </a:p>
        </p:txBody>
      </p:sp>
      <p:graphicFrame>
        <p:nvGraphicFramePr>
          <p:cNvPr id="101387" name="Object 11"/>
          <p:cNvGraphicFramePr>
            <a:graphicFrameLocks noChangeAspect="1"/>
          </p:cNvGraphicFramePr>
          <p:nvPr/>
        </p:nvGraphicFramePr>
        <p:xfrm>
          <a:off x="5232400" y="2085975"/>
          <a:ext cx="154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Equation" r:id="rId9" imgW="1524149" imgH="419249" progId="Equation.3">
                  <p:embed/>
                </p:oleObj>
              </mc:Choice>
              <mc:Fallback>
                <p:oleObj name="Equation" r:id="rId9" imgW="1524149" imgH="41924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2085975"/>
                        <a:ext cx="154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8" name="Object 12"/>
          <p:cNvGraphicFramePr>
            <a:graphicFrameLocks noChangeAspect="1"/>
          </p:cNvGraphicFramePr>
          <p:nvPr/>
        </p:nvGraphicFramePr>
        <p:xfrm>
          <a:off x="6813550" y="2085975"/>
          <a:ext cx="154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Equation" r:id="rId11" imgW="1524149" imgH="419249" progId="Equation.3">
                  <p:embed/>
                </p:oleObj>
              </mc:Choice>
              <mc:Fallback>
                <p:oleObj name="Equation" r:id="rId11" imgW="1524149" imgH="41924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550" y="2085975"/>
                        <a:ext cx="154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8305800" y="202406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且</a:t>
            </a:r>
          </a:p>
        </p:txBody>
      </p:sp>
      <p:grpSp>
        <p:nvGrpSpPr>
          <p:cNvPr id="101390" name="Group 14"/>
          <p:cNvGrpSpPr>
            <a:grpSpLocks/>
          </p:cNvGrpSpPr>
          <p:nvPr/>
        </p:nvGrpSpPr>
        <p:grpSpPr bwMode="auto">
          <a:xfrm>
            <a:off x="1981200" y="2695575"/>
            <a:ext cx="495300" cy="457200"/>
            <a:chOff x="3744" y="2448"/>
            <a:chExt cx="312" cy="288"/>
          </a:xfrm>
        </p:grpSpPr>
        <p:graphicFrame>
          <p:nvGraphicFramePr>
            <p:cNvPr id="12320" name="Object 15"/>
            <p:cNvGraphicFramePr>
              <a:graphicFrameLocks noChangeAspect="1"/>
            </p:cNvGraphicFramePr>
            <p:nvPr/>
          </p:nvGraphicFramePr>
          <p:xfrm>
            <a:off x="3744" y="2448"/>
            <a:ext cx="31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6" name="公式" r:id="rId13" imgW="95343" imgH="85725" progId="Equation.3">
                    <p:embed/>
                  </p:oleObj>
                </mc:Choice>
                <mc:Fallback>
                  <p:oleObj name="公式" r:id="rId13" imgW="95343" imgH="8572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448"/>
                          <a:ext cx="31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1" name="Line 16"/>
            <p:cNvSpPr>
              <a:spLocks noChangeShapeType="1"/>
            </p:cNvSpPr>
            <p:nvPr/>
          </p:nvSpPr>
          <p:spPr bwMode="auto">
            <a:xfrm>
              <a:off x="3840" y="2448"/>
              <a:ext cx="9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2362200" y="269557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常数</a:t>
            </a:r>
            <a:r>
              <a:rPr kumimoji="1" lang="en-US" altLang="zh-CN"/>
              <a:t>,</a:t>
            </a:r>
          </a:p>
        </p:txBody>
      </p:sp>
      <p:sp>
        <p:nvSpPr>
          <p:cNvPr id="101394" name="Text Box 18"/>
          <p:cNvSpPr txBox="1">
            <a:spLocks noChangeArrowheads="1"/>
          </p:cNvSpPr>
          <p:nvPr/>
        </p:nvSpPr>
        <p:spPr bwMode="auto">
          <a:xfrm>
            <a:off x="3276600" y="2619375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故方程的通解为</a:t>
            </a:r>
          </a:p>
        </p:txBody>
      </p:sp>
      <p:graphicFrame>
        <p:nvGraphicFramePr>
          <p:cNvPr id="101395" name="Object 19"/>
          <p:cNvGraphicFramePr>
            <a:graphicFrameLocks noChangeAspect="1"/>
          </p:cNvGraphicFramePr>
          <p:nvPr/>
        </p:nvGraphicFramePr>
        <p:xfrm>
          <a:off x="2209800" y="3241675"/>
          <a:ext cx="321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Equation" r:id="rId15" imgW="3181443" imgH="419249" progId="Equation.3">
                  <p:embed/>
                </p:oleObj>
              </mc:Choice>
              <mc:Fallback>
                <p:oleObj name="Equation" r:id="rId15" imgW="3181443" imgH="41924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41675"/>
                        <a:ext cx="321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685800" y="3852863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推论</a:t>
            </a:r>
            <a:r>
              <a:rPr kumimoji="1" lang="en-US" altLang="zh-CN" b="1">
                <a:solidFill>
                  <a:schemeClr val="tx2"/>
                </a:solidFill>
              </a:rPr>
              <a:t>. </a:t>
            </a:r>
          </a:p>
        </p:txBody>
      </p:sp>
      <p:graphicFrame>
        <p:nvGraphicFramePr>
          <p:cNvPr id="101398" name="Object 22"/>
          <p:cNvGraphicFramePr>
            <a:graphicFrameLocks noChangeAspect="1"/>
          </p:cNvGraphicFramePr>
          <p:nvPr/>
        </p:nvGraphicFramePr>
        <p:xfrm>
          <a:off x="1752600" y="3908425"/>
          <a:ext cx="223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Equation" r:id="rId17" imgW="2209949" imgH="428625" progId="Equation.3">
                  <p:embed/>
                </p:oleObj>
              </mc:Choice>
              <mc:Fallback>
                <p:oleObj name="Equation" r:id="rId17" imgW="2209949" imgH="42862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08425"/>
                        <a:ext cx="223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3962400" y="3838575"/>
            <a:ext cx="276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是</a:t>
            </a:r>
            <a:r>
              <a:rPr kumimoji="1" lang="zh-CN" altLang="en-US" i="1"/>
              <a:t> </a:t>
            </a:r>
            <a:r>
              <a:rPr kumimoji="1" lang="en-US" altLang="zh-CN" i="1"/>
              <a:t>n</a:t>
            </a:r>
            <a:r>
              <a:rPr kumimoji="1" lang="en-US" altLang="zh-CN"/>
              <a:t> </a:t>
            </a:r>
            <a:r>
              <a:rPr kumimoji="1" lang="zh-CN" altLang="en-US"/>
              <a:t>阶齐次方程 </a:t>
            </a:r>
          </a:p>
        </p:txBody>
      </p:sp>
      <p:graphicFrame>
        <p:nvGraphicFramePr>
          <p:cNvPr id="101400" name="Object 24"/>
          <p:cNvGraphicFramePr>
            <a:graphicFrameLocks noChangeAspect="1"/>
          </p:cNvGraphicFramePr>
          <p:nvPr/>
        </p:nvGraphicFramePr>
        <p:xfrm>
          <a:off x="1524000" y="4448175"/>
          <a:ext cx="6921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Equation" r:id="rId19" imgW="6896137" imgH="504974" progId="Equation.3">
                  <p:embed/>
                </p:oleObj>
              </mc:Choice>
              <mc:Fallback>
                <p:oleObj name="Equation" r:id="rId19" imgW="6896137" imgH="50497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48175"/>
                        <a:ext cx="6921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304800" y="5072063"/>
            <a:ext cx="380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的 </a:t>
            </a:r>
            <a:r>
              <a:rPr kumimoji="1" lang="en-US" altLang="zh-CN" i="1"/>
              <a:t>n</a:t>
            </a:r>
            <a:r>
              <a:rPr kumimoji="1" lang="en-US" altLang="zh-CN"/>
              <a:t> </a:t>
            </a:r>
            <a:r>
              <a:rPr kumimoji="1" lang="zh-CN" altLang="en-US"/>
              <a:t>个线性无关</a:t>
            </a:r>
            <a:r>
              <a:rPr kumimoji="1" lang="en-US" altLang="zh-CN">
                <a:solidFill>
                  <a:schemeClr val="tx2"/>
                </a:solidFill>
              </a:rPr>
              <a:t>(</a:t>
            </a:r>
            <a:r>
              <a:rPr kumimoji="1" lang="zh-CN" altLang="en-US">
                <a:solidFill>
                  <a:schemeClr val="tx2"/>
                </a:solidFill>
              </a:rPr>
              <a:t>特</a:t>
            </a:r>
            <a:r>
              <a:rPr kumimoji="1" lang="en-US" altLang="zh-CN">
                <a:solidFill>
                  <a:schemeClr val="tx2"/>
                </a:solidFill>
              </a:rPr>
              <a:t>)</a:t>
            </a:r>
            <a:r>
              <a:rPr kumimoji="1" lang="zh-CN" altLang="en-US"/>
              <a:t>解</a:t>
            </a:r>
            <a:r>
              <a:rPr kumimoji="1" lang="en-US" altLang="zh-CN"/>
              <a:t>, </a:t>
            </a: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3924300" y="5057775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则方程的通解为</a:t>
            </a:r>
          </a:p>
        </p:txBody>
      </p:sp>
      <p:graphicFrame>
        <p:nvGraphicFramePr>
          <p:cNvPr id="101403" name="Object 27"/>
          <p:cNvGraphicFramePr>
            <a:graphicFrameLocks noChangeAspect="1"/>
          </p:cNvGraphicFramePr>
          <p:nvPr/>
        </p:nvGraphicFramePr>
        <p:xfrm>
          <a:off x="1377950" y="5743575"/>
          <a:ext cx="575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Equation" r:id="rId21" imgW="5724590" imgH="438001" progId="Equation.3">
                  <p:embed/>
                </p:oleObj>
              </mc:Choice>
              <mc:Fallback>
                <p:oleObj name="Equation" r:id="rId21" imgW="5724590" imgH="43800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5743575"/>
                        <a:ext cx="5753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404" name="Group 28"/>
          <p:cNvGrpSpPr>
            <a:grpSpLocks/>
          </p:cNvGrpSpPr>
          <p:nvPr/>
        </p:nvGrpSpPr>
        <p:grpSpPr bwMode="auto">
          <a:xfrm>
            <a:off x="457200" y="2492375"/>
            <a:ext cx="1524000" cy="939800"/>
            <a:chOff x="768" y="1616"/>
            <a:chExt cx="960" cy="592"/>
          </a:xfrm>
        </p:grpSpPr>
        <p:graphicFrame>
          <p:nvGraphicFramePr>
            <p:cNvPr id="12318" name="Object 29"/>
            <p:cNvGraphicFramePr>
              <a:graphicFrameLocks noChangeAspect="1"/>
            </p:cNvGraphicFramePr>
            <p:nvPr/>
          </p:nvGraphicFramePr>
          <p:xfrm>
            <a:off x="768" y="1616"/>
            <a:ext cx="96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1" name="Equation" r:id="rId23" imgW="1495379" imgH="914512" progId="Equation.3">
                    <p:embed/>
                  </p:oleObj>
                </mc:Choice>
                <mc:Fallback>
                  <p:oleObj name="Equation" r:id="rId23" imgW="1495379" imgH="91451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616"/>
                          <a:ext cx="960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9" name="Object 30"/>
            <p:cNvGraphicFramePr>
              <a:graphicFrameLocks noChangeAspect="1"/>
            </p:cNvGraphicFramePr>
            <p:nvPr/>
          </p:nvGraphicFramePr>
          <p:xfrm>
            <a:off x="820" y="1868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2" name="Equation" r:id="rId25" imgW="304763" imgH="419249" progId="Equation.3">
                    <p:embed/>
                  </p:oleObj>
                </mc:Choice>
                <mc:Fallback>
                  <p:oleObj name="Equation" r:id="rId25" imgW="304763" imgH="419249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" y="1868"/>
                          <a:ext cx="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407" name="Object 31"/>
          <p:cNvGraphicFramePr>
            <a:graphicFrameLocks noChangeAspect="1"/>
          </p:cNvGraphicFramePr>
          <p:nvPr/>
        </p:nvGraphicFramePr>
        <p:xfrm>
          <a:off x="6172200" y="1019175"/>
          <a:ext cx="2603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Equation" r:id="rId27" imgW="2571917" imgH="438001" progId="Equation.3">
                  <p:embed/>
                </p:oleObj>
              </mc:Choice>
              <mc:Fallback>
                <p:oleObj name="Equation" r:id="rId27" imgW="2571917" imgH="43800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019175"/>
                        <a:ext cx="2603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2286000" y="92392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则</a:t>
            </a:r>
          </a:p>
        </p:txBody>
      </p:sp>
      <p:sp>
        <p:nvSpPr>
          <p:cNvPr id="101409" name="AutoShape 3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  <p:sp>
        <p:nvSpPr>
          <p:cNvPr id="101410" name="Text Box 34"/>
          <p:cNvSpPr txBox="1">
            <a:spLocks noChangeArrowheads="1"/>
          </p:cNvSpPr>
          <p:nvPr/>
        </p:nvSpPr>
        <p:spPr bwMode="auto">
          <a:xfrm>
            <a:off x="7285038" y="5646738"/>
            <a:ext cx="1103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sz="2400">
                <a:solidFill>
                  <a:schemeClr val="accent2"/>
                </a:solidFill>
              </a:rPr>
              <a:t>(P327)</a:t>
            </a:r>
            <a:r>
              <a:rPr kumimoji="1" lang="en-US" altLang="zh-CN"/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1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1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1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1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0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  <p:bldP spid="101381" grpId="0" autoUpdateAnimBg="0"/>
      <p:bldP spid="101383" grpId="0" autoUpdateAnimBg="0"/>
      <p:bldP spid="101384" grpId="0" autoUpdateAnimBg="0"/>
      <p:bldP spid="101386" grpId="0" autoUpdateAnimBg="0"/>
      <p:bldP spid="101389" grpId="0" autoUpdateAnimBg="0"/>
      <p:bldP spid="101393" grpId="0" autoUpdateAnimBg="0"/>
      <p:bldP spid="101394" grpId="0" autoUpdateAnimBg="0"/>
      <p:bldP spid="101397" grpId="0" build="p" autoUpdateAnimBg="0"/>
      <p:bldP spid="101399" grpId="0" build="p" autoUpdateAnimBg="0" advAuto="0"/>
      <p:bldP spid="101401" grpId="0" build="p" autoUpdateAnimBg="0" advAuto="0"/>
      <p:bldP spid="101402" grpId="0" build="p" autoUpdateAnimBg="0"/>
      <p:bldP spid="101408" grpId="0" build="p" autoUpdateAnimBg="0"/>
      <p:bldP spid="101409" grpId="0" animBg="1" autoUpdateAnimBg="0"/>
      <p:bldP spid="101410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6477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三、线性非齐次方程解的结构</a:t>
            </a:r>
            <a:r>
              <a:rPr lang="zh-CN" altLang="en-US" sz="3200" smtClean="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2133600" y="1123950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4" imgW="1352531" imgH="400162" progId="Equation.3">
                  <p:embed/>
                </p:oleObj>
              </mc:Choice>
              <mc:Fallback>
                <p:oleObj name="Equation" r:id="rId4" imgW="1352531" imgH="40016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23950"/>
                        <a:ext cx="138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505200" y="103663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是二阶非齐次方程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304800" y="2176463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的一个特解</a:t>
            </a:r>
            <a:r>
              <a:rPr kumimoji="1" lang="en-US" altLang="zh-CN"/>
              <a:t>, </a:t>
            </a:r>
          </a:p>
        </p:txBody>
      </p:sp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2438400" y="2749550"/>
          <a:ext cx="256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6" imgW="2533780" imgH="381074" progId="Equation.3">
                  <p:embed/>
                </p:oleObj>
              </mc:Choice>
              <mc:Fallback>
                <p:oleObj name="Equation" r:id="rId6" imgW="2533780" imgH="3810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49550"/>
                        <a:ext cx="256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2286000" y="216535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i="1"/>
              <a:t>Y 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 </a:t>
            </a:r>
            <a:r>
              <a:rPr kumimoji="1" lang="zh-CN" altLang="en-US"/>
              <a:t>是相应齐次方程的通解</a:t>
            </a:r>
            <a:r>
              <a:rPr kumimoji="1" lang="en-US" altLang="zh-CN"/>
              <a:t>,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685800" y="10223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定理 </a:t>
            </a:r>
            <a:r>
              <a:rPr kumimoji="1" lang="en-US" altLang="zh-CN" b="1">
                <a:solidFill>
                  <a:schemeClr val="tx2"/>
                </a:solidFill>
              </a:rPr>
              <a:t>3.</a:t>
            </a:r>
            <a:endParaRPr kumimoji="1" lang="en-US" altLang="zh-CN"/>
          </a:p>
        </p:txBody>
      </p:sp>
      <p:graphicFrame>
        <p:nvGraphicFramePr>
          <p:cNvPr id="102409" name="Object 9"/>
          <p:cNvGraphicFramePr>
            <a:graphicFrameLocks noChangeAspect="1"/>
          </p:cNvGraphicFramePr>
          <p:nvPr/>
        </p:nvGraphicFramePr>
        <p:xfrm>
          <a:off x="2108200" y="1670050"/>
          <a:ext cx="406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8" imgW="4038526" imgH="390451" progId="Equation.3">
                  <p:embed/>
                </p:oleObj>
              </mc:Choice>
              <mc:Fallback>
                <p:oleObj name="Equation" r:id="rId8" imgW="4038526" imgH="39045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1670050"/>
                        <a:ext cx="4064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6781800" y="213836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304800" y="324643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是非齐次方程的通解</a:t>
            </a:r>
            <a:r>
              <a:rPr kumimoji="1" lang="en-US" altLang="zh-CN"/>
              <a:t>.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609600" y="37655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证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en-US" altLang="zh-CN"/>
              <a:t> </a:t>
            </a:r>
            <a:r>
              <a:rPr kumimoji="1" lang="zh-CN" altLang="en-US"/>
              <a:t>将</a:t>
            </a:r>
          </a:p>
        </p:txBody>
      </p:sp>
      <p:graphicFrame>
        <p:nvGraphicFramePr>
          <p:cNvPr id="102413" name="Object 13"/>
          <p:cNvGraphicFramePr>
            <a:graphicFrameLocks noChangeAspect="1"/>
          </p:cNvGraphicFramePr>
          <p:nvPr/>
        </p:nvGraphicFramePr>
        <p:xfrm>
          <a:off x="1752600" y="3886200"/>
          <a:ext cx="256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10" imgW="2533780" imgH="381074" progId="Equation.3">
                  <p:embed/>
                </p:oleObj>
              </mc:Choice>
              <mc:Fallback>
                <p:oleObj name="Equation" r:id="rId10" imgW="2533780" imgH="38107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86200"/>
                        <a:ext cx="256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4267200" y="377983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代入方程①左端</a:t>
            </a:r>
            <a:r>
              <a:rPr kumimoji="1" lang="en-US" altLang="zh-CN"/>
              <a:t>, </a:t>
            </a:r>
            <a:r>
              <a:rPr kumimoji="1" lang="zh-CN" altLang="en-US"/>
              <a:t>得</a:t>
            </a:r>
          </a:p>
        </p:txBody>
      </p:sp>
      <p:graphicFrame>
        <p:nvGraphicFramePr>
          <p:cNvPr id="102415" name="Object 15"/>
          <p:cNvGraphicFramePr>
            <a:graphicFrameLocks noChangeAspect="1"/>
          </p:cNvGraphicFramePr>
          <p:nvPr/>
        </p:nvGraphicFramePr>
        <p:xfrm>
          <a:off x="1195388" y="4451350"/>
          <a:ext cx="161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12" imgW="1581020" imgH="390451" progId="Equation.3">
                  <p:embed/>
                </p:oleObj>
              </mc:Choice>
              <mc:Fallback>
                <p:oleObj name="Equation" r:id="rId12" imgW="1581020" imgH="39045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4451350"/>
                        <a:ext cx="1612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6" name="Object 16"/>
          <p:cNvGraphicFramePr>
            <a:graphicFrameLocks noChangeAspect="1"/>
          </p:cNvGraphicFramePr>
          <p:nvPr/>
        </p:nvGraphicFramePr>
        <p:xfrm>
          <a:off x="2878138" y="4440238"/>
          <a:ext cx="254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14" imgW="2514712" imgH="390451" progId="Equation.3">
                  <p:embed/>
                </p:oleObj>
              </mc:Choice>
              <mc:Fallback>
                <p:oleObj name="Equation" r:id="rId14" imgW="2514712" imgH="39045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4440238"/>
                        <a:ext cx="2540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7" name="Object 17"/>
          <p:cNvGraphicFramePr>
            <a:graphicFrameLocks noChangeAspect="1"/>
          </p:cNvGraphicFramePr>
          <p:nvPr/>
        </p:nvGraphicFramePr>
        <p:xfrm>
          <a:off x="876300" y="5099050"/>
          <a:ext cx="415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16" imgW="4124167" imgH="390451" progId="Equation.3">
                  <p:embed/>
                </p:oleObj>
              </mc:Choice>
              <mc:Fallback>
                <p:oleObj name="Equation" r:id="rId16" imgW="4124167" imgH="39045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5099050"/>
                        <a:ext cx="4152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8" name="Object 18"/>
          <p:cNvGraphicFramePr>
            <a:graphicFrameLocks noChangeAspect="1"/>
          </p:cNvGraphicFramePr>
          <p:nvPr/>
        </p:nvGraphicFramePr>
        <p:xfrm>
          <a:off x="5105400" y="5137150"/>
          <a:ext cx="368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18" imgW="3657488" imgH="390451" progId="Equation.3">
                  <p:embed/>
                </p:oleObj>
              </mc:Choice>
              <mc:Fallback>
                <p:oleObj name="Equation" r:id="rId18" imgW="3657488" imgH="39045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37150"/>
                        <a:ext cx="3683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9" name="Object 19"/>
          <p:cNvGraphicFramePr>
            <a:graphicFrameLocks noChangeAspect="1"/>
          </p:cNvGraphicFramePr>
          <p:nvPr/>
        </p:nvGraphicFramePr>
        <p:xfrm>
          <a:off x="876300" y="5645150"/>
          <a:ext cx="2628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20" imgW="2600353" imgH="381074" progId="Equation.3">
                  <p:embed/>
                </p:oleObj>
              </mc:Choice>
              <mc:Fallback>
                <p:oleObj name="Equation" r:id="rId20" imgW="2600353" imgH="38107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5645150"/>
                        <a:ext cx="2628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0" name="Object 20"/>
          <p:cNvGraphicFramePr>
            <a:graphicFrameLocks noChangeAspect="1"/>
          </p:cNvGraphicFramePr>
          <p:nvPr/>
        </p:nvGraphicFramePr>
        <p:xfrm>
          <a:off x="5410200" y="4440238"/>
          <a:ext cx="238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22" imgW="2362163" imgH="381074" progId="Equation.3">
                  <p:embed/>
                </p:oleObj>
              </mc:Choice>
              <mc:Fallback>
                <p:oleObj name="Equation" r:id="rId22" imgW="2362163" imgH="38107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40238"/>
                        <a:ext cx="238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1" name="Line 21"/>
          <p:cNvSpPr>
            <a:spLocks noChangeShapeType="1"/>
          </p:cNvSpPr>
          <p:nvPr/>
        </p:nvSpPr>
        <p:spPr bwMode="auto">
          <a:xfrm>
            <a:off x="1981200" y="4930775"/>
            <a:ext cx="53975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2" name="Line 22"/>
          <p:cNvSpPr>
            <a:spLocks noChangeShapeType="1"/>
          </p:cNvSpPr>
          <p:nvPr/>
        </p:nvSpPr>
        <p:spPr bwMode="auto">
          <a:xfrm>
            <a:off x="4608513" y="4892675"/>
            <a:ext cx="53975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3" name="Line 23"/>
          <p:cNvSpPr>
            <a:spLocks noChangeShapeType="1"/>
          </p:cNvSpPr>
          <p:nvPr/>
        </p:nvSpPr>
        <p:spPr bwMode="auto">
          <a:xfrm flipV="1">
            <a:off x="7092950" y="4892675"/>
            <a:ext cx="53975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6384925" y="2667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②</a:t>
            </a: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6384925" y="15700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①</a:t>
            </a:r>
          </a:p>
        </p:txBody>
      </p:sp>
      <p:sp>
        <p:nvSpPr>
          <p:cNvPr id="102426" name="AutoShape 2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  <p:bldP spid="102405" grpId="0" autoUpdateAnimBg="0"/>
      <p:bldP spid="102407" grpId="0" autoUpdateAnimBg="0"/>
      <p:bldP spid="102408" grpId="0" autoUpdateAnimBg="0"/>
      <p:bldP spid="102410" grpId="0" autoUpdateAnimBg="0"/>
      <p:bldP spid="102411" grpId="0" autoUpdateAnimBg="0"/>
      <p:bldP spid="102412" grpId="0" autoUpdateAnimBg="0"/>
      <p:bldP spid="102414" grpId="0" autoUpdateAnimBg="0"/>
      <p:bldP spid="102421" grpId="0" animBg="1"/>
      <p:bldP spid="102422" grpId="0" animBg="1"/>
      <p:bldP spid="102423" grpId="0" animBg="1"/>
      <p:bldP spid="102424" grpId="0" build="p" autoUpdateAnimBg="0" advAuto="0"/>
      <p:bldP spid="102425" grpId="0" build="p" autoUpdateAnimBg="0" advAuto="0"/>
      <p:bldP spid="10242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762000" y="333375"/>
          <a:ext cx="30527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3" imgW="2981390" imgH="400162" progId="Equation.3">
                  <p:embed/>
                </p:oleObj>
              </mc:Choice>
              <mc:Fallback>
                <p:oleObj name="Equation" r:id="rId3" imgW="2981390" imgH="40016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3375"/>
                        <a:ext cx="30527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810000" y="333375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是非齐次方程的解</a:t>
            </a:r>
            <a:r>
              <a:rPr kumimoji="1" lang="en-US" altLang="zh-CN"/>
              <a:t>,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220663" y="847725"/>
            <a:ext cx="6242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是齐次的一个解</a:t>
            </a:r>
            <a:r>
              <a:rPr kumimoji="1" lang="en-US" altLang="zh-CN"/>
              <a:t>,</a:t>
            </a:r>
            <a:r>
              <a:rPr kumimoji="1" lang="zh-CN" altLang="en-US"/>
              <a:t>故而可由</a:t>
            </a:r>
            <a:r>
              <a:rPr kumimoji="1" lang="en-US" altLang="zh-CN" i="1"/>
              <a:t>Y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</a:t>
            </a:r>
            <a:r>
              <a:rPr kumimoji="1" lang="zh-CN" altLang="en-US"/>
              <a:t>表示，</a:t>
            </a:r>
            <a:endParaRPr kumimoji="1" lang="en-US" altLang="zh-CN"/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685800" y="17002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例如</a:t>
            </a:r>
            <a:r>
              <a:rPr kumimoji="1" lang="en-US" altLang="zh-CN">
                <a:solidFill>
                  <a:schemeClr val="tx2"/>
                </a:solidFill>
              </a:rPr>
              <a:t>,</a:t>
            </a:r>
            <a:r>
              <a:rPr kumimoji="1" lang="en-US" altLang="zh-CN"/>
              <a:t>  </a:t>
            </a:r>
            <a:r>
              <a:rPr kumimoji="1" lang="zh-CN" altLang="en-US"/>
              <a:t>方程</a:t>
            </a:r>
          </a:p>
        </p:txBody>
      </p:sp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2514600" y="1746250"/>
          <a:ext cx="1752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公式" r:id="rId5" imgW="628594" imgH="171450" progId="Equation.3">
                  <p:embed/>
                </p:oleObj>
              </mc:Choice>
              <mc:Fallback>
                <p:oleObj name="公式" r:id="rId5" imgW="628594" imgH="1714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46250"/>
                        <a:ext cx="1752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4267200" y="17002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有特解</a:t>
            </a:r>
          </a:p>
        </p:txBody>
      </p:sp>
      <p:graphicFrame>
        <p:nvGraphicFramePr>
          <p:cNvPr id="104457" name="Object 9"/>
          <p:cNvGraphicFramePr>
            <a:graphicFrameLocks noChangeAspect="1"/>
          </p:cNvGraphicFramePr>
          <p:nvPr/>
        </p:nvGraphicFramePr>
        <p:xfrm>
          <a:off x="5715000" y="1827213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7" imgW="923990" imgH="381074" progId="Equation.3">
                  <p:embed/>
                </p:oleObj>
              </mc:Choice>
              <mc:Fallback>
                <p:oleObj name="Equation" r:id="rId7" imgW="923990" imgH="38107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827213"/>
                        <a:ext cx="95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8" name="Object 10"/>
          <p:cNvGraphicFramePr>
            <a:graphicFrameLocks noChangeAspect="1"/>
          </p:cNvGraphicFramePr>
          <p:nvPr/>
        </p:nvGraphicFramePr>
        <p:xfrm>
          <a:off x="2552700" y="3068638"/>
          <a:ext cx="323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9" imgW="3209879" imgH="419249" progId="Equation.3">
                  <p:embed/>
                </p:oleObj>
              </mc:Choice>
              <mc:Fallback>
                <p:oleObj name="Equation" r:id="rId9" imgW="3209879" imgH="41924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068638"/>
                        <a:ext cx="323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685800" y="23891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对应齐次方程</a:t>
            </a:r>
          </a:p>
        </p:txBody>
      </p:sp>
      <p:graphicFrame>
        <p:nvGraphicFramePr>
          <p:cNvPr id="104460" name="Object 12"/>
          <p:cNvGraphicFramePr>
            <a:graphicFrameLocks noChangeAspect="1"/>
          </p:cNvGraphicFramePr>
          <p:nvPr/>
        </p:nvGraphicFramePr>
        <p:xfrm>
          <a:off x="2971800" y="2428875"/>
          <a:ext cx="1752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公式" r:id="rId11" imgW="628594" imgH="171450" progId="Equation.3">
                  <p:embed/>
                </p:oleObj>
              </mc:Choice>
              <mc:Fallback>
                <p:oleObj name="公式" r:id="rId11" imgW="628594" imgH="17145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428875"/>
                        <a:ext cx="1752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4648200" y="23495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有通解</a:t>
            </a:r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685800" y="35575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因此该方程的通解为</a:t>
            </a:r>
          </a:p>
        </p:txBody>
      </p:sp>
      <p:graphicFrame>
        <p:nvGraphicFramePr>
          <p:cNvPr id="104463" name="Object 15"/>
          <p:cNvGraphicFramePr>
            <a:graphicFrameLocks noChangeAspect="1"/>
          </p:cNvGraphicFramePr>
          <p:nvPr/>
        </p:nvGraphicFramePr>
        <p:xfrm>
          <a:off x="2578100" y="4221163"/>
          <a:ext cx="374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Equation" r:id="rId13" imgW="3714694" imgH="419249" progId="Equation.3">
                  <p:embed/>
                </p:oleObj>
              </mc:Choice>
              <mc:Fallback>
                <p:oleObj name="Equation" r:id="rId13" imgW="3714694" imgH="41924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4221163"/>
                        <a:ext cx="374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4" name="Text 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000263" y="329268"/>
            <a:ext cx="1759328" cy="523220"/>
          </a:xfrm>
          <a:prstGeom prst="rect">
            <a:avLst/>
          </a:prstGeom>
          <a:blipFill rotWithShape="1">
            <a:blip r:embed="rId15"/>
            <a:stretch>
              <a:fillRect l="-6920" t="-12791" b="-30233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5821363" y="8524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因而 ② 也是通解</a:t>
            </a:r>
            <a:r>
              <a:rPr kumimoji="1" lang="en-US" altLang="zh-CN"/>
              <a:t>.</a:t>
            </a:r>
          </a:p>
        </p:txBody>
      </p:sp>
      <p:sp>
        <p:nvSpPr>
          <p:cNvPr id="104466" name="AutoShape 1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774700" y="479266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思考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endParaRPr kumimoji="1" lang="en-US" altLang="zh-CN"/>
          </a:p>
        </p:txBody>
      </p:sp>
      <p:graphicFrame>
        <p:nvGraphicFramePr>
          <p:cNvPr id="104468" name="Object 20"/>
          <p:cNvGraphicFramePr>
            <a:graphicFrameLocks noChangeAspect="1"/>
          </p:cNvGraphicFramePr>
          <p:nvPr/>
        </p:nvGraphicFramePr>
        <p:xfrm>
          <a:off x="1898650" y="4867275"/>
          <a:ext cx="209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Equation" r:id="rId16" imgW="2066767" imgH="400162" progId="Equation.DSMT4">
                  <p:embed/>
                </p:oleObj>
              </mc:Choice>
              <mc:Fallback>
                <p:oleObj name="Equation" r:id="rId16" imgW="2066767" imgH="40016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4867275"/>
                        <a:ext cx="2095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0" name="Object 22"/>
          <p:cNvGraphicFramePr>
            <a:graphicFrameLocks noChangeAspect="1"/>
          </p:cNvGraphicFramePr>
          <p:nvPr/>
        </p:nvGraphicFramePr>
        <p:xfrm>
          <a:off x="395288" y="5516563"/>
          <a:ext cx="233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18" imgW="2304957" imgH="400162" progId="Equation.DSMT4">
                  <p:embed/>
                </p:oleObj>
              </mc:Choice>
              <mc:Fallback>
                <p:oleObj name="Equation" r:id="rId18" imgW="2304957" imgH="400162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516563"/>
                        <a:ext cx="233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71" name="Rectangle 23"/>
          <p:cNvSpPr>
            <a:spLocks noChangeArrowheads="1"/>
          </p:cNvSpPr>
          <p:nvPr/>
        </p:nvSpPr>
        <p:spPr bwMode="auto">
          <a:xfrm>
            <a:off x="4032250" y="4841875"/>
            <a:ext cx="48609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/>
              <a:t>是非齐次方程的两个无关特解</a:t>
            </a:r>
            <a:r>
              <a:rPr kumimoji="1" lang="en-US" altLang="zh-CN"/>
              <a:t>,</a:t>
            </a:r>
          </a:p>
        </p:txBody>
      </p:sp>
      <p:sp>
        <p:nvSpPr>
          <p:cNvPr id="104472" name="Rectangle 24"/>
          <p:cNvSpPr>
            <a:spLocks noChangeArrowheads="1"/>
          </p:cNvSpPr>
          <p:nvPr/>
        </p:nvSpPr>
        <p:spPr bwMode="auto">
          <a:xfrm>
            <a:off x="2771775" y="5494338"/>
            <a:ext cx="43926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/>
              <a:t>是不是特解</a:t>
            </a:r>
            <a:r>
              <a:rPr kumimoji="1" lang="en-US" altLang="zh-CN"/>
              <a:t>? </a:t>
            </a:r>
            <a:r>
              <a:rPr kumimoji="1" lang="zh-CN" altLang="en-US"/>
              <a:t>是谁的特解</a:t>
            </a:r>
            <a:r>
              <a:rPr kumimoji="1" lang="en-US" altLang="zh-CN"/>
              <a:t>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4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4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4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build="p" autoUpdateAnimBg="0" advAuto="0"/>
      <p:bldP spid="104454" grpId="0" build="p" autoUpdateAnimBg="0"/>
      <p:bldP spid="104456" grpId="0" build="p" autoUpdateAnimBg="0"/>
      <p:bldP spid="104459" grpId="0" build="p" autoUpdateAnimBg="0"/>
      <p:bldP spid="104461" grpId="0" build="p" autoUpdateAnimBg="0"/>
      <p:bldP spid="104462" grpId="0" build="p" autoUpdateAnimBg="0"/>
      <p:bldP spid="104465" grpId="0" build="p" autoUpdateAnimBg="0"/>
      <p:bldP spid="104466" grpId="0" animBg="1" autoUpdateAnimBg="0"/>
      <p:bldP spid="104467" grpId="0" autoUpdateAnimBg="0"/>
      <p:bldP spid="104471" grpId="0"/>
      <p:bldP spid="1044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82613"/>
            <a:ext cx="1524000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定理 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  <a:endParaRPr lang="en-US" altLang="zh-CN" sz="280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1841500" y="557213"/>
          <a:ext cx="3721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3" imgW="3695626" imgH="504974" progId="Equation.3">
                  <p:embed/>
                </p:oleObj>
              </mc:Choice>
              <mc:Fallback>
                <p:oleObj name="Equation" r:id="rId3" imgW="3695626" imgH="50497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557213"/>
                        <a:ext cx="3721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486400" y="5572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分别是方程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304800" y="20812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的特解</a:t>
            </a:r>
            <a:r>
              <a:rPr kumimoji="1" lang="en-US" altLang="zh-CN"/>
              <a:t>,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3505200" y="208121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是方程</a:t>
            </a:r>
          </a:p>
        </p:txBody>
      </p:sp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1874838" y="1319213"/>
          <a:ext cx="68564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5" imgW="6829564" imgH="419249" progId="Equation.3">
                  <p:embed/>
                </p:oleObj>
              </mc:Choice>
              <mc:Fallback>
                <p:oleObj name="Equation" r:id="rId5" imgW="6829564" imgH="41924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1319213"/>
                        <a:ext cx="68564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1695450" y="1839913"/>
          <a:ext cx="1905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7" imgW="1876416" imgH="1028700" progId="Equation.3">
                  <p:embed/>
                </p:oleObj>
              </mc:Choice>
              <mc:Fallback>
                <p:oleObj name="Equation" r:id="rId7" imgW="1876416" imgH="1028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1839913"/>
                        <a:ext cx="1905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1" name="Object 9"/>
          <p:cNvGraphicFramePr>
            <a:graphicFrameLocks noChangeAspect="1"/>
          </p:cNvGraphicFramePr>
          <p:nvPr/>
        </p:nvGraphicFramePr>
        <p:xfrm>
          <a:off x="2008188" y="2798763"/>
          <a:ext cx="46339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9" imgW="4610249" imgH="1028700" progId="Equation.3">
                  <p:embed/>
                </p:oleObj>
              </mc:Choice>
              <mc:Fallback>
                <p:oleObj name="Equation" r:id="rId9" imgW="4610249" imgH="1028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2798763"/>
                        <a:ext cx="463391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304800" y="4000500"/>
            <a:ext cx="536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的特解</a:t>
            </a:r>
            <a:r>
              <a:rPr kumimoji="1" lang="en-US" altLang="zh-CN"/>
              <a:t>. </a:t>
            </a:r>
            <a:r>
              <a:rPr kumimoji="1" lang="en-US" altLang="zh-CN" sz="2400">
                <a:solidFill>
                  <a:schemeClr val="accent2"/>
                </a:solidFill>
              </a:rPr>
              <a:t>(</a:t>
            </a:r>
            <a:r>
              <a:rPr kumimoji="1" lang="zh-CN" altLang="en-US" sz="2400">
                <a:solidFill>
                  <a:schemeClr val="accent2"/>
                </a:solidFill>
              </a:rPr>
              <a:t>非齐次方程之解的叠加原理</a:t>
            </a:r>
            <a:r>
              <a:rPr kumimoji="1" lang="en-US" altLang="zh-CN" sz="2400">
                <a:solidFill>
                  <a:schemeClr val="accent2"/>
                </a:solidFill>
              </a:rPr>
              <a:t>) </a:t>
            </a:r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609600" y="4638675"/>
            <a:ext cx="749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>
                <a:solidFill>
                  <a:schemeClr val="tx2"/>
                </a:solidFill>
              </a:rPr>
              <a:t>说明</a:t>
            </a:r>
            <a:r>
              <a:rPr kumimoji="1" lang="en-US" altLang="zh-CN">
                <a:solidFill>
                  <a:schemeClr val="tx2"/>
                </a:solidFill>
              </a:rPr>
              <a:t>:</a:t>
            </a:r>
            <a:r>
              <a:rPr kumimoji="1" lang="en-US" altLang="zh-CN"/>
              <a:t> ⑴ </a:t>
            </a:r>
            <a:r>
              <a:rPr kumimoji="1" lang="zh-CN" altLang="en-US"/>
              <a:t>该定理</a:t>
            </a:r>
            <a:r>
              <a:rPr kumimoji="1" lang="en-US" altLang="zh-CN"/>
              <a:t>4</a:t>
            </a:r>
            <a:r>
              <a:rPr kumimoji="1" lang="zh-CN" altLang="en-US"/>
              <a:t>中当</a:t>
            </a:r>
            <a:r>
              <a:rPr kumimoji="1" lang="en-US" altLang="zh-CN" i="1"/>
              <a:t>m</a:t>
            </a:r>
            <a:r>
              <a:rPr kumimoji="1" lang="en-US" altLang="zh-CN"/>
              <a:t>=2</a:t>
            </a:r>
            <a:r>
              <a:rPr kumimoji="1" lang="zh-CN" altLang="en-US"/>
              <a:t>时</a:t>
            </a:r>
            <a:r>
              <a:rPr kumimoji="1" lang="en-US" altLang="zh-CN"/>
              <a:t>, </a:t>
            </a:r>
            <a:r>
              <a:rPr kumimoji="1" lang="zh-CN" altLang="en-US"/>
              <a:t>即教材</a:t>
            </a:r>
            <a:r>
              <a:rPr kumimoji="1" lang="en-US" altLang="zh-CN"/>
              <a:t>P328</a:t>
            </a:r>
            <a:r>
              <a:rPr kumimoji="1" lang="zh-CN" altLang="en-US"/>
              <a:t>定理</a:t>
            </a:r>
            <a:r>
              <a:rPr kumimoji="1" lang="en-US" altLang="zh-CN"/>
              <a:t>4. </a:t>
            </a:r>
          </a:p>
        </p:txBody>
      </p:sp>
      <p:sp>
        <p:nvSpPr>
          <p:cNvPr id="105484" name="AutoShape 12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  <p:sp>
        <p:nvSpPr>
          <p:cNvPr id="105485" name="Oval 13"/>
          <p:cNvSpPr>
            <a:spLocks noChangeArrowheads="1"/>
          </p:cNvSpPr>
          <p:nvPr/>
        </p:nvSpPr>
        <p:spPr bwMode="auto">
          <a:xfrm>
            <a:off x="2433638" y="814388"/>
            <a:ext cx="215900" cy="288925"/>
          </a:xfrm>
          <a:prstGeom prst="ellips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05486" name="Oval 14"/>
          <p:cNvSpPr>
            <a:spLocks noChangeArrowheads="1"/>
          </p:cNvSpPr>
          <p:nvPr/>
        </p:nvSpPr>
        <p:spPr bwMode="auto">
          <a:xfrm>
            <a:off x="5364163" y="1484313"/>
            <a:ext cx="215900" cy="288925"/>
          </a:xfrm>
          <a:prstGeom prst="ellips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05487" name="Oval 15"/>
          <p:cNvSpPr>
            <a:spLocks noChangeArrowheads="1"/>
          </p:cNvSpPr>
          <p:nvPr/>
        </p:nvSpPr>
        <p:spPr bwMode="auto">
          <a:xfrm>
            <a:off x="6372225" y="1196975"/>
            <a:ext cx="358775" cy="720725"/>
          </a:xfrm>
          <a:prstGeom prst="ellips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609600" y="5300663"/>
            <a:ext cx="8137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⑵ </a:t>
            </a:r>
            <a:r>
              <a:rPr kumimoji="1" lang="zh-CN" altLang="en-US"/>
              <a:t>定理</a:t>
            </a:r>
            <a:r>
              <a:rPr kumimoji="1" lang="en-US" altLang="zh-CN"/>
              <a:t>3, </a:t>
            </a:r>
            <a:r>
              <a:rPr kumimoji="1" lang="zh-CN" altLang="en-US"/>
              <a:t>定理</a:t>
            </a:r>
            <a:r>
              <a:rPr kumimoji="1" lang="en-US" altLang="zh-CN"/>
              <a:t>4 </a:t>
            </a:r>
            <a:r>
              <a:rPr kumimoji="1" lang="zh-CN" altLang="en-US"/>
              <a:t>均可推广到 </a:t>
            </a:r>
            <a:r>
              <a:rPr kumimoji="1" lang="en-US" altLang="zh-CN" i="1"/>
              <a:t>n</a:t>
            </a:r>
            <a:r>
              <a:rPr kumimoji="1" lang="en-US" altLang="zh-CN"/>
              <a:t> </a:t>
            </a:r>
            <a:r>
              <a:rPr kumimoji="1" lang="zh-CN" altLang="en-US"/>
              <a:t>阶线性非齐次方程</a:t>
            </a:r>
            <a:r>
              <a:rPr kumimoji="1" lang="en-US" altLang="zh-CN"/>
              <a:t>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5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5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5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78" grpId="0" autoUpdateAnimBg="0"/>
      <p:bldP spid="105482" grpId="0" build="p" autoUpdateAnimBg="0" advAuto="0"/>
      <p:bldP spid="105483" grpId="0" build="p" autoUpdateAnimBg="0"/>
      <p:bldP spid="105484" grpId="0" animBg="1" autoUpdateAnimBg="0"/>
      <p:bldP spid="105485" grpId="0" animBg="1"/>
      <p:bldP spid="105486" grpId="0" animBg="1"/>
      <p:bldP spid="105487" grpId="0" animBg="1"/>
      <p:bldP spid="10548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2593975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定理 </a:t>
            </a:r>
            <a:r>
              <a:rPr lang="en-US" altLang="zh-CN" sz="2800" b="1" smtClean="0">
                <a:ea typeface="楷体_GB2312" pitchFamily="49" charset="-122"/>
              </a:rPr>
              <a:t>5. </a:t>
            </a:r>
            <a:r>
              <a:rPr lang="en-US" altLang="zh-CN" sz="2400" smtClean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400" smtClean="0">
                <a:solidFill>
                  <a:schemeClr val="accent2"/>
                </a:solidFill>
                <a:ea typeface="楷体_GB2312" pitchFamily="49" charset="-122"/>
              </a:rPr>
              <a:t>补充</a:t>
            </a:r>
            <a:r>
              <a:rPr lang="en-US" altLang="zh-CN" sz="2400" smtClean="0">
                <a:solidFill>
                  <a:schemeClr val="accent2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57200" y="1752600"/>
          <a:ext cx="37703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3" imgW="3743464" imgH="419249" progId="Equation.3">
                  <p:embed/>
                </p:oleObj>
              </mc:Choice>
              <mc:Fallback>
                <p:oleObj name="Equation" r:id="rId3" imgW="3743464" imgH="41924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37703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4191000" y="16906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是对应齐次方程的 </a:t>
            </a:r>
            <a:r>
              <a:rPr kumimoji="1" lang="en-US" altLang="zh-CN" i="1"/>
              <a:t>n</a:t>
            </a:r>
            <a:r>
              <a:rPr kumimoji="1" lang="en-US" altLang="zh-CN"/>
              <a:t> </a:t>
            </a:r>
            <a:r>
              <a:rPr kumimoji="1" lang="zh-CN" altLang="en-US"/>
              <a:t>个线性</a:t>
            </a:r>
          </a:p>
        </p:txBody>
      </p:sp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1376363" y="3733800"/>
          <a:ext cx="67802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5" imgW="6753290" imgH="419249" progId="Equation.3">
                  <p:embed/>
                </p:oleObj>
              </mc:Choice>
              <mc:Fallback>
                <p:oleObj name="Equation" r:id="rId5" imgW="6753290" imgH="41924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3733800"/>
                        <a:ext cx="67802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04800" y="23764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无关特解</a:t>
            </a:r>
            <a:r>
              <a:rPr kumimoji="1" lang="en-US" altLang="zh-CN"/>
              <a:t>,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700338" y="471488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给定 </a:t>
            </a:r>
            <a:r>
              <a:rPr kumimoji="1" lang="en-US" altLang="zh-CN" i="1"/>
              <a:t>n</a:t>
            </a:r>
            <a:r>
              <a:rPr kumimoji="1" lang="en-US" altLang="zh-CN"/>
              <a:t> </a:t>
            </a:r>
            <a:r>
              <a:rPr kumimoji="1" lang="zh-CN" altLang="en-US"/>
              <a:t>阶非齐次线性方程</a:t>
            </a:r>
          </a:p>
        </p:txBody>
      </p:sp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1385888" y="1073150"/>
          <a:ext cx="57261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7" imgW="5695820" imgH="504974" progId="Equation.3">
                  <p:embed/>
                </p:oleObj>
              </mc:Choice>
              <mc:Fallback>
                <p:oleObj name="Equation" r:id="rId7" imgW="5695820" imgH="5049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1073150"/>
                        <a:ext cx="57261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9"/>
          <p:cNvGraphicFramePr>
            <a:graphicFrameLocks noChangeAspect="1"/>
          </p:cNvGraphicFramePr>
          <p:nvPr/>
        </p:nvGraphicFramePr>
        <p:xfrm>
          <a:off x="1714500" y="4438650"/>
          <a:ext cx="2171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9" imgW="2143041" imgH="495263" progId="Equation.3">
                  <p:embed/>
                </p:oleObj>
              </mc:Choice>
              <mc:Fallback>
                <p:oleObj name="Equation" r:id="rId9" imgW="2143041" imgH="49526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438650"/>
                        <a:ext cx="2171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6" name="Object 10"/>
          <p:cNvGraphicFramePr>
            <a:graphicFrameLocks noChangeAspect="1"/>
          </p:cNvGraphicFramePr>
          <p:nvPr/>
        </p:nvGraphicFramePr>
        <p:xfrm>
          <a:off x="2133600" y="2489200"/>
          <a:ext cx="96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11" imgW="933357" imgH="381074" progId="Equation.3">
                  <p:embed/>
                </p:oleObj>
              </mc:Choice>
              <mc:Fallback>
                <p:oleObj name="Equation" r:id="rId11" imgW="933357" imgH="3810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89200"/>
                        <a:ext cx="96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3048000" y="23764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是非齐次方程的特解</a:t>
            </a:r>
            <a:r>
              <a:rPr kumimoji="1" lang="en-US" altLang="zh-CN"/>
              <a:t>,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6477000" y="23622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则非齐次方程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304800" y="29718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的通解为</a:t>
            </a:r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>
            <a:off x="1905000" y="4191000"/>
            <a:ext cx="4953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1384300" y="5348288"/>
            <a:ext cx="2578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齐次方程通解</a:t>
            </a:r>
            <a:endParaRPr kumimoji="1" lang="zh-CN" altLang="en-US" i="1"/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4038600" y="53482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非齐次方程特解</a:t>
            </a:r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 flipV="1">
            <a:off x="2209800" y="4953000"/>
            <a:ext cx="0" cy="381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4" name="Line 18"/>
          <p:cNvSpPr>
            <a:spLocks noChangeShapeType="1"/>
          </p:cNvSpPr>
          <p:nvPr/>
        </p:nvSpPr>
        <p:spPr bwMode="auto">
          <a:xfrm>
            <a:off x="3733800" y="4953000"/>
            <a:ext cx="381000" cy="381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5" name="AutoShape 19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utoUpdateAnimBg="0"/>
      <p:bldP spid="106502" grpId="0" autoUpdateAnimBg="0"/>
      <p:bldP spid="106503" grpId="0" autoUpdateAnimBg="0"/>
      <p:bldP spid="106507" grpId="0" autoUpdateAnimBg="0"/>
      <p:bldP spid="106508" grpId="0" autoUpdateAnimBg="0"/>
      <p:bldP spid="106509" grpId="0" autoUpdateAnimBg="0"/>
      <p:bldP spid="106510" grpId="0" animBg="1"/>
      <p:bldP spid="106511" grpId="0" autoUpdateAnimBg="0"/>
      <p:bldP spid="106512" grpId="0" autoUpdateAnimBg="0"/>
      <p:bldP spid="106513" grpId="0" animBg="1"/>
      <p:bldP spid="106514" grpId="0" animBg="1"/>
      <p:bldP spid="10651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304800" y="12700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常数</a:t>
            </a:r>
            <a:r>
              <a:rPr kumimoji="1" lang="en-US" altLang="zh-CN"/>
              <a:t>, </a:t>
            </a:r>
            <a:r>
              <a:rPr kumimoji="1" lang="zh-CN" altLang="en-US"/>
              <a:t>则该方程的通解是 </a:t>
            </a:r>
            <a:r>
              <a:rPr kumimoji="1" lang="en-US" altLang="zh-CN"/>
              <a:t>(         ).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114800" y="277813"/>
          <a:ext cx="148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Equation" r:id="rId3" imgW="1457241" imgH="419249" progId="Equation.3">
                  <p:embed/>
                </p:oleObj>
              </mc:Choice>
              <mc:Fallback>
                <p:oleObj name="Equation" r:id="rId3" imgW="1457241" imgH="41924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7813"/>
                        <a:ext cx="1485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447800" y="2032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设线性无关函数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638800" y="265113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都是二阶非齐次线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04800" y="7366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性方程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574800" y="836613"/>
          <a:ext cx="406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Equation" r:id="rId5" imgW="4038526" imgH="390451" progId="Equation.3">
                  <p:embed/>
                </p:oleObj>
              </mc:Choice>
              <mc:Fallback>
                <p:oleObj name="Equation" r:id="rId5" imgW="4038526" imgH="39045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836613"/>
                        <a:ext cx="4064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562600" y="7985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的解</a:t>
            </a:r>
            <a:r>
              <a:rPr kumimoji="1" lang="en-US" altLang="zh-CN"/>
              <a:t>, </a:t>
            </a:r>
          </a:p>
        </p:txBody>
      </p:sp>
      <p:graphicFrame>
        <p:nvGraphicFramePr>
          <p:cNvPr id="107529" name="Object 9"/>
          <p:cNvGraphicFramePr>
            <a:graphicFrameLocks noChangeAspect="1"/>
          </p:cNvGraphicFramePr>
          <p:nvPr/>
        </p:nvGraphicFramePr>
        <p:xfrm>
          <a:off x="6553200" y="887413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Equation" r:id="rId7" imgW="885853" imgH="419249" progId="Equation.3">
                  <p:embed/>
                </p:oleObj>
              </mc:Choice>
              <mc:Fallback>
                <p:oleObj name="Equation" r:id="rId7" imgW="885853" imgH="41924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887413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7451725" y="7985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是任意</a:t>
            </a:r>
          </a:p>
        </p:txBody>
      </p:sp>
      <p:graphicFrame>
        <p:nvGraphicFramePr>
          <p:cNvPr id="107531" name="Object 11"/>
          <p:cNvGraphicFramePr>
            <a:graphicFrameLocks noChangeAspect="1"/>
          </p:cNvGraphicFramePr>
          <p:nvPr/>
        </p:nvGraphicFramePr>
        <p:xfrm>
          <a:off x="1371600" y="1865313"/>
          <a:ext cx="33115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9" imgW="3286153" imgH="419249" progId="Equation.3">
                  <p:embed/>
                </p:oleObj>
              </mc:Choice>
              <mc:Fallback>
                <p:oleObj name="Equation" r:id="rId9" imgW="3286153" imgH="41924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65313"/>
                        <a:ext cx="33115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2" name="Object 12"/>
          <p:cNvGraphicFramePr>
            <a:graphicFrameLocks noChangeAspect="1"/>
          </p:cNvGraphicFramePr>
          <p:nvPr/>
        </p:nvGraphicFramePr>
        <p:xfrm>
          <a:off x="1371600" y="2411413"/>
          <a:ext cx="4733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11" imgW="4705257" imgH="419249" progId="Equation.3">
                  <p:embed/>
                </p:oleObj>
              </mc:Choice>
              <mc:Fallback>
                <p:oleObj name="Equation" r:id="rId11" imgW="4705257" imgH="41924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11413"/>
                        <a:ext cx="47339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3" name="Object 13"/>
          <p:cNvGraphicFramePr>
            <a:graphicFrameLocks noChangeAspect="1"/>
          </p:cNvGraphicFramePr>
          <p:nvPr/>
        </p:nvGraphicFramePr>
        <p:xfrm>
          <a:off x="1371600" y="2944813"/>
          <a:ext cx="5191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13" imgW="5162569" imgH="419249" progId="Equation.3">
                  <p:embed/>
                </p:oleObj>
              </mc:Choice>
              <mc:Fallback>
                <p:oleObj name="Equation" r:id="rId13" imgW="5162569" imgH="41924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44813"/>
                        <a:ext cx="51911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4" name="Object 14"/>
          <p:cNvGraphicFramePr>
            <a:graphicFrameLocks noChangeAspect="1"/>
          </p:cNvGraphicFramePr>
          <p:nvPr/>
        </p:nvGraphicFramePr>
        <p:xfrm>
          <a:off x="1371600" y="3541713"/>
          <a:ext cx="51895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15" imgW="5162569" imgH="419249" progId="Equation.3">
                  <p:embed/>
                </p:oleObj>
              </mc:Choice>
              <mc:Fallback>
                <p:oleObj name="Equation" r:id="rId15" imgW="5162569" imgH="41924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41713"/>
                        <a:ext cx="51895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5" name="Object 15"/>
          <p:cNvGraphicFramePr>
            <a:graphicFrameLocks noChangeAspect="1"/>
          </p:cNvGraphicFramePr>
          <p:nvPr/>
        </p:nvGraphicFramePr>
        <p:xfrm>
          <a:off x="4559300" y="1408113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Equation" r:id="rId17" imgW="285694" imgH="276262" progId="Equation.3">
                  <p:embed/>
                </p:oleObj>
              </mc:Choice>
              <mc:Fallback>
                <p:oleObj name="Equation" r:id="rId17" imgW="285694" imgH="27626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1408113"/>
                        <a:ext cx="317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88913"/>
            <a:ext cx="990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685800" y="401161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提示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07538" name="Object 18"/>
          <p:cNvGraphicFramePr>
            <a:graphicFrameLocks noChangeAspect="1"/>
          </p:cNvGraphicFramePr>
          <p:nvPr/>
        </p:nvGraphicFramePr>
        <p:xfrm>
          <a:off x="1143000" y="5156200"/>
          <a:ext cx="228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Equation" r:id="rId19" imgW="2257453" imgH="419249" progId="Equation.3">
                  <p:embed/>
                </p:oleObj>
              </mc:Choice>
              <mc:Fallback>
                <p:oleObj name="Equation" r:id="rId19" imgW="2257453" imgH="41924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56200"/>
                        <a:ext cx="228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3429000" y="51562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都是对应齐次方程的解</a:t>
            </a:r>
            <a:r>
              <a:rPr kumimoji="1" lang="en-US" altLang="zh-CN"/>
              <a:t>,</a:t>
            </a:r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635000" y="56896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二者线性无关</a:t>
            </a:r>
            <a:r>
              <a:rPr kumimoji="1" lang="en-US" altLang="zh-CN"/>
              <a:t>. </a:t>
            </a:r>
            <a:r>
              <a:rPr kumimoji="1" lang="en-US" altLang="zh-CN" sz="2400">
                <a:solidFill>
                  <a:schemeClr val="accent2"/>
                </a:solidFill>
              </a:rPr>
              <a:t>(</a:t>
            </a:r>
            <a:r>
              <a:rPr kumimoji="1" lang="zh-CN" altLang="en-US" sz="2400">
                <a:solidFill>
                  <a:schemeClr val="accent2"/>
                </a:solidFill>
              </a:rPr>
              <a:t>反证法可证</a:t>
            </a:r>
            <a:r>
              <a:rPr kumimoji="1" lang="en-US" altLang="zh-CN" sz="2400">
                <a:solidFill>
                  <a:schemeClr val="accent2"/>
                </a:solidFill>
              </a:rPr>
              <a:t>)</a:t>
            </a:r>
          </a:p>
        </p:txBody>
      </p:sp>
      <p:graphicFrame>
        <p:nvGraphicFramePr>
          <p:cNvPr id="107541" name="Object 21"/>
          <p:cNvGraphicFramePr>
            <a:graphicFrameLocks noChangeAspect="1"/>
          </p:cNvGraphicFramePr>
          <p:nvPr/>
        </p:nvGraphicFramePr>
        <p:xfrm>
          <a:off x="1758950" y="4081463"/>
          <a:ext cx="515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21" imgW="5124431" imgH="428625" progId="Equation.DSMT4">
                  <p:embed/>
                </p:oleObj>
              </mc:Choice>
              <mc:Fallback>
                <p:oleObj name="Equation" r:id="rId21" imgW="5124431" imgH="428625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4081463"/>
                        <a:ext cx="5156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543" name="Group 23"/>
          <p:cNvGrpSpPr>
            <a:grpSpLocks/>
          </p:cNvGrpSpPr>
          <p:nvPr/>
        </p:nvGrpSpPr>
        <p:grpSpPr bwMode="auto">
          <a:xfrm>
            <a:off x="1371600" y="1789113"/>
            <a:ext cx="503238" cy="488950"/>
            <a:chOff x="240" y="1242"/>
            <a:chExt cx="317" cy="308"/>
          </a:xfrm>
        </p:grpSpPr>
        <p:sp>
          <p:nvSpPr>
            <p:cNvPr id="17439" name="Line 24"/>
            <p:cNvSpPr>
              <a:spLocks noChangeShapeType="1"/>
            </p:cNvSpPr>
            <p:nvPr/>
          </p:nvSpPr>
          <p:spPr bwMode="auto">
            <a:xfrm flipH="1">
              <a:off x="240" y="1248"/>
              <a:ext cx="317" cy="30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Line 25"/>
            <p:cNvSpPr>
              <a:spLocks noChangeShapeType="1"/>
            </p:cNvSpPr>
            <p:nvPr/>
          </p:nvSpPr>
          <p:spPr bwMode="auto">
            <a:xfrm>
              <a:off x="240" y="1242"/>
              <a:ext cx="317" cy="30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7546" name="Group 26"/>
          <p:cNvGrpSpPr>
            <a:grpSpLocks/>
          </p:cNvGrpSpPr>
          <p:nvPr/>
        </p:nvGrpSpPr>
        <p:grpSpPr bwMode="auto">
          <a:xfrm>
            <a:off x="1390650" y="2398713"/>
            <a:ext cx="503238" cy="488950"/>
            <a:chOff x="240" y="1242"/>
            <a:chExt cx="317" cy="308"/>
          </a:xfrm>
        </p:grpSpPr>
        <p:sp>
          <p:nvSpPr>
            <p:cNvPr id="17437" name="Line 27"/>
            <p:cNvSpPr>
              <a:spLocks noChangeShapeType="1"/>
            </p:cNvSpPr>
            <p:nvPr/>
          </p:nvSpPr>
          <p:spPr bwMode="auto">
            <a:xfrm flipH="1">
              <a:off x="240" y="1248"/>
              <a:ext cx="317" cy="30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8" name="Line 28"/>
            <p:cNvSpPr>
              <a:spLocks noChangeShapeType="1"/>
            </p:cNvSpPr>
            <p:nvPr/>
          </p:nvSpPr>
          <p:spPr bwMode="auto">
            <a:xfrm>
              <a:off x="240" y="1242"/>
              <a:ext cx="317" cy="30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7549" name="Object 29"/>
          <p:cNvGraphicFramePr>
            <a:graphicFrameLocks noChangeAspect="1"/>
          </p:cNvGraphicFramePr>
          <p:nvPr/>
        </p:nvGraphicFramePr>
        <p:xfrm>
          <a:off x="1752600" y="4621213"/>
          <a:ext cx="519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23" imgW="5162569" imgH="419249" progId="Equation.3">
                  <p:embed/>
                </p:oleObj>
              </mc:Choice>
              <mc:Fallback>
                <p:oleObj name="Equation" r:id="rId23" imgW="5162569" imgH="41924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21213"/>
                        <a:ext cx="5194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50" name="AutoShape 30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  <p:grpSp>
        <p:nvGrpSpPr>
          <p:cNvPr id="107551" name="Group 31"/>
          <p:cNvGrpSpPr>
            <a:grpSpLocks/>
          </p:cNvGrpSpPr>
          <p:nvPr/>
        </p:nvGrpSpPr>
        <p:grpSpPr bwMode="auto">
          <a:xfrm>
            <a:off x="1765300" y="4048125"/>
            <a:ext cx="503238" cy="488950"/>
            <a:chOff x="240" y="1242"/>
            <a:chExt cx="317" cy="308"/>
          </a:xfrm>
        </p:grpSpPr>
        <p:sp>
          <p:nvSpPr>
            <p:cNvPr id="17435" name="Line 32"/>
            <p:cNvSpPr>
              <a:spLocks noChangeShapeType="1"/>
            </p:cNvSpPr>
            <p:nvPr/>
          </p:nvSpPr>
          <p:spPr bwMode="auto">
            <a:xfrm flipH="1">
              <a:off x="240" y="1248"/>
              <a:ext cx="317" cy="30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Line 33"/>
            <p:cNvSpPr>
              <a:spLocks noChangeShapeType="1"/>
            </p:cNvSpPr>
            <p:nvPr/>
          </p:nvSpPr>
          <p:spPr bwMode="auto">
            <a:xfrm>
              <a:off x="240" y="1242"/>
              <a:ext cx="317" cy="30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  <p:bldP spid="107530" grpId="0" autoUpdateAnimBg="0"/>
      <p:bldP spid="107537" grpId="0" autoUpdateAnimBg="0"/>
      <p:bldP spid="107539" grpId="0" autoUpdateAnimBg="0"/>
      <p:bldP spid="107540" grpId="0" autoUpdateAnimBg="0"/>
      <p:bldP spid="10755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3375"/>
            <a:ext cx="990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447800" y="347663"/>
            <a:ext cx="2682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/>
              <a:t> </a:t>
            </a:r>
            <a:r>
              <a:rPr kumimoji="1" lang="zh-CN" altLang="en-US"/>
              <a:t>已知微分方程</a:t>
            </a:r>
            <a:endParaRPr kumimoji="1" lang="zh-CN" altLang="en-US">
              <a:solidFill>
                <a:schemeClr val="accent2"/>
              </a:solidFill>
            </a:endParaRP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851275" y="363538"/>
          <a:ext cx="38877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3" imgW="1676363" imgH="171450" progId="Equation.DSMT4">
                  <p:embed/>
                </p:oleObj>
              </mc:Choice>
              <mc:Fallback>
                <p:oleObj name="Equation" r:id="rId3" imgW="1676363" imgH="17145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63538"/>
                        <a:ext cx="38877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304800" y="8953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个解</a:t>
            </a:r>
          </a:p>
        </p:txBody>
      </p:sp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1192213" y="865188"/>
          <a:ext cx="3644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5" imgW="3619351" imgH="504974" progId="Equation.DSMT4">
                  <p:embed/>
                </p:oleObj>
              </mc:Choice>
              <mc:Fallback>
                <p:oleObj name="Equation" r:id="rId5" imgW="3619351" imgH="50497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865188"/>
                        <a:ext cx="3644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4859338" y="881063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求此方程满足初始条件</a:t>
            </a:r>
          </a:p>
        </p:txBody>
      </p:sp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457200" y="1585913"/>
          <a:ext cx="264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7" imgW="2609720" imgH="390451" progId="Equation.3">
                  <p:embed/>
                </p:oleObj>
              </mc:Choice>
              <mc:Fallback>
                <p:oleObj name="Equation" r:id="rId7" imgW="2609720" imgH="39045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85913"/>
                        <a:ext cx="2641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3124200" y="14859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的特解</a:t>
            </a:r>
            <a:r>
              <a:rPr kumimoji="1" lang="en-US" altLang="zh-CN"/>
              <a:t>.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685800" y="210026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endParaRPr kumimoji="1" lang="en-US" altLang="zh-CN"/>
          </a:p>
        </p:txBody>
      </p:sp>
      <p:graphicFrame>
        <p:nvGraphicFramePr>
          <p:cNvPr id="108555" name="Object 11"/>
          <p:cNvGraphicFramePr>
            <a:graphicFrameLocks noChangeAspect="1"/>
          </p:cNvGraphicFramePr>
          <p:nvPr/>
        </p:nvGraphicFramePr>
        <p:xfrm>
          <a:off x="1371600" y="2176463"/>
          <a:ext cx="2514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9" imgW="2485941" imgH="428625" progId="Equation.3">
                  <p:embed/>
                </p:oleObj>
              </mc:Choice>
              <mc:Fallback>
                <p:oleObj name="Equation" r:id="rId9" imgW="2485941" imgH="42862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76463"/>
                        <a:ext cx="2514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3886200" y="2114550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是对应齐次方程的解</a:t>
            </a:r>
            <a:r>
              <a:rPr kumimoji="1" lang="en-US" altLang="zh-CN"/>
              <a:t>,</a:t>
            </a: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7315200" y="2100263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且</a:t>
            </a:r>
          </a:p>
        </p:txBody>
      </p:sp>
      <p:graphicFrame>
        <p:nvGraphicFramePr>
          <p:cNvPr id="108558" name="Object 14"/>
          <p:cNvGraphicFramePr>
            <a:graphicFrameLocks noChangeAspect="1"/>
          </p:cNvGraphicFramePr>
          <p:nvPr/>
        </p:nvGraphicFramePr>
        <p:xfrm>
          <a:off x="2006600" y="2595563"/>
          <a:ext cx="2755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Equation" r:id="rId11" imgW="2724131" imgH="1000237" progId="Equation.3">
                  <p:embed/>
                </p:oleObj>
              </mc:Choice>
              <mc:Fallback>
                <p:oleObj name="Equation" r:id="rId11" imgW="2724131" imgH="100023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595563"/>
                        <a:ext cx="2755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4800600" y="280035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常数</a:t>
            </a: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304800" y="3700463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因而线性无关</a:t>
            </a:r>
            <a:r>
              <a:rPr kumimoji="1" lang="en-US" altLang="zh-CN"/>
              <a:t>,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2667000" y="3700463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故原方程通解为</a:t>
            </a:r>
          </a:p>
        </p:txBody>
      </p:sp>
      <p:graphicFrame>
        <p:nvGraphicFramePr>
          <p:cNvPr id="108562" name="Object 18"/>
          <p:cNvGraphicFramePr>
            <a:graphicFrameLocks noChangeAspect="1"/>
          </p:cNvGraphicFramePr>
          <p:nvPr/>
        </p:nvGraphicFramePr>
        <p:xfrm>
          <a:off x="1587500" y="4246563"/>
          <a:ext cx="429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13" imgW="4267349" imgH="495263" progId="Equation.3">
                  <p:embed/>
                </p:oleObj>
              </mc:Choice>
              <mc:Fallback>
                <p:oleObj name="Equation" r:id="rId13" imgW="4267349" imgH="49526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246563"/>
                        <a:ext cx="4292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3" name="Object 19"/>
          <p:cNvGraphicFramePr>
            <a:graphicFrameLocks noChangeAspect="1"/>
          </p:cNvGraphicFramePr>
          <p:nvPr/>
        </p:nvGraphicFramePr>
        <p:xfrm>
          <a:off x="6019800" y="4449763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15" imgW="200053" imgH="209624" progId="Equation.3">
                  <p:embed/>
                </p:oleObj>
              </mc:Choice>
              <mc:Fallback>
                <p:oleObj name="Equation" r:id="rId15" imgW="200053" imgH="20962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49763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304800" y="484346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代入初始条件</a:t>
            </a:r>
          </a:p>
        </p:txBody>
      </p:sp>
      <p:graphicFrame>
        <p:nvGraphicFramePr>
          <p:cNvPr id="108565" name="Object 21"/>
          <p:cNvGraphicFramePr>
            <a:graphicFrameLocks noChangeAspect="1"/>
          </p:cNvGraphicFramePr>
          <p:nvPr/>
        </p:nvGraphicFramePr>
        <p:xfrm>
          <a:off x="2571750" y="4957763"/>
          <a:ext cx="273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17" imgW="2705063" imgH="390451" progId="Equation.3">
                  <p:embed/>
                </p:oleObj>
              </mc:Choice>
              <mc:Fallback>
                <p:oleObj name="Equation" r:id="rId17" imgW="2705063" imgH="39045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957763"/>
                        <a:ext cx="273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6" name="Object 22"/>
          <p:cNvGraphicFramePr>
            <a:graphicFrameLocks noChangeAspect="1"/>
          </p:cNvGraphicFramePr>
          <p:nvPr/>
        </p:nvGraphicFramePr>
        <p:xfrm>
          <a:off x="5334000" y="4957763"/>
          <a:ext cx="284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19" imgW="2819474" imgH="428625" progId="Equation.3">
                  <p:embed/>
                </p:oleObj>
              </mc:Choice>
              <mc:Fallback>
                <p:oleObj name="Equation" r:id="rId19" imgW="2819474" imgH="42862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957763"/>
                        <a:ext cx="284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7" name="Object 23"/>
          <p:cNvGraphicFramePr>
            <a:graphicFrameLocks noChangeAspect="1"/>
          </p:cNvGraphicFramePr>
          <p:nvPr/>
        </p:nvGraphicFramePr>
        <p:xfrm>
          <a:off x="2628900" y="5459413"/>
          <a:ext cx="2120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21" imgW="2095537" imgH="514350" progId="Equation.DSMT4">
                  <p:embed/>
                </p:oleObj>
              </mc:Choice>
              <mc:Fallback>
                <p:oleObj name="Equation" r:id="rId21" imgW="2095537" imgH="51435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5459413"/>
                        <a:ext cx="2120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304800" y="5453063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故所求特解为</a:t>
            </a:r>
          </a:p>
        </p:txBody>
      </p:sp>
      <p:sp>
        <p:nvSpPr>
          <p:cNvPr id="108569" name="Text Box 25"/>
          <p:cNvSpPr txBox="1">
            <a:spLocks noChangeArrowheads="1"/>
          </p:cNvSpPr>
          <p:nvPr/>
        </p:nvSpPr>
        <p:spPr bwMode="auto">
          <a:xfrm>
            <a:off x="7740650" y="338138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有三 </a:t>
            </a:r>
          </a:p>
        </p:txBody>
      </p:sp>
      <p:sp>
        <p:nvSpPr>
          <p:cNvPr id="108570" name="AutoShape 2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8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8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8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8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8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8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8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build="p" autoUpdateAnimBg="0" advAuto="0"/>
      <p:bldP spid="108551" grpId="0" build="p" autoUpdateAnimBg="0"/>
      <p:bldP spid="108553" grpId="0" build="p" autoUpdateAnimBg="0" advAuto="0"/>
      <p:bldP spid="108554" grpId="0" build="p" autoUpdateAnimBg="0" advAuto="0"/>
      <p:bldP spid="108556" grpId="0" build="p" autoUpdateAnimBg="0" advAuto="0"/>
      <p:bldP spid="108557" grpId="0" build="p" autoUpdateAnimBg="0"/>
      <p:bldP spid="108559" grpId="0" build="p" autoUpdateAnimBg="0" advAuto="0"/>
      <p:bldP spid="108560" grpId="0" build="p" autoUpdateAnimBg="0"/>
      <p:bldP spid="108561" grpId="0" build="p" autoUpdateAnimBg="0"/>
      <p:bldP spid="108564" grpId="0" build="p" autoUpdateAnimBg="0"/>
      <p:bldP spid="108568" grpId="0" build="p" autoUpdateAnimBg="0"/>
      <p:bldP spid="108569" grpId="0" build="p" autoUpdateAnimBg="0"/>
      <p:bldP spid="10857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3276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3200" b="1" smtClean="0">
                <a:cs typeface="Times New Roman" pitchFamily="18" charset="0"/>
              </a:rPr>
              <a:t>*</a:t>
            </a:r>
            <a:r>
              <a:rPr lang="zh-CN" altLang="en-US" sz="3200" b="1" smtClean="0">
                <a:ea typeface="楷体_GB2312" pitchFamily="49" charset="-122"/>
              </a:rPr>
              <a:t>四、常数变易法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139825" y="852488"/>
            <a:ext cx="108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复习</a:t>
            </a:r>
            <a:r>
              <a:rPr kumimoji="1" lang="en-US" altLang="zh-CN"/>
              <a:t>: 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127125" y="1919288"/>
            <a:ext cx="2238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常数变易法</a:t>
            </a:r>
            <a:r>
              <a:rPr kumimoji="1" lang="en-US" altLang="zh-CN"/>
              <a:t>:  </a:t>
            </a:r>
          </a:p>
        </p:txBody>
      </p:sp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2222500" y="890588"/>
          <a:ext cx="265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3" imgW="2628788" imgH="390451" progId="Equation.3">
                  <p:embed/>
                </p:oleObj>
              </mc:Choice>
              <mc:Fallback>
                <p:oleObj name="Equation" r:id="rId3" imgW="2628788" imgH="39045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890588"/>
                        <a:ext cx="265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1165225" y="1385888"/>
            <a:ext cx="3571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对应齐次方程的通解</a:t>
            </a:r>
            <a:r>
              <a:rPr kumimoji="1" lang="en-US" altLang="zh-CN"/>
              <a:t>: </a:t>
            </a:r>
          </a:p>
        </p:txBody>
      </p:sp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4711700" y="1460500"/>
          <a:ext cx="170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5" imgW="1676363" imgH="419249" progId="Equation.3">
                  <p:embed/>
                </p:oleObj>
              </mc:Choice>
              <mc:Fallback>
                <p:oleObj name="Equation" r:id="rId5" imgW="1676363" imgH="41924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1460500"/>
                        <a:ext cx="170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6065838" y="774700"/>
          <a:ext cx="26019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7" imgW="2714764" imgH="609451" progId="Equation.3">
                  <p:embed/>
                </p:oleObj>
              </mc:Choice>
              <mc:Fallback>
                <p:oleObj name="Equation" r:id="rId7" imgW="2714764" imgH="60945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838" y="774700"/>
                        <a:ext cx="2601912" cy="603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3168650" y="1919288"/>
            <a:ext cx="3473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设非齐次方程的解为 </a:t>
            </a:r>
          </a:p>
        </p:txBody>
      </p:sp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6565900" y="1981200"/>
          <a:ext cx="139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9" imgW="1371600" imgH="419249" progId="Equation.3">
                  <p:embed/>
                </p:oleObj>
              </mc:Choice>
              <mc:Fallback>
                <p:oleObj name="Equation" r:id="rId9" imgW="1371600" imgH="41924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1981200"/>
                        <a:ext cx="1397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3194050" y="2438400"/>
            <a:ext cx="276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代入原方程确定 </a:t>
            </a:r>
          </a:p>
        </p:txBody>
      </p:sp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5892800" y="2498725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11" imgW="695167" imgH="361987" progId="Equation.DSMT4">
                  <p:embed/>
                </p:oleObj>
              </mc:Choice>
              <mc:Fallback>
                <p:oleObj name="Equation" r:id="rId11" imgW="695167" imgH="36198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2498725"/>
                        <a:ext cx="72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692150" y="3124200"/>
            <a:ext cx="3117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对二阶非齐次方程 </a:t>
            </a:r>
          </a:p>
        </p:txBody>
      </p:sp>
      <p:graphicFrame>
        <p:nvGraphicFramePr>
          <p:cNvPr id="109582" name="Object 14"/>
          <p:cNvGraphicFramePr>
            <a:graphicFrameLocks noChangeAspect="1"/>
          </p:cNvGraphicFramePr>
          <p:nvPr/>
        </p:nvGraphicFramePr>
        <p:xfrm>
          <a:off x="1981200" y="3657600"/>
          <a:ext cx="406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Equation" r:id="rId13" imgW="4038526" imgH="390451" progId="Equation.3">
                  <p:embed/>
                </p:oleObj>
              </mc:Choice>
              <mc:Fallback>
                <p:oleObj name="Equation" r:id="rId13" imgW="4038526" imgH="39045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657600"/>
                        <a:ext cx="4064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3" name="Text Box 15"/>
          <p:cNvSpPr txBox="1">
            <a:spLocks noChangeArrowheads="1"/>
          </p:cNvSpPr>
          <p:nvPr/>
        </p:nvSpPr>
        <p:spPr bwMode="auto">
          <a:xfrm>
            <a:off x="339725" y="4129088"/>
            <a:ext cx="4997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情形</a:t>
            </a:r>
            <a:r>
              <a:rPr kumimoji="1" lang="en-US" altLang="zh-CN" b="1">
                <a:solidFill>
                  <a:schemeClr val="tx2"/>
                </a:solidFill>
              </a:rPr>
              <a:t>1.</a:t>
            </a:r>
            <a:r>
              <a:rPr kumimoji="1" lang="en-US" altLang="zh-CN"/>
              <a:t> </a:t>
            </a:r>
            <a:r>
              <a:rPr kumimoji="1" lang="zh-CN" altLang="en-US"/>
              <a:t>已知对应齐次方程通解</a:t>
            </a:r>
            <a:r>
              <a:rPr kumimoji="1" lang="en-US" altLang="zh-CN"/>
              <a:t>: </a:t>
            </a:r>
          </a:p>
        </p:txBody>
      </p:sp>
      <p:graphicFrame>
        <p:nvGraphicFramePr>
          <p:cNvPr id="109584" name="Object 16"/>
          <p:cNvGraphicFramePr>
            <a:graphicFrameLocks noChangeAspect="1"/>
          </p:cNvGraphicFramePr>
          <p:nvPr/>
        </p:nvGraphicFramePr>
        <p:xfrm>
          <a:off x="5257800" y="4176713"/>
          <a:ext cx="345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" name="Equation" r:id="rId15" imgW="3429000" imgH="419249" progId="Equation.3">
                  <p:embed/>
                </p:oleObj>
              </mc:Choice>
              <mc:Fallback>
                <p:oleObj name="Equation" r:id="rId15" imgW="3429000" imgH="41924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176713"/>
                        <a:ext cx="345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395288" y="3048000"/>
            <a:ext cx="83502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6" name="Text Box 18"/>
          <p:cNvSpPr txBox="1">
            <a:spLocks noChangeArrowheads="1"/>
          </p:cNvSpPr>
          <p:nvPr/>
        </p:nvSpPr>
        <p:spPr bwMode="auto">
          <a:xfrm>
            <a:off x="609600" y="4738688"/>
            <a:ext cx="205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设③的解为 </a:t>
            </a:r>
          </a:p>
        </p:txBody>
      </p:sp>
      <p:graphicFrame>
        <p:nvGraphicFramePr>
          <p:cNvPr id="109587" name="Object 19"/>
          <p:cNvGraphicFramePr>
            <a:graphicFrameLocks noChangeAspect="1"/>
          </p:cNvGraphicFramePr>
          <p:nvPr/>
        </p:nvGraphicFramePr>
        <p:xfrm>
          <a:off x="3048000" y="4800600"/>
          <a:ext cx="340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Equation" r:id="rId17" imgW="3371794" imgH="419249" progId="Equation.3">
                  <p:embed/>
                </p:oleObj>
              </mc:Choice>
              <mc:Fallback>
                <p:oleObj name="Equation" r:id="rId17" imgW="3371794" imgH="41924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00600"/>
                        <a:ext cx="340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8" name="Object 20"/>
          <p:cNvGraphicFramePr>
            <a:graphicFrameLocks noChangeAspect="1"/>
          </p:cNvGraphicFramePr>
          <p:nvPr/>
        </p:nvGraphicFramePr>
        <p:xfrm>
          <a:off x="4483100" y="4800600"/>
          <a:ext cx="77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Equation" r:id="rId19" imgW="743006" imgH="419249" progId="Equation.3">
                  <p:embed/>
                </p:oleObj>
              </mc:Choice>
              <mc:Fallback>
                <p:oleObj name="Equation" r:id="rId19" imgW="743006" imgH="41924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4800600"/>
                        <a:ext cx="77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9" name="Object 21"/>
          <p:cNvGraphicFramePr>
            <a:graphicFrameLocks noChangeAspect="1"/>
          </p:cNvGraphicFramePr>
          <p:nvPr/>
        </p:nvGraphicFramePr>
        <p:xfrm>
          <a:off x="6489700" y="480060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Equation" r:id="rId21" imgW="800212" imgH="419249" progId="Equation.3">
                  <p:embed/>
                </p:oleObj>
              </mc:Choice>
              <mc:Fallback>
                <p:oleObj name="Equation" r:id="rId21" imgW="800212" imgH="41924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4800600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7772400" y="3571875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③ </a:t>
            </a:r>
          </a:p>
        </p:txBody>
      </p:sp>
      <p:graphicFrame>
        <p:nvGraphicFramePr>
          <p:cNvPr id="109591" name="Object 23"/>
          <p:cNvGraphicFramePr>
            <a:graphicFrameLocks noChangeAspect="1"/>
          </p:cNvGraphicFramePr>
          <p:nvPr/>
        </p:nvGraphicFramePr>
        <p:xfrm>
          <a:off x="3657600" y="5334000"/>
          <a:ext cx="269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Equation" r:id="rId23" imgW="2666926" imgH="428625" progId="Equation.3">
                  <p:embed/>
                </p:oleObj>
              </mc:Choice>
              <mc:Fallback>
                <p:oleObj name="Equation" r:id="rId23" imgW="2666926" imgH="42862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334000"/>
                        <a:ext cx="269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615950" y="5881688"/>
            <a:ext cx="6861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由于有两个待定函数</a:t>
            </a:r>
            <a:r>
              <a:rPr kumimoji="1" lang="en-US" altLang="zh-CN"/>
              <a:t>, </a:t>
            </a:r>
            <a:r>
              <a:rPr kumimoji="1" lang="zh-CN" altLang="en-US"/>
              <a:t>所以要建立两个方程</a:t>
            </a:r>
            <a:r>
              <a:rPr kumimoji="1" lang="en-US" altLang="zh-CN"/>
              <a:t>:</a:t>
            </a:r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7848600" y="47386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④</a:t>
            </a:r>
          </a:p>
        </p:txBody>
      </p:sp>
      <p:graphicFrame>
        <p:nvGraphicFramePr>
          <p:cNvPr id="109594" name="Object 26"/>
          <p:cNvGraphicFramePr>
            <a:graphicFrameLocks noChangeAspect="1"/>
          </p:cNvGraphicFramePr>
          <p:nvPr/>
        </p:nvGraphicFramePr>
        <p:xfrm>
          <a:off x="8013700" y="1981200"/>
          <a:ext cx="67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Equation" r:id="rId25" imgW="647663" imgH="381074" progId="Equation.3">
                  <p:embed/>
                </p:oleObj>
              </mc:Choice>
              <mc:Fallback>
                <p:oleObj name="Equation" r:id="rId25" imgW="647663" imgH="38107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0" y="1981200"/>
                        <a:ext cx="67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95" name="AutoShape 27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9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9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9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9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9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9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  <p:bldP spid="109572" grpId="0" build="p" autoUpdateAnimBg="0"/>
      <p:bldP spid="109574" grpId="0" build="p" autoUpdateAnimBg="0"/>
      <p:bldP spid="109577" grpId="0" build="p" autoUpdateAnimBg="0"/>
      <p:bldP spid="109579" grpId="0" build="p" autoUpdateAnimBg="0"/>
      <p:bldP spid="109581" grpId="0" build="p" autoUpdateAnimBg="0"/>
      <p:bldP spid="109583" grpId="0" build="p" autoUpdateAnimBg="0"/>
      <p:bldP spid="109585" grpId="0" animBg="1"/>
      <p:bldP spid="109586" grpId="0" build="p" autoUpdateAnimBg="0"/>
      <p:bldP spid="109590" grpId="0" build="p" autoUpdateAnimBg="0" advAuto="0"/>
      <p:bldP spid="109592" grpId="0" build="p" autoUpdateAnimBg="0"/>
      <p:bldP spid="109593" grpId="0" build="p" autoUpdateAnimBg="0" advAuto="0"/>
      <p:bldP spid="10959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498600" y="260350"/>
          <a:ext cx="243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Equation" r:id="rId4" imgW="2409667" imgH="419249" progId="Equation.3">
                  <p:embed/>
                </p:oleObj>
              </mc:Choice>
              <mc:Fallback>
                <p:oleObj name="Equation" r:id="rId4" imgW="2409667" imgH="41924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60350"/>
                        <a:ext cx="243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975100" y="260350"/>
          <a:ext cx="204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Equation" r:id="rId6" imgW="2019263" imgH="419249" progId="Equation.3">
                  <p:embed/>
                </p:oleObj>
              </mc:Choice>
              <mc:Fallback>
                <p:oleObj name="Equation" r:id="rId6" imgW="2019263" imgH="41924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260350"/>
                        <a:ext cx="204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6553200" y="12509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⑤</a:t>
            </a:r>
          </a:p>
        </p:txBody>
      </p:sp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457200" y="793750"/>
          <a:ext cx="3213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Equation" r:id="rId8" imgW="3181443" imgH="428625" progId="Equation.3">
                  <p:embed/>
                </p:oleObj>
              </mc:Choice>
              <mc:Fallback>
                <p:oleObj name="Equation" r:id="rId8" imgW="3181443" imgH="4286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793750"/>
                        <a:ext cx="3213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3794125" y="7175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令</a:t>
            </a:r>
          </a:p>
        </p:txBody>
      </p:sp>
      <p:graphicFrame>
        <p:nvGraphicFramePr>
          <p:cNvPr id="110599" name="Object 7"/>
          <p:cNvGraphicFramePr>
            <a:graphicFrameLocks noChangeAspect="1"/>
          </p:cNvGraphicFramePr>
          <p:nvPr/>
        </p:nvGraphicFramePr>
        <p:xfrm>
          <a:off x="2514600" y="1325563"/>
          <a:ext cx="215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Equation" r:id="rId10" imgW="2133674" imgH="419249" progId="Equation.3">
                  <p:embed/>
                </p:oleObj>
              </mc:Choice>
              <mc:Fallback>
                <p:oleObj name="Equation" r:id="rId10" imgW="2133674" imgH="41924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325563"/>
                        <a:ext cx="215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304800" y="17843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于是</a:t>
            </a:r>
          </a:p>
        </p:txBody>
      </p:sp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1498600" y="1892300"/>
          <a:ext cx="459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Equation" r:id="rId12" imgW="4572112" imgH="419249" progId="Equation.3">
                  <p:embed/>
                </p:oleObj>
              </mc:Choice>
              <mc:Fallback>
                <p:oleObj name="Equation" r:id="rId12" imgW="4572112" imgH="41924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892300"/>
                        <a:ext cx="459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304800" y="2393950"/>
            <a:ext cx="410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将以上结果代入方程 ③ </a:t>
            </a:r>
            <a:r>
              <a:rPr kumimoji="1" lang="en-US" altLang="zh-CN"/>
              <a:t>: </a:t>
            </a:r>
          </a:p>
        </p:txBody>
      </p:sp>
      <p:graphicFrame>
        <p:nvGraphicFramePr>
          <p:cNvPr id="110603" name="Object 11"/>
          <p:cNvGraphicFramePr>
            <a:graphicFrameLocks noChangeAspect="1"/>
          </p:cNvGraphicFramePr>
          <p:nvPr/>
        </p:nvGraphicFramePr>
        <p:xfrm>
          <a:off x="1498600" y="3003550"/>
          <a:ext cx="160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Equation" r:id="rId14" imgW="1571653" imgH="419249" progId="Equation.3">
                  <p:embed/>
                </p:oleObj>
              </mc:Choice>
              <mc:Fallback>
                <p:oleObj name="Equation" r:id="rId14" imgW="1571653" imgH="41924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003550"/>
                        <a:ext cx="160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4" name="Object 12"/>
          <p:cNvGraphicFramePr>
            <a:graphicFrameLocks noChangeAspect="1"/>
          </p:cNvGraphicFramePr>
          <p:nvPr/>
        </p:nvGraphicFramePr>
        <p:xfrm>
          <a:off x="3200400" y="3003550"/>
          <a:ext cx="312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16" imgW="3095467" imgH="419249" progId="Equation.3">
                  <p:embed/>
                </p:oleObj>
              </mc:Choice>
              <mc:Fallback>
                <p:oleObj name="Equation" r:id="rId16" imgW="3095467" imgH="41924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03550"/>
                        <a:ext cx="312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5" name="Object 13"/>
          <p:cNvGraphicFramePr>
            <a:graphicFrameLocks noChangeAspect="1"/>
          </p:cNvGraphicFramePr>
          <p:nvPr/>
        </p:nvGraphicFramePr>
        <p:xfrm>
          <a:off x="3200400" y="3625850"/>
          <a:ext cx="444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18" imgW="4419563" imgH="419249" progId="Equation.3">
                  <p:embed/>
                </p:oleObj>
              </mc:Choice>
              <mc:Fallback>
                <p:oleObj name="Equation" r:id="rId18" imgW="4419563" imgH="41924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25850"/>
                        <a:ext cx="444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6" name="Line 14"/>
          <p:cNvSpPr>
            <a:spLocks noChangeShapeType="1"/>
          </p:cNvSpPr>
          <p:nvPr/>
        </p:nvSpPr>
        <p:spPr bwMode="auto">
          <a:xfrm>
            <a:off x="3581400" y="3460750"/>
            <a:ext cx="2362200" cy="0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>
            <a:off x="3581400" y="4070350"/>
            <a:ext cx="2514600" cy="0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304800" y="43005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得</a:t>
            </a:r>
          </a:p>
        </p:txBody>
      </p:sp>
      <p:graphicFrame>
        <p:nvGraphicFramePr>
          <p:cNvPr id="110609" name="Object 17"/>
          <p:cNvGraphicFramePr>
            <a:graphicFrameLocks noChangeAspect="1"/>
          </p:cNvGraphicFramePr>
          <p:nvPr/>
        </p:nvGraphicFramePr>
        <p:xfrm>
          <a:off x="2514600" y="4332288"/>
          <a:ext cx="271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20" imgW="2685994" imgH="419249" progId="Equation.3">
                  <p:embed/>
                </p:oleObj>
              </mc:Choice>
              <mc:Fallback>
                <p:oleObj name="Equation" r:id="rId20" imgW="2685994" imgH="41924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332288"/>
                        <a:ext cx="271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0" name="Text Box 18"/>
          <p:cNvSpPr txBox="1">
            <a:spLocks noChangeArrowheads="1"/>
          </p:cNvSpPr>
          <p:nvPr/>
        </p:nvSpPr>
        <p:spPr bwMode="auto">
          <a:xfrm>
            <a:off x="6553200" y="42703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⑥</a:t>
            </a:r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3657600" y="490855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故⑤</a:t>
            </a:r>
            <a:r>
              <a:rPr kumimoji="1" lang="en-US" altLang="zh-CN"/>
              <a:t>, ⑥</a:t>
            </a:r>
            <a:r>
              <a:rPr kumimoji="1" lang="zh-CN" altLang="en-US"/>
              <a:t>的系数行列式</a:t>
            </a:r>
          </a:p>
        </p:txBody>
      </p:sp>
      <p:graphicFrame>
        <p:nvGraphicFramePr>
          <p:cNvPr id="110612" name="Object 20"/>
          <p:cNvGraphicFramePr>
            <a:graphicFrameLocks noChangeAspect="1"/>
          </p:cNvGraphicFramePr>
          <p:nvPr/>
        </p:nvGraphicFramePr>
        <p:xfrm>
          <a:off x="2616200" y="5441950"/>
          <a:ext cx="2641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22" imgW="2609720" imgH="876337" progId="Equation.3">
                  <p:embed/>
                </p:oleObj>
              </mc:Choice>
              <mc:Fallback>
                <p:oleObj name="Equation" r:id="rId22" imgW="2609720" imgH="87633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5441950"/>
                        <a:ext cx="2641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13" name="Group 21"/>
          <p:cNvGrpSpPr>
            <a:grpSpLocks/>
          </p:cNvGrpSpPr>
          <p:nvPr/>
        </p:nvGrpSpPr>
        <p:grpSpPr bwMode="auto">
          <a:xfrm>
            <a:off x="6629400" y="2165350"/>
            <a:ext cx="2057400" cy="990600"/>
            <a:chOff x="4080" y="1440"/>
            <a:chExt cx="1296" cy="624"/>
          </a:xfrm>
        </p:grpSpPr>
        <p:graphicFrame>
          <p:nvGraphicFramePr>
            <p:cNvPr id="20504" name="Object 22"/>
            <p:cNvGraphicFramePr>
              <a:graphicFrameLocks noChangeAspect="1"/>
            </p:cNvGraphicFramePr>
            <p:nvPr/>
          </p:nvGraphicFramePr>
          <p:xfrm>
            <a:off x="4148" y="1488"/>
            <a:ext cx="5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4" name="Equation" r:id="rId24" imgW="819280" imgH="419249" progId="Equation.3">
                    <p:embed/>
                  </p:oleObj>
                </mc:Choice>
                <mc:Fallback>
                  <p:oleObj name="Equation" r:id="rId24" imgW="819280" imgH="41924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8" y="1488"/>
                          <a:ext cx="5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5" name="Text Box 23"/>
            <p:cNvSpPr txBox="1">
              <a:spLocks noChangeArrowheads="1"/>
            </p:cNvSpPr>
            <p:nvPr/>
          </p:nvSpPr>
          <p:spPr bwMode="auto">
            <a:xfrm>
              <a:off x="4672" y="1473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</a:pPr>
              <a:r>
                <a:rPr kumimoji="1" lang="zh-CN" altLang="en-US" sz="2400"/>
                <a:t>是对应</a:t>
              </a:r>
            </a:p>
          </p:txBody>
        </p:sp>
        <p:sp>
          <p:nvSpPr>
            <p:cNvPr id="20506" name="Text Box 24"/>
            <p:cNvSpPr txBox="1">
              <a:spLocks noChangeArrowheads="1"/>
            </p:cNvSpPr>
            <p:nvPr/>
          </p:nvSpPr>
          <p:spPr bwMode="auto">
            <a:xfrm>
              <a:off x="4080" y="1761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</a:pPr>
              <a:r>
                <a:rPr kumimoji="1" lang="zh-CN" altLang="en-US" sz="2400"/>
                <a:t>齐次方程的解</a:t>
              </a:r>
            </a:p>
          </p:txBody>
        </p:sp>
        <p:sp>
          <p:nvSpPr>
            <p:cNvPr id="20507" name="Rectangle 25"/>
            <p:cNvSpPr>
              <a:spLocks noChangeArrowheads="1"/>
            </p:cNvSpPr>
            <p:nvPr/>
          </p:nvSpPr>
          <p:spPr bwMode="auto">
            <a:xfrm>
              <a:off x="4100" y="1440"/>
              <a:ext cx="1276" cy="62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0618" name="Object 26"/>
          <p:cNvGraphicFramePr>
            <a:graphicFrameLocks noChangeAspect="1"/>
          </p:cNvGraphicFramePr>
          <p:nvPr/>
        </p:nvGraphicFramePr>
        <p:xfrm>
          <a:off x="749300" y="4984750"/>
          <a:ext cx="290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26" imgW="2876680" imgH="428625" progId="Equation.3">
                  <p:embed/>
                </p:oleObj>
              </mc:Choice>
              <mc:Fallback>
                <p:oleObj name="Equation" r:id="rId26" imgW="2876680" imgH="42862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984750"/>
                        <a:ext cx="2908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1" name="AutoShape 29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0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0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0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 advAuto="0"/>
      <p:bldP spid="110598" grpId="0" build="p" autoUpdateAnimBg="0"/>
      <p:bldP spid="110600" grpId="0" build="p" autoUpdateAnimBg="0"/>
      <p:bldP spid="110602" grpId="0" build="p" autoUpdateAnimBg="0"/>
      <p:bldP spid="110606" grpId="0" animBg="1"/>
      <p:bldP spid="110607" grpId="0" animBg="1"/>
      <p:bldP spid="110608" grpId="0" build="p" autoUpdateAnimBg="0"/>
      <p:bldP spid="110610" grpId="0" build="p" autoUpdateAnimBg="0" advAuto="0"/>
      <p:bldP spid="110611" grpId="0" build="p" autoUpdateAnimBg="0"/>
      <p:bldP spid="11062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5410200" cy="609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4700"/>
                    </a:gs>
                    <a:gs pos="100000">
                      <a:srgbClr val="00990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一、二阶线性微分方程举例 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304800" y="146208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当重力与弹性力抵消时</a:t>
            </a:r>
            <a:r>
              <a:rPr kumimoji="1" lang="en-US" altLang="zh-CN"/>
              <a:t>, </a:t>
            </a:r>
            <a:r>
              <a:rPr kumimoji="1" lang="zh-CN" altLang="en-US"/>
              <a:t>物体处于 平衡状态</a:t>
            </a:r>
            <a:r>
              <a:rPr kumimoji="1" lang="en-US" altLang="zh-CN"/>
              <a:t>, 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685800" y="8382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例</a:t>
            </a:r>
            <a:r>
              <a:rPr kumimoji="1" lang="en-US" altLang="zh-CN" b="1">
                <a:solidFill>
                  <a:schemeClr val="tx2"/>
                </a:solidFill>
              </a:rPr>
              <a:t>1. </a:t>
            </a:r>
            <a:r>
              <a:rPr kumimoji="1" lang="zh-CN" altLang="en-US"/>
              <a:t>质量为</a:t>
            </a:r>
            <a:r>
              <a:rPr kumimoji="1" lang="en-US" altLang="zh-CN" i="1"/>
              <a:t>m</a:t>
            </a:r>
            <a:r>
              <a:rPr kumimoji="1" lang="zh-CN" altLang="en-US"/>
              <a:t>的物体自由悬挂在一端固定的弹簧上</a:t>
            </a:r>
            <a:r>
              <a:rPr kumimoji="1" lang="en-US" altLang="zh-CN"/>
              <a:t>,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304800" y="25288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力作用下作往复运动</a:t>
            </a:r>
            <a:r>
              <a:rPr kumimoji="1" lang="en-US" altLang="zh-CN"/>
              <a:t>,</a:t>
            </a:r>
          </a:p>
        </p:txBody>
      </p:sp>
      <p:grpSp>
        <p:nvGrpSpPr>
          <p:cNvPr id="92166" name="Group 6"/>
          <p:cNvGrpSpPr>
            <a:grpSpLocks/>
          </p:cNvGrpSpPr>
          <p:nvPr/>
        </p:nvGrpSpPr>
        <p:grpSpPr bwMode="auto">
          <a:xfrm>
            <a:off x="7924800" y="5030788"/>
            <a:ext cx="533400" cy="241300"/>
            <a:chOff x="4992" y="2680"/>
            <a:chExt cx="336" cy="152"/>
          </a:xfrm>
        </p:grpSpPr>
        <p:sp>
          <p:nvSpPr>
            <p:cNvPr id="3113" name="Rectangle 7"/>
            <p:cNvSpPr>
              <a:spLocks noChangeArrowheads="1"/>
            </p:cNvSpPr>
            <p:nvPr/>
          </p:nvSpPr>
          <p:spPr bwMode="auto">
            <a:xfrm>
              <a:off x="4992" y="2687"/>
              <a:ext cx="172" cy="1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14" name="Object 8"/>
            <p:cNvGraphicFramePr>
              <a:graphicFrameLocks noChangeAspect="1"/>
            </p:cNvGraphicFramePr>
            <p:nvPr/>
          </p:nvGraphicFramePr>
          <p:xfrm>
            <a:off x="5186" y="2680"/>
            <a:ext cx="14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Equation" r:id="rId3" imgW="200053" imgH="209624" progId="Equation.3">
                    <p:embed/>
                  </p:oleObj>
                </mc:Choice>
                <mc:Fallback>
                  <p:oleObj name="Equation" r:id="rId3" imgW="200053" imgH="209624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6" y="2680"/>
                          <a:ext cx="14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169" name="Group 9"/>
          <p:cNvGrpSpPr>
            <a:grpSpLocks/>
          </p:cNvGrpSpPr>
          <p:nvPr/>
        </p:nvGrpSpPr>
        <p:grpSpPr bwMode="auto">
          <a:xfrm>
            <a:off x="7607300" y="2757488"/>
            <a:ext cx="1042988" cy="1754187"/>
            <a:chOff x="4792" y="1248"/>
            <a:chExt cx="657" cy="1105"/>
          </a:xfrm>
        </p:grpSpPr>
        <p:sp>
          <p:nvSpPr>
            <p:cNvPr id="3101" name="Line 10"/>
            <p:cNvSpPr>
              <a:spLocks noChangeShapeType="1"/>
            </p:cNvSpPr>
            <p:nvPr/>
          </p:nvSpPr>
          <p:spPr bwMode="auto">
            <a:xfrm>
              <a:off x="5088" y="139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" name="Line 11"/>
            <p:cNvSpPr>
              <a:spLocks noChangeShapeType="1"/>
            </p:cNvSpPr>
            <p:nvPr/>
          </p:nvSpPr>
          <p:spPr bwMode="auto">
            <a:xfrm>
              <a:off x="5088" y="211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03" name="Group 12"/>
            <p:cNvGrpSpPr>
              <a:grpSpLocks/>
            </p:cNvGrpSpPr>
            <p:nvPr/>
          </p:nvGrpSpPr>
          <p:grpSpPr bwMode="auto">
            <a:xfrm>
              <a:off x="4792" y="1248"/>
              <a:ext cx="657" cy="144"/>
              <a:chOff x="4792" y="1248"/>
              <a:chExt cx="657" cy="144"/>
            </a:xfrm>
          </p:grpSpPr>
          <p:sp>
            <p:nvSpPr>
              <p:cNvPr id="3106" name="Line 13"/>
              <p:cNvSpPr>
                <a:spLocks noChangeShapeType="1"/>
              </p:cNvSpPr>
              <p:nvPr/>
            </p:nvSpPr>
            <p:spPr bwMode="auto">
              <a:xfrm flipH="1">
                <a:off x="4848" y="1248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7" name="Line 14"/>
              <p:cNvSpPr>
                <a:spLocks noChangeShapeType="1"/>
              </p:cNvSpPr>
              <p:nvPr/>
            </p:nvSpPr>
            <p:spPr bwMode="auto">
              <a:xfrm flipH="1">
                <a:off x="4944" y="1248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8" name="Line 15"/>
              <p:cNvSpPr>
                <a:spLocks noChangeShapeType="1"/>
              </p:cNvSpPr>
              <p:nvPr/>
            </p:nvSpPr>
            <p:spPr bwMode="auto">
              <a:xfrm flipH="1">
                <a:off x="5040" y="1248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9" name="Line 16"/>
              <p:cNvSpPr>
                <a:spLocks noChangeShapeType="1"/>
              </p:cNvSpPr>
              <p:nvPr/>
            </p:nvSpPr>
            <p:spPr bwMode="auto">
              <a:xfrm flipH="1">
                <a:off x="5136" y="1248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0" name="Line 17"/>
              <p:cNvSpPr>
                <a:spLocks noChangeShapeType="1"/>
              </p:cNvSpPr>
              <p:nvPr/>
            </p:nvSpPr>
            <p:spPr bwMode="auto">
              <a:xfrm flipH="1">
                <a:off x="5232" y="1248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1" name="Line 18"/>
              <p:cNvSpPr>
                <a:spLocks noChangeShapeType="1"/>
              </p:cNvSpPr>
              <p:nvPr/>
            </p:nvSpPr>
            <p:spPr bwMode="auto">
              <a:xfrm flipH="1">
                <a:off x="5328" y="1248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2" name="Line 19"/>
              <p:cNvSpPr>
                <a:spLocks noChangeShapeType="1"/>
              </p:cNvSpPr>
              <p:nvPr/>
            </p:nvSpPr>
            <p:spPr bwMode="auto">
              <a:xfrm>
                <a:off x="4792" y="1392"/>
                <a:ext cx="65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04" name="Freeform 20"/>
            <p:cNvSpPr>
              <a:spLocks/>
            </p:cNvSpPr>
            <p:nvPr/>
          </p:nvSpPr>
          <p:spPr bwMode="auto">
            <a:xfrm>
              <a:off x="5040" y="1488"/>
              <a:ext cx="144" cy="624"/>
            </a:xfrm>
            <a:custGeom>
              <a:avLst/>
              <a:gdLst>
                <a:gd name="T0" fmla="*/ 48 w 144"/>
                <a:gd name="T1" fmla="*/ 0 h 624"/>
                <a:gd name="T2" fmla="*/ 144 w 144"/>
                <a:gd name="T3" fmla="*/ 0 h 624"/>
                <a:gd name="T4" fmla="*/ 0 w 144"/>
                <a:gd name="T5" fmla="*/ 96 h 624"/>
                <a:gd name="T6" fmla="*/ 144 w 144"/>
                <a:gd name="T7" fmla="*/ 144 h 624"/>
                <a:gd name="T8" fmla="*/ 0 w 144"/>
                <a:gd name="T9" fmla="*/ 240 h 624"/>
                <a:gd name="T10" fmla="*/ 144 w 144"/>
                <a:gd name="T11" fmla="*/ 288 h 624"/>
                <a:gd name="T12" fmla="*/ 0 w 144"/>
                <a:gd name="T13" fmla="*/ 384 h 624"/>
                <a:gd name="T14" fmla="*/ 144 w 144"/>
                <a:gd name="T15" fmla="*/ 432 h 624"/>
                <a:gd name="T16" fmla="*/ 0 w 144"/>
                <a:gd name="T17" fmla="*/ 528 h 624"/>
                <a:gd name="T18" fmla="*/ 144 w 144"/>
                <a:gd name="T19" fmla="*/ 576 h 624"/>
                <a:gd name="T20" fmla="*/ 48 w 144"/>
                <a:gd name="T21" fmla="*/ 624 h 6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4" h="624">
                  <a:moveTo>
                    <a:pt x="48" y="0"/>
                  </a:moveTo>
                  <a:lnTo>
                    <a:pt x="144" y="0"/>
                  </a:lnTo>
                  <a:lnTo>
                    <a:pt x="0" y="96"/>
                  </a:lnTo>
                  <a:lnTo>
                    <a:pt x="144" y="144"/>
                  </a:lnTo>
                  <a:lnTo>
                    <a:pt x="0" y="240"/>
                  </a:lnTo>
                  <a:lnTo>
                    <a:pt x="144" y="288"/>
                  </a:lnTo>
                  <a:lnTo>
                    <a:pt x="0" y="384"/>
                  </a:lnTo>
                  <a:lnTo>
                    <a:pt x="144" y="432"/>
                  </a:lnTo>
                  <a:lnTo>
                    <a:pt x="0" y="528"/>
                  </a:lnTo>
                  <a:lnTo>
                    <a:pt x="144" y="576"/>
                  </a:lnTo>
                  <a:lnTo>
                    <a:pt x="48" y="624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5" name="Rectangle 21"/>
            <p:cNvSpPr>
              <a:spLocks noChangeArrowheads="1"/>
            </p:cNvSpPr>
            <p:nvPr/>
          </p:nvSpPr>
          <p:spPr bwMode="auto">
            <a:xfrm>
              <a:off x="5001" y="2208"/>
              <a:ext cx="172" cy="145"/>
            </a:xfrm>
            <a:prstGeom prst="rect">
              <a:avLst/>
            </a:prstGeom>
            <a:solidFill>
              <a:srgbClr val="00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182" name="Group 22"/>
          <p:cNvGrpSpPr>
            <a:grpSpLocks/>
          </p:cNvGrpSpPr>
          <p:nvPr/>
        </p:nvGrpSpPr>
        <p:grpSpPr bwMode="auto">
          <a:xfrm>
            <a:off x="7959725" y="4230688"/>
            <a:ext cx="650875" cy="1841500"/>
            <a:chOff x="5014" y="2665"/>
            <a:chExt cx="410" cy="1160"/>
          </a:xfrm>
        </p:grpSpPr>
        <p:grpSp>
          <p:nvGrpSpPr>
            <p:cNvPr id="3097" name="Group 23"/>
            <p:cNvGrpSpPr>
              <a:grpSpLocks/>
            </p:cNvGrpSpPr>
            <p:nvPr/>
          </p:nvGrpSpPr>
          <p:grpSpPr bwMode="auto">
            <a:xfrm>
              <a:off x="5014" y="2793"/>
              <a:ext cx="144" cy="1032"/>
              <a:chOff x="5014" y="2793"/>
              <a:chExt cx="144" cy="1032"/>
            </a:xfrm>
          </p:grpSpPr>
          <p:sp>
            <p:nvSpPr>
              <p:cNvPr id="3099" name="Line 24"/>
              <p:cNvSpPr>
                <a:spLocks noChangeShapeType="1"/>
              </p:cNvSpPr>
              <p:nvPr/>
            </p:nvSpPr>
            <p:spPr bwMode="auto">
              <a:xfrm>
                <a:off x="5088" y="2793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00" name="Object 25"/>
              <p:cNvGraphicFramePr>
                <a:graphicFrameLocks noChangeAspect="1"/>
              </p:cNvGraphicFramePr>
              <p:nvPr/>
            </p:nvGraphicFramePr>
            <p:xfrm>
              <a:off x="5014" y="3673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8" name="Equation" r:id="rId5" imgW="200053" imgH="209624" progId="Equation.3">
                      <p:embed/>
                    </p:oleObj>
                  </mc:Choice>
                  <mc:Fallback>
                    <p:oleObj name="Equation" r:id="rId5" imgW="200053" imgH="209624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14" y="3673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98" name="Object 26"/>
            <p:cNvGraphicFramePr>
              <a:graphicFrameLocks noChangeAspect="1"/>
            </p:cNvGraphicFramePr>
            <p:nvPr/>
          </p:nvGraphicFramePr>
          <p:xfrm>
            <a:off x="5232" y="2665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Equation" r:id="rId7" imgW="276327" imgH="285638" progId="Equation.3">
                    <p:embed/>
                  </p:oleObj>
                </mc:Choice>
                <mc:Fallback>
                  <p:oleObj name="Equation" r:id="rId7" imgW="276327" imgH="285638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665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87" name="Text Box 27"/>
          <p:cNvSpPr txBox="1">
            <a:spLocks noChangeArrowheads="1"/>
          </p:cNvSpPr>
          <p:nvPr/>
        </p:nvSpPr>
        <p:spPr bwMode="auto">
          <a:xfrm>
            <a:off x="685800" y="3671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92188" name="Text Box 28"/>
          <p:cNvSpPr txBox="1">
            <a:spLocks noChangeArrowheads="1"/>
          </p:cNvSpPr>
          <p:nvPr/>
        </p:nvSpPr>
        <p:spPr bwMode="auto">
          <a:xfrm>
            <a:off x="3733800" y="25288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阻力的大小与运动速度</a:t>
            </a:r>
          </a:p>
        </p:txBody>
      </p:sp>
      <p:sp>
        <p:nvSpPr>
          <p:cNvPr id="92189" name="Text Box 29"/>
          <p:cNvSpPr txBox="1">
            <a:spLocks noChangeArrowheads="1"/>
          </p:cNvSpPr>
          <p:nvPr/>
        </p:nvSpPr>
        <p:spPr bwMode="auto">
          <a:xfrm>
            <a:off x="304800" y="2009775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下拉物体使它离开平衡位置后放开</a:t>
            </a:r>
            <a:r>
              <a:rPr kumimoji="1" lang="en-US" altLang="zh-CN"/>
              <a:t>,</a:t>
            </a:r>
          </a:p>
        </p:txBody>
      </p:sp>
      <p:sp>
        <p:nvSpPr>
          <p:cNvPr id="92190" name="Text Box 30"/>
          <p:cNvSpPr txBox="1">
            <a:spLocks noChangeArrowheads="1"/>
          </p:cNvSpPr>
          <p:nvPr/>
        </p:nvSpPr>
        <p:spPr bwMode="auto">
          <a:xfrm>
            <a:off x="7162800" y="14620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若用手向</a:t>
            </a:r>
          </a:p>
        </p:txBody>
      </p:sp>
      <p:sp>
        <p:nvSpPr>
          <p:cNvPr id="92191" name="Text Box 31"/>
          <p:cNvSpPr txBox="1">
            <a:spLocks noChangeArrowheads="1"/>
          </p:cNvSpPr>
          <p:nvPr/>
        </p:nvSpPr>
        <p:spPr bwMode="auto">
          <a:xfrm>
            <a:off x="5835650" y="198120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物体在弹性力与阻</a:t>
            </a:r>
          </a:p>
        </p:txBody>
      </p:sp>
      <p:sp>
        <p:nvSpPr>
          <p:cNvPr id="92192" name="Text Box 32"/>
          <p:cNvSpPr txBox="1">
            <a:spLocks noChangeArrowheads="1"/>
          </p:cNvSpPr>
          <p:nvPr/>
        </p:nvSpPr>
        <p:spPr bwMode="auto">
          <a:xfrm>
            <a:off x="1371600" y="36576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取平衡时物体的位置为坐标原点</a:t>
            </a:r>
            <a:r>
              <a:rPr kumimoji="1" lang="en-US" altLang="zh-CN"/>
              <a:t>,</a:t>
            </a:r>
          </a:p>
        </p:txBody>
      </p:sp>
      <p:sp>
        <p:nvSpPr>
          <p:cNvPr id="92193" name="Text Box 33"/>
          <p:cNvSpPr txBox="1">
            <a:spLocks noChangeArrowheads="1"/>
          </p:cNvSpPr>
          <p:nvPr/>
        </p:nvSpPr>
        <p:spPr bwMode="auto">
          <a:xfrm>
            <a:off x="304800" y="4267200"/>
            <a:ext cx="276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建立坐标系如图</a:t>
            </a:r>
            <a:r>
              <a:rPr kumimoji="1" lang="en-US" altLang="zh-CN"/>
              <a:t>.</a:t>
            </a:r>
          </a:p>
        </p:txBody>
      </p:sp>
      <p:sp>
        <p:nvSpPr>
          <p:cNvPr id="92194" name="Text Box 34"/>
          <p:cNvSpPr txBox="1">
            <a:spLocks noChangeArrowheads="1"/>
          </p:cNvSpPr>
          <p:nvPr/>
        </p:nvSpPr>
        <p:spPr bwMode="auto">
          <a:xfrm>
            <a:off x="3048000" y="4267200"/>
            <a:ext cx="4014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设时刻</a:t>
            </a:r>
            <a:r>
              <a:rPr kumimoji="1" lang="zh-CN" altLang="en-US" i="1"/>
              <a:t> </a:t>
            </a:r>
            <a:r>
              <a:rPr kumimoji="1" lang="en-US" altLang="zh-CN" i="1"/>
              <a:t>t</a:t>
            </a:r>
            <a:r>
              <a:rPr kumimoji="1" lang="en-US" altLang="zh-CN"/>
              <a:t> </a:t>
            </a:r>
            <a:r>
              <a:rPr kumimoji="1" lang="zh-CN" altLang="en-US"/>
              <a:t>物体位移为 </a:t>
            </a:r>
            <a:r>
              <a:rPr kumimoji="1" lang="en-US" altLang="zh-CN" i="1"/>
              <a:t>x</a:t>
            </a:r>
            <a:r>
              <a:rPr kumimoji="1" lang="en-US" altLang="zh-CN"/>
              <a:t>(</a:t>
            </a:r>
            <a:r>
              <a:rPr kumimoji="1" lang="en-US" altLang="zh-CN" i="1"/>
              <a:t>t</a:t>
            </a:r>
            <a:r>
              <a:rPr kumimoji="1" lang="en-US" altLang="zh-CN"/>
              <a:t>).</a:t>
            </a:r>
          </a:p>
        </p:txBody>
      </p:sp>
      <p:sp>
        <p:nvSpPr>
          <p:cNvPr id="92195" name="Text Box 35"/>
          <p:cNvSpPr txBox="1">
            <a:spLocks noChangeArrowheads="1"/>
          </p:cNvSpPr>
          <p:nvPr/>
        </p:nvSpPr>
        <p:spPr bwMode="auto">
          <a:xfrm>
            <a:off x="685800" y="4814888"/>
            <a:ext cx="2911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(1) </a:t>
            </a:r>
            <a:r>
              <a:rPr kumimoji="1" lang="zh-CN" altLang="en-US"/>
              <a:t>自由振动情况</a:t>
            </a:r>
            <a:r>
              <a:rPr kumimoji="1" lang="en-US" altLang="zh-CN"/>
              <a:t>.</a:t>
            </a:r>
          </a:p>
        </p:txBody>
      </p:sp>
      <p:sp>
        <p:nvSpPr>
          <p:cNvPr id="92196" name="Text Box 36"/>
          <p:cNvSpPr txBox="1">
            <a:spLocks noChangeArrowheads="1"/>
          </p:cNvSpPr>
          <p:nvPr/>
        </p:nvSpPr>
        <p:spPr bwMode="auto">
          <a:xfrm>
            <a:off x="971550" y="5486400"/>
            <a:ext cx="276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弹簧弹性恢复力</a:t>
            </a:r>
          </a:p>
        </p:txBody>
      </p:sp>
      <p:sp>
        <p:nvSpPr>
          <p:cNvPr id="92197" name="Text Box 37"/>
          <p:cNvSpPr txBox="1">
            <a:spLocks noChangeArrowheads="1"/>
          </p:cNvSpPr>
          <p:nvPr/>
        </p:nvSpPr>
        <p:spPr bwMode="auto">
          <a:xfrm>
            <a:off x="3563938" y="48148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物体所受的力有</a:t>
            </a:r>
          </a:p>
        </p:txBody>
      </p:sp>
      <p:sp>
        <p:nvSpPr>
          <p:cNvPr id="92198" name="Text Box 38"/>
          <p:cNvSpPr txBox="1">
            <a:spLocks noChangeArrowheads="1"/>
          </p:cNvSpPr>
          <p:nvPr/>
        </p:nvSpPr>
        <p:spPr bwMode="auto">
          <a:xfrm>
            <a:off x="5181600" y="5537200"/>
            <a:ext cx="1987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en-US" altLang="zh-CN" sz="2400">
                <a:solidFill>
                  <a:schemeClr val="accent2"/>
                </a:solidFill>
              </a:rPr>
              <a:t>(</a:t>
            </a:r>
            <a:r>
              <a:rPr lang="en-US" altLang="zh-CN" sz="2400" b="1"/>
              <a:t>Hooke's law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</p:txBody>
      </p:sp>
      <p:graphicFrame>
        <p:nvGraphicFramePr>
          <p:cNvPr id="92199" name="Object 39"/>
          <p:cNvGraphicFramePr>
            <a:graphicFrameLocks noChangeAspect="1"/>
          </p:cNvGraphicFramePr>
          <p:nvPr/>
        </p:nvGraphicFramePr>
        <p:xfrm>
          <a:off x="3594100" y="5613400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9" imgW="1257188" imgH="381074" progId="Equation.3">
                  <p:embed/>
                </p:oleObj>
              </mc:Choice>
              <mc:Fallback>
                <p:oleObj name="Equation" r:id="rId9" imgW="1257188" imgH="3810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5613400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0" name="Text Box 40"/>
          <p:cNvSpPr txBox="1">
            <a:spLocks noChangeArrowheads="1"/>
          </p:cNvSpPr>
          <p:nvPr/>
        </p:nvSpPr>
        <p:spPr bwMode="auto">
          <a:xfrm>
            <a:off x="304800" y="3124200"/>
            <a:ext cx="294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成正比</a:t>
            </a:r>
            <a:r>
              <a:rPr kumimoji="1" lang="en-US" altLang="zh-CN"/>
              <a:t>, </a:t>
            </a:r>
            <a:r>
              <a:rPr kumimoji="1" lang="zh-CN" altLang="en-US"/>
              <a:t>方向相反</a:t>
            </a:r>
            <a:r>
              <a:rPr kumimoji="1" lang="en-US" altLang="zh-CN"/>
              <a:t>.</a:t>
            </a:r>
          </a:p>
        </p:txBody>
      </p:sp>
      <p:sp>
        <p:nvSpPr>
          <p:cNvPr id="92201" name="Text Box 41"/>
          <p:cNvSpPr txBox="1">
            <a:spLocks noChangeArrowheads="1"/>
          </p:cNvSpPr>
          <p:nvPr/>
        </p:nvSpPr>
        <p:spPr bwMode="auto">
          <a:xfrm>
            <a:off x="3124200" y="31242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建立位移满足的微分方程</a:t>
            </a:r>
            <a:r>
              <a:rPr kumimoji="1" lang="en-US" altLang="zh-CN"/>
              <a:t>.</a:t>
            </a:r>
          </a:p>
        </p:txBody>
      </p:sp>
      <p:sp>
        <p:nvSpPr>
          <p:cNvPr id="92202" name="AutoShape 42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2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9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autoUpdateAnimBg="0"/>
      <p:bldP spid="92164" grpId="0" build="p" autoUpdateAnimBg="0"/>
      <p:bldP spid="92165" grpId="0" build="p" autoUpdateAnimBg="0" advAuto="0"/>
      <p:bldP spid="92187" grpId="0" autoUpdateAnimBg="0"/>
      <p:bldP spid="92188" grpId="0" build="p" autoUpdateAnimBg="0"/>
      <p:bldP spid="92189" grpId="0" autoUpdateAnimBg="0"/>
      <p:bldP spid="92190" grpId="0" autoUpdateAnimBg="0"/>
      <p:bldP spid="92191" grpId="0" build="p" autoUpdateAnimBg="0"/>
      <p:bldP spid="92192" grpId="0" autoUpdateAnimBg="0"/>
      <p:bldP spid="92193" grpId="0" build="p" autoUpdateAnimBg="0"/>
      <p:bldP spid="92194" grpId="0" build="p" autoUpdateAnimBg="0"/>
      <p:bldP spid="92195" grpId="0" build="p" autoUpdateAnimBg="0"/>
      <p:bldP spid="92196" grpId="0" autoUpdateAnimBg="0"/>
      <p:bldP spid="92197" grpId="0" autoUpdateAnimBg="0"/>
      <p:bldP spid="92198" grpId="0" build="p" autoUpdateAnimBg="0"/>
      <p:bldP spid="92200" grpId="0" build="p" autoUpdateAnimBg="0" advAuto="0"/>
      <p:bldP spid="92201" grpId="0" build="p" autoUpdateAnimBg="0"/>
      <p:bldP spid="92202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843213" y="392113"/>
          <a:ext cx="38163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4" imgW="1695431" imgH="361987" progId="Equation.DSMT4">
                  <p:embed/>
                </p:oleObj>
              </mc:Choice>
              <mc:Fallback>
                <p:oleObj name="Equation" r:id="rId4" imgW="1695431" imgH="36198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92113"/>
                        <a:ext cx="38163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679450" y="1295400"/>
            <a:ext cx="1438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积分得</a:t>
            </a:r>
            <a:r>
              <a:rPr kumimoji="1" lang="en-US" altLang="zh-CN"/>
              <a:t>: </a:t>
            </a: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2514600" y="1371600"/>
          <a:ext cx="491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6" imgW="4886241" imgH="419249" progId="Equation.3">
                  <p:embed/>
                </p:oleObj>
              </mc:Choice>
              <mc:Fallback>
                <p:oleObj name="Equation" r:id="rId6" imgW="4886241" imgH="41924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371600"/>
                        <a:ext cx="491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5" name="Text Box 5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609600" y="1981200"/>
            <a:ext cx="498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代入③ 即得非齐次方程的通解 </a:t>
            </a:r>
          </a:p>
        </p:txBody>
      </p:sp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1828800" y="2667000"/>
          <a:ext cx="538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9" imgW="5352920" imgH="419249" progId="Equation.3">
                  <p:embed/>
                </p:oleObj>
              </mc:Choice>
              <mc:Fallback>
                <p:oleObj name="Equation" r:id="rId9" imgW="5352920" imgH="41924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67000"/>
                        <a:ext cx="538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69925" y="547688"/>
            <a:ext cx="1339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于是得 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642938" y="3429000"/>
            <a:ext cx="1103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说明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1676400" y="3451225"/>
            <a:ext cx="2406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将③的解设为 </a:t>
            </a:r>
          </a:p>
        </p:txBody>
      </p:sp>
      <p:grpSp>
        <p:nvGrpSpPr>
          <p:cNvPr id="112650" name="Group 10"/>
          <p:cNvGrpSpPr>
            <a:grpSpLocks/>
          </p:cNvGrpSpPr>
          <p:nvPr/>
        </p:nvGrpSpPr>
        <p:grpSpPr bwMode="auto">
          <a:xfrm>
            <a:off x="1981200" y="4100513"/>
            <a:ext cx="4267200" cy="444500"/>
            <a:chOff x="1920" y="2976"/>
            <a:chExt cx="2688" cy="280"/>
          </a:xfrm>
        </p:grpSpPr>
        <p:graphicFrame>
          <p:nvGraphicFramePr>
            <p:cNvPr id="21521" name="Object 11"/>
            <p:cNvGraphicFramePr>
              <a:graphicFrameLocks noChangeAspect="1"/>
            </p:cNvGraphicFramePr>
            <p:nvPr/>
          </p:nvGraphicFramePr>
          <p:xfrm>
            <a:off x="1920" y="2976"/>
            <a:ext cx="214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5" name="Equation" r:id="rId11" imgW="3371794" imgH="419249" progId="Equation.3">
                    <p:embed/>
                  </p:oleObj>
                </mc:Choice>
                <mc:Fallback>
                  <p:oleObj name="Equation" r:id="rId11" imgW="3371794" imgH="419249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976"/>
                          <a:ext cx="214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12"/>
            <p:cNvGraphicFramePr>
              <a:graphicFrameLocks noChangeAspect="1"/>
            </p:cNvGraphicFramePr>
            <p:nvPr/>
          </p:nvGraphicFramePr>
          <p:xfrm>
            <a:off x="2824" y="2976"/>
            <a:ext cx="4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6" name="Equation" r:id="rId13" imgW="743006" imgH="419249" progId="Equation.3">
                    <p:embed/>
                  </p:oleObj>
                </mc:Choice>
                <mc:Fallback>
                  <p:oleObj name="Equation" r:id="rId13" imgW="743006" imgH="41924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4" y="2976"/>
                          <a:ext cx="4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3" name="Object 13"/>
            <p:cNvGraphicFramePr>
              <a:graphicFrameLocks noChangeAspect="1"/>
            </p:cNvGraphicFramePr>
            <p:nvPr/>
          </p:nvGraphicFramePr>
          <p:xfrm>
            <a:off x="4088" y="2976"/>
            <a:ext cx="52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7" name="Equation" r:id="rId15" imgW="800212" imgH="419249" progId="Equation.3">
                    <p:embed/>
                  </p:oleObj>
                </mc:Choice>
                <mc:Fallback>
                  <p:oleObj name="Equation" r:id="rId15" imgW="800212" imgH="419249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2976"/>
                          <a:ext cx="52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304800" y="4649788"/>
            <a:ext cx="445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只有一个必须满足的条件即</a:t>
            </a:r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6096000" y="4649788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因此必需再附加</a:t>
            </a:r>
          </a:p>
        </p:txBody>
      </p:sp>
      <p:sp>
        <p:nvSpPr>
          <p:cNvPr id="112656" name="Text Box 16"/>
          <p:cNvSpPr txBox="1">
            <a:spLocks noChangeArrowheads="1"/>
          </p:cNvSpPr>
          <p:nvPr/>
        </p:nvSpPr>
        <p:spPr bwMode="auto">
          <a:xfrm>
            <a:off x="304800" y="5319713"/>
            <a:ext cx="178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一个条件</a:t>
            </a:r>
            <a:r>
              <a:rPr kumimoji="1" lang="en-US" altLang="zh-CN"/>
              <a:t>, </a:t>
            </a:r>
          </a:p>
        </p:txBody>
      </p:sp>
      <p:sp>
        <p:nvSpPr>
          <p:cNvPr id="112657" name="Text Box 17">
            <a:hlinkClick r:id="rId17" action="ppaction://hlinksldjump"/>
          </p:cNvPr>
          <p:cNvSpPr txBox="1">
            <a:spLocks noChangeArrowheads="1"/>
          </p:cNvSpPr>
          <p:nvPr/>
        </p:nvSpPr>
        <p:spPr bwMode="auto">
          <a:xfrm>
            <a:off x="1962150" y="5319713"/>
            <a:ext cx="489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方程⑤的引入是为了简化计算</a:t>
            </a:r>
            <a:r>
              <a:rPr kumimoji="1" lang="en-US" altLang="zh-CN"/>
              <a:t>.</a:t>
            </a:r>
          </a:p>
        </p:txBody>
      </p:sp>
      <p:sp>
        <p:nvSpPr>
          <p:cNvPr id="112664" name="AutoShape 2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724400" y="4710113"/>
            <a:ext cx="1371600" cy="3810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kumimoji="1" lang="en-US" altLang="zh-CN">
                <a:solidFill>
                  <a:srgbClr val="FFFFFF"/>
                </a:solidFill>
              </a:rPr>
              <a:t> </a:t>
            </a:r>
            <a:r>
              <a:rPr kumimoji="1" lang="zh-CN" altLang="en-US">
                <a:solidFill>
                  <a:srgbClr val="FFFFFF"/>
                </a:solidFill>
              </a:rPr>
              <a:t>方程③</a:t>
            </a:r>
            <a:r>
              <a:rPr kumimoji="1" lang="en-US" altLang="zh-CN">
                <a:solidFill>
                  <a:srgbClr val="FFFFFF"/>
                </a:solidFill>
              </a:rPr>
              <a:t>,</a:t>
            </a:r>
            <a:r>
              <a:rPr kumimoji="1" lang="en-US" altLang="zh-CN"/>
              <a:t> </a:t>
            </a:r>
          </a:p>
        </p:txBody>
      </p:sp>
      <p:sp>
        <p:nvSpPr>
          <p:cNvPr id="112666" name="AutoShape 2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autoUpdateAnimBg="0"/>
      <p:bldP spid="112645" grpId="0" build="p" autoUpdateAnimBg="0"/>
      <p:bldP spid="112648" grpId="0" build="p" autoUpdateAnimBg="0"/>
      <p:bldP spid="112649" grpId="0" build="p" autoUpdateAnimBg="0" advAuto="0"/>
      <p:bldP spid="112654" grpId="0" build="p" autoUpdateAnimBg="0"/>
      <p:bldP spid="112655" grpId="0" build="p" autoUpdateAnimBg="0" advAuto="0"/>
      <p:bldP spid="112656" grpId="0" build="p" autoUpdateAnimBg="0" advAuto="0"/>
      <p:bldP spid="112657" grpId="0" build="p" autoUpdateAnimBg="0"/>
      <p:bldP spid="112664" grpId="0" animBg="1" autoUpdateAnimBg="0"/>
      <p:bldP spid="11266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60350"/>
            <a:ext cx="1371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情形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  <a:endParaRPr lang="en-US" altLang="zh-CN" sz="280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6959600" y="336550"/>
          <a:ext cx="889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Equation" r:id="rId4" imgW="857417" imgH="419249" progId="Equation.3">
                  <p:embed/>
                </p:oleObj>
              </mc:Choice>
              <mc:Fallback>
                <p:oleObj name="Equation" r:id="rId4" imgW="857417" imgH="41924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336550"/>
                        <a:ext cx="889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524000" y="327025"/>
            <a:ext cx="5607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仅知</a:t>
            </a:r>
            <a:r>
              <a:rPr kumimoji="1" lang="zh-CN" altLang="en-US">
                <a:ea typeface="仿宋_GB2312" pitchFamily="49" charset="-122"/>
              </a:rPr>
              <a:t>③</a:t>
            </a:r>
            <a:r>
              <a:rPr kumimoji="1" lang="zh-CN" altLang="en-US"/>
              <a:t>的齐次方程的一个非零特解 </a:t>
            </a:r>
          </a:p>
        </p:txBody>
      </p:sp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800100" y="920750"/>
          <a:ext cx="26289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quation" r:id="rId6" imgW="2600353" imgH="428625" progId="Equation.3">
                  <p:embed/>
                </p:oleObj>
              </mc:Choice>
              <mc:Fallback>
                <p:oleObj name="Equation" r:id="rId6" imgW="2600353" imgH="4286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920750"/>
                        <a:ext cx="26289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Text Box 6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3429000" y="885825"/>
            <a:ext cx="249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代入 </a:t>
            </a:r>
            <a:r>
              <a:rPr kumimoji="1" lang="zh-CN" altLang="en-US">
                <a:ea typeface="仿宋_GB2312" pitchFamily="49" charset="-122"/>
              </a:rPr>
              <a:t>③</a:t>
            </a:r>
            <a:r>
              <a:rPr kumimoji="1" lang="zh-CN" altLang="en-US"/>
              <a:t> 化简得</a:t>
            </a:r>
          </a:p>
        </p:txBody>
      </p:sp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1600200" y="1571625"/>
          <a:ext cx="3365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9" imgW="3333657" imgH="419249" progId="Equation.3">
                  <p:embed/>
                </p:oleObj>
              </mc:Choice>
              <mc:Fallback>
                <p:oleObj name="Equation" r:id="rId9" imgW="3333657" imgH="41924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71625"/>
                        <a:ext cx="33655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4953000" y="1571625"/>
          <a:ext cx="2730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11" imgW="2705063" imgH="419249" progId="Equation.3">
                  <p:embed/>
                </p:oleObj>
              </mc:Choice>
              <mc:Fallback>
                <p:oleObj name="Equation" r:id="rId11" imgW="2705063" imgH="41924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571625"/>
                        <a:ext cx="27305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7696200" y="1571625"/>
          <a:ext cx="584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13" imgW="552320" imgH="381074" progId="Equation.3">
                  <p:embed/>
                </p:oleObj>
              </mc:Choice>
              <mc:Fallback>
                <p:oleObj name="Equation" r:id="rId13" imgW="552320" imgH="38107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571625"/>
                        <a:ext cx="584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4" name="Line 10"/>
          <p:cNvSpPr>
            <a:spLocks noChangeShapeType="1"/>
          </p:cNvSpPr>
          <p:nvPr/>
        </p:nvSpPr>
        <p:spPr bwMode="auto">
          <a:xfrm>
            <a:off x="5105400" y="2028825"/>
            <a:ext cx="2209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3675" name="Object 11"/>
          <p:cNvGraphicFramePr>
            <a:graphicFrameLocks noChangeAspect="1"/>
          </p:cNvGraphicFramePr>
          <p:nvPr/>
        </p:nvGraphicFramePr>
        <p:xfrm>
          <a:off x="2667000" y="2181225"/>
          <a:ext cx="1320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Equation" r:id="rId15" imgW="1295326" imgH="419249" progId="Equation.3">
                  <p:embed/>
                </p:oleObj>
              </mc:Choice>
              <mc:Fallback>
                <p:oleObj name="Equation" r:id="rId15" imgW="1295326" imgH="41924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81225"/>
                        <a:ext cx="1320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514600" y="2105025"/>
            <a:ext cx="0" cy="67151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3677" name="Object 13"/>
          <p:cNvGraphicFramePr>
            <a:graphicFrameLocks noChangeAspect="1"/>
          </p:cNvGraphicFramePr>
          <p:nvPr/>
        </p:nvGraphicFramePr>
        <p:xfrm>
          <a:off x="1676400" y="2790825"/>
          <a:ext cx="3606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17" imgW="3581549" imgH="419249" progId="Equation.3">
                  <p:embed/>
                </p:oleObj>
              </mc:Choice>
              <mc:Fallback>
                <p:oleObj name="Equation" r:id="rId17" imgW="3581549" imgH="41924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90825"/>
                        <a:ext cx="3606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609600" y="3324225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设其通解为 </a:t>
            </a:r>
          </a:p>
        </p:txBody>
      </p:sp>
      <p:graphicFrame>
        <p:nvGraphicFramePr>
          <p:cNvPr id="113679" name="Object 15"/>
          <p:cNvGraphicFramePr>
            <a:graphicFrameLocks noChangeAspect="1"/>
          </p:cNvGraphicFramePr>
          <p:nvPr/>
        </p:nvGraphicFramePr>
        <p:xfrm>
          <a:off x="3035300" y="3309938"/>
          <a:ext cx="28194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19" imgW="2790704" imgH="504974" progId="Equation.3">
                  <p:embed/>
                </p:oleObj>
              </mc:Choice>
              <mc:Fallback>
                <p:oleObj name="Equation" r:id="rId19" imgW="2790704" imgH="50497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3309938"/>
                        <a:ext cx="28194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609600" y="393382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积分得</a:t>
            </a:r>
          </a:p>
        </p:txBody>
      </p:sp>
      <p:graphicFrame>
        <p:nvGraphicFramePr>
          <p:cNvPr id="113681" name="Object 17"/>
          <p:cNvGraphicFramePr>
            <a:graphicFrameLocks noChangeAspect="1"/>
          </p:cNvGraphicFramePr>
          <p:nvPr/>
        </p:nvGraphicFramePr>
        <p:xfrm>
          <a:off x="3048000" y="3919538"/>
          <a:ext cx="35814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Equation" r:id="rId21" imgW="3552779" imgH="504974" progId="Equation.3">
                  <p:embed/>
                </p:oleObj>
              </mc:Choice>
              <mc:Fallback>
                <p:oleObj name="Equation" r:id="rId21" imgW="3552779" imgH="50497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19538"/>
                        <a:ext cx="35814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5715000" y="2776538"/>
            <a:ext cx="221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sz="2400">
                <a:solidFill>
                  <a:schemeClr val="accent2"/>
                </a:solidFill>
              </a:rPr>
              <a:t>(</a:t>
            </a:r>
            <a:r>
              <a:rPr kumimoji="1" lang="zh-CN" altLang="en-US" sz="2400">
                <a:solidFill>
                  <a:schemeClr val="accent2"/>
                </a:solidFill>
              </a:rPr>
              <a:t>一阶线性方程</a:t>
            </a:r>
            <a:r>
              <a:rPr kumimoji="1" lang="en-US" altLang="zh-CN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9600" y="4527550"/>
            <a:ext cx="382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由此得原方程③的通解 </a:t>
            </a:r>
          </a:p>
        </p:txBody>
      </p:sp>
      <p:graphicFrame>
        <p:nvGraphicFramePr>
          <p:cNvPr id="113684" name="Object 20"/>
          <p:cNvGraphicFramePr>
            <a:graphicFrameLocks noChangeAspect="1"/>
          </p:cNvGraphicFramePr>
          <p:nvPr/>
        </p:nvGraphicFramePr>
        <p:xfrm>
          <a:off x="1676400" y="4984750"/>
          <a:ext cx="6019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Equation" r:id="rId23" imgW="5991216" imgH="504974" progId="Equation.3">
                  <p:embed/>
                </p:oleObj>
              </mc:Choice>
              <mc:Fallback>
                <p:oleObj name="Equation" r:id="rId23" imgW="5991216" imgH="50497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984750"/>
                        <a:ext cx="6019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685" name="Group 21"/>
          <p:cNvGrpSpPr>
            <a:grpSpLocks/>
          </p:cNvGrpSpPr>
          <p:nvPr/>
        </p:nvGrpSpPr>
        <p:grpSpPr bwMode="auto">
          <a:xfrm>
            <a:off x="6426200" y="2090738"/>
            <a:ext cx="203200" cy="544512"/>
            <a:chOff x="4048" y="1392"/>
            <a:chExt cx="128" cy="343"/>
          </a:xfrm>
        </p:grpSpPr>
        <p:sp>
          <p:nvSpPr>
            <p:cNvPr id="22555" name="Line 22"/>
            <p:cNvSpPr>
              <a:spLocks noChangeShapeType="1"/>
            </p:cNvSpPr>
            <p:nvPr/>
          </p:nvSpPr>
          <p:spPr bwMode="auto">
            <a:xfrm>
              <a:off x="4080" y="1392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23"/>
            <p:cNvSpPr>
              <a:spLocks noChangeShapeType="1"/>
            </p:cNvSpPr>
            <p:nvPr/>
          </p:nvSpPr>
          <p:spPr bwMode="auto">
            <a:xfrm>
              <a:off x="4128" y="1392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57" name="Object 24"/>
            <p:cNvGraphicFramePr>
              <a:graphicFrameLocks noChangeAspect="1"/>
            </p:cNvGraphicFramePr>
            <p:nvPr/>
          </p:nvGraphicFramePr>
          <p:xfrm>
            <a:off x="4048" y="1536"/>
            <a:ext cx="12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4" name="Equation" r:id="rId25" imgW="171617" imgH="285638" progId="Equation.3">
                    <p:embed/>
                  </p:oleObj>
                </mc:Choice>
                <mc:Fallback>
                  <p:oleObj name="Equation" r:id="rId25" imgW="171617" imgH="285638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8" y="1536"/>
                          <a:ext cx="12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50" name="Group 29"/>
          <p:cNvGrpSpPr>
            <a:grpSpLocks/>
          </p:cNvGrpSpPr>
          <p:nvPr/>
        </p:nvGrpSpPr>
        <p:grpSpPr bwMode="auto">
          <a:xfrm>
            <a:off x="1371600" y="5683250"/>
            <a:ext cx="6419850" cy="519113"/>
            <a:chOff x="1248" y="2250"/>
            <a:chExt cx="4044" cy="327"/>
          </a:xfrm>
        </p:grpSpPr>
        <p:graphicFrame>
          <p:nvGraphicFramePr>
            <p:cNvPr id="22553" name="Object 27"/>
            <p:cNvGraphicFramePr>
              <a:graphicFrameLocks noChangeAspect="1"/>
            </p:cNvGraphicFramePr>
            <p:nvPr/>
          </p:nvGraphicFramePr>
          <p:xfrm>
            <a:off x="1248" y="2304"/>
            <a:ext cx="256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5" name="Equation" r:id="rId27" imgW="4038526" imgH="390451" progId="Equation.3">
                    <p:embed/>
                  </p:oleObj>
                </mc:Choice>
                <mc:Fallback>
                  <p:oleObj name="Equation" r:id="rId27" imgW="4038526" imgH="390451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304"/>
                          <a:ext cx="256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4" name="Text Box 28"/>
            <p:cNvSpPr txBox="1">
              <a:spLocks noChangeArrowheads="1"/>
            </p:cNvSpPr>
            <p:nvPr/>
          </p:nvSpPr>
          <p:spPr bwMode="auto">
            <a:xfrm>
              <a:off x="4896" y="2250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</a:pPr>
              <a:r>
                <a:rPr kumimoji="1" lang="en-US" altLang="zh-CN"/>
                <a:t>③ </a:t>
              </a:r>
            </a:p>
          </p:txBody>
        </p:sp>
      </p:grpSp>
      <p:sp>
        <p:nvSpPr>
          <p:cNvPr id="22551" name="Line 30"/>
          <p:cNvSpPr>
            <a:spLocks noChangeShapeType="1"/>
          </p:cNvSpPr>
          <p:nvPr/>
        </p:nvSpPr>
        <p:spPr bwMode="auto">
          <a:xfrm>
            <a:off x="381000" y="5668963"/>
            <a:ext cx="830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95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3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3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 build="p" autoUpdateAnimBg="0"/>
      <p:bldP spid="113674" grpId="0" animBg="1"/>
      <p:bldP spid="113676" grpId="0" animBg="1"/>
      <p:bldP spid="113678" grpId="0" build="p" autoUpdateAnimBg="0"/>
      <p:bldP spid="113680" grpId="0" build="p" autoUpdateAnimBg="0"/>
      <p:bldP spid="113682" grpId="0" build="p" autoUpdateAnimBg="0"/>
      <p:bldP spid="113683" grpId="0" build="p" autoUpdateAnimBg="0"/>
      <p:bldP spid="11369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0188"/>
            <a:ext cx="914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</a:t>
            </a:r>
            <a:endParaRPr lang="en-US" altLang="zh-CN" sz="280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3733800" y="327025"/>
          <a:ext cx="3200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3" name="Equation" r:id="rId4" imgW="3171741" imgH="390451" progId="Equation.3">
                  <p:embed/>
                </p:oleObj>
              </mc:Choice>
              <mc:Fallback>
                <p:oleObj name="Equation" r:id="rId4" imgW="3171741" imgH="39045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7025"/>
                        <a:ext cx="32004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934200" y="18891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的通解为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55600" y="849313"/>
          <a:ext cx="240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4" name="Equation" r:id="rId6" imgW="2371864" imgH="495263" progId="Equation.3">
                  <p:embed/>
                </p:oleObj>
              </mc:Choice>
              <mc:Fallback>
                <p:oleObj name="Equation" r:id="rId6" imgW="2371864" imgH="49526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849313"/>
                        <a:ext cx="240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7239000" y="78422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 </a:t>
            </a:r>
            <a:r>
              <a:rPr kumimoji="1" lang="zh-CN" altLang="en-US"/>
              <a:t>的通解</a:t>
            </a:r>
            <a:r>
              <a:rPr kumimoji="1" lang="en-US" altLang="zh-CN"/>
              <a:t>.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609600" y="15494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  <a:r>
              <a:rPr kumimoji="1" lang="zh-CN" altLang="en-US"/>
              <a:t>将所给方程化为</a:t>
            </a:r>
          </a:p>
        </p:txBody>
      </p:sp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3962400" y="1322388"/>
          <a:ext cx="39751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Equation" r:id="rId8" imgW="3943517" imgH="819076" progId="Equation.3">
                  <p:embed/>
                </p:oleObj>
              </mc:Choice>
              <mc:Fallback>
                <p:oleObj name="Equation" r:id="rId8" imgW="3943517" imgH="81907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322388"/>
                        <a:ext cx="39751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1431925" y="219075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已知齐次方程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2787650" y="8048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求</a:t>
            </a:r>
          </a:p>
        </p:txBody>
      </p:sp>
      <p:graphicFrame>
        <p:nvGraphicFramePr>
          <p:cNvPr id="115723" name="Object 11"/>
          <p:cNvGraphicFramePr>
            <a:graphicFrameLocks noChangeAspect="1"/>
          </p:cNvGraphicFramePr>
          <p:nvPr/>
        </p:nvGraphicFramePr>
        <p:xfrm>
          <a:off x="3251200" y="784225"/>
          <a:ext cx="4064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6" name="Equation" r:id="rId10" imgW="4038526" imgH="495263" progId="Equation.3">
                  <p:embed/>
                </p:oleObj>
              </mc:Choice>
              <mc:Fallback>
                <p:oleObj name="Equation" r:id="rId10" imgW="4038526" imgH="49526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784225"/>
                        <a:ext cx="4064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4" name="Object 12"/>
          <p:cNvGraphicFramePr>
            <a:graphicFrameLocks noChangeAspect="1"/>
          </p:cNvGraphicFramePr>
          <p:nvPr/>
        </p:nvGraphicFramePr>
        <p:xfrm>
          <a:off x="730250" y="2238375"/>
          <a:ext cx="36195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7" name="Equation" r:id="rId12" imgW="3590916" imgH="495263" progId="Equation.3">
                  <p:embed/>
                </p:oleObj>
              </mc:Choice>
              <mc:Fallback>
                <p:oleObj name="Equation" r:id="rId12" imgW="3590916" imgH="49526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238375"/>
                        <a:ext cx="36195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4419600" y="222250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利用⑤</a:t>
            </a:r>
            <a:r>
              <a:rPr kumimoji="1" lang="en-US" altLang="zh-CN"/>
              <a:t>,⑥</a:t>
            </a:r>
            <a:r>
              <a:rPr kumimoji="1" lang="zh-CN" altLang="en-US"/>
              <a:t>建立方程组 </a:t>
            </a:r>
          </a:p>
        </p:txBody>
      </p:sp>
      <p:graphicFrame>
        <p:nvGraphicFramePr>
          <p:cNvPr id="115726" name="Object 14"/>
          <p:cNvGraphicFramePr>
            <a:graphicFrameLocks noChangeAspect="1"/>
          </p:cNvGraphicFramePr>
          <p:nvPr/>
        </p:nvGraphicFramePr>
        <p:xfrm>
          <a:off x="2387600" y="2808288"/>
          <a:ext cx="2057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8" name="Equation" r:id="rId14" imgW="2028964" imgH="495263" progId="Equation.3">
                  <p:embed/>
                </p:oleObj>
              </mc:Choice>
              <mc:Fallback>
                <p:oleObj name="Equation" r:id="rId14" imgW="2028964" imgH="49526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808288"/>
                        <a:ext cx="2057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7" name="Object 15"/>
          <p:cNvGraphicFramePr>
            <a:graphicFrameLocks noChangeAspect="1"/>
          </p:cNvGraphicFramePr>
          <p:nvPr/>
        </p:nvGraphicFramePr>
        <p:xfrm>
          <a:off x="2546350" y="3381375"/>
          <a:ext cx="2362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9" name="Equation" r:id="rId16" imgW="2333727" imgH="495263" progId="Equation.3">
                  <p:embed/>
                </p:oleObj>
              </mc:Choice>
              <mc:Fallback>
                <p:oleObj name="Equation" r:id="rId16" imgW="2333727" imgH="49526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3381375"/>
                        <a:ext cx="2362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8" name="AutoShape 16"/>
          <p:cNvSpPr>
            <a:spLocks/>
          </p:cNvSpPr>
          <p:nvPr/>
        </p:nvSpPr>
        <p:spPr bwMode="auto">
          <a:xfrm>
            <a:off x="2209800" y="2994025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29" name="Object 17"/>
          <p:cNvGraphicFramePr>
            <a:graphicFrameLocks noChangeAspect="1"/>
          </p:cNvGraphicFramePr>
          <p:nvPr/>
        </p:nvGraphicFramePr>
        <p:xfrm>
          <a:off x="469900" y="4000500"/>
          <a:ext cx="36830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Equation" r:id="rId18" imgW="3657488" imgH="495263" progId="Equation.3">
                  <p:embed/>
                </p:oleObj>
              </mc:Choice>
              <mc:Fallback>
                <p:oleObj name="Equation" r:id="rId18" imgW="3657488" imgH="49526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4000500"/>
                        <a:ext cx="36830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0" name="Object 18"/>
          <p:cNvGraphicFramePr>
            <a:graphicFrameLocks noChangeAspect="1"/>
          </p:cNvGraphicFramePr>
          <p:nvPr/>
        </p:nvGraphicFramePr>
        <p:xfrm>
          <a:off x="2051050" y="4552950"/>
          <a:ext cx="4648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Equation" r:id="rId20" imgW="4619616" imgH="457088" progId="Equation.3">
                  <p:embed/>
                </p:oleObj>
              </mc:Choice>
              <mc:Fallback>
                <p:oleObj name="Equation" r:id="rId20" imgW="4619616" imgH="45708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552950"/>
                        <a:ext cx="4648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349250" y="521493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故所求通解为</a:t>
            </a:r>
          </a:p>
        </p:txBody>
      </p:sp>
      <p:graphicFrame>
        <p:nvGraphicFramePr>
          <p:cNvPr id="115732" name="Object 20"/>
          <p:cNvGraphicFramePr>
            <a:graphicFrameLocks noChangeAspect="1"/>
          </p:cNvGraphicFramePr>
          <p:nvPr/>
        </p:nvGraphicFramePr>
        <p:xfrm>
          <a:off x="2705100" y="5210175"/>
          <a:ext cx="41910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2" name="Equation" r:id="rId22" imgW="4162304" imgH="495263" progId="Equation.3">
                  <p:embed/>
                </p:oleObj>
              </mc:Choice>
              <mc:Fallback>
                <p:oleObj name="Equation" r:id="rId22" imgW="4162304" imgH="49526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5210175"/>
                        <a:ext cx="41910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3" name="Object 21"/>
          <p:cNvGraphicFramePr>
            <a:graphicFrameLocks noChangeAspect="1"/>
          </p:cNvGraphicFramePr>
          <p:nvPr/>
        </p:nvGraphicFramePr>
        <p:xfrm>
          <a:off x="2978150" y="5819775"/>
          <a:ext cx="33655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Equation" r:id="rId24" imgW="3333657" imgH="495263" progId="Equation.3">
                  <p:embed/>
                </p:oleObj>
              </mc:Choice>
              <mc:Fallback>
                <p:oleObj name="Equation" r:id="rId24" imgW="3333657" imgH="49526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5819775"/>
                        <a:ext cx="33655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34" name="Group 22"/>
          <p:cNvGrpSpPr>
            <a:grpSpLocks/>
          </p:cNvGrpSpPr>
          <p:nvPr/>
        </p:nvGrpSpPr>
        <p:grpSpPr bwMode="auto">
          <a:xfrm>
            <a:off x="5334000" y="2765425"/>
            <a:ext cx="3517900" cy="1219200"/>
            <a:chOff x="3360" y="1728"/>
            <a:chExt cx="2216" cy="768"/>
          </a:xfrm>
        </p:grpSpPr>
        <p:grpSp>
          <p:nvGrpSpPr>
            <p:cNvPr id="23578" name="Group 23"/>
            <p:cNvGrpSpPr>
              <a:grpSpLocks/>
            </p:cNvGrpSpPr>
            <p:nvPr/>
          </p:nvGrpSpPr>
          <p:grpSpPr bwMode="auto">
            <a:xfrm>
              <a:off x="3456" y="1728"/>
              <a:ext cx="2120" cy="702"/>
              <a:chOff x="3400" y="2265"/>
              <a:chExt cx="2120" cy="702"/>
            </a:xfrm>
          </p:grpSpPr>
          <p:sp>
            <p:nvSpPr>
              <p:cNvPr id="23580" name="Text Box 24"/>
              <p:cNvSpPr txBox="1">
                <a:spLocks noChangeArrowheads="1"/>
              </p:cNvSpPr>
              <p:nvPr/>
            </p:nvSpPr>
            <p:spPr bwMode="auto">
              <a:xfrm>
                <a:off x="5180" y="2265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</a:pPr>
                <a:r>
                  <a:rPr kumimoji="1" lang="en-US" altLang="zh-CN"/>
                  <a:t>⑤</a:t>
                </a:r>
              </a:p>
            </p:txBody>
          </p:sp>
          <p:graphicFrame>
            <p:nvGraphicFramePr>
              <p:cNvPr id="23581" name="Object 25"/>
              <p:cNvGraphicFramePr>
                <a:graphicFrameLocks noChangeAspect="1"/>
              </p:cNvGraphicFramePr>
              <p:nvPr/>
            </p:nvGraphicFramePr>
            <p:xfrm>
              <a:off x="3400" y="2312"/>
              <a:ext cx="136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34" name="Equation" r:id="rId26" imgW="2133674" imgH="419249" progId="Equation.3">
                      <p:embed/>
                    </p:oleObj>
                  </mc:Choice>
                  <mc:Fallback>
                    <p:oleObj name="Equation" r:id="rId26" imgW="2133674" imgH="41924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0" y="2312"/>
                            <a:ext cx="136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82" name="Object 26"/>
              <p:cNvGraphicFramePr>
                <a:graphicFrameLocks noChangeAspect="1"/>
              </p:cNvGraphicFramePr>
              <p:nvPr/>
            </p:nvGraphicFramePr>
            <p:xfrm>
              <a:off x="3400" y="2679"/>
              <a:ext cx="1712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35" name="Equation" r:id="rId28" imgW="2685994" imgH="419249" progId="Equation.3">
                      <p:embed/>
                    </p:oleObj>
                  </mc:Choice>
                  <mc:Fallback>
                    <p:oleObj name="Equation" r:id="rId28" imgW="2685994" imgH="419249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0" y="2679"/>
                            <a:ext cx="1712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3" name="Text Box 27"/>
              <p:cNvSpPr txBox="1">
                <a:spLocks noChangeArrowheads="1"/>
              </p:cNvSpPr>
              <p:nvPr/>
            </p:nvSpPr>
            <p:spPr bwMode="auto">
              <a:xfrm>
                <a:off x="5180" y="2640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</a:pPr>
                <a:r>
                  <a:rPr kumimoji="1" lang="en-US" altLang="zh-CN"/>
                  <a:t>⑥</a:t>
                </a:r>
              </a:p>
            </p:txBody>
          </p:sp>
        </p:grpSp>
        <p:sp>
          <p:nvSpPr>
            <p:cNvPr id="23579" name="Rectangle 28"/>
            <p:cNvSpPr>
              <a:spLocks noChangeArrowheads="1"/>
            </p:cNvSpPr>
            <p:nvPr/>
          </p:nvSpPr>
          <p:spPr bwMode="auto">
            <a:xfrm>
              <a:off x="3360" y="1728"/>
              <a:ext cx="2208" cy="76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5741" name="Rectangle 29"/>
          <p:cNvSpPr>
            <a:spLocks noChangeArrowheads="1"/>
          </p:cNvSpPr>
          <p:nvPr/>
        </p:nvSpPr>
        <p:spPr bwMode="auto">
          <a:xfrm>
            <a:off x="5181600" y="2765425"/>
            <a:ext cx="3733800" cy="1295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42" name="Text Box 30"/>
          <p:cNvSpPr txBox="1">
            <a:spLocks noChangeArrowheads="1"/>
          </p:cNvSpPr>
          <p:nvPr/>
        </p:nvSpPr>
        <p:spPr bwMode="auto">
          <a:xfrm>
            <a:off x="4159250" y="4011613"/>
            <a:ext cx="1339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积分得 </a:t>
            </a:r>
          </a:p>
        </p:txBody>
      </p:sp>
      <p:sp>
        <p:nvSpPr>
          <p:cNvPr id="115743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5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5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build="p" autoUpdateAnimBg="0" advAuto="0"/>
      <p:bldP spid="115719" grpId="0" autoUpdateAnimBg="0"/>
      <p:bldP spid="115722" grpId="0" build="p" autoUpdateAnimBg="0"/>
      <p:bldP spid="115725" grpId="0" build="p" autoUpdateAnimBg="0"/>
      <p:bldP spid="115728" grpId="0" animBg="1"/>
      <p:bldP spid="115731" grpId="0" build="p" autoUpdateAnimBg="0"/>
      <p:bldP spid="115741" grpId="0" animBg="1"/>
      <p:bldP spid="115742" grpId="0" build="p" autoUpdateAnimBg="0"/>
      <p:bldP spid="115743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609600" y="3405188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解上述可降阶微分方程</a:t>
            </a:r>
            <a:r>
              <a:rPr kumimoji="1" lang="en-US" altLang="zh-CN"/>
              <a:t>,</a:t>
            </a:r>
            <a:r>
              <a:rPr kumimoji="1" lang="zh-CN" altLang="en-US"/>
              <a:t>可得通解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42913"/>
            <a:ext cx="914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6.</a:t>
            </a:r>
            <a:endParaRPr lang="en-US" altLang="zh-CN" sz="280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487488" y="419100"/>
          <a:ext cx="52943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3" imgW="5267279" imgH="495263" progId="Equation.3">
                  <p:embed/>
                </p:oleObj>
              </mc:Choice>
              <mc:Fallback>
                <p:oleObj name="Equation" r:id="rId3" imgW="5267279" imgH="49526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419100"/>
                        <a:ext cx="529431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705600" y="4191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的通解</a:t>
            </a:r>
            <a:r>
              <a:rPr kumimoji="1" lang="en-US" altLang="zh-CN"/>
              <a:t>.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685800" y="10287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endParaRPr kumimoji="1" lang="en-US" altLang="zh-CN"/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371600" y="10287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对应齐次方程为</a:t>
            </a:r>
          </a:p>
        </p:txBody>
      </p:sp>
      <p:graphicFrame>
        <p:nvGraphicFramePr>
          <p:cNvPr id="117768" name="Object 8"/>
          <p:cNvGraphicFramePr>
            <a:graphicFrameLocks noChangeAspect="1"/>
          </p:cNvGraphicFramePr>
          <p:nvPr/>
        </p:nvGraphicFramePr>
        <p:xfrm>
          <a:off x="4114800" y="1041400"/>
          <a:ext cx="3962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5" imgW="3933816" imgH="495263" progId="Equation.3">
                  <p:embed/>
                </p:oleObj>
              </mc:Choice>
              <mc:Fallback>
                <p:oleObj name="Equation" r:id="rId5" imgW="3933816" imgH="49526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041400"/>
                        <a:ext cx="3962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1295400" y="16383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由观察可知它有特解</a:t>
            </a:r>
          </a:p>
        </p:txBody>
      </p:sp>
      <p:graphicFrame>
        <p:nvGraphicFramePr>
          <p:cNvPr id="117770" name="Object 10"/>
          <p:cNvGraphicFramePr>
            <a:graphicFrameLocks noChangeAspect="1"/>
          </p:cNvGraphicFramePr>
          <p:nvPr/>
        </p:nvGraphicFramePr>
        <p:xfrm>
          <a:off x="4716463" y="1700213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7" imgW="1000264" imgH="419249" progId="Equation.DSMT4">
                  <p:embed/>
                </p:oleObj>
              </mc:Choice>
              <mc:Fallback>
                <p:oleObj name="Equation" r:id="rId7" imgW="1000264" imgH="41924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700213"/>
                        <a:ext cx="102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685800" y="22240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令</a:t>
            </a:r>
          </a:p>
        </p:txBody>
      </p:sp>
      <p:graphicFrame>
        <p:nvGraphicFramePr>
          <p:cNvPr id="117772" name="Object 12"/>
          <p:cNvGraphicFramePr>
            <a:graphicFrameLocks noChangeAspect="1"/>
          </p:cNvGraphicFramePr>
          <p:nvPr/>
        </p:nvGraphicFramePr>
        <p:xfrm>
          <a:off x="1200150" y="2324100"/>
          <a:ext cx="165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9" imgW="1619157" imgH="400162" progId="Equation.DSMT4">
                  <p:embed/>
                </p:oleObj>
              </mc:Choice>
              <mc:Fallback>
                <p:oleObj name="Equation" r:id="rId9" imgW="1619157" imgH="40016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2324100"/>
                        <a:ext cx="165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2819400" y="22479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代入非齐次方程后化简得</a:t>
            </a:r>
          </a:p>
        </p:txBody>
      </p:sp>
      <p:graphicFrame>
        <p:nvGraphicFramePr>
          <p:cNvPr id="117774" name="Object 14"/>
          <p:cNvGraphicFramePr>
            <a:graphicFrameLocks noChangeAspect="1"/>
          </p:cNvGraphicFramePr>
          <p:nvPr/>
        </p:nvGraphicFramePr>
        <p:xfrm>
          <a:off x="2438400" y="2936875"/>
          <a:ext cx="152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11" imgW="1495379" imgH="314437" progId="Equation.3">
                  <p:embed/>
                </p:oleObj>
              </mc:Choice>
              <mc:Fallback>
                <p:oleObj name="Equation" r:id="rId11" imgW="1495379" imgH="31443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936875"/>
                        <a:ext cx="152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5" name="Object 15"/>
          <p:cNvGraphicFramePr>
            <a:graphicFrameLocks noChangeAspect="1"/>
          </p:cNvGraphicFramePr>
          <p:nvPr/>
        </p:nvGraphicFramePr>
        <p:xfrm>
          <a:off x="2343150" y="4013200"/>
          <a:ext cx="3746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13" imgW="3714694" imgH="533437" progId="Equation.3">
                  <p:embed/>
                </p:oleObj>
              </mc:Choice>
              <mc:Fallback>
                <p:oleObj name="Equation" r:id="rId13" imgW="3714694" imgH="53343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4013200"/>
                        <a:ext cx="3746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6" name="Text Box 16"/>
          <p:cNvSpPr txBox="1">
            <a:spLocks noChangeArrowheads="1"/>
          </p:cNvSpPr>
          <p:nvPr/>
        </p:nvSpPr>
        <p:spPr bwMode="auto">
          <a:xfrm>
            <a:off x="685800" y="4700588"/>
            <a:ext cx="276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故原方程通解为 </a:t>
            </a:r>
          </a:p>
        </p:txBody>
      </p:sp>
      <p:graphicFrame>
        <p:nvGraphicFramePr>
          <p:cNvPr id="117777" name="Object 17"/>
          <p:cNvGraphicFramePr>
            <a:graphicFrameLocks noChangeAspect="1"/>
          </p:cNvGraphicFramePr>
          <p:nvPr/>
        </p:nvGraphicFramePr>
        <p:xfrm>
          <a:off x="2254250" y="5232400"/>
          <a:ext cx="5067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15" imgW="5038790" imgH="533437" progId="Equation.3">
                  <p:embed/>
                </p:oleObj>
              </mc:Choice>
              <mc:Fallback>
                <p:oleObj name="Equation" r:id="rId15" imgW="5038790" imgH="53343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5232400"/>
                        <a:ext cx="5067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8" name="AutoShape 1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7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build="p" autoUpdateAnimBg="0"/>
      <p:bldP spid="117766" grpId="0" autoUpdateAnimBg="0"/>
      <p:bldP spid="117767" grpId="0" autoUpdateAnimBg="0"/>
      <p:bldP spid="117769" grpId="0" autoUpdateAnimBg="0"/>
      <p:bldP spid="117771" grpId="0" autoUpdateAnimBg="0"/>
      <p:bldP spid="117773" grpId="0" autoUpdateAnimBg="0"/>
      <p:bldP spid="117776" grpId="0" build="p" autoUpdateAnimBg="0"/>
      <p:bldP spid="11777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3603625" y="346075"/>
            <a:ext cx="414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据牛顿第二定律得：</a:t>
            </a: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1187450" y="939800"/>
          <a:ext cx="2895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3" imgW="2866979" imgH="1105049" progId="Equation.3">
                  <p:embed/>
                </p:oleObj>
              </mc:Choice>
              <mc:Fallback>
                <p:oleObj name="Equation" r:id="rId3" imgW="2866979" imgH="110504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939800"/>
                        <a:ext cx="28956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2514600" y="1917700"/>
          <a:ext cx="1219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5" imgW="1190616" imgH="819076" progId="Equation.3">
                  <p:embed/>
                </p:oleObj>
              </mc:Choice>
              <mc:Fallback>
                <p:oleObj name="Equation" r:id="rId5" imgW="1190616" imgH="81907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17700"/>
                        <a:ext cx="1219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685800" y="1917700"/>
          <a:ext cx="1701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7" imgW="1676363" imgH="819076" progId="Equation.3">
                  <p:embed/>
                </p:oleObj>
              </mc:Choice>
              <mc:Fallback>
                <p:oleObj name="Equation" r:id="rId7" imgW="1676363" imgH="81907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17700"/>
                        <a:ext cx="1701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3714750" y="2070100"/>
            <a:ext cx="523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则得有阻尼</a:t>
            </a:r>
            <a:r>
              <a:rPr kumimoji="1" lang="zh-CN" altLang="en-US">
                <a:solidFill>
                  <a:schemeClr val="tx2"/>
                </a:solidFill>
              </a:rPr>
              <a:t>自由振动方程</a:t>
            </a:r>
          </a:p>
        </p:txBody>
      </p:sp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2616200" y="2832100"/>
          <a:ext cx="30988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9" imgW="3171741" imgH="1028700" progId="Equation.3">
                  <p:embed/>
                </p:oleObj>
              </mc:Choice>
              <mc:Fallback>
                <p:oleObj name="Equation" r:id="rId9" imgW="3171741" imgH="1028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832100"/>
                        <a:ext cx="30988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663575" y="346075"/>
            <a:ext cx="3260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阻力                    ；</a:t>
            </a:r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1619250" y="198438"/>
          <a:ext cx="1549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11" imgW="1524149" imgH="895424" progId="Equation.3">
                  <p:embed/>
                </p:oleObj>
              </mc:Choice>
              <mc:Fallback>
                <p:oleObj name="Equation" r:id="rId11" imgW="1524149" imgH="8954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8438"/>
                        <a:ext cx="1549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609600" y="3854450"/>
            <a:ext cx="291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(2) </a:t>
            </a:r>
            <a:r>
              <a:rPr kumimoji="1" lang="zh-CN" altLang="en-US"/>
              <a:t>强迫振动情况</a:t>
            </a:r>
            <a:r>
              <a:rPr kumimoji="1" lang="en-US" altLang="zh-CN"/>
              <a:t>.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3429000" y="3836988"/>
            <a:ext cx="551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若物体在运动过程中还受铅直外力</a:t>
            </a:r>
          </a:p>
        </p:txBody>
      </p:sp>
      <p:graphicFrame>
        <p:nvGraphicFramePr>
          <p:cNvPr id="93196" name="Object 12"/>
          <p:cNvGraphicFramePr>
            <a:graphicFrameLocks noChangeAspect="1"/>
          </p:cNvGraphicFramePr>
          <p:nvPr/>
        </p:nvGraphicFramePr>
        <p:xfrm>
          <a:off x="381000" y="4568825"/>
          <a:ext cx="28654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13" imgW="2933551" imgH="419249" progId="Equation.3">
                  <p:embed/>
                </p:oleObj>
              </mc:Choice>
              <mc:Fallback>
                <p:oleObj name="Equation" r:id="rId13" imgW="2933551" imgH="41924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68825"/>
                        <a:ext cx="28654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7" name="Object 13"/>
          <p:cNvGraphicFramePr>
            <a:graphicFrameLocks noChangeAspect="1"/>
          </p:cNvGraphicFramePr>
          <p:nvPr/>
        </p:nvGraphicFramePr>
        <p:xfrm>
          <a:off x="3252788" y="4356100"/>
          <a:ext cx="14763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15" imgW="1495379" imgH="819076" progId="Equation.3">
                  <p:embed/>
                </p:oleObj>
              </mc:Choice>
              <mc:Fallback>
                <p:oleObj name="Equation" r:id="rId15" imgW="1495379" imgH="81907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4356100"/>
                        <a:ext cx="14763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4724400" y="4430713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则得</a:t>
            </a:r>
            <a:r>
              <a:rPr kumimoji="1" lang="zh-CN" altLang="en-US">
                <a:solidFill>
                  <a:schemeClr val="tx2"/>
                </a:solidFill>
              </a:rPr>
              <a:t>强迫振动方程</a:t>
            </a:r>
          </a:p>
        </p:txBody>
      </p:sp>
      <p:graphicFrame>
        <p:nvGraphicFramePr>
          <p:cNvPr id="93199" name="Object 15"/>
          <p:cNvGraphicFramePr>
            <a:graphicFrameLocks noChangeAspect="1"/>
          </p:cNvGraphicFramePr>
          <p:nvPr/>
        </p:nvGraphicFramePr>
        <p:xfrm>
          <a:off x="2276475" y="5102225"/>
          <a:ext cx="39719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17" imgW="4076663" imgH="1028700" progId="Equation.3">
                  <p:embed/>
                </p:oleObj>
              </mc:Choice>
              <mc:Fallback>
                <p:oleObj name="Equation" r:id="rId17" imgW="4076663" imgH="1028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5102225"/>
                        <a:ext cx="39719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2" name="AutoShape 1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557713" y="954088"/>
          <a:ext cx="3614737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19" imgW="1561951" imgH="438001" progId="Equation.DSMT4">
                  <p:embed/>
                </p:oleObj>
              </mc:Choice>
              <mc:Fallback>
                <p:oleObj name="Equation" r:id="rId19" imgW="1561951" imgH="438001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954088"/>
                        <a:ext cx="3614737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3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3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3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/>
      <p:bldP spid="93190" grpId="0" autoUpdateAnimBg="0"/>
      <p:bldP spid="93194" grpId="0" build="p" autoUpdateAnimBg="0"/>
      <p:bldP spid="93195" grpId="0" build="p" autoUpdateAnimBg="0"/>
      <p:bldP spid="93198" grpId="0" build="p" autoUpdateAnimBg="0"/>
      <p:bldP spid="9320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304800" y="130968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求电容器两两极板间电压 </a:t>
            </a:r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2216150" y="5334000"/>
          <a:ext cx="3213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quation" r:id="rId3" imgW="3181443" imgH="895424" progId="Equation.3">
                  <p:embed/>
                </p:oleObj>
              </mc:Choice>
              <mc:Fallback>
                <p:oleObj name="Equation" r:id="rId3" imgW="3181443" imgH="8954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5334000"/>
                        <a:ext cx="3213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1143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  <a:r>
              <a:rPr lang="en-US" altLang="zh-CN" sz="2800" b="1" smtClean="0">
                <a:solidFill>
                  <a:schemeClr val="accent1"/>
                </a:solidFill>
                <a:ea typeface="楷体_GB2312" pitchFamily="49" charset="-122"/>
              </a:rPr>
              <a:t>  </a:t>
            </a:r>
            <a:endParaRPr lang="en-US" altLang="zh-CN" sz="280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04800" y="776288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联组成的电路</a:t>
            </a:r>
            <a:r>
              <a:rPr kumimoji="1" lang="en-US" altLang="zh-CN"/>
              <a:t>, </a:t>
            </a:r>
            <a:r>
              <a:rPr kumimoji="1" lang="zh-CN" altLang="en-US"/>
              <a:t>其中</a:t>
            </a:r>
            <a:r>
              <a:rPr kumimoji="1" lang="en-US" altLang="zh-CN" i="1">
                <a:solidFill>
                  <a:schemeClr val="tx2"/>
                </a:solidFill>
              </a:rPr>
              <a:t>R </a:t>
            </a:r>
            <a:r>
              <a:rPr kumimoji="1" lang="en-US" altLang="zh-CN"/>
              <a:t>,</a:t>
            </a:r>
            <a:r>
              <a:rPr kumimoji="1" lang="en-US" altLang="zh-CN">
                <a:solidFill>
                  <a:schemeClr val="tx2"/>
                </a:solidFill>
              </a:rPr>
              <a:t> </a:t>
            </a:r>
            <a:r>
              <a:rPr kumimoji="1" lang="en-US" altLang="zh-CN" i="1">
                <a:solidFill>
                  <a:schemeClr val="tx2"/>
                </a:solidFill>
              </a:rPr>
              <a:t>L</a:t>
            </a:r>
            <a:r>
              <a:rPr kumimoji="1" lang="en-US" altLang="zh-CN">
                <a:solidFill>
                  <a:schemeClr val="tx2"/>
                </a:solidFill>
              </a:rPr>
              <a:t> </a:t>
            </a:r>
            <a:r>
              <a:rPr kumimoji="1" lang="en-US" altLang="zh-CN"/>
              <a:t>,</a:t>
            </a:r>
            <a:r>
              <a:rPr kumimoji="1" lang="en-US" altLang="zh-CN" i="1">
                <a:solidFill>
                  <a:schemeClr val="tx2"/>
                </a:solidFill>
              </a:rPr>
              <a:t> C</a:t>
            </a:r>
            <a:r>
              <a:rPr kumimoji="1" lang="en-US" altLang="zh-CN"/>
              <a:t> </a:t>
            </a:r>
            <a:r>
              <a:rPr kumimoji="1" lang="zh-CN" altLang="en-US"/>
              <a:t>为常数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6096000" y="850900"/>
          <a:ext cx="21701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Equation" r:id="rId5" imgW="2143041" imgH="419249" progId="Equation.3">
                  <p:embed/>
                </p:oleObj>
              </mc:Choice>
              <mc:Fallback>
                <p:oleObj name="Equation" r:id="rId5" imgW="2143041" imgH="41924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850900"/>
                        <a:ext cx="21701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4724400" y="13096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所满足的微分方程</a:t>
            </a:r>
            <a:r>
              <a:rPr kumimoji="1" lang="en-US" altLang="zh-CN"/>
              <a:t>.</a:t>
            </a:r>
            <a:endParaRPr kumimoji="1" lang="en-US" altLang="zh-CN" sz="2400" b="1">
              <a:solidFill>
                <a:schemeClr val="accent2"/>
              </a:solidFill>
            </a:endParaRPr>
          </a:p>
        </p:txBody>
      </p:sp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4419600" y="137160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7" imgW="314464" imgH="419249" progId="Equation.3">
                  <p:embed/>
                </p:oleObj>
              </mc:Choice>
              <mc:Fallback>
                <p:oleObj name="Equation" r:id="rId7" imgW="314464" imgH="41924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160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685800" y="18288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设电路中电流为 </a:t>
            </a:r>
            <a:r>
              <a:rPr kumimoji="1" lang="en-US" altLang="zh-CN" i="1">
                <a:solidFill>
                  <a:schemeClr val="tx2"/>
                </a:solidFill>
              </a:rPr>
              <a:t>i</a:t>
            </a:r>
            <a:r>
              <a:rPr kumimoji="1" lang="en-US" altLang="zh-CN">
                <a:solidFill>
                  <a:schemeClr val="tx2"/>
                </a:solidFill>
              </a:rPr>
              <a:t>(</a:t>
            </a:r>
            <a:r>
              <a:rPr kumimoji="1" lang="en-US" altLang="zh-CN" i="1">
                <a:solidFill>
                  <a:schemeClr val="tx2"/>
                </a:solidFill>
              </a:rPr>
              <a:t>t</a:t>
            </a:r>
            <a:r>
              <a:rPr kumimoji="1" lang="en-US" altLang="zh-CN">
                <a:solidFill>
                  <a:schemeClr val="tx2"/>
                </a:solidFill>
              </a:rPr>
              <a:t>)</a:t>
            </a:r>
            <a:r>
              <a:rPr kumimoji="1" lang="en-US" altLang="zh-CN"/>
              <a:t>,</a:t>
            </a:r>
          </a:p>
        </p:txBody>
      </p:sp>
      <p:sp>
        <p:nvSpPr>
          <p:cNvPr id="94251" name="Text Box 43"/>
          <p:cNvSpPr txBox="1">
            <a:spLocks noChangeArrowheads="1"/>
          </p:cNvSpPr>
          <p:nvPr/>
        </p:nvSpPr>
        <p:spPr bwMode="auto">
          <a:xfrm>
            <a:off x="304800" y="23764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的电量为 </a:t>
            </a:r>
            <a:r>
              <a:rPr kumimoji="1" lang="en-US" altLang="zh-CN" i="1">
                <a:solidFill>
                  <a:schemeClr val="tx2"/>
                </a:solidFill>
              </a:rPr>
              <a:t>q</a:t>
            </a:r>
            <a:r>
              <a:rPr kumimoji="1" lang="en-US" altLang="zh-CN">
                <a:solidFill>
                  <a:schemeClr val="tx2"/>
                </a:solidFill>
              </a:rPr>
              <a:t>(</a:t>
            </a:r>
            <a:r>
              <a:rPr kumimoji="1" lang="en-US" altLang="zh-CN" i="1">
                <a:solidFill>
                  <a:schemeClr val="tx2"/>
                </a:solidFill>
              </a:rPr>
              <a:t>t</a:t>
            </a:r>
            <a:r>
              <a:rPr kumimoji="1" lang="en-US" altLang="zh-CN">
                <a:solidFill>
                  <a:schemeClr val="tx2"/>
                </a:solidFill>
              </a:rPr>
              <a:t>)</a:t>
            </a:r>
            <a:r>
              <a:rPr kumimoji="1" lang="en-US" altLang="zh-CN"/>
              <a:t> ,</a:t>
            </a:r>
          </a:p>
        </p:txBody>
      </p:sp>
      <p:sp>
        <p:nvSpPr>
          <p:cNvPr id="94252" name="Text Box 44"/>
          <p:cNvSpPr txBox="1">
            <a:spLocks noChangeArrowheads="1"/>
          </p:cNvSpPr>
          <p:nvPr/>
        </p:nvSpPr>
        <p:spPr bwMode="auto">
          <a:xfrm>
            <a:off x="2667000" y="23764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自感电动势为</a:t>
            </a:r>
          </a:p>
        </p:txBody>
      </p:sp>
      <p:graphicFrame>
        <p:nvGraphicFramePr>
          <p:cNvPr id="94253" name="Object 45"/>
          <p:cNvGraphicFramePr>
            <a:graphicFrameLocks noChangeAspect="1"/>
          </p:cNvGraphicFramePr>
          <p:nvPr/>
        </p:nvGraphicFramePr>
        <p:xfrm>
          <a:off x="4946650" y="2473325"/>
          <a:ext cx="58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Equation" r:id="rId9" imgW="552320" imgH="419249" progId="Equation.DSMT4">
                  <p:embed/>
                </p:oleObj>
              </mc:Choice>
              <mc:Fallback>
                <p:oleObj name="Equation" r:id="rId9" imgW="552320" imgH="419249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2473325"/>
                        <a:ext cx="58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54" name="Text Box 46"/>
          <p:cNvSpPr txBox="1">
            <a:spLocks noChangeArrowheads="1"/>
          </p:cNvSpPr>
          <p:nvPr/>
        </p:nvSpPr>
        <p:spPr bwMode="auto">
          <a:xfrm>
            <a:off x="304800" y="28956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由电学知</a:t>
            </a:r>
          </a:p>
        </p:txBody>
      </p:sp>
      <p:graphicFrame>
        <p:nvGraphicFramePr>
          <p:cNvPr id="94255" name="Object 47"/>
          <p:cNvGraphicFramePr>
            <a:graphicFrameLocks noChangeAspect="1"/>
          </p:cNvGraphicFramePr>
          <p:nvPr/>
        </p:nvGraphicFramePr>
        <p:xfrm>
          <a:off x="1447800" y="3352800"/>
          <a:ext cx="106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11" imgW="1038067" imgH="895424" progId="Equation.3">
                  <p:embed/>
                </p:oleObj>
              </mc:Choice>
              <mc:Fallback>
                <p:oleObj name="Equation" r:id="rId11" imgW="1038067" imgH="89542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52800"/>
                        <a:ext cx="106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6" name="Object 48"/>
          <p:cNvGraphicFramePr>
            <a:graphicFrameLocks noChangeAspect="1"/>
          </p:cNvGraphicFramePr>
          <p:nvPr/>
        </p:nvGraphicFramePr>
        <p:xfrm>
          <a:off x="2705100" y="3352800"/>
          <a:ext cx="1257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13" imgW="1228753" imgH="819076" progId="Equation.3">
                  <p:embed/>
                </p:oleObj>
              </mc:Choice>
              <mc:Fallback>
                <p:oleObj name="Equation" r:id="rId13" imgW="1228753" imgH="819076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3352800"/>
                        <a:ext cx="1257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7" name="Object 49"/>
          <p:cNvGraphicFramePr>
            <a:graphicFrameLocks noChangeAspect="1"/>
          </p:cNvGraphicFramePr>
          <p:nvPr/>
        </p:nvGraphicFramePr>
        <p:xfrm>
          <a:off x="4076700" y="3352800"/>
          <a:ext cx="1714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15" imgW="1686064" imgH="895424" progId="Equation.3">
                  <p:embed/>
                </p:oleObj>
              </mc:Choice>
              <mc:Fallback>
                <p:oleObj name="Equation" r:id="rId15" imgW="1686064" imgH="895424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3352800"/>
                        <a:ext cx="1714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58" name="Text Box 50"/>
          <p:cNvSpPr txBox="1">
            <a:spLocks noChangeArrowheads="1"/>
          </p:cNvSpPr>
          <p:nvPr/>
        </p:nvSpPr>
        <p:spPr bwMode="auto">
          <a:xfrm>
            <a:off x="381000" y="41910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根据回路电压定律</a:t>
            </a:r>
            <a:r>
              <a:rPr kumimoji="1" lang="en-US" altLang="zh-CN"/>
              <a:t>:</a:t>
            </a:r>
          </a:p>
        </p:txBody>
      </p:sp>
      <p:sp>
        <p:nvSpPr>
          <p:cNvPr id="5138" name="Text Box 51"/>
          <p:cNvSpPr txBox="1">
            <a:spLocks noChangeArrowheads="1"/>
          </p:cNvSpPr>
          <p:nvPr/>
        </p:nvSpPr>
        <p:spPr bwMode="auto">
          <a:xfrm>
            <a:off x="1447800" y="228600"/>
            <a:ext cx="692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设有一个电阻 </a:t>
            </a:r>
            <a:r>
              <a:rPr kumimoji="1" lang="en-US" altLang="zh-CN" i="1"/>
              <a:t>R </a:t>
            </a:r>
            <a:r>
              <a:rPr kumimoji="1" lang="en-US" altLang="zh-CN"/>
              <a:t>, </a:t>
            </a:r>
            <a:r>
              <a:rPr kumimoji="1" lang="zh-CN" altLang="en-US"/>
              <a:t>自感</a:t>
            </a:r>
            <a:r>
              <a:rPr kumimoji="1" lang="en-US" altLang="zh-CN" i="1"/>
              <a:t>L</a:t>
            </a:r>
            <a:r>
              <a:rPr kumimoji="1" lang="en-US" altLang="zh-CN"/>
              <a:t> ,</a:t>
            </a:r>
            <a:r>
              <a:rPr kumimoji="1" lang="zh-CN" altLang="en-US"/>
              <a:t>电容 </a:t>
            </a:r>
            <a:r>
              <a:rPr kumimoji="1" lang="en-US" altLang="zh-CN" i="1"/>
              <a:t>C </a:t>
            </a:r>
            <a:r>
              <a:rPr kumimoji="1" lang="zh-CN" altLang="en-US"/>
              <a:t>和电源 </a:t>
            </a:r>
            <a:r>
              <a:rPr kumimoji="1" lang="en-US" altLang="zh-CN" i="1"/>
              <a:t>E </a:t>
            </a:r>
            <a:r>
              <a:rPr kumimoji="1" lang="zh-CN" altLang="en-US"/>
              <a:t>串</a:t>
            </a:r>
          </a:p>
        </p:txBody>
      </p:sp>
      <p:sp>
        <p:nvSpPr>
          <p:cNvPr id="94260" name="Text Box 52"/>
          <p:cNvSpPr txBox="1">
            <a:spLocks noChangeArrowheads="1"/>
          </p:cNvSpPr>
          <p:nvPr/>
        </p:nvSpPr>
        <p:spPr bwMode="auto">
          <a:xfrm>
            <a:off x="4572000" y="1851025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极板上 </a:t>
            </a:r>
          </a:p>
        </p:txBody>
      </p:sp>
      <p:sp>
        <p:nvSpPr>
          <p:cNvPr id="94261" name="Rectangle 53"/>
          <p:cNvSpPr>
            <a:spLocks noChangeArrowheads="1"/>
          </p:cNvSpPr>
          <p:nvPr/>
        </p:nvSpPr>
        <p:spPr bwMode="auto">
          <a:xfrm>
            <a:off x="1219200" y="4724400"/>
            <a:ext cx="6705600" cy="6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b="1"/>
              <a:t>在闭合回路中</a:t>
            </a:r>
            <a:r>
              <a:rPr lang="en-US" altLang="zh-CN" b="1"/>
              <a:t>, </a:t>
            </a:r>
            <a:r>
              <a:rPr lang="zh-CN" altLang="en-US" b="1"/>
              <a:t>所有支路上的电压降为 </a:t>
            </a:r>
            <a:r>
              <a:rPr lang="en-US" altLang="zh-CN" b="1"/>
              <a:t>0</a:t>
            </a:r>
          </a:p>
        </p:txBody>
      </p:sp>
      <p:grpSp>
        <p:nvGrpSpPr>
          <p:cNvPr id="5141" name="Group 54"/>
          <p:cNvGrpSpPr>
            <a:grpSpLocks/>
          </p:cNvGrpSpPr>
          <p:nvPr/>
        </p:nvGrpSpPr>
        <p:grpSpPr bwMode="auto">
          <a:xfrm>
            <a:off x="6305550" y="2112963"/>
            <a:ext cx="2457450" cy="2154237"/>
            <a:chOff x="3930" y="1211"/>
            <a:chExt cx="1548" cy="1357"/>
          </a:xfrm>
        </p:grpSpPr>
        <p:sp>
          <p:nvSpPr>
            <p:cNvPr id="5143" name="Text Box 55"/>
            <p:cNvSpPr txBox="1">
              <a:spLocks noChangeArrowheads="1"/>
            </p:cNvSpPr>
            <p:nvPr/>
          </p:nvSpPr>
          <p:spPr bwMode="auto">
            <a:xfrm>
              <a:off x="4067" y="2092"/>
              <a:ext cx="4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</a:pPr>
              <a:r>
                <a:rPr lang="en-US" altLang="zh-CN" sz="3600" b="1">
                  <a:ea typeface="黑体" pitchFamily="49" charset="-122"/>
                </a:rPr>
                <a:t>‖</a:t>
              </a:r>
              <a:endParaRPr lang="en-US" altLang="zh-CN" sz="3600" b="1">
                <a:ea typeface="仿宋_GB2312" pitchFamily="49" charset="-122"/>
              </a:endParaRPr>
            </a:p>
          </p:txBody>
        </p:sp>
        <p:graphicFrame>
          <p:nvGraphicFramePr>
            <p:cNvPr id="5144" name="Object 56"/>
            <p:cNvGraphicFramePr>
              <a:graphicFrameLocks noChangeAspect="1"/>
            </p:cNvGraphicFramePr>
            <p:nvPr/>
          </p:nvGraphicFramePr>
          <p:xfrm>
            <a:off x="3936" y="2309"/>
            <a:ext cx="288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" name="Equation" r:id="rId17" imgW="476380" imgH="304726" progId="Equation.3">
                    <p:embed/>
                  </p:oleObj>
                </mc:Choice>
                <mc:Fallback>
                  <p:oleObj name="Equation" r:id="rId17" imgW="476380" imgH="304726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309"/>
                          <a:ext cx="288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5" name="Oval 57"/>
            <p:cNvSpPr>
              <a:spLocks noChangeArrowheads="1"/>
            </p:cNvSpPr>
            <p:nvPr/>
          </p:nvSpPr>
          <p:spPr bwMode="auto">
            <a:xfrm>
              <a:off x="5230" y="1776"/>
              <a:ext cx="248" cy="2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ct val="100000"/>
                </a:lnSpc>
              </a:pPr>
              <a:r>
                <a:rPr lang="en-US" altLang="zh-CN"/>
                <a:t> ~ </a:t>
              </a:r>
            </a:p>
          </p:txBody>
        </p:sp>
        <p:sp>
          <p:nvSpPr>
            <p:cNvPr id="5146" name="Line 58"/>
            <p:cNvSpPr>
              <a:spLocks noChangeShapeType="1"/>
            </p:cNvSpPr>
            <p:nvPr/>
          </p:nvSpPr>
          <p:spPr bwMode="auto">
            <a:xfrm>
              <a:off x="5025" y="2294"/>
              <a:ext cx="3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Line 59"/>
            <p:cNvSpPr>
              <a:spLocks noChangeShapeType="1"/>
            </p:cNvSpPr>
            <p:nvPr/>
          </p:nvSpPr>
          <p:spPr bwMode="auto">
            <a:xfrm flipV="1">
              <a:off x="5345" y="2021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Line 60"/>
            <p:cNvSpPr>
              <a:spLocks noChangeShapeType="1"/>
            </p:cNvSpPr>
            <p:nvPr/>
          </p:nvSpPr>
          <p:spPr bwMode="auto">
            <a:xfrm flipV="1">
              <a:off x="5345" y="1487"/>
              <a:ext cx="0" cy="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Line 61"/>
            <p:cNvSpPr>
              <a:spLocks noChangeShapeType="1"/>
            </p:cNvSpPr>
            <p:nvPr/>
          </p:nvSpPr>
          <p:spPr bwMode="auto">
            <a:xfrm>
              <a:off x="4842" y="1496"/>
              <a:ext cx="4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Line 62"/>
            <p:cNvSpPr>
              <a:spLocks noChangeShapeType="1"/>
            </p:cNvSpPr>
            <p:nvPr/>
          </p:nvSpPr>
          <p:spPr bwMode="auto">
            <a:xfrm>
              <a:off x="4021" y="1474"/>
              <a:ext cx="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Line 63"/>
            <p:cNvSpPr>
              <a:spLocks noChangeShapeType="1"/>
            </p:cNvSpPr>
            <p:nvPr/>
          </p:nvSpPr>
          <p:spPr bwMode="auto">
            <a:xfrm>
              <a:off x="4021" y="1474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Line 64"/>
            <p:cNvSpPr>
              <a:spLocks noChangeShapeType="1"/>
            </p:cNvSpPr>
            <p:nvPr/>
          </p:nvSpPr>
          <p:spPr bwMode="auto">
            <a:xfrm>
              <a:off x="4021" y="211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Arc 65"/>
            <p:cNvSpPr>
              <a:spLocks/>
            </p:cNvSpPr>
            <p:nvPr/>
          </p:nvSpPr>
          <p:spPr bwMode="auto">
            <a:xfrm>
              <a:off x="3933" y="1656"/>
              <a:ext cx="88" cy="110"/>
            </a:xfrm>
            <a:custGeom>
              <a:avLst/>
              <a:gdLst>
                <a:gd name="T0" fmla="*/ 0 w 23241"/>
                <a:gd name="T1" fmla="*/ 0 h 43200"/>
                <a:gd name="T2" fmla="*/ 0 w 23241"/>
                <a:gd name="T3" fmla="*/ 0 h 43200"/>
                <a:gd name="T4" fmla="*/ 0 w 23241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241" h="43200" fill="none" extrusionOk="0">
                  <a:moveTo>
                    <a:pt x="23240" y="43137"/>
                  </a:moveTo>
                  <a:cubicBezTo>
                    <a:pt x="22694" y="43179"/>
                    <a:pt x="2214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3" y="-1"/>
                    <a:pt x="22226" y="6"/>
                    <a:pt x="22538" y="20"/>
                  </a:cubicBezTo>
                </a:path>
                <a:path w="23241" h="43200" stroke="0" extrusionOk="0">
                  <a:moveTo>
                    <a:pt x="23240" y="43137"/>
                  </a:moveTo>
                  <a:cubicBezTo>
                    <a:pt x="22694" y="43179"/>
                    <a:pt x="2214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3" y="-1"/>
                    <a:pt x="22226" y="6"/>
                    <a:pt x="22538" y="20"/>
                  </a:cubicBezTo>
                  <a:lnTo>
                    <a:pt x="21600" y="21600"/>
                  </a:lnTo>
                  <a:lnTo>
                    <a:pt x="23240" y="4313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Arc 66"/>
            <p:cNvSpPr>
              <a:spLocks/>
            </p:cNvSpPr>
            <p:nvPr/>
          </p:nvSpPr>
          <p:spPr bwMode="auto">
            <a:xfrm>
              <a:off x="3930" y="1774"/>
              <a:ext cx="88" cy="110"/>
            </a:xfrm>
            <a:custGeom>
              <a:avLst/>
              <a:gdLst>
                <a:gd name="T0" fmla="*/ 0 w 23241"/>
                <a:gd name="T1" fmla="*/ 0 h 43200"/>
                <a:gd name="T2" fmla="*/ 0 w 23241"/>
                <a:gd name="T3" fmla="*/ 0 h 43200"/>
                <a:gd name="T4" fmla="*/ 0 w 23241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241" h="43200" fill="none" extrusionOk="0">
                  <a:moveTo>
                    <a:pt x="23240" y="43137"/>
                  </a:moveTo>
                  <a:cubicBezTo>
                    <a:pt x="22694" y="43179"/>
                    <a:pt x="2214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3" y="-1"/>
                    <a:pt x="22226" y="6"/>
                    <a:pt x="22538" y="20"/>
                  </a:cubicBezTo>
                </a:path>
                <a:path w="23241" h="43200" stroke="0" extrusionOk="0">
                  <a:moveTo>
                    <a:pt x="23240" y="43137"/>
                  </a:moveTo>
                  <a:cubicBezTo>
                    <a:pt x="22694" y="43179"/>
                    <a:pt x="2214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3" y="-1"/>
                    <a:pt x="22226" y="6"/>
                    <a:pt x="22538" y="20"/>
                  </a:cubicBezTo>
                  <a:lnTo>
                    <a:pt x="21600" y="21600"/>
                  </a:lnTo>
                  <a:lnTo>
                    <a:pt x="23240" y="4313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Arc 67"/>
            <p:cNvSpPr>
              <a:spLocks/>
            </p:cNvSpPr>
            <p:nvPr/>
          </p:nvSpPr>
          <p:spPr bwMode="auto">
            <a:xfrm>
              <a:off x="3933" y="1884"/>
              <a:ext cx="88" cy="110"/>
            </a:xfrm>
            <a:custGeom>
              <a:avLst/>
              <a:gdLst>
                <a:gd name="T0" fmla="*/ 0 w 23241"/>
                <a:gd name="T1" fmla="*/ 0 h 43200"/>
                <a:gd name="T2" fmla="*/ 0 w 23241"/>
                <a:gd name="T3" fmla="*/ 0 h 43200"/>
                <a:gd name="T4" fmla="*/ 0 w 23241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241" h="43200" fill="none" extrusionOk="0">
                  <a:moveTo>
                    <a:pt x="23240" y="43137"/>
                  </a:moveTo>
                  <a:cubicBezTo>
                    <a:pt x="22694" y="43179"/>
                    <a:pt x="2214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3" y="-1"/>
                    <a:pt x="22226" y="6"/>
                    <a:pt x="22538" y="20"/>
                  </a:cubicBezTo>
                </a:path>
                <a:path w="23241" h="43200" stroke="0" extrusionOk="0">
                  <a:moveTo>
                    <a:pt x="23240" y="43137"/>
                  </a:moveTo>
                  <a:cubicBezTo>
                    <a:pt x="22694" y="43179"/>
                    <a:pt x="2214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3" y="-1"/>
                    <a:pt x="22226" y="6"/>
                    <a:pt x="22538" y="20"/>
                  </a:cubicBezTo>
                  <a:lnTo>
                    <a:pt x="21600" y="21600"/>
                  </a:lnTo>
                  <a:lnTo>
                    <a:pt x="23240" y="4313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Arc 68"/>
            <p:cNvSpPr>
              <a:spLocks/>
            </p:cNvSpPr>
            <p:nvPr/>
          </p:nvSpPr>
          <p:spPr bwMode="auto">
            <a:xfrm>
              <a:off x="3930" y="2002"/>
              <a:ext cx="88" cy="110"/>
            </a:xfrm>
            <a:custGeom>
              <a:avLst/>
              <a:gdLst>
                <a:gd name="T0" fmla="*/ 0 w 23241"/>
                <a:gd name="T1" fmla="*/ 0 h 43200"/>
                <a:gd name="T2" fmla="*/ 0 w 23241"/>
                <a:gd name="T3" fmla="*/ 0 h 43200"/>
                <a:gd name="T4" fmla="*/ 0 w 23241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241" h="43200" fill="none" extrusionOk="0">
                  <a:moveTo>
                    <a:pt x="23240" y="43137"/>
                  </a:moveTo>
                  <a:cubicBezTo>
                    <a:pt x="22694" y="43179"/>
                    <a:pt x="2214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3" y="-1"/>
                    <a:pt x="22226" y="6"/>
                    <a:pt x="22538" y="20"/>
                  </a:cubicBezTo>
                </a:path>
                <a:path w="23241" h="43200" stroke="0" extrusionOk="0">
                  <a:moveTo>
                    <a:pt x="23240" y="43137"/>
                  </a:moveTo>
                  <a:cubicBezTo>
                    <a:pt x="22694" y="43179"/>
                    <a:pt x="2214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3" y="-1"/>
                    <a:pt x="22226" y="6"/>
                    <a:pt x="22538" y="20"/>
                  </a:cubicBezTo>
                  <a:lnTo>
                    <a:pt x="21600" y="21600"/>
                  </a:lnTo>
                  <a:lnTo>
                    <a:pt x="23240" y="4313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57" name="Object 69"/>
            <p:cNvGraphicFramePr>
              <a:graphicFrameLocks noChangeAspect="1"/>
            </p:cNvGraphicFramePr>
            <p:nvPr/>
          </p:nvGraphicFramePr>
          <p:xfrm>
            <a:off x="4032" y="1776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" name="Equation" r:id="rId19" imgW="228488" imgH="276262" progId="Equation.3">
                    <p:embed/>
                  </p:oleObj>
                </mc:Choice>
                <mc:Fallback>
                  <p:oleObj name="Equation" r:id="rId19" imgW="228488" imgH="276262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776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8" name="Object 70"/>
            <p:cNvGraphicFramePr>
              <a:graphicFrameLocks noChangeAspect="1"/>
            </p:cNvGraphicFramePr>
            <p:nvPr/>
          </p:nvGraphicFramePr>
          <p:xfrm>
            <a:off x="5044" y="1849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" name="Equation" r:id="rId21" imgW="266626" imgH="276262" progId="Equation.3">
                    <p:embed/>
                  </p:oleObj>
                </mc:Choice>
                <mc:Fallback>
                  <p:oleObj name="Equation" r:id="rId21" imgW="266626" imgH="276262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4" y="1849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9" name="Rectangle 71"/>
            <p:cNvSpPr>
              <a:spLocks noChangeArrowheads="1"/>
            </p:cNvSpPr>
            <p:nvPr/>
          </p:nvSpPr>
          <p:spPr bwMode="auto">
            <a:xfrm>
              <a:off x="4340" y="1428"/>
              <a:ext cx="502" cy="137"/>
            </a:xfrm>
            <a:prstGeom prst="rect">
              <a:avLst/>
            </a:prstGeom>
            <a:solidFill>
              <a:srgbClr val="00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60" name="Object 72"/>
            <p:cNvGraphicFramePr>
              <a:graphicFrameLocks noChangeAspect="1"/>
            </p:cNvGraphicFramePr>
            <p:nvPr/>
          </p:nvGraphicFramePr>
          <p:xfrm>
            <a:off x="4528" y="1211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" name="Equation" r:id="rId23" imgW="247557" imgH="276262" progId="Equation.3">
                    <p:embed/>
                  </p:oleObj>
                </mc:Choice>
                <mc:Fallback>
                  <p:oleObj name="Equation" r:id="rId23" imgW="247557" imgH="276262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8" y="1211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1" name="Oval 73"/>
            <p:cNvSpPr>
              <a:spLocks noChangeArrowheads="1"/>
            </p:cNvSpPr>
            <p:nvPr/>
          </p:nvSpPr>
          <p:spPr bwMode="auto">
            <a:xfrm>
              <a:off x="4971" y="2273"/>
              <a:ext cx="54" cy="54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2" name="Oval 74"/>
            <p:cNvSpPr>
              <a:spLocks noChangeArrowheads="1"/>
            </p:cNvSpPr>
            <p:nvPr/>
          </p:nvSpPr>
          <p:spPr bwMode="auto">
            <a:xfrm rot="10800000">
              <a:off x="4743" y="2273"/>
              <a:ext cx="54" cy="54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63" name="Object 75"/>
            <p:cNvGraphicFramePr>
              <a:graphicFrameLocks noChangeAspect="1"/>
            </p:cNvGraphicFramePr>
            <p:nvPr/>
          </p:nvGraphicFramePr>
          <p:xfrm>
            <a:off x="4792" y="2328"/>
            <a:ext cx="1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" name="Equation" r:id="rId25" imgW="276327" imgH="352276" progId="Equation.3">
                    <p:embed/>
                  </p:oleObj>
                </mc:Choice>
                <mc:Fallback>
                  <p:oleObj name="Equation" r:id="rId25" imgW="276327" imgH="352276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2" y="2328"/>
                          <a:ext cx="1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4" name="Line 76"/>
            <p:cNvSpPr>
              <a:spLocks noChangeShapeType="1"/>
            </p:cNvSpPr>
            <p:nvPr/>
          </p:nvSpPr>
          <p:spPr bwMode="auto">
            <a:xfrm>
              <a:off x="4797" y="2295"/>
              <a:ext cx="274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65" name="Object 77"/>
            <p:cNvGraphicFramePr>
              <a:graphicFrameLocks noChangeAspect="1"/>
            </p:cNvGraphicFramePr>
            <p:nvPr/>
          </p:nvGraphicFramePr>
          <p:xfrm>
            <a:off x="4176" y="19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" name="Equation" r:id="rId27" imgW="266626" imgH="285638" progId="Equation.3">
                    <p:embed/>
                  </p:oleObj>
                </mc:Choice>
                <mc:Fallback>
                  <p:oleObj name="Equation" r:id="rId27" imgW="266626" imgH="285638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9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6" name="Object 78"/>
            <p:cNvGraphicFramePr>
              <a:graphicFrameLocks noChangeAspect="1"/>
            </p:cNvGraphicFramePr>
            <p:nvPr/>
          </p:nvGraphicFramePr>
          <p:xfrm>
            <a:off x="4320" y="2316"/>
            <a:ext cx="281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" name="Equation" r:id="rId29" imgW="466679" imgH="285638" progId="Equation.3">
                    <p:embed/>
                  </p:oleObj>
                </mc:Choice>
                <mc:Fallback>
                  <p:oleObj name="Equation" r:id="rId29" imgW="466679" imgH="285638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316"/>
                          <a:ext cx="281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67" name="Group 79"/>
            <p:cNvGrpSpPr>
              <a:grpSpLocks/>
            </p:cNvGrpSpPr>
            <p:nvPr/>
          </p:nvGrpSpPr>
          <p:grpSpPr bwMode="auto">
            <a:xfrm>
              <a:off x="4880" y="1565"/>
              <a:ext cx="373" cy="264"/>
              <a:chOff x="4224" y="3312"/>
              <a:chExt cx="489" cy="345"/>
            </a:xfrm>
          </p:grpSpPr>
          <p:sp>
            <p:nvSpPr>
              <p:cNvPr id="5171" name="Arc 80"/>
              <p:cNvSpPr>
                <a:spLocks/>
              </p:cNvSpPr>
              <p:nvPr/>
            </p:nvSpPr>
            <p:spPr bwMode="auto">
              <a:xfrm>
                <a:off x="4368" y="3312"/>
                <a:ext cx="345" cy="3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2" name="Line 81"/>
              <p:cNvSpPr>
                <a:spLocks noChangeShapeType="1"/>
              </p:cNvSpPr>
              <p:nvPr/>
            </p:nvSpPr>
            <p:spPr bwMode="auto">
              <a:xfrm flipH="1">
                <a:off x="4224" y="33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168" name="Object 82"/>
            <p:cNvGraphicFramePr>
              <a:graphicFrameLocks noChangeAspect="1"/>
            </p:cNvGraphicFramePr>
            <p:nvPr/>
          </p:nvGraphicFramePr>
          <p:xfrm>
            <a:off x="5048" y="1621"/>
            <a:ext cx="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" name="Equation" r:id="rId31" imgW="114412" imgH="276262" progId="Equation.3">
                    <p:embed/>
                  </p:oleObj>
                </mc:Choice>
                <mc:Fallback>
                  <p:oleObj name="Equation" r:id="rId31" imgW="114412" imgH="276262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8" y="1621"/>
                          <a:ext cx="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9" name="Line 83"/>
            <p:cNvSpPr>
              <a:spLocks noChangeShapeType="1"/>
            </p:cNvSpPr>
            <p:nvPr/>
          </p:nvSpPr>
          <p:spPr bwMode="auto">
            <a:xfrm>
              <a:off x="4021" y="2294"/>
              <a:ext cx="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0" name="Line 84"/>
            <p:cNvSpPr>
              <a:spLocks noChangeShapeType="1"/>
            </p:cNvSpPr>
            <p:nvPr/>
          </p:nvSpPr>
          <p:spPr bwMode="auto">
            <a:xfrm>
              <a:off x="4295" y="2294"/>
              <a:ext cx="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4293" name="AutoShape 85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4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9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build="p" autoUpdateAnimBg="0"/>
      <p:bldP spid="94215" grpId="0" build="p" autoUpdateAnimBg="0" advAuto="0"/>
      <p:bldP spid="94217" grpId="0" autoUpdateAnimBg="0"/>
      <p:bldP spid="94251" grpId="0" autoUpdateAnimBg="0"/>
      <p:bldP spid="94252" grpId="0" autoUpdateAnimBg="0"/>
      <p:bldP spid="94254" grpId="0" autoUpdateAnimBg="0"/>
      <p:bldP spid="94258" grpId="0" autoUpdateAnimBg="0"/>
      <p:bldP spid="94260" grpId="0" build="p" autoUpdateAnimBg="0"/>
      <p:bldP spid="94261" grpId="0" animBg="1" autoUpdateAnimBg="0"/>
      <p:bldP spid="9429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91"/>
          <p:cNvGrpSpPr>
            <a:grpSpLocks/>
          </p:cNvGrpSpPr>
          <p:nvPr/>
        </p:nvGrpSpPr>
        <p:grpSpPr bwMode="auto">
          <a:xfrm>
            <a:off x="533400" y="5224463"/>
            <a:ext cx="4495800" cy="927100"/>
            <a:chOff x="288" y="3400"/>
            <a:chExt cx="2832" cy="584"/>
          </a:xfrm>
        </p:grpSpPr>
        <p:graphicFrame>
          <p:nvGraphicFramePr>
            <p:cNvPr id="6197" name="Object 85"/>
            <p:cNvGraphicFramePr>
              <a:graphicFrameLocks noChangeAspect="1"/>
            </p:cNvGraphicFramePr>
            <p:nvPr/>
          </p:nvGraphicFramePr>
          <p:xfrm>
            <a:off x="288" y="3400"/>
            <a:ext cx="672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0" name="Equation" r:id="rId3" imgW="1038067" imgH="895424" progId="Equation.3">
                    <p:embed/>
                  </p:oleObj>
                </mc:Choice>
                <mc:Fallback>
                  <p:oleObj name="Equation" r:id="rId3" imgW="1038067" imgH="895424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400"/>
                          <a:ext cx="672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98" name="Object 86"/>
            <p:cNvGraphicFramePr>
              <a:graphicFrameLocks noChangeAspect="1"/>
            </p:cNvGraphicFramePr>
            <p:nvPr/>
          </p:nvGraphicFramePr>
          <p:xfrm>
            <a:off x="1128" y="3400"/>
            <a:ext cx="792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1" name="Equation" r:id="rId5" imgW="1228753" imgH="819076" progId="Equation.3">
                    <p:embed/>
                  </p:oleObj>
                </mc:Choice>
                <mc:Fallback>
                  <p:oleObj name="Equation" r:id="rId5" imgW="1228753" imgH="819076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3400"/>
                          <a:ext cx="792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99" name="Object 87"/>
            <p:cNvGraphicFramePr>
              <a:graphicFrameLocks noChangeAspect="1"/>
            </p:cNvGraphicFramePr>
            <p:nvPr/>
          </p:nvGraphicFramePr>
          <p:xfrm>
            <a:off x="2024" y="3400"/>
            <a:ext cx="1096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2" name="Equation" r:id="rId7" imgW="1714500" imgH="876337" progId="Equation.3">
                    <p:embed/>
                  </p:oleObj>
                </mc:Choice>
                <mc:Fallback>
                  <p:oleObj name="Equation" r:id="rId7" imgW="1714500" imgH="876337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4" y="3400"/>
                          <a:ext cx="1096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7" name="Object 82"/>
          <p:cNvGraphicFramePr>
            <a:graphicFrameLocks noChangeAspect="1"/>
          </p:cNvGraphicFramePr>
          <p:nvPr/>
        </p:nvGraphicFramePr>
        <p:xfrm>
          <a:off x="5486400" y="5211763"/>
          <a:ext cx="3213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Equation" r:id="rId9" imgW="3181443" imgH="895424" progId="Equation.3">
                  <p:embed/>
                </p:oleObj>
              </mc:Choice>
              <mc:Fallback>
                <p:oleObj name="Equation" r:id="rId9" imgW="3181443" imgH="895424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211763"/>
                        <a:ext cx="3213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Line 83"/>
          <p:cNvSpPr>
            <a:spLocks noChangeShapeType="1"/>
          </p:cNvSpPr>
          <p:nvPr/>
        </p:nvSpPr>
        <p:spPr bwMode="auto">
          <a:xfrm>
            <a:off x="533400" y="5072063"/>
            <a:ext cx="8153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316" name="Rectangle 84"/>
          <p:cNvSpPr>
            <a:spLocks noChangeArrowheads="1"/>
          </p:cNvSpPr>
          <p:nvPr/>
        </p:nvSpPr>
        <p:spPr bwMode="auto">
          <a:xfrm>
            <a:off x="381000" y="4919663"/>
            <a:ext cx="83820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2286000" y="1879600"/>
          <a:ext cx="3378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Equation" r:id="rId11" imgW="3352726" imgH="838163" progId="Equation.3">
                  <p:embed/>
                </p:oleObj>
              </mc:Choice>
              <mc:Fallback>
                <p:oleObj name="Equation" r:id="rId11" imgW="3352726" imgH="83816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79600"/>
                        <a:ext cx="3378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5" name="Line 3"/>
          <p:cNvSpPr>
            <a:spLocks noChangeShapeType="1"/>
          </p:cNvSpPr>
          <p:nvPr/>
        </p:nvSpPr>
        <p:spPr bwMode="auto">
          <a:xfrm>
            <a:off x="2209800" y="1955800"/>
            <a:ext cx="0" cy="838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1489075" y="3416300"/>
          <a:ext cx="54451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Equation" r:id="rId13" imgW="5419827" imgH="1028700" progId="Equation.3">
                  <p:embed/>
                </p:oleObj>
              </mc:Choice>
              <mc:Fallback>
                <p:oleObj name="Equation" r:id="rId13" imgW="5419827" imgH="1028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3416300"/>
                        <a:ext cx="54451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609600" y="27940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串联电路的振荡方程</a:t>
            </a:r>
          </a:p>
        </p:txBody>
      </p:sp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1428750" y="889000"/>
          <a:ext cx="1397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15" imgW="1371600" imgH="1028700" progId="Equation.3">
                  <p:embed/>
                </p:oleObj>
              </mc:Choice>
              <mc:Fallback>
                <p:oleObj name="Equation" r:id="rId15" imgW="1371600" imgH="1028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889000"/>
                        <a:ext cx="1397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2901950" y="965200"/>
          <a:ext cx="1574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Equation" r:id="rId17" imgW="1543217" imgH="914512" progId="Equation.3">
                  <p:embed/>
                </p:oleObj>
              </mc:Choice>
              <mc:Fallback>
                <p:oleObj name="Equation" r:id="rId17" imgW="1543217" imgH="9145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965200"/>
                        <a:ext cx="1574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/>
          <p:cNvGraphicFramePr>
            <a:graphicFrameLocks noChangeAspect="1"/>
          </p:cNvGraphicFramePr>
          <p:nvPr/>
        </p:nvGraphicFramePr>
        <p:xfrm>
          <a:off x="4591050" y="1200150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Equation" r:id="rId19" imgW="657364" imgH="419249" progId="Equation.3">
                  <p:embed/>
                </p:oleObj>
              </mc:Choice>
              <mc:Fallback>
                <p:oleObj name="Equation" r:id="rId19" imgW="657364" imgH="41924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1200150"/>
                        <a:ext cx="68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11"/>
          <p:cNvGraphicFramePr>
            <a:graphicFrameLocks noChangeAspect="1"/>
          </p:cNvGraphicFramePr>
          <p:nvPr/>
        </p:nvGraphicFramePr>
        <p:xfrm>
          <a:off x="5346700" y="1200150"/>
          <a:ext cx="173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Equation" r:id="rId21" imgW="1714500" imgH="419249" progId="Equation.3">
                  <p:embed/>
                </p:oleObj>
              </mc:Choice>
              <mc:Fallback>
                <p:oleObj name="Equation" r:id="rId21" imgW="1714500" imgH="41924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1200150"/>
                        <a:ext cx="1739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Text Box 12"/>
          <p:cNvSpPr txBox="1">
            <a:spLocks noChangeArrowheads="1"/>
          </p:cNvSpPr>
          <p:nvPr/>
        </p:nvSpPr>
        <p:spPr bwMode="auto">
          <a:xfrm>
            <a:off x="762000" y="334963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化为关于</a:t>
            </a:r>
          </a:p>
        </p:txBody>
      </p:sp>
      <p:graphicFrame>
        <p:nvGraphicFramePr>
          <p:cNvPr id="6159" name="Object 13"/>
          <p:cNvGraphicFramePr>
            <a:graphicFrameLocks noChangeAspect="1"/>
          </p:cNvGraphicFramePr>
          <p:nvPr/>
        </p:nvGraphicFramePr>
        <p:xfrm>
          <a:off x="2339975" y="430213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Equation" r:id="rId23" imgW="314464" imgH="419249" progId="Equation.3">
                  <p:embed/>
                </p:oleObj>
              </mc:Choice>
              <mc:Fallback>
                <p:oleObj name="Equation" r:id="rId23" imgW="314464" imgH="41924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30213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Text Box 14"/>
          <p:cNvSpPr txBox="1">
            <a:spLocks noChangeArrowheads="1"/>
          </p:cNvSpPr>
          <p:nvPr/>
        </p:nvSpPr>
        <p:spPr bwMode="auto">
          <a:xfrm>
            <a:off x="2616200" y="357188"/>
            <a:ext cx="134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的方程</a:t>
            </a:r>
            <a:r>
              <a:rPr kumimoji="1" lang="en-US" altLang="zh-CN"/>
              <a:t>:</a:t>
            </a:r>
          </a:p>
        </p:txBody>
      </p:sp>
      <p:graphicFrame>
        <p:nvGraphicFramePr>
          <p:cNvPr id="95247" name="Object 15"/>
          <p:cNvGraphicFramePr>
            <a:graphicFrameLocks noChangeAspect="1"/>
          </p:cNvGraphicFramePr>
          <p:nvPr/>
        </p:nvGraphicFramePr>
        <p:xfrm>
          <a:off x="4038600" y="260350"/>
          <a:ext cx="21701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Equation" r:id="rId25" imgW="2381231" imgH="914512" progId="Equation.3">
                  <p:embed/>
                </p:oleObj>
              </mc:Choice>
              <mc:Fallback>
                <p:oleObj name="Equation" r:id="rId25" imgW="2381231" imgH="9145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60350"/>
                        <a:ext cx="217011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6229350" y="357188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故有 </a:t>
            </a:r>
          </a:p>
        </p:txBody>
      </p:sp>
      <p:sp>
        <p:nvSpPr>
          <p:cNvPr id="95324" name="Text Box 92"/>
          <p:cNvSpPr txBox="1">
            <a:spLocks noChangeArrowheads="1"/>
          </p:cNvSpPr>
          <p:nvPr/>
        </p:nvSpPr>
        <p:spPr bwMode="auto">
          <a:xfrm>
            <a:off x="609600" y="4565650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/>
              <a:t>如果电容器充电后撤去电源 </a:t>
            </a:r>
            <a:r>
              <a:rPr lang="en-US" altLang="zh-CN"/>
              <a:t>( </a:t>
            </a:r>
            <a:r>
              <a:rPr lang="en-US" altLang="zh-CN" i="1"/>
              <a:t>E</a:t>
            </a:r>
            <a:r>
              <a:rPr lang="en-US" altLang="zh-CN"/>
              <a:t> = 0 ) , </a:t>
            </a:r>
            <a:r>
              <a:rPr lang="zh-CN" altLang="en-US"/>
              <a:t>则得</a:t>
            </a:r>
          </a:p>
        </p:txBody>
      </p:sp>
      <p:pic>
        <p:nvPicPr>
          <p:cNvPr id="95325" name="Picture 93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237163"/>
            <a:ext cx="4162425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6165" name="Group 94"/>
          <p:cNvGrpSpPr>
            <a:grpSpLocks/>
          </p:cNvGrpSpPr>
          <p:nvPr/>
        </p:nvGrpSpPr>
        <p:grpSpPr bwMode="auto">
          <a:xfrm>
            <a:off x="6305550" y="1519238"/>
            <a:ext cx="2457450" cy="2154237"/>
            <a:chOff x="3930" y="1211"/>
            <a:chExt cx="1548" cy="1357"/>
          </a:xfrm>
        </p:grpSpPr>
        <p:sp>
          <p:nvSpPr>
            <p:cNvPr id="6167" name="Text Box 95"/>
            <p:cNvSpPr txBox="1">
              <a:spLocks noChangeArrowheads="1"/>
            </p:cNvSpPr>
            <p:nvPr/>
          </p:nvSpPr>
          <p:spPr bwMode="auto">
            <a:xfrm>
              <a:off x="4067" y="2092"/>
              <a:ext cx="4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</a:pPr>
              <a:r>
                <a:rPr lang="en-US" altLang="zh-CN" sz="3600" b="1">
                  <a:ea typeface="黑体" pitchFamily="49" charset="-122"/>
                </a:rPr>
                <a:t>‖</a:t>
              </a:r>
              <a:endParaRPr lang="en-US" altLang="zh-CN" sz="3600" b="1">
                <a:ea typeface="仿宋_GB2312" pitchFamily="49" charset="-122"/>
              </a:endParaRPr>
            </a:p>
          </p:txBody>
        </p:sp>
        <p:graphicFrame>
          <p:nvGraphicFramePr>
            <p:cNvPr id="6168" name="Object 96"/>
            <p:cNvGraphicFramePr>
              <a:graphicFrameLocks noChangeAspect="1"/>
            </p:cNvGraphicFramePr>
            <p:nvPr/>
          </p:nvGraphicFramePr>
          <p:xfrm>
            <a:off x="3936" y="2309"/>
            <a:ext cx="288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2" name="Equation" r:id="rId28" imgW="476380" imgH="304726" progId="Equation.3">
                    <p:embed/>
                  </p:oleObj>
                </mc:Choice>
                <mc:Fallback>
                  <p:oleObj name="Equation" r:id="rId28" imgW="476380" imgH="304726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309"/>
                          <a:ext cx="288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9" name="Oval 97"/>
            <p:cNvSpPr>
              <a:spLocks noChangeArrowheads="1"/>
            </p:cNvSpPr>
            <p:nvPr/>
          </p:nvSpPr>
          <p:spPr bwMode="auto">
            <a:xfrm>
              <a:off x="5230" y="1776"/>
              <a:ext cx="248" cy="2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ct val="100000"/>
                </a:lnSpc>
              </a:pPr>
              <a:r>
                <a:rPr lang="en-US" altLang="zh-CN"/>
                <a:t> ~ </a:t>
              </a:r>
            </a:p>
          </p:txBody>
        </p:sp>
        <p:sp>
          <p:nvSpPr>
            <p:cNvPr id="6170" name="Line 98"/>
            <p:cNvSpPr>
              <a:spLocks noChangeShapeType="1"/>
            </p:cNvSpPr>
            <p:nvPr/>
          </p:nvSpPr>
          <p:spPr bwMode="auto">
            <a:xfrm>
              <a:off x="5025" y="2294"/>
              <a:ext cx="3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Line 99"/>
            <p:cNvSpPr>
              <a:spLocks noChangeShapeType="1"/>
            </p:cNvSpPr>
            <p:nvPr/>
          </p:nvSpPr>
          <p:spPr bwMode="auto">
            <a:xfrm flipV="1">
              <a:off x="5345" y="2021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Line 100"/>
            <p:cNvSpPr>
              <a:spLocks noChangeShapeType="1"/>
            </p:cNvSpPr>
            <p:nvPr/>
          </p:nvSpPr>
          <p:spPr bwMode="auto">
            <a:xfrm flipV="1">
              <a:off x="5345" y="1487"/>
              <a:ext cx="0" cy="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3" name="Line 101"/>
            <p:cNvSpPr>
              <a:spLocks noChangeShapeType="1"/>
            </p:cNvSpPr>
            <p:nvPr/>
          </p:nvSpPr>
          <p:spPr bwMode="auto">
            <a:xfrm>
              <a:off x="4842" y="1496"/>
              <a:ext cx="4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Line 102"/>
            <p:cNvSpPr>
              <a:spLocks noChangeShapeType="1"/>
            </p:cNvSpPr>
            <p:nvPr/>
          </p:nvSpPr>
          <p:spPr bwMode="auto">
            <a:xfrm>
              <a:off x="4021" y="1474"/>
              <a:ext cx="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5" name="Line 103"/>
            <p:cNvSpPr>
              <a:spLocks noChangeShapeType="1"/>
            </p:cNvSpPr>
            <p:nvPr/>
          </p:nvSpPr>
          <p:spPr bwMode="auto">
            <a:xfrm>
              <a:off x="4021" y="1474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6" name="Line 104"/>
            <p:cNvSpPr>
              <a:spLocks noChangeShapeType="1"/>
            </p:cNvSpPr>
            <p:nvPr/>
          </p:nvSpPr>
          <p:spPr bwMode="auto">
            <a:xfrm>
              <a:off x="4021" y="211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7" name="Arc 105"/>
            <p:cNvSpPr>
              <a:spLocks/>
            </p:cNvSpPr>
            <p:nvPr/>
          </p:nvSpPr>
          <p:spPr bwMode="auto">
            <a:xfrm>
              <a:off x="3933" y="1656"/>
              <a:ext cx="88" cy="110"/>
            </a:xfrm>
            <a:custGeom>
              <a:avLst/>
              <a:gdLst>
                <a:gd name="T0" fmla="*/ 0 w 23241"/>
                <a:gd name="T1" fmla="*/ 0 h 43200"/>
                <a:gd name="T2" fmla="*/ 0 w 23241"/>
                <a:gd name="T3" fmla="*/ 0 h 43200"/>
                <a:gd name="T4" fmla="*/ 0 w 23241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241" h="43200" fill="none" extrusionOk="0">
                  <a:moveTo>
                    <a:pt x="23240" y="43137"/>
                  </a:moveTo>
                  <a:cubicBezTo>
                    <a:pt x="22694" y="43179"/>
                    <a:pt x="2214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3" y="-1"/>
                    <a:pt x="22226" y="6"/>
                    <a:pt x="22538" y="20"/>
                  </a:cubicBezTo>
                </a:path>
                <a:path w="23241" h="43200" stroke="0" extrusionOk="0">
                  <a:moveTo>
                    <a:pt x="23240" y="43137"/>
                  </a:moveTo>
                  <a:cubicBezTo>
                    <a:pt x="22694" y="43179"/>
                    <a:pt x="2214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3" y="-1"/>
                    <a:pt x="22226" y="6"/>
                    <a:pt x="22538" y="20"/>
                  </a:cubicBezTo>
                  <a:lnTo>
                    <a:pt x="21600" y="21600"/>
                  </a:lnTo>
                  <a:lnTo>
                    <a:pt x="23240" y="4313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8" name="Arc 106"/>
            <p:cNvSpPr>
              <a:spLocks/>
            </p:cNvSpPr>
            <p:nvPr/>
          </p:nvSpPr>
          <p:spPr bwMode="auto">
            <a:xfrm>
              <a:off x="3930" y="1774"/>
              <a:ext cx="88" cy="110"/>
            </a:xfrm>
            <a:custGeom>
              <a:avLst/>
              <a:gdLst>
                <a:gd name="T0" fmla="*/ 0 w 23241"/>
                <a:gd name="T1" fmla="*/ 0 h 43200"/>
                <a:gd name="T2" fmla="*/ 0 w 23241"/>
                <a:gd name="T3" fmla="*/ 0 h 43200"/>
                <a:gd name="T4" fmla="*/ 0 w 23241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241" h="43200" fill="none" extrusionOk="0">
                  <a:moveTo>
                    <a:pt x="23240" y="43137"/>
                  </a:moveTo>
                  <a:cubicBezTo>
                    <a:pt x="22694" y="43179"/>
                    <a:pt x="2214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3" y="-1"/>
                    <a:pt x="22226" y="6"/>
                    <a:pt x="22538" y="20"/>
                  </a:cubicBezTo>
                </a:path>
                <a:path w="23241" h="43200" stroke="0" extrusionOk="0">
                  <a:moveTo>
                    <a:pt x="23240" y="43137"/>
                  </a:moveTo>
                  <a:cubicBezTo>
                    <a:pt x="22694" y="43179"/>
                    <a:pt x="2214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3" y="-1"/>
                    <a:pt x="22226" y="6"/>
                    <a:pt x="22538" y="20"/>
                  </a:cubicBezTo>
                  <a:lnTo>
                    <a:pt x="21600" y="21600"/>
                  </a:lnTo>
                  <a:lnTo>
                    <a:pt x="23240" y="4313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9" name="Arc 107"/>
            <p:cNvSpPr>
              <a:spLocks/>
            </p:cNvSpPr>
            <p:nvPr/>
          </p:nvSpPr>
          <p:spPr bwMode="auto">
            <a:xfrm>
              <a:off x="3933" y="1884"/>
              <a:ext cx="88" cy="110"/>
            </a:xfrm>
            <a:custGeom>
              <a:avLst/>
              <a:gdLst>
                <a:gd name="T0" fmla="*/ 0 w 23241"/>
                <a:gd name="T1" fmla="*/ 0 h 43200"/>
                <a:gd name="T2" fmla="*/ 0 w 23241"/>
                <a:gd name="T3" fmla="*/ 0 h 43200"/>
                <a:gd name="T4" fmla="*/ 0 w 23241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241" h="43200" fill="none" extrusionOk="0">
                  <a:moveTo>
                    <a:pt x="23240" y="43137"/>
                  </a:moveTo>
                  <a:cubicBezTo>
                    <a:pt x="22694" y="43179"/>
                    <a:pt x="2214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3" y="-1"/>
                    <a:pt x="22226" y="6"/>
                    <a:pt x="22538" y="20"/>
                  </a:cubicBezTo>
                </a:path>
                <a:path w="23241" h="43200" stroke="0" extrusionOk="0">
                  <a:moveTo>
                    <a:pt x="23240" y="43137"/>
                  </a:moveTo>
                  <a:cubicBezTo>
                    <a:pt x="22694" y="43179"/>
                    <a:pt x="2214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3" y="-1"/>
                    <a:pt x="22226" y="6"/>
                    <a:pt x="22538" y="20"/>
                  </a:cubicBezTo>
                  <a:lnTo>
                    <a:pt x="21600" y="21600"/>
                  </a:lnTo>
                  <a:lnTo>
                    <a:pt x="23240" y="4313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0" name="Arc 108"/>
            <p:cNvSpPr>
              <a:spLocks/>
            </p:cNvSpPr>
            <p:nvPr/>
          </p:nvSpPr>
          <p:spPr bwMode="auto">
            <a:xfrm>
              <a:off x="3930" y="2002"/>
              <a:ext cx="88" cy="110"/>
            </a:xfrm>
            <a:custGeom>
              <a:avLst/>
              <a:gdLst>
                <a:gd name="T0" fmla="*/ 0 w 23241"/>
                <a:gd name="T1" fmla="*/ 0 h 43200"/>
                <a:gd name="T2" fmla="*/ 0 w 23241"/>
                <a:gd name="T3" fmla="*/ 0 h 43200"/>
                <a:gd name="T4" fmla="*/ 0 w 23241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241" h="43200" fill="none" extrusionOk="0">
                  <a:moveTo>
                    <a:pt x="23240" y="43137"/>
                  </a:moveTo>
                  <a:cubicBezTo>
                    <a:pt x="22694" y="43179"/>
                    <a:pt x="2214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3" y="-1"/>
                    <a:pt x="22226" y="6"/>
                    <a:pt x="22538" y="20"/>
                  </a:cubicBezTo>
                </a:path>
                <a:path w="23241" h="43200" stroke="0" extrusionOk="0">
                  <a:moveTo>
                    <a:pt x="23240" y="43137"/>
                  </a:moveTo>
                  <a:cubicBezTo>
                    <a:pt x="22694" y="43179"/>
                    <a:pt x="2214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3" y="-1"/>
                    <a:pt x="22226" y="6"/>
                    <a:pt x="22538" y="20"/>
                  </a:cubicBezTo>
                  <a:lnTo>
                    <a:pt x="21600" y="21600"/>
                  </a:lnTo>
                  <a:lnTo>
                    <a:pt x="23240" y="4313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81" name="Object 109"/>
            <p:cNvGraphicFramePr>
              <a:graphicFrameLocks noChangeAspect="1"/>
            </p:cNvGraphicFramePr>
            <p:nvPr/>
          </p:nvGraphicFramePr>
          <p:xfrm>
            <a:off x="4032" y="1776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3" name="Equation" r:id="rId30" imgW="228488" imgH="276262" progId="Equation.3">
                    <p:embed/>
                  </p:oleObj>
                </mc:Choice>
                <mc:Fallback>
                  <p:oleObj name="Equation" r:id="rId30" imgW="228488" imgH="276262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776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2" name="Object 110"/>
            <p:cNvGraphicFramePr>
              <a:graphicFrameLocks noChangeAspect="1"/>
            </p:cNvGraphicFramePr>
            <p:nvPr/>
          </p:nvGraphicFramePr>
          <p:xfrm>
            <a:off x="5044" y="1849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4" name="Equation" r:id="rId32" imgW="266626" imgH="276262" progId="Equation.3">
                    <p:embed/>
                  </p:oleObj>
                </mc:Choice>
                <mc:Fallback>
                  <p:oleObj name="Equation" r:id="rId32" imgW="266626" imgH="276262" progId="Equation.3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4" y="1849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3" name="Rectangle 111"/>
            <p:cNvSpPr>
              <a:spLocks noChangeArrowheads="1"/>
            </p:cNvSpPr>
            <p:nvPr/>
          </p:nvSpPr>
          <p:spPr bwMode="auto">
            <a:xfrm>
              <a:off x="4340" y="1428"/>
              <a:ext cx="502" cy="137"/>
            </a:xfrm>
            <a:prstGeom prst="rect">
              <a:avLst/>
            </a:prstGeom>
            <a:solidFill>
              <a:srgbClr val="00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84" name="Object 112"/>
            <p:cNvGraphicFramePr>
              <a:graphicFrameLocks noChangeAspect="1"/>
            </p:cNvGraphicFramePr>
            <p:nvPr/>
          </p:nvGraphicFramePr>
          <p:xfrm>
            <a:off x="4528" y="1211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5" name="Equation" r:id="rId34" imgW="247557" imgH="276262" progId="Equation.3">
                    <p:embed/>
                  </p:oleObj>
                </mc:Choice>
                <mc:Fallback>
                  <p:oleObj name="Equation" r:id="rId34" imgW="247557" imgH="276262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8" y="1211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5" name="Oval 113"/>
            <p:cNvSpPr>
              <a:spLocks noChangeArrowheads="1"/>
            </p:cNvSpPr>
            <p:nvPr/>
          </p:nvSpPr>
          <p:spPr bwMode="auto">
            <a:xfrm>
              <a:off x="4971" y="2273"/>
              <a:ext cx="54" cy="54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6" name="Oval 114"/>
            <p:cNvSpPr>
              <a:spLocks noChangeArrowheads="1"/>
            </p:cNvSpPr>
            <p:nvPr/>
          </p:nvSpPr>
          <p:spPr bwMode="auto">
            <a:xfrm rot="10800000">
              <a:off x="4743" y="2273"/>
              <a:ext cx="54" cy="54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87" name="Object 115"/>
            <p:cNvGraphicFramePr>
              <a:graphicFrameLocks noChangeAspect="1"/>
            </p:cNvGraphicFramePr>
            <p:nvPr/>
          </p:nvGraphicFramePr>
          <p:xfrm>
            <a:off x="4792" y="2328"/>
            <a:ext cx="1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" name="Equation" r:id="rId36" imgW="276327" imgH="352276" progId="Equation.3">
                    <p:embed/>
                  </p:oleObj>
                </mc:Choice>
                <mc:Fallback>
                  <p:oleObj name="Equation" r:id="rId36" imgW="276327" imgH="352276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2" y="2328"/>
                          <a:ext cx="1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8" name="Line 116"/>
            <p:cNvSpPr>
              <a:spLocks noChangeShapeType="1"/>
            </p:cNvSpPr>
            <p:nvPr/>
          </p:nvSpPr>
          <p:spPr bwMode="auto">
            <a:xfrm>
              <a:off x="4797" y="2295"/>
              <a:ext cx="274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89" name="Object 117"/>
            <p:cNvGraphicFramePr>
              <a:graphicFrameLocks noChangeAspect="1"/>
            </p:cNvGraphicFramePr>
            <p:nvPr/>
          </p:nvGraphicFramePr>
          <p:xfrm>
            <a:off x="4176" y="19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7" name="Equation" r:id="rId38" imgW="266626" imgH="285638" progId="Equation.3">
                    <p:embed/>
                  </p:oleObj>
                </mc:Choice>
                <mc:Fallback>
                  <p:oleObj name="Equation" r:id="rId38" imgW="266626" imgH="285638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9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90" name="Object 118"/>
            <p:cNvGraphicFramePr>
              <a:graphicFrameLocks noChangeAspect="1"/>
            </p:cNvGraphicFramePr>
            <p:nvPr/>
          </p:nvGraphicFramePr>
          <p:xfrm>
            <a:off x="4320" y="2316"/>
            <a:ext cx="281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8" name="Equation" r:id="rId40" imgW="466679" imgH="285638" progId="Equation.3">
                    <p:embed/>
                  </p:oleObj>
                </mc:Choice>
                <mc:Fallback>
                  <p:oleObj name="Equation" r:id="rId40" imgW="466679" imgH="285638" progId="Equation.3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316"/>
                          <a:ext cx="281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91" name="Group 119"/>
            <p:cNvGrpSpPr>
              <a:grpSpLocks/>
            </p:cNvGrpSpPr>
            <p:nvPr/>
          </p:nvGrpSpPr>
          <p:grpSpPr bwMode="auto">
            <a:xfrm>
              <a:off x="4880" y="1565"/>
              <a:ext cx="373" cy="264"/>
              <a:chOff x="4224" y="3312"/>
              <a:chExt cx="489" cy="345"/>
            </a:xfrm>
          </p:grpSpPr>
          <p:sp>
            <p:nvSpPr>
              <p:cNvPr id="6195" name="Arc 120"/>
              <p:cNvSpPr>
                <a:spLocks/>
              </p:cNvSpPr>
              <p:nvPr/>
            </p:nvSpPr>
            <p:spPr bwMode="auto">
              <a:xfrm>
                <a:off x="4368" y="3312"/>
                <a:ext cx="345" cy="3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6" name="Line 121"/>
              <p:cNvSpPr>
                <a:spLocks noChangeShapeType="1"/>
              </p:cNvSpPr>
              <p:nvPr/>
            </p:nvSpPr>
            <p:spPr bwMode="auto">
              <a:xfrm flipH="1">
                <a:off x="4224" y="33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192" name="Object 122"/>
            <p:cNvGraphicFramePr>
              <a:graphicFrameLocks noChangeAspect="1"/>
            </p:cNvGraphicFramePr>
            <p:nvPr/>
          </p:nvGraphicFramePr>
          <p:xfrm>
            <a:off x="5048" y="1621"/>
            <a:ext cx="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9" name="Equation" r:id="rId42" imgW="114412" imgH="276262" progId="Equation.3">
                    <p:embed/>
                  </p:oleObj>
                </mc:Choice>
                <mc:Fallback>
                  <p:oleObj name="Equation" r:id="rId42" imgW="114412" imgH="276262" progId="Equation.3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8" y="1621"/>
                          <a:ext cx="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3" name="Line 123"/>
            <p:cNvSpPr>
              <a:spLocks noChangeShapeType="1"/>
            </p:cNvSpPr>
            <p:nvPr/>
          </p:nvSpPr>
          <p:spPr bwMode="auto">
            <a:xfrm>
              <a:off x="4021" y="2294"/>
              <a:ext cx="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4" name="Line 124"/>
            <p:cNvSpPr>
              <a:spLocks noChangeShapeType="1"/>
            </p:cNvSpPr>
            <p:nvPr/>
          </p:nvSpPr>
          <p:spPr bwMode="auto">
            <a:xfrm>
              <a:off x="4295" y="2294"/>
              <a:ext cx="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5357" name="AutoShape 125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16" grpId="0" animBg="1"/>
      <p:bldP spid="95235" grpId="0" animBg="1"/>
      <p:bldP spid="95237" grpId="0" autoUpdateAnimBg="0"/>
      <p:bldP spid="95248" grpId="0" build="p" autoUpdateAnimBg="0" advAuto="0"/>
      <p:bldP spid="95324" grpId="0" autoUpdateAnimBg="0"/>
      <p:bldP spid="9535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09725"/>
            <a:ext cx="5410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i="1" smtClean="0">
                <a:ea typeface="楷体_GB2312" pitchFamily="49" charset="-122"/>
              </a:rPr>
              <a:t>n</a:t>
            </a:r>
            <a:r>
              <a:rPr lang="en-US" altLang="zh-CN" sz="2800" b="1" smtClean="0">
                <a:ea typeface="楷体_GB2312" pitchFamily="49" charset="-122"/>
              </a:rPr>
              <a:t> </a:t>
            </a:r>
            <a:r>
              <a:rPr lang="zh-CN" altLang="en-US" sz="2800" b="1" smtClean="0">
                <a:ea typeface="楷体_GB2312" pitchFamily="49" charset="-122"/>
              </a:rPr>
              <a:t>阶线性微分方程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的一般形式为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86000" y="260350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方程的</a:t>
            </a:r>
            <a:r>
              <a:rPr kumimoji="1" lang="zh-CN" altLang="en-US">
                <a:solidFill>
                  <a:schemeClr val="tx2"/>
                </a:solidFill>
              </a:rPr>
              <a:t>共性</a:t>
            </a:r>
            <a:r>
              <a:rPr kumimoji="1" lang="zh-CN" altLang="en-US"/>
              <a:t> 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5334000" y="960438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(</a:t>
            </a:r>
            <a:r>
              <a:rPr kumimoji="1" lang="zh-CN" altLang="en-US"/>
              <a:t>二阶线性微分方程</a:t>
            </a:r>
            <a:r>
              <a:rPr kumimoji="1" lang="en-US" altLang="zh-CN"/>
              <a:t>)</a:t>
            </a:r>
          </a:p>
        </p:txBody>
      </p:sp>
      <p:sp>
        <p:nvSpPr>
          <p:cNvPr id="7173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2000" y="260350"/>
            <a:ext cx="609600" cy="417513"/>
          </a:xfrm>
          <a:prstGeom prst="actionButtonBlank">
            <a:avLst/>
          </a:prstGeom>
          <a:solidFill>
            <a:srgbClr val="0066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kumimoji="1" lang="zh-CN" altLang="en-US" sz="2400" b="1">
                <a:solidFill>
                  <a:srgbClr val="FFFFFF"/>
                </a:solidFill>
              </a:rPr>
              <a:t>例</a:t>
            </a:r>
            <a:r>
              <a:rPr kumimoji="1" lang="en-US" altLang="zh-CN" sz="24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174" name="AutoShape 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600200" y="260350"/>
            <a:ext cx="609600" cy="417513"/>
          </a:xfrm>
          <a:prstGeom prst="actionButtonBlank">
            <a:avLst/>
          </a:prstGeom>
          <a:solidFill>
            <a:srgbClr val="0066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kumimoji="1" lang="zh-CN" altLang="en-US" sz="2400" b="1">
                <a:solidFill>
                  <a:srgbClr val="FFFFFF"/>
                </a:solidFill>
              </a:rPr>
              <a:t>例</a:t>
            </a:r>
            <a:r>
              <a:rPr kumimoji="1" lang="en-US" altLang="zh-CN" sz="2400" b="1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755650" y="966788"/>
          <a:ext cx="41767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5" imgW="1676363" imgH="171450" progId="Equation.DSMT4">
                  <p:embed/>
                </p:oleObj>
              </mc:Choice>
              <mc:Fallback>
                <p:oleObj name="Equation" r:id="rId5" imgW="1676363" imgH="17145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66788"/>
                        <a:ext cx="41767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4200525" y="260350"/>
            <a:ext cx="347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— </a:t>
            </a:r>
            <a:r>
              <a:rPr kumimoji="1" lang="zh-CN" altLang="en-US"/>
              <a:t>可归结为</a:t>
            </a:r>
            <a:r>
              <a:rPr kumimoji="1" lang="zh-CN" altLang="en-US">
                <a:solidFill>
                  <a:schemeClr val="tx2"/>
                </a:solidFill>
              </a:rPr>
              <a:t>同一形式</a:t>
            </a:r>
          </a:p>
        </p:txBody>
      </p:sp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1066800" y="2317750"/>
          <a:ext cx="74533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7" imgW="7429388" imgH="504974" progId="Equation.3">
                  <p:embed/>
                </p:oleObj>
              </mc:Choice>
              <mc:Fallback>
                <p:oleObj name="Equation" r:id="rId7" imgW="7429388" imgH="50497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17750"/>
                        <a:ext cx="74533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3657600" y="3716338"/>
            <a:ext cx="3424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时</a:t>
            </a:r>
            <a:r>
              <a:rPr kumimoji="1" lang="en-US" altLang="zh-CN"/>
              <a:t>, </a:t>
            </a:r>
            <a:r>
              <a:rPr kumimoji="1" lang="zh-CN" altLang="en-US"/>
              <a:t>称为</a:t>
            </a:r>
            <a:r>
              <a:rPr kumimoji="1" lang="zh-CN" altLang="en-US" b="1">
                <a:solidFill>
                  <a:srgbClr val="FF0000"/>
                </a:solidFill>
              </a:rPr>
              <a:t>非齐次方程</a:t>
            </a:r>
            <a:r>
              <a:rPr kumimoji="1" lang="en-US" altLang="zh-CN"/>
              <a:t>. </a:t>
            </a:r>
          </a:p>
        </p:txBody>
      </p:sp>
      <p:graphicFrame>
        <p:nvGraphicFramePr>
          <p:cNvPr id="96267" name="Object 11"/>
          <p:cNvGraphicFramePr>
            <a:graphicFrameLocks noChangeAspect="1"/>
          </p:cNvGraphicFramePr>
          <p:nvPr/>
        </p:nvGraphicFramePr>
        <p:xfrm>
          <a:off x="2320925" y="3232150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9" imgW="1266890" imgH="381074" progId="Equation.3">
                  <p:embed/>
                </p:oleObj>
              </mc:Choice>
              <mc:Fallback>
                <p:oleObj name="Equation" r:id="rId9" imgW="1266890" imgH="38107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3232150"/>
                        <a:ext cx="129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3657600" y="3141663"/>
            <a:ext cx="29829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时</a:t>
            </a:r>
            <a:r>
              <a:rPr kumimoji="1" lang="en-US" altLang="zh-CN"/>
              <a:t>, </a:t>
            </a:r>
            <a:r>
              <a:rPr kumimoji="1" lang="zh-CN" altLang="en-US"/>
              <a:t>称为</a:t>
            </a:r>
            <a:r>
              <a:rPr kumimoji="1" lang="zh-CN" altLang="en-US" b="1">
                <a:solidFill>
                  <a:srgbClr val="FF0000"/>
                </a:solidFill>
              </a:rPr>
              <a:t>齐次方程</a:t>
            </a:r>
            <a:r>
              <a:rPr kumimoji="1" lang="en-US" altLang="zh-CN"/>
              <a:t>;</a:t>
            </a:r>
          </a:p>
        </p:txBody>
      </p:sp>
      <p:sp>
        <p:nvSpPr>
          <p:cNvPr id="96269" name="AutoShape 13"/>
          <p:cNvSpPr>
            <a:spLocks/>
          </p:cNvSpPr>
          <p:nvPr/>
        </p:nvSpPr>
        <p:spPr bwMode="auto">
          <a:xfrm>
            <a:off x="2092325" y="3286125"/>
            <a:ext cx="193675" cy="838200"/>
          </a:xfrm>
          <a:prstGeom prst="leftBrace">
            <a:avLst>
              <a:gd name="adj1" fmla="val 360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609600" y="445135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复习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一阶线性方程</a:t>
            </a:r>
          </a:p>
        </p:txBody>
      </p:sp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4051300" y="4527550"/>
          <a:ext cx="265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11" imgW="2628788" imgH="390451" progId="Equation.3">
                  <p:embed/>
                </p:oleObj>
              </mc:Choice>
              <mc:Fallback>
                <p:oleObj name="Equation" r:id="rId11" imgW="2628788" imgH="39045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4527550"/>
                        <a:ext cx="265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960438" y="51625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通解</a:t>
            </a:r>
          </a:p>
        </p:txBody>
      </p:sp>
      <p:graphicFrame>
        <p:nvGraphicFramePr>
          <p:cNvPr id="96273" name="Object 17"/>
          <p:cNvGraphicFramePr>
            <a:graphicFrameLocks noChangeAspect="1"/>
          </p:cNvGraphicFramePr>
          <p:nvPr/>
        </p:nvGraphicFramePr>
        <p:xfrm>
          <a:off x="4211638" y="4999038"/>
          <a:ext cx="449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13" imgW="4467067" imgH="657337" progId="Equation.DSMT4">
                  <p:embed/>
                </p:oleObj>
              </mc:Choice>
              <mc:Fallback>
                <p:oleObj name="Equation" r:id="rId13" imgW="4467067" imgH="65733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999038"/>
                        <a:ext cx="449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4" name="Object 18"/>
          <p:cNvGraphicFramePr>
            <a:graphicFrameLocks noChangeAspect="1"/>
          </p:cNvGraphicFramePr>
          <p:nvPr/>
        </p:nvGraphicFramePr>
        <p:xfrm>
          <a:off x="1816100" y="5048250"/>
          <a:ext cx="2336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15" imgW="2304957" imgH="580988" progId="Equation.3">
                  <p:embed/>
                </p:oleObj>
              </mc:Choice>
              <mc:Fallback>
                <p:oleObj name="Equation" r:id="rId15" imgW="2304957" imgH="58098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5048250"/>
                        <a:ext cx="2336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5" name="Line 19"/>
          <p:cNvSpPr>
            <a:spLocks noChangeShapeType="1"/>
          </p:cNvSpPr>
          <p:nvPr/>
        </p:nvSpPr>
        <p:spPr bwMode="auto">
          <a:xfrm>
            <a:off x="4500563" y="5684838"/>
            <a:ext cx="40306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6" name="Text Box 20"/>
          <p:cNvSpPr txBox="1">
            <a:spLocks noChangeArrowheads="1"/>
          </p:cNvSpPr>
          <p:nvPr/>
        </p:nvSpPr>
        <p:spPr bwMode="auto">
          <a:xfrm>
            <a:off x="5064125" y="5756275"/>
            <a:ext cx="3108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</a:rPr>
              <a:t>非齐次方程特解</a:t>
            </a:r>
            <a:r>
              <a:rPr kumimoji="1" lang="en-US" altLang="zh-CN" i="1">
                <a:solidFill>
                  <a:schemeClr val="tx2"/>
                </a:solidFill>
              </a:rPr>
              <a:t>Y</a:t>
            </a:r>
            <a:r>
              <a:rPr kumimoji="1" lang="en-US" altLang="zh-CN" baseline="3000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96277" name="Line 21"/>
          <p:cNvSpPr>
            <a:spLocks noChangeShapeType="1"/>
          </p:cNvSpPr>
          <p:nvPr/>
        </p:nvSpPr>
        <p:spPr bwMode="auto">
          <a:xfrm>
            <a:off x="2438400" y="5684838"/>
            <a:ext cx="1676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8" name="Text Box 22"/>
          <p:cNvSpPr txBox="1">
            <a:spLocks noChangeArrowheads="1"/>
          </p:cNvSpPr>
          <p:nvPr/>
        </p:nvSpPr>
        <p:spPr bwMode="auto">
          <a:xfrm>
            <a:off x="1763713" y="5756275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</a:rPr>
              <a:t>齐次方程通解</a:t>
            </a:r>
            <a:r>
              <a:rPr kumimoji="1" lang="en-US" altLang="zh-CN" i="1">
                <a:solidFill>
                  <a:schemeClr val="tx2"/>
                </a:solidFill>
              </a:rPr>
              <a:t>Y</a:t>
            </a:r>
          </a:p>
        </p:txBody>
      </p:sp>
      <p:grpSp>
        <p:nvGrpSpPr>
          <p:cNvPr id="96285" name="Group 29"/>
          <p:cNvGrpSpPr>
            <a:grpSpLocks/>
          </p:cNvGrpSpPr>
          <p:nvPr/>
        </p:nvGrpSpPr>
        <p:grpSpPr bwMode="auto">
          <a:xfrm>
            <a:off x="2320925" y="3800475"/>
            <a:ext cx="1295400" cy="407988"/>
            <a:chOff x="1462" y="2394"/>
            <a:chExt cx="816" cy="257"/>
          </a:xfrm>
        </p:grpSpPr>
        <p:graphicFrame>
          <p:nvGraphicFramePr>
            <p:cNvPr id="7193" name="Object 25"/>
            <p:cNvGraphicFramePr>
              <a:graphicFrameLocks noChangeAspect="1"/>
            </p:cNvGraphicFramePr>
            <p:nvPr/>
          </p:nvGraphicFramePr>
          <p:xfrm>
            <a:off x="1462" y="2395"/>
            <a:ext cx="8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2" name="Equation" r:id="rId17" imgW="1266890" imgH="381074" progId="Equation.3">
                    <p:embed/>
                  </p:oleObj>
                </mc:Choice>
                <mc:Fallback>
                  <p:oleObj name="Equation" r:id="rId17" imgW="1266890" imgH="381074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2395"/>
                          <a:ext cx="8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2007" y="2394"/>
              <a:ext cx="43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84" name="AutoShape 2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6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6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build="p" autoUpdateAnimBg="0"/>
      <p:bldP spid="96260" grpId="0" build="p" autoUpdateAnimBg="0"/>
      <p:bldP spid="96264" grpId="0" build="p" autoUpdateAnimBg="0"/>
      <p:bldP spid="96266" grpId="0" build="p" autoUpdateAnimBg="0" advAuto="0"/>
      <p:bldP spid="96268" grpId="0" build="p" autoUpdateAnimBg="0" advAuto="0"/>
      <p:bldP spid="96269" grpId="0" animBg="1"/>
      <p:bldP spid="96270" grpId="0" autoUpdateAnimBg="0"/>
      <p:bldP spid="96272" grpId="0" autoUpdateAnimBg="0"/>
      <p:bldP spid="96275" grpId="0" animBg="1"/>
      <p:bldP spid="96276" grpId="0" autoUpdateAnimBg="0"/>
      <p:bldP spid="96277" grpId="0" animBg="1"/>
      <p:bldP spid="96278" grpId="0" autoUpdateAnimBg="0"/>
      <p:bldP spid="9628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3810000" y="3892550"/>
          <a:ext cx="309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3" imgW="3067031" imgH="419249" progId="Equation.3">
                  <p:embed/>
                </p:oleObj>
              </mc:Choice>
              <mc:Fallback>
                <p:oleObj name="Equation" r:id="rId3" imgW="3067031" imgH="41924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92550"/>
                        <a:ext cx="3098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3810000" y="4489450"/>
          <a:ext cx="313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5" imgW="3105169" imgH="419249" progId="Equation.3">
                  <p:embed/>
                </p:oleObj>
              </mc:Choice>
              <mc:Fallback>
                <p:oleObj name="Equation" r:id="rId5" imgW="3105169" imgH="41924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89450"/>
                        <a:ext cx="313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6858000" y="5737225"/>
          <a:ext cx="5857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公式" r:id="rId7" imgW="209420" imgH="152363" progId="Equation.3">
                  <p:embed/>
                </p:oleObj>
              </mc:Choice>
              <mc:Fallback>
                <p:oleObj name="公式" r:id="rId7" imgW="209420" imgH="15236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737225"/>
                        <a:ext cx="5857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7696200" y="564515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</a:rPr>
              <a:t>证毕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6050"/>
            <a:ext cx="52578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二、线性齐次方程解的结构</a:t>
            </a:r>
          </a:p>
        </p:txBody>
      </p:sp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1828800" y="925513"/>
          <a:ext cx="3006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9" imgW="2981390" imgH="428625" progId="Equation.3">
                  <p:embed/>
                </p:oleObj>
              </mc:Choice>
              <mc:Fallback>
                <p:oleObj name="Equation" r:id="rId9" imgW="2981390" imgH="42862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25513"/>
                        <a:ext cx="3006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800600" y="83185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是二阶线性齐次方程</a:t>
            </a:r>
          </a:p>
        </p:txBody>
      </p:sp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2527300" y="1497013"/>
          <a:ext cx="3567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11" imgW="3543412" imgH="390451" progId="Equation.3">
                  <p:embed/>
                </p:oleObj>
              </mc:Choice>
              <mc:Fallback>
                <p:oleObj name="Equation" r:id="rId11" imgW="3543412" imgH="39045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1497013"/>
                        <a:ext cx="3567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304800" y="199231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的两个解</a:t>
            </a:r>
            <a:r>
              <a:rPr kumimoji="1" lang="en-US" altLang="zh-CN"/>
              <a:t>,</a:t>
            </a: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304800" y="260191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也是该方程的解</a:t>
            </a:r>
            <a:r>
              <a:rPr kumimoji="1" lang="en-US" altLang="zh-CN"/>
              <a:t>.</a:t>
            </a:r>
          </a:p>
        </p:txBody>
      </p:sp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609600" y="311785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证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endParaRPr kumimoji="1" lang="en-US" altLang="zh-CN"/>
          </a:p>
        </p:txBody>
      </p:sp>
      <p:graphicFrame>
        <p:nvGraphicFramePr>
          <p:cNvPr id="97293" name="Object 13"/>
          <p:cNvGraphicFramePr>
            <a:graphicFrameLocks noChangeAspect="1"/>
          </p:cNvGraphicFramePr>
          <p:nvPr/>
        </p:nvGraphicFramePr>
        <p:xfrm>
          <a:off x="1371600" y="3200400"/>
          <a:ext cx="3757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13" imgW="3733763" imgH="428625" progId="Equation.3">
                  <p:embed/>
                </p:oleObj>
              </mc:Choice>
              <mc:Fallback>
                <p:oleObj name="Equation" r:id="rId13" imgW="3733763" imgH="42862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00400"/>
                        <a:ext cx="3757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4" name="Text Box 14"/>
          <p:cNvSpPr txBox="1">
            <a:spLocks noChangeArrowheads="1"/>
          </p:cNvSpPr>
          <p:nvPr/>
        </p:nvSpPr>
        <p:spPr bwMode="auto">
          <a:xfrm>
            <a:off x="5105400" y="31321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代入方程左边</a:t>
            </a:r>
            <a:r>
              <a:rPr kumimoji="1" lang="en-US" altLang="zh-CN"/>
              <a:t>, </a:t>
            </a:r>
            <a:r>
              <a:rPr kumimoji="1" lang="zh-CN" altLang="en-US"/>
              <a:t>得</a:t>
            </a:r>
          </a:p>
        </p:txBody>
      </p:sp>
      <p:graphicFrame>
        <p:nvGraphicFramePr>
          <p:cNvPr id="97295" name="Object 15"/>
          <p:cNvGraphicFramePr>
            <a:graphicFrameLocks noChangeAspect="1"/>
          </p:cNvGraphicFramePr>
          <p:nvPr/>
        </p:nvGraphicFramePr>
        <p:xfrm>
          <a:off x="1600200" y="3892550"/>
          <a:ext cx="210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15" imgW="2076469" imgH="419249" progId="Equation.3">
                  <p:embed/>
                </p:oleObj>
              </mc:Choice>
              <mc:Fallback>
                <p:oleObj name="Equation" r:id="rId15" imgW="2076469" imgH="41924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92550"/>
                        <a:ext cx="210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6" name="Object 16"/>
          <p:cNvGraphicFramePr>
            <a:graphicFrameLocks noChangeAspect="1"/>
          </p:cNvGraphicFramePr>
          <p:nvPr/>
        </p:nvGraphicFramePr>
        <p:xfrm>
          <a:off x="2743200" y="3879850"/>
          <a:ext cx="77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17" imgW="743006" imgH="419249" progId="Equation.3">
                  <p:embed/>
                </p:oleObj>
              </mc:Choice>
              <mc:Fallback>
                <p:oleObj name="Equation" r:id="rId17" imgW="743006" imgH="41924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79850"/>
                        <a:ext cx="77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7" name="Object 17"/>
          <p:cNvGraphicFramePr>
            <a:graphicFrameLocks noChangeAspect="1"/>
          </p:cNvGraphicFramePr>
          <p:nvPr/>
        </p:nvGraphicFramePr>
        <p:xfrm>
          <a:off x="5943600" y="3892550"/>
          <a:ext cx="77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19" imgW="743006" imgH="419249" progId="Equation.3">
                  <p:embed/>
                </p:oleObj>
              </mc:Choice>
              <mc:Fallback>
                <p:oleObj name="Equation" r:id="rId19" imgW="743006" imgH="41924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892550"/>
                        <a:ext cx="77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8" name="Object 18"/>
          <p:cNvGraphicFramePr>
            <a:graphicFrameLocks noChangeAspect="1"/>
          </p:cNvGraphicFramePr>
          <p:nvPr/>
        </p:nvGraphicFramePr>
        <p:xfrm>
          <a:off x="6019800" y="4489450"/>
          <a:ext cx="77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21" imgW="743006" imgH="419249" progId="Equation.3">
                  <p:embed/>
                </p:oleObj>
              </mc:Choice>
              <mc:Fallback>
                <p:oleObj name="Equation" r:id="rId21" imgW="743006" imgH="41924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89450"/>
                        <a:ext cx="77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9" name="Object 19"/>
          <p:cNvGraphicFramePr>
            <a:graphicFrameLocks noChangeAspect="1"/>
          </p:cNvGraphicFramePr>
          <p:nvPr/>
        </p:nvGraphicFramePr>
        <p:xfrm>
          <a:off x="1143000" y="5111750"/>
          <a:ext cx="41354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tion" r:id="rId23" imgW="4057594" imgH="419249" progId="Equation.3">
                  <p:embed/>
                </p:oleObj>
              </mc:Choice>
              <mc:Fallback>
                <p:oleObj name="Equation" r:id="rId23" imgW="4057594" imgH="41924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11750"/>
                        <a:ext cx="41354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0" name="Object 20"/>
          <p:cNvGraphicFramePr>
            <a:graphicFrameLocks noChangeAspect="1"/>
          </p:cNvGraphicFramePr>
          <p:nvPr/>
        </p:nvGraphicFramePr>
        <p:xfrm>
          <a:off x="2501900" y="5721350"/>
          <a:ext cx="427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25" imgW="4248280" imgH="419249" progId="Equation.3">
                  <p:embed/>
                </p:oleObj>
              </mc:Choice>
              <mc:Fallback>
                <p:oleObj name="Equation" r:id="rId25" imgW="4248280" imgH="41924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721350"/>
                        <a:ext cx="4279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1" name="Text Box 21"/>
          <p:cNvSpPr txBox="1">
            <a:spLocks noChangeArrowheads="1"/>
          </p:cNvSpPr>
          <p:nvPr/>
        </p:nvSpPr>
        <p:spPr bwMode="auto">
          <a:xfrm>
            <a:off x="2971800" y="2601913"/>
            <a:ext cx="1695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sz="2400">
                <a:solidFill>
                  <a:schemeClr val="accent2"/>
                </a:solidFill>
              </a:rPr>
              <a:t>(</a:t>
            </a:r>
            <a:r>
              <a:rPr kumimoji="1" lang="zh-CN" altLang="en-US" sz="2400">
                <a:solidFill>
                  <a:schemeClr val="accent2"/>
                </a:solidFill>
              </a:rPr>
              <a:t>叠加原理</a:t>
            </a:r>
            <a:r>
              <a:rPr kumimoji="1" lang="en-US" altLang="zh-CN" sz="2400">
                <a:solidFill>
                  <a:schemeClr val="accent2"/>
                </a:solidFill>
              </a:rPr>
              <a:t>)</a:t>
            </a:r>
            <a:r>
              <a:rPr kumimoji="1" lang="en-US" altLang="zh-CN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97302" name="Object 22"/>
          <p:cNvGraphicFramePr>
            <a:graphicFrameLocks noChangeAspect="1"/>
          </p:cNvGraphicFramePr>
          <p:nvPr/>
        </p:nvGraphicFramePr>
        <p:xfrm>
          <a:off x="2057400" y="2081213"/>
          <a:ext cx="370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27" imgW="3676557" imgH="419249" progId="Equation.3">
                  <p:embed/>
                </p:oleObj>
              </mc:Choice>
              <mc:Fallback>
                <p:oleObj name="Equation" r:id="rId27" imgW="3676557" imgH="41924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81213"/>
                        <a:ext cx="370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5851525" y="196056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/>
          </a:p>
        </p:txBody>
      </p:sp>
      <p:graphicFrame>
        <p:nvGraphicFramePr>
          <p:cNvPr id="97304" name="Object 24"/>
          <p:cNvGraphicFramePr>
            <a:graphicFrameLocks noChangeAspect="1"/>
          </p:cNvGraphicFramePr>
          <p:nvPr/>
        </p:nvGraphicFramePr>
        <p:xfrm>
          <a:off x="5791200" y="2068513"/>
          <a:ext cx="312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29" imgW="3095467" imgH="438001" progId="Equation.3">
                  <p:embed/>
                </p:oleObj>
              </mc:Choice>
              <mc:Fallback>
                <p:oleObj name="Equation" r:id="rId29" imgW="3095467" imgH="43800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068513"/>
                        <a:ext cx="3124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5" name="Text Box 25"/>
          <p:cNvSpPr txBox="1">
            <a:spLocks noChangeArrowheads="1"/>
          </p:cNvSpPr>
          <p:nvPr/>
        </p:nvSpPr>
        <p:spPr bwMode="auto">
          <a:xfrm>
            <a:off x="609600" y="863600"/>
            <a:ext cx="1162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定理</a:t>
            </a:r>
            <a:r>
              <a:rPr kumimoji="1" lang="en-US" altLang="zh-CN" b="1">
                <a:solidFill>
                  <a:schemeClr val="tx2"/>
                </a:solidFill>
              </a:rPr>
              <a:t>1.</a:t>
            </a:r>
          </a:p>
        </p:txBody>
      </p:sp>
      <p:sp>
        <p:nvSpPr>
          <p:cNvPr id="97306" name="AutoShape 2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7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7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9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build="p" autoUpdateAnimBg="0" advAuto="0"/>
      <p:bldP spid="97288" grpId="0" build="p" autoUpdateAnimBg="0" advAuto="0"/>
      <p:bldP spid="97290" grpId="0" build="p" autoUpdateAnimBg="0" advAuto="0"/>
      <p:bldP spid="97291" grpId="0" build="p" autoUpdateAnimBg="0" advAuto="0"/>
      <p:bldP spid="97292" grpId="0" build="p" autoUpdateAnimBg="0"/>
      <p:bldP spid="97294" grpId="0" build="p" autoUpdateAnimBg="0" advAuto="0"/>
      <p:bldP spid="97301" grpId="0" build="p" autoUpdateAnimBg="0"/>
      <p:bldP spid="97305" grpId="0" build="p" autoUpdateAnimBg="0"/>
      <p:bldP spid="9730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60350"/>
            <a:ext cx="1219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说明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4087813" y="765175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不一定</a:t>
            </a:r>
            <a:r>
              <a:rPr kumimoji="1" lang="zh-CN" altLang="en-US"/>
              <a:t>是所给二阶方程的通解</a:t>
            </a:r>
            <a:r>
              <a:rPr kumimoji="1" lang="en-US" altLang="zh-CN"/>
              <a:t>.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609600" y="14509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例如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1701800" y="1498600"/>
          <a:ext cx="81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3" imgW="781143" imgH="419249" progId="Equation.3">
                  <p:embed/>
                </p:oleObj>
              </mc:Choice>
              <mc:Fallback>
                <p:oleObj name="Equation" r:id="rId3" imgW="781143" imgH="41924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498600"/>
                        <a:ext cx="81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2514600" y="1450975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是某二阶齐次方程的解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1752600" y="2135188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5" imgW="2219316" imgH="419249" progId="Equation.3">
                  <p:embed/>
                </p:oleObj>
              </mc:Choice>
              <mc:Fallback>
                <p:oleObj name="Equation" r:id="rId5" imgW="2219316" imgH="41924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5188"/>
                        <a:ext cx="224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4033838" y="2093913"/>
            <a:ext cx="3417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也是齐次方程的解</a:t>
            </a:r>
            <a:r>
              <a:rPr kumimoji="1" lang="en-US" altLang="zh-CN"/>
              <a:t>. </a:t>
            </a:r>
          </a:p>
        </p:txBody>
      </p:sp>
      <p:graphicFrame>
        <p:nvGraphicFramePr>
          <p:cNvPr id="98313" name="Object 9"/>
          <p:cNvGraphicFramePr>
            <a:graphicFrameLocks noChangeAspect="1"/>
          </p:cNvGraphicFramePr>
          <p:nvPr/>
        </p:nvGraphicFramePr>
        <p:xfrm>
          <a:off x="1730375" y="2820988"/>
          <a:ext cx="55086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7" imgW="5486400" imgH="419249" progId="Equation.3">
                  <p:embed/>
                </p:oleObj>
              </mc:Choice>
              <mc:Fallback>
                <p:oleObj name="Equation" r:id="rId7" imgW="5486400" imgH="41924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2820988"/>
                        <a:ext cx="55086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198438" y="338137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并不是通解</a:t>
            </a:r>
            <a:r>
              <a:rPr kumimoji="1" lang="en-US" altLang="zh-CN"/>
              <a:t>.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609600" y="2732088"/>
            <a:ext cx="593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但</a:t>
            </a:r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735013" y="827088"/>
          <a:ext cx="33131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9" imgW="3286153" imgH="419249" progId="Equation.3">
                  <p:embed/>
                </p:oleObj>
              </mc:Choice>
              <mc:Fallback>
                <p:oleObj name="Equation" r:id="rId9" imgW="3286153" imgH="41924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827088"/>
                        <a:ext cx="33131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6318250" y="14366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则</a:t>
            </a: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576263" y="5164138"/>
            <a:ext cx="400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为解决通解的判别问题</a:t>
            </a:r>
            <a:r>
              <a:rPr kumimoji="1" lang="en-US" altLang="zh-CN"/>
              <a:t>,  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70125" y="49974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/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4356100" y="5141913"/>
            <a:ext cx="4392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下面引入函数的线性相关</a:t>
            </a:r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198438" y="5718175"/>
            <a:ext cx="339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与线性无关概念</a:t>
            </a:r>
            <a:r>
              <a:rPr kumimoji="1" lang="en-US" altLang="zh-CN"/>
              <a:t>. </a:t>
            </a:r>
          </a:p>
        </p:txBody>
      </p:sp>
      <p:sp>
        <p:nvSpPr>
          <p:cNvPr id="98322" name="AutoShape 1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  <p:graphicFrame>
        <p:nvGraphicFramePr>
          <p:cNvPr id="98325" name="Object 21"/>
          <p:cNvGraphicFramePr>
            <a:graphicFrameLocks noChangeAspect="1"/>
          </p:cNvGraphicFramePr>
          <p:nvPr/>
        </p:nvGraphicFramePr>
        <p:xfrm>
          <a:off x="1692275" y="4014788"/>
          <a:ext cx="3922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11" imgW="3895679" imgH="400162" progId="Equation.DSMT4">
                  <p:embed/>
                </p:oleObj>
              </mc:Choice>
              <mc:Fallback>
                <p:oleObj name="Equation" r:id="rId11" imgW="3895679" imgH="40016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14788"/>
                        <a:ext cx="39227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609600" y="3933825"/>
            <a:ext cx="1079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思考</a:t>
            </a:r>
            <a:r>
              <a:rPr kumimoji="1" lang="en-US" altLang="zh-CN">
                <a:solidFill>
                  <a:schemeClr val="tx2"/>
                </a:solidFill>
              </a:rPr>
              <a:t>: </a:t>
            </a:r>
            <a:endParaRPr kumimoji="1" lang="en-US" altLang="zh-CN"/>
          </a:p>
        </p:txBody>
      </p:sp>
      <p:graphicFrame>
        <p:nvGraphicFramePr>
          <p:cNvPr id="98331" name="Object 27"/>
          <p:cNvGraphicFramePr>
            <a:graphicFrameLocks noChangeAspect="1"/>
          </p:cNvGraphicFramePr>
          <p:nvPr/>
        </p:nvGraphicFramePr>
        <p:xfrm>
          <a:off x="5699125" y="4005263"/>
          <a:ext cx="1687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13" imgW="1657294" imgH="400162" progId="Equation.DSMT4">
                  <p:embed/>
                </p:oleObj>
              </mc:Choice>
              <mc:Fallback>
                <p:oleObj name="Equation" r:id="rId13" imgW="1657294" imgH="400162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25" y="4005263"/>
                        <a:ext cx="1687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4" name="Object 30"/>
          <p:cNvGraphicFramePr>
            <a:graphicFrameLocks noChangeAspect="1"/>
          </p:cNvGraphicFramePr>
          <p:nvPr/>
        </p:nvGraphicFramePr>
        <p:xfrm>
          <a:off x="323850" y="4581525"/>
          <a:ext cx="2779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15" imgW="2752567" imgH="400162" progId="Equation.DSMT4">
                  <p:embed/>
                </p:oleObj>
              </mc:Choice>
              <mc:Fallback>
                <p:oleObj name="Equation" r:id="rId15" imgW="2752567" imgH="400162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581525"/>
                        <a:ext cx="27797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5" name="Text Box 31"/>
          <p:cNvSpPr txBox="1">
            <a:spLocks noChangeArrowheads="1"/>
          </p:cNvSpPr>
          <p:nvPr/>
        </p:nvSpPr>
        <p:spPr bwMode="auto">
          <a:xfrm>
            <a:off x="3132138" y="4508500"/>
            <a:ext cx="386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那么如何表述这些解</a:t>
            </a:r>
            <a:r>
              <a:rPr kumimoji="1" lang="en-US" altLang="zh-CN"/>
              <a:t>?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8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8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8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8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8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utoUpdateAnimBg="0"/>
      <p:bldP spid="98308" grpId="0" autoUpdateAnimBg="0"/>
      <p:bldP spid="98310" grpId="0" autoUpdateAnimBg="0"/>
      <p:bldP spid="98312" grpId="0" autoUpdateAnimBg="0"/>
      <p:bldP spid="98314" grpId="0" autoUpdateAnimBg="0"/>
      <p:bldP spid="98315" grpId="0" autoUpdateAnimBg="0"/>
      <p:bldP spid="98317" grpId="0" build="p" autoUpdateAnimBg="0"/>
      <p:bldP spid="98318" grpId="0" build="p" autoUpdateAnimBg="0"/>
      <p:bldP spid="98320" grpId="0" build="p" autoUpdateAnimBg="0"/>
      <p:bldP spid="98321" grpId="0" build="p" autoUpdateAnimBg="0" advAuto="0"/>
      <p:bldP spid="98322" grpId="0" animBg="1" autoUpdateAnimBg="0"/>
      <p:bldP spid="98326" grpId="0" autoUpdateAnimBg="0"/>
      <p:bldP spid="9833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59385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定义</a:t>
            </a:r>
            <a:r>
              <a:rPr lang="en-US" altLang="zh-CN" sz="2800" b="1" smtClean="0">
                <a:ea typeface="楷体_GB2312" pitchFamily="49" charset="-122"/>
              </a:rPr>
              <a:t>.</a:t>
            </a:r>
            <a:endParaRPr lang="en-US" altLang="zh-CN" sz="2800" smtClean="0">
              <a:ea typeface="楷体_GB2312" pitchFamily="49" charset="-122"/>
            </a:endParaRP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1676400" y="304800"/>
          <a:ext cx="3757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3" imgW="3743464" imgH="419249" progId="Equation.3">
                  <p:embed/>
                </p:oleObj>
              </mc:Choice>
              <mc:Fallback>
                <p:oleObj name="Equation" r:id="rId3" imgW="3743464" imgH="41924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"/>
                        <a:ext cx="37576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5410200" y="242888"/>
            <a:ext cx="3417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是定义在区间 </a:t>
            </a:r>
            <a:r>
              <a:rPr kumimoji="1" lang="en-US" altLang="zh-CN" i="1"/>
              <a:t>I</a:t>
            </a:r>
            <a:r>
              <a:rPr kumimoji="1" lang="en-US" altLang="zh-CN"/>
              <a:t> </a:t>
            </a:r>
            <a:r>
              <a:rPr kumimoji="1" lang="zh-CN" altLang="en-US"/>
              <a:t>上的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 </a:t>
            </a:r>
            <a:r>
              <a:rPr kumimoji="1" lang="en-US" altLang="zh-CN" i="1"/>
              <a:t>n </a:t>
            </a:r>
            <a:r>
              <a:rPr kumimoji="1" lang="zh-CN" altLang="en-US"/>
              <a:t>个函数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5651500" y="914400"/>
          <a:ext cx="2120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5" imgW="2095537" imgH="419249" progId="Equation.3">
                  <p:embed/>
                </p:oleObj>
              </mc:Choice>
              <mc:Fallback>
                <p:oleObj name="Equation" r:id="rId5" imgW="2095537" imgH="41924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914400"/>
                        <a:ext cx="2120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7696200" y="838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使得</a:t>
            </a:r>
          </a:p>
        </p:txBody>
      </p:sp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1600200" y="1460500"/>
          <a:ext cx="631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7" imgW="6286612" imgH="419249" progId="Equation.3">
                  <p:embed/>
                </p:oleObj>
              </mc:Choice>
              <mc:Fallback>
                <p:oleObj name="Equation" r:id="rId7" imgW="6286612" imgH="41924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60500"/>
                        <a:ext cx="6311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304800" y="205740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则称这</a:t>
            </a:r>
            <a:r>
              <a:rPr kumimoji="1" lang="zh-CN" altLang="en-US" i="1"/>
              <a:t> </a:t>
            </a:r>
            <a:r>
              <a:rPr kumimoji="1" lang="en-US" altLang="zh-CN" i="1"/>
              <a:t>n</a:t>
            </a:r>
            <a:r>
              <a:rPr kumimoji="1" lang="zh-CN" altLang="en-US"/>
              <a:t>个函数在 </a:t>
            </a:r>
            <a:r>
              <a:rPr kumimoji="1" lang="en-US" altLang="zh-CN" i="1"/>
              <a:t>I</a:t>
            </a:r>
            <a:r>
              <a:rPr kumimoji="1" lang="en-US" altLang="zh-CN" i="1">
                <a:solidFill>
                  <a:schemeClr val="tx2"/>
                </a:solidFill>
              </a:rPr>
              <a:t> </a:t>
            </a:r>
            <a:r>
              <a:rPr kumimoji="1" lang="zh-CN" altLang="en-US"/>
              <a:t>上</a:t>
            </a:r>
            <a:r>
              <a:rPr kumimoji="1" lang="zh-CN" altLang="en-US" b="1">
                <a:solidFill>
                  <a:schemeClr val="tx2"/>
                </a:solidFill>
              </a:rPr>
              <a:t>线性相关</a:t>
            </a:r>
            <a:r>
              <a:rPr kumimoji="1" lang="en-US" altLang="zh-CN"/>
              <a:t>, </a:t>
            </a:r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5334000" y="20574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否则称为</a:t>
            </a:r>
            <a:r>
              <a:rPr kumimoji="1" lang="zh-CN" altLang="en-US" b="1">
                <a:solidFill>
                  <a:schemeClr val="tx2"/>
                </a:solidFill>
              </a:rPr>
              <a:t>线性无关</a:t>
            </a:r>
            <a:r>
              <a:rPr kumimoji="1" lang="en-US" altLang="zh-CN"/>
              <a:t>.</a:t>
            </a: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609600" y="2605088"/>
            <a:ext cx="1370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例如，</a:t>
            </a:r>
            <a:r>
              <a:rPr kumimoji="1" lang="zh-CN" altLang="en-US">
                <a:solidFill>
                  <a:schemeClr val="accent1"/>
                </a:solidFill>
              </a:rPr>
              <a:t> </a:t>
            </a:r>
          </a:p>
        </p:txBody>
      </p:sp>
      <p:graphicFrame>
        <p:nvGraphicFramePr>
          <p:cNvPr id="99340" name="Object 12"/>
          <p:cNvGraphicFramePr>
            <a:graphicFrameLocks noChangeAspect="1"/>
          </p:cNvGraphicFramePr>
          <p:nvPr/>
        </p:nvGraphicFramePr>
        <p:xfrm>
          <a:off x="1619250" y="2565400"/>
          <a:ext cx="252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9" imgW="2495643" imgH="476176" progId="Equation.3">
                  <p:embed/>
                </p:oleObj>
              </mc:Choice>
              <mc:Fallback>
                <p:oleObj name="Equation" r:id="rId9" imgW="2495643" imgH="47617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65400"/>
                        <a:ext cx="2527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4114800" y="26050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在</a:t>
            </a:r>
            <a:r>
              <a:rPr kumimoji="1" lang="en-US" altLang="zh-CN"/>
              <a:t>(</a:t>
            </a:r>
            <a:r>
              <a:rPr kumimoji="1" lang="en-US" altLang="zh-CN">
                <a:sym typeface="Symbol" pitchFamily="18" charset="2"/>
              </a:rPr>
              <a:t> , </a:t>
            </a:r>
            <a:r>
              <a:rPr kumimoji="1" lang="en-US" altLang="zh-CN"/>
              <a:t> )</a:t>
            </a:r>
            <a:r>
              <a:rPr kumimoji="1" lang="zh-CN" altLang="en-US"/>
              <a:t>上都有</a:t>
            </a:r>
            <a:endParaRPr kumimoji="1"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99342" name="Object 14"/>
          <p:cNvGraphicFramePr>
            <a:graphicFrameLocks noChangeAspect="1"/>
          </p:cNvGraphicFramePr>
          <p:nvPr/>
        </p:nvGraphicFramePr>
        <p:xfrm>
          <a:off x="2349500" y="3149600"/>
          <a:ext cx="313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11" imgW="3105169" imgH="400162" progId="Equation.3">
                  <p:embed/>
                </p:oleObj>
              </mc:Choice>
              <mc:Fallback>
                <p:oleObj name="Equation" r:id="rId11" imgW="3105169" imgH="40016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149600"/>
                        <a:ext cx="3136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304800" y="3733800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故它们在任何区间 </a:t>
            </a:r>
            <a:r>
              <a:rPr kumimoji="1" lang="en-US" altLang="zh-CN" i="1"/>
              <a:t>I</a:t>
            </a:r>
            <a:r>
              <a:rPr kumimoji="1" lang="en-US" altLang="zh-CN"/>
              <a:t> </a:t>
            </a:r>
            <a:r>
              <a:rPr kumimoji="1" lang="zh-CN" altLang="en-US"/>
              <a:t>上都线性相关</a:t>
            </a:r>
            <a:r>
              <a:rPr kumimoji="1" lang="en-US" altLang="zh-CN"/>
              <a:t>;</a:t>
            </a:r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609600" y="4267200"/>
            <a:ext cx="1441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又如，</a:t>
            </a:r>
          </a:p>
        </p:txBody>
      </p:sp>
      <p:graphicFrame>
        <p:nvGraphicFramePr>
          <p:cNvPr id="99345" name="Object 17"/>
          <p:cNvGraphicFramePr>
            <a:graphicFrameLocks noChangeAspect="1"/>
          </p:cNvGraphicFramePr>
          <p:nvPr/>
        </p:nvGraphicFramePr>
        <p:xfrm>
          <a:off x="1676400" y="4267200"/>
          <a:ext cx="1295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13" imgW="1266890" imgH="476176" progId="Equation.3">
                  <p:embed/>
                </p:oleObj>
              </mc:Choice>
              <mc:Fallback>
                <p:oleObj name="Equation" r:id="rId13" imgW="1266890" imgH="47617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67200"/>
                        <a:ext cx="1295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6" name="Text Box 18"/>
          <p:cNvSpPr txBox="1">
            <a:spLocks noChangeArrowheads="1"/>
          </p:cNvSpPr>
          <p:nvPr/>
        </p:nvSpPr>
        <p:spPr bwMode="auto">
          <a:xfrm>
            <a:off x="2971800" y="42814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若在某区间</a:t>
            </a:r>
            <a:r>
              <a:rPr kumimoji="1" lang="zh-CN" altLang="en-US" i="1"/>
              <a:t> </a:t>
            </a:r>
            <a:r>
              <a:rPr kumimoji="1" lang="en-US" altLang="zh-CN" i="1"/>
              <a:t>I</a:t>
            </a:r>
            <a:r>
              <a:rPr kumimoji="1" lang="en-US" altLang="zh-CN"/>
              <a:t> </a:t>
            </a:r>
            <a:r>
              <a:rPr kumimoji="1" lang="zh-CN" altLang="en-US"/>
              <a:t>上</a:t>
            </a:r>
            <a:endParaRPr kumimoji="1"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99347" name="Object 19"/>
          <p:cNvGraphicFramePr>
            <a:graphicFrameLocks noChangeAspect="1"/>
          </p:cNvGraphicFramePr>
          <p:nvPr/>
        </p:nvGraphicFramePr>
        <p:xfrm>
          <a:off x="5575300" y="4279900"/>
          <a:ext cx="2895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15" imgW="2866979" imgH="495263" progId="Equation.DSMT4">
                  <p:embed/>
                </p:oleObj>
              </mc:Choice>
              <mc:Fallback>
                <p:oleObj name="Equation" r:id="rId15" imgW="2866979" imgH="495263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279900"/>
                        <a:ext cx="2895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8" name="Text Box 20"/>
          <p:cNvSpPr txBox="1">
            <a:spLocks noChangeArrowheads="1"/>
          </p:cNvSpPr>
          <p:nvPr/>
        </p:nvSpPr>
        <p:spPr bwMode="auto">
          <a:xfrm>
            <a:off x="304800" y="4876800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则根据二次多项式至多只有两个零点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99349" name="Object 21"/>
          <p:cNvGraphicFramePr>
            <a:graphicFrameLocks noChangeAspect="1"/>
          </p:cNvGraphicFramePr>
          <p:nvPr/>
        </p:nvGraphicFramePr>
        <p:xfrm>
          <a:off x="7070725" y="4965700"/>
          <a:ext cx="133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17" imgW="1305027" imgH="419249" progId="Equation.3">
                  <p:embed/>
                </p:oleObj>
              </mc:Choice>
              <mc:Fallback>
                <p:oleObj name="Equation" r:id="rId17" imgW="1305027" imgH="41924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725" y="4965700"/>
                        <a:ext cx="1333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0" name="Text Box 22"/>
          <p:cNvSpPr txBox="1">
            <a:spLocks noChangeArrowheads="1"/>
          </p:cNvSpPr>
          <p:nvPr/>
        </p:nvSpPr>
        <p:spPr bwMode="auto">
          <a:xfrm>
            <a:off x="304800" y="54864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必需全为 </a:t>
            </a:r>
            <a:r>
              <a:rPr kumimoji="1" lang="en-US" altLang="zh-CN"/>
              <a:t>0,</a:t>
            </a:r>
          </a:p>
        </p:txBody>
      </p:sp>
      <p:sp>
        <p:nvSpPr>
          <p:cNvPr id="99351" name="Text Box 23"/>
          <p:cNvSpPr txBox="1">
            <a:spLocks noChangeArrowheads="1"/>
          </p:cNvSpPr>
          <p:nvPr/>
        </p:nvSpPr>
        <p:spPr bwMode="auto">
          <a:xfrm>
            <a:off x="6156325" y="48768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可见</a:t>
            </a:r>
          </a:p>
        </p:txBody>
      </p:sp>
      <p:graphicFrame>
        <p:nvGraphicFramePr>
          <p:cNvPr id="99352" name="Object 24"/>
          <p:cNvGraphicFramePr>
            <a:graphicFrameLocks noChangeAspect="1"/>
          </p:cNvGraphicFramePr>
          <p:nvPr/>
        </p:nvGraphicFramePr>
        <p:xfrm>
          <a:off x="2268538" y="5486400"/>
          <a:ext cx="139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19" imgW="1371600" imgH="495263" progId="Equation.DSMT4">
                  <p:embed/>
                </p:oleObj>
              </mc:Choice>
              <mc:Fallback>
                <p:oleObj name="Equation" r:id="rId19" imgW="1371600" imgH="495263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486400"/>
                        <a:ext cx="1397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3" name="Text Box 25"/>
          <p:cNvSpPr txBox="1">
            <a:spLocks noChangeArrowheads="1"/>
          </p:cNvSpPr>
          <p:nvPr/>
        </p:nvSpPr>
        <p:spPr bwMode="auto">
          <a:xfrm>
            <a:off x="3635375" y="54864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在任何区间</a:t>
            </a:r>
            <a:r>
              <a:rPr kumimoji="1" lang="zh-CN" altLang="en-US" i="1"/>
              <a:t> </a:t>
            </a:r>
            <a:r>
              <a:rPr kumimoji="1" lang="en-US" altLang="zh-CN" i="1"/>
              <a:t>I</a:t>
            </a:r>
            <a:r>
              <a:rPr kumimoji="1" lang="en-US" altLang="zh-CN"/>
              <a:t> </a:t>
            </a:r>
            <a:r>
              <a:rPr kumimoji="1" lang="zh-CN" altLang="en-US"/>
              <a:t>上都 线性无关</a:t>
            </a:r>
            <a:r>
              <a:rPr kumimoji="1" lang="en-US" altLang="zh-CN"/>
              <a:t>.</a:t>
            </a:r>
          </a:p>
        </p:txBody>
      </p:sp>
      <p:sp>
        <p:nvSpPr>
          <p:cNvPr id="99354" name="Text Box 26"/>
          <p:cNvSpPr txBox="1">
            <a:spLocks noChangeArrowheads="1"/>
          </p:cNvSpPr>
          <p:nvPr/>
        </p:nvSpPr>
        <p:spPr bwMode="auto">
          <a:xfrm>
            <a:off x="1981200" y="8382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若存在</a:t>
            </a:r>
            <a:r>
              <a:rPr kumimoji="1" lang="zh-CN" altLang="en-US" b="1">
                <a:solidFill>
                  <a:schemeClr val="tx2"/>
                </a:solidFill>
              </a:rPr>
              <a:t>不全为</a:t>
            </a:r>
            <a:r>
              <a:rPr kumimoji="1" lang="zh-CN" altLang="en-US">
                <a:solidFill>
                  <a:schemeClr val="tx2"/>
                </a:solidFill>
              </a:rPr>
              <a:t> </a:t>
            </a:r>
            <a:r>
              <a:rPr kumimoji="1" lang="en-US" altLang="zh-CN" b="1">
                <a:solidFill>
                  <a:schemeClr val="tx2"/>
                </a:solidFill>
              </a:rPr>
              <a:t>0</a:t>
            </a:r>
            <a:r>
              <a:rPr kumimoji="1" lang="en-US" altLang="zh-CN"/>
              <a:t> </a:t>
            </a:r>
            <a:r>
              <a:rPr kumimoji="1" lang="zh-CN" altLang="en-US"/>
              <a:t>的常数</a:t>
            </a:r>
          </a:p>
        </p:txBody>
      </p:sp>
      <p:sp>
        <p:nvSpPr>
          <p:cNvPr id="99355" name="AutoShape 27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autoUpdateAnimBg="0"/>
      <p:bldP spid="99333" grpId="0" autoUpdateAnimBg="0"/>
      <p:bldP spid="99335" grpId="0" autoUpdateAnimBg="0"/>
      <p:bldP spid="99337" grpId="0" autoUpdateAnimBg="0"/>
      <p:bldP spid="99338" grpId="0" autoUpdateAnimBg="0"/>
      <p:bldP spid="99339" grpId="0" autoUpdateAnimBg="0"/>
      <p:bldP spid="99341" grpId="0" autoUpdateAnimBg="0"/>
      <p:bldP spid="99343" grpId="0" autoUpdateAnimBg="0"/>
      <p:bldP spid="99344" grpId="0" autoUpdateAnimBg="0"/>
      <p:bldP spid="99346" grpId="0" autoUpdateAnimBg="0"/>
      <p:bldP spid="99348" grpId="0" autoUpdateAnimBg="0"/>
      <p:bldP spid="99350" grpId="0" autoUpdateAnimBg="0"/>
      <p:bldP spid="99351" grpId="0" autoUpdateAnimBg="0"/>
      <p:bldP spid="99353" grpId="0" autoUpdateAnimBg="0"/>
      <p:bldP spid="99354" grpId="0" autoUpdateAnimBg="0"/>
      <p:bldP spid="99355" grpId="0" animBg="1" autoUpdateAnimBg="0"/>
    </p:bldLst>
  </p:timing>
</p:sld>
</file>

<file path=ppt/theme/theme1.xml><?xml version="1.0" encoding="utf-8"?>
<a:theme xmlns:a="http://schemas.openxmlformats.org/drawingml/2006/main" name="高等数学_模板1">
  <a:themeElements>
    <a:clrScheme name="高等数学_模板1 11">
      <a:dk1>
        <a:srgbClr val="000000"/>
      </a:dk1>
      <a:lt1>
        <a:srgbClr val="F5F5D7"/>
      </a:lt1>
      <a:dk2>
        <a:srgbClr val="A50021"/>
      </a:dk2>
      <a:lt2>
        <a:srgbClr val="666633"/>
      </a:lt2>
      <a:accent1>
        <a:srgbClr val="339933"/>
      </a:accent1>
      <a:accent2>
        <a:srgbClr val="009999"/>
      </a:accent2>
      <a:accent3>
        <a:srgbClr val="F9F9E8"/>
      </a:accent3>
      <a:accent4>
        <a:srgbClr val="000000"/>
      </a:accent4>
      <a:accent5>
        <a:srgbClr val="ADCAAD"/>
      </a:accent5>
      <a:accent6>
        <a:srgbClr val="008A8A"/>
      </a:accent6>
      <a:hlink>
        <a:srgbClr val="800000"/>
      </a:hlink>
      <a:folHlink>
        <a:srgbClr val="800000"/>
      </a:folHlink>
    </a:clrScheme>
    <a:fontScheme name="高等数学_模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高等数学_模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高等数学_模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8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9">
        <a:dk1>
          <a:srgbClr val="000000"/>
        </a:dk1>
        <a:lt1>
          <a:srgbClr val="F6F8D4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AFBE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0">
        <a:dk1>
          <a:srgbClr val="000000"/>
        </a:dk1>
        <a:lt1>
          <a:srgbClr val="F5F5D7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1">
        <a:dk1>
          <a:srgbClr val="000000"/>
        </a:dk1>
        <a:lt1>
          <a:srgbClr val="F5F5D7"/>
        </a:lt1>
        <a:dk2>
          <a:srgbClr val="A50021"/>
        </a:dk2>
        <a:lt2>
          <a:srgbClr val="666633"/>
        </a:lt2>
        <a:accent1>
          <a:srgbClr val="339933"/>
        </a:accent1>
        <a:accent2>
          <a:srgbClr val="009999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008A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高等数学_模板1</Template>
  <TotalTime>3632</TotalTime>
  <Words>1346</Words>
  <Application>Microsoft Office PowerPoint</Application>
  <PresentationFormat>全屏显示(4:3)</PresentationFormat>
  <Paragraphs>283</Paragraphs>
  <Slides>23</Slides>
  <Notes>5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  <vt:variant>
        <vt:lpstr>自定义放映</vt:lpstr>
      </vt:variant>
      <vt:variant>
        <vt:i4>1</vt:i4>
      </vt:variant>
    </vt:vector>
  </HeadingPairs>
  <TitlesOfParts>
    <vt:vector size="27" baseType="lpstr">
      <vt:lpstr>高等数学_模板1</vt:lpstr>
      <vt:lpstr>Equation</vt:lpstr>
      <vt:lpstr>公式</vt:lpstr>
      <vt:lpstr>第六节</vt:lpstr>
      <vt:lpstr>一、二阶线性微分方程举例 </vt:lpstr>
      <vt:lpstr>PowerPoint 演示文稿</vt:lpstr>
      <vt:lpstr>例2.  </vt:lpstr>
      <vt:lpstr>PowerPoint 演示文稿</vt:lpstr>
      <vt:lpstr>n 阶线性微分方程的一般形式为</vt:lpstr>
      <vt:lpstr>二、线性齐次方程解的结构</vt:lpstr>
      <vt:lpstr>说明:</vt:lpstr>
      <vt:lpstr>定义.</vt:lpstr>
      <vt:lpstr>两个函数在区间 I 上线性相关与线性无关的充要条件:</vt:lpstr>
      <vt:lpstr>定理 2.</vt:lpstr>
      <vt:lpstr>三、线性非齐次方程解的结构 </vt:lpstr>
      <vt:lpstr>PowerPoint 演示文稿</vt:lpstr>
      <vt:lpstr>定理 4.</vt:lpstr>
      <vt:lpstr>定理 5. (补充)</vt:lpstr>
      <vt:lpstr>例3.</vt:lpstr>
      <vt:lpstr>例4.</vt:lpstr>
      <vt:lpstr>*四、常数变易法</vt:lpstr>
      <vt:lpstr>PowerPoint 演示文稿</vt:lpstr>
      <vt:lpstr>PowerPoint 演示文稿</vt:lpstr>
      <vt:lpstr>情形2.</vt:lpstr>
      <vt:lpstr>例5.</vt:lpstr>
      <vt:lpstr>例6.</vt:lpstr>
      <vt:lpstr>解的物理意义</vt:lpstr>
    </vt:vector>
  </TitlesOfParts>
  <Company>中国矿业大学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  高阶线性微分方程</dc:title>
  <dc:creator>ss</dc:creator>
  <cp:lastModifiedBy>drrtu</cp:lastModifiedBy>
  <cp:revision>134</cp:revision>
  <cp:lastPrinted>2015-01-18T09:40:24Z</cp:lastPrinted>
  <dcterms:created xsi:type="dcterms:W3CDTF">2000-05-22T08:27:50Z</dcterms:created>
  <dcterms:modified xsi:type="dcterms:W3CDTF">2015-12-23T06:59:36Z</dcterms:modified>
</cp:coreProperties>
</file>