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99" r:id="rId2"/>
    <p:sldId id="309" r:id="rId3"/>
    <p:sldId id="310" r:id="rId4"/>
    <p:sldId id="311" r:id="rId5"/>
    <p:sldId id="312" r:id="rId6"/>
    <p:sldId id="313" r:id="rId7"/>
    <p:sldId id="314" r:id="rId8"/>
    <p:sldId id="331" r:id="rId9"/>
    <p:sldId id="322" r:id="rId10"/>
    <p:sldId id="324" r:id="rId11"/>
    <p:sldId id="323" r:id="rId12"/>
    <p:sldId id="278" r:id="rId13"/>
    <p:sldId id="282" r:id="rId14"/>
    <p:sldId id="284" r:id="rId15"/>
    <p:sldId id="315" r:id="rId16"/>
    <p:sldId id="316" r:id="rId17"/>
    <p:sldId id="317" r:id="rId18"/>
    <p:sldId id="318" r:id="rId19"/>
    <p:sldId id="325" r:id="rId20"/>
    <p:sldId id="326" r:id="rId21"/>
    <p:sldId id="327" r:id="rId22"/>
    <p:sldId id="332" r:id="rId23"/>
  </p:sldIdLst>
  <p:sldSz cx="9144000" cy="6858000" type="screen4x3"/>
  <p:notesSz cx="6858000" cy="9144000"/>
  <p:custShowLst>
    <p:custShow name="小阻尼" id="0">
      <p:sldLst>
        <p:sld r:id="rId20"/>
      </p:sldLst>
    </p:custShow>
    <p:custShow name="大阻尼" id="1">
      <p:sldLst>
        <p:sld r:id="rId21"/>
      </p:sldLst>
    </p:custShow>
    <p:custShow name="临界阻尼" id="2">
      <p:sldLst>
        <p:sld r:id="rId22"/>
      </p:sldLst>
    </p:custShow>
  </p:custShowLst>
  <p:defaultTextStyle>
    <a:defPPr>
      <a:defRPr lang="zh-CN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FF"/>
    <a:srgbClr val="2448AF"/>
    <a:srgbClr val="24489D"/>
    <a:srgbClr val="244890"/>
    <a:srgbClr val="2850A0"/>
    <a:srgbClr val="0066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7" autoAdjust="0"/>
  </p:normalViewPr>
  <p:slideViewPr>
    <p:cSldViewPr>
      <p:cViewPr varScale="1">
        <p:scale>
          <a:sx n="94" d="100"/>
          <a:sy n="94" d="100"/>
        </p:scale>
        <p:origin x="-1577" y="-86"/>
      </p:cViewPr>
      <p:guideLst>
        <p:guide orient="horz" pos="2880"/>
        <p:guide pos="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10" Type="http://schemas.openxmlformats.org/officeDocument/2006/relationships/image" Target="../media/image113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6" Type="http://schemas.openxmlformats.org/officeDocument/2006/relationships/image" Target="../media/image143.emf"/><Relationship Id="rId11" Type="http://schemas.openxmlformats.org/officeDocument/2006/relationships/image" Target="../media/image148.emf"/><Relationship Id="rId5" Type="http://schemas.openxmlformats.org/officeDocument/2006/relationships/image" Target="../media/image142.emf"/><Relationship Id="rId10" Type="http://schemas.openxmlformats.org/officeDocument/2006/relationships/image" Target="../media/image147.emf"/><Relationship Id="rId4" Type="http://schemas.openxmlformats.org/officeDocument/2006/relationships/image" Target="../media/image141.emf"/><Relationship Id="rId9" Type="http://schemas.openxmlformats.org/officeDocument/2006/relationships/image" Target="../media/image14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160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16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12" Type="http://schemas.openxmlformats.org/officeDocument/2006/relationships/image" Target="../media/image174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11" Type="http://schemas.openxmlformats.org/officeDocument/2006/relationships/image" Target="../media/image173.emf"/><Relationship Id="rId5" Type="http://schemas.openxmlformats.org/officeDocument/2006/relationships/image" Target="../media/image167.emf"/><Relationship Id="rId10" Type="http://schemas.openxmlformats.org/officeDocument/2006/relationships/image" Target="../media/image172.emf"/><Relationship Id="rId4" Type="http://schemas.openxmlformats.org/officeDocument/2006/relationships/image" Target="../media/image166.emf"/><Relationship Id="rId9" Type="http://schemas.openxmlformats.org/officeDocument/2006/relationships/image" Target="../media/image17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Relationship Id="rId9" Type="http://schemas.openxmlformats.org/officeDocument/2006/relationships/image" Target="../media/image18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3" Type="http://schemas.openxmlformats.org/officeDocument/2006/relationships/image" Target="../media/image186.emf"/><Relationship Id="rId7" Type="http://schemas.openxmlformats.org/officeDocument/2006/relationships/image" Target="../media/image190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11" Type="http://schemas.openxmlformats.org/officeDocument/2006/relationships/image" Target="../media/image194.emf"/><Relationship Id="rId5" Type="http://schemas.openxmlformats.org/officeDocument/2006/relationships/image" Target="../media/image188.emf"/><Relationship Id="rId10" Type="http://schemas.openxmlformats.org/officeDocument/2006/relationships/image" Target="../media/image193.emf"/><Relationship Id="rId4" Type="http://schemas.openxmlformats.org/officeDocument/2006/relationships/image" Target="../media/image187.emf"/><Relationship Id="rId9" Type="http://schemas.openxmlformats.org/officeDocument/2006/relationships/image" Target="../media/image192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3" Type="http://schemas.openxmlformats.org/officeDocument/2006/relationships/image" Target="../media/image197.emf"/><Relationship Id="rId7" Type="http://schemas.openxmlformats.org/officeDocument/2006/relationships/image" Target="../media/image201.emf"/><Relationship Id="rId12" Type="http://schemas.openxmlformats.org/officeDocument/2006/relationships/image" Target="../media/image206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6" Type="http://schemas.openxmlformats.org/officeDocument/2006/relationships/image" Target="../media/image200.emf"/><Relationship Id="rId11" Type="http://schemas.openxmlformats.org/officeDocument/2006/relationships/image" Target="../media/image205.emf"/><Relationship Id="rId5" Type="http://schemas.openxmlformats.org/officeDocument/2006/relationships/image" Target="../media/image199.emf"/><Relationship Id="rId10" Type="http://schemas.openxmlformats.org/officeDocument/2006/relationships/image" Target="../media/image204.emf"/><Relationship Id="rId4" Type="http://schemas.openxmlformats.org/officeDocument/2006/relationships/image" Target="../media/image198.emf"/><Relationship Id="rId9" Type="http://schemas.openxmlformats.org/officeDocument/2006/relationships/image" Target="../media/image20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18" Type="http://schemas.openxmlformats.org/officeDocument/2006/relationships/image" Target="../media/image28.emf"/><Relationship Id="rId3" Type="http://schemas.openxmlformats.org/officeDocument/2006/relationships/image" Target="../media/image13.emf"/><Relationship Id="rId21" Type="http://schemas.openxmlformats.org/officeDocument/2006/relationships/image" Target="../media/image31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" Type="http://schemas.openxmlformats.org/officeDocument/2006/relationships/image" Target="../media/image12.emf"/><Relationship Id="rId16" Type="http://schemas.openxmlformats.org/officeDocument/2006/relationships/image" Target="../media/image26.emf"/><Relationship Id="rId20" Type="http://schemas.openxmlformats.org/officeDocument/2006/relationships/image" Target="../media/image30.w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10" Type="http://schemas.openxmlformats.org/officeDocument/2006/relationships/image" Target="../media/image20.wmf"/><Relationship Id="rId19" Type="http://schemas.openxmlformats.org/officeDocument/2006/relationships/image" Target="../media/image29.emf"/><Relationship Id="rId4" Type="http://schemas.openxmlformats.org/officeDocument/2006/relationships/image" Target="../media/image14.emf"/><Relationship Id="rId9" Type="http://schemas.openxmlformats.org/officeDocument/2006/relationships/image" Target="../media/image19.wmf"/><Relationship Id="rId14" Type="http://schemas.openxmlformats.org/officeDocument/2006/relationships/image" Target="../media/image24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3" Type="http://schemas.openxmlformats.org/officeDocument/2006/relationships/image" Target="../media/image209.emf"/><Relationship Id="rId7" Type="http://schemas.openxmlformats.org/officeDocument/2006/relationships/image" Target="../media/image213.emf"/><Relationship Id="rId12" Type="http://schemas.openxmlformats.org/officeDocument/2006/relationships/image" Target="../media/image218.e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Relationship Id="rId6" Type="http://schemas.openxmlformats.org/officeDocument/2006/relationships/image" Target="../media/image212.emf"/><Relationship Id="rId11" Type="http://schemas.openxmlformats.org/officeDocument/2006/relationships/image" Target="../media/image217.emf"/><Relationship Id="rId5" Type="http://schemas.openxmlformats.org/officeDocument/2006/relationships/image" Target="../media/image211.emf"/><Relationship Id="rId10" Type="http://schemas.openxmlformats.org/officeDocument/2006/relationships/image" Target="../media/image216.emf"/><Relationship Id="rId4" Type="http://schemas.openxmlformats.org/officeDocument/2006/relationships/image" Target="../media/image210.emf"/><Relationship Id="rId9" Type="http://schemas.openxmlformats.org/officeDocument/2006/relationships/image" Target="../media/image215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13" Type="http://schemas.openxmlformats.org/officeDocument/2006/relationships/image" Target="../media/image231.emf"/><Relationship Id="rId3" Type="http://schemas.openxmlformats.org/officeDocument/2006/relationships/image" Target="../media/image221.emf"/><Relationship Id="rId7" Type="http://schemas.openxmlformats.org/officeDocument/2006/relationships/image" Target="../media/image225.emf"/><Relationship Id="rId12" Type="http://schemas.openxmlformats.org/officeDocument/2006/relationships/image" Target="../media/image230.emf"/><Relationship Id="rId17" Type="http://schemas.openxmlformats.org/officeDocument/2006/relationships/image" Target="../media/image235.emf"/><Relationship Id="rId2" Type="http://schemas.openxmlformats.org/officeDocument/2006/relationships/image" Target="../media/image220.emf"/><Relationship Id="rId16" Type="http://schemas.openxmlformats.org/officeDocument/2006/relationships/image" Target="../media/image234.emf"/><Relationship Id="rId1" Type="http://schemas.openxmlformats.org/officeDocument/2006/relationships/image" Target="../media/image219.emf"/><Relationship Id="rId6" Type="http://schemas.openxmlformats.org/officeDocument/2006/relationships/image" Target="../media/image224.emf"/><Relationship Id="rId11" Type="http://schemas.openxmlformats.org/officeDocument/2006/relationships/image" Target="../media/image229.emf"/><Relationship Id="rId5" Type="http://schemas.openxmlformats.org/officeDocument/2006/relationships/image" Target="../media/image223.emf"/><Relationship Id="rId15" Type="http://schemas.openxmlformats.org/officeDocument/2006/relationships/image" Target="../media/image233.emf"/><Relationship Id="rId10" Type="http://schemas.openxmlformats.org/officeDocument/2006/relationships/image" Target="../media/image228.emf"/><Relationship Id="rId4" Type="http://schemas.openxmlformats.org/officeDocument/2006/relationships/image" Target="../media/image222.emf"/><Relationship Id="rId9" Type="http://schemas.openxmlformats.org/officeDocument/2006/relationships/image" Target="../media/image227.emf"/><Relationship Id="rId14" Type="http://schemas.openxmlformats.org/officeDocument/2006/relationships/image" Target="../media/image23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3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12" Type="http://schemas.openxmlformats.org/officeDocument/2006/relationships/image" Target="../media/image72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11" Type="http://schemas.openxmlformats.org/officeDocument/2006/relationships/image" Target="../media/image71.emf"/><Relationship Id="rId5" Type="http://schemas.openxmlformats.org/officeDocument/2006/relationships/image" Target="../media/image65.e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4" Type="http://schemas.openxmlformats.org/officeDocument/2006/relationships/image" Target="../media/image7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90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12" Type="http://schemas.openxmlformats.org/officeDocument/2006/relationships/image" Target="../media/image89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0" Type="http://schemas.openxmlformats.org/officeDocument/2006/relationships/image" Target="../media/image87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Relationship Id="rId14" Type="http://schemas.openxmlformats.org/officeDocument/2006/relationships/image" Target="../media/image9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12" Type="http://schemas.openxmlformats.org/officeDocument/2006/relationships/image" Target="../media/image103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11" Type="http://schemas.openxmlformats.org/officeDocument/2006/relationships/image" Target="../media/image102.wmf"/><Relationship Id="rId5" Type="http://schemas.openxmlformats.org/officeDocument/2006/relationships/image" Target="../media/image96.emf"/><Relationship Id="rId10" Type="http://schemas.openxmlformats.org/officeDocument/2006/relationships/image" Target="../media/image101.wmf"/><Relationship Id="rId4" Type="http://schemas.openxmlformats.org/officeDocument/2006/relationships/image" Target="../media/image95.emf"/><Relationship Id="rId9" Type="http://schemas.openxmlformats.org/officeDocument/2006/relationships/image" Target="../media/image10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786E766-14AB-4AB4-9F72-0DCEB757B2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390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6A5E4BFB-9629-42DE-9DEF-6B49428DC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7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3B59BF9-B417-4421-BC31-C943D63F7CC9}" type="slidenum">
              <a:rPr lang="en-US" altLang="zh-CN" sz="1200" smtClean="0"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CBF52BE-E4D9-4CAD-ADFB-9690823585A1}" type="slidenum">
              <a:rPr lang="en-US" altLang="zh-CN" sz="1200" smtClean="0">
                <a:ea typeface="宋体" pitchFamily="2" charset="-122"/>
              </a:rPr>
              <a:pPr eaLnBrk="1" hangingPunct="1"/>
              <a:t>18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三个按钮“解的特征”分别指向自定义放映</a:t>
            </a:r>
            <a:r>
              <a:rPr lang="en-US" altLang="zh-CN" smtClean="0"/>
              <a:t>: “</a:t>
            </a:r>
            <a:r>
              <a:rPr lang="zh-CN" altLang="en-US" smtClean="0"/>
              <a:t>小阻尼”</a:t>
            </a:r>
            <a:r>
              <a:rPr lang="en-US" altLang="zh-CN" smtClean="0"/>
              <a:t>,“</a:t>
            </a:r>
            <a:r>
              <a:rPr lang="zh-CN" altLang="en-US" smtClean="0"/>
              <a:t>大阻尼”</a:t>
            </a:r>
            <a:r>
              <a:rPr lang="en-US" altLang="zh-CN" smtClean="0"/>
              <a:t>,“</a:t>
            </a:r>
            <a:r>
              <a:rPr lang="zh-CN" altLang="en-US" smtClean="0"/>
              <a:t>临界阻尼”</a:t>
            </a:r>
            <a:r>
              <a:rPr lang="en-US" altLang="zh-CN" smtClean="0"/>
              <a:t>,</a:t>
            </a:r>
            <a:r>
              <a:rPr lang="zh-CN" altLang="en-US" smtClean="0"/>
              <a:t>放映完毕自动返回</a:t>
            </a:r>
            <a:r>
              <a:rPr lang="en-US" altLang="zh-CN" smtClean="0"/>
              <a:t>.</a:t>
            </a:r>
            <a:r>
              <a:rPr lang="zh-CN" altLang="en-US" smtClean="0"/>
              <a:t>若不能调用</a:t>
            </a:r>
            <a:r>
              <a:rPr lang="en-US" altLang="zh-CN" smtClean="0"/>
              <a:t>,</a:t>
            </a:r>
            <a:r>
              <a:rPr lang="zh-CN" altLang="en-US" smtClean="0"/>
              <a:t>则需要重新定义这些自定义放映</a:t>
            </a:r>
            <a:r>
              <a:rPr lang="en-US" altLang="zh-CN" smtClean="0"/>
              <a:t>,</a:t>
            </a:r>
            <a:r>
              <a:rPr lang="zh-CN" altLang="en-US" smtClean="0"/>
              <a:t>并重新连接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0475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1469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7718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7322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181663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9311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8644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49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88674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12239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56106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defRPr/>
            </a:pP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0825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0825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600825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9.wmf"/><Relationship Id="rId26" Type="http://schemas.openxmlformats.org/officeDocument/2006/relationships/image" Target="../media/image103.e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e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102.w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7.emf"/><Relationship Id="rId22" Type="http://schemas.openxmlformats.org/officeDocument/2006/relationships/image" Target="../media/image10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1.e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0.emf"/><Relationship Id="rId20" Type="http://schemas.openxmlformats.org/officeDocument/2006/relationships/image" Target="../media/image112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7.e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9.emf"/><Relationship Id="rId22" Type="http://schemas.openxmlformats.org/officeDocument/2006/relationships/image" Target="../media/image1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1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7.e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8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6.e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5.e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2.e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4.emf"/><Relationship Id="rId20" Type="http://schemas.openxmlformats.org/officeDocument/2006/relationships/image" Target="../media/image146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9.e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48.e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10" Type="http://schemas.openxmlformats.org/officeDocument/2006/relationships/image" Target="../media/image141.e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38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3.emf"/><Relationship Id="rId22" Type="http://schemas.openxmlformats.org/officeDocument/2006/relationships/image" Target="../media/image14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29" Type="http://schemas.openxmlformats.org/officeDocument/2006/relationships/oleObject" Target="../embeddings/oleObject16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59.e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61.emf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6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70.emf"/><Relationship Id="rId26" Type="http://schemas.openxmlformats.org/officeDocument/2006/relationships/image" Target="../media/image174.e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70.bin"/><Relationship Id="rId25" Type="http://schemas.openxmlformats.org/officeDocument/2006/relationships/oleObject" Target="../embeddings/oleObject17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9.emf"/><Relationship Id="rId20" Type="http://schemas.openxmlformats.org/officeDocument/2006/relationships/image" Target="../media/image171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173.e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10" Type="http://schemas.openxmlformats.org/officeDocument/2006/relationships/image" Target="../media/image166.e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8.emf"/><Relationship Id="rId22" Type="http://schemas.openxmlformats.org/officeDocument/2006/relationships/image" Target="../media/image17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79.emf"/><Relationship Id="rId18" Type="http://schemas.openxmlformats.org/officeDocument/2006/relationships/oleObject" Target="../embeddings/oleObject18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83.emf"/><Relationship Id="rId7" Type="http://schemas.openxmlformats.org/officeDocument/2006/relationships/image" Target="../media/image176.e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81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78.emf"/><Relationship Id="rId5" Type="http://schemas.openxmlformats.org/officeDocument/2006/relationships/image" Target="../media/image175.emf"/><Relationship Id="rId15" Type="http://schemas.openxmlformats.org/officeDocument/2006/relationships/image" Target="../media/image180.emf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182.e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77.emf"/><Relationship Id="rId14" Type="http://schemas.openxmlformats.org/officeDocument/2006/relationships/oleObject" Target="../embeddings/oleObject18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1.e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0.emf"/><Relationship Id="rId20" Type="http://schemas.openxmlformats.org/officeDocument/2006/relationships/image" Target="../media/image192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94.e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10" Type="http://schemas.openxmlformats.org/officeDocument/2006/relationships/image" Target="../media/image187.e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9.emf"/><Relationship Id="rId22" Type="http://schemas.openxmlformats.org/officeDocument/2006/relationships/image" Target="../media/image19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202.emf"/><Relationship Id="rId26" Type="http://schemas.openxmlformats.org/officeDocument/2006/relationships/image" Target="../media/image206.e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9.emf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0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1.emf"/><Relationship Id="rId20" Type="http://schemas.openxmlformats.org/officeDocument/2006/relationships/image" Target="../media/image203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6.e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205.e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10" Type="http://schemas.openxmlformats.org/officeDocument/2006/relationships/image" Target="../media/image198.e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200.emf"/><Relationship Id="rId22" Type="http://schemas.openxmlformats.org/officeDocument/2006/relationships/image" Target="../media/image20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14.emf"/><Relationship Id="rId26" Type="http://schemas.openxmlformats.org/officeDocument/2006/relationships/image" Target="../media/image218.e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1.e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3.emf"/><Relationship Id="rId20" Type="http://schemas.openxmlformats.org/officeDocument/2006/relationships/image" Target="../media/image215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8.e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17.emf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10" Type="http://schemas.openxmlformats.org/officeDocument/2006/relationships/image" Target="../media/image210.e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207.e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2.emf"/><Relationship Id="rId22" Type="http://schemas.openxmlformats.org/officeDocument/2006/relationships/image" Target="../media/image21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26.emf"/><Relationship Id="rId26" Type="http://schemas.openxmlformats.org/officeDocument/2006/relationships/image" Target="../media/image230.e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34" Type="http://schemas.openxmlformats.org/officeDocument/2006/relationships/image" Target="../media/image234.emf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3.emf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oleObject230.bin"/><Relationship Id="rId33" Type="http://schemas.openxmlformats.org/officeDocument/2006/relationships/oleObject" Target="../embeddings/oleObject2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5.emf"/><Relationship Id="rId20" Type="http://schemas.openxmlformats.org/officeDocument/2006/relationships/image" Target="../media/image227.emf"/><Relationship Id="rId29" Type="http://schemas.openxmlformats.org/officeDocument/2006/relationships/oleObject" Target="../embeddings/oleObject232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0.emf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229.emf"/><Relationship Id="rId32" Type="http://schemas.openxmlformats.org/officeDocument/2006/relationships/image" Target="../media/image233.emf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28" Type="http://schemas.openxmlformats.org/officeDocument/2006/relationships/image" Target="../media/image231.emf"/><Relationship Id="rId36" Type="http://schemas.openxmlformats.org/officeDocument/2006/relationships/image" Target="../media/image235.emf"/><Relationship Id="rId10" Type="http://schemas.openxmlformats.org/officeDocument/2006/relationships/image" Target="../media/image222.emf"/><Relationship Id="rId19" Type="http://schemas.openxmlformats.org/officeDocument/2006/relationships/oleObject" Target="../embeddings/oleObject227.bin"/><Relationship Id="rId31" Type="http://schemas.openxmlformats.org/officeDocument/2006/relationships/oleObject" Target="../embeddings/oleObject233.bin"/><Relationship Id="rId4" Type="http://schemas.openxmlformats.org/officeDocument/2006/relationships/image" Target="../media/image219.e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24.emf"/><Relationship Id="rId22" Type="http://schemas.openxmlformats.org/officeDocument/2006/relationships/image" Target="../media/image228.emf"/><Relationship Id="rId27" Type="http://schemas.openxmlformats.org/officeDocument/2006/relationships/oleObject" Target="../embeddings/oleObject231.bin"/><Relationship Id="rId30" Type="http://schemas.openxmlformats.org/officeDocument/2006/relationships/image" Target="../media/image232.emf"/><Relationship Id="rId35" Type="http://schemas.openxmlformats.org/officeDocument/2006/relationships/oleObject" Target="../embeddings/oleObject23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9" Type="http://schemas.openxmlformats.org/officeDocument/2006/relationships/oleObject" Target="../embeddings/oleObject29.bin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34" Type="http://schemas.openxmlformats.org/officeDocument/2006/relationships/image" Target="../media/image26.emf"/><Relationship Id="rId42" Type="http://schemas.openxmlformats.org/officeDocument/2006/relationships/image" Target="../media/image30.w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26.bin"/><Relationship Id="rId38" Type="http://schemas.openxmlformats.org/officeDocument/2006/relationships/image" Target="../media/image2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.e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4.bin"/><Relationship Id="rId41" Type="http://schemas.openxmlformats.org/officeDocument/2006/relationships/oleObject" Target="../embeddings/oleObject3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emf"/><Relationship Id="rId32" Type="http://schemas.openxmlformats.org/officeDocument/2006/relationships/image" Target="../media/image25.emf"/><Relationship Id="rId37" Type="http://schemas.openxmlformats.org/officeDocument/2006/relationships/oleObject" Target="../embeddings/oleObject28.bin"/><Relationship Id="rId40" Type="http://schemas.openxmlformats.org/officeDocument/2006/relationships/image" Target="../media/image29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3.emf"/><Relationship Id="rId36" Type="http://schemas.openxmlformats.org/officeDocument/2006/relationships/image" Target="../media/image27.emf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5.bin"/><Relationship Id="rId44" Type="http://schemas.openxmlformats.org/officeDocument/2006/relationships/image" Target="../media/image31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e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4.emf"/><Relationship Id="rId35" Type="http://schemas.openxmlformats.org/officeDocument/2006/relationships/oleObject" Target="../embeddings/oleObject27.bin"/><Relationship Id="rId43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2.e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4.emf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Relationship Id="rId27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2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8.emf"/><Relationship Id="rId26" Type="http://schemas.openxmlformats.org/officeDocument/2006/relationships/image" Target="../media/image72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1.e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73.emf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6.emf"/><Relationship Id="rId22" Type="http://schemas.openxmlformats.org/officeDocument/2006/relationships/image" Target="../media/image70.emf"/><Relationship Id="rId27" Type="http://schemas.openxmlformats.org/officeDocument/2006/relationships/oleObject" Target="../embeddings/oleObject7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2.emf"/><Relationship Id="rId18" Type="http://schemas.openxmlformats.org/officeDocument/2006/relationships/oleObject" Target="../embeddings/oleObject85.bin"/><Relationship Id="rId26" Type="http://schemas.openxmlformats.org/officeDocument/2006/relationships/oleObject" Target="../embeddings/oleObject8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86.emf"/><Relationship Id="rId7" Type="http://schemas.openxmlformats.org/officeDocument/2006/relationships/image" Target="../media/image79.e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84.emf"/><Relationship Id="rId25" Type="http://schemas.openxmlformats.org/officeDocument/2006/relationships/image" Target="../media/image8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29" Type="http://schemas.openxmlformats.org/officeDocument/2006/relationships/image" Target="../media/image90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1.emf"/><Relationship Id="rId24" Type="http://schemas.openxmlformats.org/officeDocument/2006/relationships/oleObject" Target="../embeddings/oleObject88.bin"/><Relationship Id="rId5" Type="http://schemas.openxmlformats.org/officeDocument/2006/relationships/image" Target="../media/image78.emf"/><Relationship Id="rId15" Type="http://schemas.openxmlformats.org/officeDocument/2006/relationships/image" Target="../media/image83.emf"/><Relationship Id="rId23" Type="http://schemas.openxmlformats.org/officeDocument/2006/relationships/image" Target="../media/image87.emf"/><Relationship Id="rId28" Type="http://schemas.openxmlformats.org/officeDocument/2006/relationships/oleObject" Target="../embeddings/oleObject90.bin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85.emf"/><Relationship Id="rId31" Type="http://schemas.openxmlformats.org/officeDocument/2006/relationships/image" Target="../media/image91.e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0.e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7.bin"/><Relationship Id="rId27" Type="http://schemas.openxmlformats.org/officeDocument/2006/relationships/image" Target="../media/image89.emf"/><Relationship Id="rId30" Type="http://schemas.openxmlformats.org/officeDocument/2006/relationships/oleObject" Target="../embeddings/oleObject9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56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Text Box 1026"/>
          <p:cNvSpPr txBox="1">
            <a:spLocks noChangeArrowheads="1"/>
          </p:cNvSpPr>
          <p:nvPr/>
        </p:nvSpPr>
        <p:spPr bwMode="auto">
          <a:xfrm>
            <a:off x="1187450" y="1143000"/>
            <a:ext cx="7316788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defRPr/>
            </a:pPr>
            <a:r>
              <a:rPr kumimoji="1" lang="zh-CN" altLang="en-US" sz="4800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常系数</a:t>
            </a:r>
            <a:endParaRPr kumimoji="1" lang="en-US" altLang="zh-CN" sz="4800" dirty="0" smtClean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  <a:p>
            <a:pPr eaLnBrk="1" fontAlgn="base" hangingPunct="1">
              <a:lnSpc>
                <a:spcPct val="100000"/>
              </a:lnSpc>
              <a:defRPr/>
            </a:pPr>
            <a:r>
              <a:rPr kumimoji="1" lang="zh-CN" altLang="en-US" sz="4800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en-US" altLang="zh-CN" dirty="0" smtClean="0">
                <a:solidFill>
                  <a:srgbClr val="009900"/>
                </a:solidFill>
                <a:latin typeface="+mn-lt"/>
                <a:ea typeface="华文行楷" pitchFamily="2" charset="-122"/>
              </a:rPr>
              <a:t>/*</a:t>
            </a:r>
            <a:r>
              <a:rPr kumimoji="1" lang="en-US" altLang="zh-CN" i="1" dirty="0" smtClean="0">
                <a:solidFill>
                  <a:srgbClr val="009900"/>
                </a:solidFill>
                <a:latin typeface="+mn-lt"/>
                <a:ea typeface="华文行楷" pitchFamily="2" charset="-122"/>
              </a:rPr>
              <a:t>Homogeneous Linear Equations with Constant</a:t>
            </a:r>
          </a:p>
          <a:p>
            <a:pPr eaLnBrk="1" fontAlgn="base" hangingPunct="1">
              <a:lnSpc>
                <a:spcPct val="100000"/>
              </a:lnSpc>
              <a:defRPr/>
            </a:pPr>
            <a:r>
              <a:rPr kumimoji="1" lang="en-US" altLang="zh-CN" i="1" dirty="0" smtClean="0">
                <a:solidFill>
                  <a:srgbClr val="009900"/>
                </a:solidFill>
                <a:latin typeface="+mn-lt"/>
                <a:ea typeface="华文行楷" pitchFamily="2" charset="-122"/>
              </a:rPr>
              <a:t> Coefficients</a:t>
            </a:r>
            <a:r>
              <a:rPr kumimoji="1" lang="en-US" altLang="zh-CN" dirty="0" smtClean="0">
                <a:solidFill>
                  <a:srgbClr val="009900"/>
                </a:solidFill>
                <a:latin typeface="+mn-lt"/>
                <a:ea typeface="华文行楷" pitchFamily="2" charset="-122"/>
              </a:rPr>
              <a:t>*/</a:t>
            </a:r>
            <a:endParaRPr kumimoji="1" lang="zh-CN" altLang="en-US" dirty="0" smtClean="0">
              <a:solidFill>
                <a:srgbClr val="009900"/>
              </a:solidFill>
              <a:latin typeface="+mn-lt"/>
              <a:ea typeface="华文行楷" pitchFamily="2" charset="-122"/>
            </a:endParaRPr>
          </a:p>
        </p:txBody>
      </p:sp>
      <p:sp>
        <p:nvSpPr>
          <p:cNvPr id="2052" name="Rectangle 103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23622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第七节</a:t>
            </a:r>
          </a:p>
        </p:txBody>
      </p:sp>
      <p:sp>
        <p:nvSpPr>
          <p:cNvPr id="2053" name="Text Box 1047"/>
          <p:cNvSpPr txBox="1">
            <a:spLocks noChangeArrowheads="1"/>
          </p:cNvSpPr>
          <p:nvPr/>
        </p:nvSpPr>
        <p:spPr bwMode="auto">
          <a:xfrm>
            <a:off x="3032125" y="1157288"/>
            <a:ext cx="5210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齐次线性微分方程 </a:t>
            </a:r>
          </a:p>
        </p:txBody>
      </p:sp>
      <p:sp>
        <p:nvSpPr>
          <p:cNvPr id="53273" name="Text Box 1049"/>
          <p:cNvSpPr txBox="1">
            <a:spLocks noChangeArrowheads="1"/>
          </p:cNvSpPr>
          <p:nvPr/>
        </p:nvSpPr>
        <p:spPr bwMode="auto">
          <a:xfrm>
            <a:off x="1660525" y="3238500"/>
            <a:ext cx="2046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基本思路</a:t>
            </a:r>
            <a:r>
              <a:rPr kumimoji="1" lang="en-US" altLang="zh-CN" sz="3200" b="1"/>
              <a:t>: </a:t>
            </a:r>
          </a:p>
        </p:txBody>
      </p:sp>
      <p:sp>
        <p:nvSpPr>
          <p:cNvPr id="53274" name="Text Box 1050"/>
          <p:cNvSpPr txBox="1">
            <a:spLocks noChangeArrowheads="1"/>
          </p:cNvSpPr>
          <p:nvPr/>
        </p:nvSpPr>
        <p:spPr bwMode="auto">
          <a:xfrm>
            <a:off x="2438400" y="3848100"/>
            <a:ext cx="556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求解常系数线性齐次微分方程 </a:t>
            </a:r>
          </a:p>
        </p:txBody>
      </p:sp>
      <p:sp>
        <p:nvSpPr>
          <p:cNvPr id="53275" name="Line 1051"/>
          <p:cNvSpPr>
            <a:spLocks noChangeShapeType="1"/>
          </p:cNvSpPr>
          <p:nvPr/>
        </p:nvSpPr>
        <p:spPr bwMode="auto">
          <a:xfrm>
            <a:off x="3886200" y="4505325"/>
            <a:ext cx="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7" name="Text Box 1053"/>
          <p:cNvSpPr txBox="1">
            <a:spLocks noChangeArrowheads="1"/>
          </p:cNvSpPr>
          <p:nvPr/>
        </p:nvSpPr>
        <p:spPr bwMode="auto">
          <a:xfrm>
            <a:off x="2438400" y="5297488"/>
            <a:ext cx="4941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求特征方程</a:t>
            </a:r>
            <a:r>
              <a:rPr kumimoji="1" lang="en-US" altLang="zh-CN" sz="3200" b="1"/>
              <a:t>(</a:t>
            </a:r>
            <a:r>
              <a:rPr kumimoji="1" lang="zh-CN" altLang="en-US" sz="3200" b="1"/>
              <a:t>代数方程</a:t>
            </a:r>
            <a:r>
              <a:rPr kumimoji="1" lang="en-US" altLang="zh-CN" sz="3200" b="1"/>
              <a:t>)</a:t>
            </a:r>
            <a:r>
              <a:rPr kumimoji="1" lang="zh-CN" altLang="en-US" sz="3200" b="1"/>
              <a:t>之根</a:t>
            </a:r>
          </a:p>
        </p:txBody>
      </p:sp>
      <p:sp>
        <p:nvSpPr>
          <p:cNvPr id="53278" name="Text Box 1054"/>
          <p:cNvSpPr txBox="1">
            <a:spLocks noChangeArrowheads="1"/>
          </p:cNvSpPr>
          <p:nvPr/>
        </p:nvSpPr>
        <p:spPr bwMode="auto">
          <a:xfrm>
            <a:off x="3946525" y="45958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>
                <a:solidFill>
                  <a:schemeClr val="accent2"/>
                </a:solidFill>
              </a:rPr>
              <a:t>转化</a:t>
            </a:r>
          </a:p>
        </p:txBody>
      </p:sp>
      <p:sp>
        <p:nvSpPr>
          <p:cNvPr id="2059" name="Text Box 1058"/>
          <p:cNvSpPr txBox="1">
            <a:spLocks noChangeArrowheads="1"/>
          </p:cNvSpPr>
          <p:nvPr/>
        </p:nvSpPr>
        <p:spPr bwMode="auto">
          <a:xfrm>
            <a:off x="7340600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第七章 </a:t>
            </a:r>
          </a:p>
        </p:txBody>
      </p:sp>
      <p:sp>
        <p:nvSpPr>
          <p:cNvPr id="53284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3" grpId="0" build="p" autoUpdateAnimBg="0"/>
      <p:bldP spid="53274" grpId="0" build="p" autoUpdateAnimBg="0"/>
      <p:bldP spid="53275" grpId="0" animBg="1"/>
      <p:bldP spid="53277" grpId="0" build="p" autoUpdateAnimBg="0"/>
      <p:bldP spid="53278" grpId="0" build="p" autoUpdateAnimBg="0" advAuto="0"/>
      <p:bldP spid="5328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027"/>
          <p:cNvGraphicFramePr>
            <a:graphicFrameLocks noChangeAspect="1"/>
          </p:cNvGraphicFramePr>
          <p:nvPr/>
        </p:nvGraphicFramePr>
        <p:xfrm>
          <a:off x="1439863" y="260350"/>
          <a:ext cx="370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3" imgW="3686259" imgH="504974" progId="Equation.DSMT4">
                  <p:embed/>
                </p:oleObj>
              </mc:Choice>
              <mc:Fallback>
                <p:oleObj name="Equation" r:id="rId3" imgW="3686259" imgH="504974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60350"/>
                        <a:ext cx="3708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1028"/>
          <p:cNvSpPr txBox="1">
            <a:spLocks noChangeArrowheads="1"/>
          </p:cNvSpPr>
          <p:nvPr/>
        </p:nvSpPr>
        <p:spPr bwMode="auto">
          <a:xfrm>
            <a:off x="609600" y="94773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en-US" altLang="zh-CN"/>
              <a:t> </a:t>
            </a:r>
            <a:r>
              <a:rPr kumimoji="1" lang="zh-CN" altLang="en-US"/>
              <a:t>特征方程</a:t>
            </a:r>
          </a:p>
        </p:txBody>
      </p:sp>
      <p:graphicFrame>
        <p:nvGraphicFramePr>
          <p:cNvPr id="89093" name="Object 1029"/>
          <p:cNvGraphicFramePr>
            <a:graphicFrameLocks noChangeAspect="1"/>
          </p:cNvGraphicFramePr>
          <p:nvPr/>
        </p:nvGraphicFramePr>
        <p:xfrm>
          <a:off x="3035300" y="958850"/>
          <a:ext cx="231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5" imgW="2295590" imgH="485887" progId="Equation.3">
                  <p:embed/>
                </p:oleObj>
              </mc:Choice>
              <mc:Fallback>
                <p:oleObj name="Equation" r:id="rId5" imgW="2295590" imgH="485887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958850"/>
                        <a:ext cx="2311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1030"/>
          <p:cNvGraphicFramePr>
            <a:graphicFrameLocks noChangeAspect="1"/>
          </p:cNvGraphicFramePr>
          <p:nvPr/>
        </p:nvGraphicFramePr>
        <p:xfrm>
          <a:off x="714375" y="1625600"/>
          <a:ext cx="270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7" imgW="2685994" imgH="485887" progId="Equation.3">
                  <p:embed/>
                </p:oleObj>
              </mc:Choice>
              <mc:Fallback>
                <p:oleObj name="Equation" r:id="rId7" imgW="2685994" imgH="485887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625600"/>
                        <a:ext cx="2705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Text Box 1031"/>
          <p:cNvSpPr txBox="1">
            <a:spLocks noChangeArrowheads="1"/>
          </p:cNvSpPr>
          <p:nvPr/>
        </p:nvSpPr>
        <p:spPr bwMode="auto">
          <a:xfrm>
            <a:off x="609600" y="22431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特征根为</a:t>
            </a:r>
          </a:p>
        </p:txBody>
      </p:sp>
      <p:graphicFrame>
        <p:nvGraphicFramePr>
          <p:cNvPr id="89096" name="Object 1032"/>
          <p:cNvGraphicFramePr>
            <a:graphicFrameLocks noChangeAspect="1"/>
          </p:cNvGraphicFramePr>
          <p:nvPr/>
        </p:nvGraphicFramePr>
        <p:xfrm>
          <a:off x="3028950" y="2311400"/>
          <a:ext cx="1460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9" imgW="1438173" imgH="476176" progId="Equation.3">
                  <p:embed/>
                </p:oleObj>
              </mc:Choice>
              <mc:Fallback>
                <p:oleObj name="Equation" r:id="rId9" imgW="1438173" imgH="476176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311400"/>
                        <a:ext cx="1460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1033"/>
          <p:cNvGraphicFramePr>
            <a:graphicFrameLocks noChangeAspect="1"/>
          </p:cNvGraphicFramePr>
          <p:nvPr/>
        </p:nvGraphicFramePr>
        <p:xfrm>
          <a:off x="4965700" y="2305050"/>
          <a:ext cx="151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1" imgW="1495379" imgH="476176" progId="Equation.3">
                  <p:embed/>
                </p:oleObj>
              </mc:Choice>
              <mc:Fallback>
                <p:oleObj name="Equation" r:id="rId11" imgW="1495379" imgH="476176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2305050"/>
                        <a:ext cx="1511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Text Box 1034"/>
          <p:cNvSpPr txBox="1">
            <a:spLocks noChangeArrowheads="1"/>
          </p:cNvSpPr>
          <p:nvPr/>
        </p:nvSpPr>
        <p:spPr bwMode="auto">
          <a:xfrm>
            <a:off x="609600" y="286385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则方程通解</a:t>
            </a:r>
          </a:p>
        </p:txBody>
      </p:sp>
      <p:graphicFrame>
        <p:nvGraphicFramePr>
          <p:cNvPr id="89099" name="Object 1035"/>
          <p:cNvGraphicFramePr>
            <a:graphicFrameLocks noChangeAspect="1"/>
          </p:cNvGraphicFramePr>
          <p:nvPr/>
        </p:nvGraphicFramePr>
        <p:xfrm>
          <a:off x="1739900" y="3543300"/>
          <a:ext cx="292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13" imgW="2905116" imgH="409538" progId="Equation.DSMT4">
                  <p:embed/>
                </p:oleObj>
              </mc:Choice>
              <mc:Fallback>
                <p:oleObj name="Equation" r:id="rId13" imgW="2905116" imgH="409538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543300"/>
                        <a:ext cx="292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1036"/>
          <p:cNvGraphicFramePr>
            <a:graphicFrameLocks noChangeAspect="1"/>
          </p:cNvGraphicFramePr>
          <p:nvPr/>
        </p:nvGraphicFramePr>
        <p:xfrm>
          <a:off x="4654550" y="3543300"/>
          <a:ext cx="255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15" imgW="2533780" imgH="409538" progId="Equation.DSMT4">
                  <p:embed/>
                </p:oleObj>
              </mc:Choice>
              <mc:Fallback>
                <p:oleObj name="Equation" r:id="rId15" imgW="2533780" imgH="409538" progId="Equation.DSMT4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3543300"/>
                        <a:ext cx="255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2" name="Line 1038"/>
          <p:cNvSpPr>
            <a:spLocks noChangeShapeType="1"/>
          </p:cNvSpPr>
          <p:nvPr/>
        </p:nvSpPr>
        <p:spPr bwMode="auto">
          <a:xfrm>
            <a:off x="468313" y="4232275"/>
            <a:ext cx="7848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103" name="Object 1039"/>
          <p:cNvGraphicFramePr>
            <a:graphicFrameLocks noGrp="1" noChangeAspect="1"/>
          </p:cNvGraphicFramePr>
          <p:nvPr>
            <p:ph idx="1"/>
          </p:nvPr>
        </p:nvGraphicFramePr>
        <p:xfrm>
          <a:off x="1752600" y="4346575"/>
          <a:ext cx="3035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17" imgW="3035300" imgH="533400" progId="Equation.DSMT4">
                  <p:embed/>
                </p:oleObj>
              </mc:Choice>
              <mc:Fallback>
                <p:oleObj name="Equation" r:id="rId17" imgW="3035300" imgH="533400" progId="Equation.DSMT4">
                  <p:embed/>
                  <p:pic>
                    <p:nvPicPr>
                      <p:cNvPr id="0" name="Object 10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6575"/>
                        <a:ext cx="3035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7" name="Object 1043"/>
          <p:cNvGraphicFramePr>
            <a:graphicFrameLocks noChangeAspect="1"/>
          </p:cNvGraphicFramePr>
          <p:nvPr/>
        </p:nvGraphicFramePr>
        <p:xfrm>
          <a:off x="1765300" y="5024438"/>
          <a:ext cx="25225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19" imgW="2527300" imgH="431800" progId="Equation.DSMT4">
                  <p:embed/>
                </p:oleObj>
              </mc:Choice>
              <mc:Fallback>
                <p:oleObj name="Equation" r:id="rId19" imgW="2527300" imgH="43180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024438"/>
                        <a:ext cx="25225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3" name="Object 1049"/>
          <p:cNvGraphicFramePr>
            <a:graphicFrameLocks noChangeAspect="1"/>
          </p:cNvGraphicFramePr>
          <p:nvPr/>
        </p:nvGraphicFramePr>
        <p:xfrm>
          <a:off x="5280025" y="4346575"/>
          <a:ext cx="2908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21" imgW="2908300" imgH="533400" progId="Equation.DSMT4">
                  <p:embed/>
                </p:oleObj>
              </mc:Choice>
              <mc:Fallback>
                <p:oleObj name="Equation" r:id="rId21" imgW="2908300" imgH="533400" progId="Equation.DSMT4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4346575"/>
                        <a:ext cx="2908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6" name="Object 1052"/>
          <p:cNvGraphicFramePr>
            <a:graphicFrameLocks noChangeAspect="1"/>
          </p:cNvGraphicFramePr>
          <p:nvPr/>
        </p:nvGraphicFramePr>
        <p:xfrm>
          <a:off x="5286375" y="5024438"/>
          <a:ext cx="246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23" imgW="2463800" imgH="431800" progId="Equation.DSMT4">
                  <p:embed/>
                </p:oleObj>
              </mc:Choice>
              <mc:Fallback>
                <p:oleObj name="Equation" r:id="rId23" imgW="2463800" imgH="431800" progId="Equation.DSMT4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5024438"/>
                        <a:ext cx="246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7" name="Rectangle 1053"/>
          <p:cNvSpPr>
            <a:spLocks noChangeArrowheads="1"/>
          </p:cNvSpPr>
          <p:nvPr/>
        </p:nvSpPr>
        <p:spPr bwMode="auto">
          <a:xfrm>
            <a:off x="684213" y="4410075"/>
            <a:ext cx="935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>
                <a:solidFill>
                  <a:schemeClr val="tx2"/>
                </a:solidFill>
              </a:rPr>
              <a:t>细节</a:t>
            </a:r>
            <a:r>
              <a:rPr kumimoji="1"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1283" name="Rectangle 1054"/>
          <p:cNvSpPr>
            <a:spLocks noChangeArrowheads="1"/>
          </p:cNvSpPr>
          <p:nvPr/>
        </p:nvSpPr>
        <p:spPr bwMode="auto">
          <a:xfrm>
            <a:off x="698500" y="260350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6.</a:t>
            </a:r>
          </a:p>
        </p:txBody>
      </p:sp>
      <p:graphicFrame>
        <p:nvGraphicFramePr>
          <p:cNvPr id="89122" name="Object 1058"/>
          <p:cNvGraphicFramePr>
            <a:graphicFrameLocks noChangeAspect="1"/>
          </p:cNvGraphicFramePr>
          <p:nvPr/>
        </p:nvGraphicFramePr>
        <p:xfrm>
          <a:off x="827088" y="5672138"/>
          <a:ext cx="429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25" imgW="4276716" imgH="409538" progId="Equation.DSMT4">
                  <p:embed/>
                </p:oleObj>
              </mc:Choice>
              <mc:Fallback>
                <p:oleObj name="Equation" r:id="rId25" imgW="4276716" imgH="409538" progId="Equation.DSMT4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672138"/>
                        <a:ext cx="429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  <p:bldP spid="89095" grpId="0" autoUpdateAnimBg="0"/>
      <p:bldP spid="89098" grpId="0" autoUpdateAnimBg="0"/>
      <p:bldP spid="89102" grpId="0" animBg="1"/>
      <p:bldP spid="89117" grpId="0"/>
      <p:bldP spid="2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4837113" y="1257300"/>
          <a:ext cx="35115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3" imgW="3524343" imgH="504974" progId="Equation.3">
                  <p:embed/>
                </p:oleObj>
              </mc:Choice>
              <mc:Fallback>
                <p:oleObj name="Equation" r:id="rId3" imgW="3524343" imgH="50497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1257300"/>
                        <a:ext cx="35115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06400"/>
            <a:ext cx="1066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7. </a:t>
            </a:r>
            <a:endParaRPr lang="en-US" altLang="zh-CN" sz="2800" smtClean="0">
              <a:ea typeface="楷体_GB2312" pitchFamily="49" charset="-122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492250" y="228600"/>
          <a:ext cx="49387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5" imgW="4924379" imgH="1038076" progId="Equation.3">
                  <p:embed/>
                </p:oleObj>
              </mc:Choice>
              <mc:Fallback>
                <p:oleObj name="Equation" r:id="rId5" imgW="4924379" imgH="10380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28600"/>
                        <a:ext cx="49387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609600" y="1258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 </a:t>
            </a:r>
            <a:r>
              <a:rPr kumimoji="1" lang="zh-CN" altLang="en-US"/>
              <a:t>特征方程</a:t>
            </a: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3251200" y="1263650"/>
          <a:ext cx="14716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7" imgW="1457241" imgH="504974" progId="Equation.3">
                  <p:embed/>
                </p:oleObj>
              </mc:Choice>
              <mc:Fallback>
                <p:oleObj name="Equation" r:id="rId7" imgW="1457241" imgH="5049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263650"/>
                        <a:ext cx="14716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609600" y="1930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1690688" y="1949450"/>
          <a:ext cx="6157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9" imgW="6143764" imgH="504974" progId="Equation.3">
                  <p:embed/>
                </p:oleObj>
              </mc:Choice>
              <mc:Fallback>
                <p:oleObj name="Equation" r:id="rId9" imgW="6143764" imgH="5049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1949450"/>
                        <a:ext cx="6157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09600" y="26987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其根为</a:t>
            </a:r>
          </a:p>
        </p:txBody>
      </p:sp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2090738" y="2565400"/>
          <a:ext cx="25511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11" imgW="2533780" imgH="847874" progId="Equation.3">
                  <p:embed/>
                </p:oleObj>
              </mc:Choice>
              <mc:Fallback>
                <p:oleObj name="Equation" r:id="rId11" imgW="2533780" imgH="8478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2565400"/>
                        <a:ext cx="25511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4783138" y="2565400"/>
          <a:ext cx="27543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13" imgW="2733833" imgH="847874" progId="Equation.3">
                  <p:embed/>
                </p:oleObj>
              </mc:Choice>
              <mc:Fallback>
                <p:oleObj name="Equation" r:id="rId13" imgW="2733833" imgH="84787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2565400"/>
                        <a:ext cx="27543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609600" y="33528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方程通解 </a:t>
            </a:r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1263650" y="3968750"/>
          <a:ext cx="1308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15" imgW="1285959" imgH="714263" progId="Equation.3">
                  <p:embed/>
                </p:oleObj>
              </mc:Choice>
              <mc:Fallback>
                <p:oleObj name="Equation" r:id="rId15" imgW="1285959" imgH="71426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968750"/>
                        <a:ext cx="1308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/>
          <p:cNvGraphicFramePr>
            <a:graphicFrameLocks noChangeAspect="1"/>
          </p:cNvGraphicFramePr>
          <p:nvPr/>
        </p:nvGraphicFramePr>
        <p:xfrm>
          <a:off x="2590800" y="4114800"/>
          <a:ext cx="4037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17" imgW="4019457" imgH="847874" progId="Equation.3">
                  <p:embed/>
                </p:oleObj>
              </mc:Choice>
              <mc:Fallback>
                <p:oleObj name="Equation" r:id="rId17" imgW="4019457" imgH="84787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14800"/>
                        <a:ext cx="40370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/>
          <p:cNvGraphicFramePr>
            <a:graphicFrameLocks noChangeAspect="1"/>
          </p:cNvGraphicFramePr>
          <p:nvPr/>
        </p:nvGraphicFramePr>
        <p:xfrm>
          <a:off x="2216150" y="5181600"/>
          <a:ext cx="121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19" imgW="1200317" imgH="714263" progId="Equation.3">
                  <p:embed/>
                </p:oleObj>
              </mc:Choice>
              <mc:Fallback>
                <p:oleObj name="Equation" r:id="rId19" imgW="1200317" imgH="71426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5181600"/>
                        <a:ext cx="1219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3481388" y="5308600"/>
          <a:ext cx="4062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21" imgW="4048227" imgH="847874" progId="Equation.3">
                  <p:embed/>
                </p:oleObj>
              </mc:Choice>
              <mc:Fallback>
                <p:oleObj name="Equation" r:id="rId21" imgW="4048227" imgH="8478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5308600"/>
                        <a:ext cx="4062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  <p:bldP spid="88071" grpId="0" autoUpdateAnimBg="0"/>
      <p:bldP spid="88073" grpId="0" autoUpdateAnimBg="0"/>
      <p:bldP spid="88076" grpId="0" autoUpdateAnimBg="0"/>
      <p:bldP spid="1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20574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371600" y="1066800"/>
          <a:ext cx="501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3" imgW="5000653" imgH="438001" progId="Equation.3">
                  <p:embed/>
                </p:oleObj>
              </mc:Choice>
              <mc:Fallback>
                <p:oleObj name="Equation" r:id="rId3" imgW="5000653" imgH="4380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66800"/>
                        <a:ext cx="5016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2057400" y="1600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特征根</a:t>
            </a:r>
          </a:p>
        </p:txBody>
      </p:sp>
      <p:graphicFrame>
        <p:nvGraphicFramePr>
          <p:cNvPr id="29720" name="Object 24"/>
          <p:cNvGraphicFramePr>
            <a:graphicFrameLocks noChangeAspect="1"/>
          </p:cNvGraphicFramePr>
          <p:nvPr/>
        </p:nvGraphicFramePr>
        <p:xfrm>
          <a:off x="3348038" y="1638300"/>
          <a:ext cx="762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5" imgW="743006" imgH="476176" progId="Equation.DSMT4">
                  <p:embed/>
                </p:oleObj>
              </mc:Choice>
              <mc:Fallback>
                <p:oleObj name="Equation" r:id="rId5" imgW="743006" imgH="476176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638300"/>
                        <a:ext cx="762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760413" y="22161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(1) </a:t>
            </a:r>
            <a:r>
              <a:rPr kumimoji="1" lang="zh-CN" altLang="en-US"/>
              <a:t>当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2817813" y="22161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</a:t>
            </a:r>
            <a:r>
              <a:rPr kumimoji="1" lang="en-US" altLang="zh-CN"/>
              <a:t>,  </a:t>
            </a:r>
            <a:r>
              <a:rPr kumimoji="1" lang="zh-CN" altLang="en-US"/>
              <a:t>通解为</a:t>
            </a:r>
          </a:p>
        </p:txBody>
      </p:sp>
      <p:graphicFrame>
        <p:nvGraphicFramePr>
          <p:cNvPr id="29724" name="Object 28"/>
          <p:cNvGraphicFramePr>
            <a:graphicFrameLocks noChangeAspect="1"/>
          </p:cNvGraphicFramePr>
          <p:nvPr/>
        </p:nvGraphicFramePr>
        <p:xfrm>
          <a:off x="4819650" y="2122488"/>
          <a:ext cx="3098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7" imgW="3076733" imgH="628538" progId="Equation.3">
                  <p:embed/>
                </p:oleObj>
              </mc:Choice>
              <mc:Fallback>
                <p:oleObj name="Equation" r:id="rId7" imgW="3076733" imgH="62853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2122488"/>
                        <a:ext cx="3098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5" name="Object 29"/>
          <p:cNvGraphicFramePr>
            <a:graphicFrameLocks noChangeAspect="1"/>
          </p:cNvGraphicFramePr>
          <p:nvPr/>
        </p:nvGraphicFramePr>
        <p:xfrm>
          <a:off x="1720850" y="2262188"/>
          <a:ext cx="106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9" imgW="1047769" imgH="476176" progId="Equation.3">
                  <p:embed/>
                </p:oleObj>
              </mc:Choice>
              <mc:Fallback>
                <p:oleObj name="Equation" r:id="rId9" imgW="1047769" imgH="47617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262188"/>
                        <a:ext cx="1066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760413" y="29781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(2) </a:t>
            </a:r>
            <a:r>
              <a:rPr kumimoji="1" lang="zh-CN" altLang="en-US"/>
              <a:t>当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2819400" y="29781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</a:t>
            </a:r>
            <a:r>
              <a:rPr kumimoji="1" lang="en-US" altLang="zh-CN"/>
              <a:t>,  </a:t>
            </a:r>
            <a:r>
              <a:rPr kumimoji="1" lang="zh-CN" altLang="en-US"/>
              <a:t>通解为</a:t>
            </a:r>
          </a:p>
        </p:txBody>
      </p:sp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4806950" y="2814638"/>
          <a:ext cx="2971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11" imgW="2952620" imgH="619162" progId="Equation.3">
                  <p:embed/>
                </p:oleObj>
              </mc:Choice>
              <mc:Fallback>
                <p:oleObj name="Equation" r:id="rId11" imgW="2952620" imgH="61916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2814638"/>
                        <a:ext cx="2971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Object 34"/>
          <p:cNvGraphicFramePr>
            <a:graphicFrameLocks noChangeAspect="1"/>
          </p:cNvGraphicFramePr>
          <p:nvPr/>
        </p:nvGraphicFramePr>
        <p:xfrm>
          <a:off x="1797050" y="3024188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13" imgW="971494" imgH="476176" progId="Equation.3">
                  <p:embed/>
                </p:oleObj>
              </mc:Choice>
              <mc:Fallback>
                <p:oleObj name="Equation" r:id="rId13" imgW="971494" imgH="47617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3024188"/>
                        <a:ext cx="990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760413" y="37369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(3) </a:t>
            </a:r>
            <a:r>
              <a:rPr kumimoji="1" lang="zh-CN" altLang="en-US"/>
              <a:t>当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3581400" y="37226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</a:t>
            </a:r>
            <a:r>
              <a:rPr kumimoji="1" lang="en-US" altLang="zh-CN"/>
              <a:t>,  </a:t>
            </a:r>
            <a:r>
              <a:rPr kumimoji="1" lang="zh-CN" altLang="en-US"/>
              <a:t>通解为</a:t>
            </a:r>
          </a:p>
        </p:txBody>
      </p:sp>
      <p:graphicFrame>
        <p:nvGraphicFramePr>
          <p:cNvPr id="29734" name="Object 38"/>
          <p:cNvGraphicFramePr>
            <a:graphicFrameLocks noChangeAspect="1"/>
          </p:cNvGraphicFramePr>
          <p:nvPr/>
        </p:nvGraphicFramePr>
        <p:xfrm>
          <a:off x="1841500" y="4395788"/>
          <a:ext cx="4711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15" imgW="4695890" imgH="552524" progId="Equation.3">
                  <p:embed/>
                </p:oleObj>
              </mc:Choice>
              <mc:Fallback>
                <p:oleObj name="Equation" r:id="rId15" imgW="4695890" imgH="55252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395788"/>
                        <a:ext cx="4711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5" name="Object 39"/>
          <p:cNvGraphicFramePr>
            <a:graphicFrameLocks noChangeAspect="1"/>
          </p:cNvGraphicFramePr>
          <p:nvPr/>
        </p:nvGraphicFramePr>
        <p:xfrm>
          <a:off x="1676400" y="3786188"/>
          <a:ext cx="1930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17" imgW="1914553" imgH="476176" progId="Equation.3">
                  <p:embed/>
                </p:oleObj>
              </mc:Choice>
              <mc:Fallback>
                <p:oleObj name="Equation" r:id="rId17" imgW="1914553" imgH="47617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86188"/>
                        <a:ext cx="1930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762000" y="5195888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可推广到高阶常系数线性齐次方程求通解</a:t>
            </a:r>
            <a:r>
              <a:rPr kumimoji="1" lang="en-US" altLang="zh-CN"/>
              <a:t>.</a:t>
            </a:r>
          </a:p>
        </p:txBody>
      </p:sp>
      <p:sp>
        <p:nvSpPr>
          <p:cNvPr id="20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 autoUpdateAnimBg="0"/>
      <p:bldP spid="29721" grpId="0" autoUpdateAnimBg="0"/>
      <p:bldP spid="29723" grpId="0" autoUpdateAnimBg="0"/>
      <p:bldP spid="29726" grpId="0" autoUpdateAnimBg="0"/>
      <p:bldP spid="29728" grpId="0" autoUpdateAnimBg="0"/>
      <p:bldP spid="29731" grpId="0" autoUpdateAnimBg="0"/>
      <p:bldP spid="29733" grpId="0" autoUpdateAnimBg="0"/>
      <p:bldP spid="29736" grpId="0" autoUpdateAnimBg="0"/>
      <p:bldP spid="2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2438400" cy="6858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2448A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304800" y="11303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    </a:t>
            </a:r>
            <a:r>
              <a:rPr kumimoji="1" lang="zh-CN" altLang="en-US"/>
              <a:t>求方程</a:t>
            </a:r>
          </a:p>
        </p:txBody>
      </p:sp>
      <p:graphicFrame>
        <p:nvGraphicFramePr>
          <p:cNvPr id="33820" name="Object 28"/>
          <p:cNvGraphicFramePr>
            <a:graphicFrameLocks noChangeAspect="1"/>
          </p:cNvGraphicFramePr>
          <p:nvPr/>
        </p:nvGraphicFramePr>
        <p:xfrm>
          <a:off x="2057400" y="12065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3" imgW="1695431" imgH="400162" progId="Equation.3">
                  <p:embed/>
                </p:oleObj>
              </mc:Choice>
              <mc:Fallback>
                <p:oleObj name="Equation" r:id="rId3" imgW="1695431" imgH="40016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065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3962400" y="11303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</a:t>
            </a:r>
            <a:r>
              <a:rPr kumimoji="1" lang="en-US" altLang="zh-CN"/>
              <a:t>.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762000" y="16922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答案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33823" name="Object 31"/>
          <p:cNvGraphicFramePr>
            <a:graphicFrameLocks noChangeAspect="1"/>
          </p:cNvGraphicFramePr>
          <p:nvPr/>
        </p:nvGraphicFramePr>
        <p:xfrm>
          <a:off x="2133600" y="1785938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5" imgW="895220" imgH="295349" progId="Equation.3">
                  <p:embed/>
                </p:oleObj>
              </mc:Choice>
              <mc:Fallback>
                <p:oleObj name="Equation" r:id="rId5" imgW="895220" imgH="29534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85938"/>
                        <a:ext cx="914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276600" y="16779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通解为</a:t>
            </a:r>
          </a:p>
        </p:txBody>
      </p:sp>
      <p:graphicFrame>
        <p:nvGraphicFramePr>
          <p:cNvPr id="33825" name="Object 33"/>
          <p:cNvGraphicFramePr>
            <a:graphicFrameLocks noChangeAspect="1"/>
          </p:cNvGraphicFramePr>
          <p:nvPr/>
        </p:nvGraphicFramePr>
        <p:xfrm>
          <a:off x="4495800" y="1690688"/>
          <a:ext cx="196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7" imgW="1952690" imgH="428625" progId="Equation.3">
                  <p:embed/>
                </p:oleObj>
              </mc:Choice>
              <mc:Fallback>
                <p:oleObj name="Equation" r:id="rId7" imgW="1952690" imgH="42862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90688"/>
                        <a:ext cx="196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6" name="Object 34"/>
          <p:cNvGraphicFramePr>
            <a:graphicFrameLocks noChangeAspect="1"/>
          </p:cNvGraphicFramePr>
          <p:nvPr/>
        </p:nvGraphicFramePr>
        <p:xfrm>
          <a:off x="2133600" y="2435225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9" imgW="895220" imgH="295349" progId="Equation.3">
                  <p:embed/>
                </p:oleObj>
              </mc:Choice>
              <mc:Fallback>
                <p:oleObj name="Equation" r:id="rId9" imgW="895220" imgH="29534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5225"/>
                        <a:ext cx="914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3276600" y="22875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通解为</a:t>
            </a:r>
          </a:p>
        </p:txBody>
      </p:sp>
      <p:graphicFrame>
        <p:nvGraphicFramePr>
          <p:cNvPr id="33828" name="Object 36"/>
          <p:cNvGraphicFramePr>
            <a:graphicFrameLocks noChangeAspect="1"/>
          </p:cNvGraphicFramePr>
          <p:nvPr/>
        </p:nvGraphicFramePr>
        <p:xfrm>
          <a:off x="4495800" y="2349500"/>
          <a:ext cx="421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11" imgW="4200441" imgH="447712" progId="Equation.3">
                  <p:embed/>
                </p:oleObj>
              </mc:Choice>
              <mc:Fallback>
                <p:oleObj name="Equation" r:id="rId11" imgW="4200441" imgH="44771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49500"/>
                        <a:ext cx="421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Object 37"/>
          <p:cNvGraphicFramePr>
            <a:graphicFrameLocks noChangeAspect="1"/>
          </p:cNvGraphicFramePr>
          <p:nvPr/>
        </p:nvGraphicFramePr>
        <p:xfrm>
          <a:off x="2133600" y="3111500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13" imgW="885853" imgH="295349" progId="Equation.3">
                  <p:embed/>
                </p:oleObj>
              </mc:Choice>
              <mc:Fallback>
                <p:oleObj name="Equation" r:id="rId13" imgW="885853" imgH="29534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11500"/>
                        <a:ext cx="901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3276600" y="29638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通解为</a:t>
            </a:r>
          </a:p>
        </p:txBody>
      </p:sp>
      <p:graphicFrame>
        <p:nvGraphicFramePr>
          <p:cNvPr id="33831" name="Object 39"/>
          <p:cNvGraphicFramePr>
            <a:graphicFrameLocks noChangeAspect="1"/>
          </p:cNvGraphicFramePr>
          <p:nvPr/>
        </p:nvGraphicFramePr>
        <p:xfrm>
          <a:off x="4495800" y="2959100"/>
          <a:ext cx="368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15" imgW="3667190" imgH="523726" progId="Equation.3">
                  <p:embed/>
                </p:oleObj>
              </mc:Choice>
              <mc:Fallback>
                <p:oleObj name="Equation" r:id="rId15" imgW="3667190" imgH="52372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959100"/>
                        <a:ext cx="3683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2195513" y="3933825"/>
            <a:ext cx="5021262" cy="205105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4000" b="1">
                <a:solidFill>
                  <a:schemeClr val="tx2"/>
                </a:solidFill>
              </a:rPr>
              <a:t>作业</a:t>
            </a:r>
            <a:r>
              <a:rPr kumimoji="1" lang="zh-CN" altLang="en-US" sz="3600" b="1"/>
              <a:t>    </a:t>
            </a:r>
          </a:p>
          <a:p>
            <a:pPr fontAlgn="base">
              <a:lnSpc>
                <a:spcPct val="100000"/>
              </a:lnSpc>
            </a:pPr>
            <a:r>
              <a:rPr kumimoji="1" lang="en-US" altLang="zh-CN" sz="3600"/>
              <a:t>P340     1 (3), (6), (10);   </a:t>
            </a:r>
          </a:p>
          <a:p>
            <a:pPr fontAlgn="base">
              <a:lnSpc>
                <a:spcPct val="100000"/>
              </a:lnSpc>
            </a:pPr>
            <a:r>
              <a:rPr kumimoji="1" lang="en-US" altLang="zh-CN" sz="3600"/>
              <a:t>             2 (2), (3), (6);  *3</a:t>
            </a:r>
          </a:p>
        </p:txBody>
      </p:sp>
      <p:sp>
        <p:nvSpPr>
          <p:cNvPr id="33841" name="AutoShape 49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4350" y="6605588"/>
            <a:ext cx="1306513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结束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9" grpId="0" autoUpdateAnimBg="0"/>
      <p:bldP spid="33821" grpId="0" autoUpdateAnimBg="0"/>
      <p:bldP spid="33822" grpId="0" autoUpdateAnimBg="0"/>
      <p:bldP spid="33824" grpId="0" autoUpdateAnimBg="0"/>
      <p:bldP spid="33827" grpId="0" autoUpdateAnimBg="0"/>
      <p:bldP spid="33830" grpId="0" autoUpdateAnimBg="0"/>
      <p:bldP spid="33832" grpId="0" animBg="1" autoUpdateAnimBg="0"/>
      <p:bldP spid="338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1676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备用题</a:t>
            </a:r>
            <a:endParaRPr lang="zh-CN" altLang="en-US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349500" y="457200"/>
          <a:ext cx="622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3" imgW="6200636" imgH="514350" progId="Equation.3">
                  <p:embed/>
                </p:oleObj>
              </mc:Choice>
              <mc:Fallback>
                <p:oleObj name="Equation" r:id="rId3" imgW="6200636" imgH="5143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57200"/>
                        <a:ext cx="6223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31800" y="1093788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5" imgW="1838279" imgH="428625" progId="Equation.3">
                  <p:embed/>
                </p:oleObj>
              </mc:Choice>
              <mc:Fallback>
                <p:oleObj name="Equation" r:id="rId5" imgW="1838279" imgH="4286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093788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286000" y="1019175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为特解的 </a:t>
            </a:r>
            <a:r>
              <a:rPr kumimoji="1" lang="en-US" altLang="zh-CN"/>
              <a:t>4 </a:t>
            </a:r>
            <a:r>
              <a:rPr kumimoji="1" lang="zh-CN" altLang="en-US"/>
              <a:t>阶常系数线性齐次微分方程</a:t>
            </a:r>
            <a:r>
              <a:rPr kumimoji="1" lang="en-US" altLang="zh-CN"/>
              <a:t>,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04800" y="1614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并求其通解</a:t>
            </a:r>
            <a:r>
              <a:rPr kumimoji="1" lang="en-US" altLang="zh-CN"/>
              <a:t>.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09600" y="2224088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根据给定的特解知特征方程有根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866900" y="2819400"/>
          <a:ext cx="163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7" imgW="1619157" imgH="476176" progId="Equation.3">
                  <p:embed/>
                </p:oleObj>
              </mc:Choice>
              <mc:Fallback>
                <p:oleObj name="Equation" r:id="rId7" imgW="1619157" imgH="4761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819400"/>
                        <a:ext cx="1638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3854450" y="2819400"/>
          <a:ext cx="1498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9" imgW="1476310" imgH="476176" progId="Equation.3">
                  <p:embed/>
                </p:oleObj>
              </mc:Choice>
              <mc:Fallback>
                <p:oleObj name="Equation" r:id="rId9" imgW="1476310" imgH="4761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819400"/>
                        <a:ext cx="1498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04800" y="3429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因此特征方程为</a:t>
            </a:r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3095625" y="3429000"/>
          <a:ext cx="109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11" imgW="1076204" imgH="485887" progId="Equation.3">
                  <p:embed/>
                </p:oleObj>
              </mc:Choice>
              <mc:Fallback>
                <p:oleObj name="Equation" r:id="rId11" imgW="1076204" imgH="48588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429000"/>
                        <a:ext cx="1092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267200" y="3429000"/>
          <a:ext cx="175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13" imgW="1733569" imgH="485887" progId="Equation.3">
                  <p:embed/>
                </p:oleObj>
              </mc:Choice>
              <mc:Fallback>
                <p:oleObj name="Equation" r:id="rId13" imgW="1733569" imgH="48588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29000"/>
                        <a:ext cx="1752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04800" y="4038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2057400" y="4038600"/>
          <a:ext cx="396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15" imgW="3943517" imgH="485887" progId="Equation.3">
                  <p:embed/>
                </p:oleObj>
              </mc:Choice>
              <mc:Fallback>
                <p:oleObj name="Equation" r:id="rId15" imgW="3943517" imgH="48588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3962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2951163" y="4673600"/>
          <a:ext cx="4592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17" imgW="4581479" imgH="485887" progId="Equation.3">
                  <p:embed/>
                </p:oleObj>
              </mc:Choice>
              <mc:Fallback>
                <p:oleObj name="Equation" r:id="rId17" imgW="4581479" imgH="48588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673600"/>
                        <a:ext cx="45926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04800" y="4648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故所求方程为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304800" y="5348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其通解为</a:t>
            </a:r>
          </a:p>
        </p:txBody>
      </p:sp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2043113" y="5300663"/>
          <a:ext cx="5862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19" imgW="5848369" imgH="514350" progId="Equation.3">
                  <p:embed/>
                </p:oleObj>
              </mc:Choice>
              <mc:Fallback>
                <p:oleObj name="Equation" r:id="rId19" imgW="5848369" imgH="51435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5300663"/>
                        <a:ext cx="58626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6" name="AutoShape 26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4350" y="6605588"/>
            <a:ext cx="1306513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结束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utoUpdateAnimBg="0"/>
      <p:bldP spid="35850" grpId="0" autoUpdateAnimBg="0"/>
      <p:bldP spid="35853" grpId="0" autoUpdateAnimBg="0"/>
      <p:bldP spid="35856" grpId="0" autoUpdateAnimBg="0"/>
      <p:bldP spid="35857" grpId="0" autoUpdateAnimBg="0"/>
      <p:bldP spid="358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71475"/>
            <a:ext cx="914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8.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7861300" y="4445000"/>
            <a:ext cx="533400" cy="241300"/>
            <a:chOff x="4992" y="2680"/>
            <a:chExt cx="336" cy="152"/>
          </a:xfrm>
        </p:grpSpPr>
        <p:sp>
          <p:nvSpPr>
            <p:cNvPr id="16427" name="Rectangle 4"/>
            <p:cNvSpPr>
              <a:spLocks noChangeArrowheads="1"/>
            </p:cNvSpPr>
            <p:nvPr/>
          </p:nvSpPr>
          <p:spPr bwMode="auto">
            <a:xfrm>
              <a:off x="4992" y="2687"/>
              <a:ext cx="172" cy="1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28" name="Object 5"/>
            <p:cNvGraphicFramePr>
              <a:graphicFrameLocks noChangeAspect="1"/>
            </p:cNvGraphicFramePr>
            <p:nvPr/>
          </p:nvGraphicFramePr>
          <p:xfrm>
            <a:off x="5186" y="2680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2" name="Equation" r:id="rId3" imgW="209420" imgH="219001" progId="Equation.3">
                    <p:embed/>
                  </p:oleObj>
                </mc:Choice>
                <mc:Fallback>
                  <p:oleObj name="Equation" r:id="rId3" imgW="209420" imgH="21900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6" y="2680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58" name="Group 6"/>
          <p:cNvGrpSpPr>
            <a:grpSpLocks/>
          </p:cNvGrpSpPr>
          <p:nvPr/>
        </p:nvGrpSpPr>
        <p:grpSpPr bwMode="auto">
          <a:xfrm>
            <a:off x="7543800" y="2400300"/>
            <a:ext cx="1042988" cy="1754188"/>
            <a:chOff x="4792" y="1248"/>
            <a:chExt cx="657" cy="1105"/>
          </a:xfrm>
        </p:grpSpPr>
        <p:sp>
          <p:nvSpPr>
            <p:cNvPr id="16415" name="Line 7"/>
            <p:cNvSpPr>
              <a:spLocks noChangeShapeType="1"/>
            </p:cNvSpPr>
            <p:nvPr/>
          </p:nvSpPr>
          <p:spPr bwMode="auto">
            <a:xfrm>
              <a:off x="5088" y="139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Line 8"/>
            <p:cNvSpPr>
              <a:spLocks noChangeShapeType="1"/>
            </p:cNvSpPr>
            <p:nvPr/>
          </p:nvSpPr>
          <p:spPr bwMode="auto">
            <a:xfrm>
              <a:off x="5088" y="211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17" name="Group 9"/>
            <p:cNvGrpSpPr>
              <a:grpSpLocks/>
            </p:cNvGrpSpPr>
            <p:nvPr/>
          </p:nvGrpSpPr>
          <p:grpSpPr bwMode="auto">
            <a:xfrm>
              <a:off x="4792" y="1248"/>
              <a:ext cx="657" cy="144"/>
              <a:chOff x="4792" y="1248"/>
              <a:chExt cx="657" cy="144"/>
            </a:xfrm>
          </p:grpSpPr>
          <p:sp>
            <p:nvSpPr>
              <p:cNvPr id="16420" name="Line 10"/>
              <p:cNvSpPr>
                <a:spLocks noChangeShapeType="1"/>
              </p:cNvSpPr>
              <p:nvPr/>
            </p:nvSpPr>
            <p:spPr bwMode="auto">
              <a:xfrm flipH="1">
                <a:off x="4848" y="1248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1" name="Line 11"/>
              <p:cNvSpPr>
                <a:spLocks noChangeShapeType="1"/>
              </p:cNvSpPr>
              <p:nvPr/>
            </p:nvSpPr>
            <p:spPr bwMode="auto">
              <a:xfrm flipH="1">
                <a:off x="4944" y="1248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2" name="Line 12"/>
              <p:cNvSpPr>
                <a:spLocks noChangeShapeType="1"/>
              </p:cNvSpPr>
              <p:nvPr/>
            </p:nvSpPr>
            <p:spPr bwMode="auto">
              <a:xfrm flipH="1">
                <a:off x="5040" y="1248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3" name="Line 13"/>
              <p:cNvSpPr>
                <a:spLocks noChangeShapeType="1"/>
              </p:cNvSpPr>
              <p:nvPr/>
            </p:nvSpPr>
            <p:spPr bwMode="auto">
              <a:xfrm flipH="1">
                <a:off x="5136" y="1248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4" name="Line 14"/>
              <p:cNvSpPr>
                <a:spLocks noChangeShapeType="1"/>
              </p:cNvSpPr>
              <p:nvPr/>
            </p:nvSpPr>
            <p:spPr bwMode="auto">
              <a:xfrm flipH="1">
                <a:off x="5232" y="1248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5" name="Line 15"/>
              <p:cNvSpPr>
                <a:spLocks noChangeShapeType="1"/>
              </p:cNvSpPr>
              <p:nvPr/>
            </p:nvSpPr>
            <p:spPr bwMode="auto">
              <a:xfrm flipH="1">
                <a:off x="5328" y="1248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6" name="Line 16"/>
              <p:cNvSpPr>
                <a:spLocks noChangeShapeType="1"/>
              </p:cNvSpPr>
              <p:nvPr/>
            </p:nvSpPr>
            <p:spPr bwMode="auto">
              <a:xfrm>
                <a:off x="4792" y="1392"/>
                <a:ext cx="65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18" name="Freeform 17"/>
            <p:cNvSpPr>
              <a:spLocks/>
            </p:cNvSpPr>
            <p:nvPr/>
          </p:nvSpPr>
          <p:spPr bwMode="auto">
            <a:xfrm>
              <a:off x="5040" y="1488"/>
              <a:ext cx="144" cy="624"/>
            </a:xfrm>
            <a:custGeom>
              <a:avLst/>
              <a:gdLst>
                <a:gd name="T0" fmla="*/ 48 w 144"/>
                <a:gd name="T1" fmla="*/ 0 h 624"/>
                <a:gd name="T2" fmla="*/ 144 w 144"/>
                <a:gd name="T3" fmla="*/ 0 h 624"/>
                <a:gd name="T4" fmla="*/ 0 w 144"/>
                <a:gd name="T5" fmla="*/ 96 h 624"/>
                <a:gd name="T6" fmla="*/ 144 w 144"/>
                <a:gd name="T7" fmla="*/ 144 h 624"/>
                <a:gd name="T8" fmla="*/ 0 w 144"/>
                <a:gd name="T9" fmla="*/ 240 h 624"/>
                <a:gd name="T10" fmla="*/ 144 w 144"/>
                <a:gd name="T11" fmla="*/ 288 h 624"/>
                <a:gd name="T12" fmla="*/ 0 w 144"/>
                <a:gd name="T13" fmla="*/ 384 h 624"/>
                <a:gd name="T14" fmla="*/ 144 w 144"/>
                <a:gd name="T15" fmla="*/ 432 h 624"/>
                <a:gd name="T16" fmla="*/ 0 w 144"/>
                <a:gd name="T17" fmla="*/ 528 h 624"/>
                <a:gd name="T18" fmla="*/ 144 w 144"/>
                <a:gd name="T19" fmla="*/ 576 h 624"/>
                <a:gd name="T20" fmla="*/ 48 w 144"/>
                <a:gd name="T21" fmla="*/ 624 h 6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4" h="624">
                  <a:moveTo>
                    <a:pt x="48" y="0"/>
                  </a:moveTo>
                  <a:lnTo>
                    <a:pt x="144" y="0"/>
                  </a:lnTo>
                  <a:lnTo>
                    <a:pt x="0" y="96"/>
                  </a:lnTo>
                  <a:lnTo>
                    <a:pt x="144" y="144"/>
                  </a:lnTo>
                  <a:lnTo>
                    <a:pt x="0" y="240"/>
                  </a:lnTo>
                  <a:lnTo>
                    <a:pt x="144" y="288"/>
                  </a:lnTo>
                  <a:lnTo>
                    <a:pt x="0" y="384"/>
                  </a:lnTo>
                  <a:lnTo>
                    <a:pt x="144" y="432"/>
                  </a:lnTo>
                  <a:lnTo>
                    <a:pt x="0" y="528"/>
                  </a:lnTo>
                  <a:lnTo>
                    <a:pt x="144" y="576"/>
                  </a:lnTo>
                  <a:lnTo>
                    <a:pt x="48" y="62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9" name="Rectangle 18"/>
            <p:cNvSpPr>
              <a:spLocks noChangeArrowheads="1"/>
            </p:cNvSpPr>
            <p:nvPr/>
          </p:nvSpPr>
          <p:spPr bwMode="auto">
            <a:xfrm>
              <a:off x="5001" y="2208"/>
              <a:ext cx="172" cy="145"/>
            </a:xfrm>
            <a:prstGeom prst="rect">
              <a:avLst/>
            </a:prstGeom>
            <a:solidFill>
              <a:srgbClr val="00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771" name="Group 19"/>
          <p:cNvGrpSpPr>
            <a:grpSpLocks/>
          </p:cNvGrpSpPr>
          <p:nvPr/>
        </p:nvGrpSpPr>
        <p:grpSpPr bwMode="auto">
          <a:xfrm>
            <a:off x="7896225" y="3873500"/>
            <a:ext cx="561975" cy="1841500"/>
            <a:chOff x="4974" y="2440"/>
            <a:chExt cx="354" cy="1160"/>
          </a:xfrm>
        </p:grpSpPr>
        <p:grpSp>
          <p:nvGrpSpPr>
            <p:cNvPr id="16411" name="Group 20"/>
            <p:cNvGrpSpPr>
              <a:grpSpLocks/>
            </p:cNvGrpSpPr>
            <p:nvPr/>
          </p:nvGrpSpPr>
          <p:grpSpPr bwMode="auto">
            <a:xfrm>
              <a:off x="4974" y="2568"/>
              <a:ext cx="144" cy="1032"/>
              <a:chOff x="4974" y="2568"/>
              <a:chExt cx="144" cy="1032"/>
            </a:xfrm>
          </p:grpSpPr>
          <p:sp>
            <p:nvSpPr>
              <p:cNvPr id="16413" name="Line 21"/>
              <p:cNvSpPr>
                <a:spLocks noChangeShapeType="1"/>
              </p:cNvSpPr>
              <p:nvPr/>
            </p:nvSpPr>
            <p:spPr bwMode="auto">
              <a:xfrm>
                <a:off x="5048" y="2568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14" name="Object 22"/>
              <p:cNvGraphicFramePr>
                <a:graphicFrameLocks noChangeAspect="1"/>
              </p:cNvGraphicFramePr>
              <p:nvPr/>
            </p:nvGraphicFramePr>
            <p:xfrm>
              <a:off x="4974" y="344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3" name="Equation" r:id="rId5" imgW="209420" imgH="219001" progId="Equation.3">
                      <p:embed/>
                    </p:oleObj>
                  </mc:Choice>
                  <mc:Fallback>
                    <p:oleObj name="Equation" r:id="rId5" imgW="209420" imgH="219001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4" y="344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12" name="Object 23"/>
            <p:cNvGraphicFramePr>
              <a:graphicFrameLocks noChangeAspect="1"/>
            </p:cNvGraphicFramePr>
            <p:nvPr/>
          </p:nvGraphicFramePr>
          <p:xfrm>
            <a:off x="5136" y="244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4" name="Equation" r:id="rId7" imgW="285694" imgH="295349" progId="Equation.3">
                    <p:embed/>
                  </p:oleObj>
                </mc:Choice>
                <mc:Fallback>
                  <p:oleObj name="Equation" r:id="rId7" imgW="285694" imgH="29534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44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609600" y="2819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6391" name="Text Box 26"/>
          <p:cNvSpPr txBox="1">
            <a:spLocks noChangeArrowheads="1"/>
          </p:cNvSpPr>
          <p:nvPr/>
        </p:nvSpPr>
        <p:spPr bwMode="auto">
          <a:xfrm>
            <a:off x="1371600" y="371475"/>
            <a:ext cx="728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质量为</a:t>
            </a:r>
            <a:r>
              <a:rPr kumimoji="1" lang="en-US" altLang="zh-CN" i="1"/>
              <a:t>m</a:t>
            </a:r>
            <a:r>
              <a:rPr kumimoji="1" lang="zh-CN" altLang="en-US"/>
              <a:t>的物体自由悬挂在一端固定的弹簧上</a:t>
            </a:r>
            <a:r>
              <a:rPr kumimoji="1" lang="en-US" altLang="zh-CN"/>
              <a:t>,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304800" y="93027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在无外力作用下做自由运动</a:t>
            </a:r>
            <a:r>
              <a:rPr kumimoji="1" lang="en-US" altLang="zh-CN"/>
              <a:t>,</a:t>
            </a:r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7620000" y="15255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初始</a:t>
            </a: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1981200" y="214947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求物体的运动规律 </a:t>
            </a:r>
          </a:p>
        </p:txBody>
      </p:sp>
      <p:graphicFrame>
        <p:nvGraphicFramePr>
          <p:cNvPr id="74782" name="Object 30"/>
          <p:cNvGraphicFramePr>
            <a:graphicFrameLocks noChangeAspect="1"/>
          </p:cNvGraphicFramePr>
          <p:nvPr/>
        </p:nvGraphicFramePr>
        <p:xfrm>
          <a:off x="381000" y="2211388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9" imgW="1581020" imgH="438001" progId="Equation.3">
                  <p:embed/>
                </p:oleObj>
              </mc:Choice>
              <mc:Fallback>
                <p:oleObj name="Equation" r:id="rId9" imgW="1581020" imgH="43800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11388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3" name="Object 31"/>
          <p:cNvGraphicFramePr>
            <a:graphicFrameLocks noChangeAspect="1"/>
          </p:cNvGraphicFramePr>
          <p:nvPr/>
        </p:nvGraphicFramePr>
        <p:xfrm>
          <a:off x="5029200" y="2185988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11" imgW="1276257" imgH="390451" progId="Equation.3">
                  <p:embed/>
                </p:oleObj>
              </mc:Choice>
              <mc:Fallback>
                <p:oleObj name="Equation" r:id="rId11" imgW="1276257" imgH="39045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304800" y="15398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立坐标系如图</a:t>
            </a:r>
            <a:r>
              <a:rPr kumimoji="1" lang="en-US" altLang="zh-CN"/>
              <a:t>, </a:t>
            </a:r>
          </a:p>
        </p:txBody>
      </p:sp>
      <p:graphicFrame>
        <p:nvGraphicFramePr>
          <p:cNvPr id="74785" name="Object 33"/>
          <p:cNvGraphicFramePr>
            <a:graphicFrameLocks noChangeAspect="1"/>
          </p:cNvGraphicFramePr>
          <p:nvPr/>
        </p:nvGraphicFramePr>
        <p:xfrm>
          <a:off x="6629400" y="1614488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13" imgW="1019333" imgH="428625" progId="Equation.3">
                  <p:embed/>
                </p:oleObj>
              </mc:Choice>
              <mc:Fallback>
                <p:oleObj name="Equation" r:id="rId13" imgW="1019333" imgH="42862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614488"/>
                        <a:ext cx="104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2743200" y="153987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 </a:t>
            </a:r>
            <a:r>
              <a:rPr kumimoji="1" lang="en-US" altLang="zh-CN" i="1"/>
              <a:t>t</a:t>
            </a:r>
            <a:r>
              <a:rPr kumimoji="1" lang="en-US" altLang="zh-CN"/>
              <a:t> = 0 </a:t>
            </a:r>
            <a:r>
              <a:rPr kumimoji="1" lang="zh-CN" altLang="en-US"/>
              <a:t>时物体的位置为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4860925" y="95250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取其平衡位置为原点建 </a:t>
            </a:r>
          </a:p>
        </p:txBody>
      </p:sp>
      <p:graphicFrame>
        <p:nvGraphicFramePr>
          <p:cNvPr id="74788" name="Object 36"/>
          <p:cNvGraphicFramePr>
            <a:graphicFrameLocks noChangeAspect="1"/>
          </p:cNvGraphicFramePr>
          <p:nvPr/>
        </p:nvGraphicFramePr>
        <p:xfrm>
          <a:off x="4114800" y="5168900"/>
          <a:ext cx="1714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15" imgW="1695431" imgH="904801" progId="Equation.3">
                  <p:embed/>
                </p:oleObj>
              </mc:Choice>
              <mc:Fallback>
                <p:oleObj name="Equation" r:id="rId15" imgW="1695431" imgH="9048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68900"/>
                        <a:ext cx="1714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9" name="Object 37"/>
          <p:cNvGraphicFramePr>
            <a:graphicFrameLocks noChangeAspect="1"/>
          </p:cNvGraphicFramePr>
          <p:nvPr/>
        </p:nvGraphicFramePr>
        <p:xfrm>
          <a:off x="2133600" y="5257800"/>
          <a:ext cx="1765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17" imgW="1742936" imgH="580988" progId="Equation.3">
                  <p:embed/>
                </p:oleObj>
              </mc:Choice>
              <mc:Fallback>
                <p:oleObj name="Equation" r:id="rId17" imgW="1742936" imgH="58098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1765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90" name="Group 38"/>
          <p:cNvGrpSpPr>
            <a:grpSpLocks/>
          </p:cNvGrpSpPr>
          <p:nvPr/>
        </p:nvGrpSpPr>
        <p:grpSpPr bwMode="auto">
          <a:xfrm>
            <a:off x="2051050" y="4038600"/>
            <a:ext cx="3397250" cy="1093788"/>
            <a:chOff x="1292" y="2592"/>
            <a:chExt cx="2140" cy="689"/>
          </a:xfrm>
        </p:grpSpPr>
        <p:graphicFrame>
          <p:nvGraphicFramePr>
            <p:cNvPr id="16408" name="Object 39"/>
            <p:cNvGraphicFramePr>
              <a:graphicFrameLocks noChangeAspect="1"/>
            </p:cNvGraphicFramePr>
            <p:nvPr/>
          </p:nvGraphicFramePr>
          <p:xfrm>
            <a:off x="1292" y="2592"/>
            <a:ext cx="550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0" name="Equation" r:id="rId19" imgW="885853" imgH="1114425" progId="Equation.3">
                    <p:embed/>
                  </p:oleObj>
                </mc:Choice>
                <mc:Fallback>
                  <p:oleObj name="Equation" r:id="rId19" imgW="885853" imgH="111442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592"/>
                          <a:ext cx="550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40"/>
            <p:cNvGraphicFramePr>
              <a:graphicFrameLocks noChangeAspect="1"/>
            </p:cNvGraphicFramePr>
            <p:nvPr/>
          </p:nvGraphicFramePr>
          <p:xfrm>
            <a:off x="2672" y="2784"/>
            <a:ext cx="76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1" name="Equation" r:id="rId21" imgW="1190616" imgH="504974" progId="Equation.3">
                    <p:embed/>
                  </p:oleObj>
                </mc:Choice>
                <mc:Fallback>
                  <p:oleObj name="Equation" r:id="rId21" imgW="1190616" imgH="504974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2784"/>
                          <a:ext cx="76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41"/>
            <p:cNvGraphicFramePr>
              <a:graphicFrameLocks noChangeAspect="1"/>
            </p:cNvGraphicFramePr>
            <p:nvPr/>
          </p:nvGraphicFramePr>
          <p:xfrm>
            <a:off x="1872" y="2680"/>
            <a:ext cx="76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2" name="Equation" r:id="rId23" imgW="1200317" imgH="904801" progId="Equation.3">
                    <p:embed/>
                  </p:oleObj>
                </mc:Choice>
                <mc:Fallback>
                  <p:oleObj name="Equation" r:id="rId23" imgW="1200317" imgH="90480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680"/>
                          <a:ext cx="76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94" name="Text Box 42"/>
          <p:cNvSpPr txBox="1">
            <a:spLocks noChangeArrowheads="1"/>
          </p:cNvSpPr>
          <p:nvPr/>
        </p:nvSpPr>
        <p:spPr bwMode="auto">
          <a:xfrm>
            <a:off x="304800" y="3406775"/>
            <a:ext cx="272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因此定解问题为</a:t>
            </a:r>
          </a:p>
        </p:txBody>
      </p:sp>
      <p:sp>
        <p:nvSpPr>
          <p:cNvPr id="74795" name="AutoShape 43"/>
          <p:cNvSpPr>
            <a:spLocks/>
          </p:cNvSpPr>
          <p:nvPr/>
        </p:nvSpPr>
        <p:spPr bwMode="auto">
          <a:xfrm>
            <a:off x="1752600" y="42672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97" name="Text Box 45"/>
          <p:cNvSpPr txBox="1">
            <a:spLocks noChangeArrowheads="1"/>
          </p:cNvSpPr>
          <p:nvPr/>
        </p:nvSpPr>
        <p:spPr bwMode="auto">
          <a:xfrm>
            <a:off x="1295400" y="28194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由第六节例</a:t>
            </a:r>
            <a:r>
              <a:rPr kumimoji="1" lang="en-US" altLang="zh-CN"/>
              <a:t>1 </a:t>
            </a:r>
            <a:r>
              <a:rPr kumimoji="1" lang="en-US" altLang="zh-CN">
                <a:solidFill>
                  <a:schemeClr val="accent2"/>
                </a:solidFill>
              </a:rPr>
              <a:t>(P323)</a:t>
            </a:r>
            <a:r>
              <a:rPr kumimoji="1" lang="en-US" altLang="zh-CN"/>
              <a:t> </a:t>
            </a:r>
            <a:r>
              <a:rPr kumimoji="1" lang="zh-CN" altLang="en-US"/>
              <a:t>知</a:t>
            </a:r>
            <a:r>
              <a:rPr kumimoji="1" lang="en-US" altLang="zh-CN"/>
              <a:t>, </a:t>
            </a:r>
            <a:r>
              <a:rPr kumimoji="1" lang="zh-CN" altLang="en-US"/>
              <a:t>位移满足</a:t>
            </a:r>
          </a:p>
        </p:txBody>
      </p:sp>
      <p:sp>
        <p:nvSpPr>
          <p:cNvPr id="74798" name="AutoShape 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4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6" grpId="0" autoUpdateAnimBg="0"/>
      <p:bldP spid="74779" grpId="0" build="p" autoUpdateAnimBg="0"/>
      <p:bldP spid="74780" grpId="0" autoUpdateAnimBg="0"/>
      <p:bldP spid="74781" grpId="0" autoUpdateAnimBg="0"/>
      <p:bldP spid="74784" grpId="0" autoUpdateAnimBg="0"/>
      <p:bldP spid="74786" grpId="0" build="p" autoUpdateAnimBg="0"/>
      <p:bldP spid="74787" grpId="0" build="p" autoUpdateAnimBg="0"/>
      <p:bldP spid="74794" grpId="0" build="p" autoUpdateAnimBg="0"/>
      <p:bldP spid="74795" grpId="0" animBg="1"/>
      <p:bldP spid="74797" grpId="0" autoUpdateAnimBg="0"/>
      <p:bldP spid="7479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611188" y="116522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方程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827213" y="990600"/>
          <a:ext cx="8413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3" imgW="866784" imgH="1038076" progId="Equation.3">
                  <p:embed/>
                </p:oleObj>
              </mc:Choice>
              <mc:Fallback>
                <p:oleObj name="Equation" r:id="rId3" imgW="866784" imgH="103807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990600"/>
                        <a:ext cx="8413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693988" y="1227138"/>
          <a:ext cx="119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5" imgW="1171547" imgH="485887" progId="Equation.3">
                  <p:embed/>
                </p:oleObj>
              </mc:Choice>
              <mc:Fallback>
                <p:oleObj name="Equation" r:id="rId5" imgW="1171547" imgH="4858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1227138"/>
                        <a:ext cx="119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11188" y="1981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特征方程</a:t>
            </a: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2420938" y="1998663"/>
          <a:ext cx="167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7" imgW="1657294" imgH="476176" progId="Equation.DSMT4">
                  <p:embed/>
                </p:oleObj>
              </mc:Choice>
              <mc:Fallback>
                <p:oleObj name="Equation" r:id="rId7" imgW="1657294" imgH="47617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1998663"/>
                        <a:ext cx="1676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5416550" y="2043113"/>
          <a:ext cx="165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9" imgW="1628859" imgH="476176" progId="Equation.3">
                  <p:embed/>
                </p:oleObj>
              </mc:Choice>
              <mc:Fallback>
                <p:oleObj name="Equation" r:id="rId9" imgW="1628859" imgH="4761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2043113"/>
                        <a:ext cx="1651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192588" y="1981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特征根</a:t>
            </a:r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2478088" y="2727325"/>
          <a:ext cx="354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11" imgW="3524343" imgH="428625" progId="Equation.3">
                  <p:embed/>
                </p:oleObj>
              </mc:Choice>
              <mc:Fallback>
                <p:oleObj name="Equation" r:id="rId11" imgW="3524343" imgH="4286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2727325"/>
                        <a:ext cx="354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611188" y="328453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利用初始条件得</a:t>
            </a:r>
          </a:p>
        </p:txBody>
      </p:sp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3481388" y="3346450"/>
          <a:ext cx="120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13" imgW="1190616" imgH="428625" progId="Equation.3">
                  <p:embed/>
                </p:oleObj>
              </mc:Choice>
              <mc:Fallback>
                <p:oleObj name="Equation" r:id="rId13" imgW="1190616" imgH="42862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3346450"/>
                        <a:ext cx="120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611188" y="393382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故所求特解</a:t>
            </a:r>
          </a:p>
        </p:txBody>
      </p:sp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1042988" y="4419600"/>
          <a:ext cx="3454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15" imgW="3438367" imgH="847874" progId="Equation.3">
                  <p:embed/>
                </p:oleObj>
              </mc:Choice>
              <mc:Fallback>
                <p:oleObj name="Equation" r:id="rId15" imgW="3438367" imgH="8478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19600"/>
                        <a:ext cx="3454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7088188" y="3276600"/>
          <a:ext cx="37623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公式" r:id="rId17" imgW="133480" imgH="142987" progId="Equation.3">
                  <p:embed/>
                </p:oleObj>
              </mc:Choice>
              <mc:Fallback>
                <p:oleObj name="公式" r:id="rId17" imgW="133480" imgH="14298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8" y="3276600"/>
                        <a:ext cx="3762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1296988" y="5334000"/>
          <a:ext cx="224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19" imgW="2229017" imgH="390451" progId="Equation.3">
                  <p:embed/>
                </p:oleObj>
              </mc:Choice>
              <mc:Fallback>
                <p:oleObj name="Equation" r:id="rId19" imgW="2229017" imgH="3904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5334000"/>
                        <a:ext cx="2247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6648450" y="3292475"/>
            <a:ext cx="1811338" cy="1447800"/>
            <a:chOff x="4427" y="2122"/>
            <a:chExt cx="1141" cy="912"/>
          </a:xfrm>
        </p:grpSpPr>
        <p:sp>
          <p:nvSpPr>
            <p:cNvPr id="17430" name="Freeform 17"/>
            <p:cNvSpPr>
              <a:spLocks/>
            </p:cNvSpPr>
            <p:nvPr/>
          </p:nvSpPr>
          <p:spPr bwMode="auto">
            <a:xfrm>
              <a:off x="4427" y="2122"/>
              <a:ext cx="864" cy="528"/>
            </a:xfrm>
            <a:custGeom>
              <a:avLst/>
              <a:gdLst>
                <a:gd name="T0" fmla="*/ 0 w 864"/>
                <a:gd name="T1" fmla="*/ 528 h 528"/>
                <a:gd name="T2" fmla="*/ 864 w 864"/>
                <a:gd name="T3" fmla="*/ 528 h 528"/>
                <a:gd name="T4" fmla="*/ 864 w 864"/>
                <a:gd name="T5" fmla="*/ 0 h 528"/>
                <a:gd name="T6" fmla="*/ 0 w 86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4" h="528">
                  <a:moveTo>
                    <a:pt x="0" y="528"/>
                  </a:moveTo>
                  <a:lnTo>
                    <a:pt x="864" y="528"/>
                  </a:lnTo>
                  <a:lnTo>
                    <a:pt x="864" y="0"/>
                  </a:lnTo>
                  <a:lnTo>
                    <a:pt x="0" y="528"/>
                  </a:lnTo>
                  <a:close/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31" name="Object 18"/>
            <p:cNvGraphicFramePr>
              <a:graphicFrameLocks noChangeAspect="1"/>
            </p:cNvGraphicFramePr>
            <p:nvPr/>
          </p:nvGraphicFramePr>
          <p:xfrm>
            <a:off x="5291" y="2194"/>
            <a:ext cx="277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6" name="公式" r:id="rId21" imgW="161916" imgH="209624" progId="Equation.3">
                    <p:embed/>
                  </p:oleObj>
                </mc:Choice>
                <mc:Fallback>
                  <p:oleObj name="公式" r:id="rId21" imgW="161916" imgH="209624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" y="2194"/>
                          <a:ext cx="277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19"/>
            <p:cNvGraphicFramePr>
              <a:graphicFrameLocks noChangeAspect="1"/>
            </p:cNvGraphicFramePr>
            <p:nvPr/>
          </p:nvGraphicFramePr>
          <p:xfrm>
            <a:off x="4811" y="2603"/>
            <a:ext cx="207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" name="Equation" r:id="rId23" imgW="314464" imgH="666713" progId="Equation.3">
                    <p:embed/>
                  </p:oleObj>
                </mc:Choice>
                <mc:Fallback>
                  <p:oleObj name="Equation" r:id="rId23" imgW="314464" imgH="66671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1" y="2603"/>
                          <a:ext cx="207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3" name="Object 20"/>
            <p:cNvGraphicFramePr>
              <a:graphicFrameLocks noChangeAspect="1"/>
            </p:cNvGraphicFramePr>
            <p:nvPr/>
          </p:nvGraphicFramePr>
          <p:xfrm>
            <a:off x="4630" y="2487"/>
            <a:ext cx="17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" name="Equation" r:id="rId25" imgW="247557" imgH="295349" progId="Equation.3">
                    <p:embed/>
                  </p:oleObj>
                </mc:Choice>
                <mc:Fallback>
                  <p:oleObj name="Equation" r:id="rId25" imgW="247557" imgH="29534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" y="2487"/>
                          <a:ext cx="17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4" name="Arc 21"/>
            <p:cNvSpPr>
              <a:spLocks/>
            </p:cNvSpPr>
            <p:nvPr/>
          </p:nvSpPr>
          <p:spPr bwMode="auto">
            <a:xfrm>
              <a:off x="4523" y="2552"/>
              <a:ext cx="96" cy="98"/>
            </a:xfrm>
            <a:custGeom>
              <a:avLst/>
              <a:gdLst>
                <a:gd name="T0" fmla="*/ 0 w 21600"/>
                <a:gd name="T1" fmla="*/ 0 h 18878"/>
                <a:gd name="T2" fmla="*/ 0 w 21600"/>
                <a:gd name="T3" fmla="*/ 1 h 18878"/>
                <a:gd name="T4" fmla="*/ 0 w 21600"/>
                <a:gd name="T5" fmla="*/ 0 h 188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8878" fill="none" extrusionOk="0">
                  <a:moveTo>
                    <a:pt x="14371" y="-1"/>
                  </a:moveTo>
                  <a:cubicBezTo>
                    <a:pt x="18969" y="4098"/>
                    <a:pt x="21600" y="9965"/>
                    <a:pt x="21600" y="16125"/>
                  </a:cubicBezTo>
                  <a:cubicBezTo>
                    <a:pt x="21600" y="17045"/>
                    <a:pt x="21541" y="17965"/>
                    <a:pt x="21423" y="18877"/>
                  </a:cubicBezTo>
                </a:path>
                <a:path w="21600" h="18878" stroke="0" extrusionOk="0">
                  <a:moveTo>
                    <a:pt x="14371" y="-1"/>
                  </a:moveTo>
                  <a:cubicBezTo>
                    <a:pt x="18969" y="4098"/>
                    <a:pt x="21600" y="9965"/>
                    <a:pt x="21600" y="16125"/>
                  </a:cubicBezTo>
                  <a:cubicBezTo>
                    <a:pt x="21600" y="17045"/>
                    <a:pt x="21541" y="17965"/>
                    <a:pt x="21423" y="18877"/>
                  </a:cubicBezTo>
                  <a:lnTo>
                    <a:pt x="0" y="16125"/>
                  </a:lnTo>
                  <a:lnTo>
                    <a:pt x="14371" y="-1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611188" y="265112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方程通解</a:t>
            </a:r>
          </a:p>
        </p:txBody>
      </p:sp>
      <p:sp>
        <p:nvSpPr>
          <p:cNvPr id="17426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5867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indent="-838200" algn="l" eaLnBrk="1" hangingPunct="1"/>
            <a:r>
              <a:rPr lang="en-US" altLang="zh-CN" sz="2800" b="1" smtClean="0">
                <a:ea typeface="楷体_GB2312" pitchFamily="49" charset="-122"/>
              </a:rPr>
              <a:t>1) </a:t>
            </a:r>
            <a:r>
              <a:rPr lang="zh-CN" altLang="en-US" sz="2800" b="1" smtClean="0">
                <a:ea typeface="楷体_GB2312" pitchFamily="49" charset="-122"/>
              </a:rPr>
              <a:t>无阻尼自由振动情况  </a:t>
            </a:r>
            <a:r>
              <a:rPr lang="en-US" altLang="zh-CN" sz="2800" b="1" smtClean="0">
                <a:ea typeface="楷体_GB2312" pitchFamily="49" charset="-122"/>
              </a:rPr>
              <a:t>(</a:t>
            </a:r>
            <a:r>
              <a:rPr lang="en-US" altLang="zh-CN" sz="2800" b="1" i="1" smtClean="0">
                <a:ea typeface="楷体_GB2312" pitchFamily="49" charset="-122"/>
              </a:rPr>
              <a:t> </a:t>
            </a:r>
            <a:r>
              <a:rPr lang="en-US" altLang="zh-CN" sz="2800" i="1" smtClean="0">
                <a:ea typeface="楷体_GB2312" pitchFamily="49" charset="-122"/>
              </a:rPr>
              <a:t>n</a:t>
            </a:r>
            <a:r>
              <a:rPr lang="en-US" altLang="zh-CN" sz="2800" smtClean="0">
                <a:ea typeface="楷体_GB2312" pitchFamily="49" charset="-122"/>
              </a:rPr>
              <a:t> = 0</a:t>
            </a:r>
            <a:r>
              <a:rPr lang="en-US" altLang="zh-CN" sz="2800" b="1" smtClean="0">
                <a:ea typeface="楷体_GB2312" pitchFamily="49" charset="-122"/>
              </a:rPr>
              <a:t> )</a:t>
            </a:r>
          </a:p>
        </p:txBody>
      </p:sp>
      <p:graphicFrame>
        <p:nvGraphicFramePr>
          <p:cNvPr id="75800" name="Object 24"/>
          <p:cNvGraphicFramePr>
            <a:graphicFrameLocks noChangeAspect="1"/>
          </p:cNvGraphicFramePr>
          <p:nvPr/>
        </p:nvGraphicFramePr>
        <p:xfrm>
          <a:off x="4849813" y="3117850"/>
          <a:ext cx="1168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27" imgW="1152479" imgH="847874" progId="Equation.3">
                  <p:embed/>
                </p:oleObj>
              </mc:Choice>
              <mc:Fallback>
                <p:oleObj name="Equation" r:id="rId27" imgW="1152479" imgH="8478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3117850"/>
                        <a:ext cx="1168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1" name="Object 25"/>
          <p:cNvGraphicFramePr>
            <a:graphicFrameLocks noChangeAspect="1"/>
          </p:cNvGraphicFramePr>
          <p:nvPr/>
        </p:nvGraphicFramePr>
        <p:xfrm>
          <a:off x="4578350" y="5065713"/>
          <a:ext cx="37306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29" imgW="4133869" imgH="1038076" progId="Equation.3">
                  <p:embed/>
                </p:oleObj>
              </mc:Choice>
              <mc:Fallback>
                <p:oleObj name="Equation" r:id="rId29" imgW="4133869" imgH="103807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5065713"/>
                        <a:ext cx="3730625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2" name="AutoShape 2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81" grpId="0" autoUpdateAnimBg="0"/>
      <p:bldP spid="75784" grpId="0" autoUpdateAnimBg="0"/>
      <p:bldP spid="75786" grpId="0" autoUpdateAnimBg="0"/>
      <p:bldP spid="75788" grpId="0" autoUpdateAnimBg="0"/>
      <p:bldP spid="75798" grpId="0" autoUpdateAnimBg="0"/>
      <p:bldP spid="7580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1752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indent="-838200" algn="l" eaLnBrk="1" hangingPunct="1"/>
            <a:r>
              <a:rPr lang="zh-CN" altLang="en-US" sz="2800" b="1" smtClean="0">
                <a:ea typeface="楷体_GB2312" pitchFamily="49" charset="-122"/>
              </a:rPr>
              <a:t>解的特征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524000" y="904875"/>
          <a:ext cx="252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3" imgW="2505010" imgH="390451" progId="Equation.3">
                  <p:embed/>
                </p:oleObj>
              </mc:Choice>
              <mc:Fallback>
                <p:oleObj name="Equation" r:id="rId3" imgW="2505010" imgH="39045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04875"/>
                        <a:ext cx="252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1657350" y="4651375"/>
            <a:ext cx="4846638" cy="1166813"/>
            <a:chOff x="1773" y="1857"/>
            <a:chExt cx="2508" cy="600"/>
          </a:xfrm>
        </p:grpSpPr>
        <p:sp>
          <p:nvSpPr>
            <p:cNvPr id="18466" name="Freeform 5"/>
            <p:cNvSpPr>
              <a:spLocks/>
            </p:cNvSpPr>
            <p:nvPr/>
          </p:nvSpPr>
          <p:spPr bwMode="auto">
            <a:xfrm>
              <a:off x="1773" y="1857"/>
              <a:ext cx="642" cy="600"/>
            </a:xfrm>
            <a:custGeom>
              <a:avLst/>
              <a:gdLst>
                <a:gd name="T0" fmla="*/ 12 w 642"/>
                <a:gd name="T1" fmla="*/ 138 h 600"/>
                <a:gd name="T2" fmla="*/ 24 w 642"/>
                <a:gd name="T3" fmla="*/ 114 h 600"/>
                <a:gd name="T4" fmla="*/ 36 w 642"/>
                <a:gd name="T5" fmla="*/ 90 h 600"/>
                <a:gd name="T6" fmla="*/ 48 w 642"/>
                <a:gd name="T7" fmla="*/ 66 h 600"/>
                <a:gd name="T8" fmla="*/ 60 w 642"/>
                <a:gd name="T9" fmla="*/ 48 h 600"/>
                <a:gd name="T10" fmla="*/ 72 w 642"/>
                <a:gd name="T11" fmla="*/ 36 h 600"/>
                <a:gd name="T12" fmla="*/ 84 w 642"/>
                <a:gd name="T13" fmla="*/ 24 h 600"/>
                <a:gd name="T14" fmla="*/ 96 w 642"/>
                <a:gd name="T15" fmla="*/ 12 h 600"/>
                <a:gd name="T16" fmla="*/ 108 w 642"/>
                <a:gd name="T17" fmla="*/ 6 h 600"/>
                <a:gd name="T18" fmla="*/ 120 w 642"/>
                <a:gd name="T19" fmla="*/ 0 h 600"/>
                <a:gd name="T20" fmla="*/ 138 w 642"/>
                <a:gd name="T21" fmla="*/ 0 h 600"/>
                <a:gd name="T22" fmla="*/ 150 w 642"/>
                <a:gd name="T23" fmla="*/ 0 h 600"/>
                <a:gd name="T24" fmla="*/ 162 w 642"/>
                <a:gd name="T25" fmla="*/ 6 h 600"/>
                <a:gd name="T26" fmla="*/ 174 w 642"/>
                <a:gd name="T27" fmla="*/ 12 h 600"/>
                <a:gd name="T28" fmla="*/ 186 w 642"/>
                <a:gd name="T29" fmla="*/ 24 h 600"/>
                <a:gd name="T30" fmla="*/ 198 w 642"/>
                <a:gd name="T31" fmla="*/ 36 h 600"/>
                <a:gd name="T32" fmla="*/ 210 w 642"/>
                <a:gd name="T33" fmla="*/ 54 h 600"/>
                <a:gd name="T34" fmla="*/ 222 w 642"/>
                <a:gd name="T35" fmla="*/ 72 h 600"/>
                <a:gd name="T36" fmla="*/ 234 w 642"/>
                <a:gd name="T37" fmla="*/ 90 h 600"/>
                <a:gd name="T38" fmla="*/ 246 w 642"/>
                <a:gd name="T39" fmla="*/ 114 h 600"/>
                <a:gd name="T40" fmla="*/ 258 w 642"/>
                <a:gd name="T41" fmla="*/ 138 h 600"/>
                <a:gd name="T42" fmla="*/ 276 w 642"/>
                <a:gd name="T43" fmla="*/ 168 h 600"/>
                <a:gd name="T44" fmla="*/ 288 w 642"/>
                <a:gd name="T45" fmla="*/ 192 h 600"/>
                <a:gd name="T46" fmla="*/ 300 w 642"/>
                <a:gd name="T47" fmla="*/ 222 h 600"/>
                <a:gd name="T48" fmla="*/ 312 w 642"/>
                <a:gd name="T49" fmla="*/ 252 h 600"/>
                <a:gd name="T50" fmla="*/ 324 w 642"/>
                <a:gd name="T51" fmla="*/ 282 h 600"/>
                <a:gd name="T52" fmla="*/ 336 w 642"/>
                <a:gd name="T53" fmla="*/ 312 h 600"/>
                <a:gd name="T54" fmla="*/ 348 w 642"/>
                <a:gd name="T55" fmla="*/ 342 h 600"/>
                <a:gd name="T56" fmla="*/ 360 w 642"/>
                <a:gd name="T57" fmla="*/ 372 h 600"/>
                <a:gd name="T58" fmla="*/ 372 w 642"/>
                <a:gd name="T59" fmla="*/ 402 h 600"/>
                <a:gd name="T60" fmla="*/ 384 w 642"/>
                <a:gd name="T61" fmla="*/ 426 h 600"/>
                <a:gd name="T62" fmla="*/ 396 w 642"/>
                <a:gd name="T63" fmla="*/ 456 h 600"/>
                <a:gd name="T64" fmla="*/ 414 w 642"/>
                <a:gd name="T65" fmla="*/ 480 h 600"/>
                <a:gd name="T66" fmla="*/ 426 w 642"/>
                <a:gd name="T67" fmla="*/ 504 h 600"/>
                <a:gd name="T68" fmla="*/ 438 w 642"/>
                <a:gd name="T69" fmla="*/ 522 h 600"/>
                <a:gd name="T70" fmla="*/ 450 w 642"/>
                <a:gd name="T71" fmla="*/ 540 h 600"/>
                <a:gd name="T72" fmla="*/ 462 w 642"/>
                <a:gd name="T73" fmla="*/ 558 h 600"/>
                <a:gd name="T74" fmla="*/ 474 w 642"/>
                <a:gd name="T75" fmla="*/ 570 h 600"/>
                <a:gd name="T76" fmla="*/ 486 w 642"/>
                <a:gd name="T77" fmla="*/ 582 h 600"/>
                <a:gd name="T78" fmla="*/ 498 w 642"/>
                <a:gd name="T79" fmla="*/ 594 h 600"/>
                <a:gd name="T80" fmla="*/ 510 w 642"/>
                <a:gd name="T81" fmla="*/ 600 h 600"/>
                <a:gd name="T82" fmla="*/ 522 w 642"/>
                <a:gd name="T83" fmla="*/ 600 h 600"/>
                <a:gd name="T84" fmla="*/ 534 w 642"/>
                <a:gd name="T85" fmla="*/ 600 h 600"/>
                <a:gd name="T86" fmla="*/ 552 w 642"/>
                <a:gd name="T87" fmla="*/ 594 h 600"/>
                <a:gd name="T88" fmla="*/ 564 w 642"/>
                <a:gd name="T89" fmla="*/ 588 h 600"/>
                <a:gd name="T90" fmla="*/ 576 w 642"/>
                <a:gd name="T91" fmla="*/ 582 h 600"/>
                <a:gd name="T92" fmla="*/ 588 w 642"/>
                <a:gd name="T93" fmla="*/ 570 h 600"/>
                <a:gd name="T94" fmla="*/ 600 w 642"/>
                <a:gd name="T95" fmla="*/ 552 h 600"/>
                <a:gd name="T96" fmla="*/ 612 w 642"/>
                <a:gd name="T97" fmla="*/ 534 h 600"/>
                <a:gd name="T98" fmla="*/ 624 w 642"/>
                <a:gd name="T99" fmla="*/ 516 h 600"/>
                <a:gd name="T100" fmla="*/ 636 w 642"/>
                <a:gd name="T101" fmla="*/ 492 h 6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42" h="600">
                  <a:moveTo>
                    <a:pt x="0" y="156"/>
                  </a:moveTo>
                  <a:lnTo>
                    <a:pt x="0" y="150"/>
                  </a:lnTo>
                  <a:lnTo>
                    <a:pt x="6" y="144"/>
                  </a:lnTo>
                  <a:lnTo>
                    <a:pt x="6" y="138"/>
                  </a:lnTo>
                  <a:lnTo>
                    <a:pt x="12" y="138"/>
                  </a:lnTo>
                  <a:lnTo>
                    <a:pt x="12" y="132"/>
                  </a:lnTo>
                  <a:lnTo>
                    <a:pt x="18" y="126"/>
                  </a:lnTo>
                  <a:lnTo>
                    <a:pt x="18" y="120"/>
                  </a:lnTo>
                  <a:lnTo>
                    <a:pt x="18" y="114"/>
                  </a:lnTo>
                  <a:lnTo>
                    <a:pt x="24" y="114"/>
                  </a:lnTo>
                  <a:lnTo>
                    <a:pt x="24" y="108"/>
                  </a:lnTo>
                  <a:lnTo>
                    <a:pt x="30" y="102"/>
                  </a:lnTo>
                  <a:lnTo>
                    <a:pt x="30" y="96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42" y="78"/>
                  </a:lnTo>
                  <a:lnTo>
                    <a:pt x="48" y="72"/>
                  </a:lnTo>
                  <a:lnTo>
                    <a:pt x="48" y="66"/>
                  </a:lnTo>
                  <a:lnTo>
                    <a:pt x="54" y="60"/>
                  </a:lnTo>
                  <a:lnTo>
                    <a:pt x="60" y="54"/>
                  </a:lnTo>
                  <a:lnTo>
                    <a:pt x="60" y="48"/>
                  </a:lnTo>
                  <a:lnTo>
                    <a:pt x="66" y="42"/>
                  </a:lnTo>
                  <a:lnTo>
                    <a:pt x="72" y="36"/>
                  </a:lnTo>
                  <a:lnTo>
                    <a:pt x="78" y="30"/>
                  </a:lnTo>
                  <a:lnTo>
                    <a:pt x="84" y="24"/>
                  </a:lnTo>
                  <a:lnTo>
                    <a:pt x="90" y="18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74" y="18"/>
                  </a:lnTo>
                  <a:lnTo>
                    <a:pt x="180" y="18"/>
                  </a:lnTo>
                  <a:lnTo>
                    <a:pt x="186" y="24"/>
                  </a:lnTo>
                  <a:lnTo>
                    <a:pt x="186" y="30"/>
                  </a:lnTo>
                  <a:lnTo>
                    <a:pt x="192" y="30"/>
                  </a:lnTo>
                  <a:lnTo>
                    <a:pt x="198" y="36"/>
                  </a:lnTo>
                  <a:lnTo>
                    <a:pt x="198" y="42"/>
                  </a:lnTo>
                  <a:lnTo>
                    <a:pt x="204" y="42"/>
                  </a:lnTo>
                  <a:lnTo>
                    <a:pt x="204" y="48"/>
                  </a:lnTo>
                  <a:lnTo>
                    <a:pt x="210" y="48"/>
                  </a:lnTo>
                  <a:lnTo>
                    <a:pt x="210" y="54"/>
                  </a:lnTo>
                  <a:lnTo>
                    <a:pt x="216" y="60"/>
                  </a:lnTo>
                  <a:lnTo>
                    <a:pt x="216" y="66"/>
                  </a:lnTo>
                  <a:lnTo>
                    <a:pt x="222" y="66"/>
                  </a:lnTo>
                  <a:lnTo>
                    <a:pt x="222" y="72"/>
                  </a:lnTo>
                  <a:lnTo>
                    <a:pt x="228" y="78"/>
                  </a:lnTo>
                  <a:lnTo>
                    <a:pt x="228" y="84"/>
                  </a:lnTo>
                  <a:lnTo>
                    <a:pt x="234" y="90"/>
                  </a:lnTo>
                  <a:lnTo>
                    <a:pt x="240" y="96"/>
                  </a:lnTo>
                  <a:lnTo>
                    <a:pt x="240" y="102"/>
                  </a:lnTo>
                  <a:lnTo>
                    <a:pt x="246" y="108"/>
                  </a:lnTo>
                  <a:lnTo>
                    <a:pt x="246" y="114"/>
                  </a:lnTo>
                  <a:lnTo>
                    <a:pt x="252" y="120"/>
                  </a:lnTo>
                  <a:lnTo>
                    <a:pt x="252" y="126"/>
                  </a:lnTo>
                  <a:lnTo>
                    <a:pt x="258" y="132"/>
                  </a:lnTo>
                  <a:lnTo>
                    <a:pt x="258" y="138"/>
                  </a:lnTo>
                  <a:lnTo>
                    <a:pt x="264" y="144"/>
                  </a:lnTo>
                  <a:lnTo>
                    <a:pt x="264" y="150"/>
                  </a:lnTo>
                  <a:lnTo>
                    <a:pt x="270" y="156"/>
                  </a:lnTo>
                  <a:lnTo>
                    <a:pt x="270" y="162"/>
                  </a:lnTo>
                  <a:lnTo>
                    <a:pt x="276" y="168"/>
                  </a:lnTo>
                  <a:lnTo>
                    <a:pt x="276" y="174"/>
                  </a:lnTo>
                  <a:lnTo>
                    <a:pt x="276" y="180"/>
                  </a:lnTo>
                  <a:lnTo>
                    <a:pt x="282" y="180"/>
                  </a:lnTo>
                  <a:lnTo>
                    <a:pt x="282" y="186"/>
                  </a:lnTo>
                  <a:lnTo>
                    <a:pt x="288" y="192"/>
                  </a:lnTo>
                  <a:lnTo>
                    <a:pt x="288" y="198"/>
                  </a:lnTo>
                  <a:lnTo>
                    <a:pt x="288" y="204"/>
                  </a:lnTo>
                  <a:lnTo>
                    <a:pt x="294" y="210"/>
                  </a:lnTo>
                  <a:lnTo>
                    <a:pt x="294" y="216"/>
                  </a:lnTo>
                  <a:lnTo>
                    <a:pt x="300" y="222"/>
                  </a:lnTo>
                  <a:lnTo>
                    <a:pt x="300" y="228"/>
                  </a:lnTo>
                  <a:lnTo>
                    <a:pt x="306" y="234"/>
                  </a:lnTo>
                  <a:lnTo>
                    <a:pt x="306" y="240"/>
                  </a:lnTo>
                  <a:lnTo>
                    <a:pt x="306" y="246"/>
                  </a:lnTo>
                  <a:lnTo>
                    <a:pt x="312" y="252"/>
                  </a:lnTo>
                  <a:lnTo>
                    <a:pt x="312" y="258"/>
                  </a:lnTo>
                  <a:lnTo>
                    <a:pt x="318" y="264"/>
                  </a:lnTo>
                  <a:lnTo>
                    <a:pt x="318" y="270"/>
                  </a:lnTo>
                  <a:lnTo>
                    <a:pt x="324" y="276"/>
                  </a:lnTo>
                  <a:lnTo>
                    <a:pt x="324" y="282"/>
                  </a:lnTo>
                  <a:lnTo>
                    <a:pt x="324" y="288"/>
                  </a:lnTo>
                  <a:lnTo>
                    <a:pt x="330" y="294"/>
                  </a:lnTo>
                  <a:lnTo>
                    <a:pt x="330" y="300"/>
                  </a:lnTo>
                  <a:lnTo>
                    <a:pt x="336" y="306"/>
                  </a:lnTo>
                  <a:lnTo>
                    <a:pt x="336" y="312"/>
                  </a:lnTo>
                  <a:lnTo>
                    <a:pt x="336" y="318"/>
                  </a:lnTo>
                  <a:lnTo>
                    <a:pt x="342" y="324"/>
                  </a:lnTo>
                  <a:lnTo>
                    <a:pt x="342" y="330"/>
                  </a:lnTo>
                  <a:lnTo>
                    <a:pt x="348" y="336"/>
                  </a:lnTo>
                  <a:lnTo>
                    <a:pt x="348" y="342"/>
                  </a:lnTo>
                  <a:lnTo>
                    <a:pt x="354" y="348"/>
                  </a:lnTo>
                  <a:lnTo>
                    <a:pt x="354" y="354"/>
                  </a:lnTo>
                  <a:lnTo>
                    <a:pt x="354" y="360"/>
                  </a:lnTo>
                  <a:lnTo>
                    <a:pt x="360" y="366"/>
                  </a:lnTo>
                  <a:lnTo>
                    <a:pt x="360" y="372"/>
                  </a:lnTo>
                  <a:lnTo>
                    <a:pt x="366" y="378"/>
                  </a:lnTo>
                  <a:lnTo>
                    <a:pt x="366" y="384"/>
                  </a:lnTo>
                  <a:lnTo>
                    <a:pt x="366" y="390"/>
                  </a:lnTo>
                  <a:lnTo>
                    <a:pt x="372" y="396"/>
                  </a:lnTo>
                  <a:lnTo>
                    <a:pt x="372" y="402"/>
                  </a:lnTo>
                  <a:lnTo>
                    <a:pt x="378" y="408"/>
                  </a:lnTo>
                  <a:lnTo>
                    <a:pt x="384" y="414"/>
                  </a:lnTo>
                  <a:lnTo>
                    <a:pt x="384" y="420"/>
                  </a:lnTo>
                  <a:lnTo>
                    <a:pt x="384" y="426"/>
                  </a:lnTo>
                  <a:lnTo>
                    <a:pt x="390" y="432"/>
                  </a:lnTo>
                  <a:lnTo>
                    <a:pt x="390" y="438"/>
                  </a:lnTo>
                  <a:lnTo>
                    <a:pt x="396" y="444"/>
                  </a:lnTo>
                  <a:lnTo>
                    <a:pt x="396" y="450"/>
                  </a:lnTo>
                  <a:lnTo>
                    <a:pt x="396" y="456"/>
                  </a:lnTo>
                  <a:lnTo>
                    <a:pt x="402" y="456"/>
                  </a:lnTo>
                  <a:lnTo>
                    <a:pt x="402" y="462"/>
                  </a:lnTo>
                  <a:lnTo>
                    <a:pt x="408" y="468"/>
                  </a:lnTo>
                  <a:lnTo>
                    <a:pt x="408" y="474"/>
                  </a:lnTo>
                  <a:lnTo>
                    <a:pt x="414" y="480"/>
                  </a:lnTo>
                  <a:lnTo>
                    <a:pt x="414" y="486"/>
                  </a:lnTo>
                  <a:lnTo>
                    <a:pt x="420" y="492"/>
                  </a:lnTo>
                  <a:lnTo>
                    <a:pt x="420" y="498"/>
                  </a:lnTo>
                  <a:lnTo>
                    <a:pt x="426" y="504"/>
                  </a:lnTo>
                  <a:lnTo>
                    <a:pt x="426" y="510"/>
                  </a:lnTo>
                  <a:lnTo>
                    <a:pt x="432" y="516"/>
                  </a:lnTo>
                  <a:lnTo>
                    <a:pt x="432" y="522"/>
                  </a:lnTo>
                  <a:lnTo>
                    <a:pt x="438" y="522"/>
                  </a:lnTo>
                  <a:lnTo>
                    <a:pt x="438" y="528"/>
                  </a:lnTo>
                  <a:lnTo>
                    <a:pt x="444" y="528"/>
                  </a:lnTo>
                  <a:lnTo>
                    <a:pt x="444" y="534"/>
                  </a:lnTo>
                  <a:lnTo>
                    <a:pt x="444" y="540"/>
                  </a:lnTo>
                  <a:lnTo>
                    <a:pt x="450" y="540"/>
                  </a:lnTo>
                  <a:lnTo>
                    <a:pt x="450" y="546"/>
                  </a:lnTo>
                  <a:lnTo>
                    <a:pt x="456" y="546"/>
                  </a:lnTo>
                  <a:lnTo>
                    <a:pt x="456" y="552"/>
                  </a:lnTo>
                  <a:lnTo>
                    <a:pt x="456" y="558"/>
                  </a:lnTo>
                  <a:lnTo>
                    <a:pt x="462" y="558"/>
                  </a:lnTo>
                  <a:lnTo>
                    <a:pt x="462" y="564"/>
                  </a:lnTo>
                  <a:lnTo>
                    <a:pt x="468" y="564"/>
                  </a:lnTo>
                  <a:lnTo>
                    <a:pt x="468" y="570"/>
                  </a:lnTo>
                  <a:lnTo>
                    <a:pt x="474" y="570"/>
                  </a:lnTo>
                  <a:lnTo>
                    <a:pt x="474" y="576"/>
                  </a:lnTo>
                  <a:lnTo>
                    <a:pt x="480" y="576"/>
                  </a:lnTo>
                  <a:lnTo>
                    <a:pt x="480" y="582"/>
                  </a:lnTo>
                  <a:lnTo>
                    <a:pt x="486" y="582"/>
                  </a:lnTo>
                  <a:lnTo>
                    <a:pt x="492" y="588"/>
                  </a:lnTo>
                  <a:lnTo>
                    <a:pt x="498" y="588"/>
                  </a:lnTo>
                  <a:lnTo>
                    <a:pt x="498" y="594"/>
                  </a:lnTo>
                  <a:lnTo>
                    <a:pt x="504" y="594"/>
                  </a:lnTo>
                  <a:lnTo>
                    <a:pt x="510" y="594"/>
                  </a:lnTo>
                  <a:lnTo>
                    <a:pt x="510" y="600"/>
                  </a:lnTo>
                  <a:lnTo>
                    <a:pt x="516" y="600"/>
                  </a:lnTo>
                  <a:lnTo>
                    <a:pt x="522" y="600"/>
                  </a:lnTo>
                  <a:lnTo>
                    <a:pt x="528" y="600"/>
                  </a:lnTo>
                  <a:lnTo>
                    <a:pt x="534" y="600"/>
                  </a:lnTo>
                  <a:lnTo>
                    <a:pt x="540" y="600"/>
                  </a:lnTo>
                  <a:lnTo>
                    <a:pt x="546" y="600"/>
                  </a:lnTo>
                  <a:lnTo>
                    <a:pt x="546" y="594"/>
                  </a:lnTo>
                  <a:lnTo>
                    <a:pt x="552" y="594"/>
                  </a:lnTo>
                  <a:lnTo>
                    <a:pt x="558" y="594"/>
                  </a:lnTo>
                  <a:lnTo>
                    <a:pt x="558" y="588"/>
                  </a:lnTo>
                  <a:lnTo>
                    <a:pt x="564" y="588"/>
                  </a:lnTo>
                  <a:lnTo>
                    <a:pt x="570" y="582"/>
                  </a:lnTo>
                  <a:lnTo>
                    <a:pt x="576" y="582"/>
                  </a:lnTo>
                  <a:lnTo>
                    <a:pt x="576" y="576"/>
                  </a:lnTo>
                  <a:lnTo>
                    <a:pt x="582" y="576"/>
                  </a:lnTo>
                  <a:lnTo>
                    <a:pt x="582" y="570"/>
                  </a:lnTo>
                  <a:lnTo>
                    <a:pt x="588" y="570"/>
                  </a:lnTo>
                  <a:lnTo>
                    <a:pt x="588" y="564"/>
                  </a:lnTo>
                  <a:lnTo>
                    <a:pt x="594" y="564"/>
                  </a:lnTo>
                  <a:lnTo>
                    <a:pt x="594" y="558"/>
                  </a:lnTo>
                  <a:lnTo>
                    <a:pt x="600" y="552"/>
                  </a:lnTo>
                  <a:lnTo>
                    <a:pt x="606" y="546"/>
                  </a:lnTo>
                  <a:lnTo>
                    <a:pt x="606" y="540"/>
                  </a:lnTo>
                  <a:lnTo>
                    <a:pt x="612" y="540"/>
                  </a:lnTo>
                  <a:lnTo>
                    <a:pt x="612" y="534"/>
                  </a:lnTo>
                  <a:lnTo>
                    <a:pt x="618" y="528"/>
                  </a:lnTo>
                  <a:lnTo>
                    <a:pt x="618" y="522"/>
                  </a:lnTo>
                  <a:lnTo>
                    <a:pt x="624" y="522"/>
                  </a:lnTo>
                  <a:lnTo>
                    <a:pt x="624" y="516"/>
                  </a:lnTo>
                  <a:lnTo>
                    <a:pt x="630" y="510"/>
                  </a:lnTo>
                  <a:lnTo>
                    <a:pt x="630" y="504"/>
                  </a:lnTo>
                  <a:lnTo>
                    <a:pt x="636" y="498"/>
                  </a:lnTo>
                  <a:lnTo>
                    <a:pt x="636" y="492"/>
                  </a:lnTo>
                  <a:lnTo>
                    <a:pt x="642" y="492"/>
                  </a:ln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6"/>
            <p:cNvSpPr>
              <a:spLocks/>
            </p:cNvSpPr>
            <p:nvPr/>
          </p:nvSpPr>
          <p:spPr bwMode="auto">
            <a:xfrm>
              <a:off x="2415" y="1857"/>
              <a:ext cx="636" cy="588"/>
            </a:xfrm>
            <a:custGeom>
              <a:avLst/>
              <a:gdLst>
                <a:gd name="T0" fmla="*/ 6 w 636"/>
                <a:gd name="T1" fmla="*/ 468 h 588"/>
                <a:gd name="T2" fmla="*/ 18 w 636"/>
                <a:gd name="T3" fmla="*/ 444 h 588"/>
                <a:gd name="T4" fmla="*/ 30 w 636"/>
                <a:gd name="T5" fmla="*/ 420 h 588"/>
                <a:gd name="T6" fmla="*/ 48 w 636"/>
                <a:gd name="T7" fmla="*/ 390 h 588"/>
                <a:gd name="T8" fmla="*/ 60 w 636"/>
                <a:gd name="T9" fmla="*/ 360 h 588"/>
                <a:gd name="T10" fmla="*/ 72 w 636"/>
                <a:gd name="T11" fmla="*/ 330 h 588"/>
                <a:gd name="T12" fmla="*/ 84 w 636"/>
                <a:gd name="T13" fmla="*/ 300 h 588"/>
                <a:gd name="T14" fmla="*/ 96 w 636"/>
                <a:gd name="T15" fmla="*/ 270 h 588"/>
                <a:gd name="T16" fmla="*/ 108 w 636"/>
                <a:gd name="T17" fmla="*/ 240 h 588"/>
                <a:gd name="T18" fmla="*/ 120 w 636"/>
                <a:gd name="T19" fmla="*/ 210 h 588"/>
                <a:gd name="T20" fmla="*/ 132 w 636"/>
                <a:gd name="T21" fmla="*/ 186 h 588"/>
                <a:gd name="T22" fmla="*/ 144 w 636"/>
                <a:gd name="T23" fmla="*/ 156 h 588"/>
                <a:gd name="T24" fmla="*/ 156 w 636"/>
                <a:gd name="T25" fmla="*/ 132 h 588"/>
                <a:gd name="T26" fmla="*/ 168 w 636"/>
                <a:gd name="T27" fmla="*/ 108 h 588"/>
                <a:gd name="T28" fmla="*/ 186 w 636"/>
                <a:gd name="T29" fmla="*/ 84 h 588"/>
                <a:gd name="T30" fmla="*/ 198 w 636"/>
                <a:gd name="T31" fmla="*/ 66 h 588"/>
                <a:gd name="T32" fmla="*/ 210 w 636"/>
                <a:gd name="T33" fmla="*/ 48 h 588"/>
                <a:gd name="T34" fmla="*/ 222 w 636"/>
                <a:gd name="T35" fmla="*/ 36 h 588"/>
                <a:gd name="T36" fmla="*/ 234 w 636"/>
                <a:gd name="T37" fmla="*/ 18 h 588"/>
                <a:gd name="T38" fmla="*/ 246 w 636"/>
                <a:gd name="T39" fmla="*/ 12 h 588"/>
                <a:gd name="T40" fmla="*/ 258 w 636"/>
                <a:gd name="T41" fmla="*/ 6 h 588"/>
                <a:gd name="T42" fmla="*/ 270 w 636"/>
                <a:gd name="T43" fmla="*/ 0 h 588"/>
                <a:gd name="T44" fmla="*/ 282 w 636"/>
                <a:gd name="T45" fmla="*/ 0 h 588"/>
                <a:gd name="T46" fmla="*/ 294 w 636"/>
                <a:gd name="T47" fmla="*/ 0 h 588"/>
                <a:gd name="T48" fmla="*/ 306 w 636"/>
                <a:gd name="T49" fmla="*/ 6 h 588"/>
                <a:gd name="T50" fmla="*/ 324 w 636"/>
                <a:gd name="T51" fmla="*/ 18 h 588"/>
                <a:gd name="T52" fmla="*/ 336 w 636"/>
                <a:gd name="T53" fmla="*/ 24 h 588"/>
                <a:gd name="T54" fmla="*/ 348 w 636"/>
                <a:gd name="T55" fmla="*/ 42 h 588"/>
                <a:gd name="T56" fmla="*/ 360 w 636"/>
                <a:gd name="T57" fmla="*/ 54 h 588"/>
                <a:gd name="T58" fmla="*/ 372 w 636"/>
                <a:gd name="T59" fmla="*/ 78 h 588"/>
                <a:gd name="T60" fmla="*/ 384 w 636"/>
                <a:gd name="T61" fmla="*/ 96 h 588"/>
                <a:gd name="T62" fmla="*/ 396 w 636"/>
                <a:gd name="T63" fmla="*/ 120 h 588"/>
                <a:gd name="T64" fmla="*/ 408 w 636"/>
                <a:gd name="T65" fmla="*/ 144 h 588"/>
                <a:gd name="T66" fmla="*/ 420 w 636"/>
                <a:gd name="T67" fmla="*/ 168 h 588"/>
                <a:gd name="T68" fmla="*/ 432 w 636"/>
                <a:gd name="T69" fmla="*/ 198 h 588"/>
                <a:gd name="T70" fmla="*/ 444 w 636"/>
                <a:gd name="T71" fmla="*/ 228 h 588"/>
                <a:gd name="T72" fmla="*/ 462 w 636"/>
                <a:gd name="T73" fmla="*/ 258 h 588"/>
                <a:gd name="T74" fmla="*/ 474 w 636"/>
                <a:gd name="T75" fmla="*/ 288 h 588"/>
                <a:gd name="T76" fmla="*/ 486 w 636"/>
                <a:gd name="T77" fmla="*/ 318 h 588"/>
                <a:gd name="T78" fmla="*/ 498 w 636"/>
                <a:gd name="T79" fmla="*/ 348 h 588"/>
                <a:gd name="T80" fmla="*/ 510 w 636"/>
                <a:gd name="T81" fmla="*/ 378 h 588"/>
                <a:gd name="T82" fmla="*/ 522 w 636"/>
                <a:gd name="T83" fmla="*/ 402 h 588"/>
                <a:gd name="T84" fmla="*/ 534 w 636"/>
                <a:gd name="T85" fmla="*/ 432 h 588"/>
                <a:gd name="T86" fmla="*/ 546 w 636"/>
                <a:gd name="T87" fmla="*/ 456 h 588"/>
                <a:gd name="T88" fmla="*/ 558 w 636"/>
                <a:gd name="T89" fmla="*/ 480 h 588"/>
                <a:gd name="T90" fmla="*/ 570 w 636"/>
                <a:gd name="T91" fmla="*/ 504 h 588"/>
                <a:gd name="T92" fmla="*/ 582 w 636"/>
                <a:gd name="T93" fmla="*/ 528 h 588"/>
                <a:gd name="T94" fmla="*/ 594 w 636"/>
                <a:gd name="T95" fmla="*/ 546 h 588"/>
                <a:gd name="T96" fmla="*/ 612 w 636"/>
                <a:gd name="T97" fmla="*/ 564 h 588"/>
                <a:gd name="T98" fmla="*/ 624 w 636"/>
                <a:gd name="T99" fmla="*/ 576 h 588"/>
                <a:gd name="T100" fmla="*/ 636 w 636"/>
                <a:gd name="T101" fmla="*/ 588 h 5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36" h="588">
                  <a:moveTo>
                    <a:pt x="0" y="492"/>
                  </a:moveTo>
                  <a:lnTo>
                    <a:pt x="0" y="486"/>
                  </a:lnTo>
                  <a:lnTo>
                    <a:pt x="0" y="480"/>
                  </a:lnTo>
                  <a:lnTo>
                    <a:pt x="6" y="474"/>
                  </a:lnTo>
                  <a:lnTo>
                    <a:pt x="6" y="468"/>
                  </a:lnTo>
                  <a:lnTo>
                    <a:pt x="12" y="468"/>
                  </a:lnTo>
                  <a:lnTo>
                    <a:pt x="12" y="462"/>
                  </a:lnTo>
                  <a:lnTo>
                    <a:pt x="18" y="456"/>
                  </a:lnTo>
                  <a:lnTo>
                    <a:pt x="18" y="450"/>
                  </a:lnTo>
                  <a:lnTo>
                    <a:pt x="18" y="444"/>
                  </a:lnTo>
                  <a:lnTo>
                    <a:pt x="24" y="438"/>
                  </a:lnTo>
                  <a:lnTo>
                    <a:pt x="24" y="432"/>
                  </a:lnTo>
                  <a:lnTo>
                    <a:pt x="30" y="426"/>
                  </a:lnTo>
                  <a:lnTo>
                    <a:pt x="30" y="420"/>
                  </a:lnTo>
                  <a:lnTo>
                    <a:pt x="36" y="414"/>
                  </a:lnTo>
                  <a:lnTo>
                    <a:pt x="36" y="408"/>
                  </a:lnTo>
                  <a:lnTo>
                    <a:pt x="42" y="402"/>
                  </a:lnTo>
                  <a:lnTo>
                    <a:pt x="42" y="396"/>
                  </a:lnTo>
                  <a:lnTo>
                    <a:pt x="48" y="390"/>
                  </a:lnTo>
                  <a:lnTo>
                    <a:pt x="48" y="384"/>
                  </a:lnTo>
                  <a:lnTo>
                    <a:pt x="48" y="378"/>
                  </a:lnTo>
                  <a:lnTo>
                    <a:pt x="54" y="372"/>
                  </a:lnTo>
                  <a:lnTo>
                    <a:pt x="54" y="366"/>
                  </a:lnTo>
                  <a:lnTo>
                    <a:pt x="60" y="360"/>
                  </a:lnTo>
                  <a:lnTo>
                    <a:pt x="60" y="354"/>
                  </a:lnTo>
                  <a:lnTo>
                    <a:pt x="60" y="348"/>
                  </a:lnTo>
                  <a:lnTo>
                    <a:pt x="66" y="342"/>
                  </a:lnTo>
                  <a:lnTo>
                    <a:pt x="66" y="336"/>
                  </a:lnTo>
                  <a:lnTo>
                    <a:pt x="72" y="330"/>
                  </a:lnTo>
                  <a:lnTo>
                    <a:pt x="72" y="324"/>
                  </a:lnTo>
                  <a:lnTo>
                    <a:pt x="78" y="318"/>
                  </a:lnTo>
                  <a:lnTo>
                    <a:pt x="78" y="312"/>
                  </a:lnTo>
                  <a:lnTo>
                    <a:pt x="78" y="306"/>
                  </a:lnTo>
                  <a:lnTo>
                    <a:pt x="84" y="300"/>
                  </a:lnTo>
                  <a:lnTo>
                    <a:pt x="84" y="294"/>
                  </a:lnTo>
                  <a:lnTo>
                    <a:pt x="90" y="288"/>
                  </a:lnTo>
                  <a:lnTo>
                    <a:pt x="90" y="282"/>
                  </a:lnTo>
                  <a:lnTo>
                    <a:pt x="90" y="276"/>
                  </a:lnTo>
                  <a:lnTo>
                    <a:pt x="96" y="270"/>
                  </a:lnTo>
                  <a:lnTo>
                    <a:pt x="96" y="264"/>
                  </a:lnTo>
                  <a:lnTo>
                    <a:pt x="102" y="258"/>
                  </a:lnTo>
                  <a:lnTo>
                    <a:pt x="102" y="252"/>
                  </a:lnTo>
                  <a:lnTo>
                    <a:pt x="108" y="246"/>
                  </a:lnTo>
                  <a:lnTo>
                    <a:pt x="108" y="240"/>
                  </a:lnTo>
                  <a:lnTo>
                    <a:pt x="108" y="234"/>
                  </a:lnTo>
                  <a:lnTo>
                    <a:pt x="114" y="228"/>
                  </a:lnTo>
                  <a:lnTo>
                    <a:pt x="114" y="222"/>
                  </a:lnTo>
                  <a:lnTo>
                    <a:pt x="120" y="216"/>
                  </a:lnTo>
                  <a:lnTo>
                    <a:pt x="120" y="210"/>
                  </a:lnTo>
                  <a:lnTo>
                    <a:pt x="120" y="204"/>
                  </a:lnTo>
                  <a:lnTo>
                    <a:pt x="126" y="198"/>
                  </a:lnTo>
                  <a:lnTo>
                    <a:pt x="132" y="192"/>
                  </a:lnTo>
                  <a:lnTo>
                    <a:pt x="132" y="186"/>
                  </a:lnTo>
                  <a:lnTo>
                    <a:pt x="138" y="180"/>
                  </a:lnTo>
                  <a:lnTo>
                    <a:pt x="138" y="174"/>
                  </a:lnTo>
                  <a:lnTo>
                    <a:pt x="138" y="168"/>
                  </a:lnTo>
                  <a:lnTo>
                    <a:pt x="144" y="162"/>
                  </a:lnTo>
                  <a:lnTo>
                    <a:pt x="144" y="156"/>
                  </a:lnTo>
                  <a:lnTo>
                    <a:pt x="150" y="150"/>
                  </a:lnTo>
                  <a:lnTo>
                    <a:pt x="150" y="144"/>
                  </a:lnTo>
                  <a:lnTo>
                    <a:pt x="156" y="144"/>
                  </a:lnTo>
                  <a:lnTo>
                    <a:pt x="156" y="138"/>
                  </a:lnTo>
                  <a:lnTo>
                    <a:pt x="156" y="132"/>
                  </a:lnTo>
                  <a:lnTo>
                    <a:pt x="162" y="126"/>
                  </a:lnTo>
                  <a:lnTo>
                    <a:pt x="162" y="120"/>
                  </a:lnTo>
                  <a:lnTo>
                    <a:pt x="168" y="114"/>
                  </a:lnTo>
                  <a:lnTo>
                    <a:pt x="168" y="108"/>
                  </a:lnTo>
                  <a:lnTo>
                    <a:pt x="174" y="102"/>
                  </a:lnTo>
                  <a:lnTo>
                    <a:pt x="174" y="96"/>
                  </a:lnTo>
                  <a:lnTo>
                    <a:pt x="180" y="96"/>
                  </a:lnTo>
                  <a:lnTo>
                    <a:pt x="180" y="90"/>
                  </a:lnTo>
                  <a:lnTo>
                    <a:pt x="186" y="84"/>
                  </a:lnTo>
                  <a:lnTo>
                    <a:pt x="186" y="78"/>
                  </a:lnTo>
                  <a:lnTo>
                    <a:pt x="192" y="72"/>
                  </a:lnTo>
                  <a:lnTo>
                    <a:pt x="198" y="66"/>
                  </a:lnTo>
                  <a:lnTo>
                    <a:pt x="198" y="60"/>
                  </a:lnTo>
                  <a:lnTo>
                    <a:pt x="204" y="54"/>
                  </a:lnTo>
                  <a:lnTo>
                    <a:pt x="210" y="48"/>
                  </a:lnTo>
                  <a:lnTo>
                    <a:pt x="210" y="42"/>
                  </a:lnTo>
                  <a:lnTo>
                    <a:pt x="216" y="42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2" y="30"/>
                  </a:lnTo>
                  <a:lnTo>
                    <a:pt x="228" y="30"/>
                  </a:lnTo>
                  <a:lnTo>
                    <a:pt x="228" y="24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0" y="12"/>
                  </a:lnTo>
                  <a:lnTo>
                    <a:pt x="246" y="12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12"/>
                  </a:lnTo>
                  <a:lnTo>
                    <a:pt x="318" y="12"/>
                  </a:lnTo>
                  <a:lnTo>
                    <a:pt x="324" y="18"/>
                  </a:lnTo>
                  <a:lnTo>
                    <a:pt x="330" y="24"/>
                  </a:lnTo>
                  <a:lnTo>
                    <a:pt x="336" y="24"/>
                  </a:lnTo>
                  <a:lnTo>
                    <a:pt x="336" y="30"/>
                  </a:lnTo>
                  <a:lnTo>
                    <a:pt x="342" y="36"/>
                  </a:lnTo>
                  <a:lnTo>
                    <a:pt x="348" y="42"/>
                  </a:lnTo>
                  <a:lnTo>
                    <a:pt x="354" y="48"/>
                  </a:lnTo>
                  <a:lnTo>
                    <a:pt x="354" y="54"/>
                  </a:lnTo>
                  <a:lnTo>
                    <a:pt x="360" y="54"/>
                  </a:lnTo>
                  <a:lnTo>
                    <a:pt x="360" y="60"/>
                  </a:lnTo>
                  <a:lnTo>
                    <a:pt x="366" y="66"/>
                  </a:lnTo>
                  <a:lnTo>
                    <a:pt x="366" y="72"/>
                  </a:lnTo>
                  <a:lnTo>
                    <a:pt x="372" y="78"/>
                  </a:lnTo>
                  <a:lnTo>
                    <a:pt x="378" y="84"/>
                  </a:lnTo>
                  <a:lnTo>
                    <a:pt x="378" y="90"/>
                  </a:lnTo>
                  <a:lnTo>
                    <a:pt x="384" y="90"/>
                  </a:lnTo>
                  <a:lnTo>
                    <a:pt x="384" y="96"/>
                  </a:lnTo>
                  <a:lnTo>
                    <a:pt x="384" y="102"/>
                  </a:lnTo>
                  <a:lnTo>
                    <a:pt x="390" y="108"/>
                  </a:lnTo>
                  <a:lnTo>
                    <a:pt x="396" y="114"/>
                  </a:lnTo>
                  <a:lnTo>
                    <a:pt x="396" y="120"/>
                  </a:lnTo>
                  <a:lnTo>
                    <a:pt x="396" y="126"/>
                  </a:lnTo>
                  <a:lnTo>
                    <a:pt x="402" y="132"/>
                  </a:lnTo>
                  <a:lnTo>
                    <a:pt x="408" y="138"/>
                  </a:lnTo>
                  <a:lnTo>
                    <a:pt x="408" y="144"/>
                  </a:lnTo>
                  <a:lnTo>
                    <a:pt x="414" y="150"/>
                  </a:lnTo>
                  <a:lnTo>
                    <a:pt x="414" y="156"/>
                  </a:lnTo>
                  <a:lnTo>
                    <a:pt x="414" y="162"/>
                  </a:lnTo>
                  <a:lnTo>
                    <a:pt x="420" y="168"/>
                  </a:lnTo>
                  <a:lnTo>
                    <a:pt x="426" y="174"/>
                  </a:lnTo>
                  <a:lnTo>
                    <a:pt x="426" y="180"/>
                  </a:lnTo>
                  <a:lnTo>
                    <a:pt x="426" y="186"/>
                  </a:lnTo>
                  <a:lnTo>
                    <a:pt x="432" y="192"/>
                  </a:lnTo>
                  <a:lnTo>
                    <a:pt x="432" y="198"/>
                  </a:lnTo>
                  <a:lnTo>
                    <a:pt x="438" y="204"/>
                  </a:lnTo>
                  <a:lnTo>
                    <a:pt x="438" y="210"/>
                  </a:lnTo>
                  <a:lnTo>
                    <a:pt x="444" y="216"/>
                  </a:lnTo>
                  <a:lnTo>
                    <a:pt x="444" y="222"/>
                  </a:lnTo>
                  <a:lnTo>
                    <a:pt x="444" y="228"/>
                  </a:lnTo>
                  <a:lnTo>
                    <a:pt x="450" y="234"/>
                  </a:lnTo>
                  <a:lnTo>
                    <a:pt x="450" y="240"/>
                  </a:lnTo>
                  <a:lnTo>
                    <a:pt x="456" y="246"/>
                  </a:lnTo>
                  <a:lnTo>
                    <a:pt x="456" y="252"/>
                  </a:lnTo>
                  <a:lnTo>
                    <a:pt x="462" y="258"/>
                  </a:lnTo>
                  <a:lnTo>
                    <a:pt x="462" y="264"/>
                  </a:lnTo>
                  <a:lnTo>
                    <a:pt x="462" y="270"/>
                  </a:lnTo>
                  <a:lnTo>
                    <a:pt x="468" y="276"/>
                  </a:lnTo>
                  <a:lnTo>
                    <a:pt x="468" y="282"/>
                  </a:lnTo>
                  <a:lnTo>
                    <a:pt x="474" y="288"/>
                  </a:lnTo>
                  <a:lnTo>
                    <a:pt x="474" y="294"/>
                  </a:lnTo>
                  <a:lnTo>
                    <a:pt x="474" y="300"/>
                  </a:lnTo>
                  <a:lnTo>
                    <a:pt x="480" y="306"/>
                  </a:lnTo>
                  <a:lnTo>
                    <a:pt x="480" y="312"/>
                  </a:lnTo>
                  <a:lnTo>
                    <a:pt x="486" y="318"/>
                  </a:lnTo>
                  <a:lnTo>
                    <a:pt x="486" y="324"/>
                  </a:lnTo>
                  <a:lnTo>
                    <a:pt x="492" y="330"/>
                  </a:lnTo>
                  <a:lnTo>
                    <a:pt x="492" y="336"/>
                  </a:lnTo>
                  <a:lnTo>
                    <a:pt x="492" y="342"/>
                  </a:lnTo>
                  <a:lnTo>
                    <a:pt x="498" y="348"/>
                  </a:lnTo>
                  <a:lnTo>
                    <a:pt x="498" y="354"/>
                  </a:lnTo>
                  <a:lnTo>
                    <a:pt x="504" y="360"/>
                  </a:lnTo>
                  <a:lnTo>
                    <a:pt x="504" y="366"/>
                  </a:lnTo>
                  <a:lnTo>
                    <a:pt x="504" y="372"/>
                  </a:lnTo>
                  <a:lnTo>
                    <a:pt x="510" y="378"/>
                  </a:lnTo>
                  <a:lnTo>
                    <a:pt x="510" y="384"/>
                  </a:lnTo>
                  <a:lnTo>
                    <a:pt x="516" y="390"/>
                  </a:lnTo>
                  <a:lnTo>
                    <a:pt x="516" y="396"/>
                  </a:lnTo>
                  <a:lnTo>
                    <a:pt x="522" y="396"/>
                  </a:lnTo>
                  <a:lnTo>
                    <a:pt x="522" y="402"/>
                  </a:lnTo>
                  <a:lnTo>
                    <a:pt x="522" y="408"/>
                  </a:lnTo>
                  <a:lnTo>
                    <a:pt x="528" y="414"/>
                  </a:lnTo>
                  <a:lnTo>
                    <a:pt x="528" y="420"/>
                  </a:lnTo>
                  <a:lnTo>
                    <a:pt x="534" y="426"/>
                  </a:lnTo>
                  <a:lnTo>
                    <a:pt x="534" y="432"/>
                  </a:lnTo>
                  <a:lnTo>
                    <a:pt x="534" y="438"/>
                  </a:lnTo>
                  <a:lnTo>
                    <a:pt x="540" y="444"/>
                  </a:lnTo>
                  <a:lnTo>
                    <a:pt x="540" y="450"/>
                  </a:lnTo>
                  <a:lnTo>
                    <a:pt x="546" y="456"/>
                  </a:lnTo>
                  <a:lnTo>
                    <a:pt x="552" y="462"/>
                  </a:lnTo>
                  <a:lnTo>
                    <a:pt x="552" y="468"/>
                  </a:lnTo>
                  <a:lnTo>
                    <a:pt x="552" y="474"/>
                  </a:lnTo>
                  <a:lnTo>
                    <a:pt x="558" y="480"/>
                  </a:lnTo>
                  <a:lnTo>
                    <a:pt x="564" y="486"/>
                  </a:lnTo>
                  <a:lnTo>
                    <a:pt x="564" y="492"/>
                  </a:lnTo>
                  <a:lnTo>
                    <a:pt x="564" y="498"/>
                  </a:lnTo>
                  <a:lnTo>
                    <a:pt x="570" y="504"/>
                  </a:lnTo>
                  <a:lnTo>
                    <a:pt x="576" y="510"/>
                  </a:lnTo>
                  <a:lnTo>
                    <a:pt x="576" y="516"/>
                  </a:lnTo>
                  <a:lnTo>
                    <a:pt x="582" y="516"/>
                  </a:lnTo>
                  <a:lnTo>
                    <a:pt x="582" y="522"/>
                  </a:lnTo>
                  <a:lnTo>
                    <a:pt x="582" y="528"/>
                  </a:lnTo>
                  <a:lnTo>
                    <a:pt x="588" y="528"/>
                  </a:lnTo>
                  <a:lnTo>
                    <a:pt x="588" y="534"/>
                  </a:lnTo>
                  <a:lnTo>
                    <a:pt x="594" y="540"/>
                  </a:lnTo>
                  <a:lnTo>
                    <a:pt x="594" y="546"/>
                  </a:lnTo>
                  <a:lnTo>
                    <a:pt x="600" y="546"/>
                  </a:lnTo>
                  <a:lnTo>
                    <a:pt x="600" y="552"/>
                  </a:lnTo>
                  <a:lnTo>
                    <a:pt x="606" y="552"/>
                  </a:lnTo>
                  <a:lnTo>
                    <a:pt x="606" y="558"/>
                  </a:lnTo>
                  <a:lnTo>
                    <a:pt x="612" y="564"/>
                  </a:lnTo>
                  <a:lnTo>
                    <a:pt x="618" y="570"/>
                  </a:lnTo>
                  <a:lnTo>
                    <a:pt x="624" y="576"/>
                  </a:lnTo>
                  <a:lnTo>
                    <a:pt x="630" y="582"/>
                  </a:lnTo>
                  <a:lnTo>
                    <a:pt x="636" y="588"/>
                  </a:ln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7"/>
            <p:cNvSpPr>
              <a:spLocks/>
            </p:cNvSpPr>
            <p:nvPr/>
          </p:nvSpPr>
          <p:spPr bwMode="auto">
            <a:xfrm>
              <a:off x="3051" y="1857"/>
              <a:ext cx="642" cy="600"/>
            </a:xfrm>
            <a:custGeom>
              <a:avLst/>
              <a:gdLst>
                <a:gd name="T0" fmla="*/ 12 w 642"/>
                <a:gd name="T1" fmla="*/ 594 h 600"/>
                <a:gd name="T2" fmla="*/ 24 w 642"/>
                <a:gd name="T3" fmla="*/ 600 h 600"/>
                <a:gd name="T4" fmla="*/ 36 w 642"/>
                <a:gd name="T5" fmla="*/ 600 h 600"/>
                <a:gd name="T6" fmla="*/ 48 w 642"/>
                <a:gd name="T7" fmla="*/ 600 h 600"/>
                <a:gd name="T8" fmla="*/ 60 w 642"/>
                <a:gd name="T9" fmla="*/ 594 h 600"/>
                <a:gd name="T10" fmla="*/ 72 w 642"/>
                <a:gd name="T11" fmla="*/ 588 h 600"/>
                <a:gd name="T12" fmla="*/ 84 w 642"/>
                <a:gd name="T13" fmla="*/ 576 h 600"/>
                <a:gd name="T14" fmla="*/ 96 w 642"/>
                <a:gd name="T15" fmla="*/ 564 h 600"/>
                <a:gd name="T16" fmla="*/ 114 w 642"/>
                <a:gd name="T17" fmla="*/ 552 h 600"/>
                <a:gd name="T18" fmla="*/ 126 w 642"/>
                <a:gd name="T19" fmla="*/ 534 h 600"/>
                <a:gd name="T20" fmla="*/ 138 w 642"/>
                <a:gd name="T21" fmla="*/ 510 h 600"/>
                <a:gd name="T22" fmla="*/ 150 w 642"/>
                <a:gd name="T23" fmla="*/ 492 h 600"/>
                <a:gd name="T24" fmla="*/ 162 w 642"/>
                <a:gd name="T25" fmla="*/ 468 h 600"/>
                <a:gd name="T26" fmla="*/ 174 w 642"/>
                <a:gd name="T27" fmla="*/ 438 h 600"/>
                <a:gd name="T28" fmla="*/ 186 w 642"/>
                <a:gd name="T29" fmla="*/ 414 h 600"/>
                <a:gd name="T30" fmla="*/ 198 w 642"/>
                <a:gd name="T31" fmla="*/ 384 h 600"/>
                <a:gd name="T32" fmla="*/ 210 w 642"/>
                <a:gd name="T33" fmla="*/ 354 h 600"/>
                <a:gd name="T34" fmla="*/ 222 w 642"/>
                <a:gd name="T35" fmla="*/ 324 h 600"/>
                <a:gd name="T36" fmla="*/ 234 w 642"/>
                <a:gd name="T37" fmla="*/ 294 h 600"/>
                <a:gd name="T38" fmla="*/ 252 w 642"/>
                <a:gd name="T39" fmla="*/ 264 h 600"/>
                <a:gd name="T40" fmla="*/ 264 w 642"/>
                <a:gd name="T41" fmla="*/ 234 h 600"/>
                <a:gd name="T42" fmla="*/ 276 w 642"/>
                <a:gd name="T43" fmla="*/ 210 h 600"/>
                <a:gd name="T44" fmla="*/ 288 w 642"/>
                <a:gd name="T45" fmla="*/ 180 h 600"/>
                <a:gd name="T46" fmla="*/ 300 w 642"/>
                <a:gd name="T47" fmla="*/ 150 h 600"/>
                <a:gd name="T48" fmla="*/ 312 w 642"/>
                <a:gd name="T49" fmla="*/ 126 h 600"/>
                <a:gd name="T50" fmla="*/ 324 w 642"/>
                <a:gd name="T51" fmla="*/ 102 h 600"/>
                <a:gd name="T52" fmla="*/ 336 w 642"/>
                <a:gd name="T53" fmla="*/ 84 h 600"/>
                <a:gd name="T54" fmla="*/ 348 w 642"/>
                <a:gd name="T55" fmla="*/ 60 h 600"/>
                <a:gd name="T56" fmla="*/ 360 w 642"/>
                <a:gd name="T57" fmla="*/ 48 h 600"/>
                <a:gd name="T58" fmla="*/ 372 w 642"/>
                <a:gd name="T59" fmla="*/ 30 h 600"/>
                <a:gd name="T60" fmla="*/ 390 w 642"/>
                <a:gd name="T61" fmla="*/ 18 h 600"/>
                <a:gd name="T62" fmla="*/ 402 w 642"/>
                <a:gd name="T63" fmla="*/ 12 h 600"/>
                <a:gd name="T64" fmla="*/ 414 w 642"/>
                <a:gd name="T65" fmla="*/ 6 h 600"/>
                <a:gd name="T66" fmla="*/ 426 w 642"/>
                <a:gd name="T67" fmla="*/ 0 h 600"/>
                <a:gd name="T68" fmla="*/ 438 w 642"/>
                <a:gd name="T69" fmla="*/ 0 h 600"/>
                <a:gd name="T70" fmla="*/ 450 w 642"/>
                <a:gd name="T71" fmla="*/ 6 h 600"/>
                <a:gd name="T72" fmla="*/ 462 w 642"/>
                <a:gd name="T73" fmla="*/ 6 h 600"/>
                <a:gd name="T74" fmla="*/ 474 w 642"/>
                <a:gd name="T75" fmla="*/ 18 h 600"/>
                <a:gd name="T76" fmla="*/ 486 w 642"/>
                <a:gd name="T77" fmla="*/ 30 h 600"/>
                <a:gd name="T78" fmla="*/ 498 w 642"/>
                <a:gd name="T79" fmla="*/ 42 h 600"/>
                <a:gd name="T80" fmla="*/ 510 w 642"/>
                <a:gd name="T81" fmla="*/ 60 h 600"/>
                <a:gd name="T82" fmla="*/ 528 w 642"/>
                <a:gd name="T83" fmla="*/ 78 h 600"/>
                <a:gd name="T84" fmla="*/ 540 w 642"/>
                <a:gd name="T85" fmla="*/ 102 h 600"/>
                <a:gd name="T86" fmla="*/ 552 w 642"/>
                <a:gd name="T87" fmla="*/ 126 h 600"/>
                <a:gd name="T88" fmla="*/ 564 w 642"/>
                <a:gd name="T89" fmla="*/ 150 h 600"/>
                <a:gd name="T90" fmla="*/ 576 w 642"/>
                <a:gd name="T91" fmla="*/ 174 h 600"/>
                <a:gd name="T92" fmla="*/ 588 w 642"/>
                <a:gd name="T93" fmla="*/ 204 h 600"/>
                <a:gd name="T94" fmla="*/ 600 w 642"/>
                <a:gd name="T95" fmla="*/ 234 h 600"/>
                <a:gd name="T96" fmla="*/ 612 w 642"/>
                <a:gd name="T97" fmla="*/ 264 h 600"/>
                <a:gd name="T98" fmla="*/ 624 w 642"/>
                <a:gd name="T99" fmla="*/ 294 h 600"/>
                <a:gd name="T100" fmla="*/ 636 w 642"/>
                <a:gd name="T101" fmla="*/ 324 h 6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42" h="600">
                  <a:moveTo>
                    <a:pt x="0" y="588"/>
                  </a:moveTo>
                  <a:lnTo>
                    <a:pt x="6" y="588"/>
                  </a:lnTo>
                  <a:lnTo>
                    <a:pt x="6" y="594"/>
                  </a:lnTo>
                  <a:lnTo>
                    <a:pt x="12" y="594"/>
                  </a:lnTo>
                  <a:lnTo>
                    <a:pt x="18" y="594"/>
                  </a:lnTo>
                  <a:lnTo>
                    <a:pt x="24" y="600"/>
                  </a:lnTo>
                  <a:lnTo>
                    <a:pt x="30" y="600"/>
                  </a:lnTo>
                  <a:lnTo>
                    <a:pt x="36" y="600"/>
                  </a:lnTo>
                  <a:lnTo>
                    <a:pt x="42" y="600"/>
                  </a:lnTo>
                  <a:lnTo>
                    <a:pt x="48" y="600"/>
                  </a:lnTo>
                  <a:lnTo>
                    <a:pt x="54" y="600"/>
                  </a:lnTo>
                  <a:lnTo>
                    <a:pt x="54" y="594"/>
                  </a:lnTo>
                  <a:lnTo>
                    <a:pt x="60" y="594"/>
                  </a:lnTo>
                  <a:lnTo>
                    <a:pt x="66" y="594"/>
                  </a:lnTo>
                  <a:lnTo>
                    <a:pt x="72" y="588"/>
                  </a:lnTo>
                  <a:lnTo>
                    <a:pt x="78" y="588"/>
                  </a:lnTo>
                  <a:lnTo>
                    <a:pt x="78" y="582"/>
                  </a:lnTo>
                  <a:lnTo>
                    <a:pt x="84" y="582"/>
                  </a:lnTo>
                  <a:lnTo>
                    <a:pt x="84" y="576"/>
                  </a:lnTo>
                  <a:lnTo>
                    <a:pt x="90" y="576"/>
                  </a:lnTo>
                  <a:lnTo>
                    <a:pt x="96" y="570"/>
                  </a:lnTo>
                  <a:lnTo>
                    <a:pt x="96" y="564"/>
                  </a:lnTo>
                  <a:lnTo>
                    <a:pt x="102" y="564"/>
                  </a:lnTo>
                  <a:lnTo>
                    <a:pt x="102" y="558"/>
                  </a:lnTo>
                  <a:lnTo>
                    <a:pt x="108" y="558"/>
                  </a:lnTo>
                  <a:lnTo>
                    <a:pt x="108" y="552"/>
                  </a:lnTo>
                  <a:lnTo>
                    <a:pt x="114" y="552"/>
                  </a:lnTo>
                  <a:lnTo>
                    <a:pt x="114" y="546"/>
                  </a:lnTo>
                  <a:lnTo>
                    <a:pt x="120" y="540"/>
                  </a:lnTo>
                  <a:lnTo>
                    <a:pt x="120" y="534"/>
                  </a:lnTo>
                  <a:lnTo>
                    <a:pt x="126" y="534"/>
                  </a:lnTo>
                  <a:lnTo>
                    <a:pt x="126" y="528"/>
                  </a:lnTo>
                  <a:lnTo>
                    <a:pt x="126" y="522"/>
                  </a:lnTo>
                  <a:lnTo>
                    <a:pt x="132" y="522"/>
                  </a:lnTo>
                  <a:lnTo>
                    <a:pt x="132" y="516"/>
                  </a:lnTo>
                  <a:lnTo>
                    <a:pt x="138" y="510"/>
                  </a:lnTo>
                  <a:lnTo>
                    <a:pt x="144" y="504"/>
                  </a:lnTo>
                  <a:lnTo>
                    <a:pt x="144" y="498"/>
                  </a:lnTo>
                  <a:lnTo>
                    <a:pt x="144" y="492"/>
                  </a:lnTo>
                  <a:lnTo>
                    <a:pt x="150" y="492"/>
                  </a:lnTo>
                  <a:lnTo>
                    <a:pt x="150" y="486"/>
                  </a:lnTo>
                  <a:lnTo>
                    <a:pt x="156" y="480"/>
                  </a:lnTo>
                  <a:lnTo>
                    <a:pt x="156" y="474"/>
                  </a:lnTo>
                  <a:lnTo>
                    <a:pt x="162" y="468"/>
                  </a:lnTo>
                  <a:lnTo>
                    <a:pt x="162" y="462"/>
                  </a:lnTo>
                  <a:lnTo>
                    <a:pt x="168" y="456"/>
                  </a:lnTo>
                  <a:lnTo>
                    <a:pt x="168" y="450"/>
                  </a:lnTo>
                  <a:lnTo>
                    <a:pt x="174" y="444"/>
                  </a:lnTo>
                  <a:lnTo>
                    <a:pt x="174" y="438"/>
                  </a:lnTo>
                  <a:lnTo>
                    <a:pt x="174" y="432"/>
                  </a:lnTo>
                  <a:lnTo>
                    <a:pt x="180" y="432"/>
                  </a:lnTo>
                  <a:lnTo>
                    <a:pt x="180" y="426"/>
                  </a:lnTo>
                  <a:lnTo>
                    <a:pt x="186" y="420"/>
                  </a:lnTo>
                  <a:lnTo>
                    <a:pt x="186" y="414"/>
                  </a:lnTo>
                  <a:lnTo>
                    <a:pt x="192" y="408"/>
                  </a:lnTo>
                  <a:lnTo>
                    <a:pt x="192" y="402"/>
                  </a:lnTo>
                  <a:lnTo>
                    <a:pt x="192" y="396"/>
                  </a:lnTo>
                  <a:lnTo>
                    <a:pt x="198" y="390"/>
                  </a:lnTo>
                  <a:lnTo>
                    <a:pt x="198" y="384"/>
                  </a:lnTo>
                  <a:lnTo>
                    <a:pt x="204" y="378"/>
                  </a:lnTo>
                  <a:lnTo>
                    <a:pt x="204" y="372"/>
                  </a:lnTo>
                  <a:lnTo>
                    <a:pt x="204" y="366"/>
                  </a:lnTo>
                  <a:lnTo>
                    <a:pt x="210" y="360"/>
                  </a:lnTo>
                  <a:lnTo>
                    <a:pt x="210" y="354"/>
                  </a:lnTo>
                  <a:lnTo>
                    <a:pt x="216" y="348"/>
                  </a:lnTo>
                  <a:lnTo>
                    <a:pt x="216" y="342"/>
                  </a:lnTo>
                  <a:lnTo>
                    <a:pt x="222" y="336"/>
                  </a:lnTo>
                  <a:lnTo>
                    <a:pt x="222" y="330"/>
                  </a:lnTo>
                  <a:lnTo>
                    <a:pt x="222" y="324"/>
                  </a:lnTo>
                  <a:lnTo>
                    <a:pt x="228" y="318"/>
                  </a:lnTo>
                  <a:lnTo>
                    <a:pt x="228" y="312"/>
                  </a:lnTo>
                  <a:lnTo>
                    <a:pt x="234" y="306"/>
                  </a:lnTo>
                  <a:lnTo>
                    <a:pt x="234" y="300"/>
                  </a:lnTo>
                  <a:lnTo>
                    <a:pt x="234" y="294"/>
                  </a:lnTo>
                  <a:lnTo>
                    <a:pt x="240" y="288"/>
                  </a:lnTo>
                  <a:lnTo>
                    <a:pt x="240" y="282"/>
                  </a:lnTo>
                  <a:lnTo>
                    <a:pt x="246" y="276"/>
                  </a:lnTo>
                  <a:lnTo>
                    <a:pt x="246" y="270"/>
                  </a:lnTo>
                  <a:lnTo>
                    <a:pt x="252" y="264"/>
                  </a:lnTo>
                  <a:lnTo>
                    <a:pt x="252" y="258"/>
                  </a:lnTo>
                  <a:lnTo>
                    <a:pt x="252" y="252"/>
                  </a:lnTo>
                  <a:lnTo>
                    <a:pt x="258" y="246"/>
                  </a:lnTo>
                  <a:lnTo>
                    <a:pt x="258" y="240"/>
                  </a:lnTo>
                  <a:lnTo>
                    <a:pt x="264" y="234"/>
                  </a:lnTo>
                  <a:lnTo>
                    <a:pt x="264" y="228"/>
                  </a:lnTo>
                  <a:lnTo>
                    <a:pt x="264" y="222"/>
                  </a:lnTo>
                  <a:lnTo>
                    <a:pt x="270" y="216"/>
                  </a:lnTo>
                  <a:lnTo>
                    <a:pt x="276" y="210"/>
                  </a:lnTo>
                  <a:lnTo>
                    <a:pt x="276" y="204"/>
                  </a:lnTo>
                  <a:lnTo>
                    <a:pt x="282" y="198"/>
                  </a:lnTo>
                  <a:lnTo>
                    <a:pt x="282" y="192"/>
                  </a:lnTo>
                  <a:lnTo>
                    <a:pt x="282" y="186"/>
                  </a:lnTo>
                  <a:lnTo>
                    <a:pt x="288" y="180"/>
                  </a:lnTo>
                  <a:lnTo>
                    <a:pt x="288" y="174"/>
                  </a:lnTo>
                  <a:lnTo>
                    <a:pt x="294" y="168"/>
                  </a:lnTo>
                  <a:lnTo>
                    <a:pt x="294" y="162"/>
                  </a:lnTo>
                  <a:lnTo>
                    <a:pt x="300" y="156"/>
                  </a:lnTo>
                  <a:lnTo>
                    <a:pt x="300" y="150"/>
                  </a:lnTo>
                  <a:lnTo>
                    <a:pt x="306" y="144"/>
                  </a:lnTo>
                  <a:lnTo>
                    <a:pt x="306" y="138"/>
                  </a:lnTo>
                  <a:lnTo>
                    <a:pt x="312" y="132"/>
                  </a:lnTo>
                  <a:lnTo>
                    <a:pt x="312" y="126"/>
                  </a:lnTo>
                  <a:lnTo>
                    <a:pt x="312" y="120"/>
                  </a:lnTo>
                  <a:lnTo>
                    <a:pt x="318" y="120"/>
                  </a:lnTo>
                  <a:lnTo>
                    <a:pt x="318" y="114"/>
                  </a:lnTo>
                  <a:lnTo>
                    <a:pt x="324" y="108"/>
                  </a:lnTo>
                  <a:lnTo>
                    <a:pt x="324" y="102"/>
                  </a:lnTo>
                  <a:lnTo>
                    <a:pt x="330" y="102"/>
                  </a:lnTo>
                  <a:lnTo>
                    <a:pt x="330" y="96"/>
                  </a:lnTo>
                  <a:lnTo>
                    <a:pt x="330" y="90"/>
                  </a:lnTo>
                  <a:lnTo>
                    <a:pt x="336" y="84"/>
                  </a:lnTo>
                  <a:lnTo>
                    <a:pt x="342" y="78"/>
                  </a:lnTo>
                  <a:lnTo>
                    <a:pt x="342" y="72"/>
                  </a:lnTo>
                  <a:lnTo>
                    <a:pt x="348" y="66"/>
                  </a:lnTo>
                  <a:lnTo>
                    <a:pt x="348" y="60"/>
                  </a:lnTo>
                  <a:lnTo>
                    <a:pt x="354" y="60"/>
                  </a:lnTo>
                  <a:lnTo>
                    <a:pt x="354" y="54"/>
                  </a:lnTo>
                  <a:lnTo>
                    <a:pt x="360" y="54"/>
                  </a:lnTo>
                  <a:lnTo>
                    <a:pt x="360" y="48"/>
                  </a:lnTo>
                  <a:lnTo>
                    <a:pt x="366" y="42"/>
                  </a:lnTo>
                  <a:lnTo>
                    <a:pt x="372" y="36"/>
                  </a:lnTo>
                  <a:lnTo>
                    <a:pt x="372" y="30"/>
                  </a:lnTo>
                  <a:lnTo>
                    <a:pt x="378" y="30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90" y="18"/>
                  </a:lnTo>
                  <a:lnTo>
                    <a:pt x="390" y="12"/>
                  </a:lnTo>
                  <a:lnTo>
                    <a:pt x="396" y="12"/>
                  </a:lnTo>
                  <a:lnTo>
                    <a:pt x="402" y="12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0" y="6"/>
                  </a:lnTo>
                  <a:lnTo>
                    <a:pt x="456" y="6"/>
                  </a:lnTo>
                  <a:lnTo>
                    <a:pt x="462" y="6"/>
                  </a:lnTo>
                  <a:lnTo>
                    <a:pt x="468" y="12"/>
                  </a:lnTo>
                  <a:lnTo>
                    <a:pt x="474" y="18"/>
                  </a:lnTo>
                  <a:lnTo>
                    <a:pt x="480" y="18"/>
                  </a:lnTo>
                  <a:lnTo>
                    <a:pt x="480" y="24"/>
                  </a:lnTo>
                  <a:lnTo>
                    <a:pt x="486" y="24"/>
                  </a:lnTo>
                  <a:lnTo>
                    <a:pt x="486" y="30"/>
                  </a:lnTo>
                  <a:lnTo>
                    <a:pt x="492" y="30"/>
                  </a:lnTo>
                  <a:lnTo>
                    <a:pt x="492" y="36"/>
                  </a:lnTo>
                  <a:lnTo>
                    <a:pt x="498" y="36"/>
                  </a:lnTo>
                  <a:lnTo>
                    <a:pt x="498" y="42"/>
                  </a:lnTo>
                  <a:lnTo>
                    <a:pt x="504" y="48"/>
                  </a:lnTo>
                  <a:lnTo>
                    <a:pt x="510" y="54"/>
                  </a:lnTo>
                  <a:lnTo>
                    <a:pt x="510" y="60"/>
                  </a:lnTo>
                  <a:lnTo>
                    <a:pt x="516" y="66"/>
                  </a:lnTo>
                  <a:lnTo>
                    <a:pt x="522" y="72"/>
                  </a:lnTo>
                  <a:lnTo>
                    <a:pt x="522" y="78"/>
                  </a:lnTo>
                  <a:lnTo>
                    <a:pt x="528" y="78"/>
                  </a:lnTo>
                  <a:lnTo>
                    <a:pt x="528" y="84"/>
                  </a:lnTo>
                  <a:lnTo>
                    <a:pt x="528" y="90"/>
                  </a:lnTo>
                  <a:lnTo>
                    <a:pt x="534" y="90"/>
                  </a:lnTo>
                  <a:lnTo>
                    <a:pt x="534" y="96"/>
                  </a:lnTo>
                  <a:lnTo>
                    <a:pt x="540" y="102"/>
                  </a:lnTo>
                  <a:lnTo>
                    <a:pt x="540" y="108"/>
                  </a:lnTo>
                  <a:lnTo>
                    <a:pt x="546" y="114"/>
                  </a:lnTo>
                  <a:lnTo>
                    <a:pt x="546" y="120"/>
                  </a:lnTo>
                  <a:lnTo>
                    <a:pt x="552" y="126"/>
                  </a:lnTo>
                  <a:lnTo>
                    <a:pt x="558" y="132"/>
                  </a:lnTo>
                  <a:lnTo>
                    <a:pt x="558" y="138"/>
                  </a:lnTo>
                  <a:lnTo>
                    <a:pt x="558" y="144"/>
                  </a:lnTo>
                  <a:lnTo>
                    <a:pt x="564" y="150"/>
                  </a:lnTo>
                  <a:lnTo>
                    <a:pt x="564" y="156"/>
                  </a:lnTo>
                  <a:lnTo>
                    <a:pt x="570" y="162"/>
                  </a:lnTo>
                  <a:lnTo>
                    <a:pt x="570" y="168"/>
                  </a:lnTo>
                  <a:lnTo>
                    <a:pt x="576" y="174"/>
                  </a:lnTo>
                  <a:lnTo>
                    <a:pt x="576" y="180"/>
                  </a:lnTo>
                  <a:lnTo>
                    <a:pt x="582" y="186"/>
                  </a:lnTo>
                  <a:lnTo>
                    <a:pt x="582" y="192"/>
                  </a:lnTo>
                  <a:lnTo>
                    <a:pt x="588" y="198"/>
                  </a:lnTo>
                  <a:lnTo>
                    <a:pt x="588" y="204"/>
                  </a:lnTo>
                  <a:lnTo>
                    <a:pt x="588" y="210"/>
                  </a:lnTo>
                  <a:lnTo>
                    <a:pt x="594" y="216"/>
                  </a:lnTo>
                  <a:lnTo>
                    <a:pt x="594" y="222"/>
                  </a:lnTo>
                  <a:lnTo>
                    <a:pt x="600" y="228"/>
                  </a:lnTo>
                  <a:lnTo>
                    <a:pt x="600" y="234"/>
                  </a:lnTo>
                  <a:lnTo>
                    <a:pt x="606" y="240"/>
                  </a:lnTo>
                  <a:lnTo>
                    <a:pt x="606" y="246"/>
                  </a:lnTo>
                  <a:lnTo>
                    <a:pt x="606" y="252"/>
                  </a:lnTo>
                  <a:lnTo>
                    <a:pt x="612" y="258"/>
                  </a:lnTo>
                  <a:lnTo>
                    <a:pt x="612" y="264"/>
                  </a:lnTo>
                  <a:lnTo>
                    <a:pt x="618" y="270"/>
                  </a:lnTo>
                  <a:lnTo>
                    <a:pt x="618" y="276"/>
                  </a:lnTo>
                  <a:lnTo>
                    <a:pt x="618" y="282"/>
                  </a:lnTo>
                  <a:lnTo>
                    <a:pt x="624" y="288"/>
                  </a:lnTo>
                  <a:lnTo>
                    <a:pt x="624" y="294"/>
                  </a:lnTo>
                  <a:lnTo>
                    <a:pt x="630" y="300"/>
                  </a:lnTo>
                  <a:lnTo>
                    <a:pt x="630" y="306"/>
                  </a:lnTo>
                  <a:lnTo>
                    <a:pt x="636" y="312"/>
                  </a:lnTo>
                  <a:lnTo>
                    <a:pt x="636" y="318"/>
                  </a:lnTo>
                  <a:lnTo>
                    <a:pt x="636" y="324"/>
                  </a:lnTo>
                  <a:lnTo>
                    <a:pt x="642" y="330"/>
                  </a:ln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Freeform 8"/>
            <p:cNvSpPr>
              <a:spLocks/>
            </p:cNvSpPr>
            <p:nvPr/>
          </p:nvSpPr>
          <p:spPr bwMode="auto">
            <a:xfrm>
              <a:off x="3693" y="1857"/>
              <a:ext cx="588" cy="600"/>
            </a:xfrm>
            <a:custGeom>
              <a:avLst/>
              <a:gdLst>
                <a:gd name="T0" fmla="*/ 6 w 588"/>
                <a:gd name="T1" fmla="*/ 348 h 600"/>
                <a:gd name="T2" fmla="*/ 18 w 588"/>
                <a:gd name="T3" fmla="*/ 366 h 600"/>
                <a:gd name="T4" fmla="*/ 24 w 588"/>
                <a:gd name="T5" fmla="*/ 390 h 600"/>
                <a:gd name="T6" fmla="*/ 36 w 588"/>
                <a:gd name="T7" fmla="*/ 414 h 600"/>
                <a:gd name="T8" fmla="*/ 48 w 588"/>
                <a:gd name="T9" fmla="*/ 438 h 600"/>
                <a:gd name="T10" fmla="*/ 54 w 588"/>
                <a:gd name="T11" fmla="*/ 456 h 600"/>
                <a:gd name="T12" fmla="*/ 66 w 588"/>
                <a:gd name="T13" fmla="*/ 480 h 600"/>
                <a:gd name="T14" fmla="*/ 78 w 588"/>
                <a:gd name="T15" fmla="*/ 498 h 600"/>
                <a:gd name="T16" fmla="*/ 84 w 588"/>
                <a:gd name="T17" fmla="*/ 516 h 600"/>
                <a:gd name="T18" fmla="*/ 96 w 588"/>
                <a:gd name="T19" fmla="*/ 528 h 600"/>
                <a:gd name="T20" fmla="*/ 108 w 588"/>
                <a:gd name="T21" fmla="*/ 546 h 600"/>
                <a:gd name="T22" fmla="*/ 114 w 588"/>
                <a:gd name="T23" fmla="*/ 558 h 600"/>
                <a:gd name="T24" fmla="*/ 126 w 588"/>
                <a:gd name="T25" fmla="*/ 570 h 600"/>
                <a:gd name="T26" fmla="*/ 138 w 588"/>
                <a:gd name="T27" fmla="*/ 576 h 600"/>
                <a:gd name="T28" fmla="*/ 144 w 588"/>
                <a:gd name="T29" fmla="*/ 588 h 600"/>
                <a:gd name="T30" fmla="*/ 156 w 588"/>
                <a:gd name="T31" fmla="*/ 594 h 600"/>
                <a:gd name="T32" fmla="*/ 168 w 588"/>
                <a:gd name="T33" fmla="*/ 600 h 600"/>
                <a:gd name="T34" fmla="*/ 174 w 588"/>
                <a:gd name="T35" fmla="*/ 600 h 600"/>
                <a:gd name="T36" fmla="*/ 186 w 588"/>
                <a:gd name="T37" fmla="*/ 600 h 600"/>
                <a:gd name="T38" fmla="*/ 198 w 588"/>
                <a:gd name="T39" fmla="*/ 600 h 600"/>
                <a:gd name="T40" fmla="*/ 204 w 588"/>
                <a:gd name="T41" fmla="*/ 594 h 600"/>
                <a:gd name="T42" fmla="*/ 216 w 588"/>
                <a:gd name="T43" fmla="*/ 588 h 600"/>
                <a:gd name="T44" fmla="*/ 228 w 588"/>
                <a:gd name="T45" fmla="*/ 582 h 600"/>
                <a:gd name="T46" fmla="*/ 234 w 588"/>
                <a:gd name="T47" fmla="*/ 576 h 600"/>
                <a:gd name="T48" fmla="*/ 246 w 588"/>
                <a:gd name="T49" fmla="*/ 564 h 600"/>
                <a:gd name="T50" fmla="*/ 258 w 588"/>
                <a:gd name="T51" fmla="*/ 552 h 600"/>
                <a:gd name="T52" fmla="*/ 264 w 588"/>
                <a:gd name="T53" fmla="*/ 534 h 600"/>
                <a:gd name="T54" fmla="*/ 276 w 588"/>
                <a:gd name="T55" fmla="*/ 522 h 600"/>
                <a:gd name="T56" fmla="*/ 288 w 588"/>
                <a:gd name="T57" fmla="*/ 504 h 600"/>
                <a:gd name="T58" fmla="*/ 300 w 588"/>
                <a:gd name="T59" fmla="*/ 486 h 600"/>
                <a:gd name="T60" fmla="*/ 306 w 588"/>
                <a:gd name="T61" fmla="*/ 468 h 600"/>
                <a:gd name="T62" fmla="*/ 318 w 588"/>
                <a:gd name="T63" fmla="*/ 444 h 600"/>
                <a:gd name="T64" fmla="*/ 330 w 588"/>
                <a:gd name="T65" fmla="*/ 426 h 600"/>
                <a:gd name="T66" fmla="*/ 336 w 588"/>
                <a:gd name="T67" fmla="*/ 402 h 600"/>
                <a:gd name="T68" fmla="*/ 348 w 588"/>
                <a:gd name="T69" fmla="*/ 378 h 600"/>
                <a:gd name="T70" fmla="*/ 360 w 588"/>
                <a:gd name="T71" fmla="*/ 354 h 600"/>
                <a:gd name="T72" fmla="*/ 366 w 588"/>
                <a:gd name="T73" fmla="*/ 330 h 600"/>
                <a:gd name="T74" fmla="*/ 378 w 588"/>
                <a:gd name="T75" fmla="*/ 306 h 600"/>
                <a:gd name="T76" fmla="*/ 390 w 588"/>
                <a:gd name="T77" fmla="*/ 282 h 600"/>
                <a:gd name="T78" fmla="*/ 396 w 588"/>
                <a:gd name="T79" fmla="*/ 258 h 600"/>
                <a:gd name="T80" fmla="*/ 408 w 588"/>
                <a:gd name="T81" fmla="*/ 240 h 600"/>
                <a:gd name="T82" fmla="*/ 420 w 588"/>
                <a:gd name="T83" fmla="*/ 216 h 600"/>
                <a:gd name="T84" fmla="*/ 426 w 588"/>
                <a:gd name="T85" fmla="*/ 192 h 600"/>
                <a:gd name="T86" fmla="*/ 438 w 588"/>
                <a:gd name="T87" fmla="*/ 168 h 600"/>
                <a:gd name="T88" fmla="*/ 450 w 588"/>
                <a:gd name="T89" fmla="*/ 150 h 600"/>
                <a:gd name="T90" fmla="*/ 456 w 588"/>
                <a:gd name="T91" fmla="*/ 126 h 600"/>
                <a:gd name="T92" fmla="*/ 468 w 588"/>
                <a:gd name="T93" fmla="*/ 108 h 600"/>
                <a:gd name="T94" fmla="*/ 480 w 588"/>
                <a:gd name="T95" fmla="*/ 90 h 600"/>
                <a:gd name="T96" fmla="*/ 486 w 588"/>
                <a:gd name="T97" fmla="*/ 72 h 600"/>
                <a:gd name="T98" fmla="*/ 498 w 588"/>
                <a:gd name="T99" fmla="*/ 60 h 600"/>
                <a:gd name="T100" fmla="*/ 510 w 588"/>
                <a:gd name="T101" fmla="*/ 48 h 600"/>
                <a:gd name="T102" fmla="*/ 516 w 588"/>
                <a:gd name="T103" fmla="*/ 36 h 600"/>
                <a:gd name="T104" fmla="*/ 528 w 588"/>
                <a:gd name="T105" fmla="*/ 24 h 600"/>
                <a:gd name="T106" fmla="*/ 540 w 588"/>
                <a:gd name="T107" fmla="*/ 18 h 600"/>
                <a:gd name="T108" fmla="*/ 546 w 588"/>
                <a:gd name="T109" fmla="*/ 6 h 600"/>
                <a:gd name="T110" fmla="*/ 558 w 588"/>
                <a:gd name="T111" fmla="*/ 6 h 600"/>
                <a:gd name="T112" fmla="*/ 570 w 588"/>
                <a:gd name="T113" fmla="*/ 0 h 600"/>
                <a:gd name="T114" fmla="*/ 576 w 588"/>
                <a:gd name="T115" fmla="*/ 0 h 600"/>
                <a:gd name="T116" fmla="*/ 588 w 588"/>
                <a:gd name="T117" fmla="*/ 0 h 6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600">
                  <a:moveTo>
                    <a:pt x="0" y="330"/>
                  </a:moveTo>
                  <a:lnTo>
                    <a:pt x="0" y="336"/>
                  </a:lnTo>
                  <a:lnTo>
                    <a:pt x="6" y="342"/>
                  </a:lnTo>
                  <a:lnTo>
                    <a:pt x="6" y="348"/>
                  </a:lnTo>
                  <a:lnTo>
                    <a:pt x="6" y="354"/>
                  </a:lnTo>
                  <a:lnTo>
                    <a:pt x="12" y="360"/>
                  </a:lnTo>
                  <a:lnTo>
                    <a:pt x="12" y="366"/>
                  </a:lnTo>
                  <a:lnTo>
                    <a:pt x="18" y="366"/>
                  </a:lnTo>
                  <a:lnTo>
                    <a:pt x="18" y="372"/>
                  </a:lnTo>
                  <a:lnTo>
                    <a:pt x="24" y="378"/>
                  </a:lnTo>
                  <a:lnTo>
                    <a:pt x="24" y="384"/>
                  </a:lnTo>
                  <a:lnTo>
                    <a:pt x="24" y="390"/>
                  </a:lnTo>
                  <a:lnTo>
                    <a:pt x="30" y="396"/>
                  </a:lnTo>
                  <a:lnTo>
                    <a:pt x="30" y="402"/>
                  </a:lnTo>
                  <a:lnTo>
                    <a:pt x="36" y="408"/>
                  </a:lnTo>
                  <a:lnTo>
                    <a:pt x="36" y="414"/>
                  </a:lnTo>
                  <a:lnTo>
                    <a:pt x="36" y="420"/>
                  </a:lnTo>
                  <a:lnTo>
                    <a:pt x="42" y="426"/>
                  </a:lnTo>
                  <a:lnTo>
                    <a:pt x="42" y="432"/>
                  </a:lnTo>
                  <a:lnTo>
                    <a:pt x="48" y="438"/>
                  </a:lnTo>
                  <a:lnTo>
                    <a:pt x="48" y="444"/>
                  </a:lnTo>
                  <a:lnTo>
                    <a:pt x="54" y="444"/>
                  </a:lnTo>
                  <a:lnTo>
                    <a:pt x="54" y="450"/>
                  </a:lnTo>
                  <a:lnTo>
                    <a:pt x="54" y="456"/>
                  </a:lnTo>
                  <a:lnTo>
                    <a:pt x="60" y="462"/>
                  </a:lnTo>
                  <a:lnTo>
                    <a:pt x="60" y="468"/>
                  </a:lnTo>
                  <a:lnTo>
                    <a:pt x="66" y="474"/>
                  </a:lnTo>
                  <a:lnTo>
                    <a:pt x="66" y="480"/>
                  </a:lnTo>
                  <a:lnTo>
                    <a:pt x="72" y="486"/>
                  </a:lnTo>
                  <a:lnTo>
                    <a:pt x="72" y="492"/>
                  </a:lnTo>
                  <a:lnTo>
                    <a:pt x="78" y="498"/>
                  </a:lnTo>
                  <a:lnTo>
                    <a:pt x="84" y="504"/>
                  </a:lnTo>
                  <a:lnTo>
                    <a:pt x="84" y="510"/>
                  </a:lnTo>
                  <a:lnTo>
                    <a:pt x="84" y="516"/>
                  </a:lnTo>
                  <a:lnTo>
                    <a:pt x="90" y="516"/>
                  </a:lnTo>
                  <a:lnTo>
                    <a:pt x="90" y="522"/>
                  </a:lnTo>
                  <a:lnTo>
                    <a:pt x="96" y="528"/>
                  </a:lnTo>
                  <a:lnTo>
                    <a:pt x="96" y="534"/>
                  </a:lnTo>
                  <a:lnTo>
                    <a:pt x="102" y="540"/>
                  </a:lnTo>
                  <a:lnTo>
                    <a:pt x="108" y="546"/>
                  </a:lnTo>
                  <a:lnTo>
                    <a:pt x="114" y="552"/>
                  </a:lnTo>
                  <a:lnTo>
                    <a:pt x="114" y="558"/>
                  </a:lnTo>
                  <a:lnTo>
                    <a:pt x="120" y="558"/>
                  </a:lnTo>
                  <a:lnTo>
                    <a:pt x="120" y="564"/>
                  </a:lnTo>
                  <a:lnTo>
                    <a:pt x="126" y="564"/>
                  </a:lnTo>
                  <a:lnTo>
                    <a:pt x="126" y="570"/>
                  </a:lnTo>
                  <a:lnTo>
                    <a:pt x="132" y="570"/>
                  </a:lnTo>
                  <a:lnTo>
                    <a:pt x="132" y="576"/>
                  </a:lnTo>
                  <a:lnTo>
                    <a:pt x="138" y="576"/>
                  </a:lnTo>
                  <a:lnTo>
                    <a:pt x="138" y="582"/>
                  </a:lnTo>
                  <a:lnTo>
                    <a:pt x="144" y="582"/>
                  </a:lnTo>
                  <a:lnTo>
                    <a:pt x="144" y="588"/>
                  </a:lnTo>
                  <a:lnTo>
                    <a:pt x="150" y="588"/>
                  </a:lnTo>
                  <a:lnTo>
                    <a:pt x="156" y="594"/>
                  </a:lnTo>
                  <a:lnTo>
                    <a:pt x="162" y="594"/>
                  </a:lnTo>
                  <a:lnTo>
                    <a:pt x="168" y="600"/>
                  </a:lnTo>
                  <a:lnTo>
                    <a:pt x="174" y="600"/>
                  </a:lnTo>
                  <a:lnTo>
                    <a:pt x="180" y="600"/>
                  </a:lnTo>
                  <a:lnTo>
                    <a:pt x="186" y="600"/>
                  </a:lnTo>
                  <a:lnTo>
                    <a:pt x="192" y="600"/>
                  </a:lnTo>
                  <a:lnTo>
                    <a:pt x="198" y="600"/>
                  </a:lnTo>
                  <a:lnTo>
                    <a:pt x="204" y="600"/>
                  </a:lnTo>
                  <a:lnTo>
                    <a:pt x="204" y="594"/>
                  </a:lnTo>
                  <a:lnTo>
                    <a:pt x="210" y="594"/>
                  </a:lnTo>
                  <a:lnTo>
                    <a:pt x="216" y="594"/>
                  </a:lnTo>
                  <a:lnTo>
                    <a:pt x="216" y="588"/>
                  </a:lnTo>
                  <a:lnTo>
                    <a:pt x="222" y="588"/>
                  </a:lnTo>
                  <a:lnTo>
                    <a:pt x="222" y="582"/>
                  </a:lnTo>
                  <a:lnTo>
                    <a:pt x="228" y="582"/>
                  </a:lnTo>
                  <a:lnTo>
                    <a:pt x="234" y="576"/>
                  </a:lnTo>
                  <a:lnTo>
                    <a:pt x="240" y="570"/>
                  </a:lnTo>
                  <a:lnTo>
                    <a:pt x="246" y="564"/>
                  </a:lnTo>
                  <a:lnTo>
                    <a:pt x="252" y="558"/>
                  </a:lnTo>
                  <a:lnTo>
                    <a:pt x="252" y="552"/>
                  </a:lnTo>
                  <a:lnTo>
                    <a:pt x="258" y="552"/>
                  </a:lnTo>
                  <a:lnTo>
                    <a:pt x="258" y="546"/>
                  </a:lnTo>
                  <a:lnTo>
                    <a:pt x="264" y="546"/>
                  </a:lnTo>
                  <a:lnTo>
                    <a:pt x="264" y="540"/>
                  </a:lnTo>
                  <a:lnTo>
                    <a:pt x="264" y="534"/>
                  </a:lnTo>
                  <a:lnTo>
                    <a:pt x="270" y="534"/>
                  </a:lnTo>
                  <a:lnTo>
                    <a:pt x="270" y="528"/>
                  </a:lnTo>
                  <a:lnTo>
                    <a:pt x="276" y="528"/>
                  </a:lnTo>
                  <a:lnTo>
                    <a:pt x="276" y="522"/>
                  </a:lnTo>
                  <a:lnTo>
                    <a:pt x="282" y="516"/>
                  </a:lnTo>
                  <a:lnTo>
                    <a:pt x="282" y="510"/>
                  </a:lnTo>
                  <a:lnTo>
                    <a:pt x="288" y="504"/>
                  </a:lnTo>
                  <a:lnTo>
                    <a:pt x="288" y="498"/>
                  </a:lnTo>
                  <a:lnTo>
                    <a:pt x="294" y="498"/>
                  </a:lnTo>
                  <a:lnTo>
                    <a:pt x="294" y="492"/>
                  </a:lnTo>
                  <a:lnTo>
                    <a:pt x="300" y="486"/>
                  </a:lnTo>
                  <a:lnTo>
                    <a:pt x="300" y="480"/>
                  </a:lnTo>
                  <a:lnTo>
                    <a:pt x="300" y="474"/>
                  </a:lnTo>
                  <a:lnTo>
                    <a:pt x="306" y="474"/>
                  </a:lnTo>
                  <a:lnTo>
                    <a:pt x="306" y="468"/>
                  </a:lnTo>
                  <a:lnTo>
                    <a:pt x="312" y="462"/>
                  </a:lnTo>
                  <a:lnTo>
                    <a:pt x="312" y="456"/>
                  </a:lnTo>
                  <a:lnTo>
                    <a:pt x="312" y="450"/>
                  </a:lnTo>
                  <a:lnTo>
                    <a:pt x="318" y="444"/>
                  </a:lnTo>
                  <a:lnTo>
                    <a:pt x="324" y="438"/>
                  </a:lnTo>
                  <a:lnTo>
                    <a:pt x="324" y="432"/>
                  </a:lnTo>
                  <a:lnTo>
                    <a:pt x="330" y="426"/>
                  </a:lnTo>
                  <a:lnTo>
                    <a:pt x="330" y="420"/>
                  </a:lnTo>
                  <a:lnTo>
                    <a:pt x="330" y="414"/>
                  </a:lnTo>
                  <a:lnTo>
                    <a:pt x="336" y="408"/>
                  </a:lnTo>
                  <a:lnTo>
                    <a:pt x="336" y="402"/>
                  </a:lnTo>
                  <a:lnTo>
                    <a:pt x="342" y="396"/>
                  </a:lnTo>
                  <a:lnTo>
                    <a:pt x="342" y="390"/>
                  </a:lnTo>
                  <a:lnTo>
                    <a:pt x="342" y="384"/>
                  </a:lnTo>
                  <a:lnTo>
                    <a:pt x="348" y="378"/>
                  </a:lnTo>
                  <a:lnTo>
                    <a:pt x="348" y="372"/>
                  </a:lnTo>
                  <a:lnTo>
                    <a:pt x="354" y="366"/>
                  </a:lnTo>
                  <a:lnTo>
                    <a:pt x="354" y="360"/>
                  </a:lnTo>
                  <a:lnTo>
                    <a:pt x="360" y="354"/>
                  </a:lnTo>
                  <a:lnTo>
                    <a:pt x="360" y="348"/>
                  </a:lnTo>
                  <a:lnTo>
                    <a:pt x="360" y="342"/>
                  </a:lnTo>
                  <a:lnTo>
                    <a:pt x="366" y="336"/>
                  </a:lnTo>
                  <a:lnTo>
                    <a:pt x="366" y="330"/>
                  </a:lnTo>
                  <a:lnTo>
                    <a:pt x="372" y="324"/>
                  </a:lnTo>
                  <a:lnTo>
                    <a:pt x="372" y="318"/>
                  </a:lnTo>
                  <a:lnTo>
                    <a:pt x="372" y="312"/>
                  </a:lnTo>
                  <a:lnTo>
                    <a:pt x="378" y="306"/>
                  </a:lnTo>
                  <a:lnTo>
                    <a:pt x="378" y="300"/>
                  </a:lnTo>
                  <a:lnTo>
                    <a:pt x="384" y="294"/>
                  </a:lnTo>
                  <a:lnTo>
                    <a:pt x="384" y="288"/>
                  </a:lnTo>
                  <a:lnTo>
                    <a:pt x="390" y="282"/>
                  </a:lnTo>
                  <a:lnTo>
                    <a:pt x="390" y="276"/>
                  </a:lnTo>
                  <a:lnTo>
                    <a:pt x="390" y="270"/>
                  </a:lnTo>
                  <a:lnTo>
                    <a:pt x="396" y="264"/>
                  </a:lnTo>
                  <a:lnTo>
                    <a:pt x="396" y="258"/>
                  </a:lnTo>
                  <a:lnTo>
                    <a:pt x="402" y="258"/>
                  </a:lnTo>
                  <a:lnTo>
                    <a:pt x="402" y="252"/>
                  </a:lnTo>
                  <a:lnTo>
                    <a:pt x="402" y="246"/>
                  </a:lnTo>
                  <a:lnTo>
                    <a:pt x="408" y="240"/>
                  </a:lnTo>
                  <a:lnTo>
                    <a:pt x="408" y="234"/>
                  </a:lnTo>
                  <a:lnTo>
                    <a:pt x="414" y="228"/>
                  </a:lnTo>
                  <a:lnTo>
                    <a:pt x="414" y="222"/>
                  </a:lnTo>
                  <a:lnTo>
                    <a:pt x="420" y="216"/>
                  </a:lnTo>
                  <a:lnTo>
                    <a:pt x="420" y="210"/>
                  </a:lnTo>
                  <a:lnTo>
                    <a:pt x="420" y="204"/>
                  </a:lnTo>
                  <a:lnTo>
                    <a:pt x="426" y="198"/>
                  </a:lnTo>
                  <a:lnTo>
                    <a:pt x="426" y="192"/>
                  </a:lnTo>
                  <a:lnTo>
                    <a:pt x="432" y="186"/>
                  </a:lnTo>
                  <a:lnTo>
                    <a:pt x="432" y="180"/>
                  </a:lnTo>
                  <a:lnTo>
                    <a:pt x="438" y="174"/>
                  </a:lnTo>
                  <a:lnTo>
                    <a:pt x="438" y="168"/>
                  </a:lnTo>
                  <a:lnTo>
                    <a:pt x="438" y="162"/>
                  </a:lnTo>
                  <a:lnTo>
                    <a:pt x="444" y="156"/>
                  </a:lnTo>
                  <a:lnTo>
                    <a:pt x="450" y="150"/>
                  </a:lnTo>
                  <a:lnTo>
                    <a:pt x="450" y="144"/>
                  </a:lnTo>
                  <a:lnTo>
                    <a:pt x="450" y="138"/>
                  </a:lnTo>
                  <a:lnTo>
                    <a:pt x="456" y="132"/>
                  </a:lnTo>
                  <a:lnTo>
                    <a:pt x="456" y="126"/>
                  </a:lnTo>
                  <a:lnTo>
                    <a:pt x="462" y="126"/>
                  </a:lnTo>
                  <a:lnTo>
                    <a:pt x="462" y="120"/>
                  </a:lnTo>
                  <a:lnTo>
                    <a:pt x="468" y="114"/>
                  </a:lnTo>
                  <a:lnTo>
                    <a:pt x="468" y="108"/>
                  </a:lnTo>
                  <a:lnTo>
                    <a:pt x="468" y="102"/>
                  </a:lnTo>
                  <a:lnTo>
                    <a:pt x="474" y="102"/>
                  </a:lnTo>
                  <a:lnTo>
                    <a:pt x="474" y="96"/>
                  </a:lnTo>
                  <a:lnTo>
                    <a:pt x="480" y="90"/>
                  </a:lnTo>
                  <a:lnTo>
                    <a:pt x="480" y="84"/>
                  </a:lnTo>
                  <a:lnTo>
                    <a:pt x="486" y="78"/>
                  </a:lnTo>
                  <a:lnTo>
                    <a:pt x="486" y="72"/>
                  </a:lnTo>
                  <a:lnTo>
                    <a:pt x="492" y="72"/>
                  </a:lnTo>
                  <a:lnTo>
                    <a:pt x="492" y="66"/>
                  </a:lnTo>
                  <a:lnTo>
                    <a:pt x="498" y="66"/>
                  </a:lnTo>
                  <a:lnTo>
                    <a:pt x="498" y="60"/>
                  </a:lnTo>
                  <a:lnTo>
                    <a:pt x="498" y="54"/>
                  </a:lnTo>
                  <a:lnTo>
                    <a:pt x="504" y="54"/>
                  </a:lnTo>
                  <a:lnTo>
                    <a:pt x="504" y="48"/>
                  </a:lnTo>
                  <a:lnTo>
                    <a:pt x="510" y="48"/>
                  </a:lnTo>
                  <a:lnTo>
                    <a:pt x="510" y="42"/>
                  </a:lnTo>
                  <a:lnTo>
                    <a:pt x="516" y="36"/>
                  </a:lnTo>
                  <a:lnTo>
                    <a:pt x="522" y="30"/>
                  </a:lnTo>
                  <a:lnTo>
                    <a:pt x="528" y="24"/>
                  </a:lnTo>
                  <a:lnTo>
                    <a:pt x="534" y="18"/>
                  </a:lnTo>
                  <a:lnTo>
                    <a:pt x="540" y="18"/>
                  </a:lnTo>
                  <a:lnTo>
                    <a:pt x="540" y="12"/>
                  </a:lnTo>
                  <a:lnTo>
                    <a:pt x="546" y="12"/>
                  </a:lnTo>
                  <a:lnTo>
                    <a:pt x="546" y="6"/>
                  </a:lnTo>
                  <a:lnTo>
                    <a:pt x="552" y="6"/>
                  </a:lnTo>
                  <a:lnTo>
                    <a:pt x="558" y="6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235075" y="4757738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5" imgW="333533" imgH="428625" progId="Equation.3">
                  <p:embed/>
                </p:oleObj>
              </mc:Choice>
              <mc:Fallback>
                <p:oleObj name="Equation" r:id="rId5" imgW="333533" imgH="4286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757738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10" name="Group 10"/>
          <p:cNvGrpSpPr>
            <a:grpSpLocks/>
          </p:cNvGrpSpPr>
          <p:nvPr/>
        </p:nvGrpSpPr>
        <p:grpSpPr bwMode="auto">
          <a:xfrm>
            <a:off x="1281113" y="4430713"/>
            <a:ext cx="5376862" cy="304800"/>
            <a:chOff x="768" y="2752"/>
            <a:chExt cx="3387" cy="192"/>
          </a:xfrm>
        </p:grpSpPr>
        <p:sp>
          <p:nvSpPr>
            <p:cNvPr id="18464" name="Line 11"/>
            <p:cNvSpPr>
              <a:spLocks noChangeShapeType="1"/>
            </p:cNvSpPr>
            <p:nvPr/>
          </p:nvSpPr>
          <p:spPr bwMode="auto">
            <a:xfrm>
              <a:off x="1009" y="2878"/>
              <a:ext cx="3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65" name="Object 12"/>
            <p:cNvGraphicFramePr>
              <a:graphicFrameLocks noChangeAspect="1"/>
            </p:cNvGraphicFramePr>
            <p:nvPr/>
          </p:nvGraphicFramePr>
          <p:xfrm>
            <a:off x="768" y="275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8" name="Equation" r:id="rId7" imgW="257259" imgH="285638" progId="Equation.3">
                    <p:embed/>
                  </p:oleObj>
                </mc:Choice>
                <mc:Fallback>
                  <p:oleObj name="Equation" r:id="rId7" imgW="257259" imgH="28563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75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13" name="Group 13"/>
          <p:cNvGrpSpPr>
            <a:grpSpLocks/>
          </p:cNvGrpSpPr>
          <p:nvPr/>
        </p:nvGrpSpPr>
        <p:grpSpPr bwMode="auto">
          <a:xfrm>
            <a:off x="1052513" y="5661025"/>
            <a:ext cx="5605462" cy="304800"/>
            <a:chOff x="624" y="3525"/>
            <a:chExt cx="3531" cy="192"/>
          </a:xfrm>
        </p:grpSpPr>
        <p:sp>
          <p:nvSpPr>
            <p:cNvPr id="18462" name="Line 14"/>
            <p:cNvSpPr>
              <a:spLocks noChangeShapeType="1"/>
            </p:cNvSpPr>
            <p:nvPr/>
          </p:nvSpPr>
          <p:spPr bwMode="auto">
            <a:xfrm>
              <a:off x="1009" y="3633"/>
              <a:ext cx="3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63" name="Object 15"/>
            <p:cNvGraphicFramePr>
              <a:graphicFrameLocks noChangeAspect="1"/>
            </p:cNvGraphicFramePr>
            <p:nvPr/>
          </p:nvGraphicFramePr>
          <p:xfrm>
            <a:off x="624" y="3525"/>
            <a:ext cx="3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9" name="Equation" r:id="rId9" imgW="523884" imgH="285638" progId="Equation.3">
                    <p:embed/>
                  </p:oleObj>
                </mc:Choice>
                <mc:Fallback>
                  <p:oleObj name="Equation" r:id="rId9" imgW="523884" imgH="28563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525"/>
                          <a:ext cx="3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16" name="Group 16"/>
          <p:cNvGrpSpPr>
            <a:grpSpLocks/>
          </p:cNvGrpSpPr>
          <p:nvPr/>
        </p:nvGrpSpPr>
        <p:grpSpPr bwMode="auto">
          <a:xfrm>
            <a:off x="1325563" y="4148138"/>
            <a:ext cx="5380037" cy="1871662"/>
            <a:chOff x="835" y="2565"/>
            <a:chExt cx="3389" cy="1179"/>
          </a:xfrm>
        </p:grpSpPr>
        <p:graphicFrame>
          <p:nvGraphicFramePr>
            <p:cNvPr id="18457" name="Object 17"/>
            <p:cNvGraphicFramePr>
              <a:graphicFrameLocks noChangeAspect="1"/>
            </p:cNvGraphicFramePr>
            <p:nvPr/>
          </p:nvGraphicFramePr>
          <p:xfrm>
            <a:off x="1098" y="256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0" name="Equation" r:id="rId11" imgW="209420" imgH="219001" progId="Equation.3">
                    <p:embed/>
                  </p:oleObj>
                </mc:Choice>
                <mc:Fallback>
                  <p:oleObj name="Equation" r:id="rId11" imgW="209420" imgH="21900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565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ct 18"/>
            <p:cNvGraphicFramePr>
              <a:graphicFrameLocks noChangeAspect="1"/>
            </p:cNvGraphicFramePr>
            <p:nvPr/>
          </p:nvGraphicFramePr>
          <p:xfrm>
            <a:off x="4119" y="3333"/>
            <a:ext cx="9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1" name="Equation" r:id="rId13" imgW="133480" imgH="257175" progId="Equation.3">
                    <p:embed/>
                  </p:oleObj>
                </mc:Choice>
                <mc:Fallback>
                  <p:oleObj name="Equation" r:id="rId13" imgW="133480" imgH="25717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" y="3333"/>
                          <a:ext cx="9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9" name="Line 19"/>
            <p:cNvSpPr>
              <a:spLocks noChangeShapeType="1"/>
            </p:cNvSpPr>
            <p:nvPr/>
          </p:nvSpPr>
          <p:spPr bwMode="auto">
            <a:xfrm>
              <a:off x="1050" y="3250"/>
              <a:ext cx="31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20"/>
            <p:cNvSpPr>
              <a:spLocks noChangeShapeType="1"/>
            </p:cNvSpPr>
            <p:nvPr/>
          </p:nvSpPr>
          <p:spPr bwMode="auto">
            <a:xfrm>
              <a:off x="1049" y="2565"/>
              <a:ext cx="1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61" name="Object 21"/>
            <p:cNvGraphicFramePr>
              <a:graphicFrameLocks noChangeAspect="1"/>
            </p:cNvGraphicFramePr>
            <p:nvPr/>
          </p:nvGraphicFramePr>
          <p:xfrm>
            <a:off x="835" y="3205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2" name="Equation" r:id="rId15" imgW="285694" imgH="295349" progId="Equation.3">
                    <p:embed/>
                  </p:oleObj>
                </mc:Choice>
                <mc:Fallback>
                  <p:oleObj name="Equation" r:id="rId15" imgW="285694" imgH="29534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3205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203700" y="85090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>
                <a:solidFill>
                  <a:schemeClr val="tx2"/>
                </a:solidFill>
              </a:rPr>
              <a:t>简谐振动 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1479550" y="1498600"/>
            <a:ext cx="1477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i="1"/>
              <a:t>A</a:t>
            </a:r>
            <a:r>
              <a:rPr kumimoji="1" lang="en-US" altLang="zh-CN"/>
              <a:t>: </a:t>
            </a:r>
            <a:r>
              <a:rPr kumimoji="1" lang="zh-CN" altLang="en-US"/>
              <a:t>振幅</a:t>
            </a:r>
            <a:r>
              <a:rPr kumimoji="1" lang="en-US" altLang="zh-CN"/>
              <a:t>, 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3048000" y="1512888"/>
            <a:ext cx="1474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i="1">
                <a:sym typeface="Symbol" pitchFamily="18" charset="2"/>
              </a:rPr>
              <a:t> </a:t>
            </a:r>
            <a:r>
              <a:rPr kumimoji="1" lang="en-US" altLang="zh-CN">
                <a:sym typeface="Symbol" pitchFamily="18" charset="2"/>
              </a:rPr>
              <a:t>: </a:t>
            </a:r>
            <a:r>
              <a:rPr kumimoji="1" lang="zh-CN" altLang="en-US">
                <a:sym typeface="Symbol" pitchFamily="18" charset="2"/>
              </a:rPr>
              <a:t>初相</a:t>
            </a:r>
            <a:r>
              <a:rPr kumimoji="1" lang="en-US" altLang="zh-CN">
                <a:sym typeface="Symbol" pitchFamily="18" charset="2"/>
              </a:rPr>
              <a:t>,</a:t>
            </a:r>
            <a:endParaRPr kumimoji="1" lang="en-US" altLang="zh-CN"/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4724400" y="1512888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周期</a:t>
            </a:r>
            <a:r>
              <a:rPr kumimoji="1" lang="en-US" altLang="zh-CN"/>
              <a:t>: </a:t>
            </a:r>
          </a:p>
        </p:txBody>
      </p:sp>
      <p:graphicFrame>
        <p:nvGraphicFramePr>
          <p:cNvPr id="76826" name="Object 26"/>
          <p:cNvGraphicFramePr>
            <a:graphicFrameLocks noChangeAspect="1"/>
          </p:cNvGraphicFramePr>
          <p:nvPr/>
        </p:nvGraphicFramePr>
        <p:xfrm>
          <a:off x="5753100" y="1384300"/>
          <a:ext cx="105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17" imgW="1038067" imgH="828787" progId="Equation.3">
                  <p:embed/>
                </p:oleObj>
              </mc:Choice>
              <mc:Fallback>
                <p:oleObj name="Equation" r:id="rId17" imgW="1038067" imgH="82878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1384300"/>
                        <a:ext cx="105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7" name="Object 27"/>
          <p:cNvGraphicFramePr>
            <a:graphicFrameLocks noChangeAspect="1"/>
          </p:cNvGraphicFramePr>
          <p:nvPr/>
        </p:nvGraphicFramePr>
        <p:xfrm>
          <a:off x="1606550" y="2070100"/>
          <a:ext cx="1295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19" imgW="1276257" imgH="885713" progId="Equation.3">
                  <p:embed/>
                </p:oleObj>
              </mc:Choice>
              <mc:Fallback>
                <p:oleObj name="Equation" r:id="rId19" imgW="1276257" imgH="8857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070100"/>
                        <a:ext cx="1295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2895600" y="2308225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固有频率 </a:t>
            </a:r>
          </a:p>
        </p:txBody>
      </p:sp>
      <p:grpSp>
        <p:nvGrpSpPr>
          <p:cNvPr id="76829" name="Group 29"/>
          <p:cNvGrpSpPr>
            <a:grpSpLocks/>
          </p:cNvGrpSpPr>
          <p:nvPr/>
        </p:nvGrpSpPr>
        <p:grpSpPr bwMode="auto">
          <a:xfrm>
            <a:off x="2289175" y="5291138"/>
            <a:ext cx="1525588" cy="533400"/>
            <a:chOff x="1736" y="3456"/>
            <a:chExt cx="961" cy="336"/>
          </a:xfrm>
        </p:grpSpPr>
        <p:sp>
          <p:nvSpPr>
            <p:cNvPr id="18453" name="Line 30"/>
            <p:cNvSpPr>
              <a:spLocks noChangeShapeType="1"/>
            </p:cNvSpPr>
            <p:nvPr/>
          </p:nvSpPr>
          <p:spPr bwMode="auto">
            <a:xfrm>
              <a:off x="1736" y="3504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31"/>
            <p:cNvSpPr>
              <a:spLocks noChangeShapeType="1"/>
            </p:cNvSpPr>
            <p:nvPr/>
          </p:nvSpPr>
          <p:spPr bwMode="auto">
            <a:xfrm>
              <a:off x="2697" y="3504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32"/>
            <p:cNvSpPr>
              <a:spLocks noChangeShapeType="1"/>
            </p:cNvSpPr>
            <p:nvPr/>
          </p:nvSpPr>
          <p:spPr bwMode="auto">
            <a:xfrm>
              <a:off x="1736" y="3648"/>
              <a:ext cx="96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56" name="Object 33"/>
            <p:cNvGraphicFramePr>
              <a:graphicFrameLocks noChangeAspect="1"/>
            </p:cNvGraphicFramePr>
            <p:nvPr/>
          </p:nvGraphicFramePr>
          <p:xfrm>
            <a:off x="2184" y="345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5" name="Equation" r:id="rId21" imgW="247557" imgH="285638" progId="Equation.3">
                    <p:embed/>
                  </p:oleObj>
                </mc:Choice>
                <mc:Fallback>
                  <p:oleObj name="Equation" r:id="rId21" imgW="247557" imgH="285638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4" y="345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34" name="Object 34"/>
          <p:cNvGraphicFramePr>
            <a:graphicFrameLocks noChangeAspect="1"/>
          </p:cNvGraphicFramePr>
          <p:nvPr/>
        </p:nvGraphicFramePr>
        <p:xfrm>
          <a:off x="5080000" y="3200400"/>
          <a:ext cx="2438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23" imgW="2419369" imgH="904801" progId="Equation.3">
                  <p:embed/>
                </p:oleObj>
              </mc:Choice>
              <mc:Fallback>
                <p:oleObj name="Equation" r:id="rId23" imgW="2419369" imgH="90480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3200400"/>
                        <a:ext cx="2438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5" name="Object 35"/>
          <p:cNvGraphicFramePr>
            <a:graphicFrameLocks noChangeAspect="1"/>
          </p:cNvGraphicFramePr>
          <p:nvPr/>
        </p:nvGraphicFramePr>
        <p:xfrm>
          <a:off x="762000" y="3365500"/>
          <a:ext cx="4241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25" imgW="4219510" imgH="561901" progId="Equation.3">
                  <p:embed/>
                </p:oleObj>
              </mc:Choice>
              <mc:Fallback>
                <p:oleObj name="Equation" r:id="rId25" imgW="4219510" imgH="56190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65500"/>
                        <a:ext cx="4241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6" name="Text Box 36"/>
          <p:cNvSpPr txBox="1">
            <a:spLocks noChangeArrowheads="1"/>
          </p:cNvSpPr>
          <p:nvPr/>
        </p:nvSpPr>
        <p:spPr bwMode="auto">
          <a:xfrm>
            <a:off x="4495800" y="2289175"/>
            <a:ext cx="3325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zh-CN" altLang="en-US">
                <a:latin typeface="楷体_GB2312" pitchFamily="49" charset="-122"/>
                <a:ea typeface="宋体" pitchFamily="2" charset="-122"/>
                <a:cs typeface="Times New Roman" pitchFamily="18" charset="0"/>
              </a:rPr>
              <a:t>仅由系统特性确定</a:t>
            </a:r>
            <a:r>
              <a:rPr kumimoji="1" lang="en-US" altLang="zh-CN">
                <a:latin typeface="楷体_GB2312" pitchFamily="49" charset="-122"/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6837" name="AutoShape 37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6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2" grpId="0" build="p" autoUpdateAnimBg="0"/>
      <p:bldP spid="76823" grpId="0" build="p" autoUpdateAnimBg="0"/>
      <p:bldP spid="76824" grpId="0" build="p" autoUpdateAnimBg="0"/>
      <p:bldP spid="76825" grpId="0" build="p" autoUpdateAnimBg="0"/>
      <p:bldP spid="76828" grpId="0" build="p" autoUpdateAnimBg="0"/>
      <p:bldP spid="76836" grpId="0" build="p" autoUpdateAnimBg="0"/>
      <p:bldP spid="7683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31825" y="990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方程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31825" y="17653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特征方程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2549525" y="1778000"/>
          <a:ext cx="273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4" imgW="2714764" imgH="485887" progId="Equation.3">
                  <p:embed/>
                </p:oleObj>
              </mc:Choice>
              <mc:Fallback>
                <p:oleObj name="Equation" r:id="rId4" imgW="2714764" imgH="4858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1778000"/>
                        <a:ext cx="2730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2625725" y="2298700"/>
          <a:ext cx="3111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6" imgW="3095467" imgH="580988" progId="Equation.3">
                  <p:embed/>
                </p:oleObj>
              </mc:Choice>
              <mc:Fallback>
                <p:oleObj name="Equation" r:id="rId6" imgW="3095467" imgH="58098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2298700"/>
                        <a:ext cx="3111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936625" y="23256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特征根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631825" y="34432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小阻尼</a:t>
            </a:r>
            <a:r>
              <a:rPr kumimoji="1" lang="en-US" altLang="zh-CN"/>
              <a:t>: </a:t>
            </a:r>
            <a:r>
              <a:rPr kumimoji="1" lang="en-US" altLang="zh-CN" i="1"/>
              <a:t> n</a:t>
            </a:r>
            <a:r>
              <a:rPr kumimoji="1" lang="en-US" altLang="zh-CN"/>
              <a:t> &lt; </a:t>
            </a:r>
            <a:r>
              <a:rPr kumimoji="1" lang="en-US" altLang="zh-CN" i="1"/>
              <a:t>k</a:t>
            </a:r>
            <a:endParaRPr kumimoji="1" lang="en-US" altLang="zh-CN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250825" y="28956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这时需分如下三种情况进行讨论</a:t>
            </a:r>
            <a:r>
              <a:rPr kumimoji="1" lang="en-US" altLang="zh-CN"/>
              <a:t>:</a:t>
            </a: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4038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2) </a:t>
            </a:r>
            <a:r>
              <a:rPr lang="zh-CN" altLang="en-US" sz="2800" b="1" smtClean="0">
                <a:ea typeface="楷体_GB2312" pitchFamily="49" charset="-122"/>
              </a:rPr>
              <a:t>有阻尼自由振动情况  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555625" y="48148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大阻尼</a:t>
            </a:r>
            <a:r>
              <a:rPr kumimoji="1" lang="en-US" altLang="zh-CN"/>
              <a:t>: </a:t>
            </a:r>
            <a:r>
              <a:rPr kumimoji="1" lang="en-US" altLang="zh-CN" i="1"/>
              <a:t> n</a:t>
            </a:r>
            <a:r>
              <a:rPr kumimoji="1" lang="en-US" altLang="zh-CN"/>
              <a:t> &gt; </a:t>
            </a:r>
            <a:r>
              <a:rPr kumimoji="1" lang="en-US" altLang="zh-CN" i="1"/>
              <a:t>k</a:t>
            </a:r>
            <a:endParaRPr kumimoji="1" lang="en-US" altLang="zh-CN"/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555625" y="5500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临界阻尼</a:t>
            </a:r>
            <a:r>
              <a:rPr kumimoji="1" lang="en-US" altLang="zh-CN"/>
              <a:t>: </a:t>
            </a:r>
            <a:r>
              <a:rPr kumimoji="1" lang="en-US" altLang="zh-CN" i="1"/>
              <a:t> n</a:t>
            </a:r>
            <a:r>
              <a:rPr kumimoji="1" lang="en-US" altLang="zh-CN"/>
              <a:t> = </a:t>
            </a:r>
            <a:r>
              <a:rPr kumimoji="1" lang="en-US" altLang="zh-CN" i="1"/>
              <a:t>k </a:t>
            </a:r>
            <a:endParaRPr kumimoji="1" lang="en-US" altLang="zh-CN"/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1927225" y="774700"/>
          <a:ext cx="939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8" imgW="923990" imgH="1038076" progId="Equation.3">
                  <p:embed/>
                </p:oleObj>
              </mc:Choice>
              <mc:Fallback>
                <p:oleObj name="Equation" r:id="rId8" imgW="923990" imgH="103807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774700"/>
                        <a:ext cx="939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137025" y="1066800"/>
          <a:ext cx="119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10" imgW="1171547" imgH="485887" progId="Equation.3">
                  <p:embed/>
                </p:oleObj>
              </mc:Choice>
              <mc:Fallback>
                <p:oleObj name="Equation" r:id="rId10" imgW="1171547" imgH="48588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1066800"/>
                        <a:ext cx="119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2851150" y="901700"/>
          <a:ext cx="1282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12" imgW="1266890" imgH="904801" progId="Equation.3">
                  <p:embed/>
                </p:oleObj>
              </mc:Choice>
              <mc:Fallback>
                <p:oleObj name="Equation" r:id="rId12" imgW="1266890" imgH="9048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901700"/>
                        <a:ext cx="1282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3698875" y="3441700"/>
          <a:ext cx="457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14" imgW="4553043" imgH="514350" progId="Equation.3">
                  <p:embed/>
                </p:oleObj>
              </mc:Choice>
              <mc:Fallback>
                <p:oleObj name="Equation" r:id="rId14" imgW="4553043" imgH="51435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3441700"/>
                        <a:ext cx="457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AutoShape 16"/>
          <p:cNvSpPr>
            <a:spLocks noChangeArrowheads="1"/>
          </p:cNvSpPr>
          <p:nvPr/>
        </p:nvSpPr>
        <p:spPr bwMode="auto">
          <a:xfrm>
            <a:off x="2994025" y="3657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41" name="Object 17"/>
          <p:cNvGraphicFramePr>
            <a:graphicFrameLocks noChangeAspect="1"/>
          </p:cNvGraphicFramePr>
          <p:nvPr/>
        </p:nvGraphicFramePr>
        <p:xfrm>
          <a:off x="4289425" y="4102100"/>
          <a:ext cx="2311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16" imgW="2295590" imgH="523726" progId="Equation.3">
                  <p:embed/>
                </p:oleObj>
              </mc:Choice>
              <mc:Fallback>
                <p:oleObj name="Equation" r:id="rId16" imgW="2295590" imgH="52372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4102100"/>
                        <a:ext cx="2311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AutoShape 18"/>
          <p:cNvSpPr>
            <a:spLocks noChangeArrowheads="1"/>
          </p:cNvSpPr>
          <p:nvPr/>
        </p:nvSpPr>
        <p:spPr bwMode="auto">
          <a:xfrm>
            <a:off x="2917825" y="50292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43" name="Object 19"/>
          <p:cNvGraphicFramePr>
            <a:graphicFrameLocks noChangeAspect="1"/>
          </p:cNvGraphicFramePr>
          <p:nvPr/>
        </p:nvGraphicFramePr>
        <p:xfrm>
          <a:off x="3648075" y="4749800"/>
          <a:ext cx="2819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18" imgW="2800406" imgH="561901" progId="Equation.3">
                  <p:embed/>
                </p:oleObj>
              </mc:Choice>
              <mc:Fallback>
                <p:oleObj name="Equation" r:id="rId18" imgW="2800406" imgH="5619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4749800"/>
                        <a:ext cx="2819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4" name="AutoShape 20"/>
          <p:cNvSpPr>
            <a:spLocks noChangeArrowheads="1"/>
          </p:cNvSpPr>
          <p:nvPr/>
        </p:nvSpPr>
        <p:spPr bwMode="auto">
          <a:xfrm>
            <a:off x="3298825" y="570388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45" name="Object 21"/>
          <p:cNvGraphicFramePr>
            <a:graphicFrameLocks noChangeAspect="1"/>
          </p:cNvGraphicFramePr>
          <p:nvPr/>
        </p:nvGraphicFramePr>
        <p:xfrm>
          <a:off x="4029075" y="5475288"/>
          <a:ext cx="2806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20" imgW="2790704" imgH="514350" progId="Equation.3">
                  <p:embed/>
                </p:oleObj>
              </mc:Choice>
              <mc:Fallback>
                <p:oleObj name="Equation" r:id="rId20" imgW="2790704" imgH="51435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5475288"/>
                        <a:ext cx="2806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6" name="AutoShape 22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6880225" y="4103688"/>
            <a:ext cx="1474788" cy="468312"/>
          </a:xfrm>
          <a:prstGeom prst="actionButtonBlank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</a:rPr>
              <a:t>解的特征</a:t>
            </a:r>
          </a:p>
        </p:txBody>
      </p:sp>
      <p:sp>
        <p:nvSpPr>
          <p:cNvPr id="77847" name="AutoShape 23">
            <a:hlinkClick r:id="" action="ppaction://customshow?id=1&amp;return=true" highlightClick="1"/>
          </p:cNvPr>
          <p:cNvSpPr>
            <a:spLocks noChangeArrowheads="1"/>
          </p:cNvSpPr>
          <p:nvPr/>
        </p:nvSpPr>
        <p:spPr bwMode="auto">
          <a:xfrm>
            <a:off x="6880225" y="4865688"/>
            <a:ext cx="1474788" cy="468312"/>
          </a:xfrm>
          <a:prstGeom prst="actionButtonBlank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</a:rPr>
              <a:t>解的特征</a:t>
            </a:r>
          </a:p>
        </p:txBody>
      </p:sp>
      <p:sp>
        <p:nvSpPr>
          <p:cNvPr id="77848" name="AutoShape 24">
            <a:hlinkClick r:id="" action="ppaction://customshow?id=2&amp;return=true" highlightClick="1"/>
          </p:cNvPr>
          <p:cNvSpPr>
            <a:spLocks noChangeArrowheads="1"/>
          </p:cNvSpPr>
          <p:nvPr/>
        </p:nvSpPr>
        <p:spPr bwMode="auto">
          <a:xfrm>
            <a:off x="6880225" y="5551488"/>
            <a:ext cx="1474788" cy="468312"/>
          </a:xfrm>
          <a:prstGeom prst="actionButtonBlank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</a:rPr>
              <a:t>解的特征</a:t>
            </a:r>
          </a:p>
        </p:txBody>
      </p:sp>
      <p:sp>
        <p:nvSpPr>
          <p:cNvPr id="77849" name="AutoShape 2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utoUpdateAnimBg="0"/>
      <p:bldP spid="77830" grpId="0" autoUpdateAnimBg="0"/>
      <p:bldP spid="77831" grpId="0" autoUpdateAnimBg="0"/>
      <p:bldP spid="77832" grpId="0" autoUpdateAnimBg="0"/>
      <p:bldP spid="77834" grpId="0" autoUpdateAnimBg="0"/>
      <p:bldP spid="77835" grpId="0" autoUpdateAnimBg="0"/>
      <p:bldP spid="77840" grpId="0" animBg="1"/>
      <p:bldP spid="77842" grpId="0" animBg="1"/>
      <p:bldP spid="77844" grpId="0" animBg="1"/>
      <p:bldP spid="77846" grpId="0" animBg="1" autoUpdateAnimBg="0"/>
      <p:bldP spid="77847" grpId="0" animBg="1" autoUpdateAnimBg="0"/>
      <p:bldP spid="77848" grpId="0" animBg="1" autoUpdateAnimBg="0"/>
      <p:bldP spid="7784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60350"/>
            <a:ext cx="4800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小阻尼自由振动解的特征</a:t>
            </a:r>
            <a:r>
              <a:rPr lang="en-US" altLang="zh-CN" sz="2800" b="1" smtClean="0">
                <a:ea typeface="楷体_GB2312" pitchFamily="49" charset="-122"/>
              </a:rPr>
              <a:t>: </a:t>
            </a:r>
          </a:p>
        </p:txBody>
      </p:sp>
      <p:grpSp>
        <p:nvGrpSpPr>
          <p:cNvPr id="90136" name="Group 24"/>
          <p:cNvGrpSpPr>
            <a:grpSpLocks/>
          </p:cNvGrpSpPr>
          <p:nvPr/>
        </p:nvGrpSpPr>
        <p:grpSpPr bwMode="auto">
          <a:xfrm>
            <a:off x="1371600" y="3502025"/>
            <a:ext cx="4430713" cy="1165225"/>
            <a:chOff x="2196" y="1221"/>
            <a:chExt cx="1794" cy="918"/>
          </a:xfrm>
        </p:grpSpPr>
        <p:sp>
          <p:nvSpPr>
            <p:cNvPr id="20521" name="Freeform 25"/>
            <p:cNvSpPr>
              <a:spLocks/>
            </p:cNvSpPr>
            <p:nvPr/>
          </p:nvSpPr>
          <p:spPr bwMode="auto">
            <a:xfrm>
              <a:off x="2196" y="1221"/>
              <a:ext cx="456" cy="600"/>
            </a:xfrm>
            <a:custGeom>
              <a:avLst/>
              <a:gdLst>
                <a:gd name="T0" fmla="*/ 6 w 456"/>
                <a:gd name="T1" fmla="*/ 12 h 600"/>
                <a:gd name="T2" fmla="*/ 18 w 456"/>
                <a:gd name="T3" fmla="*/ 36 h 600"/>
                <a:gd name="T4" fmla="*/ 24 w 456"/>
                <a:gd name="T5" fmla="*/ 48 h 600"/>
                <a:gd name="T6" fmla="*/ 36 w 456"/>
                <a:gd name="T7" fmla="*/ 66 h 600"/>
                <a:gd name="T8" fmla="*/ 42 w 456"/>
                <a:gd name="T9" fmla="*/ 84 h 600"/>
                <a:gd name="T10" fmla="*/ 54 w 456"/>
                <a:gd name="T11" fmla="*/ 102 h 600"/>
                <a:gd name="T12" fmla="*/ 60 w 456"/>
                <a:gd name="T13" fmla="*/ 120 h 600"/>
                <a:gd name="T14" fmla="*/ 72 w 456"/>
                <a:gd name="T15" fmla="*/ 138 h 600"/>
                <a:gd name="T16" fmla="*/ 78 w 456"/>
                <a:gd name="T17" fmla="*/ 150 h 600"/>
                <a:gd name="T18" fmla="*/ 90 w 456"/>
                <a:gd name="T19" fmla="*/ 168 h 600"/>
                <a:gd name="T20" fmla="*/ 96 w 456"/>
                <a:gd name="T21" fmla="*/ 180 h 600"/>
                <a:gd name="T22" fmla="*/ 108 w 456"/>
                <a:gd name="T23" fmla="*/ 198 h 600"/>
                <a:gd name="T24" fmla="*/ 114 w 456"/>
                <a:gd name="T25" fmla="*/ 210 h 600"/>
                <a:gd name="T26" fmla="*/ 126 w 456"/>
                <a:gd name="T27" fmla="*/ 228 h 600"/>
                <a:gd name="T28" fmla="*/ 132 w 456"/>
                <a:gd name="T29" fmla="*/ 240 h 600"/>
                <a:gd name="T30" fmla="*/ 144 w 456"/>
                <a:gd name="T31" fmla="*/ 252 h 600"/>
                <a:gd name="T32" fmla="*/ 150 w 456"/>
                <a:gd name="T33" fmla="*/ 270 h 600"/>
                <a:gd name="T34" fmla="*/ 162 w 456"/>
                <a:gd name="T35" fmla="*/ 282 h 600"/>
                <a:gd name="T36" fmla="*/ 168 w 456"/>
                <a:gd name="T37" fmla="*/ 294 h 600"/>
                <a:gd name="T38" fmla="*/ 180 w 456"/>
                <a:gd name="T39" fmla="*/ 306 h 600"/>
                <a:gd name="T40" fmla="*/ 186 w 456"/>
                <a:gd name="T41" fmla="*/ 318 h 600"/>
                <a:gd name="T42" fmla="*/ 198 w 456"/>
                <a:gd name="T43" fmla="*/ 330 h 600"/>
                <a:gd name="T44" fmla="*/ 204 w 456"/>
                <a:gd name="T45" fmla="*/ 342 h 600"/>
                <a:gd name="T46" fmla="*/ 216 w 456"/>
                <a:gd name="T47" fmla="*/ 354 h 600"/>
                <a:gd name="T48" fmla="*/ 222 w 456"/>
                <a:gd name="T49" fmla="*/ 366 h 600"/>
                <a:gd name="T50" fmla="*/ 234 w 456"/>
                <a:gd name="T51" fmla="*/ 378 h 600"/>
                <a:gd name="T52" fmla="*/ 240 w 456"/>
                <a:gd name="T53" fmla="*/ 390 h 600"/>
                <a:gd name="T54" fmla="*/ 252 w 456"/>
                <a:gd name="T55" fmla="*/ 402 h 600"/>
                <a:gd name="T56" fmla="*/ 258 w 456"/>
                <a:gd name="T57" fmla="*/ 408 h 600"/>
                <a:gd name="T58" fmla="*/ 270 w 456"/>
                <a:gd name="T59" fmla="*/ 420 h 600"/>
                <a:gd name="T60" fmla="*/ 276 w 456"/>
                <a:gd name="T61" fmla="*/ 432 h 600"/>
                <a:gd name="T62" fmla="*/ 288 w 456"/>
                <a:gd name="T63" fmla="*/ 438 h 600"/>
                <a:gd name="T64" fmla="*/ 294 w 456"/>
                <a:gd name="T65" fmla="*/ 450 h 600"/>
                <a:gd name="T66" fmla="*/ 306 w 456"/>
                <a:gd name="T67" fmla="*/ 462 h 600"/>
                <a:gd name="T68" fmla="*/ 312 w 456"/>
                <a:gd name="T69" fmla="*/ 468 h 600"/>
                <a:gd name="T70" fmla="*/ 324 w 456"/>
                <a:gd name="T71" fmla="*/ 480 h 600"/>
                <a:gd name="T72" fmla="*/ 330 w 456"/>
                <a:gd name="T73" fmla="*/ 486 h 600"/>
                <a:gd name="T74" fmla="*/ 342 w 456"/>
                <a:gd name="T75" fmla="*/ 498 h 600"/>
                <a:gd name="T76" fmla="*/ 348 w 456"/>
                <a:gd name="T77" fmla="*/ 504 h 600"/>
                <a:gd name="T78" fmla="*/ 360 w 456"/>
                <a:gd name="T79" fmla="*/ 516 h 600"/>
                <a:gd name="T80" fmla="*/ 366 w 456"/>
                <a:gd name="T81" fmla="*/ 522 h 600"/>
                <a:gd name="T82" fmla="*/ 372 w 456"/>
                <a:gd name="T83" fmla="*/ 528 h 600"/>
                <a:gd name="T84" fmla="*/ 384 w 456"/>
                <a:gd name="T85" fmla="*/ 540 h 600"/>
                <a:gd name="T86" fmla="*/ 390 w 456"/>
                <a:gd name="T87" fmla="*/ 546 h 600"/>
                <a:gd name="T88" fmla="*/ 402 w 456"/>
                <a:gd name="T89" fmla="*/ 552 h 600"/>
                <a:gd name="T90" fmla="*/ 408 w 456"/>
                <a:gd name="T91" fmla="*/ 564 h 600"/>
                <a:gd name="T92" fmla="*/ 420 w 456"/>
                <a:gd name="T93" fmla="*/ 570 h 600"/>
                <a:gd name="T94" fmla="*/ 426 w 456"/>
                <a:gd name="T95" fmla="*/ 576 h 600"/>
                <a:gd name="T96" fmla="*/ 438 w 456"/>
                <a:gd name="T97" fmla="*/ 582 h 600"/>
                <a:gd name="T98" fmla="*/ 444 w 456"/>
                <a:gd name="T99" fmla="*/ 588 h 600"/>
                <a:gd name="T100" fmla="*/ 456 w 456"/>
                <a:gd name="T101" fmla="*/ 600 h 6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6" h="600"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24"/>
                  </a:lnTo>
                  <a:lnTo>
                    <a:pt x="12" y="30"/>
                  </a:lnTo>
                  <a:lnTo>
                    <a:pt x="18" y="36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24" y="48"/>
                  </a:lnTo>
                  <a:lnTo>
                    <a:pt x="24" y="54"/>
                  </a:lnTo>
                  <a:lnTo>
                    <a:pt x="30" y="60"/>
                  </a:lnTo>
                  <a:lnTo>
                    <a:pt x="30" y="66"/>
                  </a:lnTo>
                  <a:lnTo>
                    <a:pt x="36" y="66"/>
                  </a:lnTo>
                  <a:lnTo>
                    <a:pt x="36" y="72"/>
                  </a:lnTo>
                  <a:lnTo>
                    <a:pt x="36" y="78"/>
                  </a:lnTo>
                  <a:lnTo>
                    <a:pt x="42" y="78"/>
                  </a:lnTo>
                  <a:lnTo>
                    <a:pt x="42" y="84"/>
                  </a:lnTo>
                  <a:lnTo>
                    <a:pt x="42" y="90"/>
                  </a:lnTo>
                  <a:lnTo>
                    <a:pt x="48" y="90"/>
                  </a:lnTo>
                  <a:lnTo>
                    <a:pt x="48" y="96"/>
                  </a:lnTo>
                  <a:lnTo>
                    <a:pt x="48" y="102"/>
                  </a:lnTo>
                  <a:lnTo>
                    <a:pt x="54" y="102"/>
                  </a:lnTo>
                  <a:lnTo>
                    <a:pt x="54" y="108"/>
                  </a:lnTo>
                  <a:lnTo>
                    <a:pt x="60" y="114"/>
                  </a:lnTo>
                  <a:lnTo>
                    <a:pt x="60" y="120"/>
                  </a:lnTo>
                  <a:lnTo>
                    <a:pt x="66" y="126"/>
                  </a:lnTo>
                  <a:lnTo>
                    <a:pt x="66" y="132"/>
                  </a:lnTo>
                  <a:lnTo>
                    <a:pt x="72" y="138"/>
                  </a:lnTo>
                  <a:lnTo>
                    <a:pt x="72" y="144"/>
                  </a:lnTo>
                  <a:lnTo>
                    <a:pt x="78" y="144"/>
                  </a:lnTo>
                  <a:lnTo>
                    <a:pt x="78" y="150"/>
                  </a:lnTo>
                  <a:lnTo>
                    <a:pt x="78" y="156"/>
                  </a:lnTo>
                  <a:lnTo>
                    <a:pt x="84" y="156"/>
                  </a:lnTo>
                  <a:lnTo>
                    <a:pt x="84" y="162"/>
                  </a:lnTo>
                  <a:lnTo>
                    <a:pt x="90" y="168"/>
                  </a:lnTo>
                  <a:lnTo>
                    <a:pt x="90" y="174"/>
                  </a:lnTo>
                  <a:lnTo>
                    <a:pt x="96" y="174"/>
                  </a:lnTo>
                  <a:lnTo>
                    <a:pt x="96" y="180"/>
                  </a:lnTo>
                  <a:lnTo>
                    <a:pt x="96" y="186"/>
                  </a:lnTo>
                  <a:lnTo>
                    <a:pt x="102" y="186"/>
                  </a:lnTo>
                  <a:lnTo>
                    <a:pt x="102" y="192"/>
                  </a:lnTo>
                  <a:lnTo>
                    <a:pt x="108" y="198"/>
                  </a:lnTo>
                  <a:lnTo>
                    <a:pt x="108" y="204"/>
                  </a:lnTo>
                  <a:lnTo>
                    <a:pt x="114" y="204"/>
                  </a:lnTo>
                  <a:lnTo>
                    <a:pt x="114" y="210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0" y="222"/>
                  </a:lnTo>
                  <a:lnTo>
                    <a:pt x="126" y="228"/>
                  </a:lnTo>
                  <a:lnTo>
                    <a:pt x="126" y="234"/>
                  </a:lnTo>
                  <a:lnTo>
                    <a:pt x="132" y="234"/>
                  </a:lnTo>
                  <a:lnTo>
                    <a:pt x="132" y="240"/>
                  </a:lnTo>
                  <a:lnTo>
                    <a:pt x="138" y="246"/>
                  </a:lnTo>
                  <a:lnTo>
                    <a:pt x="138" y="252"/>
                  </a:lnTo>
                  <a:lnTo>
                    <a:pt x="144" y="252"/>
                  </a:lnTo>
                  <a:lnTo>
                    <a:pt x="144" y="258"/>
                  </a:lnTo>
                  <a:lnTo>
                    <a:pt x="150" y="264"/>
                  </a:lnTo>
                  <a:lnTo>
                    <a:pt x="150" y="270"/>
                  </a:lnTo>
                  <a:lnTo>
                    <a:pt x="156" y="270"/>
                  </a:lnTo>
                  <a:lnTo>
                    <a:pt x="156" y="276"/>
                  </a:lnTo>
                  <a:lnTo>
                    <a:pt x="162" y="282"/>
                  </a:lnTo>
                  <a:lnTo>
                    <a:pt x="162" y="288"/>
                  </a:lnTo>
                  <a:lnTo>
                    <a:pt x="168" y="288"/>
                  </a:lnTo>
                  <a:lnTo>
                    <a:pt x="168" y="294"/>
                  </a:lnTo>
                  <a:lnTo>
                    <a:pt x="174" y="300"/>
                  </a:lnTo>
                  <a:lnTo>
                    <a:pt x="174" y="306"/>
                  </a:lnTo>
                  <a:lnTo>
                    <a:pt x="180" y="306"/>
                  </a:lnTo>
                  <a:lnTo>
                    <a:pt x="180" y="312"/>
                  </a:lnTo>
                  <a:lnTo>
                    <a:pt x="186" y="318"/>
                  </a:lnTo>
                  <a:lnTo>
                    <a:pt x="186" y="324"/>
                  </a:lnTo>
                  <a:lnTo>
                    <a:pt x="192" y="324"/>
                  </a:lnTo>
                  <a:lnTo>
                    <a:pt x="192" y="330"/>
                  </a:lnTo>
                  <a:lnTo>
                    <a:pt x="198" y="330"/>
                  </a:lnTo>
                  <a:lnTo>
                    <a:pt x="198" y="336"/>
                  </a:lnTo>
                  <a:lnTo>
                    <a:pt x="204" y="342"/>
                  </a:lnTo>
                  <a:lnTo>
                    <a:pt x="204" y="348"/>
                  </a:lnTo>
                  <a:lnTo>
                    <a:pt x="210" y="348"/>
                  </a:lnTo>
                  <a:lnTo>
                    <a:pt x="210" y="354"/>
                  </a:lnTo>
                  <a:lnTo>
                    <a:pt x="216" y="354"/>
                  </a:lnTo>
                  <a:lnTo>
                    <a:pt x="216" y="360"/>
                  </a:lnTo>
                  <a:lnTo>
                    <a:pt x="222" y="366"/>
                  </a:lnTo>
                  <a:lnTo>
                    <a:pt x="228" y="372"/>
                  </a:lnTo>
                  <a:lnTo>
                    <a:pt x="228" y="378"/>
                  </a:lnTo>
                  <a:lnTo>
                    <a:pt x="234" y="378"/>
                  </a:lnTo>
                  <a:lnTo>
                    <a:pt x="234" y="384"/>
                  </a:lnTo>
                  <a:lnTo>
                    <a:pt x="240" y="384"/>
                  </a:lnTo>
                  <a:lnTo>
                    <a:pt x="240" y="390"/>
                  </a:lnTo>
                  <a:lnTo>
                    <a:pt x="246" y="390"/>
                  </a:lnTo>
                  <a:lnTo>
                    <a:pt x="246" y="396"/>
                  </a:lnTo>
                  <a:lnTo>
                    <a:pt x="252" y="402"/>
                  </a:lnTo>
                  <a:lnTo>
                    <a:pt x="252" y="408"/>
                  </a:lnTo>
                  <a:lnTo>
                    <a:pt x="258" y="408"/>
                  </a:lnTo>
                  <a:lnTo>
                    <a:pt x="258" y="414"/>
                  </a:lnTo>
                  <a:lnTo>
                    <a:pt x="264" y="414"/>
                  </a:lnTo>
                  <a:lnTo>
                    <a:pt x="264" y="420"/>
                  </a:lnTo>
                  <a:lnTo>
                    <a:pt x="270" y="420"/>
                  </a:lnTo>
                  <a:lnTo>
                    <a:pt x="270" y="426"/>
                  </a:lnTo>
                  <a:lnTo>
                    <a:pt x="276" y="426"/>
                  </a:lnTo>
                  <a:lnTo>
                    <a:pt x="276" y="432"/>
                  </a:lnTo>
                  <a:lnTo>
                    <a:pt x="282" y="432"/>
                  </a:lnTo>
                  <a:lnTo>
                    <a:pt x="282" y="438"/>
                  </a:lnTo>
                  <a:lnTo>
                    <a:pt x="288" y="438"/>
                  </a:lnTo>
                  <a:lnTo>
                    <a:pt x="288" y="444"/>
                  </a:lnTo>
                  <a:lnTo>
                    <a:pt x="294" y="450"/>
                  </a:lnTo>
                  <a:lnTo>
                    <a:pt x="300" y="456"/>
                  </a:lnTo>
                  <a:lnTo>
                    <a:pt x="306" y="462"/>
                  </a:lnTo>
                  <a:lnTo>
                    <a:pt x="306" y="468"/>
                  </a:lnTo>
                  <a:lnTo>
                    <a:pt x="312" y="468"/>
                  </a:lnTo>
                  <a:lnTo>
                    <a:pt x="312" y="474"/>
                  </a:lnTo>
                  <a:lnTo>
                    <a:pt x="318" y="474"/>
                  </a:lnTo>
                  <a:lnTo>
                    <a:pt x="324" y="480"/>
                  </a:lnTo>
                  <a:lnTo>
                    <a:pt x="324" y="486"/>
                  </a:lnTo>
                  <a:lnTo>
                    <a:pt x="330" y="486"/>
                  </a:lnTo>
                  <a:lnTo>
                    <a:pt x="330" y="492"/>
                  </a:lnTo>
                  <a:lnTo>
                    <a:pt x="336" y="492"/>
                  </a:lnTo>
                  <a:lnTo>
                    <a:pt x="342" y="498"/>
                  </a:lnTo>
                  <a:lnTo>
                    <a:pt x="342" y="504"/>
                  </a:lnTo>
                  <a:lnTo>
                    <a:pt x="348" y="504"/>
                  </a:lnTo>
                  <a:lnTo>
                    <a:pt x="354" y="510"/>
                  </a:lnTo>
                  <a:lnTo>
                    <a:pt x="360" y="516"/>
                  </a:lnTo>
                  <a:lnTo>
                    <a:pt x="366" y="522"/>
                  </a:lnTo>
                  <a:lnTo>
                    <a:pt x="372" y="528"/>
                  </a:lnTo>
                  <a:lnTo>
                    <a:pt x="378" y="534"/>
                  </a:lnTo>
                  <a:lnTo>
                    <a:pt x="384" y="534"/>
                  </a:lnTo>
                  <a:lnTo>
                    <a:pt x="384" y="540"/>
                  </a:lnTo>
                  <a:lnTo>
                    <a:pt x="390" y="540"/>
                  </a:lnTo>
                  <a:lnTo>
                    <a:pt x="390" y="546"/>
                  </a:lnTo>
                  <a:lnTo>
                    <a:pt x="396" y="546"/>
                  </a:lnTo>
                  <a:lnTo>
                    <a:pt x="396" y="552"/>
                  </a:lnTo>
                  <a:lnTo>
                    <a:pt x="402" y="552"/>
                  </a:lnTo>
                  <a:lnTo>
                    <a:pt x="402" y="558"/>
                  </a:lnTo>
                  <a:lnTo>
                    <a:pt x="408" y="558"/>
                  </a:lnTo>
                  <a:lnTo>
                    <a:pt x="408" y="564"/>
                  </a:lnTo>
                  <a:lnTo>
                    <a:pt x="414" y="564"/>
                  </a:lnTo>
                  <a:lnTo>
                    <a:pt x="420" y="570"/>
                  </a:lnTo>
                  <a:lnTo>
                    <a:pt x="426" y="570"/>
                  </a:lnTo>
                  <a:lnTo>
                    <a:pt x="426" y="576"/>
                  </a:lnTo>
                  <a:lnTo>
                    <a:pt x="432" y="576"/>
                  </a:lnTo>
                  <a:lnTo>
                    <a:pt x="432" y="582"/>
                  </a:lnTo>
                  <a:lnTo>
                    <a:pt x="438" y="582"/>
                  </a:lnTo>
                  <a:lnTo>
                    <a:pt x="444" y="588"/>
                  </a:lnTo>
                  <a:lnTo>
                    <a:pt x="450" y="594"/>
                  </a:lnTo>
                  <a:lnTo>
                    <a:pt x="456" y="594"/>
                  </a:lnTo>
                  <a:lnTo>
                    <a:pt x="456" y="60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Freeform 26"/>
            <p:cNvSpPr>
              <a:spLocks/>
            </p:cNvSpPr>
            <p:nvPr/>
          </p:nvSpPr>
          <p:spPr bwMode="auto">
            <a:xfrm>
              <a:off x="2652" y="1821"/>
              <a:ext cx="456" cy="216"/>
            </a:xfrm>
            <a:custGeom>
              <a:avLst/>
              <a:gdLst>
                <a:gd name="T0" fmla="*/ 6 w 456"/>
                <a:gd name="T1" fmla="*/ 6 h 216"/>
                <a:gd name="T2" fmla="*/ 18 w 456"/>
                <a:gd name="T3" fmla="*/ 12 h 216"/>
                <a:gd name="T4" fmla="*/ 24 w 456"/>
                <a:gd name="T5" fmla="*/ 18 h 216"/>
                <a:gd name="T6" fmla="*/ 36 w 456"/>
                <a:gd name="T7" fmla="*/ 24 h 216"/>
                <a:gd name="T8" fmla="*/ 42 w 456"/>
                <a:gd name="T9" fmla="*/ 30 h 216"/>
                <a:gd name="T10" fmla="*/ 54 w 456"/>
                <a:gd name="T11" fmla="*/ 36 h 216"/>
                <a:gd name="T12" fmla="*/ 60 w 456"/>
                <a:gd name="T13" fmla="*/ 42 h 216"/>
                <a:gd name="T14" fmla="*/ 72 w 456"/>
                <a:gd name="T15" fmla="*/ 48 h 216"/>
                <a:gd name="T16" fmla="*/ 78 w 456"/>
                <a:gd name="T17" fmla="*/ 54 h 216"/>
                <a:gd name="T18" fmla="*/ 90 w 456"/>
                <a:gd name="T19" fmla="*/ 60 h 216"/>
                <a:gd name="T20" fmla="*/ 96 w 456"/>
                <a:gd name="T21" fmla="*/ 66 h 216"/>
                <a:gd name="T22" fmla="*/ 108 w 456"/>
                <a:gd name="T23" fmla="*/ 72 h 216"/>
                <a:gd name="T24" fmla="*/ 114 w 456"/>
                <a:gd name="T25" fmla="*/ 72 h 216"/>
                <a:gd name="T26" fmla="*/ 126 w 456"/>
                <a:gd name="T27" fmla="*/ 78 h 216"/>
                <a:gd name="T28" fmla="*/ 132 w 456"/>
                <a:gd name="T29" fmla="*/ 84 h 216"/>
                <a:gd name="T30" fmla="*/ 144 w 456"/>
                <a:gd name="T31" fmla="*/ 90 h 216"/>
                <a:gd name="T32" fmla="*/ 150 w 456"/>
                <a:gd name="T33" fmla="*/ 96 h 216"/>
                <a:gd name="T34" fmla="*/ 162 w 456"/>
                <a:gd name="T35" fmla="*/ 102 h 216"/>
                <a:gd name="T36" fmla="*/ 168 w 456"/>
                <a:gd name="T37" fmla="*/ 102 h 216"/>
                <a:gd name="T38" fmla="*/ 180 w 456"/>
                <a:gd name="T39" fmla="*/ 108 h 216"/>
                <a:gd name="T40" fmla="*/ 186 w 456"/>
                <a:gd name="T41" fmla="*/ 114 h 216"/>
                <a:gd name="T42" fmla="*/ 198 w 456"/>
                <a:gd name="T43" fmla="*/ 120 h 216"/>
                <a:gd name="T44" fmla="*/ 204 w 456"/>
                <a:gd name="T45" fmla="*/ 120 h 216"/>
                <a:gd name="T46" fmla="*/ 216 w 456"/>
                <a:gd name="T47" fmla="*/ 126 h 216"/>
                <a:gd name="T48" fmla="*/ 222 w 456"/>
                <a:gd name="T49" fmla="*/ 132 h 216"/>
                <a:gd name="T50" fmla="*/ 234 w 456"/>
                <a:gd name="T51" fmla="*/ 132 h 216"/>
                <a:gd name="T52" fmla="*/ 240 w 456"/>
                <a:gd name="T53" fmla="*/ 138 h 216"/>
                <a:gd name="T54" fmla="*/ 252 w 456"/>
                <a:gd name="T55" fmla="*/ 144 h 216"/>
                <a:gd name="T56" fmla="*/ 258 w 456"/>
                <a:gd name="T57" fmla="*/ 144 h 216"/>
                <a:gd name="T58" fmla="*/ 270 w 456"/>
                <a:gd name="T59" fmla="*/ 150 h 216"/>
                <a:gd name="T60" fmla="*/ 276 w 456"/>
                <a:gd name="T61" fmla="*/ 156 h 216"/>
                <a:gd name="T62" fmla="*/ 288 w 456"/>
                <a:gd name="T63" fmla="*/ 156 h 216"/>
                <a:gd name="T64" fmla="*/ 294 w 456"/>
                <a:gd name="T65" fmla="*/ 162 h 216"/>
                <a:gd name="T66" fmla="*/ 306 w 456"/>
                <a:gd name="T67" fmla="*/ 162 h 216"/>
                <a:gd name="T68" fmla="*/ 312 w 456"/>
                <a:gd name="T69" fmla="*/ 168 h 216"/>
                <a:gd name="T70" fmla="*/ 324 w 456"/>
                <a:gd name="T71" fmla="*/ 174 h 216"/>
                <a:gd name="T72" fmla="*/ 330 w 456"/>
                <a:gd name="T73" fmla="*/ 174 h 216"/>
                <a:gd name="T74" fmla="*/ 342 w 456"/>
                <a:gd name="T75" fmla="*/ 180 h 216"/>
                <a:gd name="T76" fmla="*/ 348 w 456"/>
                <a:gd name="T77" fmla="*/ 180 h 216"/>
                <a:gd name="T78" fmla="*/ 360 w 456"/>
                <a:gd name="T79" fmla="*/ 186 h 216"/>
                <a:gd name="T80" fmla="*/ 366 w 456"/>
                <a:gd name="T81" fmla="*/ 186 h 216"/>
                <a:gd name="T82" fmla="*/ 378 w 456"/>
                <a:gd name="T83" fmla="*/ 192 h 216"/>
                <a:gd name="T84" fmla="*/ 384 w 456"/>
                <a:gd name="T85" fmla="*/ 192 h 216"/>
                <a:gd name="T86" fmla="*/ 396 w 456"/>
                <a:gd name="T87" fmla="*/ 198 h 216"/>
                <a:gd name="T88" fmla="*/ 402 w 456"/>
                <a:gd name="T89" fmla="*/ 198 h 216"/>
                <a:gd name="T90" fmla="*/ 414 w 456"/>
                <a:gd name="T91" fmla="*/ 198 h 216"/>
                <a:gd name="T92" fmla="*/ 420 w 456"/>
                <a:gd name="T93" fmla="*/ 204 h 216"/>
                <a:gd name="T94" fmla="*/ 432 w 456"/>
                <a:gd name="T95" fmla="*/ 204 h 216"/>
                <a:gd name="T96" fmla="*/ 438 w 456"/>
                <a:gd name="T97" fmla="*/ 210 h 216"/>
                <a:gd name="T98" fmla="*/ 450 w 456"/>
                <a:gd name="T99" fmla="*/ 210 h 216"/>
                <a:gd name="T100" fmla="*/ 456 w 456"/>
                <a:gd name="T101" fmla="*/ 216 h 21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6" h="216"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8"/>
                  </a:lnTo>
                  <a:lnTo>
                    <a:pt x="30" y="18"/>
                  </a:lnTo>
                  <a:lnTo>
                    <a:pt x="36" y="24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8" y="30"/>
                  </a:lnTo>
                  <a:lnTo>
                    <a:pt x="48" y="36"/>
                  </a:lnTo>
                  <a:lnTo>
                    <a:pt x="54" y="36"/>
                  </a:lnTo>
                  <a:lnTo>
                    <a:pt x="60" y="36"/>
                  </a:lnTo>
                  <a:lnTo>
                    <a:pt x="60" y="42"/>
                  </a:lnTo>
                  <a:lnTo>
                    <a:pt x="66" y="42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54"/>
                  </a:lnTo>
                  <a:lnTo>
                    <a:pt x="84" y="54"/>
                  </a:lnTo>
                  <a:lnTo>
                    <a:pt x="90" y="60"/>
                  </a:lnTo>
                  <a:lnTo>
                    <a:pt x="96" y="60"/>
                  </a:lnTo>
                  <a:lnTo>
                    <a:pt x="96" y="66"/>
                  </a:lnTo>
                  <a:lnTo>
                    <a:pt x="102" y="66"/>
                  </a:lnTo>
                  <a:lnTo>
                    <a:pt x="108" y="66"/>
                  </a:lnTo>
                  <a:lnTo>
                    <a:pt x="108" y="72"/>
                  </a:lnTo>
                  <a:lnTo>
                    <a:pt x="114" y="72"/>
                  </a:lnTo>
                  <a:lnTo>
                    <a:pt x="120" y="78"/>
                  </a:lnTo>
                  <a:lnTo>
                    <a:pt x="126" y="78"/>
                  </a:lnTo>
                  <a:lnTo>
                    <a:pt x="126" y="84"/>
                  </a:lnTo>
                  <a:lnTo>
                    <a:pt x="132" y="84"/>
                  </a:lnTo>
                  <a:lnTo>
                    <a:pt x="138" y="84"/>
                  </a:lnTo>
                  <a:lnTo>
                    <a:pt x="138" y="90"/>
                  </a:lnTo>
                  <a:lnTo>
                    <a:pt x="144" y="90"/>
                  </a:lnTo>
                  <a:lnTo>
                    <a:pt x="150" y="90"/>
                  </a:lnTo>
                  <a:lnTo>
                    <a:pt x="150" y="96"/>
                  </a:lnTo>
                  <a:lnTo>
                    <a:pt x="156" y="96"/>
                  </a:lnTo>
                  <a:lnTo>
                    <a:pt x="162" y="96"/>
                  </a:lnTo>
                  <a:lnTo>
                    <a:pt x="162" y="102"/>
                  </a:lnTo>
                  <a:lnTo>
                    <a:pt x="168" y="102"/>
                  </a:lnTo>
                  <a:lnTo>
                    <a:pt x="174" y="108"/>
                  </a:lnTo>
                  <a:lnTo>
                    <a:pt x="180" y="108"/>
                  </a:lnTo>
                  <a:lnTo>
                    <a:pt x="186" y="114"/>
                  </a:lnTo>
                  <a:lnTo>
                    <a:pt x="192" y="114"/>
                  </a:lnTo>
                  <a:lnTo>
                    <a:pt x="198" y="114"/>
                  </a:lnTo>
                  <a:lnTo>
                    <a:pt x="198" y="120"/>
                  </a:lnTo>
                  <a:lnTo>
                    <a:pt x="204" y="120"/>
                  </a:lnTo>
                  <a:lnTo>
                    <a:pt x="210" y="120"/>
                  </a:lnTo>
                  <a:lnTo>
                    <a:pt x="210" y="126"/>
                  </a:lnTo>
                  <a:lnTo>
                    <a:pt x="216" y="126"/>
                  </a:lnTo>
                  <a:lnTo>
                    <a:pt x="222" y="126"/>
                  </a:lnTo>
                  <a:lnTo>
                    <a:pt x="222" y="132"/>
                  </a:lnTo>
                  <a:lnTo>
                    <a:pt x="228" y="132"/>
                  </a:lnTo>
                  <a:lnTo>
                    <a:pt x="234" y="132"/>
                  </a:lnTo>
                  <a:lnTo>
                    <a:pt x="234" y="138"/>
                  </a:lnTo>
                  <a:lnTo>
                    <a:pt x="240" y="138"/>
                  </a:lnTo>
                  <a:lnTo>
                    <a:pt x="246" y="138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64" y="150"/>
                  </a:lnTo>
                  <a:lnTo>
                    <a:pt x="270" y="150"/>
                  </a:lnTo>
                  <a:lnTo>
                    <a:pt x="276" y="150"/>
                  </a:lnTo>
                  <a:lnTo>
                    <a:pt x="276" y="156"/>
                  </a:lnTo>
                  <a:lnTo>
                    <a:pt x="282" y="156"/>
                  </a:lnTo>
                  <a:lnTo>
                    <a:pt x="288" y="156"/>
                  </a:lnTo>
                  <a:lnTo>
                    <a:pt x="294" y="162"/>
                  </a:lnTo>
                  <a:lnTo>
                    <a:pt x="300" y="162"/>
                  </a:lnTo>
                  <a:lnTo>
                    <a:pt x="306" y="162"/>
                  </a:lnTo>
                  <a:lnTo>
                    <a:pt x="306" y="168"/>
                  </a:lnTo>
                  <a:lnTo>
                    <a:pt x="312" y="168"/>
                  </a:lnTo>
                  <a:lnTo>
                    <a:pt x="318" y="168"/>
                  </a:lnTo>
                  <a:lnTo>
                    <a:pt x="324" y="174"/>
                  </a:lnTo>
                  <a:lnTo>
                    <a:pt x="330" y="174"/>
                  </a:lnTo>
                  <a:lnTo>
                    <a:pt x="336" y="174"/>
                  </a:lnTo>
                  <a:lnTo>
                    <a:pt x="342" y="180"/>
                  </a:lnTo>
                  <a:lnTo>
                    <a:pt x="348" y="180"/>
                  </a:lnTo>
                  <a:lnTo>
                    <a:pt x="354" y="180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2" y="192"/>
                  </a:lnTo>
                  <a:lnTo>
                    <a:pt x="378" y="192"/>
                  </a:lnTo>
                  <a:lnTo>
                    <a:pt x="384" y="192"/>
                  </a:lnTo>
                  <a:lnTo>
                    <a:pt x="390" y="192"/>
                  </a:lnTo>
                  <a:lnTo>
                    <a:pt x="396" y="198"/>
                  </a:lnTo>
                  <a:lnTo>
                    <a:pt x="402" y="198"/>
                  </a:lnTo>
                  <a:lnTo>
                    <a:pt x="408" y="198"/>
                  </a:lnTo>
                  <a:lnTo>
                    <a:pt x="414" y="198"/>
                  </a:lnTo>
                  <a:lnTo>
                    <a:pt x="414" y="204"/>
                  </a:lnTo>
                  <a:lnTo>
                    <a:pt x="420" y="204"/>
                  </a:lnTo>
                  <a:lnTo>
                    <a:pt x="426" y="204"/>
                  </a:lnTo>
                  <a:lnTo>
                    <a:pt x="432" y="204"/>
                  </a:lnTo>
                  <a:lnTo>
                    <a:pt x="432" y="210"/>
                  </a:lnTo>
                  <a:lnTo>
                    <a:pt x="438" y="210"/>
                  </a:lnTo>
                  <a:lnTo>
                    <a:pt x="444" y="210"/>
                  </a:lnTo>
                  <a:lnTo>
                    <a:pt x="450" y="210"/>
                  </a:lnTo>
                  <a:lnTo>
                    <a:pt x="456" y="210"/>
                  </a:lnTo>
                  <a:lnTo>
                    <a:pt x="456" y="216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Freeform 27"/>
            <p:cNvSpPr>
              <a:spLocks/>
            </p:cNvSpPr>
            <p:nvPr/>
          </p:nvSpPr>
          <p:spPr bwMode="auto">
            <a:xfrm>
              <a:off x="3108" y="2037"/>
              <a:ext cx="462" cy="78"/>
            </a:xfrm>
            <a:custGeom>
              <a:avLst/>
              <a:gdLst>
                <a:gd name="T0" fmla="*/ 12 w 462"/>
                <a:gd name="T1" fmla="*/ 0 h 78"/>
                <a:gd name="T2" fmla="*/ 18 w 462"/>
                <a:gd name="T3" fmla="*/ 0 h 78"/>
                <a:gd name="T4" fmla="*/ 30 w 462"/>
                <a:gd name="T5" fmla="*/ 6 h 78"/>
                <a:gd name="T6" fmla="*/ 36 w 462"/>
                <a:gd name="T7" fmla="*/ 6 h 78"/>
                <a:gd name="T8" fmla="*/ 48 w 462"/>
                <a:gd name="T9" fmla="*/ 12 h 78"/>
                <a:gd name="T10" fmla="*/ 54 w 462"/>
                <a:gd name="T11" fmla="*/ 12 h 78"/>
                <a:gd name="T12" fmla="*/ 66 w 462"/>
                <a:gd name="T13" fmla="*/ 12 h 78"/>
                <a:gd name="T14" fmla="*/ 72 w 462"/>
                <a:gd name="T15" fmla="*/ 18 h 78"/>
                <a:gd name="T16" fmla="*/ 84 w 462"/>
                <a:gd name="T17" fmla="*/ 18 h 78"/>
                <a:gd name="T18" fmla="*/ 90 w 462"/>
                <a:gd name="T19" fmla="*/ 18 h 78"/>
                <a:gd name="T20" fmla="*/ 102 w 462"/>
                <a:gd name="T21" fmla="*/ 24 h 78"/>
                <a:gd name="T22" fmla="*/ 108 w 462"/>
                <a:gd name="T23" fmla="*/ 24 h 78"/>
                <a:gd name="T24" fmla="*/ 120 w 462"/>
                <a:gd name="T25" fmla="*/ 24 h 78"/>
                <a:gd name="T26" fmla="*/ 126 w 462"/>
                <a:gd name="T27" fmla="*/ 30 h 78"/>
                <a:gd name="T28" fmla="*/ 138 w 462"/>
                <a:gd name="T29" fmla="*/ 30 h 78"/>
                <a:gd name="T30" fmla="*/ 144 w 462"/>
                <a:gd name="T31" fmla="*/ 30 h 78"/>
                <a:gd name="T32" fmla="*/ 156 w 462"/>
                <a:gd name="T33" fmla="*/ 36 h 78"/>
                <a:gd name="T34" fmla="*/ 162 w 462"/>
                <a:gd name="T35" fmla="*/ 36 h 78"/>
                <a:gd name="T36" fmla="*/ 174 w 462"/>
                <a:gd name="T37" fmla="*/ 36 h 78"/>
                <a:gd name="T38" fmla="*/ 180 w 462"/>
                <a:gd name="T39" fmla="*/ 36 h 78"/>
                <a:gd name="T40" fmla="*/ 192 w 462"/>
                <a:gd name="T41" fmla="*/ 42 h 78"/>
                <a:gd name="T42" fmla="*/ 198 w 462"/>
                <a:gd name="T43" fmla="*/ 42 h 78"/>
                <a:gd name="T44" fmla="*/ 210 w 462"/>
                <a:gd name="T45" fmla="*/ 42 h 78"/>
                <a:gd name="T46" fmla="*/ 216 w 462"/>
                <a:gd name="T47" fmla="*/ 42 h 78"/>
                <a:gd name="T48" fmla="*/ 228 w 462"/>
                <a:gd name="T49" fmla="*/ 48 h 78"/>
                <a:gd name="T50" fmla="*/ 234 w 462"/>
                <a:gd name="T51" fmla="*/ 48 h 78"/>
                <a:gd name="T52" fmla="*/ 246 w 462"/>
                <a:gd name="T53" fmla="*/ 48 h 78"/>
                <a:gd name="T54" fmla="*/ 252 w 462"/>
                <a:gd name="T55" fmla="*/ 48 h 78"/>
                <a:gd name="T56" fmla="*/ 264 w 462"/>
                <a:gd name="T57" fmla="*/ 54 h 78"/>
                <a:gd name="T58" fmla="*/ 270 w 462"/>
                <a:gd name="T59" fmla="*/ 54 h 78"/>
                <a:gd name="T60" fmla="*/ 282 w 462"/>
                <a:gd name="T61" fmla="*/ 54 h 78"/>
                <a:gd name="T62" fmla="*/ 288 w 462"/>
                <a:gd name="T63" fmla="*/ 54 h 78"/>
                <a:gd name="T64" fmla="*/ 300 w 462"/>
                <a:gd name="T65" fmla="*/ 54 h 78"/>
                <a:gd name="T66" fmla="*/ 306 w 462"/>
                <a:gd name="T67" fmla="*/ 60 h 78"/>
                <a:gd name="T68" fmla="*/ 318 w 462"/>
                <a:gd name="T69" fmla="*/ 60 h 78"/>
                <a:gd name="T70" fmla="*/ 324 w 462"/>
                <a:gd name="T71" fmla="*/ 60 h 78"/>
                <a:gd name="T72" fmla="*/ 336 w 462"/>
                <a:gd name="T73" fmla="*/ 60 h 78"/>
                <a:gd name="T74" fmla="*/ 342 w 462"/>
                <a:gd name="T75" fmla="*/ 60 h 78"/>
                <a:gd name="T76" fmla="*/ 348 w 462"/>
                <a:gd name="T77" fmla="*/ 66 h 78"/>
                <a:gd name="T78" fmla="*/ 360 w 462"/>
                <a:gd name="T79" fmla="*/ 66 h 78"/>
                <a:gd name="T80" fmla="*/ 366 w 462"/>
                <a:gd name="T81" fmla="*/ 66 h 78"/>
                <a:gd name="T82" fmla="*/ 378 w 462"/>
                <a:gd name="T83" fmla="*/ 66 h 78"/>
                <a:gd name="T84" fmla="*/ 384 w 462"/>
                <a:gd name="T85" fmla="*/ 66 h 78"/>
                <a:gd name="T86" fmla="*/ 396 w 462"/>
                <a:gd name="T87" fmla="*/ 72 h 78"/>
                <a:gd name="T88" fmla="*/ 402 w 462"/>
                <a:gd name="T89" fmla="*/ 72 h 78"/>
                <a:gd name="T90" fmla="*/ 414 w 462"/>
                <a:gd name="T91" fmla="*/ 72 h 78"/>
                <a:gd name="T92" fmla="*/ 420 w 462"/>
                <a:gd name="T93" fmla="*/ 72 h 78"/>
                <a:gd name="T94" fmla="*/ 432 w 462"/>
                <a:gd name="T95" fmla="*/ 72 h 78"/>
                <a:gd name="T96" fmla="*/ 438 w 462"/>
                <a:gd name="T97" fmla="*/ 72 h 78"/>
                <a:gd name="T98" fmla="*/ 450 w 462"/>
                <a:gd name="T99" fmla="*/ 78 h 78"/>
                <a:gd name="T100" fmla="*/ 456 w 462"/>
                <a:gd name="T101" fmla="*/ 78 h 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62" h="78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96" y="24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20" y="24"/>
                  </a:lnTo>
                  <a:lnTo>
                    <a:pt x="126" y="24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8" y="30"/>
                  </a:lnTo>
                  <a:lnTo>
                    <a:pt x="144" y="30"/>
                  </a:lnTo>
                  <a:lnTo>
                    <a:pt x="150" y="30"/>
                  </a:lnTo>
                  <a:lnTo>
                    <a:pt x="156" y="36"/>
                  </a:lnTo>
                  <a:lnTo>
                    <a:pt x="162" y="36"/>
                  </a:lnTo>
                  <a:lnTo>
                    <a:pt x="168" y="36"/>
                  </a:lnTo>
                  <a:lnTo>
                    <a:pt x="174" y="36"/>
                  </a:lnTo>
                  <a:lnTo>
                    <a:pt x="180" y="36"/>
                  </a:lnTo>
                  <a:lnTo>
                    <a:pt x="186" y="36"/>
                  </a:lnTo>
                  <a:lnTo>
                    <a:pt x="186" y="42"/>
                  </a:lnTo>
                  <a:lnTo>
                    <a:pt x="192" y="42"/>
                  </a:lnTo>
                  <a:lnTo>
                    <a:pt x="198" y="42"/>
                  </a:lnTo>
                  <a:lnTo>
                    <a:pt x="204" y="42"/>
                  </a:lnTo>
                  <a:lnTo>
                    <a:pt x="210" y="42"/>
                  </a:lnTo>
                  <a:lnTo>
                    <a:pt x="216" y="42"/>
                  </a:lnTo>
                  <a:lnTo>
                    <a:pt x="222" y="42"/>
                  </a:lnTo>
                  <a:lnTo>
                    <a:pt x="222" y="48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40" y="48"/>
                  </a:lnTo>
                  <a:lnTo>
                    <a:pt x="246" y="48"/>
                  </a:lnTo>
                  <a:lnTo>
                    <a:pt x="252" y="48"/>
                  </a:lnTo>
                  <a:lnTo>
                    <a:pt x="258" y="48"/>
                  </a:lnTo>
                  <a:lnTo>
                    <a:pt x="258" y="54"/>
                  </a:lnTo>
                  <a:lnTo>
                    <a:pt x="264" y="54"/>
                  </a:lnTo>
                  <a:lnTo>
                    <a:pt x="270" y="54"/>
                  </a:lnTo>
                  <a:lnTo>
                    <a:pt x="276" y="54"/>
                  </a:lnTo>
                  <a:lnTo>
                    <a:pt x="282" y="54"/>
                  </a:lnTo>
                  <a:lnTo>
                    <a:pt x="288" y="54"/>
                  </a:lnTo>
                  <a:lnTo>
                    <a:pt x="294" y="54"/>
                  </a:lnTo>
                  <a:lnTo>
                    <a:pt x="300" y="54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12" y="60"/>
                  </a:lnTo>
                  <a:lnTo>
                    <a:pt x="318" y="60"/>
                  </a:lnTo>
                  <a:lnTo>
                    <a:pt x="324" y="60"/>
                  </a:lnTo>
                  <a:lnTo>
                    <a:pt x="330" y="60"/>
                  </a:lnTo>
                  <a:lnTo>
                    <a:pt x="336" y="60"/>
                  </a:lnTo>
                  <a:lnTo>
                    <a:pt x="342" y="60"/>
                  </a:lnTo>
                  <a:lnTo>
                    <a:pt x="342" y="66"/>
                  </a:lnTo>
                  <a:lnTo>
                    <a:pt x="348" y="66"/>
                  </a:lnTo>
                  <a:lnTo>
                    <a:pt x="354" y="66"/>
                  </a:lnTo>
                  <a:lnTo>
                    <a:pt x="360" y="66"/>
                  </a:lnTo>
                  <a:lnTo>
                    <a:pt x="366" y="66"/>
                  </a:lnTo>
                  <a:lnTo>
                    <a:pt x="372" y="66"/>
                  </a:lnTo>
                  <a:lnTo>
                    <a:pt x="378" y="66"/>
                  </a:lnTo>
                  <a:lnTo>
                    <a:pt x="384" y="66"/>
                  </a:lnTo>
                  <a:lnTo>
                    <a:pt x="390" y="66"/>
                  </a:lnTo>
                  <a:lnTo>
                    <a:pt x="396" y="72"/>
                  </a:lnTo>
                  <a:lnTo>
                    <a:pt x="402" y="72"/>
                  </a:lnTo>
                  <a:lnTo>
                    <a:pt x="408" y="72"/>
                  </a:lnTo>
                  <a:lnTo>
                    <a:pt x="414" y="72"/>
                  </a:lnTo>
                  <a:lnTo>
                    <a:pt x="420" y="72"/>
                  </a:lnTo>
                  <a:lnTo>
                    <a:pt x="426" y="72"/>
                  </a:lnTo>
                  <a:lnTo>
                    <a:pt x="432" y="72"/>
                  </a:lnTo>
                  <a:lnTo>
                    <a:pt x="438" y="72"/>
                  </a:lnTo>
                  <a:lnTo>
                    <a:pt x="444" y="72"/>
                  </a:lnTo>
                  <a:lnTo>
                    <a:pt x="450" y="72"/>
                  </a:lnTo>
                  <a:lnTo>
                    <a:pt x="450" y="78"/>
                  </a:lnTo>
                  <a:lnTo>
                    <a:pt x="456" y="78"/>
                  </a:lnTo>
                  <a:lnTo>
                    <a:pt x="462" y="78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Freeform 28"/>
            <p:cNvSpPr>
              <a:spLocks/>
            </p:cNvSpPr>
            <p:nvPr/>
          </p:nvSpPr>
          <p:spPr bwMode="auto">
            <a:xfrm>
              <a:off x="3570" y="2115"/>
              <a:ext cx="420" cy="24"/>
            </a:xfrm>
            <a:custGeom>
              <a:avLst/>
              <a:gdLst>
                <a:gd name="T0" fmla="*/ 6 w 420"/>
                <a:gd name="T1" fmla="*/ 0 h 24"/>
                <a:gd name="T2" fmla="*/ 12 w 420"/>
                <a:gd name="T3" fmla="*/ 0 h 24"/>
                <a:gd name="T4" fmla="*/ 18 w 420"/>
                <a:gd name="T5" fmla="*/ 0 h 24"/>
                <a:gd name="T6" fmla="*/ 24 w 420"/>
                <a:gd name="T7" fmla="*/ 0 h 24"/>
                <a:gd name="T8" fmla="*/ 30 w 420"/>
                <a:gd name="T9" fmla="*/ 0 h 24"/>
                <a:gd name="T10" fmla="*/ 42 w 420"/>
                <a:gd name="T11" fmla="*/ 0 h 24"/>
                <a:gd name="T12" fmla="*/ 48 w 420"/>
                <a:gd name="T13" fmla="*/ 0 h 24"/>
                <a:gd name="T14" fmla="*/ 54 w 420"/>
                <a:gd name="T15" fmla="*/ 6 h 24"/>
                <a:gd name="T16" fmla="*/ 60 w 420"/>
                <a:gd name="T17" fmla="*/ 6 h 24"/>
                <a:gd name="T18" fmla="*/ 66 w 420"/>
                <a:gd name="T19" fmla="*/ 6 h 24"/>
                <a:gd name="T20" fmla="*/ 78 w 420"/>
                <a:gd name="T21" fmla="*/ 6 h 24"/>
                <a:gd name="T22" fmla="*/ 84 w 420"/>
                <a:gd name="T23" fmla="*/ 6 h 24"/>
                <a:gd name="T24" fmla="*/ 90 w 420"/>
                <a:gd name="T25" fmla="*/ 6 h 24"/>
                <a:gd name="T26" fmla="*/ 96 w 420"/>
                <a:gd name="T27" fmla="*/ 6 h 24"/>
                <a:gd name="T28" fmla="*/ 102 w 420"/>
                <a:gd name="T29" fmla="*/ 6 h 24"/>
                <a:gd name="T30" fmla="*/ 114 w 420"/>
                <a:gd name="T31" fmla="*/ 6 h 24"/>
                <a:gd name="T32" fmla="*/ 120 w 420"/>
                <a:gd name="T33" fmla="*/ 6 h 24"/>
                <a:gd name="T34" fmla="*/ 126 w 420"/>
                <a:gd name="T35" fmla="*/ 6 h 24"/>
                <a:gd name="T36" fmla="*/ 132 w 420"/>
                <a:gd name="T37" fmla="*/ 12 h 24"/>
                <a:gd name="T38" fmla="*/ 138 w 420"/>
                <a:gd name="T39" fmla="*/ 12 h 24"/>
                <a:gd name="T40" fmla="*/ 150 w 420"/>
                <a:gd name="T41" fmla="*/ 12 h 24"/>
                <a:gd name="T42" fmla="*/ 156 w 420"/>
                <a:gd name="T43" fmla="*/ 12 h 24"/>
                <a:gd name="T44" fmla="*/ 162 w 420"/>
                <a:gd name="T45" fmla="*/ 12 h 24"/>
                <a:gd name="T46" fmla="*/ 168 w 420"/>
                <a:gd name="T47" fmla="*/ 12 h 24"/>
                <a:gd name="T48" fmla="*/ 174 w 420"/>
                <a:gd name="T49" fmla="*/ 12 h 24"/>
                <a:gd name="T50" fmla="*/ 186 w 420"/>
                <a:gd name="T51" fmla="*/ 12 h 24"/>
                <a:gd name="T52" fmla="*/ 192 w 420"/>
                <a:gd name="T53" fmla="*/ 12 h 24"/>
                <a:gd name="T54" fmla="*/ 198 w 420"/>
                <a:gd name="T55" fmla="*/ 12 h 24"/>
                <a:gd name="T56" fmla="*/ 204 w 420"/>
                <a:gd name="T57" fmla="*/ 12 h 24"/>
                <a:gd name="T58" fmla="*/ 210 w 420"/>
                <a:gd name="T59" fmla="*/ 12 h 24"/>
                <a:gd name="T60" fmla="*/ 222 w 420"/>
                <a:gd name="T61" fmla="*/ 18 h 24"/>
                <a:gd name="T62" fmla="*/ 228 w 420"/>
                <a:gd name="T63" fmla="*/ 18 h 24"/>
                <a:gd name="T64" fmla="*/ 234 w 420"/>
                <a:gd name="T65" fmla="*/ 18 h 24"/>
                <a:gd name="T66" fmla="*/ 240 w 420"/>
                <a:gd name="T67" fmla="*/ 18 h 24"/>
                <a:gd name="T68" fmla="*/ 246 w 420"/>
                <a:gd name="T69" fmla="*/ 18 h 24"/>
                <a:gd name="T70" fmla="*/ 252 w 420"/>
                <a:gd name="T71" fmla="*/ 18 h 24"/>
                <a:gd name="T72" fmla="*/ 264 w 420"/>
                <a:gd name="T73" fmla="*/ 18 h 24"/>
                <a:gd name="T74" fmla="*/ 270 w 420"/>
                <a:gd name="T75" fmla="*/ 18 h 24"/>
                <a:gd name="T76" fmla="*/ 276 w 420"/>
                <a:gd name="T77" fmla="*/ 18 h 24"/>
                <a:gd name="T78" fmla="*/ 282 w 420"/>
                <a:gd name="T79" fmla="*/ 18 h 24"/>
                <a:gd name="T80" fmla="*/ 288 w 420"/>
                <a:gd name="T81" fmla="*/ 18 h 24"/>
                <a:gd name="T82" fmla="*/ 300 w 420"/>
                <a:gd name="T83" fmla="*/ 18 h 24"/>
                <a:gd name="T84" fmla="*/ 306 w 420"/>
                <a:gd name="T85" fmla="*/ 18 h 24"/>
                <a:gd name="T86" fmla="*/ 312 w 420"/>
                <a:gd name="T87" fmla="*/ 18 h 24"/>
                <a:gd name="T88" fmla="*/ 318 w 420"/>
                <a:gd name="T89" fmla="*/ 18 h 24"/>
                <a:gd name="T90" fmla="*/ 324 w 420"/>
                <a:gd name="T91" fmla="*/ 18 h 24"/>
                <a:gd name="T92" fmla="*/ 336 w 420"/>
                <a:gd name="T93" fmla="*/ 24 h 24"/>
                <a:gd name="T94" fmla="*/ 342 w 420"/>
                <a:gd name="T95" fmla="*/ 24 h 24"/>
                <a:gd name="T96" fmla="*/ 348 w 420"/>
                <a:gd name="T97" fmla="*/ 24 h 24"/>
                <a:gd name="T98" fmla="*/ 354 w 420"/>
                <a:gd name="T99" fmla="*/ 24 h 24"/>
                <a:gd name="T100" fmla="*/ 360 w 420"/>
                <a:gd name="T101" fmla="*/ 24 h 24"/>
                <a:gd name="T102" fmla="*/ 372 w 420"/>
                <a:gd name="T103" fmla="*/ 24 h 24"/>
                <a:gd name="T104" fmla="*/ 378 w 420"/>
                <a:gd name="T105" fmla="*/ 24 h 24"/>
                <a:gd name="T106" fmla="*/ 384 w 420"/>
                <a:gd name="T107" fmla="*/ 24 h 24"/>
                <a:gd name="T108" fmla="*/ 390 w 420"/>
                <a:gd name="T109" fmla="*/ 24 h 24"/>
                <a:gd name="T110" fmla="*/ 396 w 420"/>
                <a:gd name="T111" fmla="*/ 24 h 24"/>
                <a:gd name="T112" fmla="*/ 408 w 420"/>
                <a:gd name="T113" fmla="*/ 24 h 24"/>
                <a:gd name="T114" fmla="*/ 414 w 420"/>
                <a:gd name="T115" fmla="*/ 24 h 24"/>
                <a:gd name="T116" fmla="*/ 420 w 420"/>
                <a:gd name="T117" fmla="*/ 24 h 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20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26" y="12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50" y="12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6" y="12"/>
                  </a:lnTo>
                  <a:lnTo>
                    <a:pt x="192" y="12"/>
                  </a:lnTo>
                  <a:lnTo>
                    <a:pt x="198" y="12"/>
                  </a:lnTo>
                  <a:lnTo>
                    <a:pt x="204" y="12"/>
                  </a:lnTo>
                  <a:lnTo>
                    <a:pt x="210" y="12"/>
                  </a:lnTo>
                  <a:lnTo>
                    <a:pt x="216" y="12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52" y="18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70" y="18"/>
                  </a:lnTo>
                  <a:lnTo>
                    <a:pt x="276" y="18"/>
                  </a:lnTo>
                  <a:lnTo>
                    <a:pt x="282" y="18"/>
                  </a:lnTo>
                  <a:lnTo>
                    <a:pt x="288" y="18"/>
                  </a:lnTo>
                  <a:lnTo>
                    <a:pt x="294" y="18"/>
                  </a:lnTo>
                  <a:lnTo>
                    <a:pt x="300" y="18"/>
                  </a:lnTo>
                  <a:lnTo>
                    <a:pt x="306" y="18"/>
                  </a:lnTo>
                  <a:lnTo>
                    <a:pt x="312" y="18"/>
                  </a:lnTo>
                  <a:lnTo>
                    <a:pt x="318" y="18"/>
                  </a:lnTo>
                  <a:lnTo>
                    <a:pt x="324" y="18"/>
                  </a:lnTo>
                  <a:lnTo>
                    <a:pt x="330" y="18"/>
                  </a:lnTo>
                  <a:lnTo>
                    <a:pt x="330" y="24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60" y="24"/>
                  </a:lnTo>
                  <a:lnTo>
                    <a:pt x="366" y="24"/>
                  </a:lnTo>
                  <a:lnTo>
                    <a:pt x="372" y="24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402" y="24"/>
                  </a:lnTo>
                  <a:lnTo>
                    <a:pt x="408" y="24"/>
                  </a:lnTo>
                  <a:lnTo>
                    <a:pt x="414" y="24"/>
                  </a:lnTo>
                  <a:lnTo>
                    <a:pt x="420" y="24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41" name="Group 29"/>
          <p:cNvGrpSpPr>
            <a:grpSpLocks/>
          </p:cNvGrpSpPr>
          <p:nvPr/>
        </p:nvGrpSpPr>
        <p:grpSpPr bwMode="auto">
          <a:xfrm>
            <a:off x="1371600" y="4713288"/>
            <a:ext cx="4430713" cy="1166812"/>
            <a:chOff x="2196" y="2175"/>
            <a:chExt cx="1794" cy="918"/>
          </a:xfrm>
        </p:grpSpPr>
        <p:sp>
          <p:nvSpPr>
            <p:cNvPr id="20517" name="Freeform 30"/>
            <p:cNvSpPr>
              <a:spLocks/>
            </p:cNvSpPr>
            <p:nvPr/>
          </p:nvSpPr>
          <p:spPr bwMode="auto">
            <a:xfrm>
              <a:off x="2196" y="2493"/>
              <a:ext cx="456" cy="600"/>
            </a:xfrm>
            <a:custGeom>
              <a:avLst/>
              <a:gdLst>
                <a:gd name="T0" fmla="*/ 6 w 456"/>
                <a:gd name="T1" fmla="*/ 588 h 600"/>
                <a:gd name="T2" fmla="*/ 18 w 456"/>
                <a:gd name="T3" fmla="*/ 564 h 600"/>
                <a:gd name="T4" fmla="*/ 24 w 456"/>
                <a:gd name="T5" fmla="*/ 552 h 600"/>
                <a:gd name="T6" fmla="*/ 36 w 456"/>
                <a:gd name="T7" fmla="*/ 534 h 600"/>
                <a:gd name="T8" fmla="*/ 42 w 456"/>
                <a:gd name="T9" fmla="*/ 516 h 600"/>
                <a:gd name="T10" fmla="*/ 54 w 456"/>
                <a:gd name="T11" fmla="*/ 498 h 600"/>
                <a:gd name="T12" fmla="*/ 60 w 456"/>
                <a:gd name="T13" fmla="*/ 480 h 600"/>
                <a:gd name="T14" fmla="*/ 72 w 456"/>
                <a:gd name="T15" fmla="*/ 462 h 600"/>
                <a:gd name="T16" fmla="*/ 78 w 456"/>
                <a:gd name="T17" fmla="*/ 450 h 600"/>
                <a:gd name="T18" fmla="*/ 90 w 456"/>
                <a:gd name="T19" fmla="*/ 432 h 600"/>
                <a:gd name="T20" fmla="*/ 96 w 456"/>
                <a:gd name="T21" fmla="*/ 420 h 600"/>
                <a:gd name="T22" fmla="*/ 108 w 456"/>
                <a:gd name="T23" fmla="*/ 402 h 600"/>
                <a:gd name="T24" fmla="*/ 114 w 456"/>
                <a:gd name="T25" fmla="*/ 390 h 600"/>
                <a:gd name="T26" fmla="*/ 126 w 456"/>
                <a:gd name="T27" fmla="*/ 372 h 600"/>
                <a:gd name="T28" fmla="*/ 132 w 456"/>
                <a:gd name="T29" fmla="*/ 360 h 600"/>
                <a:gd name="T30" fmla="*/ 144 w 456"/>
                <a:gd name="T31" fmla="*/ 348 h 600"/>
                <a:gd name="T32" fmla="*/ 150 w 456"/>
                <a:gd name="T33" fmla="*/ 330 h 600"/>
                <a:gd name="T34" fmla="*/ 162 w 456"/>
                <a:gd name="T35" fmla="*/ 318 h 600"/>
                <a:gd name="T36" fmla="*/ 168 w 456"/>
                <a:gd name="T37" fmla="*/ 306 h 600"/>
                <a:gd name="T38" fmla="*/ 180 w 456"/>
                <a:gd name="T39" fmla="*/ 294 h 600"/>
                <a:gd name="T40" fmla="*/ 186 w 456"/>
                <a:gd name="T41" fmla="*/ 282 h 600"/>
                <a:gd name="T42" fmla="*/ 198 w 456"/>
                <a:gd name="T43" fmla="*/ 270 h 600"/>
                <a:gd name="T44" fmla="*/ 204 w 456"/>
                <a:gd name="T45" fmla="*/ 258 h 600"/>
                <a:gd name="T46" fmla="*/ 216 w 456"/>
                <a:gd name="T47" fmla="*/ 246 h 600"/>
                <a:gd name="T48" fmla="*/ 222 w 456"/>
                <a:gd name="T49" fmla="*/ 234 h 600"/>
                <a:gd name="T50" fmla="*/ 234 w 456"/>
                <a:gd name="T51" fmla="*/ 222 h 600"/>
                <a:gd name="T52" fmla="*/ 240 w 456"/>
                <a:gd name="T53" fmla="*/ 210 h 600"/>
                <a:gd name="T54" fmla="*/ 252 w 456"/>
                <a:gd name="T55" fmla="*/ 198 h 600"/>
                <a:gd name="T56" fmla="*/ 258 w 456"/>
                <a:gd name="T57" fmla="*/ 192 h 600"/>
                <a:gd name="T58" fmla="*/ 270 w 456"/>
                <a:gd name="T59" fmla="*/ 180 h 600"/>
                <a:gd name="T60" fmla="*/ 276 w 456"/>
                <a:gd name="T61" fmla="*/ 168 h 600"/>
                <a:gd name="T62" fmla="*/ 288 w 456"/>
                <a:gd name="T63" fmla="*/ 162 h 600"/>
                <a:gd name="T64" fmla="*/ 294 w 456"/>
                <a:gd name="T65" fmla="*/ 150 h 600"/>
                <a:gd name="T66" fmla="*/ 306 w 456"/>
                <a:gd name="T67" fmla="*/ 138 h 600"/>
                <a:gd name="T68" fmla="*/ 312 w 456"/>
                <a:gd name="T69" fmla="*/ 132 h 600"/>
                <a:gd name="T70" fmla="*/ 324 w 456"/>
                <a:gd name="T71" fmla="*/ 120 h 600"/>
                <a:gd name="T72" fmla="*/ 330 w 456"/>
                <a:gd name="T73" fmla="*/ 114 h 600"/>
                <a:gd name="T74" fmla="*/ 342 w 456"/>
                <a:gd name="T75" fmla="*/ 102 h 600"/>
                <a:gd name="T76" fmla="*/ 348 w 456"/>
                <a:gd name="T77" fmla="*/ 96 h 600"/>
                <a:gd name="T78" fmla="*/ 360 w 456"/>
                <a:gd name="T79" fmla="*/ 84 h 600"/>
                <a:gd name="T80" fmla="*/ 366 w 456"/>
                <a:gd name="T81" fmla="*/ 78 h 600"/>
                <a:gd name="T82" fmla="*/ 372 w 456"/>
                <a:gd name="T83" fmla="*/ 72 h 600"/>
                <a:gd name="T84" fmla="*/ 384 w 456"/>
                <a:gd name="T85" fmla="*/ 60 h 600"/>
                <a:gd name="T86" fmla="*/ 390 w 456"/>
                <a:gd name="T87" fmla="*/ 54 h 600"/>
                <a:gd name="T88" fmla="*/ 402 w 456"/>
                <a:gd name="T89" fmla="*/ 48 h 600"/>
                <a:gd name="T90" fmla="*/ 408 w 456"/>
                <a:gd name="T91" fmla="*/ 36 h 600"/>
                <a:gd name="T92" fmla="*/ 420 w 456"/>
                <a:gd name="T93" fmla="*/ 30 h 600"/>
                <a:gd name="T94" fmla="*/ 426 w 456"/>
                <a:gd name="T95" fmla="*/ 24 h 600"/>
                <a:gd name="T96" fmla="*/ 438 w 456"/>
                <a:gd name="T97" fmla="*/ 18 h 600"/>
                <a:gd name="T98" fmla="*/ 444 w 456"/>
                <a:gd name="T99" fmla="*/ 12 h 600"/>
                <a:gd name="T100" fmla="*/ 456 w 456"/>
                <a:gd name="T101" fmla="*/ 0 h 6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6" h="600">
                  <a:moveTo>
                    <a:pt x="0" y="600"/>
                  </a:moveTo>
                  <a:lnTo>
                    <a:pt x="0" y="594"/>
                  </a:lnTo>
                  <a:lnTo>
                    <a:pt x="6" y="594"/>
                  </a:lnTo>
                  <a:lnTo>
                    <a:pt x="6" y="588"/>
                  </a:lnTo>
                  <a:lnTo>
                    <a:pt x="6" y="582"/>
                  </a:lnTo>
                  <a:lnTo>
                    <a:pt x="12" y="576"/>
                  </a:lnTo>
                  <a:lnTo>
                    <a:pt x="12" y="570"/>
                  </a:lnTo>
                  <a:lnTo>
                    <a:pt x="18" y="564"/>
                  </a:lnTo>
                  <a:lnTo>
                    <a:pt x="18" y="558"/>
                  </a:lnTo>
                  <a:lnTo>
                    <a:pt x="24" y="558"/>
                  </a:lnTo>
                  <a:lnTo>
                    <a:pt x="24" y="552"/>
                  </a:lnTo>
                  <a:lnTo>
                    <a:pt x="24" y="546"/>
                  </a:lnTo>
                  <a:lnTo>
                    <a:pt x="30" y="540"/>
                  </a:lnTo>
                  <a:lnTo>
                    <a:pt x="30" y="534"/>
                  </a:lnTo>
                  <a:lnTo>
                    <a:pt x="36" y="534"/>
                  </a:lnTo>
                  <a:lnTo>
                    <a:pt x="36" y="528"/>
                  </a:lnTo>
                  <a:lnTo>
                    <a:pt x="36" y="522"/>
                  </a:lnTo>
                  <a:lnTo>
                    <a:pt x="42" y="522"/>
                  </a:lnTo>
                  <a:lnTo>
                    <a:pt x="42" y="516"/>
                  </a:lnTo>
                  <a:lnTo>
                    <a:pt x="42" y="510"/>
                  </a:lnTo>
                  <a:lnTo>
                    <a:pt x="48" y="510"/>
                  </a:lnTo>
                  <a:lnTo>
                    <a:pt x="48" y="504"/>
                  </a:lnTo>
                  <a:lnTo>
                    <a:pt x="48" y="498"/>
                  </a:lnTo>
                  <a:lnTo>
                    <a:pt x="54" y="498"/>
                  </a:lnTo>
                  <a:lnTo>
                    <a:pt x="54" y="492"/>
                  </a:lnTo>
                  <a:lnTo>
                    <a:pt x="60" y="486"/>
                  </a:lnTo>
                  <a:lnTo>
                    <a:pt x="60" y="480"/>
                  </a:lnTo>
                  <a:lnTo>
                    <a:pt x="66" y="474"/>
                  </a:lnTo>
                  <a:lnTo>
                    <a:pt x="66" y="468"/>
                  </a:lnTo>
                  <a:lnTo>
                    <a:pt x="72" y="462"/>
                  </a:lnTo>
                  <a:lnTo>
                    <a:pt x="72" y="456"/>
                  </a:lnTo>
                  <a:lnTo>
                    <a:pt x="78" y="456"/>
                  </a:lnTo>
                  <a:lnTo>
                    <a:pt x="78" y="450"/>
                  </a:lnTo>
                  <a:lnTo>
                    <a:pt x="78" y="444"/>
                  </a:lnTo>
                  <a:lnTo>
                    <a:pt x="84" y="444"/>
                  </a:lnTo>
                  <a:lnTo>
                    <a:pt x="84" y="438"/>
                  </a:lnTo>
                  <a:lnTo>
                    <a:pt x="90" y="432"/>
                  </a:lnTo>
                  <a:lnTo>
                    <a:pt x="90" y="426"/>
                  </a:lnTo>
                  <a:lnTo>
                    <a:pt x="96" y="426"/>
                  </a:lnTo>
                  <a:lnTo>
                    <a:pt x="96" y="420"/>
                  </a:lnTo>
                  <a:lnTo>
                    <a:pt x="96" y="414"/>
                  </a:lnTo>
                  <a:lnTo>
                    <a:pt x="102" y="414"/>
                  </a:lnTo>
                  <a:lnTo>
                    <a:pt x="102" y="408"/>
                  </a:lnTo>
                  <a:lnTo>
                    <a:pt x="108" y="402"/>
                  </a:lnTo>
                  <a:lnTo>
                    <a:pt x="108" y="396"/>
                  </a:lnTo>
                  <a:lnTo>
                    <a:pt x="114" y="396"/>
                  </a:lnTo>
                  <a:lnTo>
                    <a:pt x="114" y="390"/>
                  </a:lnTo>
                  <a:lnTo>
                    <a:pt x="114" y="384"/>
                  </a:lnTo>
                  <a:lnTo>
                    <a:pt x="120" y="384"/>
                  </a:lnTo>
                  <a:lnTo>
                    <a:pt x="120" y="378"/>
                  </a:lnTo>
                  <a:lnTo>
                    <a:pt x="126" y="372"/>
                  </a:lnTo>
                  <a:lnTo>
                    <a:pt x="126" y="366"/>
                  </a:lnTo>
                  <a:lnTo>
                    <a:pt x="132" y="366"/>
                  </a:lnTo>
                  <a:lnTo>
                    <a:pt x="132" y="360"/>
                  </a:lnTo>
                  <a:lnTo>
                    <a:pt x="138" y="354"/>
                  </a:lnTo>
                  <a:lnTo>
                    <a:pt x="138" y="348"/>
                  </a:lnTo>
                  <a:lnTo>
                    <a:pt x="144" y="348"/>
                  </a:lnTo>
                  <a:lnTo>
                    <a:pt x="144" y="342"/>
                  </a:lnTo>
                  <a:lnTo>
                    <a:pt x="150" y="336"/>
                  </a:lnTo>
                  <a:lnTo>
                    <a:pt x="150" y="330"/>
                  </a:lnTo>
                  <a:lnTo>
                    <a:pt x="156" y="330"/>
                  </a:lnTo>
                  <a:lnTo>
                    <a:pt x="156" y="324"/>
                  </a:lnTo>
                  <a:lnTo>
                    <a:pt x="162" y="318"/>
                  </a:lnTo>
                  <a:lnTo>
                    <a:pt x="162" y="312"/>
                  </a:lnTo>
                  <a:lnTo>
                    <a:pt x="168" y="312"/>
                  </a:lnTo>
                  <a:lnTo>
                    <a:pt x="168" y="306"/>
                  </a:lnTo>
                  <a:lnTo>
                    <a:pt x="174" y="300"/>
                  </a:lnTo>
                  <a:lnTo>
                    <a:pt x="174" y="294"/>
                  </a:lnTo>
                  <a:lnTo>
                    <a:pt x="180" y="294"/>
                  </a:lnTo>
                  <a:lnTo>
                    <a:pt x="180" y="288"/>
                  </a:lnTo>
                  <a:lnTo>
                    <a:pt x="186" y="282"/>
                  </a:lnTo>
                  <a:lnTo>
                    <a:pt x="186" y="276"/>
                  </a:lnTo>
                  <a:lnTo>
                    <a:pt x="192" y="276"/>
                  </a:lnTo>
                  <a:lnTo>
                    <a:pt x="192" y="270"/>
                  </a:lnTo>
                  <a:lnTo>
                    <a:pt x="198" y="270"/>
                  </a:lnTo>
                  <a:lnTo>
                    <a:pt x="198" y="264"/>
                  </a:lnTo>
                  <a:lnTo>
                    <a:pt x="204" y="258"/>
                  </a:lnTo>
                  <a:lnTo>
                    <a:pt x="204" y="252"/>
                  </a:lnTo>
                  <a:lnTo>
                    <a:pt x="210" y="252"/>
                  </a:lnTo>
                  <a:lnTo>
                    <a:pt x="210" y="246"/>
                  </a:lnTo>
                  <a:lnTo>
                    <a:pt x="216" y="246"/>
                  </a:lnTo>
                  <a:lnTo>
                    <a:pt x="216" y="240"/>
                  </a:lnTo>
                  <a:lnTo>
                    <a:pt x="222" y="234"/>
                  </a:lnTo>
                  <a:lnTo>
                    <a:pt x="228" y="228"/>
                  </a:lnTo>
                  <a:lnTo>
                    <a:pt x="228" y="222"/>
                  </a:lnTo>
                  <a:lnTo>
                    <a:pt x="234" y="222"/>
                  </a:lnTo>
                  <a:lnTo>
                    <a:pt x="234" y="216"/>
                  </a:lnTo>
                  <a:lnTo>
                    <a:pt x="240" y="216"/>
                  </a:lnTo>
                  <a:lnTo>
                    <a:pt x="240" y="210"/>
                  </a:lnTo>
                  <a:lnTo>
                    <a:pt x="246" y="210"/>
                  </a:lnTo>
                  <a:lnTo>
                    <a:pt x="246" y="204"/>
                  </a:lnTo>
                  <a:lnTo>
                    <a:pt x="252" y="198"/>
                  </a:lnTo>
                  <a:lnTo>
                    <a:pt x="252" y="192"/>
                  </a:lnTo>
                  <a:lnTo>
                    <a:pt x="258" y="192"/>
                  </a:lnTo>
                  <a:lnTo>
                    <a:pt x="258" y="186"/>
                  </a:lnTo>
                  <a:lnTo>
                    <a:pt x="264" y="186"/>
                  </a:lnTo>
                  <a:lnTo>
                    <a:pt x="264" y="180"/>
                  </a:lnTo>
                  <a:lnTo>
                    <a:pt x="270" y="180"/>
                  </a:lnTo>
                  <a:lnTo>
                    <a:pt x="270" y="174"/>
                  </a:lnTo>
                  <a:lnTo>
                    <a:pt x="276" y="174"/>
                  </a:lnTo>
                  <a:lnTo>
                    <a:pt x="276" y="168"/>
                  </a:lnTo>
                  <a:lnTo>
                    <a:pt x="282" y="168"/>
                  </a:lnTo>
                  <a:lnTo>
                    <a:pt x="282" y="162"/>
                  </a:lnTo>
                  <a:lnTo>
                    <a:pt x="288" y="162"/>
                  </a:lnTo>
                  <a:lnTo>
                    <a:pt x="288" y="156"/>
                  </a:lnTo>
                  <a:lnTo>
                    <a:pt x="294" y="150"/>
                  </a:lnTo>
                  <a:lnTo>
                    <a:pt x="300" y="144"/>
                  </a:lnTo>
                  <a:lnTo>
                    <a:pt x="306" y="138"/>
                  </a:lnTo>
                  <a:lnTo>
                    <a:pt x="306" y="132"/>
                  </a:lnTo>
                  <a:lnTo>
                    <a:pt x="312" y="132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4" y="120"/>
                  </a:lnTo>
                  <a:lnTo>
                    <a:pt x="324" y="114"/>
                  </a:lnTo>
                  <a:lnTo>
                    <a:pt x="330" y="114"/>
                  </a:lnTo>
                  <a:lnTo>
                    <a:pt x="330" y="108"/>
                  </a:lnTo>
                  <a:lnTo>
                    <a:pt x="336" y="108"/>
                  </a:lnTo>
                  <a:lnTo>
                    <a:pt x="342" y="102"/>
                  </a:lnTo>
                  <a:lnTo>
                    <a:pt x="342" y="96"/>
                  </a:lnTo>
                  <a:lnTo>
                    <a:pt x="348" y="96"/>
                  </a:lnTo>
                  <a:lnTo>
                    <a:pt x="354" y="90"/>
                  </a:lnTo>
                  <a:lnTo>
                    <a:pt x="360" y="84"/>
                  </a:lnTo>
                  <a:lnTo>
                    <a:pt x="366" y="78"/>
                  </a:lnTo>
                  <a:lnTo>
                    <a:pt x="372" y="72"/>
                  </a:lnTo>
                  <a:lnTo>
                    <a:pt x="378" y="66"/>
                  </a:lnTo>
                  <a:lnTo>
                    <a:pt x="384" y="66"/>
                  </a:lnTo>
                  <a:lnTo>
                    <a:pt x="384" y="60"/>
                  </a:lnTo>
                  <a:lnTo>
                    <a:pt x="390" y="60"/>
                  </a:lnTo>
                  <a:lnTo>
                    <a:pt x="390" y="54"/>
                  </a:lnTo>
                  <a:lnTo>
                    <a:pt x="396" y="54"/>
                  </a:lnTo>
                  <a:lnTo>
                    <a:pt x="396" y="48"/>
                  </a:lnTo>
                  <a:lnTo>
                    <a:pt x="402" y="48"/>
                  </a:lnTo>
                  <a:lnTo>
                    <a:pt x="402" y="42"/>
                  </a:lnTo>
                  <a:lnTo>
                    <a:pt x="408" y="42"/>
                  </a:lnTo>
                  <a:lnTo>
                    <a:pt x="408" y="36"/>
                  </a:lnTo>
                  <a:lnTo>
                    <a:pt x="414" y="36"/>
                  </a:lnTo>
                  <a:lnTo>
                    <a:pt x="420" y="30"/>
                  </a:lnTo>
                  <a:lnTo>
                    <a:pt x="426" y="30"/>
                  </a:lnTo>
                  <a:lnTo>
                    <a:pt x="426" y="24"/>
                  </a:lnTo>
                  <a:lnTo>
                    <a:pt x="432" y="24"/>
                  </a:lnTo>
                  <a:lnTo>
                    <a:pt x="432" y="18"/>
                  </a:lnTo>
                  <a:lnTo>
                    <a:pt x="438" y="18"/>
                  </a:lnTo>
                  <a:lnTo>
                    <a:pt x="444" y="12"/>
                  </a:lnTo>
                  <a:lnTo>
                    <a:pt x="450" y="6"/>
                  </a:lnTo>
                  <a:lnTo>
                    <a:pt x="456" y="6"/>
                  </a:lnTo>
                  <a:lnTo>
                    <a:pt x="456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Freeform 31"/>
            <p:cNvSpPr>
              <a:spLocks/>
            </p:cNvSpPr>
            <p:nvPr/>
          </p:nvSpPr>
          <p:spPr bwMode="auto">
            <a:xfrm>
              <a:off x="2652" y="2277"/>
              <a:ext cx="456" cy="216"/>
            </a:xfrm>
            <a:custGeom>
              <a:avLst/>
              <a:gdLst>
                <a:gd name="T0" fmla="*/ 6 w 456"/>
                <a:gd name="T1" fmla="*/ 210 h 216"/>
                <a:gd name="T2" fmla="*/ 18 w 456"/>
                <a:gd name="T3" fmla="*/ 204 h 216"/>
                <a:gd name="T4" fmla="*/ 24 w 456"/>
                <a:gd name="T5" fmla="*/ 198 h 216"/>
                <a:gd name="T6" fmla="*/ 36 w 456"/>
                <a:gd name="T7" fmla="*/ 192 h 216"/>
                <a:gd name="T8" fmla="*/ 42 w 456"/>
                <a:gd name="T9" fmla="*/ 186 h 216"/>
                <a:gd name="T10" fmla="*/ 54 w 456"/>
                <a:gd name="T11" fmla="*/ 180 h 216"/>
                <a:gd name="T12" fmla="*/ 60 w 456"/>
                <a:gd name="T13" fmla="*/ 174 h 216"/>
                <a:gd name="T14" fmla="*/ 72 w 456"/>
                <a:gd name="T15" fmla="*/ 168 h 216"/>
                <a:gd name="T16" fmla="*/ 78 w 456"/>
                <a:gd name="T17" fmla="*/ 162 h 216"/>
                <a:gd name="T18" fmla="*/ 90 w 456"/>
                <a:gd name="T19" fmla="*/ 156 h 216"/>
                <a:gd name="T20" fmla="*/ 96 w 456"/>
                <a:gd name="T21" fmla="*/ 150 h 216"/>
                <a:gd name="T22" fmla="*/ 108 w 456"/>
                <a:gd name="T23" fmla="*/ 144 h 216"/>
                <a:gd name="T24" fmla="*/ 114 w 456"/>
                <a:gd name="T25" fmla="*/ 144 h 216"/>
                <a:gd name="T26" fmla="*/ 126 w 456"/>
                <a:gd name="T27" fmla="*/ 138 h 216"/>
                <a:gd name="T28" fmla="*/ 132 w 456"/>
                <a:gd name="T29" fmla="*/ 132 h 216"/>
                <a:gd name="T30" fmla="*/ 144 w 456"/>
                <a:gd name="T31" fmla="*/ 126 h 216"/>
                <a:gd name="T32" fmla="*/ 150 w 456"/>
                <a:gd name="T33" fmla="*/ 120 h 216"/>
                <a:gd name="T34" fmla="*/ 162 w 456"/>
                <a:gd name="T35" fmla="*/ 114 h 216"/>
                <a:gd name="T36" fmla="*/ 168 w 456"/>
                <a:gd name="T37" fmla="*/ 114 h 216"/>
                <a:gd name="T38" fmla="*/ 180 w 456"/>
                <a:gd name="T39" fmla="*/ 108 h 216"/>
                <a:gd name="T40" fmla="*/ 186 w 456"/>
                <a:gd name="T41" fmla="*/ 102 h 216"/>
                <a:gd name="T42" fmla="*/ 198 w 456"/>
                <a:gd name="T43" fmla="*/ 96 h 216"/>
                <a:gd name="T44" fmla="*/ 204 w 456"/>
                <a:gd name="T45" fmla="*/ 96 h 216"/>
                <a:gd name="T46" fmla="*/ 216 w 456"/>
                <a:gd name="T47" fmla="*/ 90 h 216"/>
                <a:gd name="T48" fmla="*/ 222 w 456"/>
                <a:gd name="T49" fmla="*/ 84 h 216"/>
                <a:gd name="T50" fmla="*/ 234 w 456"/>
                <a:gd name="T51" fmla="*/ 84 h 216"/>
                <a:gd name="T52" fmla="*/ 240 w 456"/>
                <a:gd name="T53" fmla="*/ 78 h 216"/>
                <a:gd name="T54" fmla="*/ 252 w 456"/>
                <a:gd name="T55" fmla="*/ 72 h 216"/>
                <a:gd name="T56" fmla="*/ 258 w 456"/>
                <a:gd name="T57" fmla="*/ 72 h 216"/>
                <a:gd name="T58" fmla="*/ 270 w 456"/>
                <a:gd name="T59" fmla="*/ 66 h 216"/>
                <a:gd name="T60" fmla="*/ 276 w 456"/>
                <a:gd name="T61" fmla="*/ 60 h 216"/>
                <a:gd name="T62" fmla="*/ 288 w 456"/>
                <a:gd name="T63" fmla="*/ 60 h 216"/>
                <a:gd name="T64" fmla="*/ 294 w 456"/>
                <a:gd name="T65" fmla="*/ 54 h 216"/>
                <a:gd name="T66" fmla="*/ 306 w 456"/>
                <a:gd name="T67" fmla="*/ 54 h 216"/>
                <a:gd name="T68" fmla="*/ 312 w 456"/>
                <a:gd name="T69" fmla="*/ 48 h 216"/>
                <a:gd name="T70" fmla="*/ 324 w 456"/>
                <a:gd name="T71" fmla="*/ 42 h 216"/>
                <a:gd name="T72" fmla="*/ 330 w 456"/>
                <a:gd name="T73" fmla="*/ 42 h 216"/>
                <a:gd name="T74" fmla="*/ 342 w 456"/>
                <a:gd name="T75" fmla="*/ 36 h 216"/>
                <a:gd name="T76" fmla="*/ 348 w 456"/>
                <a:gd name="T77" fmla="*/ 36 h 216"/>
                <a:gd name="T78" fmla="*/ 360 w 456"/>
                <a:gd name="T79" fmla="*/ 30 h 216"/>
                <a:gd name="T80" fmla="*/ 366 w 456"/>
                <a:gd name="T81" fmla="*/ 30 h 216"/>
                <a:gd name="T82" fmla="*/ 378 w 456"/>
                <a:gd name="T83" fmla="*/ 24 h 216"/>
                <a:gd name="T84" fmla="*/ 384 w 456"/>
                <a:gd name="T85" fmla="*/ 24 h 216"/>
                <a:gd name="T86" fmla="*/ 396 w 456"/>
                <a:gd name="T87" fmla="*/ 18 h 216"/>
                <a:gd name="T88" fmla="*/ 402 w 456"/>
                <a:gd name="T89" fmla="*/ 18 h 216"/>
                <a:gd name="T90" fmla="*/ 414 w 456"/>
                <a:gd name="T91" fmla="*/ 18 h 216"/>
                <a:gd name="T92" fmla="*/ 420 w 456"/>
                <a:gd name="T93" fmla="*/ 12 h 216"/>
                <a:gd name="T94" fmla="*/ 432 w 456"/>
                <a:gd name="T95" fmla="*/ 12 h 216"/>
                <a:gd name="T96" fmla="*/ 438 w 456"/>
                <a:gd name="T97" fmla="*/ 6 h 216"/>
                <a:gd name="T98" fmla="*/ 450 w 456"/>
                <a:gd name="T99" fmla="*/ 6 h 216"/>
                <a:gd name="T100" fmla="*/ 456 w 456"/>
                <a:gd name="T101" fmla="*/ 0 h 21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6" h="216">
                  <a:moveTo>
                    <a:pt x="0" y="216"/>
                  </a:moveTo>
                  <a:lnTo>
                    <a:pt x="6" y="216"/>
                  </a:lnTo>
                  <a:lnTo>
                    <a:pt x="6" y="210"/>
                  </a:lnTo>
                  <a:lnTo>
                    <a:pt x="12" y="210"/>
                  </a:lnTo>
                  <a:lnTo>
                    <a:pt x="18" y="204"/>
                  </a:lnTo>
                  <a:lnTo>
                    <a:pt x="24" y="204"/>
                  </a:lnTo>
                  <a:lnTo>
                    <a:pt x="24" y="198"/>
                  </a:lnTo>
                  <a:lnTo>
                    <a:pt x="30" y="198"/>
                  </a:lnTo>
                  <a:lnTo>
                    <a:pt x="36" y="192"/>
                  </a:lnTo>
                  <a:lnTo>
                    <a:pt x="42" y="192"/>
                  </a:lnTo>
                  <a:lnTo>
                    <a:pt x="42" y="186"/>
                  </a:lnTo>
                  <a:lnTo>
                    <a:pt x="48" y="186"/>
                  </a:lnTo>
                  <a:lnTo>
                    <a:pt x="48" y="180"/>
                  </a:lnTo>
                  <a:lnTo>
                    <a:pt x="54" y="180"/>
                  </a:lnTo>
                  <a:lnTo>
                    <a:pt x="60" y="180"/>
                  </a:lnTo>
                  <a:lnTo>
                    <a:pt x="60" y="174"/>
                  </a:lnTo>
                  <a:lnTo>
                    <a:pt x="66" y="174"/>
                  </a:lnTo>
                  <a:lnTo>
                    <a:pt x="72" y="168"/>
                  </a:lnTo>
                  <a:lnTo>
                    <a:pt x="78" y="168"/>
                  </a:lnTo>
                  <a:lnTo>
                    <a:pt x="78" y="162"/>
                  </a:lnTo>
                  <a:lnTo>
                    <a:pt x="84" y="162"/>
                  </a:lnTo>
                  <a:lnTo>
                    <a:pt x="90" y="156"/>
                  </a:lnTo>
                  <a:lnTo>
                    <a:pt x="96" y="156"/>
                  </a:lnTo>
                  <a:lnTo>
                    <a:pt x="96" y="150"/>
                  </a:lnTo>
                  <a:lnTo>
                    <a:pt x="102" y="150"/>
                  </a:lnTo>
                  <a:lnTo>
                    <a:pt x="108" y="150"/>
                  </a:lnTo>
                  <a:lnTo>
                    <a:pt x="108" y="144"/>
                  </a:lnTo>
                  <a:lnTo>
                    <a:pt x="114" y="144"/>
                  </a:lnTo>
                  <a:lnTo>
                    <a:pt x="120" y="138"/>
                  </a:lnTo>
                  <a:lnTo>
                    <a:pt x="126" y="138"/>
                  </a:lnTo>
                  <a:lnTo>
                    <a:pt x="126" y="132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38" y="126"/>
                  </a:lnTo>
                  <a:lnTo>
                    <a:pt x="144" y="126"/>
                  </a:lnTo>
                  <a:lnTo>
                    <a:pt x="150" y="126"/>
                  </a:lnTo>
                  <a:lnTo>
                    <a:pt x="150" y="120"/>
                  </a:lnTo>
                  <a:lnTo>
                    <a:pt x="156" y="120"/>
                  </a:lnTo>
                  <a:lnTo>
                    <a:pt x="162" y="120"/>
                  </a:lnTo>
                  <a:lnTo>
                    <a:pt x="162" y="114"/>
                  </a:lnTo>
                  <a:lnTo>
                    <a:pt x="168" y="114"/>
                  </a:lnTo>
                  <a:lnTo>
                    <a:pt x="174" y="108"/>
                  </a:lnTo>
                  <a:lnTo>
                    <a:pt x="180" y="108"/>
                  </a:lnTo>
                  <a:lnTo>
                    <a:pt x="186" y="102"/>
                  </a:lnTo>
                  <a:lnTo>
                    <a:pt x="192" y="102"/>
                  </a:lnTo>
                  <a:lnTo>
                    <a:pt x="198" y="102"/>
                  </a:lnTo>
                  <a:lnTo>
                    <a:pt x="198" y="96"/>
                  </a:lnTo>
                  <a:lnTo>
                    <a:pt x="204" y="96"/>
                  </a:lnTo>
                  <a:lnTo>
                    <a:pt x="210" y="96"/>
                  </a:lnTo>
                  <a:lnTo>
                    <a:pt x="210" y="90"/>
                  </a:lnTo>
                  <a:lnTo>
                    <a:pt x="216" y="90"/>
                  </a:lnTo>
                  <a:lnTo>
                    <a:pt x="222" y="90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34" y="84"/>
                  </a:lnTo>
                  <a:lnTo>
                    <a:pt x="234" y="78"/>
                  </a:lnTo>
                  <a:lnTo>
                    <a:pt x="240" y="78"/>
                  </a:lnTo>
                  <a:lnTo>
                    <a:pt x="246" y="78"/>
                  </a:lnTo>
                  <a:lnTo>
                    <a:pt x="252" y="72"/>
                  </a:lnTo>
                  <a:lnTo>
                    <a:pt x="258" y="72"/>
                  </a:lnTo>
                  <a:lnTo>
                    <a:pt x="264" y="66"/>
                  </a:lnTo>
                  <a:lnTo>
                    <a:pt x="270" y="66"/>
                  </a:lnTo>
                  <a:lnTo>
                    <a:pt x="276" y="66"/>
                  </a:lnTo>
                  <a:lnTo>
                    <a:pt x="276" y="60"/>
                  </a:lnTo>
                  <a:lnTo>
                    <a:pt x="282" y="60"/>
                  </a:lnTo>
                  <a:lnTo>
                    <a:pt x="288" y="60"/>
                  </a:lnTo>
                  <a:lnTo>
                    <a:pt x="294" y="54"/>
                  </a:lnTo>
                  <a:lnTo>
                    <a:pt x="300" y="54"/>
                  </a:lnTo>
                  <a:lnTo>
                    <a:pt x="306" y="54"/>
                  </a:lnTo>
                  <a:lnTo>
                    <a:pt x="306" y="48"/>
                  </a:lnTo>
                  <a:lnTo>
                    <a:pt x="312" y="48"/>
                  </a:lnTo>
                  <a:lnTo>
                    <a:pt x="318" y="48"/>
                  </a:lnTo>
                  <a:lnTo>
                    <a:pt x="324" y="42"/>
                  </a:lnTo>
                  <a:lnTo>
                    <a:pt x="330" y="42"/>
                  </a:lnTo>
                  <a:lnTo>
                    <a:pt x="336" y="42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54" y="36"/>
                  </a:lnTo>
                  <a:lnTo>
                    <a:pt x="354" y="30"/>
                  </a:lnTo>
                  <a:lnTo>
                    <a:pt x="360" y="30"/>
                  </a:lnTo>
                  <a:lnTo>
                    <a:pt x="366" y="30"/>
                  </a:lnTo>
                  <a:lnTo>
                    <a:pt x="372" y="30"/>
                  </a:lnTo>
                  <a:lnTo>
                    <a:pt x="372" y="24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90" y="24"/>
                  </a:lnTo>
                  <a:lnTo>
                    <a:pt x="396" y="18"/>
                  </a:lnTo>
                  <a:lnTo>
                    <a:pt x="402" y="18"/>
                  </a:lnTo>
                  <a:lnTo>
                    <a:pt x="408" y="18"/>
                  </a:lnTo>
                  <a:lnTo>
                    <a:pt x="414" y="18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44" y="6"/>
                  </a:lnTo>
                  <a:lnTo>
                    <a:pt x="450" y="6"/>
                  </a:lnTo>
                  <a:lnTo>
                    <a:pt x="456" y="6"/>
                  </a:lnTo>
                  <a:lnTo>
                    <a:pt x="456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Freeform 32"/>
            <p:cNvSpPr>
              <a:spLocks/>
            </p:cNvSpPr>
            <p:nvPr/>
          </p:nvSpPr>
          <p:spPr bwMode="auto">
            <a:xfrm>
              <a:off x="3108" y="2199"/>
              <a:ext cx="462" cy="78"/>
            </a:xfrm>
            <a:custGeom>
              <a:avLst/>
              <a:gdLst>
                <a:gd name="T0" fmla="*/ 12 w 462"/>
                <a:gd name="T1" fmla="*/ 78 h 78"/>
                <a:gd name="T2" fmla="*/ 18 w 462"/>
                <a:gd name="T3" fmla="*/ 78 h 78"/>
                <a:gd name="T4" fmla="*/ 30 w 462"/>
                <a:gd name="T5" fmla="*/ 72 h 78"/>
                <a:gd name="T6" fmla="*/ 36 w 462"/>
                <a:gd name="T7" fmla="*/ 72 h 78"/>
                <a:gd name="T8" fmla="*/ 48 w 462"/>
                <a:gd name="T9" fmla="*/ 66 h 78"/>
                <a:gd name="T10" fmla="*/ 54 w 462"/>
                <a:gd name="T11" fmla="*/ 66 h 78"/>
                <a:gd name="T12" fmla="*/ 66 w 462"/>
                <a:gd name="T13" fmla="*/ 66 h 78"/>
                <a:gd name="T14" fmla="*/ 72 w 462"/>
                <a:gd name="T15" fmla="*/ 60 h 78"/>
                <a:gd name="T16" fmla="*/ 84 w 462"/>
                <a:gd name="T17" fmla="*/ 60 h 78"/>
                <a:gd name="T18" fmla="*/ 90 w 462"/>
                <a:gd name="T19" fmla="*/ 60 h 78"/>
                <a:gd name="T20" fmla="*/ 102 w 462"/>
                <a:gd name="T21" fmla="*/ 54 h 78"/>
                <a:gd name="T22" fmla="*/ 108 w 462"/>
                <a:gd name="T23" fmla="*/ 54 h 78"/>
                <a:gd name="T24" fmla="*/ 120 w 462"/>
                <a:gd name="T25" fmla="*/ 54 h 78"/>
                <a:gd name="T26" fmla="*/ 126 w 462"/>
                <a:gd name="T27" fmla="*/ 48 h 78"/>
                <a:gd name="T28" fmla="*/ 138 w 462"/>
                <a:gd name="T29" fmla="*/ 48 h 78"/>
                <a:gd name="T30" fmla="*/ 144 w 462"/>
                <a:gd name="T31" fmla="*/ 48 h 78"/>
                <a:gd name="T32" fmla="*/ 156 w 462"/>
                <a:gd name="T33" fmla="*/ 42 h 78"/>
                <a:gd name="T34" fmla="*/ 162 w 462"/>
                <a:gd name="T35" fmla="*/ 42 h 78"/>
                <a:gd name="T36" fmla="*/ 174 w 462"/>
                <a:gd name="T37" fmla="*/ 42 h 78"/>
                <a:gd name="T38" fmla="*/ 180 w 462"/>
                <a:gd name="T39" fmla="*/ 42 h 78"/>
                <a:gd name="T40" fmla="*/ 192 w 462"/>
                <a:gd name="T41" fmla="*/ 36 h 78"/>
                <a:gd name="T42" fmla="*/ 198 w 462"/>
                <a:gd name="T43" fmla="*/ 36 h 78"/>
                <a:gd name="T44" fmla="*/ 210 w 462"/>
                <a:gd name="T45" fmla="*/ 36 h 78"/>
                <a:gd name="T46" fmla="*/ 216 w 462"/>
                <a:gd name="T47" fmla="*/ 36 h 78"/>
                <a:gd name="T48" fmla="*/ 228 w 462"/>
                <a:gd name="T49" fmla="*/ 30 h 78"/>
                <a:gd name="T50" fmla="*/ 234 w 462"/>
                <a:gd name="T51" fmla="*/ 30 h 78"/>
                <a:gd name="T52" fmla="*/ 246 w 462"/>
                <a:gd name="T53" fmla="*/ 30 h 78"/>
                <a:gd name="T54" fmla="*/ 252 w 462"/>
                <a:gd name="T55" fmla="*/ 30 h 78"/>
                <a:gd name="T56" fmla="*/ 264 w 462"/>
                <a:gd name="T57" fmla="*/ 24 h 78"/>
                <a:gd name="T58" fmla="*/ 270 w 462"/>
                <a:gd name="T59" fmla="*/ 24 h 78"/>
                <a:gd name="T60" fmla="*/ 282 w 462"/>
                <a:gd name="T61" fmla="*/ 24 h 78"/>
                <a:gd name="T62" fmla="*/ 288 w 462"/>
                <a:gd name="T63" fmla="*/ 24 h 78"/>
                <a:gd name="T64" fmla="*/ 300 w 462"/>
                <a:gd name="T65" fmla="*/ 24 h 78"/>
                <a:gd name="T66" fmla="*/ 306 w 462"/>
                <a:gd name="T67" fmla="*/ 18 h 78"/>
                <a:gd name="T68" fmla="*/ 318 w 462"/>
                <a:gd name="T69" fmla="*/ 18 h 78"/>
                <a:gd name="T70" fmla="*/ 324 w 462"/>
                <a:gd name="T71" fmla="*/ 18 h 78"/>
                <a:gd name="T72" fmla="*/ 336 w 462"/>
                <a:gd name="T73" fmla="*/ 18 h 78"/>
                <a:gd name="T74" fmla="*/ 342 w 462"/>
                <a:gd name="T75" fmla="*/ 18 h 78"/>
                <a:gd name="T76" fmla="*/ 348 w 462"/>
                <a:gd name="T77" fmla="*/ 12 h 78"/>
                <a:gd name="T78" fmla="*/ 360 w 462"/>
                <a:gd name="T79" fmla="*/ 12 h 78"/>
                <a:gd name="T80" fmla="*/ 366 w 462"/>
                <a:gd name="T81" fmla="*/ 12 h 78"/>
                <a:gd name="T82" fmla="*/ 378 w 462"/>
                <a:gd name="T83" fmla="*/ 12 h 78"/>
                <a:gd name="T84" fmla="*/ 384 w 462"/>
                <a:gd name="T85" fmla="*/ 12 h 78"/>
                <a:gd name="T86" fmla="*/ 396 w 462"/>
                <a:gd name="T87" fmla="*/ 6 h 78"/>
                <a:gd name="T88" fmla="*/ 402 w 462"/>
                <a:gd name="T89" fmla="*/ 6 h 78"/>
                <a:gd name="T90" fmla="*/ 414 w 462"/>
                <a:gd name="T91" fmla="*/ 6 h 78"/>
                <a:gd name="T92" fmla="*/ 420 w 462"/>
                <a:gd name="T93" fmla="*/ 6 h 78"/>
                <a:gd name="T94" fmla="*/ 432 w 462"/>
                <a:gd name="T95" fmla="*/ 6 h 78"/>
                <a:gd name="T96" fmla="*/ 438 w 462"/>
                <a:gd name="T97" fmla="*/ 6 h 78"/>
                <a:gd name="T98" fmla="*/ 450 w 462"/>
                <a:gd name="T99" fmla="*/ 0 h 78"/>
                <a:gd name="T100" fmla="*/ 456 w 462"/>
                <a:gd name="T101" fmla="*/ 0 h 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62" h="78">
                  <a:moveTo>
                    <a:pt x="0" y="78"/>
                  </a:moveTo>
                  <a:lnTo>
                    <a:pt x="6" y="78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8" y="66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66"/>
                  </a:lnTo>
                  <a:lnTo>
                    <a:pt x="72" y="60"/>
                  </a:lnTo>
                  <a:lnTo>
                    <a:pt x="78" y="60"/>
                  </a:lnTo>
                  <a:lnTo>
                    <a:pt x="84" y="60"/>
                  </a:lnTo>
                  <a:lnTo>
                    <a:pt x="90" y="60"/>
                  </a:lnTo>
                  <a:lnTo>
                    <a:pt x="96" y="60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6" y="42"/>
                  </a:lnTo>
                  <a:lnTo>
                    <a:pt x="162" y="42"/>
                  </a:lnTo>
                  <a:lnTo>
                    <a:pt x="168" y="42"/>
                  </a:lnTo>
                  <a:lnTo>
                    <a:pt x="174" y="42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86" y="36"/>
                  </a:lnTo>
                  <a:lnTo>
                    <a:pt x="192" y="36"/>
                  </a:lnTo>
                  <a:lnTo>
                    <a:pt x="198" y="36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2" y="30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40" y="30"/>
                  </a:lnTo>
                  <a:lnTo>
                    <a:pt x="246" y="30"/>
                  </a:lnTo>
                  <a:lnTo>
                    <a:pt x="252" y="30"/>
                  </a:lnTo>
                  <a:lnTo>
                    <a:pt x="258" y="30"/>
                  </a:lnTo>
                  <a:lnTo>
                    <a:pt x="258" y="24"/>
                  </a:lnTo>
                  <a:lnTo>
                    <a:pt x="264" y="24"/>
                  </a:lnTo>
                  <a:lnTo>
                    <a:pt x="270" y="24"/>
                  </a:lnTo>
                  <a:lnTo>
                    <a:pt x="276" y="24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0" y="18"/>
                  </a:lnTo>
                  <a:lnTo>
                    <a:pt x="306" y="18"/>
                  </a:lnTo>
                  <a:lnTo>
                    <a:pt x="312" y="18"/>
                  </a:lnTo>
                  <a:lnTo>
                    <a:pt x="318" y="18"/>
                  </a:lnTo>
                  <a:lnTo>
                    <a:pt x="324" y="18"/>
                  </a:lnTo>
                  <a:lnTo>
                    <a:pt x="330" y="18"/>
                  </a:lnTo>
                  <a:lnTo>
                    <a:pt x="336" y="18"/>
                  </a:lnTo>
                  <a:lnTo>
                    <a:pt x="342" y="18"/>
                  </a:lnTo>
                  <a:lnTo>
                    <a:pt x="342" y="12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84" y="12"/>
                  </a:lnTo>
                  <a:lnTo>
                    <a:pt x="390" y="12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44" y="6"/>
                  </a:lnTo>
                  <a:lnTo>
                    <a:pt x="450" y="6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Freeform 33"/>
            <p:cNvSpPr>
              <a:spLocks/>
            </p:cNvSpPr>
            <p:nvPr/>
          </p:nvSpPr>
          <p:spPr bwMode="auto">
            <a:xfrm>
              <a:off x="3570" y="2175"/>
              <a:ext cx="420" cy="24"/>
            </a:xfrm>
            <a:custGeom>
              <a:avLst/>
              <a:gdLst>
                <a:gd name="T0" fmla="*/ 6 w 420"/>
                <a:gd name="T1" fmla="*/ 24 h 24"/>
                <a:gd name="T2" fmla="*/ 12 w 420"/>
                <a:gd name="T3" fmla="*/ 24 h 24"/>
                <a:gd name="T4" fmla="*/ 18 w 420"/>
                <a:gd name="T5" fmla="*/ 24 h 24"/>
                <a:gd name="T6" fmla="*/ 24 w 420"/>
                <a:gd name="T7" fmla="*/ 24 h 24"/>
                <a:gd name="T8" fmla="*/ 30 w 420"/>
                <a:gd name="T9" fmla="*/ 24 h 24"/>
                <a:gd name="T10" fmla="*/ 42 w 420"/>
                <a:gd name="T11" fmla="*/ 24 h 24"/>
                <a:gd name="T12" fmla="*/ 48 w 420"/>
                <a:gd name="T13" fmla="*/ 24 h 24"/>
                <a:gd name="T14" fmla="*/ 54 w 420"/>
                <a:gd name="T15" fmla="*/ 18 h 24"/>
                <a:gd name="T16" fmla="*/ 60 w 420"/>
                <a:gd name="T17" fmla="*/ 18 h 24"/>
                <a:gd name="T18" fmla="*/ 66 w 420"/>
                <a:gd name="T19" fmla="*/ 18 h 24"/>
                <a:gd name="T20" fmla="*/ 78 w 420"/>
                <a:gd name="T21" fmla="*/ 18 h 24"/>
                <a:gd name="T22" fmla="*/ 84 w 420"/>
                <a:gd name="T23" fmla="*/ 18 h 24"/>
                <a:gd name="T24" fmla="*/ 90 w 420"/>
                <a:gd name="T25" fmla="*/ 18 h 24"/>
                <a:gd name="T26" fmla="*/ 96 w 420"/>
                <a:gd name="T27" fmla="*/ 18 h 24"/>
                <a:gd name="T28" fmla="*/ 102 w 420"/>
                <a:gd name="T29" fmla="*/ 18 h 24"/>
                <a:gd name="T30" fmla="*/ 114 w 420"/>
                <a:gd name="T31" fmla="*/ 18 h 24"/>
                <a:gd name="T32" fmla="*/ 120 w 420"/>
                <a:gd name="T33" fmla="*/ 18 h 24"/>
                <a:gd name="T34" fmla="*/ 126 w 420"/>
                <a:gd name="T35" fmla="*/ 18 h 24"/>
                <a:gd name="T36" fmla="*/ 132 w 420"/>
                <a:gd name="T37" fmla="*/ 12 h 24"/>
                <a:gd name="T38" fmla="*/ 138 w 420"/>
                <a:gd name="T39" fmla="*/ 12 h 24"/>
                <a:gd name="T40" fmla="*/ 150 w 420"/>
                <a:gd name="T41" fmla="*/ 12 h 24"/>
                <a:gd name="T42" fmla="*/ 156 w 420"/>
                <a:gd name="T43" fmla="*/ 12 h 24"/>
                <a:gd name="T44" fmla="*/ 162 w 420"/>
                <a:gd name="T45" fmla="*/ 12 h 24"/>
                <a:gd name="T46" fmla="*/ 168 w 420"/>
                <a:gd name="T47" fmla="*/ 12 h 24"/>
                <a:gd name="T48" fmla="*/ 174 w 420"/>
                <a:gd name="T49" fmla="*/ 12 h 24"/>
                <a:gd name="T50" fmla="*/ 186 w 420"/>
                <a:gd name="T51" fmla="*/ 12 h 24"/>
                <a:gd name="T52" fmla="*/ 192 w 420"/>
                <a:gd name="T53" fmla="*/ 12 h 24"/>
                <a:gd name="T54" fmla="*/ 198 w 420"/>
                <a:gd name="T55" fmla="*/ 12 h 24"/>
                <a:gd name="T56" fmla="*/ 204 w 420"/>
                <a:gd name="T57" fmla="*/ 12 h 24"/>
                <a:gd name="T58" fmla="*/ 210 w 420"/>
                <a:gd name="T59" fmla="*/ 12 h 24"/>
                <a:gd name="T60" fmla="*/ 222 w 420"/>
                <a:gd name="T61" fmla="*/ 6 h 24"/>
                <a:gd name="T62" fmla="*/ 228 w 420"/>
                <a:gd name="T63" fmla="*/ 6 h 24"/>
                <a:gd name="T64" fmla="*/ 234 w 420"/>
                <a:gd name="T65" fmla="*/ 6 h 24"/>
                <a:gd name="T66" fmla="*/ 240 w 420"/>
                <a:gd name="T67" fmla="*/ 6 h 24"/>
                <a:gd name="T68" fmla="*/ 246 w 420"/>
                <a:gd name="T69" fmla="*/ 6 h 24"/>
                <a:gd name="T70" fmla="*/ 252 w 420"/>
                <a:gd name="T71" fmla="*/ 6 h 24"/>
                <a:gd name="T72" fmla="*/ 264 w 420"/>
                <a:gd name="T73" fmla="*/ 6 h 24"/>
                <a:gd name="T74" fmla="*/ 270 w 420"/>
                <a:gd name="T75" fmla="*/ 6 h 24"/>
                <a:gd name="T76" fmla="*/ 276 w 420"/>
                <a:gd name="T77" fmla="*/ 6 h 24"/>
                <a:gd name="T78" fmla="*/ 282 w 420"/>
                <a:gd name="T79" fmla="*/ 6 h 24"/>
                <a:gd name="T80" fmla="*/ 288 w 420"/>
                <a:gd name="T81" fmla="*/ 6 h 24"/>
                <a:gd name="T82" fmla="*/ 300 w 420"/>
                <a:gd name="T83" fmla="*/ 6 h 24"/>
                <a:gd name="T84" fmla="*/ 306 w 420"/>
                <a:gd name="T85" fmla="*/ 6 h 24"/>
                <a:gd name="T86" fmla="*/ 312 w 420"/>
                <a:gd name="T87" fmla="*/ 6 h 24"/>
                <a:gd name="T88" fmla="*/ 318 w 420"/>
                <a:gd name="T89" fmla="*/ 6 h 24"/>
                <a:gd name="T90" fmla="*/ 324 w 420"/>
                <a:gd name="T91" fmla="*/ 6 h 24"/>
                <a:gd name="T92" fmla="*/ 336 w 420"/>
                <a:gd name="T93" fmla="*/ 0 h 24"/>
                <a:gd name="T94" fmla="*/ 342 w 420"/>
                <a:gd name="T95" fmla="*/ 0 h 24"/>
                <a:gd name="T96" fmla="*/ 348 w 420"/>
                <a:gd name="T97" fmla="*/ 0 h 24"/>
                <a:gd name="T98" fmla="*/ 354 w 420"/>
                <a:gd name="T99" fmla="*/ 0 h 24"/>
                <a:gd name="T100" fmla="*/ 360 w 420"/>
                <a:gd name="T101" fmla="*/ 0 h 24"/>
                <a:gd name="T102" fmla="*/ 372 w 420"/>
                <a:gd name="T103" fmla="*/ 0 h 24"/>
                <a:gd name="T104" fmla="*/ 378 w 420"/>
                <a:gd name="T105" fmla="*/ 0 h 24"/>
                <a:gd name="T106" fmla="*/ 384 w 420"/>
                <a:gd name="T107" fmla="*/ 0 h 24"/>
                <a:gd name="T108" fmla="*/ 390 w 420"/>
                <a:gd name="T109" fmla="*/ 0 h 24"/>
                <a:gd name="T110" fmla="*/ 396 w 420"/>
                <a:gd name="T111" fmla="*/ 0 h 24"/>
                <a:gd name="T112" fmla="*/ 408 w 420"/>
                <a:gd name="T113" fmla="*/ 0 h 24"/>
                <a:gd name="T114" fmla="*/ 414 w 420"/>
                <a:gd name="T115" fmla="*/ 0 h 24"/>
                <a:gd name="T116" fmla="*/ 420 w 420"/>
                <a:gd name="T117" fmla="*/ 0 h 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20" h="24">
                  <a:moveTo>
                    <a:pt x="0" y="24"/>
                  </a:moveTo>
                  <a:lnTo>
                    <a:pt x="0" y="24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6" y="24"/>
                  </a:lnTo>
                  <a:lnTo>
                    <a:pt x="42" y="24"/>
                  </a:lnTo>
                  <a:lnTo>
                    <a:pt x="48" y="24"/>
                  </a:lnTo>
                  <a:lnTo>
                    <a:pt x="54" y="1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26" y="12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50" y="12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6" y="12"/>
                  </a:lnTo>
                  <a:lnTo>
                    <a:pt x="192" y="12"/>
                  </a:lnTo>
                  <a:lnTo>
                    <a:pt x="198" y="12"/>
                  </a:lnTo>
                  <a:lnTo>
                    <a:pt x="204" y="12"/>
                  </a:lnTo>
                  <a:lnTo>
                    <a:pt x="210" y="12"/>
                  </a:lnTo>
                  <a:lnTo>
                    <a:pt x="216" y="12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8" y="6"/>
                  </a:lnTo>
                  <a:lnTo>
                    <a:pt x="234" y="6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82" y="6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8" y="6"/>
                  </a:lnTo>
                  <a:lnTo>
                    <a:pt x="324" y="6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485" name="Object 34"/>
          <p:cNvGraphicFramePr>
            <a:graphicFrameLocks noChangeAspect="1"/>
          </p:cNvGraphicFramePr>
          <p:nvPr/>
        </p:nvGraphicFramePr>
        <p:xfrm>
          <a:off x="1238250" y="882650"/>
          <a:ext cx="457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Equation" r:id="rId3" imgW="4553043" imgH="514350" progId="Equation.3">
                  <p:embed/>
                </p:oleObj>
              </mc:Choice>
              <mc:Fallback>
                <p:oleObj name="Equation" r:id="rId3" imgW="4553043" imgH="51435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882650"/>
                        <a:ext cx="457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5"/>
          <p:cNvGraphicFramePr>
            <a:graphicFrameLocks noChangeAspect="1"/>
          </p:cNvGraphicFramePr>
          <p:nvPr/>
        </p:nvGraphicFramePr>
        <p:xfrm>
          <a:off x="6096000" y="882650"/>
          <a:ext cx="2311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5" imgW="2295590" imgH="523726" progId="Equation.3">
                  <p:embed/>
                </p:oleObj>
              </mc:Choice>
              <mc:Fallback>
                <p:oleObj name="Equation" r:id="rId5" imgW="2295590" imgH="52372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882650"/>
                        <a:ext cx="2311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8" name="Line 36"/>
          <p:cNvSpPr>
            <a:spLocks noChangeShapeType="1"/>
          </p:cNvSpPr>
          <p:nvPr/>
        </p:nvSpPr>
        <p:spPr bwMode="auto">
          <a:xfrm>
            <a:off x="2209800" y="1416050"/>
            <a:ext cx="0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49" name="Text Box 37"/>
          <p:cNvSpPr txBox="1">
            <a:spLocks noChangeArrowheads="1"/>
          </p:cNvSpPr>
          <p:nvPr/>
        </p:nvSpPr>
        <p:spPr bwMode="auto">
          <a:xfrm>
            <a:off x="2339975" y="1482725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400">
                <a:solidFill>
                  <a:schemeClr val="accent2"/>
                </a:solidFill>
              </a:rPr>
              <a:t>由初始条件确定任意常数后变形</a:t>
            </a:r>
          </a:p>
        </p:txBody>
      </p:sp>
      <p:graphicFrame>
        <p:nvGraphicFramePr>
          <p:cNvPr id="90150" name="Object 38"/>
          <p:cNvGraphicFramePr>
            <a:graphicFrameLocks noChangeAspect="1"/>
          </p:cNvGraphicFramePr>
          <p:nvPr/>
        </p:nvGraphicFramePr>
        <p:xfrm>
          <a:off x="1333500" y="2025650"/>
          <a:ext cx="3251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Equation" r:id="rId7" imgW="3228947" imgH="504974" progId="Equation.3">
                  <p:embed/>
                </p:oleObj>
              </mc:Choice>
              <mc:Fallback>
                <p:oleObj name="Equation" r:id="rId7" imgW="3228947" imgH="50497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025650"/>
                        <a:ext cx="3251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51" name="Group 39"/>
          <p:cNvGrpSpPr>
            <a:grpSpLocks/>
          </p:cNvGrpSpPr>
          <p:nvPr/>
        </p:nvGrpSpPr>
        <p:grpSpPr bwMode="auto">
          <a:xfrm>
            <a:off x="1028700" y="3184525"/>
            <a:ext cx="5381625" cy="2879725"/>
            <a:chOff x="648" y="1930"/>
            <a:chExt cx="3390" cy="1814"/>
          </a:xfrm>
        </p:grpSpPr>
        <p:sp>
          <p:nvSpPr>
            <p:cNvPr id="20512" name="Line 40"/>
            <p:cNvSpPr>
              <a:spLocks noChangeShapeType="1"/>
            </p:cNvSpPr>
            <p:nvPr/>
          </p:nvSpPr>
          <p:spPr bwMode="auto">
            <a:xfrm>
              <a:off x="864" y="2879"/>
              <a:ext cx="31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41"/>
            <p:cNvSpPr>
              <a:spLocks noChangeShapeType="1"/>
            </p:cNvSpPr>
            <p:nvPr/>
          </p:nvSpPr>
          <p:spPr bwMode="auto">
            <a:xfrm>
              <a:off x="864" y="1930"/>
              <a:ext cx="2" cy="18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14" name="Object 42"/>
            <p:cNvGraphicFramePr>
              <a:graphicFrameLocks noChangeAspect="1"/>
            </p:cNvGraphicFramePr>
            <p:nvPr/>
          </p:nvGraphicFramePr>
          <p:xfrm>
            <a:off x="3936" y="2986"/>
            <a:ext cx="9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1" name="Equation" r:id="rId9" imgW="133480" imgH="257175" progId="Equation.3">
                    <p:embed/>
                  </p:oleObj>
                </mc:Choice>
                <mc:Fallback>
                  <p:oleObj name="Equation" r:id="rId9" imgW="133480" imgH="25717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986"/>
                          <a:ext cx="9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5" name="Object 43"/>
            <p:cNvGraphicFramePr>
              <a:graphicFrameLocks noChangeAspect="1"/>
            </p:cNvGraphicFramePr>
            <p:nvPr/>
          </p:nvGraphicFramePr>
          <p:xfrm>
            <a:off x="648" y="194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2" name="Equation" r:id="rId11" imgW="209420" imgH="219001" progId="Equation.3">
                    <p:embed/>
                  </p:oleObj>
                </mc:Choice>
                <mc:Fallback>
                  <p:oleObj name="Equation" r:id="rId11" imgW="209420" imgH="219001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194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6" name="Object 44"/>
            <p:cNvGraphicFramePr>
              <a:graphicFrameLocks noChangeAspect="1"/>
            </p:cNvGraphicFramePr>
            <p:nvPr/>
          </p:nvGraphicFramePr>
          <p:xfrm>
            <a:off x="652" y="281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3" name="Equation" r:id="rId13" imgW="285694" imgH="295349" progId="Equation.3">
                    <p:embed/>
                  </p:oleObj>
                </mc:Choice>
                <mc:Fallback>
                  <p:oleObj name="Equation" r:id="rId13" imgW="285694" imgH="295349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281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157" name="Group 45"/>
          <p:cNvGrpSpPr>
            <a:grpSpLocks/>
          </p:cNvGrpSpPr>
          <p:nvPr/>
        </p:nvGrpSpPr>
        <p:grpSpPr bwMode="auto">
          <a:xfrm>
            <a:off x="2209800" y="4708525"/>
            <a:ext cx="1752600" cy="838200"/>
            <a:chOff x="1392" y="2688"/>
            <a:chExt cx="1104" cy="528"/>
          </a:xfrm>
        </p:grpSpPr>
        <p:grpSp>
          <p:nvGrpSpPr>
            <p:cNvPr id="20507" name="Group 46"/>
            <p:cNvGrpSpPr>
              <a:grpSpLocks/>
            </p:cNvGrpSpPr>
            <p:nvPr/>
          </p:nvGrpSpPr>
          <p:grpSpPr bwMode="auto">
            <a:xfrm>
              <a:off x="1392" y="2688"/>
              <a:ext cx="1104" cy="528"/>
              <a:chOff x="1392" y="2688"/>
              <a:chExt cx="1104" cy="528"/>
            </a:xfrm>
          </p:grpSpPr>
          <p:sp>
            <p:nvSpPr>
              <p:cNvPr id="20509" name="Line 47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0" name="Line 48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Line 49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508" name="Object 50"/>
            <p:cNvGraphicFramePr>
              <a:graphicFrameLocks noChangeAspect="1"/>
            </p:cNvGraphicFramePr>
            <p:nvPr/>
          </p:nvGraphicFramePr>
          <p:xfrm>
            <a:off x="1884" y="2920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4" name="Equation" r:id="rId15" imgW="247557" imgH="285638" progId="Equation.3">
                    <p:embed/>
                  </p:oleObj>
                </mc:Choice>
                <mc:Fallback>
                  <p:oleObj name="Equation" r:id="rId15" imgW="247557" imgH="285638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2920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163" name="Group 51"/>
          <p:cNvGrpSpPr>
            <a:grpSpLocks/>
          </p:cNvGrpSpPr>
          <p:nvPr/>
        </p:nvGrpSpPr>
        <p:grpSpPr bwMode="auto">
          <a:xfrm>
            <a:off x="990600" y="3844925"/>
            <a:ext cx="4811713" cy="1233488"/>
            <a:chOff x="624" y="2144"/>
            <a:chExt cx="3031" cy="777"/>
          </a:xfrm>
        </p:grpSpPr>
        <p:grpSp>
          <p:nvGrpSpPr>
            <p:cNvPr id="20501" name="Group 52"/>
            <p:cNvGrpSpPr>
              <a:grpSpLocks/>
            </p:cNvGrpSpPr>
            <p:nvPr/>
          </p:nvGrpSpPr>
          <p:grpSpPr bwMode="auto">
            <a:xfrm>
              <a:off x="864" y="2144"/>
              <a:ext cx="2791" cy="777"/>
              <a:chOff x="2196" y="1491"/>
              <a:chExt cx="1794" cy="972"/>
            </a:xfrm>
          </p:grpSpPr>
          <p:sp>
            <p:nvSpPr>
              <p:cNvPr id="20503" name="Freeform 53"/>
              <p:cNvSpPr>
                <a:spLocks/>
              </p:cNvSpPr>
              <p:nvPr/>
            </p:nvSpPr>
            <p:spPr bwMode="auto">
              <a:xfrm>
                <a:off x="2196" y="1491"/>
                <a:ext cx="456" cy="954"/>
              </a:xfrm>
              <a:custGeom>
                <a:avLst/>
                <a:gdLst>
                  <a:gd name="T0" fmla="*/ 6 w 456"/>
                  <a:gd name="T1" fmla="*/ 516 h 954"/>
                  <a:gd name="T2" fmla="*/ 18 w 456"/>
                  <a:gd name="T3" fmla="*/ 450 h 954"/>
                  <a:gd name="T4" fmla="*/ 24 w 456"/>
                  <a:gd name="T5" fmla="*/ 384 h 954"/>
                  <a:gd name="T6" fmla="*/ 36 w 456"/>
                  <a:gd name="T7" fmla="*/ 324 h 954"/>
                  <a:gd name="T8" fmla="*/ 42 w 456"/>
                  <a:gd name="T9" fmla="*/ 270 h 954"/>
                  <a:gd name="T10" fmla="*/ 54 w 456"/>
                  <a:gd name="T11" fmla="*/ 222 h 954"/>
                  <a:gd name="T12" fmla="*/ 60 w 456"/>
                  <a:gd name="T13" fmla="*/ 174 h 954"/>
                  <a:gd name="T14" fmla="*/ 72 w 456"/>
                  <a:gd name="T15" fmla="*/ 138 h 954"/>
                  <a:gd name="T16" fmla="*/ 78 w 456"/>
                  <a:gd name="T17" fmla="*/ 102 h 954"/>
                  <a:gd name="T18" fmla="*/ 90 w 456"/>
                  <a:gd name="T19" fmla="*/ 72 h 954"/>
                  <a:gd name="T20" fmla="*/ 96 w 456"/>
                  <a:gd name="T21" fmla="*/ 48 h 954"/>
                  <a:gd name="T22" fmla="*/ 108 w 456"/>
                  <a:gd name="T23" fmla="*/ 24 h 954"/>
                  <a:gd name="T24" fmla="*/ 114 w 456"/>
                  <a:gd name="T25" fmla="*/ 12 h 954"/>
                  <a:gd name="T26" fmla="*/ 126 w 456"/>
                  <a:gd name="T27" fmla="*/ 0 h 954"/>
                  <a:gd name="T28" fmla="*/ 132 w 456"/>
                  <a:gd name="T29" fmla="*/ 0 h 954"/>
                  <a:gd name="T30" fmla="*/ 144 w 456"/>
                  <a:gd name="T31" fmla="*/ 0 h 954"/>
                  <a:gd name="T32" fmla="*/ 150 w 456"/>
                  <a:gd name="T33" fmla="*/ 0 h 954"/>
                  <a:gd name="T34" fmla="*/ 162 w 456"/>
                  <a:gd name="T35" fmla="*/ 12 h 954"/>
                  <a:gd name="T36" fmla="*/ 168 w 456"/>
                  <a:gd name="T37" fmla="*/ 24 h 954"/>
                  <a:gd name="T38" fmla="*/ 180 w 456"/>
                  <a:gd name="T39" fmla="*/ 42 h 954"/>
                  <a:gd name="T40" fmla="*/ 186 w 456"/>
                  <a:gd name="T41" fmla="*/ 60 h 954"/>
                  <a:gd name="T42" fmla="*/ 198 w 456"/>
                  <a:gd name="T43" fmla="*/ 84 h 954"/>
                  <a:gd name="T44" fmla="*/ 204 w 456"/>
                  <a:gd name="T45" fmla="*/ 108 h 954"/>
                  <a:gd name="T46" fmla="*/ 216 w 456"/>
                  <a:gd name="T47" fmla="*/ 138 h 954"/>
                  <a:gd name="T48" fmla="*/ 222 w 456"/>
                  <a:gd name="T49" fmla="*/ 168 h 954"/>
                  <a:gd name="T50" fmla="*/ 234 w 456"/>
                  <a:gd name="T51" fmla="*/ 204 h 954"/>
                  <a:gd name="T52" fmla="*/ 240 w 456"/>
                  <a:gd name="T53" fmla="*/ 240 h 954"/>
                  <a:gd name="T54" fmla="*/ 252 w 456"/>
                  <a:gd name="T55" fmla="*/ 276 h 954"/>
                  <a:gd name="T56" fmla="*/ 258 w 456"/>
                  <a:gd name="T57" fmla="*/ 312 h 954"/>
                  <a:gd name="T58" fmla="*/ 270 w 456"/>
                  <a:gd name="T59" fmla="*/ 348 h 954"/>
                  <a:gd name="T60" fmla="*/ 276 w 456"/>
                  <a:gd name="T61" fmla="*/ 390 h 954"/>
                  <a:gd name="T62" fmla="*/ 288 w 456"/>
                  <a:gd name="T63" fmla="*/ 432 h 954"/>
                  <a:gd name="T64" fmla="*/ 294 w 456"/>
                  <a:gd name="T65" fmla="*/ 468 h 954"/>
                  <a:gd name="T66" fmla="*/ 306 w 456"/>
                  <a:gd name="T67" fmla="*/ 510 h 954"/>
                  <a:gd name="T68" fmla="*/ 312 w 456"/>
                  <a:gd name="T69" fmla="*/ 546 h 954"/>
                  <a:gd name="T70" fmla="*/ 324 w 456"/>
                  <a:gd name="T71" fmla="*/ 588 h 954"/>
                  <a:gd name="T72" fmla="*/ 330 w 456"/>
                  <a:gd name="T73" fmla="*/ 624 h 954"/>
                  <a:gd name="T74" fmla="*/ 342 w 456"/>
                  <a:gd name="T75" fmla="*/ 660 h 954"/>
                  <a:gd name="T76" fmla="*/ 348 w 456"/>
                  <a:gd name="T77" fmla="*/ 690 h 954"/>
                  <a:gd name="T78" fmla="*/ 360 w 456"/>
                  <a:gd name="T79" fmla="*/ 726 h 954"/>
                  <a:gd name="T80" fmla="*/ 366 w 456"/>
                  <a:gd name="T81" fmla="*/ 756 h 954"/>
                  <a:gd name="T82" fmla="*/ 372 w 456"/>
                  <a:gd name="T83" fmla="*/ 786 h 954"/>
                  <a:gd name="T84" fmla="*/ 384 w 456"/>
                  <a:gd name="T85" fmla="*/ 816 h 954"/>
                  <a:gd name="T86" fmla="*/ 390 w 456"/>
                  <a:gd name="T87" fmla="*/ 840 h 954"/>
                  <a:gd name="T88" fmla="*/ 402 w 456"/>
                  <a:gd name="T89" fmla="*/ 864 h 954"/>
                  <a:gd name="T90" fmla="*/ 408 w 456"/>
                  <a:gd name="T91" fmla="*/ 882 h 954"/>
                  <a:gd name="T92" fmla="*/ 420 w 456"/>
                  <a:gd name="T93" fmla="*/ 906 h 954"/>
                  <a:gd name="T94" fmla="*/ 426 w 456"/>
                  <a:gd name="T95" fmla="*/ 918 h 954"/>
                  <a:gd name="T96" fmla="*/ 438 w 456"/>
                  <a:gd name="T97" fmla="*/ 936 h 954"/>
                  <a:gd name="T98" fmla="*/ 444 w 456"/>
                  <a:gd name="T99" fmla="*/ 948 h 954"/>
                  <a:gd name="T100" fmla="*/ 456 w 456"/>
                  <a:gd name="T101" fmla="*/ 954 h 95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56" h="954">
                    <a:moveTo>
                      <a:pt x="0" y="570"/>
                    </a:moveTo>
                    <a:lnTo>
                      <a:pt x="0" y="558"/>
                    </a:lnTo>
                    <a:lnTo>
                      <a:pt x="6" y="546"/>
                    </a:lnTo>
                    <a:lnTo>
                      <a:pt x="6" y="528"/>
                    </a:lnTo>
                    <a:lnTo>
                      <a:pt x="6" y="516"/>
                    </a:lnTo>
                    <a:lnTo>
                      <a:pt x="6" y="504"/>
                    </a:lnTo>
                    <a:lnTo>
                      <a:pt x="12" y="486"/>
                    </a:lnTo>
                    <a:lnTo>
                      <a:pt x="12" y="474"/>
                    </a:lnTo>
                    <a:lnTo>
                      <a:pt x="12" y="462"/>
                    </a:lnTo>
                    <a:lnTo>
                      <a:pt x="18" y="450"/>
                    </a:lnTo>
                    <a:lnTo>
                      <a:pt x="18" y="432"/>
                    </a:lnTo>
                    <a:lnTo>
                      <a:pt x="18" y="420"/>
                    </a:lnTo>
                    <a:lnTo>
                      <a:pt x="24" y="408"/>
                    </a:lnTo>
                    <a:lnTo>
                      <a:pt x="24" y="396"/>
                    </a:lnTo>
                    <a:lnTo>
                      <a:pt x="24" y="384"/>
                    </a:lnTo>
                    <a:lnTo>
                      <a:pt x="24" y="372"/>
                    </a:lnTo>
                    <a:lnTo>
                      <a:pt x="30" y="360"/>
                    </a:lnTo>
                    <a:lnTo>
                      <a:pt x="30" y="348"/>
                    </a:lnTo>
                    <a:lnTo>
                      <a:pt x="30" y="336"/>
                    </a:lnTo>
                    <a:lnTo>
                      <a:pt x="36" y="324"/>
                    </a:lnTo>
                    <a:lnTo>
                      <a:pt x="36" y="312"/>
                    </a:lnTo>
                    <a:lnTo>
                      <a:pt x="36" y="300"/>
                    </a:lnTo>
                    <a:lnTo>
                      <a:pt x="42" y="294"/>
                    </a:lnTo>
                    <a:lnTo>
                      <a:pt x="42" y="282"/>
                    </a:lnTo>
                    <a:lnTo>
                      <a:pt x="42" y="270"/>
                    </a:lnTo>
                    <a:lnTo>
                      <a:pt x="42" y="258"/>
                    </a:lnTo>
                    <a:lnTo>
                      <a:pt x="48" y="252"/>
                    </a:lnTo>
                    <a:lnTo>
                      <a:pt x="48" y="240"/>
                    </a:lnTo>
                    <a:lnTo>
                      <a:pt x="48" y="228"/>
                    </a:lnTo>
                    <a:lnTo>
                      <a:pt x="54" y="222"/>
                    </a:lnTo>
                    <a:lnTo>
                      <a:pt x="54" y="210"/>
                    </a:lnTo>
                    <a:lnTo>
                      <a:pt x="54" y="204"/>
                    </a:lnTo>
                    <a:lnTo>
                      <a:pt x="60" y="192"/>
                    </a:lnTo>
                    <a:lnTo>
                      <a:pt x="60" y="186"/>
                    </a:lnTo>
                    <a:lnTo>
                      <a:pt x="60" y="174"/>
                    </a:lnTo>
                    <a:lnTo>
                      <a:pt x="60" y="168"/>
                    </a:lnTo>
                    <a:lnTo>
                      <a:pt x="66" y="156"/>
                    </a:lnTo>
                    <a:lnTo>
                      <a:pt x="66" y="150"/>
                    </a:lnTo>
                    <a:lnTo>
                      <a:pt x="66" y="144"/>
                    </a:lnTo>
                    <a:lnTo>
                      <a:pt x="72" y="138"/>
                    </a:lnTo>
                    <a:lnTo>
                      <a:pt x="72" y="126"/>
                    </a:lnTo>
                    <a:lnTo>
                      <a:pt x="72" y="120"/>
                    </a:lnTo>
                    <a:lnTo>
                      <a:pt x="78" y="114"/>
                    </a:lnTo>
                    <a:lnTo>
                      <a:pt x="78" y="108"/>
                    </a:lnTo>
                    <a:lnTo>
                      <a:pt x="78" y="102"/>
                    </a:lnTo>
                    <a:lnTo>
                      <a:pt x="78" y="96"/>
                    </a:lnTo>
                    <a:lnTo>
                      <a:pt x="84" y="90"/>
                    </a:lnTo>
                    <a:lnTo>
                      <a:pt x="84" y="84"/>
                    </a:lnTo>
                    <a:lnTo>
                      <a:pt x="84" y="78"/>
                    </a:lnTo>
                    <a:lnTo>
                      <a:pt x="90" y="72"/>
                    </a:lnTo>
                    <a:lnTo>
                      <a:pt x="90" y="66"/>
                    </a:lnTo>
                    <a:lnTo>
                      <a:pt x="90" y="60"/>
                    </a:lnTo>
                    <a:lnTo>
                      <a:pt x="96" y="54"/>
                    </a:lnTo>
                    <a:lnTo>
                      <a:pt x="96" y="48"/>
                    </a:lnTo>
                    <a:lnTo>
                      <a:pt x="96" y="42"/>
                    </a:lnTo>
                    <a:lnTo>
                      <a:pt x="102" y="36"/>
                    </a:lnTo>
                    <a:lnTo>
                      <a:pt x="102" y="30"/>
                    </a:lnTo>
                    <a:lnTo>
                      <a:pt x="108" y="24"/>
                    </a:lnTo>
                    <a:lnTo>
                      <a:pt x="108" y="18"/>
                    </a:lnTo>
                    <a:lnTo>
                      <a:pt x="114" y="18"/>
                    </a:lnTo>
                    <a:lnTo>
                      <a:pt x="114" y="12"/>
                    </a:lnTo>
                    <a:lnTo>
                      <a:pt x="120" y="6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68" y="24"/>
                    </a:lnTo>
                    <a:lnTo>
                      <a:pt x="174" y="30"/>
                    </a:lnTo>
                    <a:lnTo>
                      <a:pt x="174" y="36"/>
                    </a:lnTo>
                    <a:lnTo>
                      <a:pt x="180" y="42"/>
                    </a:lnTo>
                    <a:lnTo>
                      <a:pt x="180" y="48"/>
                    </a:lnTo>
                    <a:lnTo>
                      <a:pt x="180" y="54"/>
                    </a:lnTo>
                    <a:lnTo>
                      <a:pt x="186" y="54"/>
                    </a:lnTo>
                    <a:lnTo>
                      <a:pt x="186" y="60"/>
                    </a:lnTo>
                    <a:lnTo>
                      <a:pt x="186" y="66"/>
                    </a:lnTo>
                    <a:lnTo>
                      <a:pt x="192" y="66"/>
                    </a:lnTo>
                    <a:lnTo>
                      <a:pt x="192" y="72"/>
                    </a:lnTo>
                    <a:lnTo>
                      <a:pt x="192" y="78"/>
                    </a:lnTo>
                    <a:lnTo>
                      <a:pt x="198" y="84"/>
                    </a:lnTo>
                    <a:lnTo>
                      <a:pt x="198" y="90"/>
                    </a:lnTo>
                    <a:lnTo>
                      <a:pt x="198" y="96"/>
                    </a:lnTo>
                    <a:lnTo>
                      <a:pt x="204" y="102"/>
                    </a:lnTo>
                    <a:lnTo>
                      <a:pt x="204" y="108"/>
                    </a:lnTo>
                    <a:lnTo>
                      <a:pt x="204" y="114"/>
                    </a:lnTo>
                    <a:lnTo>
                      <a:pt x="210" y="120"/>
                    </a:lnTo>
                    <a:lnTo>
                      <a:pt x="210" y="126"/>
                    </a:lnTo>
                    <a:lnTo>
                      <a:pt x="210" y="132"/>
                    </a:lnTo>
                    <a:lnTo>
                      <a:pt x="216" y="138"/>
                    </a:lnTo>
                    <a:lnTo>
                      <a:pt x="216" y="144"/>
                    </a:lnTo>
                    <a:lnTo>
                      <a:pt x="216" y="150"/>
                    </a:lnTo>
                    <a:lnTo>
                      <a:pt x="216" y="156"/>
                    </a:lnTo>
                    <a:lnTo>
                      <a:pt x="222" y="162"/>
                    </a:lnTo>
                    <a:lnTo>
                      <a:pt x="222" y="168"/>
                    </a:lnTo>
                    <a:lnTo>
                      <a:pt x="222" y="174"/>
                    </a:lnTo>
                    <a:lnTo>
                      <a:pt x="228" y="180"/>
                    </a:lnTo>
                    <a:lnTo>
                      <a:pt x="228" y="192"/>
                    </a:lnTo>
                    <a:lnTo>
                      <a:pt x="228" y="198"/>
                    </a:lnTo>
                    <a:lnTo>
                      <a:pt x="234" y="204"/>
                    </a:lnTo>
                    <a:lnTo>
                      <a:pt x="234" y="210"/>
                    </a:lnTo>
                    <a:lnTo>
                      <a:pt x="234" y="216"/>
                    </a:lnTo>
                    <a:lnTo>
                      <a:pt x="234" y="222"/>
                    </a:lnTo>
                    <a:lnTo>
                      <a:pt x="240" y="228"/>
                    </a:lnTo>
                    <a:lnTo>
                      <a:pt x="240" y="240"/>
                    </a:lnTo>
                    <a:lnTo>
                      <a:pt x="240" y="246"/>
                    </a:lnTo>
                    <a:lnTo>
                      <a:pt x="246" y="252"/>
                    </a:lnTo>
                    <a:lnTo>
                      <a:pt x="246" y="258"/>
                    </a:lnTo>
                    <a:lnTo>
                      <a:pt x="246" y="264"/>
                    </a:lnTo>
                    <a:lnTo>
                      <a:pt x="252" y="276"/>
                    </a:lnTo>
                    <a:lnTo>
                      <a:pt x="252" y="282"/>
                    </a:lnTo>
                    <a:lnTo>
                      <a:pt x="252" y="288"/>
                    </a:lnTo>
                    <a:lnTo>
                      <a:pt x="252" y="294"/>
                    </a:lnTo>
                    <a:lnTo>
                      <a:pt x="258" y="306"/>
                    </a:lnTo>
                    <a:lnTo>
                      <a:pt x="258" y="312"/>
                    </a:lnTo>
                    <a:lnTo>
                      <a:pt x="258" y="318"/>
                    </a:lnTo>
                    <a:lnTo>
                      <a:pt x="264" y="330"/>
                    </a:lnTo>
                    <a:lnTo>
                      <a:pt x="264" y="336"/>
                    </a:lnTo>
                    <a:lnTo>
                      <a:pt x="264" y="342"/>
                    </a:lnTo>
                    <a:lnTo>
                      <a:pt x="270" y="348"/>
                    </a:lnTo>
                    <a:lnTo>
                      <a:pt x="270" y="360"/>
                    </a:lnTo>
                    <a:lnTo>
                      <a:pt x="270" y="366"/>
                    </a:lnTo>
                    <a:lnTo>
                      <a:pt x="270" y="372"/>
                    </a:lnTo>
                    <a:lnTo>
                      <a:pt x="276" y="384"/>
                    </a:lnTo>
                    <a:lnTo>
                      <a:pt x="276" y="390"/>
                    </a:lnTo>
                    <a:lnTo>
                      <a:pt x="276" y="396"/>
                    </a:lnTo>
                    <a:lnTo>
                      <a:pt x="282" y="408"/>
                    </a:lnTo>
                    <a:lnTo>
                      <a:pt x="282" y="414"/>
                    </a:lnTo>
                    <a:lnTo>
                      <a:pt x="282" y="420"/>
                    </a:lnTo>
                    <a:lnTo>
                      <a:pt x="288" y="432"/>
                    </a:lnTo>
                    <a:lnTo>
                      <a:pt x="288" y="438"/>
                    </a:lnTo>
                    <a:lnTo>
                      <a:pt x="288" y="444"/>
                    </a:lnTo>
                    <a:lnTo>
                      <a:pt x="288" y="456"/>
                    </a:lnTo>
                    <a:lnTo>
                      <a:pt x="294" y="462"/>
                    </a:lnTo>
                    <a:lnTo>
                      <a:pt x="294" y="468"/>
                    </a:lnTo>
                    <a:lnTo>
                      <a:pt x="294" y="474"/>
                    </a:lnTo>
                    <a:lnTo>
                      <a:pt x="300" y="486"/>
                    </a:lnTo>
                    <a:lnTo>
                      <a:pt x="300" y="492"/>
                    </a:lnTo>
                    <a:lnTo>
                      <a:pt x="300" y="498"/>
                    </a:lnTo>
                    <a:lnTo>
                      <a:pt x="306" y="510"/>
                    </a:lnTo>
                    <a:lnTo>
                      <a:pt x="306" y="516"/>
                    </a:lnTo>
                    <a:lnTo>
                      <a:pt x="306" y="522"/>
                    </a:lnTo>
                    <a:lnTo>
                      <a:pt x="306" y="534"/>
                    </a:lnTo>
                    <a:lnTo>
                      <a:pt x="312" y="540"/>
                    </a:lnTo>
                    <a:lnTo>
                      <a:pt x="312" y="546"/>
                    </a:lnTo>
                    <a:lnTo>
                      <a:pt x="312" y="552"/>
                    </a:lnTo>
                    <a:lnTo>
                      <a:pt x="318" y="564"/>
                    </a:lnTo>
                    <a:lnTo>
                      <a:pt x="318" y="570"/>
                    </a:lnTo>
                    <a:lnTo>
                      <a:pt x="318" y="576"/>
                    </a:lnTo>
                    <a:lnTo>
                      <a:pt x="324" y="588"/>
                    </a:lnTo>
                    <a:lnTo>
                      <a:pt x="324" y="594"/>
                    </a:lnTo>
                    <a:lnTo>
                      <a:pt x="324" y="600"/>
                    </a:lnTo>
                    <a:lnTo>
                      <a:pt x="324" y="606"/>
                    </a:lnTo>
                    <a:lnTo>
                      <a:pt x="330" y="612"/>
                    </a:lnTo>
                    <a:lnTo>
                      <a:pt x="330" y="624"/>
                    </a:lnTo>
                    <a:lnTo>
                      <a:pt x="330" y="630"/>
                    </a:lnTo>
                    <a:lnTo>
                      <a:pt x="336" y="636"/>
                    </a:lnTo>
                    <a:lnTo>
                      <a:pt x="336" y="642"/>
                    </a:lnTo>
                    <a:lnTo>
                      <a:pt x="336" y="654"/>
                    </a:lnTo>
                    <a:lnTo>
                      <a:pt x="342" y="660"/>
                    </a:lnTo>
                    <a:lnTo>
                      <a:pt x="342" y="666"/>
                    </a:lnTo>
                    <a:lnTo>
                      <a:pt x="342" y="672"/>
                    </a:lnTo>
                    <a:lnTo>
                      <a:pt x="342" y="678"/>
                    </a:lnTo>
                    <a:lnTo>
                      <a:pt x="348" y="684"/>
                    </a:lnTo>
                    <a:lnTo>
                      <a:pt x="348" y="690"/>
                    </a:lnTo>
                    <a:lnTo>
                      <a:pt x="348" y="702"/>
                    </a:lnTo>
                    <a:lnTo>
                      <a:pt x="354" y="708"/>
                    </a:lnTo>
                    <a:lnTo>
                      <a:pt x="354" y="714"/>
                    </a:lnTo>
                    <a:lnTo>
                      <a:pt x="354" y="720"/>
                    </a:lnTo>
                    <a:lnTo>
                      <a:pt x="360" y="726"/>
                    </a:lnTo>
                    <a:lnTo>
                      <a:pt x="360" y="732"/>
                    </a:lnTo>
                    <a:lnTo>
                      <a:pt x="360" y="738"/>
                    </a:lnTo>
                    <a:lnTo>
                      <a:pt x="360" y="744"/>
                    </a:lnTo>
                    <a:lnTo>
                      <a:pt x="366" y="750"/>
                    </a:lnTo>
                    <a:lnTo>
                      <a:pt x="366" y="756"/>
                    </a:lnTo>
                    <a:lnTo>
                      <a:pt x="366" y="762"/>
                    </a:lnTo>
                    <a:lnTo>
                      <a:pt x="372" y="768"/>
                    </a:lnTo>
                    <a:lnTo>
                      <a:pt x="372" y="774"/>
                    </a:lnTo>
                    <a:lnTo>
                      <a:pt x="372" y="780"/>
                    </a:lnTo>
                    <a:lnTo>
                      <a:pt x="372" y="786"/>
                    </a:lnTo>
                    <a:lnTo>
                      <a:pt x="378" y="792"/>
                    </a:lnTo>
                    <a:lnTo>
                      <a:pt x="378" y="798"/>
                    </a:lnTo>
                    <a:lnTo>
                      <a:pt x="378" y="804"/>
                    </a:lnTo>
                    <a:lnTo>
                      <a:pt x="384" y="810"/>
                    </a:lnTo>
                    <a:lnTo>
                      <a:pt x="384" y="816"/>
                    </a:lnTo>
                    <a:lnTo>
                      <a:pt x="384" y="822"/>
                    </a:lnTo>
                    <a:lnTo>
                      <a:pt x="390" y="822"/>
                    </a:lnTo>
                    <a:lnTo>
                      <a:pt x="390" y="828"/>
                    </a:lnTo>
                    <a:lnTo>
                      <a:pt x="390" y="834"/>
                    </a:lnTo>
                    <a:lnTo>
                      <a:pt x="390" y="840"/>
                    </a:lnTo>
                    <a:lnTo>
                      <a:pt x="396" y="846"/>
                    </a:lnTo>
                    <a:lnTo>
                      <a:pt x="396" y="852"/>
                    </a:lnTo>
                    <a:lnTo>
                      <a:pt x="402" y="858"/>
                    </a:lnTo>
                    <a:lnTo>
                      <a:pt x="402" y="864"/>
                    </a:lnTo>
                    <a:lnTo>
                      <a:pt x="402" y="870"/>
                    </a:lnTo>
                    <a:lnTo>
                      <a:pt x="408" y="870"/>
                    </a:lnTo>
                    <a:lnTo>
                      <a:pt x="408" y="876"/>
                    </a:lnTo>
                    <a:lnTo>
                      <a:pt x="408" y="882"/>
                    </a:lnTo>
                    <a:lnTo>
                      <a:pt x="414" y="888"/>
                    </a:lnTo>
                    <a:lnTo>
                      <a:pt x="414" y="894"/>
                    </a:lnTo>
                    <a:lnTo>
                      <a:pt x="420" y="900"/>
                    </a:lnTo>
                    <a:lnTo>
                      <a:pt x="420" y="906"/>
                    </a:lnTo>
                    <a:lnTo>
                      <a:pt x="426" y="912"/>
                    </a:lnTo>
                    <a:lnTo>
                      <a:pt x="426" y="918"/>
                    </a:lnTo>
                    <a:lnTo>
                      <a:pt x="432" y="924"/>
                    </a:lnTo>
                    <a:lnTo>
                      <a:pt x="432" y="930"/>
                    </a:lnTo>
                    <a:lnTo>
                      <a:pt x="438" y="930"/>
                    </a:lnTo>
                    <a:lnTo>
                      <a:pt x="438" y="936"/>
                    </a:lnTo>
                    <a:lnTo>
                      <a:pt x="444" y="936"/>
                    </a:lnTo>
                    <a:lnTo>
                      <a:pt x="444" y="942"/>
                    </a:lnTo>
                    <a:lnTo>
                      <a:pt x="444" y="948"/>
                    </a:lnTo>
                    <a:lnTo>
                      <a:pt x="450" y="948"/>
                    </a:lnTo>
                    <a:lnTo>
                      <a:pt x="450" y="954"/>
                    </a:lnTo>
                    <a:lnTo>
                      <a:pt x="456" y="954"/>
                    </a:ln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4" name="Freeform 54"/>
              <p:cNvSpPr>
                <a:spLocks/>
              </p:cNvSpPr>
              <p:nvPr/>
            </p:nvSpPr>
            <p:spPr bwMode="auto">
              <a:xfrm>
                <a:off x="2652" y="2019"/>
                <a:ext cx="456" cy="444"/>
              </a:xfrm>
              <a:custGeom>
                <a:avLst/>
                <a:gdLst>
                  <a:gd name="T0" fmla="*/ 6 w 456"/>
                  <a:gd name="T1" fmla="*/ 432 h 444"/>
                  <a:gd name="T2" fmla="*/ 18 w 456"/>
                  <a:gd name="T3" fmla="*/ 438 h 444"/>
                  <a:gd name="T4" fmla="*/ 24 w 456"/>
                  <a:gd name="T5" fmla="*/ 444 h 444"/>
                  <a:gd name="T6" fmla="*/ 36 w 456"/>
                  <a:gd name="T7" fmla="*/ 444 h 444"/>
                  <a:gd name="T8" fmla="*/ 42 w 456"/>
                  <a:gd name="T9" fmla="*/ 444 h 444"/>
                  <a:gd name="T10" fmla="*/ 54 w 456"/>
                  <a:gd name="T11" fmla="*/ 438 h 444"/>
                  <a:gd name="T12" fmla="*/ 60 w 456"/>
                  <a:gd name="T13" fmla="*/ 432 h 444"/>
                  <a:gd name="T14" fmla="*/ 72 w 456"/>
                  <a:gd name="T15" fmla="*/ 426 h 444"/>
                  <a:gd name="T16" fmla="*/ 78 w 456"/>
                  <a:gd name="T17" fmla="*/ 414 h 444"/>
                  <a:gd name="T18" fmla="*/ 90 w 456"/>
                  <a:gd name="T19" fmla="*/ 408 h 444"/>
                  <a:gd name="T20" fmla="*/ 96 w 456"/>
                  <a:gd name="T21" fmla="*/ 396 h 444"/>
                  <a:gd name="T22" fmla="*/ 108 w 456"/>
                  <a:gd name="T23" fmla="*/ 384 h 444"/>
                  <a:gd name="T24" fmla="*/ 114 w 456"/>
                  <a:gd name="T25" fmla="*/ 366 h 444"/>
                  <a:gd name="T26" fmla="*/ 126 w 456"/>
                  <a:gd name="T27" fmla="*/ 354 h 444"/>
                  <a:gd name="T28" fmla="*/ 132 w 456"/>
                  <a:gd name="T29" fmla="*/ 336 h 444"/>
                  <a:gd name="T30" fmla="*/ 144 w 456"/>
                  <a:gd name="T31" fmla="*/ 324 h 444"/>
                  <a:gd name="T32" fmla="*/ 150 w 456"/>
                  <a:gd name="T33" fmla="*/ 306 h 444"/>
                  <a:gd name="T34" fmla="*/ 162 w 456"/>
                  <a:gd name="T35" fmla="*/ 288 h 444"/>
                  <a:gd name="T36" fmla="*/ 168 w 456"/>
                  <a:gd name="T37" fmla="*/ 270 h 444"/>
                  <a:gd name="T38" fmla="*/ 180 w 456"/>
                  <a:gd name="T39" fmla="*/ 252 h 444"/>
                  <a:gd name="T40" fmla="*/ 186 w 456"/>
                  <a:gd name="T41" fmla="*/ 234 h 444"/>
                  <a:gd name="T42" fmla="*/ 198 w 456"/>
                  <a:gd name="T43" fmla="*/ 216 h 444"/>
                  <a:gd name="T44" fmla="*/ 204 w 456"/>
                  <a:gd name="T45" fmla="*/ 198 h 444"/>
                  <a:gd name="T46" fmla="*/ 216 w 456"/>
                  <a:gd name="T47" fmla="*/ 180 h 444"/>
                  <a:gd name="T48" fmla="*/ 222 w 456"/>
                  <a:gd name="T49" fmla="*/ 162 h 444"/>
                  <a:gd name="T50" fmla="*/ 234 w 456"/>
                  <a:gd name="T51" fmla="*/ 144 h 444"/>
                  <a:gd name="T52" fmla="*/ 240 w 456"/>
                  <a:gd name="T53" fmla="*/ 132 h 444"/>
                  <a:gd name="T54" fmla="*/ 252 w 456"/>
                  <a:gd name="T55" fmla="*/ 114 h 444"/>
                  <a:gd name="T56" fmla="*/ 258 w 456"/>
                  <a:gd name="T57" fmla="*/ 102 h 444"/>
                  <a:gd name="T58" fmla="*/ 270 w 456"/>
                  <a:gd name="T59" fmla="*/ 84 h 444"/>
                  <a:gd name="T60" fmla="*/ 276 w 456"/>
                  <a:gd name="T61" fmla="*/ 72 h 444"/>
                  <a:gd name="T62" fmla="*/ 288 w 456"/>
                  <a:gd name="T63" fmla="*/ 60 h 444"/>
                  <a:gd name="T64" fmla="*/ 294 w 456"/>
                  <a:gd name="T65" fmla="*/ 48 h 444"/>
                  <a:gd name="T66" fmla="*/ 306 w 456"/>
                  <a:gd name="T67" fmla="*/ 42 h 444"/>
                  <a:gd name="T68" fmla="*/ 312 w 456"/>
                  <a:gd name="T69" fmla="*/ 30 h 444"/>
                  <a:gd name="T70" fmla="*/ 324 w 456"/>
                  <a:gd name="T71" fmla="*/ 24 h 444"/>
                  <a:gd name="T72" fmla="*/ 330 w 456"/>
                  <a:gd name="T73" fmla="*/ 18 h 444"/>
                  <a:gd name="T74" fmla="*/ 342 w 456"/>
                  <a:gd name="T75" fmla="*/ 12 h 444"/>
                  <a:gd name="T76" fmla="*/ 348 w 456"/>
                  <a:gd name="T77" fmla="*/ 6 h 444"/>
                  <a:gd name="T78" fmla="*/ 360 w 456"/>
                  <a:gd name="T79" fmla="*/ 6 h 444"/>
                  <a:gd name="T80" fmla="*/ 366 w 456"/>
                  <a:gd name="T81" fmla="*/ 0 h 444"/>
                  <a:gd name="T82" fmla="*/ 378 w 456"/>
                  <a:gd name="T83" fmla="*/ 0 h 444"/>
                  <a:gd name="T84" fmla="*/ 384 w 456"/>
                  <a:gd name="T85" fmla="*/ 0 h 444"/>
                  <a:gd name="T86" fmla="*/ 396 w 456"/>
                  <a:gd name="T87" fmla="*/ 0 h 444"/>
                  <a:gd name="T88" fmla="*/ 402 w 456"/>
                  <a:gd name="T89" fmla="*/ 0 h 444"/>
                  <a:gd name="T90" fmla="*/ 414 w 456"/>
                  <a:gd name="T91" fmla="*/ 0 h 444"/>
                  <a:gd name="T92" fmla="*/ 420 w 456"/>
                  <a:gd name="T93" fmla="*/ 6 h 444"/>
                  <a:gd name="T94" fmla="*/ 432 w 456"/>
                  <a:gd name="T95" fmla="*/ 12 h 444"/>
                  <a:gd name="T96" fmla="*/ 438 w 456"/>
                  <a:gd name="T97" fmla="*/ 12 h 444"/>
                  <a:gd name="T98" fmla="*/ 450 w 456"/>
                  <a:gd name="T99" fmla="*/ 18 h 444"/>
                  <a:gd name="T100" fmla="*/ 456 w 456"/>
                  <a:gd name="T101" fmla="*/ 24 h 44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56" h="444">
                    <a:moveTo>
                      <a:pt x="0" y="426"/>
                    </a:moveTo>
                    <a:lnTo>
                      <a:pt x="6" y="432"/>
                    </a:lnTo>
                    <a:lnTo>
                      <a:pt x="12" y="438"/>
                    </a:lnTo>
                    <a:lnTo>
                      <a:pt x="18" y="438"/>
                    </a:lnTo>
                    <a:lnTo>
                      <a:pt x="24" y="438"/>
                    </a:lnTo>
                    <a:lnTo>
                      <a:pt x="24" y="444"/>
                    </a:lnTo>
                    <a:lnTo>
                      <a:pt x="30" y="444"/>
                    </a:lnTo>
                    <a:lnTo>
                      <a:pt x="36" y="444"/>
                    </a:lnTo>
                    <a:lnTo>
                      <a:pt x="42" y="444"/>
                    </a:lnTo>
                    <a:lnTo>
                      <a:pt x="48" y="438"/>
                    </a:lnTo>
                    <a:lnTo>
                      <a:pt x="54" y="438"/>
                    </a:lnTo>
                    <a:lnTo>
                      <a:pt x="60" y="438"/>
                    </a:lnTo>
                    <a:lnTo>
                      <a:pt x="60" y="432"/>
                    </a:lnTo>
                    <a:lnTo>
                      <a:pt x="66" y="432"/>
                    </a:lnTo>
                    <a:lnTo>
                      <a:pt x="66" y="426"/>
                    </a:lnTo>
                    <a:lnTo>
                      <a:pt x="72" y="426"/>
                    </a:lnTo>
                    <a:lnTo>
                      <a:pt x="78" y="420"/>
                    </a:lnTo>
                    <a:lnTo>
                      <a:pt x="78" y="414"/>
                    </a:lnTo>
                    <a:lnTo>
                      <a:pt x="84" y="414"/>
                    </a:lnTo>
                    <a:lnTo>
                      <a:pt x="84" y="408"/>
                    </a:lnTo>
                    <a:lnTo>
                      <a:pt x="90" y="408"/>
                    </a:lnTo>
                    <a:lnTo>
                      <a:pt x="90" y="402"/>
                    </a:lnTo>
                    <a:lnTo>
                      <a:pt x="96" y="402"/>
                    </a:lnTo>
                    <a:lnTo>
                      <a:pt x="96" y="396"/>
                    </a:lnTo>
                    <a:lnTo>
                      <a:pt x="102" y="390"/>
                    </a:lnTo>
                    <a:lnTo>
                      <a:pt x="108" y="384"/>
                    </a:lnTo>
                    <a:lnTo>
                      <a:pt x="108" y="378"/>
                    </a:lnTo>
                    <a:lnTo>
                      <a:pt x="114" y="372"/>
                    </a:lnTo>
                    <a:lnTo>
                      <a:pt x="114" y="366"/>
                    </a:lnTo>
                    <a:lnTo>
                      <a:pt x="120" y="366"/>
                    </a:lnTo>
                    <a:lnTo>
                      <a:pt x="120" y="360"/>
                    </a:lnTo>
                    <a:lnTo>
                      <a:pt x="126" y="354"/>
                    </a:lnTo>
                    <a:lnTo>
                      <a:pt x="126" y="348"/>
                    </a:lnTo>
                    <a:lnTo>
                      <a:pt x="132" y="342"/>
                    </a:lnTo>
                    <a:lnTo>
                      <a:pt x="132" y="336"/>
                    </a:lnTo>
                    <a:lnTo>
                      <a:pt x="138" y="336"/>
                    </a:lnTo>
                    <a:lnTo>
                      <a:pt x="138" y="330"/>
                    </a:lnTo>
                    <a:lnTo>
                      <a:pt x="144" y="324"/>
                    </a:lnTo>
                    <a:lnTo>
                      <a:pt x="144" y="318"/>
                    </a:lnTo>
                    <a:lnTo>
                      <a:pt x="144" y="312"/>
                    </a:lnTo>
                    <a:lnTo>
                      <a:pt x="150" y="312"/>
                    </a:lnTo>
                    <a:lnTo>
                      <a:pt x="150" y="306"/>
                    </a:lnTo>
                    <a:lnTo>
                      <a:pt x="156" y="300"/>
                    </a:lnTo>
                    <a:lnTo>
                      <a:pt x="156" y="294"/>
                    </a:lnTo>
                    <a:lnTo>
                      <a:pt x="162" y="288"/>
                    </a:lnTo>
                    <a:lnTo>
                      <a:pt x="162" y="282"/>
                    </a:lnTo>
                    <a:lnTo>
                      <a:pt x="168" y="276"/>
                    </a:lnTo>
                    <a:lnTo>
                      <a:pt x="168" y="270"/>
                    </a:lnTo>
                    <a:lnTo>
                      <a:pt x="174" y="264"/>
                    </a:lnTo>
                    <a:lnTo>
                      <a:pt x="174" y="258"/>
                    </a:lnTo>
                    <a:lnTo>
                      <a:pt x="180" y="252"/>
                    </a:lnTo>
                    <a:lnTo>
                      <a:pt x="180" y="246"/>
                    </a:lnTo>
                    <a:lnTo>
                      <a:pt x="186" y="240"/>
                    </a:lnTo>
                    <a:lnTo>
                      <a:pt x="186" y="234"/>
                    </a:lnTo>
                    <a:lnTo>
                      <a:pt x="192" y="228"/>
                    </a:lnTo>
                    <a:lnTo>
                      <a:pt x="192" y="222"/>
                    </a:lnTo>
                    <a:lnTo>
                      <a:pt x="198" y="216"/>
                    </a:lnTo>
                    <a:lnTo>
                      <a:pt x="198" y="210"/>
                    </a:lnTo>
                    <a:lnTo>
                      <a:pt x="204" y="204"/>
                    </a:lnTo>
                    <a:lnTo>
                      <a:pt x="204" y="198"/>
                    </a:lnTo>
                    <a:lnTo>
                      <a:pt x="210" y="192"/>
                    </a:lnTo>
                    <a:lnTo>
                      <a:pt x="210" y="186"/>
                    </a:lnTo>
                    <a:lnTo>
                      <a:pt x="216" y="180"/>
                    </a:lnTo>
                    <a:lnTo>
                      <a:pt x="216" y="174"/>
                    </a:lnTo>
                    <a:lnTo>
                      <a:pt x="222" y="168"/>
                    </a:lnTo>
                    <a:lnTo>
                      <a:pt x="222" y="162"/>
                    </a:lnTo>
                    <a:lnTo>
                      <a:pt x="228" y="162"/>
                    </a:lnTo>
                    <a:lnTo>
                      <a:pt x="228" y="156"/>
                    </a:lnTo>
                    <a:lnTo>
                      <a:pt x="228" y="150"/>
                    </a:lnTo>
                    <a:lnTo>
                      <a:pt x="234" y="150"/>
                    </a:lnTo>
                    <a:lnTo>
                      <a:pt x="234" y="144"/>
                    </a:lnTo>
                    <a:lnTo>
                      <a:pt x="234" y="138"/>
                    </a:lnTo>
                    <a:lnTo>
                      <a:pt x="240" y="138"/>
                    </a:lnTo>
                    <a:lnTo>
                      <a:pt x="240" y="132"/>
                    </a:lnTo>
                    <a:lnTo>
                      <a:pt x="246" y="126"/>
                    </a:lnTo>
                    <a:lnTo>
                      <a:pt x="246" y="120"/>
                    </a:lnTo>
                    <a:lnTo>
                      <a:pt x="252" y="120"/>
                    </a:lnTo>
                    <a:lnTo>
                      <a:pt x="252" y="114"/>
                    </a:lnTo>
                    <a:lnTo>
                      <a:pt x="252" y="108"/>
                    </a:lnTo>
                    <a:lnTo>
                      <a:pt x="258" y="108"/>
                    </a:lnTo>
                    <a:lnTo>
                      <a:pt x="258" y="102"/>
                    </a:lnTo>
                    <a:lnTo>
                      <a:pt x="264" y="96"/>
                    </a:lnTo>
                    <a:lnTo>
                      <a:pt x="264" y="90"/>
                    </a:lnTo>
                    <a:lnTo>
                      <a:pt x="270" y="84"/>
                    </a:lnTo>
                    <a:lnTo>
                      <a:pt x="276" y="78"/>
                    </a:lnTo>
                    <a:lnTo>
                      <a:pt x="276" y="72"/>
                    </a:lnTo>
                    <a:lnTo>
                      <a:pt x="282" y="72"/>
                    </a:lnTo>
                    <a:lnTo>
                      <a:pt x="282" y="66"/>
                    </a:lnTo>
                    <a:lnTo>
                      <a:pt x="288" y="60"/>
                    </a:lnTo>
                    <a:lnTo>
                      <a:pt x="294" y="54"/>
                    </a:lnTo>
                    <a:lnTo>
                      <a:pt x="294" y="48"/>
                    </a:lnTo>
                    <a:lnTo>
                      <a:pt x="300" y="48"/>
                    </a:lnTo>
                    <a:lnTo>
                      <a:pt x="300" y="42"/>
                    </a:lnTo>
                    <a:lnTo>
                      <a:pt x="306" y="42"/>
                    </a:lnTo>
                    <a:lnTo>
                      <a:pt x="306" y="36"/>
                    </a:lnTo>
                    <a:lnTo>
                      <a:pt x="312" y="36"/>
                    </a:lnTo>
                    <a:lnTo>
                      <a:pt x="312" y="30"/>
                    </a:lnTo>
                    <a:lnTo>
                      <a:pt x="318" y="30"/>
                    </a:lnTo>
                    <a:lnTo>
                      <a:pt x="318" y="24"/>
                    </a:lnTo>
                    <a:lnTo>
                      <a:pt x="324" y="24"/>
                    </a:lnTo>
                    <a:lnTo>
                      <a:pt x="330" y="18"/>
                    </a:lnTo>
                    <a:lnTo>
                      <a:pt x="336" y="18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18"/>
                    </a:lnTo>
                    <a:lnTo>
                      <a:pt x="450" y="18"/>
                    </a:lnTo>
                    <a:lnTo>
                      <a:pt x="450" y="24"/>
                    </a:lnTo>
                    <a:lnTo>
                      <a:pt x="456" y="24"/>
                    </a:ln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Freeform 55"/>
              <p:cNvSpPr>
                <a:spLocks/>
              </p:cNvSpPr>
              <p:nvPr/>
            </p:nvSpPr>
            <p:spPr bwMode="auto">
              <a:xfrm>
                <a:off x="3108" y="2043"/>
                <a:ext cx="462" cy="180"/>
              </a:xfrm>
              <a:custGeom>
                <a:avLst/>
                <a:gdLst>
                  <a:gd name="T0" fmla="*/ 12 w 462"/>
                  <a:gd name="T1" fmla="*/ 6 h 180"/>
                  <a:gd name="T2" fmla="*/ 18 w 462"/>
                  <a:gd name="T3" fmla="*/ 12 h 180"/>
                  <a:gd name="T4" fmla="*/ 30 w 462"/>
                  <a:gd name="T5" fmla="*/ 24 h 180"/>
                  <a:gd name="T6" fmla="*/ 36 w 462"/>
                  <a:gd name="T7" fmla="*/ 30 h 180"/>
                  <a:gd name="T8" fmla="*/ 48 w 462"/>
                  <a:gd name="T9" fmla="*/ 36 h 180"/>
                  <a:gd name="T10" fmla="*/ 54 w 462"/>
                  <a:gd name="T11" fmla="*/ 42 h 180"/>
                  <a:gd name="T12" fmla="*/ 66 w 462"/>
                  <a:gd name="T13" fmla="*/ 54 h 180"/>
                  <a:gd name="T14" fmla="*/ 72 w 462"/>
                  <a:gd name="T15" fmla="*/ 60 h 180"/>
                  <a:gd name="T16" fmla="*/ 84 w 462"/>
                  <a:gd name="T17" fmla="*/ 66 h 180"/>
                  <a:gd name="T18" fmla="*/ 90 w 462"/>
                  <a:gd name="T19" fmla="*/ 78 h 180"/>
                  <a:gd name="T20" fmla="*/ 102 w 462"/>
                  <a:gd name="T21" fmla="*/ 84 h 180"/>
                  <a:gd name="T22" fmla="*/ 108 w 462"/>
                  <a:gd name="T23" fmla="*/ 90 h 180"/>
                  <a:gd name="T24" fmla="*/ 120 w 462"/>
                  <a:gd name="T25" fmla="*/ 102 h 180"/>
                  <a:gd name="T26" fmla="*/ 126 w 462"/>
                  <a:gd name="T27" fmla="*/ 108 h 180"/>
                  <a:gd name="T28" fmla="*/ 138 w 462"/>
                  <a:gd name="T29" fmla="*/ 114 h 180"/>
                  <a:gd name="T30" fmla="*/ 144 w 462"/>
                  <a:gd name="T31" fmla="*/ 120 h 180"/>
                  <a:gd name="T32" fmla="*/ 156 w 462"/>
                  <a:gd name="T33" fmla="*/ 132 h 180"/>
                  <a:gd name="T34" fmla="*/ 162 w 462"/>
                  <a:gd name="T35" fmla="*/ 138 h 180"/>
                  <a:gd name="T36" fmla="*/ 174 w 462"/>
                  <a:gd name="T37" fmla="*/ 144 h 180"/>
                  <a:gd name="T38" fmla="*/ 180 w 462"/>
                  <a:gd name="T39" fmla="*/ 150 h 180"/>
                  <a:gd name="T40" fmla="*/ 192 w 462"/>
                  <a:gd name="T41" fmla="*/ 150 h 180"/>
                  <a:gd name="T42" fmla="*/ 198 w 462"/>
                  <a:gd name="T43" fmla="*/ 156 h 180"/>
                  <a:gd name="T44" fmla="*/ 210 w 462"/>
                  <a:gd name="T45" fmla="*/ 162 h 180"/>
                  <a:gd name="T46" fmla="*/ 216 w 462"/>
                  <a:gd name="T47" fmla="*/ 162 h 180"/>
                  <a:gd name="T48" fmla="*/ 228 w 462"/>
                  <a:gd name="T49" fmla="*/ 168 h 180"/>
                  <a:gd name="T50" fmla="*/ 234 w 462"/>
                  <a:gd name="T51" fmla="*/ 168 h 180"/>
                  <a:gd name="T52" fmla="*/ 246 w 462"/>
                  <a:gd name="T53" fmla="*/ 174 h 180"/>
                  <a:gd name="T54" fmla="*/ 252 w 462"/>
                  <a:gd name="T55" fmla="*/ 174 h 180"/>
                  <a:gd name="T56" fmla="*/ 264 w 462"/>
                  <a:gd name="T57" fmla="*/ 174 h 180"/>
                  <a:gd name="T58" fmla="*/ 270 w 462"/>
                  <a:gd name="T59" fmla="*/ 174 h 180"/>
                  <a:gd name="T60" fmla="*/ 282 w 462"/>
                  <a:gd name="T61" fmla="*/ 180 h 180"/>
                  <a:gd name="T62" fmla="*/ 288 w 462"/>
                  <a:gd name="T63" fmla="*/ 180 h 180"/>
                  <a:gd name="T64" fmla="*/ 300 w 462"/>
                  <a:gd name="T65" fmla="*/ 174 h 180"/>
                  <a:gd name="T66" fmla="*/ 306 w 462"/>
                  <a:gd name="T67" fmla="*/ 174 h 180"/>
                  <a:gd name="T68" fmla="*/ 318 w 462"/>
                  <a:gd name="T69" fmla="*/ 174 h 180"/>
                  <a:gd name="T70" fmla="*/ 324 w 462"/>
                  <a:gd name="T71" fmla="*/ 174 h 180"/>
                  <a:gd name="T72" fmla="*/ 336 w 462"/>
                  <a:gd name="T73" fmla="*/ 174 h 180"/>
                  <a:gd name="T74" fmla="*/ 342 w 462"/>
                  <a:gd name="T75" fmla="*/ 168 h 180"/>
                  <a:gd name="T76" fmla="*/ 348 w 462"/>
                  <a:gd name="T77" fmla="*/ 168 h 180"/>
                  <a:gd name="T78" fmla="*/ 360 w 462"/>
                  <a:gd name="T79" fmla="*/ 162 h 180"/>
                  <a:gd name="T80" fmla="*/ 366 w 462"/>
                  <a:gd name="T81" fmla="*/ 162 h 180"/>
                  <a:gd name="T82" fmla="*/ 378 w 462"/>
                  <a:gd name="T83" fmla="*/ 156 h 180"/>
                  <a:gd name="T84" fmla="*/ 384 w 462"/>
                  <a:gd name="T85" fmla="*/ 156 h 180"/>
                  <a:gd name="T86" fmla="*/ 396 w 462"/>
                  <a:gd name="T87" fmla="*/ 150 h 180"/>
                  <a:gd name="T88" fmla="*/ 402 w 462"/>
                  <a:gd name="T89" fmla="*/ 144 h 180"/>
                  <a:gd name="T90" fmla="*/ 414 w 462"/>
                  <a:gd name="T91" fmla="*/ 144 h 180"/>
                  <a:gd name="T92" fmla="*/ 420 w 462"/>
                  <a:gd name="T93" fmla="*/ 138 h 180"/>
                  <a:gd name="T94" fmla="*/ 432 w 462"/>
                  <a:gd name="T95" fmla="*/ 138 h 180"/>
                  <a:gd name="T96" fmla="*/ 438 w 462"/>
                  <a:gd name="T97" fmla="*/ 132 h 180"/>
                  <a:gd name="T98" fmla="*/ 450 w 462"/>
                  <a:gd name="T99" fmla="*/ 126 h 180"/>
                  <a:gd name="T100" fmla="*/ 456 w 462"/>
                  <a:gd name="T101" fmla="*/ 126 h 18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2" h="180">
                    <a:moveTo>
                      <a:pt x="0" y="0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36" y="24"/>
                    </a:lnTo>
                    <a:lnTo>
                      <a:pt x="36" y="30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60" y="48"/>
                    </a:lnTo>
                    <a:lnTo>
                      <a:pt x="66" y="54"/>
                    </a:lnTo>
                    <a:lnTo>
                      <a:pt x="72" y="60"/>
                    </a:lnTo>
                    <a:lnTo>
                      <a:pt x="78" y="66"/>
                    </a:lnTo>
                    <a:lnTo>
                      <a:pt x="84" y="66"/>
                    </a:lnTo>
                    <a:lnTo>
                      <a:pt x="84" y="72"/>
                    </a:lnTo>
                    <a:lnTo>
                      <a:pt x="90" y="72"/>
                    </a:lnTo>
                    <a:lnTo>
                      <a:pt x="90" y="78"/>
                    </a:lnTo>
                    <a:lnTo>
                      <a:pt x="96" y="78"/>
                    </a:lnTo>
                    <a:lnTo>
                      <a:pt x="96" y="84"/>
                    </a:lnTo>
                    <a:lnTo>
                      <a:pt x="102" y="84"/>
                    </a:lnTo>
                    <a:lnTo>
                      <a:pt x="102" y="90"/>
                    </a:lnTo>
                    <a:lnTo>
                      <a:pt x="108" y="90"/>
                    </a:lnTo>
                    <a:lnTo>
                      <a:pt x="108" y="96"/>
                    </a:lnTo>
                    <a:lnTo>
                      <a:pt x="114" y="96"/>
                    </a:lnTo>
                    <a:lnTo>
                      <a:pt x="114" y="102"/>
                    </a:lnTo>
                    <a:lnTo>
                      <a:pt x="120" y="102"/>
                    </a:lnTo>
                    <a:lnTo>
                      <a:pt x="126" y="108"/>
                    </a:lnTo>
                    <a:lnTo>
                      <a:pt x="132" y="114"/>
                    </a:lnTo>
                    <a:lnTo>
                      <a:pt x="138" y="114"/>
                    </a:lnTo>
                    <a:lnTo>
                      <a:pt x="138" y="120"/>
                    </a:lnTo>
                    <a:lnTo>
                      <a:pt x="144" y="120"/>
                    </a:lnTo>
                    <a:lnTo>
                      <a:pt x="144" y="126"/>
                    </a:lnTo>
                    <a:lnTo>
                      <a:pt x="150" y="126"/>
                    </a:lnTo>
                    <a:lnTo>
                      <a:pt x="156" y="132"/>
                    </a:lnTo>
                    <a:lnTo>
                      <a:pt x="162" y="132"/>
                    </a:lnTo>
                    <a:lnTo>
                      <a:pt x="162" y="138"/>
                    </a:lnTo>
                    <a:lnTo>
                      <a:pt x="168" y="138"/>
                    </a:lnTo>
                    <a:lnTo>
                      <a:pt x="174" y="144"/>
                    </a:lnTo>
                    <a:lnTo>
                      <a:pt x="180" y="144"/>
                    </a:lnTo>
                    <a:lnTo>
                      <a:pt x="180" y="150"/>
                    </a:lnTo>
                    <a:lnTo>
                      <a:pt x="186" y="150"/>
                    </a:lnTo>
                    <a:lnTo>
                      <a:pt x="192" y="150"/>
                    </a:lnTo>
                    <a:lnTo>
                      <a:pt x="192" y="156"/>
                    </a:lnTo>
                    <a:lnTo>
                      <a:pt x="198" y="156"/>
                    </a:lnTo>
                    <a:lnTo>
                      <a:pt x="204" y="156"/>
                    </a:lnTo>
                    <a:lnTo>
                      <a:pt x="204" y="162"/>
                    </a:lnTo>
                    <a:lnTo>
                      <a:pt x="210" y="162"/>
                    </a:lnTo>
                    <a:lnTo>
                      <a:pt x="216" y="162"/>
                    </a:lnTo>
                    <a:lnTo>
                      <a:pt x="216" y="168"/>
                    </a:lnTo>
                    <a:lnTo>
                      <a:pt x="222" y="168"/>
                    </a:lnTo>
                    <a:lnTo>
                      <a:pt x="228" y="168"/>
                    </a:lnTo>
                    <a:lnTo>
                      <a:pt x="234" y="168"/>
                    </a:lnTo>
                    <a:lnTo>
                      <a:pt x="234" y="174"/>
                    </a:lnTo>
                    <a:lnTo>
                      <a:pt x="240" y="174"/>
                    </a:lnTo>
                    <a:lnTo>
                      <a:pt x="246" y="174"/>
                    </a:lnTo>
                    <a:lnTo>
                      <a:pt x="252" y="174"/>
                    </a:lnTo>
                    <a:lnTo>
                      <a:pt x="258" y="174"/>
                    </a:lnTo>
                    <a:lnTo>
                      <a:pt x="264" y="174"/>
                    </a:lnTo>
                    <a:lnTo>
                      <a:pt x="270" y="174"/>
                    </a:lnTo>
                    <a:lnTo>
                      <a:pt x="270" y="180"/>
                    </a:lnTo>
                    <a:lnTo>
                      <a:pt x="276" y="180"/>
                    </a:lnTo>
                    <a:lnTo>
                      <a:pt x="282" y="180"/>
                    </a:lnTo>
                    <a:lnTo>
                      <a:pt x="288" y="180"/>
                    </a:lnTo>
                    <a:lnTo>
                      <a:pt x="294" y="180"/>
                    </a:lnTo>
                    <a:lnTo>
                      <a:pt x="294" y="174"/>
                    </a:lnTo>
                    <a:lnTo>
                      <a:pt x="300" y="174"/>
                    </a:lnTo>
                    <a:lnTo>
                      <a:pt x="306" y="174"/>
                    </a:lnTo>
                    <a:lnTo>
                      <a:pt x="312" y="174"/>
                    </a:lnTo>
                    <a:lnTo>
                      <a:pt x="318" y="174"/>
                    </a:lnTo>
                    <a:lnTo>
                      <a:pt x="324" y="174"/>
                    </a:lnTo>
                    <a:lnTo>
                      <a:pt x="330" y="174"/>
                    </a:lnTo>
                    <a:lnTo>
                      <a:pt x="336" y="174"/>
                    </a:lnTo>
                    <a:lnTo>
                      <a:pt x="336" y="168"/>
                    </a:lnTo>
                    <a:lnTo>
                      <a:pt x="342" y="168"/>
                    </a:lnTo>
                    <a:lnTo>
                      <a:pt x="348" y="168"/>
                    </a:lnTo>
                    <a:lnTo>
                      <a:pt x="354" y="168"/>
                    </a:lnTo>
                    <a:lnTo>
                      <a:pt x="354" y="162"/>
                    </a:lnTo>
                    <a:lnTo>
                      <a:pt x="360" y="162"/>
                    </a:lnTo>
                    <a:lnTo>
                      <a:pt x="366" y="162"/>
                    </a:lnTo>
                    <a:lnTo>
                      <a:pt x="372" y="162"/>
                    </a:lnTo>
                    <a:lnTo>
                      <a:pt x="372" y="156"/>
                    </a:lnTo>
                    <a:lnTo>
                      <a:pt x="378" y="156"/>
                    </a:lnTo>
                    <a:lnTo>
                      <a:pt x="384" y="156"/>
                    </a:lnTo>
                    <a:lnTo>
                      <a:pt x="390" y="156"/>
                    </a:lnTo>
                    <a:lnTo>
                      <a:pt x="390" y="150"/>
                    </a:lnTo>
                    <a:lnTo>
                      <a:pt x="396" y="150"/>
                    </a:lnTo>
                    <a:lnTo>
                      <a:pt x="402" y="150"/>
                    </a:lnTo>
                    <a:lnTo>
                      <a:pt x="402" y="144"/>
                    </a:lnTo>
                    <a:lnTo>
                      <a:pt x="408" y="144"/>
                    </a:lnTo>
                    <a:lnTo>
                      <a:pt x="414" y="144"/>
                    </a:lnTo>
                    <a:lnTo>
                      <a:pt x="420" y="144"/>
                    </a:lnTo>
                    <a:lnTo>
                      <a:pt x="420" y="138"/>
                    </a:lnTo>
                    <a:lnTo>
                      <a:pt x="426" y="138"/>
                    </a:lnTo>
                    <a:lnTo>
                      <a:pt x="432" y="138"/>
                    </a:lnTo>
                    <a:lnTo>
                      <a:pt x="432" y="132"/>
                    </a:lnTo>
                    <a:lnTo>
                      <a:pt x="438" y="132"/>
                    </a:lnTo>
                    <a:lnTo>
                      <a:pt x="444" y="132"/>
                    </a:lnTo>
                    <a:lnTo>
                      <a:pt x="450" y="126"/>
                    </a:lnTo>
                    <a:lnTo>
                      <a:pt x="456" y="126"/>
                    </a:lnTo>
                    <a:lnTo>
                      <a:pt x="462" y="126"/>
                    </a:ln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6" name="Freeform 56"/>
              <p:cNvSpPr>
                <a:spLocks/>
              </p:cNvSpPr>
              <p:nvPr/>
            </p:nvSpPr>
            <p:spPr bwMode="auto">
              <a:xfrm>
                <a:off x="3570" y="2127"/>
                <a:ext cx="420" cy="42"/>
              </a:xfrm>
              <a:custGeom>
                <a:avLst/>
                <a:gdLst>
                  <a:gd name="T0" fmla="*/ 6 w 420"/>
                  <a:gd name="T1" fmla="*/ 36 h 42"/>
                  <a:gd name="T2" fmla="*/ 12 w 420"/>
                  <a:gd name="T3" fmla="*/ 36 h 42"/>
                  <a:gd name="T4" fmla="*/ 18 w 420"/>
                  <a:gd name="T5" fmla="*/ 30 h 42"/>
                  <a:gd name="T6" fmla="*/ 24 w 420"/>
                  <a:gd name="T7" fmla="*/ 30 h 42"/>
                  <a:gd name="T8" fmla="*/ 30 w 420"/>
                  <a:gd name="T9" fmla="*/ 24 h 42"/>
                  <a:gd name="T10" fmla="*/ 42 w 420"/>
                  <a:gd name="T11" fmla="*/ 24 h 42"/>
                  <a:gd name="T12" fmla="*/ 48 w 420"/>
                  <a:gd name="T13" fmla="*/ 24 h 42"/>
                  <a:gd name="T14" fmla="*/ 54 w 420"/>
                  <a:gd name="T15" fmla="*/ 18 h 42"/>
                  <a:gd name="T16" fmla="*/ 60 w 420"/>
                  <a:gd name="T17" fmla="*/ 18 h 42"/>
                  <a:gd name="T18" fmla="*/ 66 w 420"/>
                  <a:gd name="T19" fmla="*/ 18 h 42"/>
                  <a:gd name="T20" fmla="*/ 78 w 420"/>
                  <a:gd name="T21" fmla="*/ 12 h 42"/>
                  <a:gd name="T22" fmla="*/ 84 w 420"/>
                  <a:gd name="T23" fmla="*/ 12 h 42"/>
                  <a:gd name="T24" fmla="*/ 90 w 420"/>
                  <a:gd name="T25" fmla="*/ 12 h 42"/>
                  <a:gd name="T26" fmla="*/ 96 w 420"/>
                  <a:gd name="T27" fmla="*/ 6 h 42"/>
                  <a:gd name="T28" fmla="*/ 102 w 420"/>
                  <a:gd name="T29" fmla="*/ 6 h 42"/>
                  <a:gd name="T30" fmla="*/ 114 w 420"/>
                  <a:gd name="T31" fmla="*/ 6 h 42"/>
                  <a:gd name="T32" fmla="*/ 120 w 420"/>
                  <a:gd name="T33" fmla="*/ 6 h 42"/>
                  <a:gd name="T34" fmla="*/ 126 w 420"/>
                  <a:gd name="T35" fmla="*/ 6 h 42"/>
                  <a:gd name="T36" fmla="*/ 132 w 420"/>
                  <a:gd name="T37" fmla="*/ 6 h 42"/>
                  <a:gd name="T38" fmla="*/ 138 w 420"/>
                  <a:gd name="T39" fmla="*/ 0 h 42"/>
                  <a:gd name="T40" fmla="*/ 150 w 420"/>
                  <a:gd name="T41" fmla="*/ 0 h 42"/>
                  <a:gd name="T42" fmla="*/ 156 w 420"/>
                  <a:gd name="T43" fmla="*/ 0 h 42"/>
                  <a:gd name="T44" fmla="*/ 162 w 420"/>
                  <a:gd name="T45" fmla="*/ 0 h 42"/>
                  <a:gd name="T46" fmla="*/ 168 w 420"/>
                  <a:gd name="T47" fmla="*/ 0 h 42"/>
                  <a:gd name="T48" fmla="*/ 174 w 420"/>
                  <a:gd name="T49" fmla="*/ 0 h 42"/>
                  <a:gd name="T50" fmla="*/ 186 w 420"/>
                  <a:gd name="T51" fmla="*/ 0 h 42"/>
                  <a:gd name="T52" fmla="*/ 192 w 420"/>
                  <a:gd name="T53" fmla="*/ 0 h 42"/>
                  <a:gd name="T54" fmla="*/ 198 w 420"/>
                  <a:gd name="T55" fmla="*/ 0 h 42"/>
                  <a:gd name="T56" fmla="*/ 204 w 420"/>
                  <a:gd name="T57" fmla="*/ 0 h 42"/>
                  <a:gd name="T58" fmla="*/ 210 w 420"/>
                  <a:gd name="T59" fmla="*/ 0 h 42"/>
                  <a:gd name="T60" fmla="*/ 222 w 420"/>
                  <a:gd name="T61" fmla="*/ 6 h 42"/>
                  <a:gd name="T62" fmla="*/ 228 w 420"/>
                  <a:gd name="T63" fmla="*/ 6 h 42"/>
                  <a:gd name="T64" fmla="*/ 234 w 420"/>
                  <a:gd name="T65" fmla="*/ 6 h 42"/>
                  <a:gd name="T66" fmla="*/ 240 w 420"/>
                  <a:gd name="T67" fmla="*/ 6 h 42"/>
                  <a:gd name="T68" fmla="*/ 246 w 420"/>
                  <a:gd name="T69" fmla="*/ 6 h 42"/>
                  <a:gd name="T70" fmla="*/ 252 w 420"/>
                  <a:gd name="T71" fmla="*/ 6 h 42"/>
                  <a:gd name="T72" fmla="*/ 264 w 420"/>
                  <a:gd name="T73" fmla="*/ 12 h 42"/>
                  <a:gd name="T74" fmla="*/ 270 w 420"/>
                  <a:gd name="T75" fmla="*/ 12 h 42"/>
                  <a:gd name="T76" fmla="*/ 276 w 420"/>
                  <a:gd name="T77" fmla="*/ 12 h 42"/>
                  <a:gd name="T78" fmla="*/ 282 w 420"/>
                  <a:gd name="T79" fmla="*/ 12 h 42"/>
                  <a:gd name="T80" fmla="*/ 288 w 420"/>
                  <a:gd name="T81" fmla="*/ 12 h 42"/>
                  <a:gd name="T82" fmla="*/ 300 w 420"/>
                  <a:gd name="T83" fmla="*/ 18 h 42"/>
                  <a:gd name="T84" fmla="*/ 306 w 420"/>
                  <a:gd name="T85" fmla="*/ 18 h 42"/>
                  <a:gd name="T86" fmla="*/ 312 w 420"/>
                  <a:gd name="T87" fmla="*/ 18 h 42"/>
                  <a:gd name="T88" fmla="*/ 318 w 420"/>
                  <a:gd name="T89" fmla="*/ 18 h 42"/>
                  <a:gd name="T90" fmla="*/ 324 w 420"/>
                  <a:gd name="T91" fmla="*/ 24 h 42"/>
                  <a:gd name="T92" fmla="*/ 336 w 420"/>
                  <a:gd name="T93" fmla="*/ 24 h 42"/>
                  <a:gd name="T94" fmla="*/ 342 w 420"/>
                  <a:gd name="T95" fmla="*/ 24 h 42"/>
                  <a:gd name="T96" fmla="*/ 348 w 420"/>
                  <a:gd name="T97" fmla="*/ 24 h 42"/>
                  <a:gd name="T98" fmla="*/ 354 w 420"/>
                  <a:gd name="T99" fmla="*/ 24 h 42"/>
                  <a:gd name="T100" fmla="*/ 360 w 420"/>
                  <a:gd name="T101" fmla="*/ 30 h 42"/>
                  <a:gd name="T102" fmla="*/ 372 w 420"/>
                  <a:gd name="T103" fmla="*/ 30 h 42"/>
                  <a:gd name="T104" fmla="*/ 378 w 420"/>
                  <a:gd name="T105" fmla="*/ 30 h 42"/>
                  <a:gd name="T106" fmla="*/ 384 w 420"/>
                  <a:gd name="T107" fmla="*/ 30 h 42"/>
                  <a:gd name="T108" fmla="*/ 390 w 420"/>
                  <a:gd name="T109" fmla="*/ 30 h 42"/>
                  <a:gd name="T110" fmla="*/ 396 w 420"/>
                  <a:gd name="T111" fmla="*/ 36 h 42"/>
                  <a:gd name="T112" fmla="*/ 408 w 420"/>
                  <a:gd name="T113" fmla="*/ 36 h 42"/>
                  <a:gd name="T114" fmla="*/ 414 w 420"/>
                  <a:gd name="T115" fmla="*/ 36 h 42"/>
                  <a:gd name="T116" fmla="*/ 420 w 420"/>
                  <a:gd name="T117" fmla="*/ 36 h 4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20" h="42">
                    <a:moveTo>
                      <a:pt x="0" y="42"/>
                    </a:moveTo>
                    <a:lnTo>
                      <a:pt x="0" y="42"/>
                    </a:lnTo>
                    <a:lnTo>
                      <a:pt x="0" y="36"/>
                    </a:lnTo>
                    <a:lnTo>
                      <a:pt x="6" y="36"/>
                    </a:lnTo>
                    <a:lnTo>
                      <a:pt x="12" y="36"/>
                    </a:lnTo>
                    <a:lnTo>
                      <a:pt x="18" y="30"/>
                    </a:lnTo>
                    <a:lnTo>
                      <a:pt x="24" y="30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36" y="24"/>
                    </a:lnTo>
                    <a:lnTo>
                      <a:pt x="42" y="24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60" y="18"/>
                    </a:lnTo>
                    <a:lnTo>
                      <a:pt x="66" y="18"/>
                    </a:lnTo>
                    <a:lnTo>
                      <a:pt x="72" y="12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294" y="18"/>
                    </a:lnTo>
                    <a:lnTo>
                      <a:pt x="300" y="18"/>
                    </a:lnTo>
                    <a:lnTo>
                      <a:pt x="306" y="18"/>
                    </a:lnTo>
                    <a:lnTo>
                      <a:pt x="312" y="18"/>
                    </a:lnTo>
                    <a:lnTo>
                      <a:pt x="318" y="18"/>
                    </a:lnTo>
                    <a:lnTo>
                      <a:pt x="324" y="18"/>
                    </a:lnTo>
                    <a:lnTo>
                      <a:pt x="324" y="24"/>
                    </a:lnTo>
                    <a:lnTo>
                      <a:pt x="330" y="24"/>
                    </a:lnTo>
                    <a:lnTo>
                      <a:pt x="336" y="24"/>
                    </a:lnTo>
                    <a:lnTo>
                      <a:pt x="342" y="24"/>
                    </a:lnTo>
                    <a:lnTo>
                      <a:pt x="348" y="24"/>
                    </a:lnTo>
                    <a:lnTo>
                      <a:pt x="354" y="24"/>
                    </a:lnTo>
                    <a:lnTo>
                      <a:pt x="360" y="24"/>
                    </a:lnTo>
                    <a:lnTo>
                      <a:pt x="360" y="30"/>
                    </a:lnTo>
                    <a:lnTo>
                      <a:pt x="366" y="30"/>
                    </a:lnTo>
                    <a:lnTo>
                      <a:pt x="372" y="30"/>
                    </a:lnTo>
                    <a:lnTo>
                      <a:pt x="378" y="30"/>
                    </a:lnTo>
                    <a:lnTo>
                      <a:pt x="384" y="30"/>
                    </a:lnTo>
                    <a:lnTo>
                      <a:pt x="390" y="30"/>
                    </a:lnTo>
                    <a:lnTo>
                      <a:pt x="396" y="30"/>
                    </a:lnTo>
                    <a:lnTo>
                      <a:pt x="396" y="36"/>
                    </a:lnTo>
                    <a:lnTo>
                      <a:pt x="402" y="36"/>
                    </a:lnTo>
                    <a:lnTo>
                      <a:pt x="408" y="36"/>
                    </a:lnTo>
                    <a:lnTo>
                      <a:pt x="414" y="36"/>
                    </a:lnTo>
                    <a:lnTo>
                      <a:pt x="420" y="36"/>
                    </a:ln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502" name="Object 57"/>
            <p:cNvGraphicFramePr>
              <a:graphicFrameLocks noChangeAspect="1"/>
            </p:cNvGraphicFramePr>
            <p:nvPr/>
          </p:nvGraphicFramePr>
          <p:xfrm>
            <a:off x="624" y="2352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5" name="Equation" r:id="rId17" imgW="333533" imgH="428625" progId="Equation.3">
                    <p:embed/>
                  </p:oleObj>
                </mc:Choice>
                <mc:Fallback>
                  <p:oleObj name="Equation" r:id="rId17" imgW="333533" imgH="428625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52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70" name="Text Box 58"/>
          <p:cNvSpPr txBox="1">
            <a:spLocks noChangeArrowheads="1"/>
          </p:cNvSpPr>
          <p:nvPr/>
        </p:nvSpPr>
        <p:spPr bwMode="auto">
          <a:xfrm>
            <a:off x="1752600" y="2662238"/>
            <a:ext cx="1704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运动周期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90171" name="Object 59"/>
          <p:cNvGraphicFramePr>
            <a:graphicFrameLocks noChangeAspect="1"/>
          </p:cNvGraphicFramePr>
          <p:nvPr/>
        </p:nvGraphicFramePr>
        <p:xfrm>
          <a:off x="3435350" y="2546350"/>
          <a:ext cx="121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19" imgW="1200317" imgH="828787" progId="Equation.3">
                  <p:embed/>
                </p:oleObj>
              </mc:Choice>
              <mc:Fallback>
                <p:oleObj name="Equation" r:id="rId19" imgW="1200317" imgH="828787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2546350"/>
                        <a:ext cx="1219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72" name="Text Box 60"/>
          <p:cNvSpPr txBox="1">
            <a:spLocks noChangeArrowheads="1"/>
          </p:cNvSpPr>
          <p:nvPr/>
        </p:nvSpPr>
        <p:spPr bwMode="auto">
          <a:xfrm>
            <a:off x="5038725" y="2708275"/>
            <a:ext cx="108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振幅</a:t>
            </a:r>
            <a:r>
              <a:rPr kumimoji="1" lang="en-US" altLang="zh-CN"/>
              <a:t>: </a:t>
            </a:r>
          </a:p>
        </p:txBody>
      </p:sp>
      <p:graphicFrame>
        <p:nvGraphicFramePr>
          <p:cNvPr id="90173" name="Object 61"/>
          <p:cNvGraphicFramePr>
            <a:graphicFrameLocks noChangeAspect="1"/>
          </p:cNvGraphicFramePr>
          <p:nvPr/>
        </p:nvGraphicFramePr>
        <p:xfrm>
          <a:off x="5994400" y="2708275"/>
          <a:ext cx="952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21" imgW="933357" imgH="504974" progId="Equation.3">
                  <p:embed/>
                </p:oleObj>
              </mc:Choice>
              <mc:Fallback>
                <p:oleObj name="Equation" r:id="rId21" imgW="933357" imgH="50497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708275"/>
                        <a:ext cx="952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6934200" y="2747963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衰减很快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90175" name="Object 63"/>
          <p:cNvGraphicFramePr>
            <a:graphicFrameLocks noChangeAspect="1"/>
          </p:cNvGraphicFramePr>
          <p:nvPr/>
        </p:nvGraphicFramePr>
        <p:xfrm>
          <a:off x="2057400" y="5759450"/>
          <a:ext cx="303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23" imgW="3019527" imgH="428625" progId="Equation.3">
                  <p:embed/>
                </p:oleObj>
              </mc:Choice>
              <mc:Fallback>
                <p:oleObj name="Equation" r:id="rId23" imgW="3019527" imgH="428625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759450"/>
                        <a:ext cx="303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76" name="Text Box 64"/>
          <p:cNvSpPr txBox="1">
            <a:spLocks noChangeArrowheads="1"/>
          </p:cNvSpPr>
          <p:nvPr/>
        </p:nvSpPr>
        <p:spPr bwMode="auto">
          <a:xfrm>
            <a:off x="5029200" y="3244850"/>
            <a:ext cx="3305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随时间 </a:t>
            </a:r>
            <a:r>
              <a:rPr kumimoji="1" lang="en-US" altLang="zh-CN" i="1"/>
              <a:t>t</a:t>
            </a:r>
            <a:r>
              <a:rPr kumimoji="1" lang="en-US" altLang="zh-CN"/>
              <a:t> </a:t>
            </a:r>
            <a:r>
              <a:rPr kumimoji="1" lang="zh-CN" altLang="en-US"/>
              <a:t>的增大物体</a:t>
            </a:r>
          </a:p>
          <a:p>
            <a:pPr fontAlgn="base">
              <a:lnSpc>
                <a:spcPct val="100000"/>
              </a:lnSpc>
            </a:pPr>
            <a:r>
              <a:rPr kumimoji="1" lang="zh-CN" altLang="en-US"/>
              <a:t>趋于平衡位置</a:t>
            </a:r>
            <a:r>
              <a:rPr kumimoji="1" lang="en-US" altLang="zh-CN"/>
              <a:t>.</a:t>
            </a:r>
          </a:p>
        </p:txBody>
      </p:sp>
      <p:sp>
        <p:nvSpPr>
          <p:cNvPr id="90177" name="AutoShape 65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返回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0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0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0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0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8" grpId="0" animBg="1"/>
      <p:bldP spid="90149" grpId="0" build="p" autoUpdateAnimBg="0"/>
      <p:bldP spid="90170" grpId="0" build="p" autoUpdateAnimBg="0"/>
      <p:bldP spid="90172" grpId="0" build="p" autoUpdateAnimBg="0"/>
      <p:bldP spid="90174" grpId="0" build="p" autoUpdateAnimBg="0"/>
      <p:bldP spid="90176" grpId="0" build="p" autoUpdateAnimBg="0" advAuto="0"/>
      <p:bldP spid="9017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651000" y="838200"/>
          <a:ext cx="505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5038790" imgH="438001" progId="Equation.3">
                  <p:embed/>
                </p:oleObj>
              </mc:Choice>
              <mc:Fallback>
                <p:oleObj name="Equation" r:id="rId3" imgW="5038790" imgH="4380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838200"/>
                        <a:ext cx="505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959100" y="1911350"/>
          <a:ext cx="116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5" imgW="1152479" imgH="504974" progId="Equation.3">
                  <p:embed/>
                </p:oleObj>
              </mc:Choice>
              <mc:Fallback>
                <p:oleObj name="Equation" r:id="rId5" imgW="1152479" imgH="5049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911350"/>
                        <a:ext cx="1168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648200" y="13843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和它的导数只差常数因子</a:t>
            </a:r>
            <a:r>
              <a:rPr kumimoji="1" lang="en-US" altLang="zh-CN"/>
              <a:t>,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705600" y="1919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代入①得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279650" y="2527300"/>
          <a:ext cx="309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7" imgW="3076733" imgH="504974" progId="Equation.3">
                  <p:embed/>
                </p:oleObj>
              </mc:Choice>
              <mc:Fallback>
                <p:oleObj name="Equation" r:id="rId7" imgW="3076733" imgH="5049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527300"/>
                        <a:ext cx="309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4483100" y="3073400"/>
          <a:ext cx="222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9" imgW="2200247" imgH="485887" progId="Equation.3">
                  <p:embed/>
                </p:oleObj>
              </mc:Choice>
              <mc:Fallback>
                <p:oleObj name="Equation" r:id="rId9" imgW="2200247" imgH="4858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073400"/>
                        <a:ext cx="222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28600" y="36718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称②为微分方程①的</a:t>
            </a:r>
            <a:r>
              <a:rPr kumimoji="1" lang="zh-CN" altLang="en-US" b="1">
                <a:solidFill>
                  <a:schemeClr val="tx2"/>
                </a:solidFill>
              </a:rPr>
              <a:t>特征方程</a:t>
            </a:r>
            <a:r>
              <a:rPr kumimoji="1" lang="en-US" altLang="zh-CN"/>
              <a:t>,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762000" y="4267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</a:rPr>
              <a:t>1. </a:t>
            </a:r>
            <a:r>
              <a:rPr kumimoji="1" lang="zh-CN" altLang="en-US">
                <a:solidFill>
                  <a:schemeClr val="tx2"/>
                </a:solidFill>
              </a:rPr>
              <a:t>当</a:t>
            </a:r>
          </a:p>
        </p:txBody>
      </p: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1587500" y="4267200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11" imgW="1742936" imgH="485887" progId="Equation.3">
                  <p:embed/>
                </p:oleObj>
              </mc:Choice>
              <mc:Fallback>
                <p:oleObj name="Equation" r:id="rId11" imgW="1742936" imgH="48588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267200"/>
                        <a:ext cx="176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3352800" y="42672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时</a:t>
            </a:r>
            <a:r>
              <a:rPr kumimoji="1" lang="en-US" altLang="zh-CN">
                <a:solidFill>
                  <a:schemeClr val="tx2"/>
                </a:solidFill>
              </a:rPr>
              <a:t>,</a:t>
            </a:r>
            <a:r>
              <a:rPr kumimoji="1" lang="en-US" altLang="zh-CN"/>
              <a:t> ②</a:t>
            </a:r>
            <a:r>
              <a:rPr kumimoji="1" lang="zh-CN" altLang="en-US"/>
              <a:t>有两个相异实根</a:t>
            </a:r>
          </a:p>
        </p:txBody>
      </p:sp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6858000" y="4343400"/>
          <a:ext cx="787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13" imgW="771441" imgH="428625" progId="Equation.3">
                  <p:embed/>
                </p:oleObj>
              </mc:Choice>
              <mc:Fallback>
                <p:oleObj name="Equation" r:id="rId13" imgW="771441" imgH="4286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343400"/>
                        <a:ext cx="7874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228600" y="48768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方程有两个线性无关的特解</a:t>
            </a:r>
          </a:p>
        </p:txBody>
      </p:sp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4787900" y="4889500"/>
          <a:ext cx="133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15" imgW="1314394" imgH="485887" progId="Equation.3">
                  <p:embed/>
                </p:oleObj>
              </mc:Choice>
              <mc:Fallback>
                <p:oleObj name="Equation" r:id="rId15" imgW="1314394" imgH="48588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889500"/>
                        <a:ext cx="133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6400800" y="4889500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17" imgW="1380967" imgH="485887" progId="Equation.3">
                  <p:embed/>
                </p:oleObj>
              </mc:Choice>
              <mc:Fallback>
                <p:oleObj name="Equation" r:id="rId17" imgW="1380967" imgH="48588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89500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228600" y="5486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因此方程的通解为</a:t>
            </a:r>
          </a:p>
        </p:txBody>
      </p:sp>
      <p:graphicFrame>
        <p:nvGraphicFramePr>
          <p:cNvPr id="68626" name="Object 18"/>
          <p:cNvGraphicFramePr>
            <a:graphicFrameLocks noChangeAspect="1"/>
          </p:cNvGraphicFramePr>
          <p:nvPr/>
        </p:nvGraphicFramePr>
        <p:xfrm>
          <a:off x="3276600" y="5480050"/>
          <a:ext cx="3086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19" imgW="3067031" imgH="590699" progId="Equation.DSMT4">
                  <p:embed/>
                </p:oleObj>
              </mc:Choice>
              <mc:Fallback>
                <p:oleObj name="Equation" r:id="rId19" imgW="3067031" imgH="59069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80050"/>
                        <a:ext cx="3086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4114800" y="19050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 </a:t>
            </a:r>
            <a:r>
              <a:rPr kumimoji="1" lang="en-US" altLang="zh-CN" sz="3200" i="1"/>
              <a:t>r</a:t>
            </a:r>
            <a:r>
              <a:rPr kumimoji="1" lang="en-US" altLang="zh-CN"/>
              <a:t> </a:t>
            </a:r>
            <a:r>
              <a:rPr kumimoji="1" lang="zh-CN" altLang="en-US"/>
              <a:t>为待定常数 </a:t>
            </a:r>
            <a:r>
              <a:rPr kumimoji="1" lang="en-US" altLang="zh-CN"/>
              <a:t>),</a:t>
            </a:r>
          </a:p>
        </p:txBody>
      </p:sp>
      <p:sp>
        <p:nvSpPr>
          <p:cNvPr id="68628" name="AutoShape 20"/>
          <p:cNvSpPr>
            <a:spLocks noChangeArrowheads="1"/>
          </p:cNvSpPr>
          <p:nvPr/>
        </p:nvSpPr>
        <p:spPr bwMode="auto">
          <a:xfrm>
            <a:off x="3200400" y="3276600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629" name="Object 21"/>
          <p:cNvGraphicFramePr>
            <a:graphicFrameLocks noChangeAspect="1"/>
          </p:cNvGraphicFramePr>
          <p:nvPr/>
        </p:nvGraphicFramePr>
        <p:xfrm>
          <a:off x="755650" y="1384300"/>
          <a:ext cx="387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21" imgW="3857541" imgH="504974" progId="Equation.3">
                  <p:embed/>
                </p:oleObj>
              </mc:Choice>
              <mc:Fallback>
                <p:oleObj name="Equation" r:id="rId21" imgW="3857541" imgH="5049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84300"/>
                        <a:ext cx="387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7315200" y="762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①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228600" y="1981200"/>
            <a:ext cx="276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所以令①的解为 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7391400" y="30622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②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7664450" y="42672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则微分</a:t>
            </a: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5076825" y="3671888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其根称为</a:t>
            </a:r>
            <a:r>
              <a:rPr kumimoji="1" lang="zh-CN" altLang="en-US" b="1">
                <a:solidFill>
                  <a:schemeClr val="tx2"/>
                </a:solidFill>
              </a:rPr>
              <a:t>特征根</a:t>
            </a:r>
            <a:r>
              <a:rPr kumimoji="1" lang="en-US" altLang="zh-CN"/>
              <a:t>.</a:t>
            </a:r>
          </a:p>
        </p:txBody>
      </p:sp>
      <p:sp>
        <p:nvSpPr>
          <p:cNvPr id="3099" name="Text Box 28"/>
          <p:cNvSpPr txBox="1">
            <a:spLocks noChangeArrowheads="1"/>
          </p:cNvSpPr>
          <p:nvPr/>
        </p:nvSpPr>
        <p:spPr bwMode="auto">
          <a:xfrm>
            <a:off x="611188" y="188913"/>
            <a:ext cx="4994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二阶常系数齐次线性微分方程</a:t>
            </a:r>
            <a:r>
              <a:rPr kumimoji="1" lang="en-US" altLang="zh-CN"/>
              <a:t>: </a:t>
            </a:r>
          </a:p>
        </p:txBody>
      </p:sp>
      <p:sp>
        <p:nvSpPr>
          <p:cNvPr id="28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8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7" grpId="0" autoUpdateAnimBg="0"/>
      <p:bldP spid="68618" grpId="0" autoUpdateAnimBg="0"/>
      <p:bldP spid="68620" grpId="0" autoUpdateAnimBg="0"/>
      <p:bldP spid="68622" grpId="0" autoUpdateAnimBg="0"/>
      <p:bldP spid="68625" grpId="0" autoUpdateAnimBg="0"/>
      <p:bldP spid="68627" grpId="0" autoUpdateAnimBg="0"/>
      <p:bldP spid="68628" grpId="0" animBg="1"/>
      <p:bldP spid="68630" grpId="0" build="p" autoUpdateAnimBg="0" advAuto="0"/>
      <p:bldP spid="68631" grpId="0" build="p" autoUpdateAnimBg="0"/>
      <p:bldP spid="68632" grpId="0" build="p" autoUpdateAnimBg="0" advAuto="0"/>
      <p:bldP spid="68633" grpId="0" build="p" autoUpdateAnimBg="0"/>
      <p:bldP spid="68634" grpId="0" build="p" autoUpdateAnimBg="0"/>
      <p:bldP spid="28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3276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大阻尼解的特征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21507" name="Text Box 44"/>
          <p:cNvSpPr txBox="1">
            <a:spLocks noChangeArrowheads="1"/>
          </p:cNvSpPr>
          <p:nvPr/>
        </p:nvSpPr>
        <p:spPr bwMode="auto">
          <a:xfrm>
            <a:off x="3505200" y="2857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en-US" altLang="zh-CN" i="1"/>
              <a:t> n</a:t>
            </a:r>
            <a:r>
              <a:rPr kumimoji="1" lang="en-US" altLang="zh-CN"/>
              <a:t> &gt; </a:t>
            </a:r>
            <a:r>
              <a:rPr kumimoji="1" lang="en-US" altLang="zh-CN" i="1"/>
              <a:t>k </a:t>
            </a:r>
            <a:r>
              <a:rPr kumimoji="1" lang="en-US" altLang="zh-CN"/>
              <a:t>)</a:t>
            </a:r>
          </a:p>
        </p:txBody>
      </p:sp>
      <p:sp>
        <p:nvSpPr>
          <p:cNvPr id="91181" name="Text Box 45"/>
          <p:cNvSpPr txBox="1">
            <a:spLocks noChangeArrowheads="1"/>
          </p:cNvSpPr>
          <p:nvPr/>
        </p:nvSpPr>
        <p:spPr bwMode="auto">
          <a:xfrm>
            <a:off x="1162050" y="2190750"/>
            <a:ext cx="271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1)  </a:t>
            </a:r>
            <a:r>
              <a:rPr kumimoji="1" lang="zh-CN" altLang="en-US"/>
              <a:t>无振荡现象</a:t>
            </a:r>
            <a:r>
              <a:rPr kumimoji="1" lang="en-US" altLang="zh-CN"/>
              <a:t>;  </a:t>
            </a:r>
          </a:p>
        </p:txBody>
      </p:sp>
      <p:graphicFrame>
        <p:nvGraphicFramePr>
          <p:cNvPr id="21509" name="Object 46"/>
          <p:cNvGraphicFramePr>
            <a:graphicFrameLocks noChangeAspect="1"/>
          </p:cNvGraphicFramePr>
          <p:nvPr/>
        </p:nvGraphicFramePr>
        <p:xfrm>
          <a:off x="1492250" y="844550"/>
          <a:ext cx="2819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3" imgW="2800406" imgH="561901" progId="Equation.3">
                  <p:embed/>
                </p:oleObj>
              </mc:Choice>
              <mc:Fallback>
                <p:oleObj name="Equation" r:id="rId3" imgW="2800406" imgH="561901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844550"/>
                        <a:ext cx="2819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47"/>
          <p:cNvGraphicFramePr>
            <a:graphicFrameLocks noChangeAspect="1"/>
          </p:cNvGraphicFramePr>
          <p:nvPr/>
        </p:nvGraphicFramePr>
        <p:xfrm>
          <a:off x="762000" y="1504950"/>
          <a:ext cx="4000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5" imgW="3981320" imgH="600075" progId="Equation.3">
                  <p:embed/>
                </p:oleObj>
              </mc:Choice>
              <mc:Fallback>
                <p:oleObj name="Equation" r:id="rId5" imgW="3981320" imgH="60007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4950"/>
                        <a:ext cx="4000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4" name="Object 48"/>
          <p:cNvGraphicFramePr>
            <a:graphicFrameLocks noChangeAspect="1"/>
          </p:cNvGraphicFramePr>
          <p:nvPr/>
        </p:nvGraphicFramePr>
        <p:xfrm>
          <a:off x="4876800" y="1504950"/>
          <a:ext cx="2882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7" imgW="2866979" imgH="542813" progId="Equation.3">
                  <p:embed/>
                </p:oleObj>
              </mc:Choice>
              <mc:Fallback>
                <p:oleObj name="Equation" r:id="rId7" imgW="2866979" imgH="542813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04950"/>
                        <a:ext cx="2882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5" name="Object 49"/>
          <p:cNvGraphicFramePr>
            <a:graphicFrameLocks noChangeAspect="1"/>
          </p:cNvGraphicFramePr>
          <p:nvPr/>
        </p:nvGraphicFramePr>
        <p:xfrm>
          <a:off x="7848600" y="165735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9" imgW="476380" imgH="295349" progId="Equation.3">
                  <p:embed/>
                </p:oleObj>
              </mc:Choice>
              <mc:Fallback>
                <p:oleObj name="Equation" r:id="rId9" imgW="476380" imgH="29534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65735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6" name="Object 50"/>
          <p:cNvGraphicFramePr>
            <a:graphicFrameLocks noChangeAspect="1"/>
          </p:cNvGraphicFramePr>
          <p:nvPr/>
        </p:nvGraphicFramePr>
        <p:xfrm>
          <a:off x="4292600" y="2800350"/>
          <a:ext cx="1943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11" imgW="1923920" imgH="590699" progId="Equation.DSMT4">
                  <p:embed/>
                </p:oleObj>
              </mc:Choice>
              <mc:Fallback>
                <p:oleObj name="Equation" r:id="rId11" imgW="1923920" imgH="590699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2800350"/>
                        <a:ext cx="1943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87" name="Group 51"/>
          <p:cNvGrpSpPr>
            <a:grpSpLocks/>
          </p:cNvGrpSpPr>
          <p:nvPr/>
        </p:nvGrpSpPr>
        <p:grpSpPr bwMode="auto">
          <a:xfrm>
            <a:off x="1450975" y="4019550"/>
            <a:ext cx="4340225" cy="2184400"/>
            <a:chOff x="914" y="2544"/>
            <a:chExt cx="2734" cy="1376"/>
          </a:xfrm>
        </p:grpSpPr>
        <p:graphicFrame>
          <p:nvGraphicFramePr>
            <p:cNvPr id="21523" name="Object 52"/>
            <p:cNvGraphicFramePr>
              <a:graphicFrameLocks noChangeAspect="1"/>
            </p:cNvGraphicFramePr>
            <p:nvPr/>
          </p:nvGraphicFramePr>
          <p:xfrm>
            <a:off x="942" y="356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6" name="Equation" r:id="rId13" imgW="285694" imgH="295349" progId="Equation.3">
                    <p:embed/>
                  </p:oleObj>
                </mc:Choice>
                <mc:Fallback>
                  <p:oleObj name="Equation" r:id="rId13" imgW="285694" imgH="295349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56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24" name="Group 53"/>
            <p:cNvGrpSpPr>
              <a:grpSpLocks/>
            </p:cNvGrpSpPr>
            <p:nvPr/>
          </p:nvGrpSpPr>
          <p:grpSpPr bwMode="auto">
            <a:xfrm>
              <a:off x="914" y="2544"/>
              <a:ext cx="2734" cy="1376"/>
              <a:chOff x="914" y="2544"/>
              <a:chExt cx="2734" cy="1376"/>
            </a:xfrm>
          </p:grpSpPr>
          <p:sp>
            <p:nvSpPr>
              <p:cNvPr id="21525" name="Line 54"/>
              <p:cNvSpPr>
                <a:spLocks noChangeShapeType="1"/>
              </p:cNvSpPr>
              <p:nvPr/>
            </p:nvSpPr>
            <p:spPr bwMode="auto">
              <a:xfrm>
                <a:off x="1154" y="3648"/>
                <a:ext cx="24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Line 55"/>
              <p:cNvSpPr>
                <a:spLocks noChangeShapeType="1"/>
              </p:cNvSpPr>
              <p:nvPr/>
            </p:nvSpPr>
            <p:spPr bwMode="auto">
              <a:xfrm>
                <a:off x="1154" y="2554"/>
                <a:ext cx="0" cy="1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7" name="Object 56"/>
              <p:cNvGraphicFramePr>
                <a:graphicFrameLocks noChangeAspect="1"/>
              </p:cNvGraphicFramePr>
              <p:nvPr/>
            </p:nvGraphicFramePr>
            <p:xfrm>
              <a:off x="3506" y="3744"/>
              <a:ext cx="96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77" name="Equation" r:id="rId15" imgW="133480" imgH="257175" progId="Equation.3">
                      <p:embed/>
                    </p:oleObj>
                  </mc:Choice>
                  <mc:Fallback>
                    <p:oleObj name="Equation" r:id="rId15" imgW="133480" imgH="257175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6" y="3744"/>
                            <a:ext cx="96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8" name="Object 57"/>
              <p:cNvGraphicFramePr>
                <a:graphicFrameLocks noChangeAspect="1"/>
              </p:cNvGraphicFramePr>
              <p:nvPr/>
            </p:nvGraphicFramePr>
            <p:xfrm>
              <a:off x="962" y="25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78" name="Equation" r:id="rId17" imgW="209420" imgH="219001" progId="Equation.3">
                      <p:embed/>
                    </p:oleObj>
                  </mc:Choice>
                  <mc:Fallback>
                    <p:oleObj name="Equation" r:id="rId17" imgW="209420" imgH="219001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2" y="25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9" name="Object 58"/>
              <p:cNvGraphicFramePr>
                <a:graphicFrameLocks noChangeAspect="1"/>
              </p:cNvGraphicFramePr>
              <p:nvPr/>
            </p:nvGraphicFramePr>
            <p:xfrm>
              <a:off x="914" y="2890"/>
              <a:ext cx="22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79" name="Equation" r:id="rId19" imgW="333533" imgH="428625" progId="Equation.3">
                      <p:embed/>
                    </p:oleObj>
                  </mc:Choice>
                  <mc:Fallback>
                    <p:oleObj name="Equation" r:id="rId19" imgW="333533" imgH="428625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4" y="2890"/>
                            <a:ext cx="224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30" name="Group 59"/>
              <p:cNvGrpSpPr>
                <a:grpSpLocks/>
              </p:cNvGrpSpPr>
              <p:nvPr/>
            </p:nvGrpSpPr>
            <p:grpSpPr bwMode="auto">
              <a:xfrm>
                <a:off x="1154" y="2981"/>
                <a:ext cx="2130" cy="618"/>
                <a:chOff x="1500" y="2640"/>
                <a:chExt cx="2130" cy="618"/>
              </a:xfrm>
            </p:grpSpPr>
            <p:sp>
              <p:nvSpPr>
                <p:cNvPr id="21531" name="Freeform 60"/>
                <p:cNvSpPr>
                  <a:spLocks/>
                </p:cNvSpPr>
                <p:nvPr/>
              </p:nvSpPr>
              <p:spPr bwMode="auto">
                <a:xfrm>
                  <a:off x="1500" y="2640"/>
                  <a:ext cx="546" cy="228"/>
                </a:xfrm>
                <a:custGeom>
                  <a:avLst/>
                  <a:gdLst>
                    <a:gd name="T0" fmla="*/ 6 w 546"/>
                    <a:gd name="T1" fmla="*/ 162 h 228"/>
                    <a:gd name="T2" fmla="*/ 18 w 546"/>
                    <a:gd name="T3" fmla="*/ 132 h 228"/>
                    <a:gd name="T4" fmla="*/ 30 w 546"/>
                    <a:gd name="T5" fmla="*/ 102 h 228"/>
                    <a:gd name="T6" fmla="*/ 42 w 546"/>
                    <a:gd name="T7" fmla="*/ 84 h 228"/>
                    <a:gd name="T8" fmla="*/ 54 w 546"/>
                    <a:gd name="T9" fmla="*/ 66 h 228"/>
                    <a:gd name="T10" fmla="*/ 60 w 546"/>
                    <a:gd name="T11" fmla="*/ 48 h 228"/>
                    <a:gd name="T12" fmla="*/ 72 w 546"/>
                    <a:gd name="T13" fmla="*/ 36 h 228"/>
                    <a:gd name="T14" fmla="*/ 84 w 546"/>
                    <a:gd name="T15" fmla="*/ 24 h 228"/>
                    <a:gd name="T16" fmla="*/ 96 w 546"/>
                    <a:gd name="T17" fmla="*/ 18 h 228"/>
                    <a:gd name="T18" fmla="*/ 102 w 546"/>
                    <a:gd name="T19" fmla="*/ 12 h 228"/>
                    <a:gd name="T20" fmla="*/ 114 w 546"/>
                    <a:gd name="T21" fmla="*/ 6 h 228"/>
                    <a:gd name="T22" fmla="*/ 126 w 546"/>
                    <a:gd name="T23" fmla="*/ 6 h 228"/>
                    <a:gd name="T24" fmla="*/ 138 w 546"/>
                    <a:gd name="T25" fmla="*/ 0 h 228"/>
                    <a:gd name="T26" fmla="*/ 144 w 546"/>
                    <a:gd name="T27" fmla="*/ 0 h 228"/>
                    <a:gd name="T28" fmla="*/ 156 w 546"/>
                    <a:gd name="T29" fmla="*/ 0 h 228"/>
                    <a:gd name="T30" fmla="*/ 168 w 546"/>
                    <a:gd name="T31" fmla="*/ 6 h 228"/>
                    <a:gd name="T32" fmla="*/ 180 w 546"/>
                    <a:gd name="T33" fmla="*/ 6 h 228"/>
                    <a:gd name="T34" fmla="*/ 192 w 546"/>
                    <a:gd name="T35" fmla="*/ 12 h 228"/>
                    <a:gd name="T36" fmla="*/ 198 w 546"/>
                    <a:gd name="T37" fmla="*/ 12 h 228"/>
                    <a:gd name="T38" fmla="*/ 210 w 546"/>
                    <a:gd name="T39" fmla="*/ 18 h 228"/>
                    <a:gd name="T40" fmla="*/ 222 w 546"/>
                    <a:gd name="T41" fmla="*/ 24 h 228"/>
                    <a:gd name="T42" fmla="*/ 234 w 546"/>
                    <a:gd name="T43" fmla="*/ 24 h 228"/>
                    <a:gd name="T44" fmla="*/ 240 w 546"/>
                    <a:gd name="T45" fmla="*/ 30 h 228"/>
                    <a:gd name="T46" fmla="*/ 252 w 546"/>
                    <a:gd name="T47" fmla="*/ 36 h 228"/>
                    <a:gd name="T48" fmla="*/ 264 w 546"/>
                    <a:gd name="T49" fmla="*/ 42 h 228"/>
                    <a:gd name="T50" fmla="*/ 276 w 546"/>
                    <a:gd name="T51" fmla="*/ 48 h 228"/>
                    <a:gd name="T52" fmla="*/ 288 w 546"/>
                    <a:gd name="T53" fmla="*/ 60 h 228"/>
                    <a:gd name="T54" fmla="*/ 294 w 546"/>
                    <a:gd name="T55" fmla="*/ 66 h 228"/>
                    <a:gd name="T56" fmla="*/ 306 w 546"/>
                    <a:gd name="T57" fmla="*/ 72 h 228"/>
                    <a:gd name="T58" fmla="*/ 318 w 546"/>
                    <a:gd name="T59" fmla="*/ 78 h 228"/>
                    <a:gd name="T60" fmla="*/ 330 w 546"/>
                    <a:gd name="T61" fmla="*/ 84 h 228"/>
                    <a:gd name="T62" fmla="*/ 336 w 546"/>
                    <a:gd name="T63" fmla="*/ 90 h 228"/>
                    <a:gd name="T64" fmla="*/ 348 w 546"/>
                    <a:gd name="T65" fmla="*/ 102 h 228"/>
                    <a:gd name="T66" fmla="*/ 360 w 546"/>
                    <a:gd name="T67" fmla="*/ 108 h 228"/>
                    <a:gd name="T68" fmla="*/ 372 w 546"/>
                    <a:gd name="T69" fmla="*/ 114 h 228"/>
                    <a:gd name="T70" fmla="*/ 384 w 546"/>
                    <a:gd name="T71" fmla="*/ 120 h 228"/>
                    <a:gd name="T72" fmla="*/ 390 w 546"/>
                    <a:gd name="T73" fmla="*/ 132 h 228"/>
                    <a:gd name="T74" fmla="*/ 402 w 546"/>
                    <a:gd name="T75" fmla="*/ 138 h 228"/>
                    <a:gd name="T76" fmla="*/ 414 w 546"/>
                    <a:gd name="T77" fmla="*/ 144 h 228"/>
                    <a:gd name="T78" fmla="*/ 426 w 546"/>
                    <a:gd name="T79" fmla="*/ 150 h 228"/>
                    <a:gd name="T80" fmla="*/ 432 w 546"/>
                    <a:gd name="T81" fmla="*/ 156 h 228"/>
                    <a:gd name="T82" fmla="*/ 444 w 546"/>
                    <a:gd name="T83" fmla="*/ 168 h 228"/>
                    <a:gd name="T84" fmla="*/ 456 w 546"/>
                    <a:gd name="T85" fmla="*/ 174 h 228"/>
                    <a:gd name="T86" fmla="*/ 468 w 546"/>
                    <a:gd name="T87" fmla="*/ 180 h 228"/>
                    <a:gd name="T88" fmla="*/ 480 w 546"/>
                    <a:gd name="T89" fmla="*/ 186 h 228"/>
                    <a:gd name="T90" fmla="*/ 486 w 546"/>
                    <a:gd name="T91" fmla="*/ 192 h 228"/>
                    <a:gd name="T92" fmla="*/ 498 w 546"/>
                    <a:gd name="T93" fmla="*/ 198 h 228"/>
                    <a:gd name="T94" fmla="*/ 510 w 546"/>
                    <a:gd name="T95" fmla="*/ 204 h 228"/>
                    <a:gd name="T96" fmla="*/ 522 w 546"/>
                    <a:gd name="T97" fmla="*/ 216 h 228"/>
                    <a:gd name="T98" fmla="*/ 528 w 546"/>
                    <a:gd name="T99" fmla="*/ 222 h 228"/>
                    <a:gd name="T100" fmla="*/ 540 w 546"/>
                    <a:gd name="T101" fmla="*/ 228 h 228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46" h="228">
                      <a:moveTo>
                        <a:pt x="0" y="186"/>
                      </a:moveTo>
                      <a:lnTo>
                        <a:pt x="0" y="180"/>
                      </a:lnTo>
                      <a:lnTo>
                        <a:pt x="6" y="174"/>
                      </a:lnTo>
                      <a:lnTo>
                        <a:pt x="6" y="168"/>
                      </a:lnTo>
                      <a:lnTo>
                        <a:pt x="6" y="162"/>
                      </a:lnTo>
                      <a:lnTo>
                        <a:pt x="12" y="150"/>
                      </a:lnTo>
                      <a:lnTo>
                        <a:pt x="12" y="144"/>
                      </a:lnTo>
                      <a:lnTo>
                        <a:pt x="12" y="138"/>
                      </a:lnTo>
                      <a:lnTo>
                        <a:pt x="18" y="138"/>
                      </a:lnTo>
                      <a:lnTo>
                        <a:pt x="18" y="132"/>
                      </a:lnTo>
                      <a:lnTo>
                        <a:pt x="24" y="126"/>
                      </a:lnTo>
                      <a:lnTo>
                        <a:pt x="24" y="120"/>
                      </a:lnTo>
                      <a:lnTo>
                        <a:pt x="24" y="114"/>
                      </a:lnTo>
                      <a:lnTo>
                        <a:pt x="30" y="108"/>
                      </a:lnTo>
                      <a:lnTo>
                        <a:pt x="30" y="102"/>
                      </a:lnTo>
                      <a:lnTo>
                        <a:pt x="36" y="96"/>
                      </a:lnTo>
                      <a:lnTo>
                        <a:pt x="36" y="90"/>
                      </a:lnTo>
                      <a:lnTo>
                        <a:pt x="36" y="84"/>
                      </a:lnTo>
                      <a:lnTo>
                        <a:pt x="42" y="84"/>
                      </a:lnTo>
                      <a:lnTo>
                        <a:pt x="42" y="78"/>
                      </a:lnTo>
                      <a:lnTo>
                        <a:pt x="42" y="72"/>
                      </a:lnTo>
                      <a:lnTo>
                        <a:pt x="48" y="72"/>
                      </a:lnTo>
                      <a:lnTo>
                        <a:pt x="48" y="66"/>
                      </a:lnTo>
                      <a:lnTo>
                        <a:pt x="54" y="66"/>
                      </a:lnTo>
                      <a:lnTo>
                        <a:pt x="54" y="60"/>
                      </a:lnTo>
                      <a:lnTo>
                        <a:pt x="60" y="54"/>
                      </a:lnTo>
                      <a:lnTo>
                        <a:pt x="60" y="48"/>
                      </a:lnTo>
                      <a:lnTo>
                        <a:pt x="66" y="48"/>
                      </a:lnTo>
                      <a:lnTo>
                        <a:pt x="66" y="42"/>
                      </a:lnTo>
                      <a:lnTo>
                        <a:pt x="72" y="36"/>
                      </a:lnTo>
                      <a:lnTo>
                        <a:pt x="78" y="30"/>
                      </a:lnTo>
                      <a:lnTo>
                        <a:pt x="84" y="24"/>
                      </a:lnTo>
                      <a:lnTo>
                        <a:pt x="90" y="24"/>
                      </a:lnTo>
                      <a:lnTo>
                        <a:pt x="90" y="18"/>
                      </a:lnTo>
                      <a:lnTo>
                        <a:pt x="96" y="18"/>
                      </a:lnTo>
                      <a:lnTo>
                        <a:pt x="102" y="12"/>
                      </a:lnTo>
                      <a:lnTo>
                        <a:pt x="108" y="12"/>
                      </a:lnTo>
                      <a:lnTo>
                        <a:pt x="108" y="6"/>
                      </a:lnTo>
                      <a:lnTo>
                        <a:pt x="114" y="6"/>
                      </a:lnTo>
                      <a:lnTo>
                        <a:pt x="120" y="6"/>
                      </a:lnTo>
                      <a:lnTo>
                        <a:pt x="126" y="6"/>
                      </a:lnTo>
                      <a:lnTo>
                        <a:pt x="132" y="6"/>
                      </a:lnTo>
                      <a:lnTo>
                        <a:pt x="132" y="0"/>
                      </a:lnTo>
                      <a:lnTo>
                        <a:pt x="138" y="0"/>
                      </a:lnTo>
                      <a:lnTo>
                        <a:pt x="144" y="0"/>
                      </a:lnTo>
                      <a:lnTo>
                        <a:pt x="150" y="0"/>
                      </a:lnTo>
                      <a:lnTo>
                        <a:pt x="156" y="0"/>
                      </a:lnTo>
                      <a:lnTo>
                        <a:pt x="162" y="0"/>
                      </a:lnTo>
                      <a:lnTo>
                        <a:pt x="168" y="6"/>
                      </a:lnTo>
                      <a:lnTo>
                        <a:pt x="174" y="6"/>
                      </a:lnTo>
                      <a:lnTo>
                        <a:pt x="180" y="6"/>
                      </a:lnTo>
                      <a:lnTo>
                        <a:pt x="186" y="6"/>
                      </a:lnTo>
                      <a:lnTo>
                        <a:pt x="192" y="12"/>
                      </a:lnTo>
                      <a:lnTo>
                        <a:pt x="198" y="12"/>
                      </a:lnTo>
                      <a:lnTo>
                        <a:pt x="204" y="12"/>
                      </a:lnTo>
                      <a:lnTo>
                        <a:pt x="204" y="18"/>
                      </a:lnTo>
                      <a:lnTo>
                        <a:pt x="210" y="18"/>
                      </a:lnTo>
                      <a:lnTo>
                        <a:pt x="216" y="18"/>
                      </a:lnTo>
                      <a:lnTo>
                        <a:pt x="222" y="18"/>
                      </a:lnTo>
                      <a:lnTo>
                        <a:pt x="222" y="24"/>
                      </a:lnTo>
                      <a:lnTo>
                        <a:pt x="228" y="24"/>
                      </a:lnTo>
                      <a:lnTo>
                        <a:pt x="234" y="24"/>
                      </a:lnTo>
                      <a:lnTo>
                        <a:pt x="234" y="30"/>
                      </a:lnTo>
                      <a:lnTo>
                        <a:pt x="240" y="30"/>
                      </a:lnTo>
                      <a:lnTo>
                        <a:pt x="246" y="36"/>
                      </a:lnTo>
                      <a:lnTo>
                        <a:pt x="252" y="36"/>
                      </a:lnTo>
                      <a:lnTo>
                        <a:pt x="258" y="42"/>
                      </a:lnTo>
                      <a:lnTo>
                        <a:pt x="264" y="42"/>
                      </a:lnTo>
                      <a:lnTo>
                        <a:pt x="264" y="48"/>
                      </a:lnTo>
                      <a:lnTo>
                        <a:pt x="270" y="48"/>
                      </a:lnTo>
                      <a:lnTo>
                        <a:pt x="276" y="48"/>
                      </a:lnTo>
                      <a:lnTo>
                        <a:pt x="276" y="54"/>
                      </a:lnTo>
                      <a:lnTo>
                        <a:pt x="282" y="54"/>
                      </a:lnTo>
                      <a:lnTo>
                        <a:pt x="288" y="60"/>
                      </a:lnTo>
                      <a:lnTo>
                        <a:pt x="294" y="60"/>
                      </a:lnTo>
                      <a:lnTo>
                        <a:pt x="294" y="66"/>
                      </a:lnTo>
                      <a:lnTo>
                        <a:pt x="300" y="66"/>
                      </a:lnTo>
                      <a:lnTo>
                        <a:pt x="306" y="72"/>
                      </a:lnTo>
                      <a:lnTo>
                        <a:pt x="312" y="72"/>
                      </a:lnTo>
                      <a:lnTo>
                        <a:pt x="312" y="78"/>
                      </a:lnTo>
                      <a:lnTo>
                        <a:pt x="318" y="78"/>
                      </a:lnTo>
                      <a:lnTo>
                        <a:pt x="324" y="84"/>
                      </a:lnTo>
                      <a:lnTo>
                        <a:pt x="330" y="84"/>
                      </a:lnTo>
                      <a:lnTo>
                        <a:pt x="330" y="90"/>
                      </a:lnTo>
                      <a:lnTo>
                        <a:pt x="336" y="90"/>
                      </a:lnTo>
                      <a:lnTo>
                        <a:pt x="342" y="96"/>
                      </a:lnTo>
                      <a:lnTo>
                        <a:pt x="348" y="96"/>
                      </a:lnTo>
                      <a:lnTo>
                        <a:pt x="348" y="102"/>
                      </a:lnTo>
                      <a:lnTo>
                        <a:pt x="354" y="102"/>
                      </a:lnTo>
                      <a:lnTo>
                        <a:pt x="360" y="108"/>
                      </a:lnTo>
                      <a:lnTo>
                        <a:pt x="366" y="108"/>
                      </a:lnTo>
                      <a:lnTo>
                        <a:pt x="366" y="114"/>
                      </a:lnTo>
                      <a:lnTo>
                        <a:pt x="372" y="114"/>
                      </a:lnTo>
                      <a:lnTo>
                        <a:pt x="372" y="120"/>
                      </a:lnTo>
                      <a:lnTo>
                        <a:pt x="378" y="120"/>
                      </a:lnTo>
                      <a:lnTo>
                        <a:pt x="384" y="120"/>
                      </a:lnTo>
                      <a:lnTo>
                        <a:pt x="384" y="126"/>
                      </a:lnTo>
                      <a:lnTo>
                        <a:pt x="390" y="126"/>
                      </a:lnTo>
                      <a:lnTo>
                        <a:pt x="390" y="132"/>
                      </a:lnTo>
                      <a:lnTo>
                        <a:pt x="396" y="132"/>
                      </a:lnTo>
                      <a:lnTo>
                        <a:pt x="402" y="132"/>
                      </a:lnTo>
                      <a:lnTo>
                        <a:pt x="402" y="138"/>
                      </a:lnTo>
                      <a:lnTo>
                        <a:pt x="408" y="138"/>
                      </a:lnTo>
                      <a:lnTo>
                        <a:pt x="414" y="144"/>
                      </a:lnTo>
                      <a:lnTo>
                        <a:pt x="420" y="144"/>
                      </a:lnTo>
                      <a:lnTo>
                        <a:pt x="420" y="150"/>
                      </a:lnTo>
                      <a:lnTo>
                        <a:pt x="426" y="150"/>
                      </a:lnTo>
                      <a:lnTo>
                        <a:pt x="426" y="156"/>
                      </a:lnTo>
                      <a:lnTo>
                        <a:pt x="432" y="156"/>
                      </a:lnTo>
                      <a:lnTo>
                        <a:pt x="438" y="162"/>
                      </a:lnTo>
                      <a:lnTo>
                        <a:pt x="444" y="162"/>
                      </a:lnTo>
                      <a:lnTo>
                        <a:pt x="444" y="168"/>
                      </a:lnTo>
                      <a:lnTo>
                        <a:pt x="450" y="168"/>
                      </a:lnTo>
                      <a:lnTo>
                        <a:pt x="456" y="168"/>
                      </a:lnTo>
                      <a:lnTo>
                        <a:pt x="456" y="174"/>
                      </a:lnTo>
                      <a:lnTo>
                        <a:pt x="462" y="174"/>
                      </a:lnTo>
                      <a:lnTo>
                        <a:pt x="462" y="180"/>
                      </a:lnTo>
                      <a:lnTo>
                        <a:pt x="468" y="180"/>
                      </a:lnTo>
                      <a:lnTo>
                        <a:pt x="474" y="186"/>
                      </a:lnTo>
                      <a:lnTo>
                        <a:pt x="480" y="186"/>
                      </a:lnTo>
                      <a:lnTo>
                        <a:pt x="486" y="192"/>
                      </a:lnTo>
                      <a:lnTo>
                        <a:pt x="492" y="192"/>
                      </a:lnTo>
                      <a:lnTo>
                        <a:pt x="492" y="198"/>
                      </a:lnTo>
                      <a:lnTo>
                        <a:pt x="498" y="198"/>
                      </a:lnTo>
                      <a:lnTo>
                        <a:pt x="498" y="204"/>
                      </a:lnTo>
                      <a:lnTo>
                        <a:pt x="504" y="204"/>
                      </a:lnTo>
                      <a:lnTo>
                        <a:pt x="510" y="204"/>
                      </a:lnTo>
                      <a:lnTo>
                        <a:pt x="510" y="210"/>
                      </a:lnTo>
                      <a:lnTo>
                        <a:pt x="516" y="210"/>
                      </a:lnTo>
                      <a:lnTo>
                        <a:pt x="522" y="216"/>
                      </a:lnTo>
                      <a:lnTo>
                        <a:pt x="528" y="216"/>
                      </a:lnTo>
                      <a:lnTo>
                        <a:pt x="528" y="222"/>
                      </a:lnTo>
                      <a:lnTo>
                        <a:pt x="534" y="222"/>
                      </a:lnTo>
                      <a:lnTo>
                        <a:pt x="540" y="228"/>
                      </a:lnTo>
                      <a:lnTo>
                        <a:pt x="546" y="228"/>
                      </a:lnTo>
                    </a:path>
                  </a:pathLst>
                </a:custGeom>
                <a:noFill/>
                <a:ln w="19050" cmpd="sng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2" name="Freeform 61"/>
                <p:cNvSpPr>
                  <a:spLocks/>
                </p:cNvSpPr>
                <p:nvPr/>
              </p:nvSpPr>
              <p:spPr bwMode="auto">
                <a:xfrm>
                  <a:off x="2046" y="2868"/>
                  <a:ext cx="540" cy="234"/>
                </a:xfrm>
                <a:custGeom>
                  <a:avLst/>
                  <a:gdLst>
                    <a:gd name="T0" fmla="*/ 6 w 540"/>
                    <a:gd name="T1" fmla="*/ 6 h 234"/>
                    <a:gd name="T2" fmla="*/ 18 w 540"/>
                    <a:gd name="T3" fmla="*/ 12 h 234"/>
                    <a:gd name="T4" fmla="*/ 24 w 540"/>
                    <a:gd name="T5" fmla="*/ 18 h 234"/>
                    <a:gd name="T6" fmla="*/ 36 w 540"/>
                    <a:gd name="T7" fmla="*/ 24 h 234"/>
                    <a:gd name="T8" fmla="*/ 48 w 540"/>
                    <a:gd name="T9" fmla="*/ 30 h 234"/>
                    <a:gd name="T10" fmla="*/ 60 w 540"/>
                    <a:gd name="T11" fmla="*/ 36 h 234"/>
                    <a:gd name="T12" fmla="*/ 72 w 540"/>
                    <a:gd name="T13" fmla="*/ 42 h 234"/>
                    <a:gd name="T14" fmla="*/ 78 w 540"/>
                    <a:gd name="T15" fmla="*/ 48 h 234"/>
                    <a:gd name="T16" fmla="*/ 90 w 540"/>
                    <a:gd name="T17" fmla="*/ 54 h 234"/>
                    <a:gd name="T18" fmla="*/ 102 w 540"/>
                    <a:gd name="T19" fmla="*/ 60 h 234"/>
                    <a:gd name="T20" fmla="*/ 114 w 540"/>
                    <a:gd name="T21" fmla="*/ 66 h 234"/>
                    <a:gd name="T22" fmla="*/ 120 w 540"/>
                    <a:gd name="T23" fmla="*/ 72 h 234"/>
                    <a:gd name="T24" fmla="*/ 132 w 540"/>
                    <a:gd name="T25" fmla="*/ 78 h 234"/>
                    <a:gd name="T26" fmla="*/ 144 w 540"/>
                    <a:gd name="T27" fmla="*/ 84 h 234"/>
                    <a:gd name="T28" fmla="*/ 156 w 540"/>
                    <a:gd name="T29" fmla="*/ 90 h 234"/>
                    <a:gd name="T30" fmla="*/ 168 w 540"/>
                    <a:gd name="T31" fmla="*/ 90 h 234"/>
                    <a:gd name="T32" fmla="*/ 174 w 540"/>
                    <a:gd name="T33" fmla="*/ 96 h 234"/>
                    <a:gd name="T34" fmla="*/ 186 w 540"/>
                    <a:gd name="T35" fmla="*/ 102 h 234"/>
                    <a:gd name="T36" fmla="*/ 198 w 540"/>
                    <a:gd name="T37" fmla="*/ 108 h 234"/>
                    <a:gd name="T38" fmla="*/ 210 w 540"/>
                    <a:gd name="T39" fmla="*/ 114 h 234"/>
                    <a:gd name="T40" fmla="*/ 216 w 540"/>
                    <a:gd name="T41" fmla="*/ 120 h 234"/>
                    <a:gd name="T42" fmla="*/ 228 w 540"/>
                    <a:gd name="T43" fmla="*/ 120 h 234"/>
                    <a:gd name="T44" fmla="*/ 240 w 540"/>
                    <a:gd name="T45" fmla="*/ 126 h 234"/>
                    <a:gd name="T46" fmla="*/ 252 w 540"/>
                    <a:gd name="T47" fmla="*/ 132 h 234"/>
                    <a:gd name="T48" fmla="*/ 264 w 540"/>
                    <a:gd name="T49" fmla="*/ 138 h 234"/>
                    <a:gd name="T50" fmla="*/ 270 w 540"/>
                    <a:gd name="T51" fmla="*/ 144 h 234"/>
                    <a:gd name="T52" fmla="*/ 282 w 540"/>
                    <a:gd name="T53" fmla="*/ 144 h 234"/>
                    <a:gd name="T54" fmla="*/ 294 w 540"/>
                    <a:gd name="T55" fmla="*/ 150 h 234"/>
                    <a:gd name="T56" fmla="*/ 306 w 540"/>
                    <a:gd name="T57" fmla="*/ 156 h 234"/>
                    <a:gd name="T58" fmla="*/ 312 w 540"/>
                    <a:gd name="T59" fmla="*/ 156 h 234"/>
                    <a:gd name="T60" fmla="*/ 324 w 540"/>
                    <a:gd name="T61" fmla="*/ 162 h 234"/>
                    <a:gd name="T62" fmla="*/ 336 w 540"/>
                    <a:gd name="T63" fmla="*/ 168 h 234"/>
                    <a:gd name="T64" fmla="*/ 348 w 540"/>
                    <a:gd name="T65" fmla="*/ 174 h 234"/>
                    <a:gd name="T66" fmla="*/ 360 w 540"/>
                    <a:gd name="T67" fmla="*/ 174 h 234"/>
                    <a:gd name="T68" fmla="*/ 366 w 540"/>
                    <a:gd name="T69" fmla="*/ 180 h 234"/>
                    <a:gd name="T70" fmla="*/ 378 w 540"/>
                    <a:gd name="T71" fmla="*/ 186 h 234"/>
                    <a:gd name="T72" fmla="*/ 390 w 540"/>
                    <a:gd name="T73" fmla="*/ 186 h 234"/>
                    <a:gd name="T74" fmla="*/ 402 w 540"/>
                    <a:gd name="T75" fmla="*/ 192 h 234"/>
                    <a:gd name="T76" fmla="*/ 408 w 540"/>
                    <a:gd name="T77" fmla="*/ 192 h 234"/>
                    <a:gd name="T78" fmla="*/ 420 w 540"/>
                    <a:gd name="T79" fmla="*/ 198 h 234"/>
                    <a:gd name="T80" fmla="*/ 432 w 540"/>
                    <a:gd name="T81" fmla="*/ 204 h 234"/>
                    <a:gd name="T82" fmla="*/ 444 w 540"/>
                    <a:gd name="T83" fmla="*/ 204 h 234"/>
                    <a:gd name="T84" fmla="*/ 450 w 540"/>
                    <a:gd name="T85" fmla="*/ 210 h 234"/>
                    <a:gd name="T86" fmla="*/ 462 w 540"/>
                    <a:gd name="T87" fmla="*/ 210 h 234"/>
                    <a:gd name="T88" fmla="*/ 474 w 540"/>
                    <a:gd name="T89" fmla="*/ 216 h 234"/>
                    <a:gd name="T90" fmla="*/ 486 w 540"/>
                    <a:gd name="T91" fmla="*/ 222 h 234"/>
                    <a:gd name="T92" fmla="*/ 498 w 540"/>
                    <a:gd name="T93" fmla="*/ 222 h 234"/>
                    <a:gd name="T94" fmla="*/ 504 w 540"/>
                    <a:gd name="T95" fmla="*/ 228 h 234"/>
                    <a:gd name="T96" fmla="*/ 516 w 540"/>
                    <a:gd name="T97" fmla="*/ 228 h 234"/>
                    <a:gd name="T98" fmla="*/ 528 w 540"/>
                    <a:gd name="T99" fmla="*/ 234 h 234"/>
                    <a:gd name="T100" fmla="*/ 540 w 540"/>
                    <a:gd name="T101" fmla="*/ 234 h 23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40" h="23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12" y="12"/>
                      </a:lnTo>
                      <a:lnTo>
                        <a:pt x="18" y="12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36" y="24"/>
                      </a:lnTo>
                      <a:lnTo>
                        <a:pt x="42" y="24"/>
                      </a:lnTo>
                      <a:lnTo>
                        <a:pt x="42" y="30"/>
                      </a:lnTo>
                      <a:lnTo>
                        <a:pt x="48" y="30"/>
                      </a:lnTo>
                      <a:lnTo>
                        <a:pt x="54" y="30"/>
                      </a:lnTo>
                      <a:lnTo>
                        <a:pt x="54" y="36"/>
                      </a:lnTo>
                      <a:lnTo>
                        <a:pt x="60" y="36"/>
                      </a:lnTo>
                      <a:lnTo>
                        <a:pt x="66" y="36"/>
                      </a:lnTo>
                      <a:lnTo>
                        <a:pt x="66" y="42"/>
                      </a:lnTo>
                      <a:lnTo>
                        <a:pt x="72" y="42"/>
                      </a:lnTo>
                      <a:lnTo>
                        <a:pt x="78" y="48"/>
                      </a:lnTo>
                      <a:lnTo>
                        <a:pt x="84" y="48"/>
                      </a:lnTo>
                      <a:lnTo>
                        <a:pt x="84" y="54"/>
                      </a:lnTo>
                      <a:lnTo>
                        <a:pt x="90" y="54"/>
                      </a:lnTo>
                      <a:lnTo>
                        <a:pt x="96" y="54"/>
                      </a:lnTo>
                      <a:lnTo>
                        <a:pt x="96" y="60"/>
                      </a:lnTo>
                      <a:lnTo>
                        <a:pt x="102" y="60"/>
                      </a:lnTo>
                      <a:lnTo>
                        <a:pt x="108" y="60"/>
                      </a:lnTo>
                      <a:lnTo>
                        <a:pt x="108" y="66"/>
                      </a:lnTo>
                      <a:lnTo>
                        <a:pt x="114" y="66"/>
                      </a:lnTo>
                      <a:lnTo>
                        <a:pt x="120" y="66"/>
                      </a:lnTo>
                      <a:lnTo>
                        <a:pt x="120" y="72"/>
                      </a:lnTo>
                      <a:lnTo>
                        <a:pt x="126" y="72"/>
                      </a:lnTo>
                      <a:lnTo>
                        <a:pt x="132" y="72"/>
                      </a:lnTo>
                      <a:lnTo>
                        <a:pt x="132" y="78"/>
                      </a:lnTo>
                      <a:lnTo>
                        <a:pt x="138" y="78"/>
                      </a:lnTo>
                      <a:lnTo>
                        <a:pt x="144" y="78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56" y="90"/>
                      </a:lnTo>
                      <a:lnTo>
                        <a:pt x="162" y="90"/>
                      </a:lnTo>
                      <a:lnTo>
                        <a:pt x="168" y="90"/>
                      </a:lnTo>
                      <a:lnTo>
                        <a:pt x="168" y="96"/>
                      </a:lnTo>
                      <a:lnTo>
                        <a:pt x="174" y="96"/>
                      </a:lnTo>
                      <a:lnTo>
                        <a:pt x="180" y="96"/>
                      </a:lnTo>
                      <a:lnTo>
                        <a:pt x="180" y="102"/>
                      </a:lnTo>
                      <a:lnTo>
                        <a:pt x="186" y="102"/>
                      </a:lnTo>
                      <a:lnTo>
                        <a:pt x="192" y="102"/>
                      </a:lnTo>
                      <a:lnTo>
                        <a:pt x="192" y="108"/>
                      </a:lnTo>
                      <a:lnTo>
                        <a:pt x="198" y="108"/>
                      </a:lnTo>
                      <a:lnTo>
                        <a:pt x="204" y="108"/>
                      </a:lnTo>
                      <a:lnTo>
                        <a:pt x="204" y="114"/>
                      </a:lnTo>
                      <a:lnTo>
                        <a:pt x="210" y="114"/>
                      </a:lnTo>
                      <a:lnTo>
                        <a:pt x="216" y="114"/>
                      </a:lnTo>
                      <a:lnTo>
                        <a:pt x="216" y="120"/>
                      </a:lnTo>
                      <a:lnTo>
                        <a:pt x="222" y="120"/>
                      </a:lnTo>
                      <a:lnTo>
                        <a:pt x="228" y="120"/>
                      </a:lnTo>
                      <a:lnTo>
                        <a:pt x="234" y="126"/>
                      </a:lnTo>
                      <a:lnTo>
                        <a:pt x="240" y="126"/>
                      </a:lnTo>
                      <a:lnTo>
                        <a:pt x="246" y="132"/>
                      </a:lnTo>
                      <a:lnTo>
                        <a:pt x="252" y="132"/>
                      </a:lnTo>
                      <a:lnTo>
                        <a:pt x="258" y="132"/>
                      </a:lnTo>
                      <a:lnTo>
                        <a:pt x="258" y="138"/>
                      </a:lnTo>
                      <a:lnTo>
                        <a:pt x="264" y="138"/>
                      </a:lnTo>
                      <a:lnTo>
                        <a:pt x="270" y="138"/>
                      </a:lnTo>
                      <a:lnTo>
                        <a:pt x="270" y="144"/>
                      </a:lnTo>
                      <a:lnTo>
                        <a:pt x="276" y="144"/>
                      </a:lnTo>
                      <a:lnTo>
                        <a:pt x="282" y="144"/>
                      </a:lnTo>
                      <a:lnTo>
                        <a:pt x="288" y="150"/>
                      </a:lnTo>
                      <a:lnTo>
                        <a:pt x="294" y="150"/>
                      </a:lnTo>
                      <a:lnTo>
                        <a:pt x="300" y="150"/>
                      </a:lnTo>
                      <a:lnTo>
                        <a:pt x="300" y="156"/>
                      </a:lnTo>
                      <a:lnTo>
                        <a:pt x="306" y="156"/>
                      </a:lnTo>
                      <a:lnTo>
                        <a:pt x="312" y="156"/>
                      </a:lnTo>
                      <a:lnTo>
                        <a:pt x="318" y="162"/>
                      </a:lnTo>
                      <a:lnTo>
                        <a:pt x="324" y="162"/>
                      </a:lnTo>
                      <a:lnTo>
                        <a:pt x="330" y="162"/>
                      </a:lnTo>
                      <a:lnTo>
                        <a:pt x="330" y="168"/>
                      </a:lnTo>
                      <a:lnTo>
                        <a:pt x="336" y="168"/>
                      </a:lnTo>
                      <a:lnTo>
                        <a:pt x="342" y="168"/>
                      </a:lnTo>
                      <a:lnTo>
                        <a:pt x="348" y="174"/>
                      </a:lnTo>
                      <a:lnTo>
                        <a:pt x="354" y="174"/>
                      </a:lnTo>
                      <a:lnTo>
                        <a:pt x="360" y="174"/>
                      </a:lnTo>
                      <a:lnTo>
                        <a:pt x="366" y="180"/>
                      </a:lnTo>
                      <a:lnTo>
                        <a:pt x="372" y="180"/>
                      </a:lnTo>
                      <a:lnTo>
                        <a:pt x="378" y="180"/>
                      </a:lnTo>
                      <a:lnTo>
                        <a:pt x="378" y="186"/>
                      </a:lnTo>
                      <a:lnTo>
                        <a:pt x="384" y="186"/>
                      </a:lnTo>
                      <a:lnTo>
                        <a:pt x="390" y="186"/>
                      </a:lnTo>
                      <a:lnTo>
                        <a:pt x="396" y="186"/>
                      </a:lnTo>
                      <a:lnTo>
                        <a:pt x="396" y="192"/>
                      </a:lnTo>
                      <a:lnTo>
                        <a:pt x="402" y="192"/>
                      </a:lnTo>
                      <a:lnTo>
                        <a:pt x="408" y="192"/>
                      </a:lnTo>
                      <a:lnTo>
                        <a:pt x="414" y="198"/>
                      </a:lnTo>
                      <a:lnTo>
                        <a:pt x="420" y="198"/>
                      </a:lnTo>
                      <a:lnTo>
                        <a:pt x="426" y="198"/>
                      </a:lnTo>
                      <a:lnTo>
                        <a:pt x="432" y="204"/>
                      </a:lnTo>
                      <a:lnTo>
                        <a:pt x="438" y="204"/>
                      </a:lnTo>
                      <a:lnTo>
                        <a:pt x="444" y="204"/>
                      </a:lnTo>
                      <a:lnTo>
                        <a:pt x="450" y="210"/>
                      </a:lnTo>
                      <a:lnTo>
                        <a:pt x="456" y="210"/>
                      </a:lnTo>
                      <a:lnTo>
                        <a:pt x="462" y="210"/>
                      </a:lnTo>
                      <a:lnTo>
                        <a:pt x="468" y="216"/>
                      </a:lnTo>
                      <a:lnTo>
                        <a:pt x="474" y="216"/>
                      </a:lnTo>
                      <a:lnTo>
                        <a:pt x="480" y="216"/>
                      </a:lnTo>
                      <a:lnTo>
                        <a:pt x="486" y="222"/>
                      </a:lnTo>
                      <a:lnTo>
                        <a:pt x="492" y="222"/>
                      </a:lnTo>
                      <a:lnTo>
                        <a:pt x="498" y="222"/>
                      </a:lnTo>
                      <a:lnTo>
                        <a:pt x="504" y="222"/>
                      </a:lnTo>
                      <a:lnTo>
                        <a:pt x="504" y="228"/>
                      </a:lnTo>
                      <a:lnTo>
                        <a:pt x="510" y="228"/>
                      </a:lnTo>
                      <a:lnTo>
                        <a:pt x="516" y="228"/>
                      </a:lnTo>
                      <a:lnTo>
                        <a:pt x="522" y="228"/>
                      </a:lnTo>
                      <a:lnTo>
                        <a:pt x="528" y="234"/>
                      </a:lnTo>
                      <a:lnTo>
                        <a:pt x="534" y="234"/>
                      </a:lnTo>
                      <a:lnTo>
                        <a:pt x="540" y="234"/>
                      </a:lnTo>
                    </a:path>
                  </a:pathLst>
                </a:custGeom>
                <a:noFill/>
                <a:ln w="19050" cmpd="sng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3" name="Freeform 62"/>
                <p:cNvSpPr>
                  <a:spLocks/>
                </p:cNvSpPr>
                <p:nvPr/>
              </p:nvSpPr>
              <p:spPr bwMode="auto">
                <a:xfrm>
                  <a:off x="2586" y="3102"/>
                  <a:ext cx="546" cy="114"/>
                </a:xfrm>
                <a:custGeom>
                  <a:avLst/>
                  <a:gdLst>
                    <a:gd name="T0" fmla="*/ 6 w 546"/>
                    <a:gd name="T1" fmla="*/ 6 h 114"/>
                    <a:gd name="T2" fmla="*/ 18 w 546"/>
                    <a:gd name="T3" fmla="*/ 6 h 114"/>
                    <a:gd name="T4" fmla="*/ 30 w 546"/>
                    <a:gd name="T5" fmla="*/ 12 h 114"/>
                    <a:gd name="T6" fmla="*/ 42 w 546"/>
                    <a:gd name="T7" fmla="*/ 12 h 114"/>
                    <a:gd name="T8" fmla="*/ 54 w 546"/>
                    <a:gd name="T9" fmla="*/ 18 h 114"/>
                    <a:gd name="T10" fmla="*/ 60 w 546"/>
                    <a:gd name="T11" fmla="*/ 18 h 114"/>
                    <a:gd name="T12" fmla="*/ 72 w 546"/>
                    <a:gd name="T13" fmla="*/ 24 h 114"/>
                    <a:gd name="T14" fmla="*/ 84 w 546"/>
                    <a:gd name="T15" fmla="*/ 24 h 114"/>
                    <a:gd name="T16" fmla="*/ 96 w 546"/>
                    <a:gd name="T17" fmla="*/ 30 h 114"/>
                    <a:gd name="T18" fmla="*/ 102 w 546"/>
                    <a:gd name="T19" fmla="*/ 30 h 114"/>
                    <a:gd name="T20" fmla="*/ 114 w 546"/>
                    <a:gd name="T21" fmla="*/ 30 h 114"/>
                    <a:gd name="T22" fmla="*/ 126 w 546"/>
                    <a:gd name="T23" fmla="*/ 36 h 114"/>
                    <a:gd name="T24" fmla="*/ 138 w 546"/>
                    <a:gd name="T25" fmla="*/ 36 h 114"/>
                    <a:gd name="T26" fmla="*/ 150 w 546"/>
                    <a:gd name="T27" fmla="*/ 42 h 114"/>
                    <a:gd name="T28" fmla="*/ 156 w 546"/>
                    <a:gd name="T29" fmla="*/ 42 h 114"/>
                    <a:gd name="T30" fmla="*/ 168 w 546"/>
                    <a:gd name="T31" fmla="*/ 48 h 114"/>
                    <a:gd name="T32" fmla="*/ 180 w 546"/>
                    <a:gd name="T33" fmla="*/ 48 h 114"/>
                    <a:gd name="T34" fmla="*/ 192 w 546"/>
                    <a:gd name="T35" fmla="*/ 48 h 114"/>
                    <a:gd name="T36" fmla="*/ 198 w 546"/>
                    <a:gd name="T37" fmla="*/ 54 h 114"/>
                    <a:gd name="T38" fmla="*/ 210 w 546"/>
                    <a:gd name="T39" fmla="*/ 54 h 114"/>
                    <a:gd name="T40" fmla="*/ 222 w 546"/>
                    <a:gd name="T41" fmla="*/ 54 h 114"/>
                    <a:gd name="T42" fmla="*/ 234 w 546"/>
                    <a:gd name="T43" fmla="*/ 60 h 114"/>
                    <a:gd name="T44" fmla="*/ 246 w 546"/>
                    <a:gd name="T45" fmla="*/ 60 h 114"/>
                    <a:gd name="T46" fmla="*/ 252 w 546"/>
                    <a:gd name="T47" fmla="*/ 66 h 114"/>
                    <a:gd name="T48" fmla="*/ 264 w 546"/>
                    <a:gd name="T49" fmla="*/ 66 h 114"/>
                    <a:gd name="T50" fmla="*/ 276 w 546"/>
                    <a:gd name="T51" fmla="*/ 66 h 114"/>
                    <a:gd name="T52" fmla="*/ 288 w 546"/>
                    <a:gd name="T53" fmla="*/ 72 h 114"/>
                    <a:gd name="T54" fmla="*/ 294 w 546"/>
                    <a:gd name="T55" fmla="*/ 72 h 114"/>
                    <a:gd name="T56" fmla="*/ 306 w 546"/>
                    <a:gd name="T57" fmla="*/ 72 h 114"/>
                    <a:gd name="T58" fmla="*/ 318 w 546"/>
                    <a:gd name="T59" fmla="*/ 78 h 114"/>
                    <a:gd name="T60" fmla="*/ 330 w 546"/>
                    <a:gd name="T61" fmla="*/ 78 h 114"/>
                    <a:gd name="T62" fmla="*/ 336 w 546"/>
                    <a:gd name="T63" fmla="*/ 78 h 114"/>
                    <a:gd name="T64" fmla="*/ 348 w 546"/>
                    <a:gd name="T65" fmla="*/ 84 h 114"/>
                    <a:gd name="T66" fmla="*/ 360 w 546"/>
                    <a:gd name="T67" fmla="*/ 84 h 114"/>
                    <a:gd name="T68" fmla="*/ 372 w 546"/>
                    <a:gd name="T69" fmla="*/ 84 h 114"/>
                    <a:gd name="T70" fmla="*/ 384 w 546"/>
                    <a:gd name="T71" fmla="*/ 90 h 114"/>
                    <a:gd name="T72" fmla="*/ 390 w 546"/>
                    <a:gd name="T73" fmla="*/ 90 h 114"/>
                    <a:gd name="T74" fmla="*/ 402 w 546"/>
                    <a:gd name="T75" fmla="*/ 90 h 114"/>
                    <a:gd name="T76" fmla="*/ 414 w 546"/>
                    <a:gd name="T77" fmla="*/ 90 h 114"/>
                    <a:gd name="T78" fmla="*/ 426 w 546"/>
                    <a:gd name="T79" fmla="*/ 96 h 114"/>
                    <a:gd name="T80" fmla="*/ 432 w 546"/>
                    <a:gd name="T81" fmla="*/ 96 h 114"/>
                    <a:gd name="T82" fmla="*/ 444 w 546"/>
                    <a:gd name="T83" fmla="*/ 96 h 114"/>
                    <a:gd name="T84" fmla="*/ 456 w 546"/>
                    <a:gd name="T85" fmla="*/ 96 h 114"/>
                    <a:gd name="T86" fmla="*/ 468 w 546"/>
                    <a:gd name="T87" fmla="*/ 102 h 114"/>
                    <a:gd name="T88" fmla="*/ 480 w 546"/>
                    <a:gd name="T89" fmla="*/ 102 h 114"/>
                    <a:gd name="T90" fmla="*/ 486 w 546"/>
                    <a:gd name="T91" fmla="*/ 102 h 114"/>
                    <a:gd name="T92" fmla="*/ 498 w 546"/>
                    <a:gd name="T93" fmla="*/ 108 h 114"/>
                    <a:gd name="T94" fmla="*/ 510 w 546"/>
                    <a:gd name="T95" fmla="*/ 108 h 114"/>
                    <a:gd name="T96" fmla="*/ 522 w 546"/>
                    <a:gd name="T97" fmla="*/ 108 h 114"/>
                    <a:gd name="T98" fmla="*/ 528 w 546"/>
                    <a:gd name="T99" fmla="*/ 108 h 114"/>
                    <a:gd name="T100" fmla="*/ 540 w 546"/>
                    <a:gd name="T101" fmla="*/ 114 h 11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46" h="11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18" y="6"/>
                      </a:lnTo>
                      <a:lnTo>
                        <a:pt x="24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36" y="12"/>
                      </a:lnTo>
                      <a:lnTo>
                        <a:pt x="42" y="12"/>
                      </a:lnTo>
                      <a:lnTo>
                        <a:pt x="48" y="12"/>
                      </a:lnTo>
                      <a:lnTo>
                        <a:pt x="48" y="18"/>
                      </a:lnTo>
                      <a:lnTo>
                        <a:pt x="54" y="18"/>
                      </a:lnTo>
                      <a:lnTo>
                        <a:pt x="60" y="18"/>
                      </a:lnTo>
                      <a:lnTo>
                        <a:pt x="66" y="18"/>
                      </a:lnTo>
                      <a:lnTo>
                        <a:pt x="72" y="24"/>
                      </a:lnTo>
                      <a:lnTo>
                        <a:pt x="78" y="24"/>
                      </a:lnTo>
                      <a:lnTo>
                        <a:pt x="84" y="24"/>
                      </a:lnTo>
                      <a:lnTo>
                        <a:pt x="90" y="24"/>
                      </a:lnTo>
                      <a:lnTo>
                        <a:pt x="96" y="30"/>
                      </a:lnTo>
                      <a:lnTo>
                        <a:pt x="102" y="30"/>
                      </a:lnTo>
                      <a:lnTo>
                        <a:pt x="108" y="30"/>
                      </a:lnTo>
                      <a:lnTo>
                        <a:pt x="114" y="30"/>
                      </a:lnTo>
                      <a:lnTo>
                        <a:pt x="120" y="36"/>
                      </a:lnTo>
                      <a:lnTo>
                        <a:pt x="126" y="36"/>
                      </a:lnTo>
                      <a:lnTo>
                        <a:pt x="132" y="36"/>
                      </a:lnTo>
                      <a:lnTo>
                        <a:pt x="138" y="36"/>
                      </a:lnTo>
                      <a:lnTo>
                        <a:pt x="144" y="42"/>
                      </a:lnTo>
                      <a:lnTo>
                        <a:pt x="150" y="42"/>
                      </a:lnTo>
                      <a:lnTo>
                        <a:pt x="156" y="42"/>
                      </a:lnTo>
                      <a:lnTo>
                        <a:pt x="162" y="42"/>
                      </a:lnTo>
                      <a:lnTo>
                        <a:pt x="168" y="42"/>
                      </a:lnTo>
                      <a:lnTo>
                        <a:pt x="168" y="48"/>
                      </a:lnTo>
                      <a:lnTo>
                        <a:pt x="174" y="48"/>
                      </a:lnTo>
                      <a:lnTo>
                        <a:pt x="180" y="48"/>
                      </a:lnTo>
                      <a:lnTo>
                        <a:pt x="186" y="48"/>
                      </a:lnTo>
                      <a:lnTo>
                        <a:pt x="192" y="48"/>
                      </a:lnTo>
                      <a:lnTo>
                        <a:pt x="192" y="54"/>
                      </a:lnTo>
                      <a:lnTo>
                        <a:pt x="198" y="54"/>
                      </a:lnTo>
                      <a:lnTo>
                        <a:pt x="204" y="54"/>
                      </a:lnTo>
                      <a:lnTo>
                        <a:pt x="210" y="54"/>
                      </a:lnTo>
                      <a:lnTo>
                        <a:pt x="216" y="54"/>
                      </a:lnTo>
                      <a:lnTo>
                        <a:pt x="222" y="54"/>
                      </a:lnTo>
                      <a:lnTo>
                        <a:pt x="222" y="60"/>
                      </a:lnTo>
                      <a:lnTo>
                        <a:pt x="228" y="60"/>
                      </a:lnTo>
                      <a:lnTo>
                        <a:pt x="234" y="60"/>
                      </a:lnTo>
                      <a:lnTo>
                        <a:pt x="240" y="60"/>
                      </a:lnTo>
                      <a:lnTo>
                        <a:pt x="246" y="60"/>
                      </a:lnTo>
                      <a:lnTo>
                        <a:pt x="252" y="60"/>
                      </a:lnTo>
                      <a:lnTo>
                        <a:pt x="252" y="66"/>
                      </a:lnTo>
                      <a:lnTo>
                        <a:pt x="258" y="66"/>
                      </a:lnTo>
                      <a:lnTo>
                        <a:pt x="264" y="66"/>
                      </a:lnTo>
                      <a:lnTo>
                        <a:pt x="270" y="66"/>
                      </a:lnTo>
                      <a:lnTo>
                        <a:pt x="276" y="66"/>
                      </a:lnTo>
                      <a:lnTo>
                        <a:pt x="282" y="66"/>
                      </a:lnTo>
                      <a:lnTo>
                        <a:pt x="282" y="72"/>
                      </a:lnTo>
                      <a:lnTo>
                        <a:pt x="288" y="72"/>
                      </a:lnTo>
                      <a:lnTo>
                        <a:pt x="294" y="72"/>
                      </a:lnTo>
                      <a:lnTo>
                        <a:pt x="300" y="72"/>
                      </a:lnTo>
                      <a:lnTo>
                        <a:pt x="306" y="72"/>
                      </a:lnTo>
                      <a:lnTo>
                        <a:pt x="312" y="72"/>
                      </a:lnTo>
                      <a:lnTo>
                        <a:pt x="312" y="78"/>
                      </a:lnTo>
                      <a:lnTo>
                        <a:pt x="318" y="78"/>
                      </a:lnTo>
                      <a:lnTo>
                        <a:pt x="324" y="78"/>
                      </a:lnTo>
                      <a:lnTo>
                        <a:pt x="330" y="78"/>
                      </a:lnTo>
                      <a:lnTo>
                        <a:pt x="336" y="78"/>
                      </a:lnTo>
                      <a:lnTo>
                        <a:pt x="342" y="78"/>
                      </a:lnTo>
                      <a:lnTo>
                        <a:pt x="348" y="78"/>
                      </a:lnTo>
                      <a:lnTo>
                        <a:pt x="348" y="84"/>
                      </a:lnTo>
                      <a:lnTo>
                        <a:pt x="354" y="84"/>
                      </a:lnTo>
                      <a:lnTo>
                        <a:pt x="360" y="84"/>
                      </a:lnTo>
                      <a:lnTo>
                        <a:pt x="366" y="84"/>
                      </a:lnTo>
                      <a:lnTo>
                        <a:pt x="372" y="84"/>
                      </a:lnTo>
                      <a:lnTo>
                        <a:pt x="378" y="84"/>
                      </a:lnTo>
                      <a:lnTo>
                        <a:pt x="384" y="90"/>
                      </a:lnTo>
                      <a:lnTo>
                        <a:pt x="390" y="90"/>
                      </a:lnTo>
                      <a:lnTo>
                        <a:pt x="396" y="90"/>
                      </a:lnTo>
                      <a:lnTo>
                        <a:pt x="402" y="90"/>
                      </a:lnTo>
                      <a:lnTo>
                        <a:pt x="408" y="90"/>
                      </a:lnTo>
                      <a:lnTo>
                        <a:pt x="414" y="90"/>
                      </a:lnTo>
                      <a:lnTo>
                        <a:pt x="420" y="90"/>
                      </a:lnTo>
                      <a:lnTo>
                        <a:pt x="420" y="96"/>
                      </a:lnTo>
                      <a:lnTo>
                        <a:pt x="426" y="96"/>
                      </a:lnTo>
                      <a:lnTo>
                        <a:pt x="432" y="96"/>
                      </a:lnTo>
                      <a:lnTo>
                        <a:pt x="438" y="96"/>
                      </a:lnTo>
                      <a:lnTo>
                        <a:pt x="444" y="96"/>
                      </a:lnTo>
                      <a:lnTo>
                        <a:pt x="450" y="96"/>
                      </a:lnTo>
                      <a:lnTo>
                        <a:pt x="456" y="96"/>
                      </a:lnTo>
                      <a:lnTo>
                        <a:pt x="456" y="102"/>
                      </a:lnTo>
                      <a:lnTo>
                        <a:pt x="462" y="102"/>
                      </a:lnTo>
                      <a:lnTo>
                        <a:pt x="468" y="102"/>
                      </a:lnTo>
                      <a:lnTo>
                        <a:pt x="474" y="102"/>
                      </a:lnTo>
                      <a:lnTo>
                        <a:pt x="480" y="102"/>
                      </a:lnTo>
                      <a:lnTo>
                        <a:pt x="486" y="102"/>
                      </a:lnTo>
                      <a:lnTo>
                        <a:pt x="492" y="102"/>
                      </a:lnTo>
                      <a:lnTo>
                        <a:pt x="498" y="102"/>
                      </a:lnTo>
                      <a:lnTo>
                        <a:pt x="498" y="108"/>
                      </a:lnTo>
                      <a:lnTo>
                        <a:pt x="504" y="108"/>
                      </a:lnTo>
                      <a:lnTo>
                        <a:pt x="510" y="108"/>
                      </a:lnTo>
                      <a:lnTo>
                        <a:pt x="516" y="108"/>
                      </a:lnTo>
                      <a:lnTo>
                        <a:pt x="522" y="108"/>
                      </a:lnTo>
                      <a:lnTo>
                        <a:pt x="528" y="108"/>
                      </a:lnTo>
                      <a:lnTo>
                        <a:pt x="534" y="108"/>
                      </a:lnTo>
                      <a:lnTo>
                        <a:pt x="540" y="108"/>
                      </a:lnTo>
                      <a:lnTo>
                        <a:pt x="540" y="114"/>
                      </a:lnTo>
                      <a:lnTo>
                        <a:pt x="546" y="114"/>
                      </a:lnTo>
                    </a:path>
                  </a:pathLst>
                </a:custGeom>
                <a:noFill/>
                <a:ln w="19050" cmpd="sng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4" name="Freeform 63"/>
                <p:cNvSpPr>
                  <a:spLocks/>
                </p:cNvSpPr>
                <p:nvPr/>
              </p:nvSpPr>
              <p:spPr bwMode="auto">
                <a:xfrm>
                  <a:off x="3132" y="3216"/>
                  <a:ext cx="498" cy="42"/>
                </a:xfrm>
                <a:custGeom>
                  <a:avLst/>
                  <a:gdLst>
                    <a:gd name="T0" fmla="*/ 6 w 498"/>
                    <a:gd name="T1" fmla="*/ 0 h 42"/>
                    <a:gd name="T2" fmla="*/ 12 w 498"/>
                    <a:gd name="T3" fmla="*/ 0 h 42"/>
                    <a:gd name="T4" fmla="*/ 18 w 498"/>
                    <a:gd name="T5" fmla="*/ 0 h 42"/>
                    <a:gd name="T6" fmla="*/ 30 w 498"/>
                    <a:gd name="T7" fmla="*/ 0 h 42"/>
                    <a:gd name="T8" fmla="*/ 36 w 498"/>
                    <a:gd name="T9" fmla="*/ 0 h 42"/>
                    <a:gd name="T10" fmla="*/ 48 w 498"/>
                    <a:gd name="T11" fmla="*/ 6 h 42"/>
                    <a:gd name="T12" fmla="*/ 54 w 498"/>
                    <a:gd name="T13" fmla="*/ 6 h 42"/>
                    <a:gd name="T14" fmla="*/ 66 w 498"/>
                    <a:gd name="T15" fmla="*/ 6 h 42"/>
                    <a:gd name="T16" fmla="*/ 72 w 498"/>
                    <a:gd name="T17" fmla="*/ 6 h 42"/>
                    <a:gd name="T18" fmla="*/ 78 w 498"/>
                    <a:gd name="T19" fmla="*/ 6 h 42"/>
                    <a:gd name="T20" fmla="*/ 90 w 498"/>
                    <a:gd name="T21" fmla="*/ 6 h 42"/>
                    <a:gd name="T22" fmla="*/ 96 w 498"/>
                    <a:gd name="T23" fmla="*/ 12 h 42"/>
                    <a:gd name="T24" fmla="*/ 108 w 498"/>
                    <a:gd name="T25" fmla="*/ 12 h 42"/>
                    <a:gd name="T26" fmla="*/ 114 w 498"/>
                    <a:gd name="T27" fmla="*/ 12 h 42"/>
                    <a:gd name="T28" fmla="*/ 126 w 498"/>
                    <a:gd name="T29" fmla="*/ 12 h 42"/>
                    <a:gd name="T30" fmla="*/ 132 w 498"/>
                    <a:gd name="T31" fmla="*/ 12 h 42"/>
                    <a:gd name="T32" fmla="*/ 138 w 498"/>
                    <a:gd name="T33" fmla="*/ 12 h 42"/>
                    <a:gd name="T34" fmla="*/ 150 w 498"/>
                    <a:gd name="T35" fmla="*/ 18 h 42"/>
                    <a:gd name="T36" fmla="*/ 156 w 498"/>
                    <a:gd name="T37" fmla="*/ 18 h 42"/>
                    <a:gd name="T38" fmla="*/ 168 w 498"/>
                    <a:gd name="T39" fmla="*/ 18 h 42"/>
                    <a:gd name="T40" fmla="*/ 174 w 498"/>
                    <a:gd name="T41" fmla="*/ 18 h 42"/>
                    <a:gd name="T42" fmla="*/ 180 w 498"/>
                    <a:gd name="T43" fmla="*/ 18 h 42"/>
                    <a:gd name="T44" fmla="*/ 192 w 498"/>
                    <a:gd name="T45" fmla="*/ 18 h 42"/>
                    <a:gd name="T46" fmla="*/ 198 w 498"/>
                    <a:gd name="T47" fmla="*/ 18 h 42"/>
                    <a:gd name="T48" fmla="*/ 210 w 498"/>
                    <a:gd name="T49" fmla="*/ 24 h 42"/>
                    <a:gd name="T50" fmla="*/ 216 w 498"/>
                    <a:gd name="T51" fmla="*/ 24 h 42"/>
                    <a:gd name="T52" fmla="*/ 228 w 498"/>
                    <a:gd name="T53" fmla="*/ 24 h 42"/>
                    <a:gd name="T54" fmla="*/ 234 w 498"/>
                    <a:gd name="T55" fmla="*/ 24 h 42"/>
                    <a:gd name="T56" fmla="*/ 240 w 498"/>
                    <a:gd name="T57" fmla="*/ 24 h 42"/>
                    <a:gd name="T58" fmla="*/ 252 w 498"/>
                    <a:gd name="T59" fmla="*/ 24 h 42"/>
                    <a:gd name="T60" fmla="*/ 258 w 498"/>
                    <a:gd name="T61" fmla="*/ 24 h 42"/>
                    <a:gd name="T62" fmla="*/ 270 w 498"/>
                    <a:gd name="T63" fmla="*/ 30 h 42"/>
                    <a:gd name="T64" fmla="*/ 276 w 498"/>
                    <a:gd name="T65" fmla="*/ 30 h 42"/>
                    <a:gd name="T66" fmla="*/ 288 w 498"/>
                    <a:gd name="T67" fmla="*/ 30 h 42"/>
                    <a:gd name="T68" fmla="*/ 294 w 498"/>
                    <a:gd name="T69" fmla="*/ 30 h 42"/>
                    <a:gd name="T70" fmla="*/ 300 w 498"/>
                    <a:gd name="T71" fmla="*/ 30 h 42"/>
                    <a:gd name="T72" fmla="*/ 312 w 498"/>
                    <a:gd name="T73" fmla="*/ 30 h 42"/>
                    <a:gd name="T74" fmla="*/ 318 w 498"/>
                    <a:gd name="T75" fmla="*/ 30 h 42"/>
                    <a:gd name="T76" fmla="*/ 330 w 498"/>
                    <a:gd name="T77" fmla="*/ 30 h 42"/>
                    <a:gd name="T78" fmla="*/ 336 w 498"/>
                    <a:gd name="T79" fmla="*/ 30 h 42"/>
                    <a:gd name="T80" fmla="*/ 342 w 498"/>
                    <a:gd name="T81" fmla="*/ 36 h 42"/>
                    <a:gd name="T82" fmla="*/ 354 w 498"/>
                    <a:gd name="T83" fmla="*/ 36 h 42"/>
                    <a:gd name="T84" fmla="*/ 360 w 498"/>
                    <a:gd name="T85" fmla="*/ 36 h 42"/>
                    <a:gd name="T86" fmla="*/ 372 w 498"/>
                    <a:gd name="T87" fmla="*/ 36 h 42"/>
                    <a:gd name="T88" fmla="*/ 378 w 498"/>
                    <a:gd name="T89" fmla="*/ 36 h 42"/>
                    <a:gd name="T90" fmla="*/ 390 w 498"/>
                    <a:gd name="T91" fmla="*/ 36 h 42"/>
                    <a:gd name="T92" fmla="*/ 396 w 498"/>
                    <a:gd name="T93" fmla="*/ 36 h 42"/>
                    <a:gd name="T94" fmla="*/ 402 w 498"/>
                    <a:gd name="T95" fmla="*/ 36 h 42"/>
                    <a:gd name="T96" fmla="*/ 414 w 498"/>
                    <a:gd name="T97" fmla="*/ 36 h 42"/>
                    <a:gd name="T98" fmla="*/ 420 w 498"/>
                    <a:gd name="T99" fmla="*/ 42 h 42"/>
                    <a:gd name="T100" fmla="*/ 432 w 498"/>
                    <a:gd name="T101" fmla="*/ 42 h 42"/>
                    <a:gd name="T102" fmla="*/ 438 w 498"/>
                    <a:gd name="T103" fmla="*/ 42 h 42"/>
                    <a:gd name="T104" fmla="*/ 444 w 498"/>
                    <a:gd name="T105" fmla="*/ 42 h 42"/>
                    <a:gd name="T106" fmla="*/ 456 w 498"/>
                    <a:gd name="T107" fmla="*/ 42 h 42"/>
                    <a:gd name="T108" fmla="*/ 462 w 498"/>
                    <a:gd name="T109" fmla="*/ 42 h 42"/>
                    <a:gd name="T110" fmla="*/ 474 w 498"/>
                    <a:gd name="T111" fmla="*/ 42 h 42"/>
                    <a:gd name="T112" fmla="*/ 480 w 498"/>
                    <a:gd name="T113" fmla="*/ 42 h 42"/>
                    <a:gd name="T114" fmla="*/ 492 w 498"/>
                    <a:gd name="T115" fmla="*/ 42 h 42"/>
                    <a:gd name="T116" fmla="*/ 498 w 498"/>
                    <a:gd name="T117" fmla="*/ 42 h 4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498" h="4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24" y="0"/>
                      </a:lnTo>
                      <a:lnTo>
                        <a:pt x="30" y="0"/>
                      </a:lnTo>
                      <a:lnTo>
                        <a:pt x="36" y="0"/>
                      </a:lnTo>
                      <a:lnTo>
                        <a:pt x="42" y="0"/>
                      </a:lnTo>
                      <a:lnTo>
                        <a:pt x="42" y="6"/>
                      </a:lnTo>
                      <a:lnTo>
                        <a:pt x="48" y="6"/>
                      </a:lnTo>
                      <a:lnTo>
                        <a:pt x="54" y="6"/>
                      </a:lnTo>
                      <a:lnTo>
                        <a:pt x="60" y="6"/>
                      </a:lnTo>
                      <a:lnTo>
                        <a:pt x="66" y="6"/>
                      </a:lnTo>
                      <a:lnTo>
                        <a:pt x="72" y="6"/>
                      </a:lnTo>
                      <a:lnTo>
                        <a:pt x="78" y="6"/>
                      </a:lnTo>
                      <a:lnTo>
                        <a:pt x="84" y="6"/>
                      </a:lnTo>
                      <a:lnTo>
                        <a:pt x="90" y="6"/>
                      </a:lnTo>
                      <a:lnTo>
                        <a:pt x="96" y="12"/>
                      </a:lnTo>
                      <a:lnTo>
                        <a:pt x="102" y="12"/>
                      </a:lnTo>
                      <a:lnTo>
                        <a:pt x="108" y="12"/>
                      </a:lnTo>
                      <a:lnTo>
                        <a:pt x="114" y="12"/>
                      </a:lnTo>
                      <a:lnTo>
                        <a:pt x="120" y="12"/>
                      </a:lnTo>
                      <a:lnTo>
                        <a:pt x="126" y="12"/>
                      </a:lnTo>
                      <a:lnTo>
                        <a:pt x="132" y="12"/>
                      </a:lnTo>
                      <a:lnTo>
                        <a:pt x="138" y="12"/>
                      </a:lnTo>
                      <a:lnTo>
                        <a:pt x="144" y="12"/>
                      </a:lnTo>
                      <a:lnTo>
                        <a:pt x="144" y="18"/>
                      </a:lnTo>
                      <a:lnTo>
                        <a:pt x="150" y="18"/>
                      </a:lnTo>
                      <a:lnTo>
                        <a:pt x="156" y="18"/>
                      </a:lnTo>
                      <a:lnTo>
                        <a:pt x="162" y="18"/>
                      </a:lnTo>
                      <a:lnTo>
                        <a:pt x="168" y="18"/>
                      </a:lnTo>
                      <a:lnTo>
                        <a:pt x="174" y="18"/>
                      </a:lnTo>
                      <a:lnTo>
                        <a:pt x="180" y="18"/>
                      </a:lnTo>
                      <a:lnTo>
                        <a:pt x="186" y="18"/>
                      </a:lnTo>
                      <a:lnTo>
                        <a:pt x="192" y="18"/>
                      </a:lnTo>
                      <a:lnTo>
                        <a:pt x="198" y="18"/>
                      </a:lnTo>
                      <a:lnTo>
                        <a:pt x="204" y="18"/>
                      </a:lnTo>
                      <a:lnTo>
                        <a:pt x="204" y="24"/>
                      </a:lnTo>
                      <a:lnTo>
                        <a:pt x="210" y="24"/>
                      </a:lnTo>
                      <a:lnTo>
                        <a:pt x="216" y="24"/>
                      </a:lnTo>
                      <a:lnTo>
                        <a:pt x="222" y="24"/>
                      </a:lnTo>
                      <a:lnTo>
                        <a:pt x="228" y="24"/>
                      </a:lnTo>
                      <a:lnTo>
                        <a:pt x="234" y="24"/>
                      </a:lnTo>
                      <a:lnTo>
                        <a:pt x="240" y="24"/>
                      </a:lnTo>
                      <a:lnTo>
                        <a:pt x="246" y="24"/>
                      </a:lnTo>
                      <a:lnTo>
                        <a:pt x="252" y="24"/>
                      </a:lnTo>
                      <a:lnTo>
                        <a:pt x="258" y="24"/>
                      </a:lnTo>
                      <a:lnTo>
                        <a:pt x="264" y="24"/>
                      </a:lnTo>
                      <a:lnTo>
                        <a:pt x="270" y="30"/>
                      </a:lnTo>
                      <a:lnTo>
                        <a:pt x="276" y="30"/>
                      </a:lnTo>
                      <a:lnTo>
                        <a:pt x="282" y="30"/>
                      </a:lnTo>
                      <a:lnTo>
                        <a:pt x="288" y="30"/>
                      </a:lnTo>
                      <a:lnTo>
                        <a:pt x="294" y="30"/>
                      </a:lnTo>
                      <a:lnTo>
                        <a:pt x="300" y="30"/>
                      </a:lnTo>
                      <a:lnTo>
                        <a:pt x="306" y="30"/>
                      </a:lnTo>
                      <a:lnTo>
                        <a:pt x="312" y="30"/>
                      </a:lnTo>
                      <a:lnTo>
                        <a:pt x="318" y="30"/>
                      </a:lnTo>
                      <a:lnTo>
                        <a:pt x="324" y="30"/>
                      </a:lnTo>
                      <a:lnTo>
                        <a:pt x="330" y="30"/>
                      </a:lnTo>
                      <a:lnTo>
                        <a:pt x="336" y="30"/>
                      </a:lnTo>
                      <a:lnTo>
                        <a:pt x="336" y="36"/>
                      </a:lnTo>
                      <a:lnTo>
                        <a:pt x="342" y="36"/>
                      </a:lnTo>
                      <a:lnTo>
                        <a:pt x="348" y="36"/>
                      </a:lnTo>
                      <a:lnTo>
                        <a:pt x="354" y="36"/>
                      </a:lnTo>
                      <a:lnTo>
                        <a:pt x="360" y="36"/>
                      </a:lnTo>
                      <a:lnTo>
                        <a:pt x="366" y="36"/>
                      </a:lnTo>
                      <a:lnTo>
                        <a:pt x="372" y="36"/>
                      </a:lnTo>
                      <a:lnTo>
                        <a:pt x="378" y="36"/>
                      </a:lnTo>
                      <a:lnTo>
                        <a:pt x="384" y="36"/>
                      </a:lnTo>
                      <a:lnTo>
                        <a:pt x="390" y="36"/>
                      </a:lnTo>
                      <a:lnTo>
                        <a:pt x="396" y="36"/>
                      </a:lnTo>
                      <a:lnTo>
                        <a:pt x="402" y="36"/>
                      </a:lnTo>
                      <a:lnTo>
                        <a:pt x="408" y="36"/>
                      </a:lnTo>
                      <a:lnTo>
                        <a:pt x="414" y="36"/>
                      </a:lnTo>
                      <a:lnTo>
                        <a:pt x="414" y="42"/>
                      </a:lnTo>
                      <a:lnTo>
                        <a:pt x="420" y="42"/>
                      </a:lnTo>
                      <a:lnTo>
                        <a:pt x="426" y="42"/>
                      </a:lnTo>
                      <a:lnTo>
                        <a:pt x="432" y="42"/>
                      </a:lnTo>
                      <a:lnTo>
                        <a:pt x="438" y="42"/>
                      </a:lnTo>
                      <a:lnTo>
                        <a:pt x="444" y="42"/>
                      </a:lnTo>
                      <a:lnTo>
                        <a:pt x="450" y="42"/>
                      </a:lnTo>
                      <a:lnTo>
                        <a:pt x="456" y="42"/>
                      </a:lnTo>
                      <a:lnTo>
                        <a:pt x="462" y="42"/>
                      </a:lnTo>
                      <a:lnTo>
                        <a:pt x="468" y="42"/>
                      </a:lnTo>
                      <a:lnTo>
                        <a:pt x="474" y="42"/>
                      </a:lnTo>
                      <a:lnTo>
                        <a:pt x="480" y="42"/>
                      </a:lnTo>
                      <a:lnTo>
                        <a:pt x="486" y="42"/>
                      </a:lnTo>
                      <a:lnTo>
                        <a:pt x="492" y="42"/>
                      </a:lnTo>
                      <a:lnTo>
                        <a:pt x="498" y="42"/>
                      </a:lnTo>
                    </a:path>
                  </a:pathLst>
                </a:custGeom>
                <a:noFill/>
                <a:ln w="19050" cmpd="sng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1200" name="Group 64"/>
          <p:cNvGrpSpPr>
            <a:grpSpLocks/>
          </p:cNvGrpSpPr>
          <p:nvPr/>
        </p:nvGrpSpPr>
        <p:grpSpPr bwMode="auto">
          <a:xfrm>
            <a:off x="6169025" y="4222750"/>
            <a:ext cx="2365375" cy="1905000"/>
            <a:chOff x="3454" y="2496"/>
            <a:chExt cx="1490" cy="1200"/>
          </a:xfrm>
        </p:grpSpPr>
        <p:sp>
          <p:nvSpPr>
            <p:cNvPr id="21519" name="Text Box 65"/>
            <p:cNvSpPr txBox="1">
              <a:spLocks noChangeArrowheads="1"/>
            </p:cNvSpPr>
            <p:nvPr/>
          </p:nvSpPr>
          <p:spPr bwMode="auto">
            <a:xfrm>
              <a:off x="3454" y="2496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kumimoji="1" lang="zh-CN" altLang="en-US"/>
                <a:t>此图参数</a:t>
              </a:r>
              <a:r>
                <a:rPr kumimoji="1" lang="en-US" altLang="zh-CN"/>
                <a:t>: </a:t>
              </a:r>
            </a:p>
          </p:txBody>
        </p:sp>
        <p:graphicFrame>
          <p:nvGraphicFramePr>
            <p:cNvPr id="21520" name="Object 66"/>
            <p:cNvGraphicFramePr>
              <a:graphicFrameLocks noChangeAspect="1"/>
            </p:cNvGraphicFramePr>
            <p:nvPr/>
          </p:nvGraphicFramePr>
          <p:xfrm>
            <a:off x="3576" y="2832"/>
            <a:ext cx="13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0" name="Equation" r:id="rId21" imgW="2152743" imgH="390451" progId="Equation.3">
                    <p:embed/>
                  </p:oleObj>
                </mc:Choice>
                <mc:Fallback>
                  <p:oleObj name="Equation" r:id="rId21" imgW="2152743" imgH="390451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2832"/>
                          <a:ext cx="13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67"/>
            <p:cNvGraphicFramePr>
              <a:graphicFrameLocks noChangeAspect="1"/>
            </p:cNvGraphicFramePr>
            <p:nvPr/>
          </p:nvGraphicFramePr>
          <p:xfrm>
            <a:off x="3576" y="3120"/>
            <a:ext cx="7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1" name="Equation" r:id="rId23" imgW="1162180" imgH="428625" progId="Equation.3">
                    <p:embed/>
                  </p:oleObj>
                </mc:Choice>
                <mc:Fallback>
                  <p:oleObj name="Equation" r:id="rId23" imgW="1162180" imgH="428625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3120"/>
                          <a:ext cx="7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68"/>
            <p:cNvGraphicFramePr>
              <a:graphicFrameLocks noChangeAspect="1"/>
            </p:cNvGraphicFramePr>
            <p:nvPr/>
          </p:nvGraphicFramePr>
          <p:xfrm>
            <a:off x="3576" y="3416"/>
            <a:ext cx="9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2" name="Equation" r:id="rId25" imgW="1533516" imgH="428625" progId="Equation.3">
                    <p:embed/>
                  </p:oleObj>
                </mc:Choice>
                <mc:Fallback>
                  <p:oleObj name="Equation" r:id="rId25" imgW="1533516" imgH="428625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3416"/>
                          <a:ext cx="9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205" name="Text Box 69"/>
          <p:cNvSpPr txBox="1">
            <a:spLocks noChangeArrowheads="1"/>
          </p:cNvSpPr>
          <p:nvPr/>
        </p:nvSpPr>
        <p:spPr bwMode="auto">
          <a:xfrm>
            <a:off x="1162050" y="2724150"/>
            <a:ext cx="314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2)  </a:t>
            </a:r>
            <a:r>
              <a:rPr kumimoji="1" lang="zh-CN" altLang="en-US"/>
              <a:t>对任何初始条件</a:t>
            </a:r>
          </a:p>
        </p:txBody>
      </p:sp>
      <p:sp>
        <p:nvSpPr>
          <p:cNvPr id="91206" name="Text Box 70"/>
          <p:cNvSpPr txBox="1">
            <a:spLocks noChangeArrowheads="1"/>
          </p:cNvSpPr>
          <p:nvPr/>
        </p:nvSpPr>
        <p:spPr bwMode="auto">
          <a:xfrm>
            <a:off x="1600200" y="3409950"/>
            <a:ext cx="623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/>
              <a:t>即随时间 </a:t>
            </a:r>
            <a:r>
              <a:rPr lang="en-US" altLang="zh-CN" i="1"/>
              <a:t>t</a:t>
            </a:r>
            <a:r>
              <a:rPr lang="en-US" altLang="zh-CN"/>
              <a:t> </a:t>
            </a:r>
            <a:r>
              <a:rPr lang="zh-CN" altLang="en-US"/>
              <a:t>的增大物体总趋于平衡位置</a:t>
            </a:r>
            <a:r>
              <a:rPr lang="en-US" altLang="zh-CN"/>
              <a:t>.</a:t>
            </a:r>
          </a:p>
        </p:txBody>
      </p:sp>
      <p:sp>
        <p:nvSpPr>
          <p:cNvPr id="91207" name="AutoShape 71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返回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1" grpId="0" build="p" autoUpdateAnimBg="0"/>
      <p:bldP spid="91205" grpId="0" build="p" autoUpdateAnimBg="0"/>
      <p:bldP spid="91206" grpId="0" build="p" autoUpdateAnimBg="0"/>
      <p:bldP spid="9120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3505200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临界阻尼解的特征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22531" name="Text Box 44"/>
          <p:cNvSpPr txBox="1">
            <a:spLocks noChangeArrowheads="1"/>
          </p:cNvSpPr>
          <p:nvPr/>
        </p:nvSpPr>
        <p:spPr bwMode="auto">
          <a:xfrm>
            <a:off x="3962400" y="3333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en-US" altLang="zh-CN" i="1"/>
              <a:t> n </a:t>
            </a:r>
            <a:r>
              <a:rPr kumimoji="1" lang="en-US" altLang="zh-CN"/>
              <a:t>= </a:t>
            </a:r>
            <a:r>
              <a:rPr kumimoji="1" lang="en-US" altLang="zh-CN" i="1"/>
              <a:t>k </a:t>
            </a:r>
            <a:r>
              <a:rPr kumimoji="1" lang="en-US" altLang="zh-CN"/>
              <a:t>)</a:t>
            </a:r>
          </a:p>
        </p:txBody>
      </p:sp>
      <p:sp>
        <p:nvSpPr>
          <p:cNvPr id="92205" name="Text Box 45"/>
          <p:cNvSpPr txBox="1">
            <a:spLocks noChangeArrowheads="1"/>
          </p:cNvSpPr>
          <p:nvPr/>
        </p:nvSpPr>
        <p:spPr bwMode="auto">
          <a:xfrm>
            <a:off x="641350" y="1643063"/>
            <a:ext cx="400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任意常数由初始条件定</a:t>
            </a:r>
            <a:r>
              <a:rPr kumimoji="1" lang="en-US" altLang="zh-CN"/>
              <a:t>,  </a:t>
            </a:r>
          </a:p>
        </p:txBody>
      </p:sp>
      <p:graphicFrame>
        <p:nvGraphicFramePr>
          <p:cNvPr id="22533" name="Object 46"/>
          <p:cNvGraphicFramePr>
            <a:graphicFrameLocks noChangeAspect="1"/>
          </p:cNvGraphicFramePr>
          <p:nvPr/>
        </p:nvGraphicFramePr>
        <p:xfrm>
          <a:off x="1663700" y="1019175"/>
          <a:ext cx="2768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3" imgW="2752567" imgH="514350" progId="Equation.3">
                  <p:embed/>
                </p:oleObj>
              </mc:Choice>
              <mc:Fallback>
                <p:oleObj name="Equation" r:id="rId3" imgW="2752567" imgH="51435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019175"/>
                        <a:ext cx="2768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7" name="Object 47"/>
          <p:cNvGraphicFramePr>
            <a:graphicFrameLocks noChangeAspect="1"/>
          </p:cNvGraphicFramePr>
          <p:nvPr/>
        </p:nvGraphicFramePr>
        <p:xfrm>
          <a:off x="1295400" y="222408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5" imgW="1009631" imgH="390451" progId="Equation.3">
                  <p:embed/>
                </p:oleObj>
              </mc:Choice>
              <mc:Fallback>
                <p:oleObj name="Equation" r:id="rId5" imgW="1009631" imgH="390451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24088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8" name="Text Box 48"/>
          <p:cNvSpPr txBox="1">
            <a:spLocks noChangeArrowheads="1"/>
          </p:cNvSpPr>
          <p:nvPr/>
        </p:nvSpPr>
        <p:spPr bwMode="auto">
          <a:xfrm>
            <a:off x="2362200" y="2162175"/>
            <a:ext cx="384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最多只与 </a:t>
            </a:r>
            <a:r>
              <a:rPr kumimoji="1" lang="en-US" altLang="zh-CN" i="1"/>
              <a:t>t</a:t>
            </a:r>
            <a:r>
              <a:rPr kumimoji="1" lang="en-US" altLang="zh-CN"/>
              <a:t> </a:t>
            </a:r>
            <a:r>
              <a:rPr kumimoji="1" lang="zh-CN" altLang="en-US"/>
              <a:t>轴交于一点</a:t>
            </a:r>
            <a:r>
              <a:rPr kumimoji="1" lang="en-US" altLang="zh-CN"/>
              <a:t>; </a:t>
            </a:r>
          </a:p>
        </p:txBody>
      </p:sp>
      <p:graphicFrame>
        <p:nvGraphicFramePr>
          <p:cNvPr id="92209" name="Object 49"/>
          <p:cNvGraphicFramePr>
            <a:graphicFrameLocks noChangeAspect="1"/>
          </p:cNvGraphicFramePr>
          <p:nvPr/>
        </p:nvGraphicFramePr>
        <p:xfrm>
          <a:off x="4464050" y="1711325"/>
          <a:ext cx="359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7" imgW="3571847" imgH="409538" progId="Equation.DSMT4">
                  <p:embed/>
                </p:oleObj>
              </mc:Choice>
              <mc:Fallback>
                <p:oleObj name="Equation" r:id="rId7" imgW="3571847" imgH="409538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1711325"/>
                        <a:ext cx="359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0" name="Object 50"/>
          <p:cNvGraphicFramePr>
            <a:graphicFrameLocks noChangeAspect="1"/>
          </p:cNvGraphicFramePr>
          <p:nvPr/>
        </p:nvGraphicFramePr>
        <p:xfrm>
          <a:off x="1308100" y="3292475"/>
          <a:ext cx="208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9" imgW="2066767" imgH="590699" progId="Equation.3">
                  <p:embed/>
                </p:oleObj>
              </mc:Choice>
              <mc:Fallback>
                <p:oleObj name="Equation" r:id="rId9" imgW="2066767" imgH="59069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3292475"/>
                        <a:ext cx="2082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1" name="Text Box 51"/>
          <p:cNvSpPr txBox="1">
            <a:spLocks noChangeArrowheads="1"/>
          </p:cNvSpPr>
          <p:nvPr/>
        </p:nvSpPr>
        <p:spPr bwMode="auto">
          <a:xfrm>
            <a:off x="1597025" y="3990975"/>
            <a:ext cx="623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即随时间 </a:t>
            </a:r>
            <a:r>
              <a:rPr kumimoji="1" lang="en-US" altLang="zh-CN" i="1"/>
              <a:t>t</a:t>
            </a:r>
            <a:r>
              <a:rPr kumimoji="1" lang="en-US" altLang="zh-CN"/>
              <a:t> </a:t>
            </a:r>
            <a:r>
              <a:rPr kumimoji="1" lang="zh-CN" altLang="en-US"/>
              <a:t>的增大物体总趋于平衡位置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92212" name="Object 52"/>
          <p:cNvGraphicFramePr>
            <a:graphicFrameLocks noChangeAspect="1"/>
          </p:cNvGraphicFramePr>
          <p:nvPr/>
        </p:nvGraphicFramePr>
        <p:xfrm>
          <a:off x="3333750" y="3190875"/>
          <a:ext cx="3683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11" imgW="3667190" imgH="704887" progId="Equation.3">
                  <p:embed/>
                </p:oleObj>
              </mc:Choice>
              <mc:Fallback>
                <p:oleObj name="Equation" r:id="rId11" imgW="3667190" imgH="704887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190875"/>
                        <a:ext cx="3683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3" name="Text Box 53"/>
          <p:cNvSpPr txBox="1">
            <a:spLocks noChangeArrowheads="1"/>
          </p:cNvSpPr>
          <p:nvPr/>
        </p:nvSpPr>
        <p:spPr bwMode="auto">
          <a:xfrm>
            <a:off x="1203325" y="2695575"/>
            <a:ext cx="2535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2)  </a:t>
            </a:r>
            <a:r>
              <a:rPr kumimoji="1" lang="zh-CN" altLang="en-US"/>
              <a:t>无振荡现象</a:t>
            </a:r>
            <a:r>
              <a:rPr kumimoji="1" lang="en-US" altLang="zh-CN"/>
              <a:t>;</a:t>
            </a:r>
          </a:p>
        </p:txBody>
      </p:sp>
      <p:grpSp>
        <p:nvGrpSpPr>
          <p:cNvPr id="92246" name="Group 86"/>
          <p:cNvGrpSpPr>
            <a:grpSpLocks/>
          </p:cNvGrpSpPr>
          <p:nvPr/>
        </p:nvGrpSpPr>
        <p:grpSpPr bwMode="auto">
          <a:xfrm>
            <a:off x="5029200" y="4691063"/>
            <a:ext cx="3116263" cy="1509712"/>
            <a:chOff x="3168" y="3081"/>
            <a:chExt cx="1963" cy="951"/>
          </a:xfrm>
        </p:grpSpPr>
        <p:sp>
          <p:nvSpPr>
            <p:cNvPr id="22554" name="Text Box 65"/>
            <p:cNvSpPr txBox="1">
              <a:spLocks noChangeArrowheads="1"/>
            </p:cNvSpPr>
            <p:nvPr/>
          </p:nvSpPr>
          <p:spPr bwMode="auto">
            <a:xfrm>
              <a:off x="3168" y="3081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kumimoji="1" lang="zh-CN" altLang="en-US"/>
                <a:t>此图参数</a:t>
              </a:r>
              <a:r>
                <a:rPr kumimoji="1" lang="en-US" altLang="zh-CN"/>
                <a:t>: </a:t>
              </a:r>
            </a:p>
          </p:txBody>
        </p:sp>
        <p:graphicFrame>
          <p:nvGraphicFramePr>
            <p:cNvPr id="22555" name="Object 66"/>
            <p:cNvGraphicFramePr>
              <a:graphicFrameLocks noChangeAspect="1"/>
            </p:cNvGraphicFramePr>
            <p:nvPr/>
          </p:nvGraphicFramePr>
          <p:xfrm>
            <a:off x="4299" y="3120"/>
            <a:ext cx="4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9" name="Equation" r:id="rId13" imgW="733304" imgH="295349" progId="Equation.3">
                    <p:embed/>
                  </p:oleObj>
                </mc:Choice>
                <mc:Fallback>
                  <p:oleObj name="Equation" r:id="rId13" imgW="733304" imgH="295349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" y="3120"/>
                          <a:ext cx="4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6" name="Object 67"/>
            <p:cNvGraphicFramePr>
              <a:graphicFrameLocks noChangeAspect="1"/>
            </p:cNvGraphicFramePr>
            <p:nvPr/>
          </p:nvGraphicFramePr>
          <p:xfrm>
            <a:off x="4299" y="3424"/>
            <a:ext cx="8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0" name="Equation" r:id="rId15" imgW="1305027" imgH="409538" progId="Equation.3">
                    <p:embed/>
                  </p:oleObj>
                </mc:Choice>
                <mc:Fallback>
                  <p:oleObj name="Equation" r:id="rId15" imgW="1305027" imgH="409538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" y="3424"/>
                          <a:ext cx="8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7" name="Object 68"/>
            <p:cNvGraphicFramePr>
              <a:graphicFrameLocks noChangeAspect="1"/>
            </p:cNvGraphicFramePr>
            <p:nvPr/>
          </p:nvGraphicFramePr>
          <p:xfrm>
            <a:off x="4299" y="3760"/>
            <a:ext cx="5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1" name="Equation" r:id="rId17" imgW="781143" imgH="409538" progId="Equation.3">
                    <p:embed/>
                  </p:oleObj>
                </mc:Choice>
                <mc:Fallback>
                  <p:oleObj name="Equation" r:id="rId17" imgW="781143" imgH="409538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" y="3760"/>
                          <a:ext cx="5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47" name="Group 87"/>
          <p:cNvGrpSpPr>
            <a:grpSpLocks/>
          </p:cNvGrpSpPr>
          <p:nvPr/>
        </p:nvGrpSpPr>
        <p:grpSpPr bwMode="auto">
          <a:xfrm>
            <a:off x="1485900" y="4524375"/>
            <a:ext cx="3314700" cy="1651000"/>
            <a:chOff x="936" y="3040"/>
            <a:chExt cx="2088" cy="1040"/>
          </a:xfrm>
        </p:grpSpPr>
        <p:grpSp>
          <p:nvGrpSpPr>
            <p:cNvPr id="22544" name="Group 76"/>
            <p:cNvGrpSpPr>
              <a:grpSpLocks/>
            </p:cNvGrpSpPr>
            <p:nvPr/>
          </p:nvGrpSpPr>
          <p:grpSpPr bwMode="auto">
            <a:xfrm>
              <a:off x="1097" y="3040"/>
              <a:ext cx="1927" cy="997"/>
              <a:chOff x="1199" y="528"/>
              <a:chExt cx="1927" cy="1247"/>
            </a:xfrm>
          </p:grpSpPr>
          <p:sp>
            <p:nvSpPr>
              <p:cNvPr id="22549" name="Line 77"/>
              <p:cNvSpPr>
                <a:spLocks noChangeShapeType="1"/>
              </p:cNvSpPr>
              <p:nvPr/>
            </p:nvSpPr>
            <p:spPr bwMode="auto">
              <a:xfrm>
                <a:off x="1199" y="1211"/>
                <a:ext cx="1927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0" name="Line 78"/>
              <p:cNvSpPr>
                <a:spLocks noChangeShapeType="1"/>
              </p:cNvSpPr>
              <p:nvPr/>
            </p:nvSpPr>
            <p:spPr bwMode="auto">
              <a:xfrm flipV="1">
                <a:off x="1242" y="528"/>
                <a:ext cx="0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51" name="Group 79"/>
              <p:cNvGrpSpPr>
                <a:grpSpLocks/>
              </p:cNvGrpSpPr>
              <p:nvPr/>
            </p:nvGrpSpPr>
            <p:grpSpPr bwMode="auto">
              <a:xfrm>
                <a:off x="1242" y="630"/>
                <a:ext cx="1750" cy="1084"/>
                <a:chOff x="1284" y="732"/>
                <a:chExt cx="3500" cy="2168"/>
              </a:xfrm>
            </p:grpSpPr>
            <p:sp>
              <p:nvSpPr>
                <p:cNvPr id="22552" name="Freeform 80"/>
                <p:cNvSpPr>
                  <a:spLocks/>
                </p:cNvSpPr>
                <p:nvPr/>
              </p:nvSpPr>
              <p:spPr bwMode="auto">
                <a:xfrm>
                  <a:off x="1284" y="732"/>
                  <a:ext cx="2791" cy="2168"/>
                </a:xfrm>
                <a:custGeom>
                  <a:avLst/>
                  <a:gdLst>
                    <a:gd name="T0" fmla="*/ 0 w 2791"/>
                    <a:gd name="T1" fmla="*/ 2168 h 2168"/>
                    <a:gd name="T2" fmla="*/ 70 w 2791"/>
                    <a:gd name="T3" fmla="*/ 1629 h 2168"/>
                    <a:gd name="T4" fmla="*/ 141 w 2791"/>
                    <a:gd name="T5" fmla="*/ 1176 h 2168"/>
                    <a:gd name="T6" fmla="*/ 212 w 2791"/>
                    <a:gd name="T7" fmla="*/ 822 h 2168"/>
                    <a:gd name="T8" fmla="*/ 297 w 2791"/>
                    <a:gd name="T9" fmla="*/ 524 h 2168"/>
                    <a:gd name="T10" fmla="*/ 368 w 2791"/>
                    <a:gd name="T11" fmla="*/ 340 h 2168"/>
                    <a:gd name="T12" fmla="*/ 439 w 2791"/>
                    <a:gd name="T13" fmla="*/ 198 h 2168"/>
                    <a:gd name="T14" fmla="*/ 481 w 2791"/>
                    <a:gd name="T15" fmla="*/ 142 h 2168"/>
                    <a:gd name="T16" fmla="*/ 524 w 2791"/>
                    <a:gd name="T17" fmla="*/ 99 h 2168"/>
                    <a:gd name="T18" fmla="*/ 566 w 2791"/>
                    <a:gd name="T19" fmla="*/ 57 h 2168"/>
                    <a:gd name="T20" fmla="*/ 595 w 2791"/>
                    <a:gd name="T21" fmla="*/ 42 h 2168"/>
                    <a:gd name="T22" fmla="*/ 609 w 2791"/>
                    <a:gd name="T23" fmla="*/ 28 h 2168"/>
                    <a:gd name="T24" fmla="*/ 637 w 2791"/>
                    <a:gd name="T25" fmla="*/ 14 h 2168"/>
                    <a:gd name="T26" fmla="*/ 651 w 2791"/>
                    <a:gd name="T27" fmla="*/ 14 h 2168"/>
                    <a:gd name="T28" fmla="*/ 666 w 2791"/>
                    <a:gd name="T29" fmla="*/ 14 h 2168"/>
                    <a:gd name="T30" fmla="*/ 680 w 2791"/>
                    <a:gd name="T31" fmla="*/ 0 h 2168"/>
                    <a:gd name="T32" fmla="*/ 680 w 2791"/>
                    <a:gd name="T33" fmla="*/ 0 h 2168"/>
                    <a:gd name="T34" fmla="*/ 694 w 2791"/>
                    <a:gd name="T35" fmla="*/ 0 h 2168"/>
                    <a:gd name="T36" fmla="*/ 694 w 2791"/>
                    <a:gd name="T37" fmla="*/ 0 h 2168"/>
                    <a:gd name="T38" fmla="*/ 708 w 2791"/>
                    <a:gd name="T39" fmla="*/ 0 h 2168"/>
                    <a:gd name="T40" fmla="*/ 708 w 2791"/>
                    <a:gd name="T41" fmla="*/ 0 h 2168"/>
                    <a:gd name="T42" fmla="*/ 708 w 2791"/>
                    <a:gd name="T43" fmla="*/ 0 h 2168"/>
                    <a:gd name="T44" fmla="*/ 722 w 2791"/>
                    <a:gd name="T45" fmla="*/ 0 h 2168"/>
                    <a:gd name="T46" fmla="*/ 722 w 2791"/>
                    <a:gd name="T47" fmla="*/ 0 h 2168"/>
                    <a:gd name="T48" fmla="*/ 722 w 2791"/>
                    <a:gd name="T49" fmla="*/ 0 h 2168"/>
                    <a:gd name="T50" fmla="*/ 736 w 2791"/>
                    <a:gd name="T51" fmla="*/ 0 h 2168"/>
                    <a:gd name="T52" fmla="*/ 736 w 2791"/>
                    <a:gd name="T53" fmla="*/ 0 h 2168"/>
                    <a:gd name="T54" fmla="*/ 736 w 2791"/>
                    <a:gd name="T55" fmla="*/ 0 h 2168"/>
                    <a:gd name="T56" fmla="*/ 751 w 2791"/>
                    <a:gd name="T57" fmla="*/ 0 h 2168"/>
                    <a:gd name="T58" fmla="*/ 751 w 2791"/>
                    <a:gd name="T59" fmla="*/ 0 h 2168"/>
                    <a:gd name="T60" fmla="*/ 765 w 2791"/>
                    <a:gd name="T61" fmla="*/ 0 h 2168"/>
                    <a:gd name="T62" fmla="*/ 765 w 2791"/>
                    <a:gd name="T63" fmla="*/ 0 h 2168"/>
                    <a:gd name="T64" fmla="*/ 779 w 2791"/>
                    <a:gd name="T65" fmla="*/ 0 h 2168"/>
                    <a:gd name="T66" fmla="*/ 793 w 2791"/>
                    <a:gd name="T67" fmla="*/ 14 h 2168"/>
                    <a:gd name="T68" fmla="*/ 821 w 2791"/>
                    <a:gd name="T69" fmla="*/ 14 h 2168"/>
                    <a:gd name="T70" fmla="*/ 864 w 2791"/>
                    <a:gd name="T71" fmla="*/ 28 h 2168"/>
                    <a:gd name="T72" fmla="*/ 892 w 2791"/>
                    <a:gd name="T73" fmla="*/ 42 h 2168"/>
                    <a:gd name="T74" fmla="*/ 1034 w 2791"/>
                    <a:gd name="T75" fmla="*/ 113 h 2168"/>
                    <a:gd name="T76" fmla="*/ 1176 w 2791"/>
                    <a:gd name="T77" fmla="*/ 212 h 2168"/>
                    <a:gd name="T78" fmla="*/ 1332 w 2791"/>
                    <a:gd name="T79" fmla="*/ 326 h 2168"/>
                    <a:gd name="T80" fmla="*/ 1473 w 2791"/>
                    <a:gd name="T81" fmla="*/ 425 h 2168"/>
                    <a:gd name="T82" fmla="*/ 1629 w 2791"/>
                    <a:gd name="T83" fmla="*/ 524 h 2168"/>
                    <a:gd name="T84" fmla="*/ 1771 w 2791"/>
                    <a:gd name="T85" fmla="*/ 623 h 2168"/>
                    <a:gd name="T86" fmla="*/ 1913 w 2791"/>
                    <a:gd name="T87" fmla="*/ 694 h 2168"/>
                    <a:gd name="T88" fmla="*/ 2068 w 2791"/>
                    <a:gd name="T89" fmla="*/ 779 h 2168"/>
                    <a:gd name="T90" fmla="*/ 2210 w 2791"/>
                    <a:gd name="T91" fmla="*/ 836 h 2168"/>
                    <a:gd name="T92" fmla="*/ 2352 w 2791"/>
                    <a:gd name="T93" fmla="*/ 893 h 2168"/>
                    <a:gd name="T94" fmla="*/ 2494 w 2791"/>
                    <a:gd name="T95" fmla="*/ 935 h 2168"/>
                    <a:gd name="T96" fmla="*/ 2635 w 2791"/>
                    <a:gd name="T97" fmla="*/ 978 h 2168"/>
                    <a:gd name="T98" fmla="*/ 2791 w 2791"/>
                    <a:gd name="T99" fmla="*/ 1006 h 216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2791" h="2168">
                      <a:moveTo>
                        <a:pt x="0" y="2168"/>
                      </a:moveTo>
                      <a:lnTo>
                        <a:pt x="70" y="1629"/>
                      </a:lnTo>
                      <a:lnTo>
                        <a:pt x="141" y="1176"/>
                      </a:lnTo>
                      <a:lnTo>
                        <a:pt x="212" y="822"/>
                      </a:lnTo>
                      <a:lnTo>
                        <a:pt x="297" y="524"/>
                      </a:lnTo>
                      <a:lnTo>
                        <a:pt x="368" y="340"/>
                      </a:lnTo>
                      <a:lnTo>
                        <a:pt x="439" y="198"/>
                      </a:lnTo>
                      <a:lnTo>
                        <a:pt x="481" y="142"/>
                      </a:lnTo>
                      <a:lnTo>
                        <a:pt x="524" y="99"/>
                      </a:lnTo>
                      <a:lnTo>
                        <a:pt x="566" y="57"/>
                      </a:lnTo>
                      <a:lnTo>
                        <a:pt x="595" y="42"/>
                      </a:lnTo>
                      <a:lnTo>
                        <a:pt x="609" y="28"/>
                      </a:lnTo>
                      <a:lnTo>
                        <a:pt x="637" y="14"/>
                      </a:lnTo>
                      <a:lnTo>
                        <a:pt x="651" y="14"/>
                      </a:lnTo>
                      <a:lnTo>
                        <a:pt x="666" y="14"/>
                      </a:lnTo>
                      <a:lnTo>
                        <a:pt x="680" y="0"/>
                      </a:lnTo>
                      <a:lnTo>
                        <a:pt x="694" y="0"/>
                      </a:lnTo>
                      <a:lnTo>
                        <a:pt x="708" y="0"/>
                      </a:lnTo>
                      <a:lnTo>
                        <a:pt x="722" y="0"/>
                      </a:lnTo>
                      <a:lnTo>
                        <a:pt x="736" y="0"/>
                      </a:lnTo>
                      <a:lnTo>
                        <a:pt x="751" y="0"/>
                      </a:lnTo>
                      <a:lnTo>
                        <a:pt x="765" y="0"/>
                      </a:lnTo>
                      <a:lnTo>
                        <a:pt x="779" y="0"/>
                      </a:lnTo>
                      <a:lnTo>
                        <a:pt x="793" y="14"/>
                      </a:lnTo>
                      <a:lnTo>
                        <a:pt x="821" y="14"/>
                      </a:lnTo>
                      <a:lnTo>
                        <a:pt x="864" y="28"/>
                      </a:lnTo>
                      <a:lnTo>
                        <a:pt x="892" y="42"/>
                      </a:lnTo>
                      <a:lnTo>
                        <a:pt x="1034" y="113"/>
                      </a:lnTo>
                      <a:lnTo>
                        <a:pt x="1176" y="212"/>
                      </a:lnTo>
                      <a:lnTo>
                        <a:pt x="1332" y="326"/>
                      </a:lnTo>
                      <a:lnTo>
                        <a:pt x="1473" y="425"/>
                      </a:lnTo>
                      <a:lnTo>
                        <a:pt x="1629" y="524"/>
                      </a:lnTo>
                      <a:lnTo>
                        <a:pt x="1771" y="623"/>
                      </a:lnTo>
                      <a:lnTo>
                        <a:pt x="1913" y="694"/>
                      </a:lnTo>
                      <a:lnTo>
                        <a:pt x="2068" y="779"/>
                      </a:lnTo>
                      <a:lnTo>
                        <a:pt x="2210" y="836"/>
                      </a:lnTo>
                      <a:lnTo>
                        <a:pt x="2352" y="893"/>
                      </a:lnTo>
                      <a:lnTo>
                        <a:pt x="2494" y="935"/>
                      </a:lnTo>
                      <a:lnTo>
                        <a:pt x="2635" y="978"/>
                      </a:lnTo>
                      <a:lnTo>
                        <a:pt x="2791" y="1006"/>
                      </a:lnTo>
                    </a:path>
                  </a:pathLst>
                </a:custGeom>
                <a:noFill/>
                <a:ln w="19050" cmpd="sng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3" name="Freeform 81"/>
                <p:cNvSpPr>
                  <a:spLocks/>
                </p:cNvSpPr>
                <p:nvPr/>
              </p:nvSpPr>
              <p:spPr bwMode="auto">
                <a:xfrm>
                  <a:off x="4075" y="1738"/>
                  <a:ext cx="709" cy="99"/>
                </a:xfrm>
                <a:custGeom>
                  <a:avLst/>
                  <a:gdLst>
                    <a:gd name="T0" fmla="*/ 0 w 709"/>
                    <a:gd name="T1" fmla="*/ 0 h 99"/>
                    <a:gd name="T2" fmla="*/ 142 w 709"/>
                    <a:gd name="T3" fmla="*/ 28 h 99"/>
                    <a:gd name="T4" fmla="*/ 284 w 709"/>
                    <a:gd name="T5" fmla="*/ 57 h 99"/>
                    <a:gd name="T6" fmla="*/ 439 w 709"/>
                    <a:gd name="T7" fmla="*/ 71 h 99"/>
                    <a:gd name="T8" fmla="*/ 581 w 709"/>
                    <a:gd name="T9" fmla="*/ 85 h 99"/>
                    <a:gd name="T10" fmla="*/ 709 w 709"/>
                    <a:gd name="T11" fmla="*/ 99 h 9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09" h="99">
                      <a:moveTo>
                        <a:pt x="0" y="0"/>
                      </a:moveTo>
                      <a:lnTo>
                        <a:pt x="142" y="28"/>
                      </a:lnTo>
                      <a:lnTo>
                        <a:pt x="284" y="57"/>
                      </a:lnTo>
                      <a:lnTo>
                        <a:pt x="439" y="71"/>
                      </a:lnTo>
                      <a:lnTo>
                        <a:pt x="581" y="85"/>
                      </a:lnTo>
                      <a:lnTo>
                        <a:pt x="709" y="99"/>
                      </a:lnTo>
                    </a:path>
                  </a:pathLst>
                </a:custGeom>
                <a:noFill/>
                <a:ln w="19050" cmpd="sng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2545" name="Object 82"/>
            <p:cNvGraphicFramePr>
              <a:graphicFrameLocks noChangeAspect="1"/>
            </p:cNvGraphicFramePr>
            <p:nvPr/>
          </p:nvGraphicFramePr>
          <p:xfrm>
            <a:off x="936" y="3808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2" name="Equation" r:id="rId19" imgW="295396" imgH="409538" progId="Equation.3">
                    <p:embed/>
                  </p:oleObj>
                </mc:Choice>
                <mc:Fallback>
                  <p:oleObj name="Equation" r:id="rId19" imgW="295396" imgH="409538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3808"/>
                          <a:ext cx="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Object 83"/>
            <p:cNvGraphicFramePr>
              <a:graphicFrameLocks noChangeAspect="1"/>
            </p:cNvGraphicFramePr>
            <p:nvPr/>
          </p:nvGraphicFramePr>
          <p:xfrm>
            <a:off x="940" y="361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3" name="Equation" r:id="rId21" imgW="276327" imgH="295349" progId="Equation.3">
                    <p:embed/>
                  </p:oleObj>
                </mc:Choice>
                <mc:Fallback>
                  <p:oleObj name="Equation" r:id="rId21" imgW="276327" imgH="295349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3616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84"/>
            <p:cNvGraphicFramePr>
              <a:graphicFrameLocks noChangeAspect="1"/>
            </p:cNvGraphicFramePr>
            <p:nvPr/>
          </p:nvGraphicFramePr>
          <p:xfrm>
            <a:off x="2874" y="3616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4" name="Equation" r:id="rId23" imgW="200053" imgH="209624" progId="Equation.3">
                    <p:embed/>
                  </p:oleObj>
                </mc:Choice>
                <mc:Fallback>
                  <p:oleObj name="Equation" r:id="rId23" imgW="200053" imgH="209624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3616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Object 85"/>
            <p:cNvGraphicFramePr>
              <a:graphicFrameLocks noChangeAspect="1"/>
            </p:cNvGraphicFramePr>
            <p:nvPr/>
          </p:nvGraphicFramePr>
          <p:xfrm>
            <a:off x="946" y="3040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5" name="Equation" r:id="rId25" imgW="219121" imgH="285638" progId="Equation.3">
                    <p:embed/>
                  </p:oleObj>
                </mc:Choice>
                <mc:Fallback>
                  <p:oleObj name="Equation" r:id="rId25" imgW="219121" imgH="285638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3040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48" name="AutoShape 88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返回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5" grpId="0" build="p" autoUpdateAnimBg="0"/>
      <p:bldP spid="92208" grpId="0" build="p" autoUpdateAnimBg="0" advAuto="0"/>
      <p:bldP spid="92211" grpId="0" autoUpdateAnimBg="0"/>
      <p:bldP spid="92213" grpId="0" build="p" autoUpdateAnimBg="0"/>
      <p:bldP spid="9224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914400" y="5334000"/>
            <a:ext cx="5105400" cy="1066800"/>
            <a:chOff x="576" y="3312"/>
            <a:chExt cx="3216" cy="672"/>
          </a:xfrm>
        </p:grpSpPr>
        <p:graphicFrame>
          <p:nvGraphicFramePr>
            <p:cNvPr id="23585" name="Object 3"/>
            <p:cNvGraphicFramePr>
              <a:graphicFrameLocks noChangeAspect="1"/>
            </p:cNvGraphicFramePr>
            <p:nvPr/>
          </p:nvGraphicFramePr>
          <p:xfrm>
            <a:off x="608" y="3312"/>
            <a:ext cx="31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9" name="Equation" r:id="rId3" imgW="5038790" imgH="438001" progId="Equation.3">
                    <p:embed/>
                  </p:oleObj>
                </mc:Choice>
                <mc:Fallback>
                  <p:oleObj name="Equation" r:id="rId3" imgW="5038790" imgH="438001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3312"/>
                          <a:ext cx="31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6" name="Text Box 4"/>
            <p:cNvSpPr txBox="1">
              <a:spLocks noChangeArrowheads="1"/>
            </p:cNvSpPr>
            <p:nvPr/>
          </p:nvSpPr>
          <p:spPr bwMode="auto">
            <a:xfrm>
              <a:off x="576" y="365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kumimoji="1" lang="zh-CN" altLang="en-US"/>
                <a:t>特征方程</a:t>
              </a:r>
            </a:p>
          </p:txBody>
        </p:sp>
        <p:graphicFrame>
          <p:nvGraphicFramePr>
            <p:cNvPr id="23587" name="Object 5"/>
            <p:cNvGraphicFramePr>
              <a:graphicFrameLocks noChangeAspect="1"/>
            </p:cNvGraphicFramePr>
            <p:nvPr/>
          </p:nvGraphicFramePr>
          <p:xfrm>
            <a:off x="1632" y="3657"/>
            <a:ext cx="14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0" name="Equation" r:id="rId5" imgW="2200247" imgH="485887" progId="Equation.3">
                    <p:embed/>
                  </p:oleObj>
                </mc:Choice>
                <mc:Fallback>
                  <p:oleObj name="Equation" r:id="rId5" imgW="2200247" imgH="48588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57"/>
                          <a:ext cx="14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533400" y="5257800"/>
            <a:ext cx="56388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1371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ea typeface="楷体_GB2312" pitchFamily="49" charset="-122"/>
              </a:rPr>
              <a:t>2. </a:t>
            </a:r>
            <a:r>
              <a:rPr lang="zh-CN" altLang="en-US" sz="2800" smtClean="0"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23557" name="Object 8"/>
          <p:cNvGraphicFramePr>
            <a:graphicFrameLocks noChangeAspect="1"/>
          </p:cNvGraphicFramePr>
          <p:nvPr/>
        </p:nvGraphicFramePr>
        <p:xfrm>
          <a:off x="1511300" y="228600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Equation" r:id="rId7" imgW="1742936" imgH="485887" progId="Equation.3">
                  <p:embed/>
                </p:oleObj>
              </mc:Choice>
              <mc:Fallback>
                <p:oleObj name="Equation" r:id="rId7" imgW="1742936" imgH="4858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28600"/>
                        <a:ext cx="176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3276600" y="3048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时</a:t>
            </a:r>
            <a:r>
              <a:rPr kumimoji="1" lang="en-US" altLang="zh-CN">
                <a:solidFill>
                  <a:schemeClr val="tx2"/>
                </a:solidFill>
              </a:rPr>
              <a:t>,</a:t>
            </a:r>
            <a:r>
              <a:rPr kumimoji="1" lang="en-US" altLang="zh-CN"/>
              <a:t> </a:t>
            </a:r>
            <a:r>
              <a:rPr kumimoji="1" lang="zh-CN" altLang="en-US"/>
              <a:t>特征方程有两个相等实根</a:t>
            </a:r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7924800" y="3048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9" imgW="866784" imgH="428625" progId="Equation.3">
                  <p:embed/>
                </p:oleObj>
              </mc:Choice>
              <mc:Fallback>
                <p:oleObj name="Equation" r:id="rId9" imgW="866784" imgH="4286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048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1295400" y="9144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则微分方程有一个特解</a:t>
            </a:r>
          </a:p>
        </p:txBody>
      </p:sp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2667000" y="1638300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11" imgW="1742936" imgH="428625" progId="Equation.3">
                  <p:embed/>
                </p:oleObj>
              </mc:Choice>
              <mc:Fallback>
                <p:oleObj name="Equation" r:id="rId11" imgW="1742936" imgH="4286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38300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685800" y="15763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设另一特解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6477000" y="15525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 </a:t>
            </a:r>
            <a:r>
              <a:rPr kumimoji="1" lang="en-US" altLang="zh-CN" i="1"/>
              <a:t>u 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 </a:t>
            </a:r>
            <a:r>
              <a:rPr kumimoji="1" lang="zh-CN" altLang="zh-CN"/>
              <a:t>待定)</a:t>
            </a:r>
            <a:endParaRPr kumimoji="1" lang="en-US" altLang="zh-CN"/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304800" y="2133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代入方程得</a:t>
            </a:r>
          </a:p>
        </p:txBody>
      </p:sp>
      <p:graphicFrame>
        <p:nvGraphicFramePr>
          <p:cNvPr id="102416" name="Object 16"/>
          <p:cNvGraphicFramePr>
            <a:graphicFrameLocks noChangeAspect="1"/>
          </p:cNvGraphicFramePr>
          <p:nvPr/>
        </p:nvGraphicFramePr>
        <p:xfrm>
          <a:off x="946150" y="2730500"/>
          <a:ext cx="81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13" imgW="790510" imgH="514350" progId="Equation.3">
                  <p:embed/>
                </p:oleObj>
              </mc:Choice>
              <mc:Fallback>
                <p:oleObj name="Equation" r:id="rId13" imgW="790510" imgH="51435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730500"/>
                        <a:ext cx="812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7" name="Object 17"/>
          <p:cNvGraphicFramePr>
            <a:graphicFrameLocks noChangeAspect="1"/>
          </p:cNvGraphicFramePr>
          <p:nvPr/>
        </p:nvGraphicFramePr>
        <p:xfrm>
          <a:off x="4419600" y="2781300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15" imgW="1847980" imgH="428625" progId="Equation.3">
                  <p:embed/>
                </p:oleObj>
              </mc:Choice>
              <mc:Fallback>
                <p:oleObj name="Equation" r:id="rId15" imgW="1847980" imgH="42862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81300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8" name="Object 18"/>
          <p:cNvGraphicFramePr>
            <a:graphicFrameLocks noChangeAspect="1"/>
          </p:cNvGraphicFramePr>
          <p:nvPr/>
        </p:nvGraphicFramePr>
        <p:xfrm>
          <a:off x="6324600" y="2762250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17" imgW="1438173" imgH="409538" progId="Equation.3">
                  <p:embed/>
                </p:oleObj>
              </mc:Choice>
              <mc:Fallback>
                <p:oleObj name="Equation" r:id="rId17" imgW="1438173" imgH="40953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762250"/>
                        <a:ext cx="146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990600" y="2743200"/>
            <a:ext cx="457200" cy="457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2209800" y="3962400"/>
            <a:ext cx="0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21" name="Object 21"/>
          <p:cNvGraphicFramePr>
            <a:graphicFrameLocks noChangeAspect="1"/>
          </p:cNvGraphicFramePr>
          <p:nvPr/>
        </p:nvGraphicFramePr>
        <p:xfrm>
          <a:off x="1752600" y="2743200"/>
          <a:ext cx="262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19" imgW="2609720" imgH="514350" progId="Equation.3">
                  <p:embed/>
                </p:oleObj>
              </mc:Choice>
              <mc:Fallback>
                <p:oleObj name="Equation" r:id="rId19" imgW="2609720" imgH="51435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262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2" name="Object 22"/>
          <p:cNvGraphicFramePr>
            <a:graphicFrameLocks noChangeAspect="1"/>
          </p:cNvGraphicFramePr>
          <p:nvPr/>
        </p:nvGraphicFramePr>
        <p:xfrm>
          <a:off x="2351088" y="4044950"/>
          <a:ext cx="10017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21" imgW="1000264" imgH="438001" progId="Equation.3">
                  <p:embed/>
                </p:oleObj>
              </mc:Choice>
              <mc:Fallback>
                <p:oleObj name="Equation" r:id="rId21" imgW="1000264" imgH="4380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044950"/>
                        <a:ext cx="10017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3352800" y="39624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是特征方程的重根</a:t>
            </a:r>
          </a:p>
        </p:txBody>
      </p:sp>
      <p:graphicFrame>
        <p:nvGraphicFramePr>
          <p:cNvPr id="102424" name="Object 24"/>
          <p:cNvGraphicFramePr>
            <a:graphicFrameLocks noChangeAspect="1"/>
          </p:cNvGraphicFramePr>
          <p:nvPr/>
        </p:nvGraphicFramePr>
        <p:xfrm>
          <a:off x="1752600" y="45720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23" imgW="885853" imgH="323813" progId="Equation.3">
                  <p:embed/>
                </p:oleObj>
              </mc:Choice>
              <mc:Fallback>
                <p:oleObj name="Equation" r:id="rId23" imgW="885853" imgH="3238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720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73113" y="50434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取 </a:t>
            </a:r>
            <a:r>
              <a:rPr kumimoji="1" lang="en-US" altLang="zh-CN" i="1"/>
              <a:t>u = x</a:t>
            </a:r>
            <a:r>
              <a:rPr kumimoji="1" lang="en-US" altLang="zh-CN"/>
              <a:t> , </a:t>
            </a:r>
            <a:r>
              <a:rPr kumimoji="1" lang="zh-CN" altLang="en-US"/>
              <a:t>则得</a:t>
            </a:r>
          </a:p>
        </p:txBody>
      </p:sp>
      <p:graphicFrame>
        <p:nvGraphicFramePr>
          <p:cNvPr id="102426" name="Object 26"/>
          <p:cNvGraphicFramePr>
            <a:graphicFrameLocks noChangeAspect="1"/>
          </p:cNvGraphicFramePr>
          <p:nvPr/>
        </p:nvGraphicFramePr>
        <p:xfrm>
          <a:off x="3052763" y="5022850"/>
          <a:ext cx="1689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25" imgW="1666996" imgH="523726" progId="Equation.3">
                  <p:embed/>
                </p:oleObj>
              </mc:Choice>
              <mc:Fallback>
                <p:oleObj name="Equation" r:id="rId25" imgW="1666996" imgH="52372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5022850"/>
                        <a:ext cx="1689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4735513" y="50292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因此原方程的通解为</a:t>
            </a:r>
          </a:p>
        </p:txBody>
      </p:sp>
      <p:graphicFrame>
        <p:nvGraphicFramePr>
          <p:cNvPr id="102428" name="Object 28"/>
          <p:cNvGraphicFramePr>
            <a:graphicFrameLocks noChangeAspect="1"/>
          </p:cNvGraphicFramePr>
          <p:nvPr/>
        </p:nvGraphicFramePr>
        <p:xfrm>
          <a:off x="2559050" y="5556250"/>
          <a:ext cx="2933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27" imgW="2914817" imgH="523726" progId="Equation.3">
                  <p:embed/>
                </p:oleObj>
              </mc:Choice>
              <mc:Fallback>
                <p:oleObj name="Equation" r:id="rId27" imgW="2914817" imgH="52372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5556250"/>
                        <a:ext cx="2933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9" name="Object 29"/>
          <p:cNvGraphicFramePr>
            <a:graphicFrameLocks noChangeAspect="1"/>
          </p:cNvGraphicFramePr>
          <p:nvPr/>
        </p:nvGraphicFramePr>
        <p:xfrm>
          <a:off x="374650" y="901700"/>
          <a:ext cx="9747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Equation" r:id="rId29" imgW="866784" imgH="600075" progId="Equation.3">
                  <p:embed/>
                </p:oleObj>
              </mc:Choice>
              <mc:Fallback>
                <p:oleObj name="Equation" r:id="rId29" imgW="866784" imgH="60007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901700"/>
                        <a:ext cx="9747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0" name="Object 30"/>
          <p:cNvGraphicFramePr>
            <a:graphicFrameLocks noChangeAspect="1"/>
          </p:cNvGraphicFramePr>
          <p:nvPr/>
        </p:nvGraphicFramePr>
        <p:xfrm>
          <a:off x="5010150" y="908050"/>
          <a:ext cx="1409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31" imgW="1390669" imgH="523726" progId="Equation.3">
                  <p:embed/>
                </p:oleObj>
              </mc:Choice>
              <mc:Fallback>
                <p:oleObj name="Equation" r:id="rId31" imgW="1390669" imgH="52372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908050"/>
                        <a:ext cx="1409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1" name="Object 31"/>
          <p:cNvGraphicFramePr>
            <a:graphicFrameLocks noChangeAspect="1"/>
          </p:cNvGraphicFramePr>
          <p:nvPr/>
        </p:nvGraphicFramePr>
        <p:xfrm>
          <a:off x="4521200" y="1525588"/>
          <a:ext cx="1612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Equation" r:id="rId33" imgW="1590721" imgH="514350" progId="Equation.3">
                  <p:embed/>
                </p:oleObj>
              </mc:Choice>
              <mc:Fallback>
                <p:oleObj name="Equation" r:id="rId33" imgW="1590721" imgH="51435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1525588"/>
                        <a:ext cx="1612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2" name="Object 32"/>
          <p:cNvGraphicFramePr>
            <a:graphicFrameLocks noChangeAspect="1"/>
          </p:cNvGraphicFramePr>
          <p:nvPr/>
        </p:nvGraphicFramePr>
        <p:xfrm>
          <a:off x="1663700" y="3352800"/>
          <a:ext cx="565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35" imgW="5629247" imgH="514350" progId="Equation.3">
                  <p:embed/>
                </p:oleObj>
              </mc:Choice>
              <mc:Fallback>
                <p:oleObj name="Equation" r:id="rId35" imgW="5629247" imgH="51435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352800"/>
                        <a:ext cx="565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3" name="Line 33"/>
          <p:cNvSpPr>
            <a:spLocks noChangeShapeType="1"/>
          </p:cNvSpPr>
          <p:nvPr/>
        </p:nvSpPr>
        <p:spPr bwMode="auto">
          <a:xfrm>
            <a:off x="4572000" y="3886200"/>
            <a:ext cx="1905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>
            <a:off x="2514600" y="3886200"/>
            <a:ext cx="11430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5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 animBg="1"/>
      <p:bldP spid="102409" grpId="0" build="p" autoUpdateAnimBg="0"/>
      <p:bldP spid="102411" grpId="0" autoUpdateAnimBg="0"/>
      <p:bldP spid="102413" grpId="0" autoUpdateAnimBg="0"/>
      <p:bldP spid="102414" grpId="0" autoUpdateAnimBg="0"/>
      <p:bldP spid="102415" grpId="0" autoUpdateAnimBg="0"/>
      <p:bldP spid="102419" grpId="0" animBg="1"/>
      <p:bldP spid="102420" grpId="0" animBg="1"/>
      <p:bldP spid="102423" grpId="0" build="p" autoUpdateAnimBg="0" advAuto="0"/>
      <p:bldP spid="102425" grpId="0" autoUpdateAnimBg="0"/>
      <p:bldP spid="102427" grpId="0" autoUpdateAnimBg="0"/>
      <p:bldP spid="102433" grpId="0" animBg="1"/>
      <p:bldP spid="102434" grpId="0" animBg="1"/>
      <p:bldP spid="10243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92088"/>
            <a:ext cx="1371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ea typeface="楷体_GB2312" pitchFamily="49" charset="-122"/>
              </a:rPr>
              <a:t>2. </a:t>
            </a:r>
            <a:r>
              <a:rPr lang="zh-CN" altLang="en-US" sz="2800" smtClean="0"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511300" y="115888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3" imgW="1742936" imgH="485887" progId="Equation.3">
                  <p:embed/>
                </p:oleObj>
              </mc:Choice>
              <mc:Fallback>
                <p:oleObj name="Equation" r:id="rId3" imgW="1742936" imgH="48588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15888"/>
                        <a:ext cx="176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276600" y="1920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时</a:t>
            </a:r>
            <a:r>
              <a:rPr kumimoji="1" lang="en-US" altLang="zh-CN">
                <a:solidFill>
                  <a:schemeClr val="tx2"/>
                </a:solidFill>
              </a:rPr>
              <a:t>,</a:t>
            </a:r>
            <a:r>
              <a:rPr kumimoji="1" lang="en-US" altLang="zh-CN"/>
              <a:t> </a:t>
            </a:r>
            <a:r>
              <a:rPr kumimoji="1" lang="zh-CN" altLang="en-US"/>
              <a:t>特征方程有两个相等实根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7924800" y="192088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5" imgW="866784" imgH="428625" progId="Equation.3">
                  <p:embed/>
                </p:oleObj>
              </mc:Choice>
              <mc:Fallback>
                <p:oleObj name="Equation" r:id="rId5" imgW="866784" imgH="4286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92088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295400" y="75565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则微分方程有一个特解</a:t>
            </a: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1863725" y="2784475"/>
          <a:ext cx="125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7" imgW="1238120" imgH="409538" progId="Equation.DSMT4">
                  <p:embed/>
                </p:oleObj>
              </mc:Choice>
              <mc:Fallback>
                <p:oleObj name="Equation" r:id="rId7" imgW="1238120" imgH="40953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2784475"/>
                        <a:ext cx="125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85800" y="1463675"/>
            <a:ext cx="338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分析</a:t>
            </a:r>
            <a:r>
              <a:rPr kumimoji="1" lang="en-US" altLang="zh-CN">
                <a:solidFill>
                  <a:schemeClr val="tx2"/>
                </a:solidFill>
              </a:rPr>
              <a:t>: </a:t>
            </a:r>
            <a:r>
              <a:rPr kumimoji="1" lang="zh-CN" altLang="en-US"/>
              <a:t>设另一特解为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4787900" y="2740025"/>
            <a:ext cx="321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代入方程左边得</a:t>
            </a:r>
          </a:p>
        </p:txBody>
      </p: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1341438" y="3789363"/>
          <a:ext cx="284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9" imgW="2828841" imgH="542813" progId="Equation.DSMT4">
                  <p:embed/>
                </p:oleObj>
              </mc:Choice>
              <mc:Fallback>
                <p:oleObj name="Equation" r:id="rId9" imgW="2828841" imgH="5428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3789363"/>
                        <a:ext cx="2844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4205288" y="3803650"/>
          <a:ext cx="187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11" imgW="1857347" imgH="542813" progId="Equation.DSMT4">
                  <p:embed/>
                </p:oleObj>
              </mc:Choice>
              <mc:Fallback>
                <p:oleObj name="Equation" r:id="rId11" imgW="1857347" imgH="5428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3803650"/>
                        <a:ext cx="1879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1547813" y="4364038"/>
            <a:ext cx="0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648" name="Object 16"/>
          <p:cNvGraphicFramePr>
            <a:graphicFrameLocks noChangeAspect="1"/>
          </p:cNvGraphicFramePr>
          <p:nvPr/>
        </p:nvGraphicFramePr>
        <p:xfrm>
          <a:off x="1254125" y="3367088"/>
          <a:ext cx="350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13" imgW="3486206" imgH="409538" progId="Equation.DSMT4">
                  <p:embed/>
                </p:oleObj>
              </mc:Choice>
              <mc:Fallback>
                <p:oleObj name="Equation" r:id="rId13" imgW="3486206" imgH="409538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3367088"/>
                        <a:ext cx="3505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6" name="Object 24"/>
          <p:cNvGraphicFramePr>
            <a:graphicFrameLocks noChangeAspect="1"/>
          </p:cNvGraphicFramePr>
          <p:nvPr/>
        </p:nvGraphicFramePr>
        <p:xfrm>
          <a:off x="374650" y="742950"/>
          <a:ext cx="9747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15" imgW="866784" imgH="600075" progId="Equation.3">
                  <p:embed/>
                </p:oleObj>
              </mc:Choice>
              <mc:Fallback>
                <p:oleObj name="Equation" r:id="rId15" imgW="866784" imgH="60007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742950"/>
                        <a:ext cx="9747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7" name="Object 25"/>
          <p:cNvGraphicFramePr>
            <a:graphicFrameLocks noChangeAspect="1"/>
          </p:cNvGraphicFramePr>
          <p:nvPr/>
        </p:nvGraphicFramePr>
        <p:xfrm>
          <a:off x="5010150" y="749300"/>
          <a:ext cx="1409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17" imgW="1390669" imgH="523726" progId="Equation.3">
                  <p:embed/>
                </p:oleObj>
              </mc:Choice>
              <mc:Fallback>
                <p:oleObj name="Equation" r:id="rId17" imgW="1390669" imgH="52372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749300"/>
                        <a:ext cx="1409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1" name="Line 29"/>
          <p:cNvSpPr>
            <a:spLocks noChangeShapeType="1"/>
          </p:cNvSpPr>
          <p:nvPr/>
        </p:nvSpPr>
        <p:spPr bwMode="auto">
          <a:xfrm>
            <a:off x="5014913" y="1354138"/>
            <a:ext cx="12954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9676" name="Object 44"/>
          <p:cNvGraphicFramePr>
            <a:graphicFrameLocks noChangeAspect="1"/>
          </p:cNvGraphicFramePr>
          <p:nvPr/>
        </p:nvGraphicFramePr>
        <p:xfrm>
          <a:off x="3794125" y="1482725"/>
          <a:ext cx="48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19" imgW="482391" imgH="431613" progId="Equation.DSMT4">
                  <p:embed/>
                </p:oleObj>
              </mc:Choice>
              <mc:Fallback>
                <p:oleObj name="Equation" r:id="rId19" imgW="482391" imgH="431613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482725"/>
                        <a:ext cx="48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9" name="Object 47"/>
          <p:cNvGraphicFramePr>
            <a:graphicFrameLocks noChangeAspect="1"/>
          </p:cNvGraphicFramePr>
          <p:nvPr/>
        </p:nvGraphicFramePr>
        <p:xfrm>
          <a:off x="4405313" y="1516063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21" imgW="2565400" imgH="431800" progId="Equation.DSMT4">
                  <p:embed/>
                </p:oleObj>
              </mc:Choice>
              <mc:Fallback>
                <p:oleObj name="Equation" r:id="rId21" imgW="2565400" imgH="4318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516063"/>
                        <a:ext cx="256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80" name="Rectangle 48"/>
          <p:cNvSpPr>
            <a:spLocks noChangeArrowheads="1"/>
          </p:cNvSpPr>
          <p:nvPr/>
        </p:nvSpPr>
        <p:spPr bwMode="auto">
          <a:xfrm>
            <a:off x="7097713" y="1444625"/>
            <a:ext cx="42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/>
              <a:t>即</a:t>
            </a:r>
          </a:p>
        </p:txBody>
      </p:sp>
      <p:grpSp>
        <p:nvGrpSpPr>
          <p:cNvPr id="69681" name="Group 49"/>
          <p:cNvGrpSpPr>
            <a:grpSpLocks/>
          </p:cNvGrpSpPr>
          <p:nvPr/>
        </p:nvGrpSpPr>
        <p:grpSpPr bwMode="auto">
          <a:xfrm>
            <a:off x="3492500" y="2093913"/>
            <a:ext cx="495300" cy="457200"/>
            <a:chOff x="3744" y="2448"/>
            <a:chExt cx="312" cy="288"/>
          </a:xfrm>
        </p:grpSpPr>
        <p:graphicFrame>
          <p:nvGraphicFramePr>
            <p:cNvPr id="4136" name="Object 50"/>
            <p:cNvGraphicFramePr>
              <a:graphicFrameLocks noChangeAspect="1"/>
            </p:cNvGraphicFramePr>
            <p:nvPr/>
          </p:nvGraphicFramePr>
          <p:xfrm>
            <a:off x="3744" y="2448"/>
            <a:ext cx="3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" name="公式" r:id="rId23" imgW="104710" imgH="95101" progId="Equation.3">
                    <p:embed/>
                  </p:oleObj>
                </mc:Choice>
                <mc:Fallback>
                  <p:oleObj name="公式" r:id="rId23" imgW="104710" imgH="95101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48"/>
                          <a:ext cx="31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" name="Line 51"/>
            <p:cNvSpPr>
              <a:spLocks noChangeShapeType="1"/>
            </p:cNvSpPr>
            <p:nvPr/>
          </p:nvSpPr>
          <p:spPr bwMode="auto">
            <a:xfrm>
              <a:off x="3840" y="2448"/>
              <a:ext cx="9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84" name="Text Box 52"/>
          <p:cNvSpPr txBox="1">
            <a:spLocks noChangeArrowheads="1"/>
          </p:cNvSpPr>
          <p:nvPr/>
        </p:nvSpPr>
        <p:spPr bwMode="auto">
          <a:xfrm>
            <a:off x="3900488" y="2081213"/>
            <a:ext cx="95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常数</a:t>
            </a:r>
          </a:p>
        </p:txBody>
      </p:sp>
      <p:graphicFrame>
        <p:nvGraphicFramePr>
          <p:cNvPr id="69686" name="Object 54"/>
          <p:cNvGraphicFramePr>
            <a:graphicFrameLocks noChangeAspect="1"/>
          </p:cNvGraphicFramePr>
          <p:nvPr/>
        </p:nvGraphicFramePr>
        <p:xfrm>
          <a:off x="2994025" y="1884363"/>
          <a:ext cx="45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25" imgW="438243" imgH="904801" progId="Equation.DSMT4">
                  <p:embed/>
                </p:oleObj>
              </mc:Choice>
              <mc:Fallback>
                <p:oleObj name="Equation" r:id="rId25" imgW="438243" imgH="904801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1884363"/>
                        <a:ext cx="45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88" name="Text Box 56"/>
          <p:cNvSpPr txBox="1">
            <a:spLocks noChangeArrowheads="1"/>
          </p:cNvSpPr>
          <p:nvPr/>
        </p:nvSpPr>
        <p:spPr bwMode="auto">
          <a:xfrm>
            <a:off x="295275" y="2740025"/>
            <a:ext cx="175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故可推测</a:t>
            </a:r>
          </a:p>
        </p:txBody>
      </p:sp>
      <p:graphicFrame>
        <p:nvGraphicFramePr>
          <p:cNvPr id="69691" name="Object 59"/>
          <p:cNvGraphicFramePr>
            <a:graphicFrameLocks noChangeAspect="1"/>
          </p:cNvGraphicFramePr>
          <p:nvPr/>
        </p:nvGraphicFramePr>
        <p:xfrm>
          <a:off x="3275013" y="2811463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27" imgW="1533516" imgH="409538" progId="Equation.DSMT4">
                  <p:embed/>
                </p:oleObj>
              </mc:Choice>
              <mc:Fallback>
                <p:oleObj name="Equation" r:id="rId27" imgW="1533516" imgH="409538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2811463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94" name="Object 62"/>
          <p:cNvGraphicFramePr>
            <a:graphicFrameLocks noChangeAspect="1"/>
          </p:cNvGraphicFramePr>
          <p:nvPr/>
        </p:nvGraphicFramePr>
        <p:xfrm>
          <a:off x="6084888" y="3797300"/>
          <a:ext cx="1943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29" imgW="1923920" imgH="542813" progId="Equation.DSMT4">
                  <p:embed/>
                </p:oleObj>
              </mc:Choice>
              <mc:Fallback>
                <p:oleObj name="Equation" r:id="rId29" imgW="1923920" imgH="542813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797300"/>
                        <a:ext cx="1943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97" name="Object 65"/>
          <p:cNvGraphicFramePr>
            <a:graphicFrameLocks noChangeAspect="1"/>
          </p:cNvGraphicFramePr>
          <p:nvPr/>
        </p:nvGraphicFramePr>
        <p:xfrm>
          <a:off x="1835150" y="4381500"/>
          <a:ext cx="1625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31" imgW="1609790" imgH="542813" progId="Equation.DSMT4">
                  <p:embed/>
                </p:oleObj>
              </mc:Choice>
              <mc:Fallback>
                <p:oleObj name="Equation" r:id="rId31" imgW="1609790" imgH="542813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81500"/>
                        <a:ext cx="1625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00" name="Object 68"/>
          <p:cNvGraphicFramePr>
            <a:graphicFrameLocks noChangeAspect="1"/>
          </p:cNvGraphicFramePr>
          <p:nvPr/>
        </p:nvGraphicFramePr>
        <p:xfrm>
          <a:off x="1358900" y="5013325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33" imgW="466679" imgH="295349" progId="Equation.DSMT4">
                  <p:embed/>
                </p:oleObj>
              </mc:Choice>
              <mc:Fallback>
                <p:oleObj name="Equation" r:id="rId33" imgW="466679" imgH="295349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013325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5" name="Group 79"/>
          <p:cNvGrpSpPr>
            <a:grpSpLocks/>
          </p:cNvGrpSpPr>
          <p:nvPr/>
        </p:nvGrpSpPr>
        <p:grpSpPr bwMode="auto">
          <a:xfrm>
            <a:off x="1130300" y="5364163"/>
            <a:ext cx="5105400" cy="1066800"/>
            <a:chOff x="576" y="3312"/>
            <a:chExt cx="3216" cy="672"/>
          </a:xfrm>
        </p:grpSpPr>
        <p:graphicFrame>
          <p:nvGraphicFramePr>
            <p:cNvPr id="4133" name="Object 80"/>
            <p:cNvGraphicFramePr>
              <a:graphicFrameLocks noChangeAspect="1"/>
            </p:cNvGraphicFramePr>
            <p:nvPr/>
          </p:nvGraphicFramePr>
          <p:xfrm>
            <a:off x="608" y="3312"/>
            <a:ext cx="31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" name="Equation" r:id="rId35" imgW="5038790" imgH="438001" progId="Equation.3">
                    <p:embed/>
                  </p:oleObj>
                </mc:Choice>
                <mc:Fallback>
                  <p:oleObj name="Equation" r:id="rId35" imgW="5038790" imgH="438001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3312"/>
                          <a:ext cx="31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4" name="Text Box 81"/>
            <p:cNvSpPr txBox="1">
              <a:spLocks noChangeArrowheads="1"/>
            </p:cNvSpPr>
            <p:nvPr/>
          </p:nvSpPr>
          <p:spPr bwMode="auto">
            <a:xfrm>
              <a:off x="576" y="365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kumimoji="1" lang="zh-CN" altLang="en-US"/>
                <a:t>特征方程</a:t>
              </a:r>
            </a:p>
          </p:txBody>
        </p:sp>
        <p:graphicFrame>
          <p:nvGraphicFramePr>
            <p:cNvPr id="4135" name="Object 82"/>
            <p:cNvGraphicFramePr>
              <a:graphicFrameLocks noChangeAspect="1"/>
            </p:cNvGraphicFramePr>
            <p:nvPr/>
          </p:nvGraphicFramePr>
          <p:xfrm>
            <a:off x="1632" y="3657"/>
            <a:ext cx="14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" name="Equation" r:id="rId37" imgW="2200247" imgH="485887" progId="Equation.3">
                    <p:embed/>
                  </p:oleObj>
                </mc:Choice>
                <mc:Fallback>
                  <p:oleObj name="Equation" r:id="rId37" imgW="2200247" imgH="485887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57"/>
                          <a:ext cx="14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715" name="Rectangle 83"/>
          <p:cNvSpPr>
            <a:spLocks noChangeArrowheads="1"/>
          </p:cNvSpPr>
          <p:nvPr/>
        </p:nvSpPr>
        <p:spPr bwMode="auto">
          <a:xfrm>
            <a:off x="749300" y="5321300"/>
            <a:ext cx="56388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1" name="Text Box 69"/>
          <p:cNvSpPr txBox="1">
            <a:spLocks noChangeArrowheads="1"/>
          </p:cNvSpPr>
          <p:nvPr/>
        </p:nvSpPr>
        <p:spPr bwMode="auto">
          <a:xfrm>
            <a:off x="250825" y="530066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因此原方程的通解为</a:t>
            </a:r>
          </a:p>
        </p:txBody>
      </p:sp>
      <p:graphicFrame>
        <p:nvGraphicFramePr>
          <p:cNvPr id="69702" name="Object 70"/>
          <p:cNvGraphicFramePr>
            <a:graphicFrameLocks noChangeAspect="1"/>
          </p:cNvGraphicFramePr>
          <p:nvPr/>
        </p:nvGraphicFramePr>
        <p:xfrm>
          <a:off x="1820863" y="5794375"/>
          <a:ext cx="2921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39" imgW="2905116" imgH="561901" progId="Equation.DSMT4">
                  <p:embed/>
                </p:oleObj>
              </mc:Choice>
              <mc:Fallback>
                <p:oleObj name="Equation" r:id="rId39" imgW="2905116" imgH="561901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5794375"/>
                        <a:ext cx="2921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23" name="Object 91"/>
          <p:cNvGraphicFramePr>
            <a:graphicFrameLocks noChangeAspect="1"/>
          </p:cNvGraphicFramePr>
          <p:nvPr/>
        </p:nvGraphicFramePr>
        <p:xfrm>
          <a:off x="3516313" y="4508500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41" imgW="990170" imgH="431613" progId="Equation.DSMT4">
                  <p:embed/>
                </p:oleObj>
              </mc:Choice>
              <mc:Fallback>
                <p:oleObj name="Equation" r:id="rId41" imgW="990170" imgH="431613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4508500"/>
                        <a:ext cx="99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26" name="Object 94"/>
          <p:cNvGraphicFramePr>
            <a:graphicFrameLocks noChangeAspect="1"/>
          </p:cNvGraphicFramePr>
          <p:nvPr/>
        </p:nvGraphicFramePr>
        <p:xfrm>
          <a:off x="4741863" y="5805488"/>
          <a:ext cx="2451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43" imgW="2428736" imgH="552524" progId="Equation.DSMT4">
                  <p:embed/>
                </p:oleObj>
              </mc:Choice>
              <mc:Fallback>
                <p:oleObj name="Equation" r:id="rId43" imgW="2428736" imgH="552524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5805488"/>
                        <a:ext cx="2451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28" name="Line 96"/>
          <p:cNvSpPr>
            <a:spLocks noChangeShapeType="1"/>
          </p:cNvSpPr>
          <p:nvPr/>
        </p:nvSpPr>
        <p:spPr bwMode="auto">
          <a:xfrm>
            <a:off x="7956550" y="692150"/>
            <a:ext cx="863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9729" name="Line 97"/>
          <p:cNvSpPr>
            <a:spLocks noChangeShapeType="1"/>
          </p:cNvSpPr>
          <p:nvPr/>
        </p:nvSpPr>
        <p:spPr bwMode="auto">
          <a:xfrm>
            <a:off x="373063" y="1450975"/>
            <a:ext cx="863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2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 autoUpdateAnimBg="0"/>
      <p:bldP spid="69638" grpId="0" autoUpdateAnimBg="0"/>
      <p:bldP spid="69640" grpId="0" autoUpdateAnimBg="0"/>
      <p:bldP spid="69642" grpId="0" autoUpdateAnimBg="0"/>
      <p:bldP spid="69647" grpId="0" animBg="1"/>
      <p:bldP spid="69661" grpId="0" animBg="1"/>
      <p:bldP spid="69680" grpId="0"/>
      <p:bldP spid="69684" grpId="0" autoUpdateAnimBg="0"/>
      <p:bldP spid="69688" grpId="0" build="p" autoUpdateAnimBg="0" advAuto="0"/>
      <p:bldP spid="69715" grpId="0" animBg="1"/>
      <p:bldP spid="69701" grpId="0" autoUpdateAnimBg="0"/>
      <p:bldP spid="69728" grpId="0" animBg="1"/>
      <p:bldP spid="69729" grpId="0" animBg="1"/>
      <p:bldP spid="4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8"/>
          <p:cNvGrpSpPr>
            <a:grpSpLocks/>
          </p:cNvGrpSpPr>
          <p:nvPr/>
        </p:nvGrpSpPr>
        <p:grpSpPr bwMode="auto">
          <a:xfrm>
            <a:off x="914400" y="5283200"/>
            <a:ext cx="5105400" cy="1066800"/>
            <a:chOff x="576" y="3312"/>
            <a:chExt cx="3216" cy="672"/>
          </a:xfrm>
        </p:grpSpPr>
        <p:graphicFrame>
          <p:nvGraphicFramePr>
            <p:cNvPr id="5141" name="Object 29"/>
            <p:cNvGraphicFramePr>
              <a:graphicFrameLocks noChangeAspect="1"/>
            </p:cNvGraphicFramePr>
            <p:nvPr/>
          </p:nvGraphicFramePr>
          <p:xfrm>
            <a:off x="608" y="3312"/>
            <a:ext cx="31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name="Equation" r:id="rId3" imgW="5038790" imgH="438001" progId="Equation.3">
                    <p:embed/>
                  </p:oleObj>
                </mc:Choice>
                <mc:Fallback>
                  <p:oleObj name="Equation" r:id="rId3" imgW="5038790" imgH="438001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3312"/>
                          <a:ext cx="31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2" name="Text Box 30"/>
            <p:cNvSpPr txBox="1">
              <a:spLocks noChangeArrowheads="1"/>
            </p:cNvSpPr>
            <p:nvPr/>
          </p:nvSpPr>
          <p:spPr bwMode="auto">
            <a:xfrm>
              <a:off x="576" y="365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kumimoji="1" lang="zh-CN" altLang="en-US"/>
                <a:t>特征方程</a:t>
              </a:r>
            </a:p>
          </p:txBody>
        </p:sp>
        <p:graphicFrame>
          <p:nvGraphicFramePr>
            <p:cNvPr id="5143" name="Object 31"/>
            <p:cNvGraphicFramePr>
              <a:graphicFrameLocks noChangeAspect="1"/>
            </p:cNvGraphicFramePr>
            <p:nvPr/>
          </p:nvGraphicFramePr>
          <p:xfrm>
            <a:off x="1632" y="3657"/>
            <a:ext cx="14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4" name="Equation" r:id="rId5" imgW="2200247" imgH="485887" progId="Equation.3">
                    <p:embed/>
                  </p:oleObj>
                </mc:Choice>
                <mc:Fallback>
                  <p:oleObj name="Equation" r:id="rId5" imgW="2200247" imgH="48588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57"/>
                          <a:ext cx="14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533400" y="5207000"/>
            <a:ext cx="5715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6550"/>
            <a:ext cx="1295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ea typeface="楷体_GB2312" pitchFamily="49" charset="-122"/>
              </a:rPr>
              <a:t>3. </a:t>
            </a:r>
            <a:r>
              <a:rPr lang="zh-CN" altLang="en-US" sz="2800" smtClean="0"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5125" name="Object 3"/>
          <p:cNvGraphicFramePr>
            <a:graphicFrameLocks noChangeAspect="1"/>
          </p:cNvGraphicFramePr>
          <p:nvPr/>
        </p:nvGraphicFramePr>
        <p:xfrm>
          <a:off x="1524000" y="260350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7" imgW="1742936" imgH="485887" progId="Equation.3">
                  <p:embed/>
                </p:oleObj>
              </mc:Choice>
              <mc:Fallback>
                <p:oleObj name="Equation" r:id="rId7" imgW="1742936" imgH="48588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0350"/>
                        <a:ext cx="176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276600" y="33655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时</a:t>
            </a:r>
            <a:r>
              <a:rPr kumimoji="1" lang="en-US" altLang="zh-CN">
                <a:solidFill>
                  <a:schemeClr val="tx2"/>
                </a:solidFill>
              </a:rPr>
              <a:t>,</a:t>
            </a:r>
            <a:r>
              <a:rPr kumimoji="1" lang="en-US" altLang="zh-CN"/>
              <a:t> </a:t>
            </a:r>
            <a:r>
              <a:rPr kumimoji="1" lang="zh-CN" altLang="en-US"/>
              <a:t>特征方程有一对共轭复根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324100" y="882650"/>
          <a:ext cx="3719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9" imgW="3705327" imgH="428625" progId="Equation.3">
                  <p:embed/>
                </p:oleObj>
              </mc:Choice>
              <mc:Fallback>
                <p:oleObj name="Equation" r:id="rId9" imgW="3705327" imgH="4286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882650"/>
                        <a:ext cx="37195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04800" y="134143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这时原方程有两个复数解</a:t>
            </a:r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587500" y="1928813"/>
          <a:ext cx="2017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11" imgW="2000194" imgH="514350" progId="Equation.3">
                  <p:embed/>
                </p:oleObj>
              </mc:Choice>
              <mc:Fallback>
                <p:oleObj name="Equation" r:id="rId11" imgW="2000194" imgH="5143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928813"/>
                        <a:ext cx="20177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3708400" y="1935163"/>
          <a:ext cx="3770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13" imgW="3752831" imgH="504974" progId="Equation.3">
                  <p:embed/>
                </p:oleObj>
              </mc:Choice>
              <mc:Fallback>
                <p:oleObj name="Equation" r:id="rId13" imgW="3752831" imgH="5049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935163"/>
                        <a:ext cx="3770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1587500" y="2546350"/>
          <a:ext cx="2106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15" imgW="2085836" imgH="514350" progId="Equation.3">
                  <p:embed/>
                </p:oleObj>
              </mc:Choice>
              <mc:Fallback>
                <p:oleObj name="Equation" r:id="rId15" imgW="2085836" imgH="51435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546350"/>
                        <a:ext cx="21066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3716338" y="2559050"/>
          <a:ext cx="37576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17" imgW="3743464" imgH="504974" progId="Equation.3">
                  <p:embed/>
                </p:oleObj>
              </mc:Choice>
              <mc:Fallback>
                <p:oleObj name="Equation" r:id="rId17" imgW="3743464" imgH="5049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2559050"/>
                        <a:ext cx="37576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28600" y="315595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 </a:t>
            </a:r>
            <a:r>
              <a:rPr kumimoji="1" lang="zh-CN" altLang="en-US"/>
              <a:t>利用解的叠加原理</a:t>
            </a:r>
            <a:r>
              <a:rPr kumimoji="1" lang="en-US" altLang="zh-CN"/>
              <a:t>, </a:t>
            </a:r>
            <a:r>
              <a:rPr kumimoji="1" lang="zh-CN" altLang="en-US"/>
              <a:t>得原方程的线性无关特解</a:t>
            </a:r>
          </a:p>
        </p:txBody>
      </p:sp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1587500" y="3727450"/>
          <a:ext cx="2298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19" imgW="2276521" imgH="580988" progId="Equation.3">
                  <p:embed/>
                </p:oleObj>
              </mc:Choice>
              <mc:Fallback>
                <p:oleObj name="Equation" r:id="rId19" imgW="2276521" imgH="58098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727450"/>
                        <a:ext cx="2298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1587500" y="4459288"/>
          <a:ext cx="2413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21" imgW="2390933" imgH="619162" progId="Equation.3">
                  <p:embed/>
                </p:oleObj>
              </mc:Choice>
              <mc:Fallback>
                <p:oleObj name="Equation" r:id="rId21" imgW="2390933" imgH="61916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459288"/>
                        <a:ext cx="2413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4030663" y="3790950"/>
          <a:ext cx="195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23" imgW="1933621" imgH="485887" progId="Equation.3">
                  <p:embed/>
                </p:oleObj>
              </mc:Choice>
              <mc:Fallback>
                <p:oleObj name="Equation" r:id="rId23" imgW="1933621" imgH="48588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3790950"/>
                        <a:ext cx="1955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4030663" y="4465638"/>
          <a:ext cx="190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25" imgW="1886117" imgH="485887" progId="Equation.3">
                  <p:embed/>
                </p:oleObj>
              </mc:Choice>
              <mc:Fallback>
                <p:oleObj name="Equation" r:id="rId25" imgW="1886117" imgH="48588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4465638"/>
                        <a:ext cx="1905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304800" y="507523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因此原方程的通解为</a:t>
            </a:r>
          </a:p>
        </p:txBody>
      </p:sp>
      <p:graphicFrame>
        <p:nvGraphicFramePr>
          <p:cNvPr id="70673" name="Object 17"/>
          <p:cNvGraphicFramePr>
            <a:graphicFrameLocks noChangeAspect="1"/>
          </p:cNvGraphicFramePr>
          <p:nvPr/>
        </p:nvGraphicFramePr>
        <p:xfrm>
          <a:off x="1587500" y="5676900"/>
          <a:ext cx="46942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27" imgW="4676821" imgH="504974" progId="Equation.3">
                  <p:embed/>
                </p:oleObj>
              </mc:Choice>
              <mc:Fallback>
                <p:oleObj name="Equation" r:id="rId27" imgW="4676821" imgH="50497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676900"/>
                        <a:ext cx="46942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8" grpId="0" animBg="1"/>
      <p:bldP spid="70660" grpId="0" build="p" autoUpdateAnimBg="0"/>
      <p:bldP spid="70662" grpId="0" autoUpdateAnimBg="0"/>
      <p:bldP spid="70667" grpId="0" autoUpdateAnimBg="0"/>
      <p:bldP spid="70672" grpId="0" autoUpdateAnimBg="0"/>
      <p:bldP spid="2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1371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小结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728788" y="838200"/>
          <a:ext cx="5053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3" imgW="5038790" imgH="438001" progId="Equation.3">
                  <p:embed/>
                </p:oleObj>
              </mc:Choice>
              <mc:Fallback>
                <p:oleObj name="Equation" r:id="rId3" imgW="5038790" imgH="4380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838200"/>
                        <a:ext cx="5053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243138" y="1500188"/>
          <a:ext cx="23987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5" imgW="2381231" imgH="542813" progId="Equation.DSMT4">
                  <p:embed/>
                </p:oleObj>
              </mc:Choice>
              <mc:Fallback>
                <p:oleObj name="Equation" r:id="rId5" imgW="2381231" imgH="5428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1500188"/>
                        <a:ext cx="23987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09600" y="149542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特征方程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3671888" y="3125788"/>
          <a:ext cx="3095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7" imgW="3076733" imgH="561901" progId="Equation.3">
                  <p:embed/>
                </p:oleObj>
              </mc:Choice>
              <mc:Fallback>
                <p:oleObj name="Equation" r:id="rId7" imgW="3076733" imgH="5619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3125788"/>
                        <a:ext cx="30956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4805363" y="1600200"/>
          <a:ext cx="185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9" imgW="1838279" imgH="438001" progId="Equation.DSMT4">
                  <p:embed/>
                </p:oleObj>
              </mc:Choice>
              <mc:Fallback>
                <p:oleObj name="Equation" r:id="rId9" imgW="1838279" imgH="4380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1600200"/>
                        <a:ext cx="185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460500" y="3170238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11" imgW="885853" imgH="428625" progId="Equation.3">
                  <p:embed/>
                </p:oleObj>
              </mc:Choice>
              <mc:Fallback>
                <p:oleObj name="Equation" r:id="rId11" imgW="885853" imgH="4286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170238"/>
                        <a:ext cx="90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339975" y="3124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实根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1460500" y="3771900"/>
          <a:ext cx="175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13" imgW="1733569" imgH="552524" progId="Equation.3">
                  <p:embed/>
                </p:oleObj>
              </mc:Choice>
              <mc:Fallback>
                <p:oleObj name="Equation" r:id="rId13" imgW="1733569" imgH="5525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771900"/>
                        <a:ext cx="175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3683000" y="3716338"/>
          <a:ext cx="29575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15" imgW="2943253" imgH="561901" progId="Equation.3">
                  <p:embed/>
                </p:oleObj>
              </mc:Choice>
              <mc:Fallback>
                <p:oleObj name="Equation" r:id="rId15" imgW="2943253" imgH="5619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716338"/>
                        <a:ext cx="29575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1460500" y="4533900"/>
          <a:ext cx="1839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17" imgW="1819210" imgH="476176" progId="Equation.3">
                  <p:embed/>
                </p:oleObj>
              </mc:Choice>
              <mc:Fallback>
                <p:oleObj name="Equation" r:id="rId17" imgW="1819210" imgH="47617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533900"/>
                        <a:ext cx="18399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3676650" y="4406900"/>
          <a:ext cx="4735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19" imgW="4714959" imgH="514350" progId="Equation.3">
                  <p:embed/>
                </p:oleObj>
              </mc:Choice>
              <mc:Fallback>
                <p:oleObj name="Equation" r:id="rId19" imgW="4714959" imgH="51435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4406900"/>
                        <a:ext cx="47355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94" name="Group 14"/>
          <p:cNvGrpSpPr>
            <a:grpSpLocks/>
          </p:cNvGrpSpPr>
          <p:nvPr/>
        </p:nvGrpSpPr>
        <p:grpSpPr bwMode="auto">
          <a:xfrm>
            <a:off x="1371600" y="2438400"/>
            <a:ext cx="7010400" cy="2590800"/>
            <a:chOff x="864" y="1728"/>
            <a:chExt cx="4416" cy="1632"/>
          </a:xfrm>
        </p:grpSpPr>
        <p:sp>
          <p:nvSpPr>
            <p:cNvPr id="6163" name="Line 15"/>
            <p:cNvSpPr>
              <a:spLocks noChangeShapeType="1"/>
            </p:cNvSpPr>
            <p:nvPr/>
          </p:nvSpPr>
          <p:spPr bwMode="auto">
            <a:xfrm>
              <a:off x="912" y="206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16"/>
            <p:cNvSpPr>
              <a:spLocks noChangeShapeType="1"/>
            </p:cNvSpPr>
            <p:nvPr/>
          </p:nvSpPr>
          <p:spPr bwMode="auto">
            <a:xfrm>
              <a:off x="2208" y="177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Text Box 17"/>
            <p:cNvSpPr txBox="1">
              <a:spLocks noChangeArrowheads="1"/>
            </p:cNvSpPr>
            <p:nvPr/>
          </p:nvSpPr>
          <p:spPr bwMode="auto">
            <a:xfrm>
              <a:off x="864" y="1728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特 征 根</a:t>
              </a:r>
            </a:p>
          </p:txBody>
        </p:sp>
        <p:sp>
          <p:nvSpPr>
            <p:cNvPr id="6166" name="Text Box 18"/>
            <p:cNvSpPr txBox="1">
              <a:spLocks noChangeArrowheads="1"/>
            </p:cNvSpPr>
            <p:nvPr/>
          </p:nvSpPr>
          <p:spPr bwMode="auto">
            <a:xfrm>
              <a:off x="2496" y="1728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通              解</a:t>
              </a:r>
            </a:p>
          </p:txBody>
        </p:sp>
      </p:grp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609600" y="5334000"/>
            <a:ext cx="702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以上结论可推广到高阶常系数线性微分方程</a:t>
            </a:r>
            <a:r>
              <a:rPr kumimoji="1" lang="en-US" altLang="zh-CN"/>
              <a:t>.</a:t>
            </a:r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>
            <a:off x="1524000" y="24384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1371600" y="5029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utoUpdateAnimBg="0"/>
      <p:bldP spid="71689" grpId="0" autoUpdateAnimBg="0"/>
      <p:bldP spid="71699" grpId="0" build="p" autoUpdateAnimBg="0"/>
      <p:bldP spid="71700" grpId="0" animBg="1"/>
      <p:bldP spid="71701" grpId="0" animBg="1"/>
      <p:bldP spid="2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3290888"/>
            <a:ext cx="4178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②</a:t>
            </a:r>
            <a:r>
              <a:rPr kumimoji="1" lang="zh-CN" altLang="en-US"/>
              <a:t>若特征方程含 </a:t>
            </a:r>
            <a:r>
              <a:rPr kumimoji="1" lang="en-US" altLang="zh-CN" i="1"/>
              <a:t>k</a:t>
            </a:r>
            <a:r>
              <a:rPr kumimoji="1" lang="en-US" altLang="zh-CN"/>
              <a:t> </a:t>
            </a:r>
            <a:r>
              <a:rPr kumimoji="1" lang="zh-CN" altLang="en-US"/>
              <a:t>重复根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4676775" y="3378200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3" imgW="1628859" imgH="390451" progId="Equation.3">
                  <p:embed/>
                </p:oleObj>
              </mc:Choice>
              <mc:Fallback>
                <p:oleObj name="Equation" r:id="rId3" imgW="1628859" imgH="39045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75" y="3378200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609600" y="2147888"/>
            <a:ext cx="8283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①</a:t>
            </a:r>
            <a:r>
              <a:rPr kumimoji="1" lang="zh-CN" altLang="en-US"/>
              <a:t>若特征方程含 </a:t>
            </a:r>
            <a:r>
              <a:rPr kumimoji="1" lang="en-US" altLang="zh-CN" i="1"/>
              <a:t>k</a:t>
            </a:r>
            <a:r>
              <a:rPr kumimoji="1" lang="en-US" altLang="zh-CN"/>
              <a:t> </a:t>
            </a:r>
            <a:r>
              <a:rPr kumimoji="1" lang="zh-CN" altLang="en-US"/>
              <a:t>重实根 </a:t>
            </a:r>
            <a:r>
              <a:rPr kumimoji="1" lang="en-US" altLang="zh-CN" i="1"/>
              <a:t>r</a:t>
            </a:r>
            <a:r>
              <a:rPr kumimoji="1" lang="en-US" altLang="zh-CN"/>
              <a:t>, </a:t>
            </a:r>
            <a:r>
              <a:rPr kumimoji="1" lang="zh-CN" altLang="en-US"/>
              <a:t>则其通解中必含对应项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457450" y="2749550"/>
          <a:ext cx="431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5" imgW="4295784" imgH="504974" progId="Equation.3">
                  <p:embed/>
                </p:oleObj>
              </mc:Choice>
              <mc:Fallback>
                <p:oleObj name="Equation" r:id="rId5" imgW="4295784" imgH="50497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2749550"/>
                        <a:ext cx="431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1968500" y="4264025"/>
          <a:ext cx="5330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7" imgW="5315117" imgH="580988" progId="Equation.DSMT4">
                  <p:embed/>
                </p:oleObj>
              </mc:Choice>
              <mc:Fallback>
                <p:oleObj name="Equation" r:id="rId7" imgW="5315117" imgH="58098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4264025"/>
                        <a:ext cx="53308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2357438" y="4868863"/>
          <a:ext cx="49736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9" imgW="4962516" imgH="580988" progId="Equation.DSMT4">
                  <p:embed/>
                </p:oleObj>
              </mc:Choice>
              <mc:Fallback>
                <p:oleObj name="Equation" r:id="rId9" imgW="4962516" imgH="58098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868863"/>
                        <a:ext cx="49736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6372225" y="3276600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则其通解中必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304800" y="3824288"/>
            <a:ext cx="1746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含对应项</a:t>
            </a: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865188" y="838200"/>
          <a:ext cx="7974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1" imgW="7953273" imgH="514350" progId="Equation.3">
                  <p:embed/>
                </p:oleObj>
              </mc:Choice>
              <mc:Fallback>
                <p:oleObj name="Equation" r:id="rId11" imgW="7953273" imgH="5143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838200"/>
                        <a:ext cx="7974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609600" y="144780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>
                <a:solidFill>
                  <a:schemeClr val="tx2"/>
                </a:solidFill>
              </a:rPr>
              <a:t>特征方程 </a:t>
            </a:r>
          </a:p>
        </p:txBody>
      </p:sp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2484438" y="1447800"/>
          <a:ext cx="47355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13" imgW="4714959" imgH="514350" progId="Equation.3">
                  <p:embed/>
                </p:oleObj>
              </mc:Choice>
              <mc:Fallback>
                <p:oleObj name="Equation" r:id="rId13" imgW="4714959" imgH="5143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447800"/>
                        <a:ext cx="47355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755650" y="5651500"/>
          <a:ext cx="46434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15" imgW="4629317" imgH="476176" progId="Equation.DSMT4">
                  <p:embed/>
                </p:oleObj>
              </mc:Choice>
              <mc:Fallback>
                <p:oleObj name="Equation" r:id="rId15" imgW="4629317" imgH="47617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651500"/>
                        <a:ext cx="46434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52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推广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16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  <p:bldP spid="72708" grpId="0" autoUpdateAnimBg="0"/>
      <p:bldP spid="72712" grpId="0" autoUpdateAnimBg="0"/>
      <p:bldP spid="72713" grpId="0" autoUpdateAnimBg="0"/>
      <p:bldP spid="72715" grpId="0" build="p" autoUpdateAnimBg="0"/>
      <p:bldP spid="1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3213"/>
            <a:ext cx="914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                        </a:t>
            </a:r>
            <a:endParaRPr lang="en-US" altLang="zh-CN" sz="2800" b="1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524000" y="342900"/>
          <a:ext cx="370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3" imgW="3686259" imgH="428625" progId="Equation.3">
                  <p:embed/>
                </p:oleObj>
              </mc:Choice>
              <mc:Fallback>
                <p:oleObj name="Equation" r:id="rId3" imgW="3686259" imgH="4286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"/>
                        <a:ext cx="370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181600" y="242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</a:t>
            </a:r>
            <a:r>
              <a:rPr kumimoji="1" lang="en-US" altLang="zh-CN"/>
              <a:t>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09600" y="8016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en-US" altLang="zh-CN"/>
              <a:t> </a:t>
            </a:r>
            <a:r>
              <a:rPr kumimoji="1" lang="zh-CN" altLang="en-US"/>
              <a:t>特征方程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2916238" y="796925"/>
          <a:ext cx="2209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5" imgW="2190880" imgH="504974" progId="Equation.3">
                  <p:embed/>
                </p:oleObj>
              </mc:Choice>
              <mc:Fallback>
                <p:oleObj name="Equation" r:id="rId5" imgW="2190880" imgH="5049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796925"/>
                        <a:ext cx="2209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5181600" y="8016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特征根</a:t>
            </a: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6445250" y="873125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7" imgW="1923920" imgH="409538" progId="Equation.DSMT4">
                  <p:embed/>
                </p:oleObj>
              </mc:Choice>
              <mc:Fallback>
                <p:oleObj name="Equation" r:id="rId7" imgW="1923920" imgH="40953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873125"/>
                        <a:ext cx="194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228600" y="13589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因此原方程的通解为</a:t>
            </a:r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3702050" y="1403350"/>
          <a:ext cx="2730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9" imgW="2714764" imgH="504974" progId="Equation.3">
                  <p:embed/>
                </p:oleObj>
              </mc:Choice>
              <mc:Fallback>
                <p:oleObj name="Equation" r:id="rId9" imgW="2714764" imgH="5049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1403350"/>
                        <a:ext cx="2730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09600" y="26304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2.</a:t>
            </a:r>
            <a:r>
              <a:rPr kumimoji="1" lang="en-US" altLang="zh-CN"/>
              <a:t> </a:t>
            </a:r>
            <a:r>
              <a:rPr kumimoji="1" lang="zh-CN" altLang="en-US"/>
              <a:t>求解初值问题</a:t>
            </a:r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4006850" y="2019300"/>
          <a:ext cx="2616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11" imgW="2600353" imgH="1038076" progId="Equation.3">
                  <p:embed/>
                </p:oleObj>
              </mc:Choice>
              <mc:Fallback>
                <p:oleObj name="Equation" r:id="rId11" imgW="2600353" imgH="103807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2019300"/>
                        <a:ext cx="2616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4038600" y="3130550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13" imgW="1428806" imgH="447712" progId="Equation.3">
                  <p:embed/>
                </p:oleObj>
              </mc:Choice>
              <mc:Fallback>
                <p:oleObj name="Equation" r:id="rId13" imgW="1428806" imgH="4477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130550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5715000" y="2914650"/>
          <a:ext cx="19812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15" imgW="1971759" imgH="904801" progId="Equation.3">
                  <p:embed/>
                </p:oleObj>
              </mc:Choice>
              <mc:Fallback>
                <p:oleObj name="Equation" r:id="rId15" imgW="1971759" imgH="9048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914650"/>
                        <a:ext cx="19812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609600" y="3925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特征方程</a:t>
            </a:r>
          </a:p>
        </p:txBody>
      </p:sp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2955925" y="3937000"/>
          <a:ext cx="212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17" imgW="2104904" imgH="485887" progId="Equation.3">
                  <p:embed/>
                </p:oleObj>
              </mc:Choice>
              <mc:Fallback>
                <p:oleObj name="Equation" r:id="rId17" imgW="2104904" imgH="48588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3937000"/>
                        <a:ext cx="212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5051425" y="3925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有重根</a:t>
            </a:r>
          </a:p>
        </p:txBody>
      </p:sp>
      <p:graphicFrame>
        <p:nvGraphicFramePr>
          <p:cNvPr id="73746" name="Object 18"/>
          <p:cNvGraphicFramePr>
            <a:graphicFrameLocks noChangeAspect="1"/>
          </p:cNvGraphicFramePr>
          <p:nvPr/>
        </p:nvGraphicFramePr>
        <p:xfrm>
          <a:off x="6324600" y="40005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19" imgW="1800141" imgH="428625" progId="Equation.3">
                  <p:embed/>
                </p:oleObj>
              </mc:Choice>
              <mc:Fallback>
                <p:oleObj name="Equation" r:id="rId19" imgW="1800141" imgH="42862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000500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228600" y="45227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因此原方程的通解为</a:t>
            </a:r>
          </a:p>
        </p:txBody>
      </p:sp>
      <p:graphicFrame>
        <p:nvGraphicFramePr>
          <p:cNvPr id="73748" name="Object 20"/>
          <p:cNvGraphicFramePr>
            <a:graphicFrameLocks noChangeAspect="1"/>
          </p:cNvGraphicFramePr>
          <p:nvPr/>
        </p:nvGraphicFramePr>
        <p:xfrm>
          <a:off x="3708400" y="4521200"/>
          <a:ext cx="283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21" imgW="2809773" imgH="504974" progId="Equation.3">
                  <p:embed/>
                </p:oleObj>
              </mc:Choice>
              <mc:Fallback>
                <p:oleObj name="Equation" r:id="rId21" imgW="2809773" imgH="5049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21200"/>
                        <a:ext cx="2832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609600" y="50688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利用初始条件得</a:t>
            </a:r>
          </a:p>
        </p:txBody>
      </p:sp>
      <p:graphicFrame>
        <p:nvGraphicFramePr>
          <p:cNvPr id="73750" name="Object 22"/>
          <p:cNvGraphicFramePr>
            <a:graphicFrameLocks noChangeAspect="1"/>
          </p:cNvGraphicFramePr>
          <p:nvPr/>
        </p:nvGraphicFramePr>
        <p:xfrm>
          <a:off x="3419475" y="5143500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23" imgW="1019333" imgH="428625" progId="Equation.3">
                  <p:embed/>
                </p:oleObj>
              </mc:Choice>
              <mc:Fallback>
                <p:oleObj name="Equation" r:id="rId23" imgW="1019333" imgH="4286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143500"/>
                        <a:ext cx="104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228600" y="56022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于是所求初值问题的解为</a:t>
            </a:r>
          </a:p>
        </p:txBody>
      </p:sp>
      <p:graphicFrame>
        <p:nvGraphicFramePr>
          <p:cNvPr id="73752" name="Object 24"/>
          <p:cNvGraphicFramePr>
            <a:graphicFrameLocks noChangeAspect="1"/>
          </p:cNvGraphicFramePr>
          <p:nvPr/>
        </p:nvGraphicFramePr>
        <p:xfrm>
          <a:off x="4365625" y="5613400"/>
          <a:ext cx="242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25" imgW="2409667" imgH="485887" progId="Equation.3">
                  <p:embed/>
                </p:oleObj>
              </mc:Choice>
              <mc:Fallback>
                <p:oleObj name="Equation" r:id="rId25" imgW="2409667" imgH="48588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5613400"/>
                        <a:ext cx="242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3962400" y="3606800"/>
            <a:ext cx="1447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54" name="Object 26"/>
          <p:cNvGraphicFramePr>
            <a:graphicFrameLocks noChangeAspect="1"/>
          </p:cNvGraphicFramePr>
          <p:nvPr/>
        </p:nvGraphicFramePr>
        <p:xfrm>
          <a:off x="4503738" y="5143500"/>
          <a:ext cx="100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27" imgW="981196" imgH="428625" progId="Equation.3">
                  <p:embed/>
                </p:oleObj>
              </mc:Choice>
              <mc:Fallback>
                <p:oleObj name="Equation" r:id="rId27" imgW="981196" imgH="4286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5143500"/>
                        <a:ext cx="100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5" name="Line 27"/>
          <p:cNvSpPr>
            <a:spLocks noChangeShapeType="1"/>
          </p:cNvSpPr>
          <p:nvPr/>
        </p:nvSpPr>
        <p:spPr bwMode="auto">
          <a:xfrm>
            <a:off x="5791200" y="3759200"/>
            <a:ext cx="1905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6" name="AutoShape 28"/>
          <p:cNvSpPr>
            <a:spLocks/>
          </p:cNvSpPr>
          <p:nvPr/>
        </p:nvSpPr>
        <p:spPr bwMode="auto">
          <a:xfrm>
            <a:off x="3657600" y="2311400"/>
            <a:ext cx="193675" cy="1219200"/>
          </a:xfrm>
          <a:prstGeom prst="leftBrace">
            <a:avLst>
              <a:gd name="adj1" fmla="val 5245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utoUpdateAnimBg="0"/>
      <p:bldP spid="73735" grpId="0" autoUpdateAnimBg="0"/>
      <p:bldP spid="73737" grpId="0" autoUpdateAnimBg="0"/>
      <p:bldP spid="73739" grpId="0" autoUpdateAnimBg="0"/>
      <p:bldP spid="73743" grpId="0" autoUpdateAnimBg="0"/>
      <p:bldP spid="73745" grpId="0" autoUpdateAnimBg="0"/>
      <p:bldP spid="73747" grpId="0" autoUpdateAnimBg="0"/>
      <p:bldP spid="73749" grpId="0" autoUpdateAnimBg="0"/>
      <p:bldP spid="73751" grpId="0" autoUpdateAnimBg="0"/>
      <p:bldP spid="73753" grpId="0" animBg="1"/>
      <p:bldP spid="73755" grpId="0" animBg="1"/>
      <p:bldP spid="73756" grpId="0" animBg="1"/>
      <p:bldP spid="3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3025775" y="1192213"/>
          <a:ext cx="130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3" imgW="1285959" imgH="361987" progId="Equation.DSMT4">
                  <p:embed/>
                </p:oleObj>
              </mc:Choice>
              <mc:Fallback>
                <p:oleObj name="Equation" r:id="rId3" imgW="1285959" imgH="36198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1192213"/>
                        <a:ext cx="1308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2627313" y="1852613"/>
          <a:ext cx="16160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5" imgW="1305027" imgH="466799" progId="Equation.DSMT4">
                  <p:embed/>
                </p:oleObj>
              </mc:Choice>
              <mc:Fallback>
                <p:oleObj name="Equation" r:id="rId5" imgW="1305027" imgH="46679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852613"/>
                        <a:ext cx="16160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258888" y="183832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特征根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258888" y="2586038"/>
            <a:ext cx="3025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原方程的通解为</a:t>
            </a:r>
          </a:p>
        </p:txBody>
      </p:sp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1824038" y="3451225"/>
          <a:ext cx="2759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7" imgW="3019527" imgH="409538" progId="Equation.DSMT4">
                  <p:embed/>
                </p:oleObj>
              </mc:Choice>
              <mc:Fallback>
                <p:oleObj name="Equation" r:id="rId7" imgW="3019527" imgH="40953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3451225"/>
                        <a:ext cx="27590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96875"/>
            <a:ext cx="914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                        </a:t>
            </a:r>
          </a:p>
        </p:txBody>
      </p:sp>
      <p:graphicFrame>
        <p:nvGraphicFramePr>
          <p:cNvPr id="9224" name="Object 22"/>
          <p:cNvGraphicFramePr>
            <a:graphicFrameLocks noChangeAspect="1"/>
          </p:cNvGraphicFramePr>
          <p:nvPr/>
        </p:nvGraphicFramePr>
        <p:xfrm>
          <a:off x="1476375" y="427038"/>
          <a:ext cx="251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9" imgW="2495643" imgH="428625" progId="Equation.DSMT4">
                  <p:embed/>
                </p:oleObj>
              </mc:Choice>
              <mc:Fallback>
                <p:oleObj name="Equation" r:id="rId9" imgW="2495643" imgH="42862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7038"/>
                        <a:ext cx="251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23"/>
          <p:cNvSpPr txBox="1">
            <a:spLocks noChangeArrowheads="1"/>
          </p:cNvSpPr>
          <p:nvPr/>
        </p:nvSpPr>
        <p:spPr bwMode="auto">
          <a:xfrm>
            <a:off x="3983038" y="3540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</a:t>
            </a:r>
            <a:r>
              <a:rPr kumimoji="1" lang="en-US" altLang="zh-CN"/>
              <a:t>.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609600" y="11318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en-US" altLang="zh-CN"/>
              <a:t> </a:t>
            </a:r>
            <a:r>
              <a:rPr kumimoji="1" lang="zh-CN" altLang="en-US"/>
              <a:t>特征方程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609600" y="436562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高阶方程举例</a:t>
            </a:r>
            <a:r>
              <a:rPr kumimoji="1" lang="zh-CN" altLang="en-US"/>
              <a:t>（下页）</a:t>
            </a:r>
          </a:p>
        </p:txBody>
      </p:sp>
      <p:sp>
        <p:nvSpPr>
          <p:cNvPr id="13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/>
      <p:bldP spid="101387" grpId="0"/>
      <p:bldP spid="101400" grpId="0" autoUpdateAnimBg="0"/>
      <p:bldP spid="101402" grpId="0" autoUpdateAnimBg="0"/>
      <p:bldP spid="1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914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endParaRPr lang="en-US" altLang="zh-CN" sz="2800" smtClean="0"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524000" y="228600"/>
          <a:ext cx="4127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4" imgW="4105433" imgH="523726" progId="Equation.3">
                  <p:embed/>
                </p:oleObj>
              </mc:Choice>
              <mc:Fallback>
                <p:oleObj name="Equation" r:id="rId4" imgW="4105433" imgH="52372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"/>
                        <a:ext cx="4127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638800" y="2428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</a:t>
            </a:r>
            <a:r>
              <a:rPr kumimoji="1" lang="en-US" altLang="zh-CN"/>
              <a:t>. 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609600" y="852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 </a:t>
            </a:r>
            <a:r>
              <a:rPr kumimoji="1" lang="zh-CN" altLang="en-US"/>
              <a:t>特征方程</a:t>
            </a:r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2971800" y="831850"/>
          <a:ext cx="287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6" imgW="2847910" imgH="504974" progId="Equation.3">
                  <p:embed/>
                </p:oleObj>
              </mc:Choice>
              <mc:Fallback>
                <p:oleObj name="Equation" r:id="rId6" imgW="2847910" imgH="5049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31850"/>
                        <a:ext cx="2870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5867400" y="852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特征根</a:t>
            </a:r>
          </a:p>
        </p:txBody>
      </p:sp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2190750" y="1403350"/>
          <a:ext cx="381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8" imgW="3790969" imgH="485887" progId="Equation.3">
                  <p:embed/>
                </p:oleObj>
              </mc:Choice>
              <mc:Fallback>
                <p:oleObj name="Equation" r:id="rId8" imgW="3790969" imgH="4858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403350"/>
                        <a:ext cx="381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228600" y="19050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因此原方程通解为</a:t>
            </a:r>
          </a:p>
        </p:txBody>
      </p: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1676400" y="2451100"/>
          <a:ext cx="218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10" imgW="2162110" imgH="428625" progId="Equation.3">
                  <p:embed/>
                </p:oleObj>
              </mc:Choice>
              <mc:Fallback>
                <p:oleObj name="Equation" r:id="rId10" imgW="2162110" imgH="4286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51100"/>
                        <a:ext cx="218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3871913" y="2368550"/>
          <a:ext cx="375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12" imgW="3743464" imgH="514350" progId="Equation.3">
                  <p:embed/>
                </p:oleObj>
              </mc:Choice>
              <mc:Fallback>
                <p:oleObj name="Equation" r:id="rId12" imgW="3743464" imgH="51435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2368550"/>
                        <a:ext cx="3759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609600" y="30749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5.</a:t>
            </a:r>
            <a:endParaRPr kumimoji="1" lang="en-US" altLang="zh-CN"/>
          </a:p>
        </p:txBody>
      </p:sp>
      <p:graphicFrame>
        <p:nvGraphicFramePr>
          <p:cNvPr id="86029" name="Object 13"/>
          <p:cNvGraphicFramePr>
            <a:graphicFrameLocks noChangeAspect="1"/>
          </p:cNvGraphicFramePr>
          <p:nvPr/>
        </p:nvGraphicFramePr>
        <p:xfrm>
          <a:off x="1606550" y="3060700"/>
          <a:ext cx="3454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14" imgW="3438367" imgH="523726" progId="Equation.3">
                  <p:embed/>
                </p:oleObj>
              </mc:Choice>
              <mc:Fallback>
                <p:oleObj name="Equation" r:id="rId14" imgW="3438367" imgH="5237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060700"/>
                        <a:ext cx="3454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609600" y="3687763"/>
            <a:ext cx="2517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特征方程</a:t>
            </a:r>
          </a:p>
        </p:txBody>
      </p:sp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2997200" y="3663950"/>
          <a:ext cx="171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16" imgW="1695431" imgH="476176" progId="Equation.3">
                  <p:embed/>
                </p:oleObj>
              </mc:Choice>
              <mc:Fallback>
                <p:oleObj name="Equation" r:id="rId16" imgW="1695431" imgH="47617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663950"/>
                        <a:ext cx="1714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4800600" y="36703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特征根 </a:t>
            </a:r>
          </a:p>
        </p:txBody>
      </p:sp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2201863" y="4279900"/>
          <a:ext cx="40719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18" imgW="4057594" imgH="428625" progId="Equation.3">
                  <p:embed/>
                </p:oleObj>
              </mc:Choice>
              <mc:Fallback>
                <p:oleObj name="Equation" r:id="rId18" imgW="4057594" imgH="42862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4279900"/>
                        <a:ext cx="40719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609600" y="47386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原方程通解</a:t>
            </a:r>
          </a:p>
        </p:txBody>
      </p:sp>
      <p:graphicFrame>
        <p:nvGraphicFramePr>
          <p:cNvPr id="86035" name="Object 19"/>
          <p:cNvGraphicFramePr>
            <a:graphicFrameLocks noChangeAspect="1"/>
          </p:cNvGraphicFramePr>
          <p:nvPr/>
        </p:nvGraphicFramePr>
        <p:xfrm>
          <a:off x="2822575" y="4833938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20" imgW="1238120" imgH="428625" progId="Equation.3">
                  <p:embed/>
                </p:oleObj>
              </mc:Choice>
              <mc:Fallback>
                <p:oleObj name="Equation" r:id="rId20" imgW="1238120" imgH="42862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4833938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4151313" y="4848225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22" imgW="866784" imgH="428625" progId="Equation.3">
                  <p:embed/>
                </p:oleObj>
              </mc:Choice>
              <mc:Fallback>
                <p:oleObj name="Equation" r:id="rId22" imgW="866784" imgH="42862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4848225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7" name="Object 21"/>
          <p:cNvGraphicFramePr>
            <a:graphicFrameLocks noChangeAspect="1"/>
          </p:cNvGraphicFramePr>
          <p:nvPr/>
        </p:nvGraphicFramePr>
        <p:xfrm>
          <a:off x="5157788" y="4800600"/>
          <a:ext cx="106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24" imgW="1047769" imgH="504974" progId="Equation.3">
                  <p:embed/>
                </p:oleObj>
              </mc:Choice>
              <mc:Fallback>
                <p:oleObj name="Equation" r:id="rId24" imgW="1047769" imgH="5049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800600"/>
                        <a:ext cx="106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Object 22"/>
          <p:cNvGraphicFramePr>
            <a:graphicFrameLocks noChangeAspect="1"/>
          </p:cNvGraphicFramePr>
          <p:nvPr/>
        </p:nvGraphicFramePr>
        <p:xfrm>
          <a:off x="6292850" y="4810125"/>
          <a:ext cx="116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26" imgW="1152479" imgH="504974" progId="Equation.3">
                  <p:embed/>
                </p:oleObj>
              </mc:Choice>
              <mc:Fallback>
                <p:oleObj name="Equation" r:id="rId26" imgW="1152479" imgH="5049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4810125"/>
                        <a:ext cx="1168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9" name="Object 23"/>
          <p:cNvGraphicFramePr>
            <a:graphicFrameLocks noChangeAspect="1"/>
          </p:cNvGraphicFramePr>
          <p:nvPr/>
        </p:nvGraphicFramePr>
        <p:xfrm>
          <a:off x="7353300" y="4794250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28" imgW="895220" imgH="514350" progId="Equation.3">
                  <p:embed/>
                </p:oleObj>
              </mc:Choice>
              <mc:Fallback>
                <p:oleObj name="Equation" r:id="rId28" imgW="895220" imgH="51435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4794250"/>
                        <a:ext cx="91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609600" y="5486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zh-CN" altLang="en-US"/>
              <a:t>不难看出</a:t>
            </a:r>
            <a:r>
              <a:rPr kumimoji="1" lang="en-US" altLang="zh-CN"/>
              <a:t>, </a:t>
            </a:r>
            <a:r>
              <a:rPr kumimoji="1" lang="zh-CN" altLang="en-US"/>
              <a:t>原方程有特解</a:t>
            </a:r>
          </a:p>
        </p:txBody>
      </p:sp>
      <p:graphicFrame>
        <p:nvGraphicFramePr>
          <p:cNvPr id="86041" name="Object 25"/>
          <p:cNvGraphicFramePr>
            <a:graphicFrameLocks noChangeAspect="1"/>
          </p:cNvGraphicFramePr>
          <p:nvPr/>
        </p:nvGraphicFramePr>
        <p:xfrm>
          <a:off x="4667250" y="5480050"/>
          <a:ext cx="240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30" imgW="2381231" imgH="504974" progId="Equation.3">
                  <p:embed/>
                </p:oleObj>
              </mc:Choice>
              <mc:Fallback>
                <p:oleObj name="Equation" r:id="rId30" imgW="2381231" imgH="50497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5480050"/>
                        <a:ext cx="240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23" grpId="0" autoUpdateAnimBg="0"/>
      <p:bldP spid="86025" grpId="0" autoUpdateAnimBg="0"/>
      <p:bldP spid="86028" grpId="0" autoUpdateAnimBg="0"/>
      <p:bldP spid="86030" grpId="0" autoUpdateAnimBg="0"/>
      <p:bldP spid="86032" grpId="0" autoUpdateAnimBg="0"/>
      <p:bldP spid="86034" grpId="0" autoUpdateAnimBg="0"/>
      <p:bldP spid="86040" grpId="0" autoUpdateAnimBg="0"/>
      <p:bldP spid="27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等数学_模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高等数学_模板1</Template>
  <TotalTime>2834</TotalTime>
  <Words>926</Words>
  <Application>Microsoft Office PowerPoint</Application>
  <PresentationFormat>全屏显示(4:3)</PresentationFormat>
  <Paragraphs>207</Paragraphs>
  <Slides>22</Slides>
  <Notes>2</Notes>
  <HiddenSlides>3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  <vt:variant>
        <vt:lpstr>自定义放映</vt:lpstr>
      </vt:variant>
      <vt:variant>
        <vt:i4>3</vt:i4>
      </vt:variant>
    </vt:vector>
  </HeadingPairs>
  <TitlesOfParts>
    <vt:vector size="28" baseType="lpstr">
      <vt:lpstr>高等数学_模板1</vt:lpstr>
      <vt:lpstr>Equation</vt:lpstr>
      <vt:lpstr>公式</vt:lpstr>
      <vt:lpstr>第七节</vt:lpstr>
      <vt:lpstr>PowerPoint 演示文稿</vt:lpstr>
      <vt:lpstr>2. 当</vt:lpstr>
      <vt:lpstr>3. 当</vt:lpstr>
      <vt:lpstr>小结:</vt:lpstr>
      <vt:lpstr>推广:</vt:lpstr>
      <vt:lpstr>例1.                        </vt:lpstr>
      <vt:lpstr>例3.                        </vt:lpstr>
      <vt:lpstr>例4.</vt:lpstr>
      <vt:lpstr>PowerPoint 演示文稿</vt:lpstr>
      <vt:lpstr>例7. </vt:lpstr>
      <vt:lpstr>内容小结</vt:lpstr>
      <vt:lpstr>思考与练习</vt:lpstr>
      <vt:lpstr>备用题</vt:lpstr>
      <vt:lpstr>例8.</vt:lpstr>
      <vt:lpstr>1) 无阻尼自由振动情况  ( n = 0 )</vt:lpstr>
      <vt:lpstr>解的特征:</vt:lpstr>
      <vt:lpstr>2) 有阻尼自由振动情况  </vt:lpstr>
      <vt:lpstr>小阻尼自由振动解的特征: </vt:lpstr>
      <vt:lpstr>大阻尼解的特征:</vt:lpstr>
      <vt:lpstr>临界阻尼解的特征:</vt:lpstr>
      <vt:lpstr>2. 当</vt:lpstr>
      <vt:lpstr>小阻尼</vt:lpstr>
      <vt:lpstr>大阻尼</vt:lpstr>
      <vt:lpstr>临界阻尼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  常系数齐次线性微分方程</dc:title>
  <dc:creator>ss</dc:creator>
  <cp:lastModifiedBy>drrtu</cp:lastModifiedBy>
  <cp:revision>155</cp:revision>
  <dcterms:created xsi:type="dcterms:W3CDTF">2000-05-22T08:27:50Z</dcterms:created>
  <dcterms:modified xsi:type="dcterms:W3CDTF">2015-12-25T03:33:52Z</dcterms:modified>
</cp:coreProperties>
</file>