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82" r:id="rId2"/>
    <p:sldId id="285" r:id="rId3"/>
    <p:sldId id="306" r:id="rId4"/>
    <p:sldId id="286" r:id="rId5"/>
    <p:sldId id="287" r:id="rId6"/>
    <p:sldId id="288" r:id="rId7"/>
    <p:sldId id="289" r:id="rId8"/>
    <p:sldId id="290" r:id="rId9"/>
    <p:sldId id="291" r:id="rId10"/>
    <p:sldId id="305" r:id="rId11"/>
    <p:sldId id="298" r:id="rId12"/>
    <p:sldId id="299" r:id="rId13"/>
    <p:sldId id="300" r:id="rId14"/>
    <p:sldId id="276" r:id="rId15"/>
    <p:sldId id="270" r:id="rId16"/>
    <p:sldId id="280" r:id="rId17"/>
    <p:sldId id="281" r:id="rId18"/>
    <p:sldId id="277" r:id="rId19"/>
  </p:sldIdLst>
  <p:sldSz cx="9144000" cy="6858000" type="screen4x3"/>
  <p:notesSz cx="6858000" cy="9144000"/>
  <p:custShowLst>
    <p:custShow name="欧拉公式" id="0">
      <p:sldLst/>
    </p:custShow>
  </p:custShowLst>
  <p:defaultTextStyle>
    <a:defPPr>
      <a:defRPr lang="zh-CN"/>
    </a:defPPr>
    <a:lvl1pPr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0033CC"/>
    <a:srgbClr val="ACFF83"/>
    <a:srgbClr val="333300"/>
    <a:srgbClr val="663300"/>
    <a:srgbClr val="3399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7" autoAdjust="0"/>
  </p:normalViewPr>
  <p:slideViewPr>
    <p:cSldViewPr>
      <p:cViewPr varScale="1">
        <p:scale>
          <a:sx n="94" d="100"/>
          <a:sy n="94" d="100"/>
        </p:scale>
        <p:origin x="-1577" y="-8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5" Type="http://schemas.openxmlformats.org/officeDocument/2006/relationships/image" Target="../media/image104.emf"/><Relationship Id="rId4" Type="http://schemas.openxmlformats.org/officeDocument/2006/relationships/image" Target="../media/image10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image" Target="../media/image119.emf"/><Relationship Id="rId3" Type="http://schemas.openxmlformats.org/officeDocument/2006/relationships/image" Target="../media/image109.emf"/><Relationship Id="rId7" Type="http://schemas.openxmlformats.org/officeDocument/2006/relationships/image" Target="../media/image113.emf"/><Relationship Id="rId12" Type="http://schemas.openxmlformats.org/officeDocument/2006/relationships/image" Target="../media/image118.emf"/><Relationship Id="rId2" Type="http://schemas.openxmlformats.org/officeDocument/2006/relationships/image" Target="../media/image108.emf"/><Relationship Id="rId16" Type="http://schemas.openxmlformats.org/officeDocument/2006/relationships/image" Target="../media/image122.emf"/><Relationship Id="rId1" Type="http://schemas.openxmlformats.org/officeDocument/2006/relationships/image" Target="../media/image107.emf"/><Relationship Id="rId6" Type="http://schemas.openxmlformats.org/officeDocument/2006/relationships/image" Target="../media/image112.emf"/><Relationship Id="rId11" Type="http://schemas.openxmlformats.org/officeDocument/2006/relationships/image" Target="../media/image117.emf"/><Relationship Id="rId5" Type="http://schemas.openxmlformats.org/officeDocument/2006/relationships/image" Target="../media/image111.emf"/><Relationship Id="rId15" Type="http://schemas.openxmlformats.org/officeDocument/2006/relationships/image" Target="../media/image121.emf"/><Relationship Id="rId10" Type="http://schemas.openxmlformats.org/officeDocument/2006/relationships/image" Target="../media/image116.emf"/><Relationship Id="rId4" Type="http://schemas.openxmlformats.org/officeDocument/2006/relationships/image" Target="../media/image110.emf"/><Relationship Id="rId9" Type="http://schemas.openxmlformats.org/officeDocument/2006/relationships/image" Target="../media/image115.emf"/><Relationship Id="rId14" Type="http://schemas.openxmlformats.org/officeDocument/2006/relationships/image" Target="../media/image12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image" Target="../media/image135.emf"/><Relationship Id="rId3" Type="http://schemas.openxmlformats.org/officeDocument/2006/relationships/image" Target="../media/image125.emf"/><Relationship Id="rId7" Type="http://schemas.openxmlformats.org/officeDocument/2006/relationships/image" Target="../media/image129.emf"/><Relationship Id="rId12" Type="http://schemas.openxmlformats.org/officeDocument/2006/relationships/image" Target="../media/image134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6" Type="http://schemas.openxmlformats.org/officeDocument/2006/relationships/image" Target="../media/image128.emf"/><Relationship Id="rId11" Type="http://schemas.openxmlformats.org/officeDocument/2006/relationships/image" Target="../media/image133.emf"/><Relationship Id="rId5" Type="http://schemas.openxmlformats.org/officeDocument/2006/relationships/image" Target="../media/image127.emf"/><Relationship Id="rId10" Type="http://schemas.openxmlformats.org/officeDocument/2006/relationships/image" Target="../media/image132.emf"/><Relationship Id="rId4" Type="http://schemas.openxmlformats.org/officeDocument/2006/relationships/image" Target="../media/image126.emf"/><Relationship Id="rId9" Type="http://schemas.openxmlformats.org/officeDocument/2006/relationships/image" Target="../media/image131.emf"/><Relationship Id="rId14" Type="http://schemas.openxmlformats.org/officeDocument/2006/relationships/image" Target="../media/image136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13" Type="http://schemas.openxmlformats.org/officeDocument/2006/relationships/image" Target="../media/image149.emf"/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12" Type="http://schemas.openxmlformats.org/officeDocument/2006/relationships/image" Target="../media/image148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Relationship Id="rId6" Type="http://schemas.openxmlformats.org/officeDocument/2006/relationships/image" Target="../media/image142.emf"/><Relationship Id="rId11" Type="http://schemas.openxmlformats.org/officeDocument/2006/relationships/image" Target="../media/image147.emf"/><Relationship Id="rId5" Type="http://schemas.openxmlformats.org/officeDocument/2006/relationships/image" Target="../media/image141.emf"/><Relationship Id="rId10" Type="http://schemas.openxmlformats.org/officeDocument/2006/relationships/image" Target="../media/image146.emf"/><Relationship Id="rId4" Type="http://schemas.openxmlformats.org/officeDocument/2006/relationships/image" Target="../media/image140.emf"/><Relationship Id="rId9" Type="http://schemas.openxmlformats.org/officeDocument/2006/relationships/image" Target="../media/image14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6" Type="http://schemas.openxmlformats.org/officeDocument/2006/relationships/image" Target="../media/image155.emf"/><Relationship Id="rId5" Type="http://schemas.openxmlformats.org/officeDocument/2006/relationships/image" Target="../media/image154.emf"/><Relationship Id="rId4" Type="http://schemas.openxmlformats.org/officeDocument/2006/relationships/image" Target="../media/image153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image" Target="../media/image169.emf"/><Relationship Id="rId3" Type="http://schemas.openxmlformats.org/officeDocument/2006/relationships/image" Target="../media/image159.emf"/><Relationship Id="rId7" Type="http://schemas.openxmlformats.org/officeDocument/2006/relationships/image" Target="../media/image163.emf"/><Relationship Id="rId12" Type="http://schemas.openxmlformats.org/officeDocument/2006/relationships/image" Target="../media/image168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6" Type="http://schemas.openxmlformats.org/officeDocument/2006/relationships/image" Target="../media/image162.emf"/><Relationship Id="rId11" Type="http://schemas.openxmlformats.org/officeDocument/2006/relationships/image" Target="../media/image167.emf"/><Relationship Id="rId5" Type="http://schemas.openxmlformats.org/officeDocument/2006/relationships/image" Target="../media/image161.emf"/><Relationship Id="rId10" Type="http://schemas.openxmlformats.org/officeDocument/2006/relationships/image" Target="../media/image166.emf"/><Relationship Id="rId4" Type="http://schemas.openxmlformats.org/officeDocument/2006/relationships/image" Target="../media/image160.emf"/><Relationship Id="rId9" Type="http://schemas.openxmlformats.org/officeDocument/2006/relationships/image" Target="../media/image16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image" Target="../media/image182.emf"/><Relationship Id="rId3" Type="http://schemas.openxmlformats.org/officeDocument/2006/relationships/image" Target="../media/image172.emf"/><Relationship Id="rId7" Type="http://schemas.openxmlformats.org/officeDocument/2006/relationships/image" Target="../media/image176.emf"/><Relationship Id="rId12" Type="http://schemas.openxmlformats.org/officeDocument/2006/relationships/image" Target="../media/image181.emf"/><Relationship Id="rId2" Type="http://schemas.openxmlformats.org/officeDocument/2006/relationships/image" Target="../media/image171.emf"/><Relationship Id="rId1" Type="http://schemas.openxmlformats.org/officeDocument/2006/relationships/image" Target="../media/image170.emf"/><Relationship Id="rId6" Type="http://schemas.openxmlformats.org/officeDocument/2006/relationships/image" Target="../media/image175.emf"/><Relationship Id="rId11" Type="http://schemas.openxmlformats.org/officeDocument/2006/relationships/image" Target="../media/image180.emf"/><Relationship Id="rId5" Type="http://schemas.openxmlformats.org/officeDocument/2006/relationships/image" Target="../media/image174.emf"/><Relationship Id="rId15" Type="http://schemas.openxmlformats.org/officeDocument/2006/relationships/image" Target="../media/image184.emf"/><Relationship Id="rId10" Type="http://schemas.openxmlformats.org/officeDocument/2006/relationships/image" Target="../media/image179.emf"/><Relationship Id="rId4" Type="http://schemas.openxmlformats.org/officeDocument/2006/relationships/image" Target="../media/image173.emf"/><Relationship Id="rId9" Type="http://schemas.openxmlformats.org/officeDocument/2006/relationships/image" Target="../media/image178.emf"/><Relationship Id="rId14" Type="http://schemas.openxmlformats.org/officeDocument/2006/relationships/image" Target="../media/image183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13" Type="http://schemas.openxmlformats.org/officeDocument/2006/relationships/image" Target="../media/image197.emf"/><Relationship Id="rId3" Type="http://schemas.openxmlformats.org/officeDocument/2006/relationships/image" Target="../media/image187.emf"/><Relationship Id="rId7" Type="http://schemas.openxmlformats.org/officeDocument/2006/relationships/image" Target="../media/image191.emf"/><Relationship Id="rId12" Type="http://schemas.openxmlformats.org/officeDocument/2006/relationships/image" Target="../media/image196.emf"/><Relationship Id="rId2" Type="http://schemas.openxmlformats.org/officeDocument/2006/relationships/image" Target="../media/image186.emf"/><Relationship Id="rId1" Type="http://schemas.openxmlformats.org/officeDocument/2006/relationships/image" Target="../media/image185.emf"/><Relationship Id="rId6" Type="http://schemas.openxmlformats.org/officeDocument/2006/relationships/image" Target="../media/image190.emf"/><Relationship Id="rId11" Type="http://schemas.openxmlformats.org/officeDocument/2006/relationships/image" Target="../media/image195.emf"/><Relationship Id="rId5" Type="http://schemas.openxmlformats.org/officeDocument/2006/relationships/image" Target="../media/image189.emf"/><Relationship Id="rId10" Type="http://schemas.openxmlformats.org/officeDocument/2006/relationships/image" Target="../media/image194.emf"/><Relationship Id="rId4" Type="http://schemas.openxmlformats.org/officeDocument/2006/relationships/image" Target="../media/image188.emf"/><Relationship Id="rId9" Type="http://schemas.openxmlformats.org/officeDocument/2006/relationships/image" Target="../media/image193.emf"/><Relationship Id="rId14" Type="http://schemas.openxmlformats.org/officeDocument/2006/relationships/image" Target="../media/image19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wmf"/><Relationship Id="rId5" Type="http://schemas.openxmlformats.org/officeDocument/2006/relationships/image" Target="../media/image13.emf"/><Relationship Id="rId10" Type="http://schemas.openxmlformats.org/officeDocument/2006/relationships/image" Target="../media/image18.wmf"/><Relationship Id="rId4" Type="http://schemas.openxmlformats.org/officeDocument/2006/relationships/image" Target="../media/image12.emf"/><Relationship Id="rId9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18" Type="http://schemas.openxmlformats.org/officeDocument/2006/relationships/image" Target="../media/image3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17" Type="http://schemas.openxmlformats.org/officeDocument/2006/relationships/image" Target="../media/image36.emf"/><Relationship Id="rId2" Type="http://schemas.openxmlformats.org/officeDocument/2006/relationships/image" Target="../media/image21.emf"/><Relationship Id="rId16" Type="http://schemas.openxmlformats.org/officeDocument/2006/relationships/image" Target="../media/image35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5" Type="http://schemas.openxmlformats.org/officeDocument/2006/relationships/image" Target="../media/image34.emf"/><Relationship Id="rId10" Type="http://schemas.openxmlformats.org/officeDocument/2006/relationships/image" Target="../media/image29.emf"/><Relationship Id="rId19" Type="http://schemas.openxmlformats.org/officeDocument/2006/relationships/image" Target="../media/image38.wmf"/><Relationship Id="rId4" Type="http://schemas.openxmlformats.org/officeDocument/2006/relationships/image" Target="../media/image23.emf"/><Relationship Id="rId9" Type="http://schemas.openxmlformats.org/officeDocument/2006/relationships/image" Target="../media/image28.emf"/><Relationship Id="rId14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51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50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53.emf"/><Relationship Id="rId10" Type="http://schemas.openxmlformats.org/officeDocument/2006/relationships/image" Target="../media/image48.emf"/><Relationship Id="rId4" Type="http://schemas.openxmlformats.org/officeDocument/2006/relationships/image" Target="../media/image42.emf"/><Relationship Id="rId9" Type="http://schemas.openxmlformats.org/officeDocument/2006/relationships/image" Target="../media/image47.emf"/><Relationship Id="rId14" Type="http://schemas.openxmlformats.org/officeDocument/2006/relationships/image" Target="../media/image52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12" Type="http://schemas.openxmlformats.org/officeDocument/2006/relationships/image" Target="../media/image65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11" Type="http://schemas.openxmlformats.org/officeDocument/2006/relationships/image" Target="../media/image64.emf"/><Relationship Id="rId5" Type="http://schemas.openxmlformats.org/officeDocument/2006/relationships/image" Target="../media/image58.emf"/><Relationship Id="rId10" Type="http://schemas.openxmlformats.org/officeDocument/2006/relationships/image" Target="../media/image63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image" Target="../media/image78.emf"/><Relationship Id="rId3" Type="http://schemas.openxmlformats.org/officeDocument/2006/relationships/image" Target="../media/image68.emf"/><Relationship Id="rId7" Type="http://schemas.openxmlformats.org/officeDocument/2006/relationships/image" Target="../media/image72.emf"/><Relationship Id="rId12" Type="http://schemas.openxmlformats.org/officeDocument/2006/relationships/image" Target="../media/image77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11" Type="http://schemas.openxmlformats.org/officeDocument/2006/relationships/image" Target="../media/image76.emf"/><Relationship Id="rId5" Type="http://schemas.openxmlformats.org/officeDocument/2006/relationships/image" Target="../media/image70.emf"/><Relationship Id="rId10" Type="http://schemas.openxmlformats.org/officeDocument/2006/relationships/image" Target="../media/image75.emf"/><Relationship Id="rId4" Type="http://schemas.openxmlformats.org/officeDocument/2006/relationships/image" Target="../media/image69.emf"/><Relationship Id="rId9" Type="http://schemas.openxmlformats.org/officeDocument/2006/relationships/image" Target="../media/image74.emf"/><Relationship Id="rId14" Type="http://schemas.openxmlformats.org/officeDocument/2006/relationships/image" Target="../media/image7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image" Target="../media/image92.emf"/><Relationship Id="rId3" Type="http://schemas.openxmlformats.org/officeDocument/2006/relationships/image" Target="../media/image82.emf"/><Relationship Id="rId7" Type="http://schemas.openxmlformats.org/officeDocument/2006/relationships/image" Target="../media/image86.emf"/><Relationship Id="rId12" Type="http://schemas.openxmlformats.org/officeDocument/2006/relationships/image" Target="../media/image91.emf"/><Relationship Id="rId17" Type="http://schemas.openxmlformats.org/officeDocument/2006/relationships/image" Target="../media/image96.emf"/><Relationship Id="rId2" Type="http://schemas.openxmlformats.org/officeDocument/2006/relationships/image" Target="../media/image81.emf"/><Relationship Id="rId16" Type="http://schemas.openxmlformats.org/officeDocument/2006/relationships/image" Target="../media/image95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11" Type="http://schemas.openxmlformats.org/officeDocument/2006/relationships/image" Target="../media/image90.emf"/><Relationship Id="rId5" Type="http://schemas.openxmlformats.org/officeDocument/2006/relationships/image" Target="../media/image84.emf"/><Relationship Id="rId15" Type="http://schemas.openxmlformats.org/officeDocument/2006/relationships/image" Target="../media/image94.emf"/><Relationship Id="rId10" Type="http://schemas.openxmlformats.org/officeDocument/2006/relationships/image" Target="../media/image89.emf"/><Relationship Id="rId4" Type="http://schemas.openxmlformats.org/officeDocument/2006/relationships/image" Target="../media/image83.emf"/><Relationship Id="rId9" Type="http://schemas.openxmlformats.org/officeDocument/2006/relationships/image" Target="../media/image88.emf"/><Relationship Id="rId14" Type="http://schemas.openxmlformats.org/officeDocument/2006/relationships/image" Target="../media/image9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44D29F63-7E58-4CE8-8D2E-AA22CF7C6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396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F47BE331-4119-4B82-8F1C-525F2888C0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567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96F99178-BB28-4F0D-8BF5-5CFC1AF966E9}" type="slidenum">
              <a:rPr lang="en-US" altLang="zh-CN" sz="1200" smtClean="0"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697722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1681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3864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8472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93347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974577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46806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50936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744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99938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757283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400131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0" y="6569075"/>
            <a:ext cx="9144000" cy="287338"/>
          </a:xfrm>
          <a:prstGeom prst="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defRPr/>
            </a:pPr>
            <a:r>
              <a:rPr kumimoji="1" lang="en-US" altLang="zh-CN" sz="16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高等数学</a:t>
            </a:r>
            <a:r>
              <a:rPr kumimoji="1" lang="en-US" altLang="zh-CN" sz="16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029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下页</a:t>
            </a:r>
          </a:p>
        </p:txBody>
      </p:sp>
      <p:sp>
        <p:nvSpPr>
          <p:cNvPr id="1030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结束</a:t>
            </a:r>
          </a:p>
        </p:txBody>
      </p:sp>
      <p:sp>
        <p:nvSpPr>
          <p:cNvPr id="1031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返回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openxmlformats.org/officeDocument/2006/relationships/slide" Target="slide10.xml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emf"/><Relationship Id="rId4" Type="http://schemas.openxmlformats.org/officeDocument/2006/relationships/slide" Target="slide4.xml"/><Relationship Id="rId9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6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103.emf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4.emf"/><Relationship Id="rId26" Type="http://schemas.openxmlformats.org/officeDocument/2006/relationships/image" Target="../media/image118.e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34" Type="http://schemas.openxmlformats.org/officeDocument/2006/relationships/image" Target="../media/image122.emf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1.e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33" Type="http://schemas.openxmlformats.org/officeDocument/2006/relationships/oleObject" Target="../embeddings/oleObject12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3.emf"/><Relationship Id="rId20" Type="http://schemas.openxmlformats.org/officeDocument/2006/relationships/image" Target="../media/image115.emf"/><Relationship Id="rId29" Type="http://schemas.openxmlformats.org/officeDocument/2006/relationships/oleObject" Target="../embeddings/oleObject12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17.emf"/><Relationship Id="rId32" Type="http://schemas.openxmlformats.org/officeDocument/2006/relationships/image" Target="../media/image121.e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28" Type="http://schemas.openxmlformats.org/officeDocument/2006/relationships/image" Target="../media/image119.emf"/><Relationship Id="rId10" Type="http://schemas.openxmlformats.org/officeDocument/2006/relationships/image" Target="../media/image110.emf"/><Relationship Id="rId19" Type="http://schemas.openxmlformats.org/officeDocument/2006/relationships/oleObject" Target="../embeddings/oleObject115.bin"/><Relationship Id="rId31" Type="http://schemas.openxmlformats.org/officeDocument/2006/relationships/oleObject" Target="../embeddings/oleObject121.bin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2.emf"/><Relationship Id="rId22" Type="http://schemas.openxmlformats.org/officeDocument/2006/relationships/image" Target="../media/image116.emf"/><Relationship Id="rId27" Type="http://schemas.openxmlformats.org/officeDocument/2006/relationships/oleObject" Target="../embeddings/oleObject119.bin"/><Relationship Id="rId30" Type="http://schemas.openxmlformats.org/officeDocument/2006/relationships/image" Target="../media/image12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30.emf"/><Relationship Id="rId26" Type="http://schemas.openxmlformats.org/officeDocument/2006/relationships/image" Target="../media/image134.e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7.e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9.emf"/><Relationship Id="rId20" Type="http://schemas.openxmlformats.org/officeDocument/2006/relationships/image" Target="../media/image131.emf"/><Relationship Id="rId29" Type="http://schemas.openxmlformats.org/officeDocument/2006/relationships/oleObject" Target="../embeddings/oleObject136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4.e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33.e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28" Type="http://schemas.openxmlformats.org/officeDocument/2006/relationships/image" Target="../media/image135.emf"/><Relationship Id="rId10" Type="http://schemas.openxmlformats.org/officeDocument/2006/relationships/image" Target="../media/image126.e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8.emf"/><Relationship Id="rId22" Type="http://schemas.openxmlformats.org/officeDocument/2006/relationships/image" Target="../media/image132.emf"/><Relationship Id="rId27" Type="http://schemas.openxmlformats.org/officeDocument/2006/relationships/oleObject" Target="../embeddings/oleObject135.bin"/><Relationship Id="rId30" Type="http://schemas.openxmlformats.org/officeDocument/2006/relationships/image" Target="../media/image13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44.emf"/><Relationship Id="rId26" Type="http://schemas.openxmlformats.org/officeDocument/2006/relationships/image" Target="../media/image148.emf"/><Relationship Id="rId3" Type="http://schemas.openxmlformats.org/officeDocument/2006/relationships/oleObject" Target="../embeddings/oleObject137.bin"/><Relationship Id="rId21" Type="http://schemas.openxmlformats.org/officeDocument/2006/relationships/oleObject" Target="../embeddings/oleObject146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1.emf"/><Relationship Id="rId17" Type="http://schemas.openxmlformats.org/officeDocument/2006/relationships/oleObject" Target="../embeddings/oleObject144.bin"/><Relationship Id="rId25" Type="http://schemas.openxmlformats.org/officeDocument/2006/relationships/oleObject" Target="../embeddings/oleObject14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3.emf"/><Relationship Id="rId20" Type="http://schemas.openxmlformats.org/officeDocument/2006/relationships/image" Target="../media/image145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8.e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147.emf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47.bin"/><Relationship Id="rId28" Type="http://schemas.openxmlformats.org/officeDocument/2006/relationships/image" Target="../media/image149.emf"/><Relationship Id="rId10" Type="http://schemas.openxmlformats.org/officeDocument/2006/relationships/image" Target="../media/image140.emf"/><Relationship Id="rId19" Type="http://schemas.openxmlformats.org/officeDocument/2006/relationships/oleObject" Target="../embeddings/oleObject145.bin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2.emf"/><Relationship Id="rId22" Type="http://schemas.openxmlformats.org/officeDocument/2006/relationships/image" Target="../media/image146.emf"/><Relationship Id="rId27" Type="http://schemas.openxmlformats.org/officeDocument/2006/relationships/oleObject" Target="../embeddings/oleObject14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6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1.e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53.emf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5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64.emf"/><Relationship Id="rId26" Type="http://schemas.openxmlformats.org/officeDocument/2006/relationships/image" Target="../media/image168.emf"/><Relationship Id="rId3" Type="http://schemas.openxmlformats.org/officeDocument/2006/relationships/oleObject" Target="../embeddings/oleObject157.bin"/><Relationship Id="rId21" Type="http://schemas.openxmlformats.org/officeDocument/2006/relationships/oleObject" Target="../embeddings/oleObject166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61.emf"/><Relationship Id="rId17" Type="http://schemas.openxmlformats.org/officeDocument/2006/relationships/oleObject" Target="../embeddings/oleObject164.bin"/><Relationship Id="rId25" Type="http://schemas.openxmlformats.org/officeDocument/2006/relationships/oleObject" Target="../embeddings/oleObject16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3.emf"/><Relationship Id="rId20" Type="http://schemas.openxmlformats.org/officeDocument/2006/relationships/image" Target="../media/image165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8.emf"/><Relationship Id="rId11" Type="http://schemas.openxmlformats.org/officeDocument/2006/relationships/oleObject" Target="../embeddings/oleObject161.bin"/><Relationship Id="rId24" Type="http://schemas.openxmlformats.org/officeDocument/2006/relationships/image" Target="../media/image167.emf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23" Type="http://schemas.openxmlformats.org/officeDocument/2006/relationships/oleObject" Target="../embeddings/oleObject167.bin"/><Relationship Id="rId28" Type="http://schemas.openxmlformats.org/officeDocument/2006/relationships/image" Target="../media/image169.emf"/><Relationship Id="rId10" Type="http://schemas.openxmlformats.org/officeDocument/2006/relationships/image" Target="../media/image160.emf"/><Relationship Id="rId19" Type="http://schemas.openxmlformats.org/officeDocument/2006/relationships/oleObject" Target="../embeddings/oleObject165.bin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62.emf"/><Relationship Id="rId22" Type="http://schemas.openxmlformats.org/officeDocument/2006/relationships/image" Target="../media/image166.emf"/><Relationship Id="rId27" Type="http://schemas.openxmlformats.org/officeDocument/2006/relationships/oleObject" Target="../embeddings/oleObject16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77.emf"/><Relationship Id="rId26" Type="http://schemas.openxmlformats.org/officeDocument/2006/relationships/image" Target="../media/image181.emf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79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74.emf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8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6.emf"/><Relationship Id="rId20" Type="http://schemas.openxmlformats.org/officeDocument/2006/relationships/image" Target="../media/image178.emf"/><Relationship Id="rId29" Type="http://schemas.openxmlformats.org/officeDocument/2006/relationships/oleObject" Target="../embeddings/oleObject18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1.emf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180.emf"/><Relationship Id="rId32" Type="http://schemas.openxmlformats.org/officeDocument/2006/relationships/image" Target="../media/image184.emf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28" Type="http://schemas.openxmlformats.org/officeDocument/2006/relationships/image" Target="../media/image182.emf"/><Relationship Id="rId10" Type="http://schemas.openxmlformats.org/officeDocument/2006/relationships/image" Target="../media/image173.emf"/><Relationship Id="rId19" Type="http://schemas.openxmlformats.org/officeDocument/2006/relationships/oleObject" Target="../embeddings/oleObject178.bin"/><Relationship Id="rId31" Type="http://schemas.openxmlformats.org/officeDocument/2006/relationships/oleObject" Target="../embeddings/oleObject184.bin"/><Relationship Id="rId4" Type="http://schemas.openxmlformats.org/officeDocument/2006/relationships/image" Target="../media/image170.e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75.emf"/><Relationship Id="rId22" Type="http://schemas.openxmlformats.org/officeDocument/2006/relationships/image" Target="../media/image179.emf"/><Relationship Id="rId27" Type="http://schemas.openxmlformats.org/officeDocument/2006/relationships/oleObject" Target="../embeddings/oleObject182.bin"/><Relationship Id="rId30" Type="http://schemas.openxmlformats.org/officeDocument/2006/relationships/image" Target="../media/image18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92.emf"/><Relationship Id="rId26" Type="http://schemas.openxmlformats.org/officeDocument/2006/relationships/image" Target="../media/image196.emf"/><Relationship Id="rId3" Type="http://schemas.openxmlformats.org/officeDocument/2006/relationships/oleObject" Target="../embeddings/oleObject185.bin"/><Relationship Id="rId21" Type="http://schemas.openxmlformats.org/officeDocument/2006/relationships/oleObject" Target="../embeddings/oleObject194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89.emf"/><Relationship Id="rId17" Type="http://schemas.openxmlformats.org/officeDocument/2006/relationships/oleObject" Target="../embeddings/oleObject192.bin"/><Relationship Id="rId25" Type="http://schemas.openxmlformats.org/officeDocument/2006/relationships/oleObject" Target="../embeddings/oleObject19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1.emf"/><Relationship Id="rId20" Type="http://schemas.openxmlformats.org/officeDocument/2006/relationships/image" Target="../media/image193.emf"/><Relationship Id="rId29" Type="http://schemas.openxmlformats.org/officeDocument/2006/relationships/oleObject" Target="../embeddings/oleObject198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6.emf"/><Relationship Id="rId11" Type="http://schemas.openxmlformats.org/officeDocument/2006/relationships/oleObject" Target="../embeddings/oleObject189.bin"/><Relationship Id="rId24" Type="http://schemas.openxmlformats.org/officeDocument/2006/relationships/image" Target="../media/image195.emf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23" Type="http://schemas.openxmlformats.org/officeDocument/2006/relationships/oleObject" Target="../embeddings/oleObject195.bin"/><Relationship Id="rId28" Type="http://schemas.openxmlformats.org/officeDocument/2006/relationships/image" Target="../media/image197.emf"/><Relationship Id="rId10" Type="http://schemas.openxmlformats.org/officeDocument/2006/relationships/image" Target="../media/image188.emf"/><Relationship Id="rId19" Type="http://schemas.openxmlformats.org/officeDocument/2006/relationships/oleObject" Target="../embeddings/oleObject193.bin"/><Relationship Id="rId4" Type="http://schemas.openxmlformats.org/officeDocument/2006/relationships/image" Target="../media/image185.e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90.emf"/><Relationship Id="rId22" Type="http://schemas.openxmlformats.org/officeDocument/2006/relationships/image" Target="../media/image194.emf"/><Relationship Id="rId27" Type="http://schemas.openxmlformats.org/officeDocument/2006/relationships/oleObject" Target="../embeddings/oleObject197.bin"/><Relationship Id="rId30" Type="http://schemas.openxmlformats.org/officeDocument/2006/relationships/image" Target="../media/image19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e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e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emf"/><Relationship Id="rId22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emf"/><Relationship Id="rId26" Type="http://schemas.openxmlformats.org/officeDocument/2006/relationships/image" Target="../media/image31.emf"/><Relationship Id="rId39" Type="http://schemas.openxmlformats.org/officeDocument/2006/relationships/oleObject" Target="../embeddings/oleObject38.bin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34" Type="http://schemas.openxmlformats.org/officeDocument/2006/relationships/image" Target="../media/image35.emf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33" Type="http://schemas.openxmlformats.org/officeDocument/2006/relationships/oleObject" Target="../embeddings/oleObject35.bin"/><Relationship Id="rId38" Type="http://schemas.openxmlformats.org/officeDocument/2006/relationships/image" Target="../media/image3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.emf"/><Relationship Id="rId20" Type="http://schemas.openxmlformats.org/officeDocument/2006/relationships/image" Target="../media/image28.emf"/><Relationship Id="rId29" Type="http://schemas.openxmlformats.org/officeDocument/2006/relationships/oleObject" Target="../embeddings/oleObject3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0.emf"/><Relationship Id="rId32" Type="http://schemas.openxmlformats.org/officeDocument/2006/relationships/image" Target="../media/image34.emf"/><Relationship Id="rId37" Type="http://schemas.openxmlformats.org/officeDocument/2006/relationships/oleObject" Target="../embeddings/oleObject37.bin"/><Relationship Id="rId40" Type="http://schemas.openxmlformats.org/officeDocument/2006/relationships/image" Target="../media/image38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32.emf"/><Relationship Id="rId36" Type="http://schemas.openxmlformats.org/officeDocument/2006/relationships/image" Target="../media/image36.emf"/><Relationship Id="rId10" Type="http://schemas.openxmlformats.org/officeDocument/2006/relationships/image" Target="../media/image23.emf"/><Relationship Id="rId19" Type="http://schemas.openxmlformats.org/officeDocument/2006/relationships/oleObject" Target="../embeddings/oleObject28.bin"/><Relationship Id="rId31" Type="http://schemas.openxmlformats.org/officeDocument/2006/relationships/oleObject" Target="../embeddings/oleObject34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emf"/><Relationship Id="rId22" Type="http://schemas.openxmlformats.org/officeDocument/2006/relationships/image" Target="../media/image29.emf"/><Relationship Id="rId27" Type="http://schemas.openxmlformats.org/officeDocument/2006/relationships/oleObject" Target="../embeddings/oleObject32.bin"/><Relationship Id="rId30" Type="http://schemas.openxmlformats.org/officeDocument/2006/relationships/image" Target="../media/image33.emf"/><Relationship Id="rId35" Type="http://schemas.openxmlformats.org/officeDocument/2006/relationships/oleObject" Target="../embeddings/oleObject3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6.emf"/><Relationship Id="rId26" Type="http://schemas.openxmlformats.org/officeDocument/2006/relationships/image" Target="../media/image50.e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3.e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5.emf"/><Relationship Id="rId20" Type="http://schemas.openxmlformats.org/officeDocument/2006/relationships/image" Target="../media/image47.emf"/><Relationship Id="rId29" Type="http://schemas.openxmlformats.org/officeDocument/2006/relationships/oleObject" Target="../embeddings/oleObject5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49.emf"/><Relationship Id="rId32" Type="http://schemas.openxmlformats.org/officeDocument/2006/relationships/image" Target="../media/image53.e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51.emf"/><Relationship Id="rId10" Type="http://schemas.openxmlformats.org/officeDocument/2006/relationships/image" Target="../media/image42.emf"/><Relationship Id="rId19" Type="http://schemas.openxmlformats.org/officeDocument/2006/relationships/oleObject" Target="../embeddings/oleObject47.bin"/><Relationship Id="rId31" Type="http://schemas.openxmlformats.org/officeDocument/2006/relationships/oleObject" Target="../embeddings/oleObject53.bin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4.emf"/><Relationship Id="rId22" Type="http://schemas.openxmlformats.org/officeDocument/2006/relationships/image" Target="../media/image48.emf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5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1.emf"/><Relationship Id="rId26" Type="http://schemas.openxmlformats.org/officeDocument/2006/relationships/image" Target="../media/image65.e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0.emf"/><Relationship Id="rId20" Type="http://schemas.openxmlformats.org/officeDocument/2006/relationships/image" Target="../media/image62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64.e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9.emf"/><Relationship Id="rId22" Type="http://schemas.openxmlformats.org/officeDocument/2006/relationships/image" Target="../media/image6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3.emf"/><Relationship Id="rId26" Type="http://schemas.openxmlformats.org/officeDocument/2006/relationships/image" Target="../media/image77.e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0.e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2.emf"/><Relationship Id="rId20" Type="http://schemas.openxmlformats.org/officeDocument/2006/relationships/image" Target="../media/image74.emf"/><Relationship Id="rId29" Type="http://schemas.openxmlformats.org/officeDocument/2006/relationships/oleObject" Target="../embeddings/oleObject7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6.e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78.emf"/><Relationship Id="rId10" Type="http://schemas.openxmlformats.org/officeDocument/2006/relationships/image" Target="../media/image69.e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1.emf"/><Relationship Id="rId22" Type="http://schemas.openxmlformats.org/officeDocument/2006/relationships/image" Target="../media/image75.emf"/><Relationship Id="rId27" Type="http://schemas.openxmlformats.org/officeDocument/2006/relationships/oleObject" Target="../embeddings/oleObject78.bin"/><Relationship Id="rId30" Type="http://schemas.openxmlformats.org/officeDocument/2006/relationships/image" Target="../media/image7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7.emf"/><Relationship Id="rId26" Type="http://schemas.openxmlformats.org/officeDocument/2006/relationships/image" Target="../media/image91.e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34" Type="http://schemas.openxmlformats.org/officeDocument/2006/relationships/image" Target="../media/image95.emf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4.e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33" Type="http://schemas.openxmlformats.org/officeDocument/2006/relationships/oleObject" Target="../embeddings/oleObject9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6.emf"/><Relationship Id="rId20" Type="http://schemas.openxmlformats.org/officeDocument/2006/relationships/image" Target="../media/image88.emf"/><Relationship Id="rId29" Type="http://schemas.openxmlformats.org/officeDocument/2006/relationships/oleObject" Target="../embeddings/oleObject9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90.emf"/><Relationship Id="rId32" Type="http://schemas.openxmlformats.org/officeDocument/2006/relationships/image" Target="../media/image94.e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28" Type="http://schemas.openxmlformats.org/officeDocument/2006/relationships/image" Target="../media/image92.emf"/><Relationship Id="rId36" Type="http://schemas.openxmlformats.org/officeDocument/2006/relationships/image" Target="../media/image96.emf"/><Relationship Id="rId10" Type="http://schemas.openxmlformats.org/officeDocument/2006/relationships/image" Target="../media/image83.emf"/><Relationship Id="rId19" Type="http://schemas.openxmlformats.org/officeDocument/2006/relationships/oleObject" Target="../embeddings/oleObject88.bin"/><Relationship Id="rId31" Type="http://schemas.openxmlformats.org/officeDocument/2006/relationships/oleObject" Target="../embeddings/oleObject94.bin"/><Relationship Id="rId4" Type="http://schemas.openxmlformats.org/officeDocument/2006/relationships/image" Target="../media/image80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5.emf"/><Relationship Id="rId22" Type="http://schemas.openxmlformats.org/officeDocument/2006/relationships/image" Target="../media/image89.emf"/><Relationship Id="rId27" Type="http://schemas.openxmlformats.org/officeDocument/2006/relationships/oleObject" Target="../embeddings/oleObject92.bin"/><Relationship Id="rId30" Type="http://schemas.openxmlformats.org/officeDocument/2006/relationships/image" Target="../media/image93.emf"/><Relationship Id="rId35" Type="http://schemas.openxmlformats.org/officeDocument/2006/relationships/oleObject" Target="../embeddings/oleObject9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8.e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900113" y="1069975"/>
            <a:ext cx="7570787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defRPr/>
            </a:pPr>
            <a:r>
              <a:rPr kumimoji="1" lang="zh-CN" altLang="en-US" sz="4800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常系数非齐次线性微分方程</a:t>
            </a:r>
            <a:endParaRPr kumimoji="1" lang="en-US" altLang="zh-CN" sz="4800" dirty="0" smtClean="0">
              <a:solidFill>
                <a:schemeClr val="tx2"/>
              </a:solidFill>
              <a:latin typeface="华文行楷" pitchFamily="2" charset="-122"/>
              <a:ea typeface="华文行楷" pitchFamily="2" charset="-122"/>
            </a:endParaRPr>
          </a:p>
          <a:p>
            <a:pPr algn="ctr" eaLnBrk="1" fontAlgn="base" hangingPunct="1">
              <a:lnSpc>
                <a:spcPct val="100000"/>
              </a:lnSpc>
              <a:defRPr/>
            </a:pPr>
            <a:r>
              <a:rPr kumimoji="1" lang="en-US" altLang="zh-CN" sz="2400" dirty="0" smtClean="0">
                <a:solidFill>
                  <a:srgbClr val="008000"/>
                </a:solidFill>
                <a:latin typeface="+mn-lt"/>
                <a:ea typeface="华文行楷" pitchFamily="2" charset="-122"/>
              </a:rPr>
              <a:t>/*</a:t>
            </a:r>
            <a:r>
              <a:rPr kumimoji="1" lang="zh-CN" altLang="en-US" sz="2400" dirty="0" smtClean="0">
                <a:solidFill>
                  <a:srgbClr val="008000"/>
                </a:solidFill>
                <a:latin typeface="+mn-lt"/>
                <a:ea typeface="华文行楷" pitchFamily="2" charset="-122"/>
              </a:rPr>
              <a:t> </a:t>
            </a:r>
            <a:r>
              <a:rPr kumimoji="1" lang="en-US" altLang="zh-CN" sz="2400" i="1" dirty="0" smtClean="0">
                <a:solidFill>
                  <a:srgbClr val="008000"/>
                </a:solidFill>
                <a:latin typeface="+mn-lt"/>
                <a:ea typeface="华文行楷" pitchFamily="2" charset="-122"/>
              </a:rPr>
              <a:t>Nonhomogeneous Linear Differential Equation with </a:t>
            </a:r>
          </a:p>
          <a:p>
            <a:pPr algn="ctr" eaLnBrk="1" fontAlgn="base" hangingPunct="1">
              <a:lnSpc>
                <a:spcPct val="100000"/>
              </a:lnSpc>
              <a:defRPr/>
            </a:pPr>
            <a:r>
              <a:rPr kumimoji="1" lang="en-US" altLang="zh-CN" sz="2400" i="1" dirty="0" smtClean="0">
                <a:solidFill>
                  <a:srgbClr val="008000"/>
                </a:solidFill>
                <a:latin typeface="+mn-lt"/>
                <a:ea typeface="华文行楷" pitchFamily="2" charset="-122"/>
              </a:rPr>
              <a:t>Constant Coefficients</a:t>
            </a:r>
            <a:r>
              <a:rPr kumimoji="1" lang="en-US" altLang="zh-CN" sz="2400" dirty="0" smtClean="0">
                <a:solidFill>
                  <a:srgbClr val="008000"/>
                </a:solidFill>
                <a:latin typeface="+mn-lt"/>
                <a:ea typeface="华文行楷" pitchFamily="2" charset="-122"/>
              </a:rPr>
              <a:t>*/</a:t>
            </a:r>
            <a:endParaRPr kumimoji="1" lang="zh-CN" altLang="en-US" sz="2400" dirty="0" smtClean="0">
              <a:solidFill>
                <a:srgbClr val="008000"/>
              </a:solidFill>
              <a:latin typeface="+mn-lt"/>
              <a:ea typeface="华文行楷" pitchFamily="2" charset="-122"/>
            </a:endParaRPr>
          </a:p>
        </p:txBody>
      </p:sp>
      <p:sp>
        <p:nvSpPr>
          <p:cNvPr id="2051" name="Rectangle 14"/>
          <p:cNvSpPr>
            <a:spLocks noChangeArrowheads="1"/>
          </p:cNvSpPr>
          <p:nvPr>
            <p:ph type="title"/>
          </p:nvPr>
        </p:nvSpPr>
        <p:spPr bwMode="auto">
          <a:xfrm>
            <a:off x="685800" y="152400"/>
            <a:ext cx="23622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第八节</a:t>
            </a:r>
          </a:p>
        </p:txBody>
      </p:sp>
      <p:graphicFrame>
        <p:nvGraphicFramePr>
          <p:cNvPr id="2052" name="Object 24">
            <a:hlinkClick r:id="rId4" action="ppaction://hlinksldjump"/>
          </p:cNvPr>
          <p:cNvGraphicFramePr>
            <a:graphicFrameLocks noChangeAspect="1"/>
          </p:cNvGraphicFramePr>
          <p:nvPr/>
        </p:nvGraphicFramePr>
        <p:xfrm>
          <a:off x="2819400" y="3006725"/>
          <a:ext cx="3352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2952620" imgH="504974" progId="Equation.3">
                  <p:embed/>
                </p:oleObj>
              </mc:Choice>
              <mc:Fallback>
                <p:oleObj name="Equation" r:id="rId5" imgW="2952620" imgH="50497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006725"/>
                        <a:ext cx="33528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26"/>
          <p:cNvGraphicFramePr>
            <a:graphicFrameLocks noChangeAspect="1"/>
          </p:cNvGraphicFramePr>
          <p:nvPr/>
        </p:nvGraphicFramePr>
        <p:xfrm>
          <a:off x="2771775" y="3927475"/>
          <a:ext cx="39258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7" imgW="3533710" imgH="504974" progId="Equation.3">
                  <p:embed/>
                </p:oleObj>
              </mc:Choice>
              <mc:Fallback>
                <p:oleObj name="Equation" r:id="rId7" imgW="3533710" imgH="50497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927475"/>
                        <a:ext cx="39258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27"/>
          <p:cNvGraphicFramePr>
            <a:graphicFrameLocks noChangeAspect="1"/>
          </p:cNvGraphicFramePr>
          <p:nvPr/>
        </p:nvGraphicFramePr>
        <p:xfrm>
          <a:off x="4659313" y="4684713"/>
          <a:ext cx="28892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9" imgW="2600353" imgH="466799" progId="Equation.3">
                  <p:embed/>
                </p:oleObj>
              </mc:Choice>
              <mc:Fallback>
                <p:oleObj name="Equation" r:id="rId9" imgW="2600353" imgH="46679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4684713"/>
                        <a:ext cx="28892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2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866900" y="2979738"/>
            <a:ext cx="1181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一、</a:t>
            </a:r>
            <a:endParaRPr kumimoji="1" lang="zh-CN" altLang="en-US" sz="3200"/>
          </a:p>
        </p:txBody>
      </p:sp>
      <p:sp>
        <p:nvSpPr>
          <p:cNvPr id="2056" name="AutoShape 16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828800" y="3921125"/>
            <a:ext cx="6172200" cy="1524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3200" b="1"/>
              <a:t>二、</a:t>
            </a:r>
          </a:p>
          <a:p>
            <a:pPr eaLnBrk="0" fontAlgn="base" hangingPunct="0">
              <a:lnSpc>
                <a:spcPct val="100000"/>
              </a:lnSpc>
            </a:pPr>
            <a:endParaRPr kumimoji="1" lang="zh-CN" altLang="en-US" sz="3200" b="1"/>
          </a:p>
          <a:p>
            <a:pPr eaLnBrk="0" fontAlgn="base" hangingPunct="0">
              <a:lnSpc>
                <a:spcPct val="100000"/>
              </a:lnSpc>
            </a:pPr>
            <a:endParaRPr kumimoji="1" lang="en-US" altLang="zh-CN" sz="3200"/>
          </a:p>
        </p:txBody>
      </p:sp>
      <p:sp>
        <p:nvSpPr>
          <p:cNvPr id="2057" name="Text Box 33"/>
          <p:cNvSpPr txBox="1">
            <a:spLocks noChangeArrowheads="1"/>
          </p:cNvSpPr>
          <p:nvPr/>
        </p:nvSpPr>
        <p:spPr bwMode="auto">
          <a:xfrm>
            <a:off x="7340600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第七章 </a:t>
            </a:r>
          </a:p>
        </p:txBody>
      </p:sp>
      <p:sp>
        <p:nvSpPr>
          <p:cNvPr id="35874" name="AutoShape 34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4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3416300" y="1927225"/>
          <a:ext cx="5203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3" imgW="5191004" imgH="514350" progId="Equation.3">
                  <p:embed/>
                </p:oleObj>
              </mc:Choice>
              <mc:Fallback>
                <p:oleObj name="Equation" r:id="rId3" imgW="5191004" imgH="5143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27225"/>
                        <a:ext cx="5203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85800" y="133191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对非齐次方程</a:t>
            </a: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365250" y="1966913"/>
          <a:ext cx="19954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5" imgW="1962057" imgH="400162" progId="Equation.3">
                  <p:embed/>
                </p:oleObj>
              </mc:Choice>
              <mc:Fallback>
                <p:oleObj name="Equation" r:id="rId5" imgW="1962057" imgH="40016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1966913"/>
                        <a:ext cx="19954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2057400" y="2536825"/>
          <a:ext cx="2090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7" imgW="2048033" imgH="438001" progId="Equation.3">
                  <p:embed/>
                </p:oleObj>
              </mc:Choice>
              <mc:Fallback>
                <p:oleObj name="Equation" r:id="rId7" imgW="2048033" imgH="4380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36825"/>
                        <a:ext cx="2090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1898650" y="3743325"/>
          <a:ext cx="4965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9" imgW="4943447" imgH="542813" progId="Equation.DSMT4">
                  <p:embed/>
                </p:oleObj>
              </mc:Choice>
              <mc:Fallback>
                <p:oleObj name="Equation" r:id="rId9" imgW="4943447" imgH="5428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3743325"/>
                        <a:ext cx="4965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6773863" y="316071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则可设特解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2133600" y="44450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其中 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1841500" y="3146425"/>
            <a:ext cx="5237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为特征方程的</a:t>
            </a:r>
            <a:r>
              <a:rPr kumimoji="1" lang="zh-CN" altLang="en-US" i="1"/>
              <a:t> </a:t>
            </a:r>
            <a:r>
              <a:rPr kumimoji="1" lang="en-US" altLang="zh-CN" i="1">
                <a:solidFill>
                  <a:schemeClr val="tx2"/>
                </a:solidFill>
              </a:rPr>
              <a:t>k</a:t>
            </a:r>
            <a:r>
              <a:rPr kumimoji="1" lang="en-US" altLang="zh-CN">
                <a:solidFill>
                  <a:schemeClr val="tx2"/>
                </a:solidFill>
              </a:rPr>
              <a:t> </a:t>
            </a:r>
            <a:r>
              <a:rPr kumimoji="1" lang="zh-CN" altLang="zh-CN"/>
              <a:t>重根 ( </a:t>
            </a:r>
            <a:r>
              <a:rPr kumimoji="1" lang="en-US" altLang="zh-CN" i="1"/>
              <a:t>k</a:t>
            </a:r>
            <a:r>
              <a:rPr kumimoji="1" lang="en-US" altLang="zh-CN"/>
              <a:t>  = 0, 1), </a:t>
            </a:r>
          </a:p>
        </p:txBody>
      </p:sp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906463" y="3222625"/>
          <a:ext cx="10112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11" imgW="981196" imgH="390451" progId="Equation.3">
                  <p:embed/>
                </p:oleObj>
              </mc:Choice>
              <mc:Fallback>
                <p:oleObj name="Equation" r:id="rId11" imgW="981196" imgH="39045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222625"/>
                        <a:ext cx="10112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3048000" y="4532313"/>
          <a:ext cx="227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13" imgW="2257453" imgH="409538" progId="Equation.3">
                  <p:embed/>
                </p:oleObj>
              </mc:Choice>
              <mc:Fallback>
                <p:oleObj name="Equation" r:id="rId13" imgW="2257453" imgH="40953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532313"/>
                        <a:ext cx="2273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609600" y="5141913"/>
            <a:ext cx="617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上述结论也可推广到高阶方程的情形</a:t>
            </a:r>
            <a:r>
              <a:rPr kumimoji="1" lang="en-US" altLang="zh-CN"/>
              <a:t>.</a:t>
            </a:r>
          </a:p>
        </p:txBody>
      </p:sp>
      <p:sp>
        <p:nvSpPr>
          <p:cNvPr id="11278" name="Rectangle 18"/>
          <p:cNvSpPr>
            <a:spLocks noChangeArrowheads="1"/>
          </p:cNvSpPr>
          <p:nvPr>
            <p:ph type="title"/>
          </p:nvPr>
        </p:nvSpPr>
        <p:spPr bwMode="auto">
          <a:xfrm>
            <a:off x="625475" y="404813"/>
            <a:ext cx="1066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二、</a:t>
            </a:r>
          </a:p>
        </p:txBody>
      </p:sp>
      <p:graphicFrame>
        <p:nvGraphicFramePr>
          <p:cNvPr id="11279" name="Object 19"/>
          <p:cNvGraphicFramePr>
            <a:graphicFrameLocks noChangeAspect="1"/>
          </p:cNvGraphicFramePr>
          <p:nvPr/>
        </p:nvGraphicFramePr>
        <p:xfrm>
          <a:off x="1489075" y="381000"/>
          <a:ext cx="6396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15" imgW="6381620" imgH="514350" progId="Equation.3">
                  <p:embed/>
                </p:oleObj>
              </mc:Choice>
              <mc:Fallback>
                <p:oleObj name="Equation" r:id="rId15" imgW="6381620" imgH="5143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381000"/>
                        <a:ext cx="63960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6" name="Oval 20"/>
          <p:cNvSpPr>
            <a:spLocks noChangeArrowheads="1"/>
          </p:cNvSpPr>
          <p:nvPr/>
        </p:nvSpPr>
        <p:spPr bwMode="auto">
          <a:xfrm>
            <a:off x="828675" y="3068638"/>
            <a:ext cx="431800" cy="574675"/>
          </a:xfrm>
          <a:prstGeom prst="ellips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0677" name="Oval 21"/>
          <p:cNvSpPr>
            <a:spLocks noChangeArrowheads="1"/>
          </p:cNvSpPr>
          <p:nvPr/>
        </p:nvSpPr>
        <p:spPr bwMode="auto">
          <a:xfrm>
            <a:off x="3841750" y="1806575"/>
            <a:ext cx="287338" cy="431800"/>
          </a:xfrm>
          <a:prstGeom prst="ellips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>
            <a:off x="1549400" y="3573463"/>
            <a:ext cx="3587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724525" y="2420938"/>
            <a:ext cx="3587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>
            <a:off x="7885113" y="2420938"/>
            <a:ext cx="3587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395288" y="3141663"/>
            <a:ext cx="355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/>
              <a:t>若</a:t>
            </a:r>
          </a:p>
        </p:txBody>
      </p:sp>
      <p:sp>
        <p:nvSpPr>
          <p:cNvPr id="22" name="AutoShape 34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70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70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0" fill="hold"/>
                                        <p:tgtEl>
                                          <p:spTgt spid="70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70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  <p:bldP spid="70664" grpId="0" autoUpdateAnimBg="0"/>
      <p:bldP spid="70665" grpId="0" autoUpdateAnimBg="0"/>
      <p:bldP spid="70666" grpId="0" build="p" autoUpdateAnimBg="0" advAuto="0"/>
      <p:bldP spid="70669" grpId="0" autoUpdateAnimBg="0"/>
      <p:bldP spid="70676" grpId="0" animBg="1"/>
      <p:bldP spid="70677" grpId="0" animBg="1"/>
      <p:bldP spid="70678" grpId="0" animBg="1"/>
      <p:bldP spid="70679" grpId="0" animBg="1"/>
      <p:bldP spid="70680" grpId="0" animBg="1"/>
      <p:bldP spid="70681" grpId="0"/>
      <p:bldP spid="2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152400"/>
            <a:ext cx="914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endParaRPr lang="en-US" altLang="zh-CN" sz="280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524000" y="241300"/>
          <a:ext cx="361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Equation" r:id="rId3" imgW="3600617" imgH="428625" progId="Equation.3">
                  <p:embed/>
                </p:oleObj>
              </mc:Choice>
              <mc:Fallback>
                <p:oleObj name="Equation" r:id="rId3" imgW="3600617" imgH="42862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1300"/>
                        <a:ext cx="361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105400" y="2286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的一个特解</a:t>
            </a:r>
            <a:r>
              <a:rPr kumimoji="1" lang="en-US" altLang="zh-CN"/>
              <a:t>.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09600" y="7000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zh-CN" altLang="en-US"/>
              <a:t>本题 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219200" y="12334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特征方程</a:t>
            </a: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2082800" y="825500"/>
          <a:ext cx="187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Equation" r:id="rId5" imgW="1857347" imgH="371363" progId="Equation.3">
                  <p:embed/>
                </p:oleObj>
              </mc:Choice>
              <mc:Fallback>
                <p:oleObj name="Equation" r:id="rId5" imgW="1857347" imgH="37136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825500"/>
                        <a:ext cx="187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5562600" y="17668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故设特解为</a:t>
            </a:r>
          </a:p>
        </p:txBody>
      </p:sp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1743075" y="2362200"/>
          <a:ext cx="5419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Equation" r:id="rId7" imgW="5400759" imgH="390451" progId="Equation.3">
                  <p:embed/>
                </p:oleObj>
              </mc:Choice>
              <mc:Fallback>
                <p:oleObj name="Equation" r:id="rId7" imgW="5400759" imgH="39045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2362200"/>
                        <a:ext cx="54197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2514600" y="17668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不是特征方程的根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692150" y="1835150"/>
          <a:ext cx="1885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Equation" r:id="rId9" imgW="1876416" imgH="390451" progId="Equation.3">
                  <p:embed/>
                </p:oleObj>
              </mc:Choice>
              <mc:Fallback>
                <p:oleObj name="Equation" r:id="rId9" imgW="1876416" imgH="39045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835150"/>
                        <a:ext cx="18859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609600" y="28194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代入方程得</a:t>
            </a:r>
          </a:p>
        </p:txBody>
      </p:sp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309563" y="3403600"/>
          <a:ext cx="86820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11" imgW="8667843" imgH="390451" progId="Equation.3">
                  <p:embed/>
                </p:oleObj>
              </mc:Choice>
              <mc:Fallback>
                <p:oleObj name="Equation" r:id="rId11" imgW="8667843" imgH="39045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3403600"/>
                        <a:ext cx="86820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3352800" y="124460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13" imgW="1380967" imgH="409538" progId="Equation.3">
                  <p:embed/>
                </p:oleObj>
              </mc:Choice>
              <mc:Fallback>
                <p:oleObj name="Equation" r:id="rId13" imgW="1380967" imgH="40953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44600"/>
                        <a:ext cx="139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5" name="Object 15"/>
          <p:cNvGraphicFramePr>
            <a:graphicFrameLocks noChangeAspect="1"/>
          </p:cNvGraphicFramePr>
          <p:nvPr/>
        </p:nvGraphicFramePr>
        <p:xfrm>
          <a:off x="4038600" y="774700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15" imgW="1428806" imgH="428625" progId="Equation.3">
                  <p:embed/>
                </p:oleObj>
              </mc:Choice>
              <mc:Fallback>
                <p:oleObj name="Equation" r:id="rId15" imgW="1428806" imgH="42862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774700"/>
                        <a:ext cx="144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5562600" y="736600"/>
          <a:ext cx="1485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Equation" r:id="rId17" imgW="1466943" imgH="466799" progId="Equation.3">
                  <p:embed/>
                </p:oleObj>
              </mc:Choice>
              <mc:Fallback>
                <p:oleObj name="Equation" r:id="rId17" imgW="1466943" imgH="46679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736600"/>
                        <a:ext cx="1485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609600" y="44196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比较系数</a:t>
            </a:r>
            <a:r>
              <a:rPr kumimoji="1" lang="en-US" altLang="zh-CN"/>
              <a:t>, </a:t>
            </a:r>
            <a:r>
              <a:rPr kumimoji="1" lang="zh-CN" altLang="en-US"/>
              <a:t>得</a:t>
            </a:r>
          </a:p>
        </p:txBody>
      </p:sp>
      <p:graphicFrame>
        <p:nvGraphicFramePr>
          <p:cNvPr id="56338" name="Object 18"/>
          <p:cNvGraphicFramePr>
            <a:graphicFrameLocks noChangeAspect="1"/>
          </p:cNvGraphicFramePr>
          <p:nvPr/>
        </p:nvGraphicFramePr>
        <p:xfrm>
          <a:off x="5613400" y="4165600"/>
          <a:ext cx="2501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19" imgW="2485941" imgH="580988" progId="Equation.3">
                  <p:embed/>
                </p:oleObj>
              </mc:Choice>
              <mc:Fallback>
                <p:oleObj name="Equation" r:id="rId19" imgW="2485941" imgH="58098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4165600"/>
                        <a:ext cx="2501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9" name="Object 19"/>
          <p:cNvGraphicFramePr>
            <a:graphicFrameLocks noChangeAspect="1"/>
          </p:cNvGraphicFramePr>
          <p:nvPr/>
        </p:nvGraphicFramePr>
        <p:xfrm>
          <a:off x="3687763" y="5573713"/>
          <a:ext cx="39195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quation" r:id="rId21" imgW="3905380" imgH="580988" progId="Equation.3">
                  <p:embed/>
                </p:oleObj>
              </mc:Choice>
              <mc:Fallback>
                <p:oleObj name="Equation" r:id="rId21" imgW="3905380" imgH="58098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763" y="5573713"/>
                        <a:ext cx="391953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609600" y="55626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于是求得一个特解</a:t>
            </a:r>
          </a:p>
        </p:txBody>
      </p:sp>
      <p:graphicFrame>
        <p:nvGraphicFramePr>
          <p:cNvPr id="56341" name="Object 21"/>
          <p:cNvGraphicFramePr>
            <a:graphicFrameLocks noChangeAspect="1"/>
          </p:cNvGraphicFramePr>
          <p:nvPr/>
        </p:nvGraphicFramePr>
        <p:xfrm>
          <a:off x="3136900" y="3886200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Equation" r:id="rId23" imgW="1171547" imgH="371363" progId="Equation.3">
                  <p:embed/>
                </p:oleObj>
              </mc:Choice>
              <mc:Fallback>
                <p:oleObj name="Equation" r:id="rId23" imgW="1171547" imgH="37136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3886200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2" name="Object 22"/>
          <p:cNvGraphicFramePr>
            <a:graphicFrameLocks noChangeAspect="1"/>
          </p:cNvGraphicFramePr>
          <p:nvPr/>
        </p:nvGraphicFramePr>
        <p:xfrm>
          <a:off x="3136900" y="4318000"/>
          <a:ext cx="193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Equation" r:id="rId25" imgW="1914553" imgH="390451" progId="Equation.3">
                  <p:embed/>
                </p:oleObj>
              </mc:Choice>
              <mc:Fallback>
                <p:oleObj name="Equation" r:id="rId25" imgW="1914553" imgH="39045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4318000"/>
                        <a:ext cx="1930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3" name="Object 23"/>
          <p:cNvGraphicFramePr>
            <a:graphicFrameLocks noChangeAspect="1"/>
          </p:cNvGraphicFramePr>
          <p:nvPr/>
        </p:nvGraphicFramePr>
        <p:xfrm>
          <a:off x="3136900" y="4787900"/>
          <a:ext cx="121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name="Equation" r:id="rId27" imgW="1200317" imgH="371363" progId="Equation.3">
                  <p:embed/>
                </p:oleObj>
              </mc:Choice>
              <mc:Fallback>
                <p:oleObj name="Equation" r:id="rId27" imgW="1200317" imgH="37136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4787900"/>
                        <a:ext cx="1219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4" name="Object 24"/>
          <p:cNvGraphicFramePr>
            <a:graphicFrameLocks noChangeAspect="1"/>
          </p:cNvGraphicFramePr>
          <p:nvPr/>
        </p:nvGraphicFramePr>
        <p:xfrm>
          <a:off x="3136900" y="5195888"/>
          <a:ext cx="189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Equation" r:id="rId29" imgW="1876416" imgH="371363" progId="Equation.DSMT4">
                  <p:embed/>
                </p:oleObj>
              </mc:Choice>
              <mc:Fallback>
                <p:oleObj name="Equation" r:id="rId29" imgW="1876416" imgH="371363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195888"/>
                        <a:ext cx="1892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5" name="Line 25"/>
          <p:cNvSpPr>
            <a:spLocks noChangeShapeType="1"/>
          </p:cNvSpPr>
          <p:nvPr/>
        </p:nvSpPr>
        <p:spPr bwMode="auto">
          <a:xfrm>
            <a:off x="457200" y="3789363"/>
            <a:ext cx="7620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>
            <a:off x="7696200" y="3789363"/>
            <a:ext cx="3810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>
            <a:off x="1371600" y="3789363"/>
            <a:ext cx="1295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>
            <a:off x="4114800" y="3789363"/>
            <a:ext cx="24384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9" name="AutoShape 29"/>
          <p:cNvSpPr>
            <a:spLocks/>
          </p:cNvSpPr>
          <p:nvPr/>
        </p:nvSpPr>
        <p:spPr bwMode="auto">
          <a:xfrm>
            <a:off x="2832100" y="3962400"/>
            <a:ext cx="193675" cy="1447800"/>
          </a:xfrm>
          <a:prstGeom prst="leftBrace">
            <a:avLst>
              <a:gd name="adj1" fmla="val 622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6350" name="Object 30"/>
          <p:cNvGraphicFramePr>
            <a:graphicFrameLocks noChangeAspect="1"/>
          </p:cNvGraphicFramePr>
          <p:nvPr/>
        </p:nvGraphicFramePr>
        <p:xfrm>
          <a:off x="6019800" y="4876800"/>
          <a:ext cx="1295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Equation" r:id="rId31" imgW="1276257" imgH="314437" progId="Equation.3">
                  <p:embed/>
                </p:oleObj>
              </mc:Choice>
              <mc:Fallback>
                <p:oleObj name="Equation" r:id="rId31" imgW="1276257" imgH="31443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76800"/>
                        <a:ext cx="1295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4" name="Object 34"/>
          <p:cNvGraphicFramePr>
            <a:graphicFrameLocks noChangeAspect="1"/>
          </p:cNvGraphicFramePr>
          <p:nvPr/>
        </p:nvGraphicFramePr>
        <p:xfrm>
          <a:off x="2484438" y="2781300"/>
          <a:ext cx="6396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Equation" r:id="rId33" imgW="6381620" imgH="514350" progId="Equation.3">
                  <p:embed/>
                </p:oleObj>
              </mc:Choice>
              <mc:Fallback>
                <p:oleObj name="Equation" r:id="rId33" imgW="6381620" imgH="51435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81300"/>
                        <a:ext cx="63960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34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56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56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utoUpdateAnimBg="0"/>
      <p:bldP spid="56326" grpId="0" autoUpdateAnimBg="0"/>
      <p:bldP spid="56328" grpId="0" build="p" autoUpdateAnimBg="0" advAuto="0"/>
      <p:bldP spid="56330" grpId="0" build="p" autoUpdateAnimBg="0" advAuto="0"/>
      <p:bldP spid="56332" grpId="0" autoUpdateAnimBg="0"/>
      <p:bldP spid="56337" grpId="0" autoUpdateAnimBg="0"/>
      <p:bldP spid="56340" grpId="0" autoUpdateAnimBg="0"/>
      <p:bldP spid="56345" grpId="0" animBg="1"/>
      <p:bldP spid="56346" grpId="0" animBg="1"/>
      <p:bldP spid="56347" grpId="0" animBg="1"/>
      <p:bldP spid="56348" grpId="0" animBg="1"/>
      <p:bldP spid="56349" grpId="0" animBg="1"/>
      <p:bldP spid="3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85800" y="298450"/>
            <a:ext cx="914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endParaRPr lang="en-US" altLang="zh-CN" sz="280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600200" y="366713"/>
          <a:ext cx="547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Equation" r:id="rId3" imgW="5457964" imgH="428625" progId="Equation.3">
                  <p:embed/>
                </p:oleObj>
              </mc:Choice>
              <mc:Fallback>
                <p:oleObj name="Equation" r:id="rId3" imgW="5457964" imgH="42862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6713"/>
                        <a:ext cx="547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086600" y="3048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的通解</a:t>
            </a:r>
            <a:r>
              <a:rPr kumimoji="1" lang="en-US" altLang="zh-CN"/>
              <a:t>.</a:t>
            </a:r>
            <a:r>
              <a:rPr kumimoji="1" lang="en-US" altLang="zh-CN">
                <a:solidFill>
                  <a:schemeClr val="tx2"/>
                </a:solidFill>
              </a:rPr>
              <a:t> </a:t>
            </a:r>
            <a:endParaRPr kumimoji="1" lang="en-US" altLang="zh-CN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685800" y="889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295400" y="9144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特征方程为</a:t>
            </a:r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3238500" y="946150"/>
          <a:ext cx="1536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Equation" r:id="rId5" imgW="1514447" imgH="476176" progId="Equation.3">
                  <p:embed/>
                </p:oleObj>
              </mc:Choice>
              <mc:Fallback>
                <p:oleObj name="Equation" r:id="rId5" imgW="1514447" imgH="47617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946150"/>
                        <a:ext cx="1536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4848225" y="928688"/>
            <a:ext cx="1323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其根为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85800" y="15382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对应齐次方程的通解为</a:t>
            </a:r>
          </a:p>
        </p:txBody>
      </p:sp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4500563" y="1628775"/>
          <a:ext cx="356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Equation" r:id="rId7" imgW="3552779" imgH="428625" progId="Equation.3">
                  <p:embed/>
                </p:oleObj>
              </mc:Choice>
              <mc:Fallback>
                <p:oleObj name="Equation" r:id="rId7" imgW="3552779" imgH="4286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628775"/>
                        <a:ext cx="356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1954213" y="2833688"/>
          <a:ext cx="386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Equation" r:id="rId9" imgW="3838473" imgH="390451" progId="Equation.3">
                  <p:embed/>
                </p:oleObj>
              </mc:Choice>
              <mc:Fallback>
                <p:oleObj name="Equation" r:id="rId9" imgW="3838473" imgH="39045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2833688"/>
                        <a:ext cx="386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304800" y="39766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比较系数</a:t>
            </a:r>
            <a:r>
              <a:rPr kumimoji="1" lang="en-US" altLang="zh-CN"/>
              <a:t>, </a:t>
            </a:r>
            <a:r>
              <a:rPr kumimoji="1" lang="zh-CN" altLang="en-US"/>
              <a:t>得</a:t>
            </a:r>
          </a:p>
        </p:txBody>
      </p:sp>
      <p:graphicFrame>
        <p:nvGraphicFramePr>
          <p:cNvPr id="57357" name="Object 13"/>
          <p:cNvGraphicFramePr>
            <a:graphicFrameLocks noChangeAspect="1"/>
          </p:cNvGraphicFramePr>
          <p:nvPr/>
        </p:nvGraphicFramePr>
        <p:xfrm>
          <a:off x="3098800" y="4078288"/>
          <a:ext cx="825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Equation" r:id="rId11" imgW="809579" imgH="333524" progId="Equation.DSMT4">
                  <p:embed/>
                </p:oleObj>
              </mc:Choice>
              <mc:Fallback>
                <p:oleObj name="Equation" r:id="rId11" imgW="809579" imgH="33352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4078288"/>
                        <a:ext cx="825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4400550" y="4071938"/>
          <a:ext cx="800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Equation" r:id="rId13" imgW="781143" imgH="352276" progId="Equation.DSMT4">
                  <p:embed/>
                </p:oleObj>
              </mc:Choice>
              <mc:Fallback>
                <p:oleObj name="Equation" r:id="rId13" imgW="781143" imgH="35227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4071938"/>
                        <a:ext cx="800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304800" y="45085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因此特解为</a:t>
            </a:r>
          </a:p>
        </p:txBody>
      </p:sp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2590800" y="4584700"/>
          <a:ext cx="381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Equation" r:id="rId15" imgW="3790969" imgH="390451" progId="Equation.3">
                  <p:embed/>
                </p:oleObj>
              </mc:Choice>
              <mc:Fallback>
                <p:oleObj name="Equation" r:id="rId15" imgW="3790969" imgH="39045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84700"/>
                        <a:ext cx="381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1" name="Object 17"/>
          <p:cNvGraphicFramePr>
            <a:graphicFrameLocks noChangeAspect="1"/>
          </p:cNvGraphicFramePr>
          <p:nvPr/>
        </p:nvGraphicFramePr>
        <p:xfrm>
          <a:off x="6080125" y="990600"/>
          <a:ext cx="1435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Equation" r:id="rId17" imgW="1419104" imgH="476176" progId="Equation.3">
                  <p:embed/>
                </p:oleObj>
              </mc:Choice>
              <mc:Fallback>
                <p:oleObj name="Equation" r:id="rId17" imgW="1419104" imgH="47617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990600"/>
                        <a:ext cx="1435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304800" y="32908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代入方程</a:t>
            </a:r>
          </a:p>
        </p:txBody>
      </p:sp>
      <p:graphicFrame>
        <p:nvGraphicFramePr>
          <p:cNvPr id="57363" name="Object 19"/>
          <p:cNvGraphicFramePr>
            <a:graphicFrameLocks noChangeAspect="1"/>
          </p:cNvGraphicFramePr>
          <p:nvPr/>
        </p:nvGraphicFramePr>
        <p:xfrm>
          <a:off x="2311400" y="3390900"/>
          <a:ext cx="281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Equation" r:id="rId19" imgW="2800406" imgH="371363" progId="Equation.3">
                  <p:embed/>
                </p:oleObj>
              </mc:Choice>
              <mc:Fallback>
                <p:oleObj name="Equation" r:id="rId19" imgW="2800406" imgH="37136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390900"/>
                        <a:ext cx="281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304800" y="50419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所求通解为</a:t>
            </a:r>
          </a:p>
        </p:txBody>
      </p:sp>
      <p:graphicFrame>
        <p:nvGraphicFramePr>
          <p:cNvPr id="57365" name="Object 21"/>
          <p:cNvGraphicFramePr>
            <a:graphicFrameLocks noChangeAspect="1"/>
          </p:cNvGraphicFramePr>
          <p:nvPr/>
        </p:nvGraphicFramePr>
        <p:xfrm>
          <a:off x="1320800" y="5651500"/>
          <a:ext cx="355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Equation" r:id="rId21" imgW="3533710" imgH="428625" progId="Equation.3">
                  <p:embed/>
                </p:oleObj>
              </mc:Choice>
              <mc:Fallback>
                <p:oleObj name="Equation" r:id="rId21" imgW="3533710" imgH="4286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5651500"/>
                        <a:ext cx="355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1295400" y="216217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为特征方程的单根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57367" name="Object 23"/>
          <p:cNvGraphicFramePr>
            <a:graphicFrameLocks noChangeAspect="1"/>
          </p:cNvGraphicFramePr>
          <p:nvPr/>
        </p:nvGraphicFramePr>
        <p:xfrm>
          <a:off x="755650" y="2205038"/>
          <a:ext cx="6143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Equation" r:id="rId23" imgW="257259" imgH="180826" progId="Equation.DSMT4">
                  <p:embed/>
                </p:oleObj>
              </mc:Choice>
              <mc:Fallback>
                <p:oleObj name="Equation" r:id="rId23" imgW="257259" imgH="180826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05038"/>
                        <a:ext cx="6143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8" name="Object 24"/>
          <p:cNvGraphicFramePr>
            <a:graphicFrameLocks noChangeAspect="1"/>
          </p:cNvGraphicFramePr>
          <p:nvPr/>
        </p:nvGraphicFramePr>
        <p:xfrm>
          <a:off x="4953000" y="5651500"/>
          <a:ext cx="335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Equation" r:id="rId25" imgW="3333657" imgH="390451" progId="Equation.3">
                  <p:embed/>
                </p:oleObj>
              </mc:Choice>
              <mc:Fallback>
                <p:oleObj name="Equation" r:id="rId25" imgW="3333657" imgH="39045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651500"/>
                        <a:ext cx="335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9" name="Object 25"/>
          <p:cNvGraphicFramePr>
            <a:graphicFrameLocks noChangeAspect="1"/>
          </p:cNvGraphicFramePr>
          <p:nvPr/>
        </p:nvGraphicFramePr>
        <p:xfrm>
          <a:off x="5257800" y="3430588"/>
          <a:ext cx="314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Equation" r:id="rId27" imgW="3133604" imgH="314437" progId="Equation.3">
                  <p:embed/>
                </p:oleObj>
              </mc:Choice>
              <mc:Fallback>
                <p:oleObj name="Equation" r:id="rId27" imgW="3133604" imgH="31443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430588"/>
                        <a:ext cx="3149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0" name="Line 26"/>
          <p:cNvSpPr>
            <a:spLocks noChangeShapeType="1"/>
          </p:cNvSpPr>
          <p:nvPr/>
        </p:nvSpPr>
        <p:spPr bwMode="auto">
          <a:xfrm>
            <a:off x="2209800" y="3811588"/>
            <a:ext cx="4572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>
            <a:off x="5486400" y="3811588"/>
            <a:ext cx="4572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3581400" y="3811588"/>
            <a:ext cx="7620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>
            <a:off x="6858000" y="3811588"/>
            <a:ext cx="7620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4356100" y="2162175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因此设非齐次方程特解为</a:t>
            </a:r>
          </a:p>
        </p:txBody>
      </p:sp>
      <p:graphicFrame>
        <p:nvGraphicFramePr>
          <p:cNvPr id="57378" name="Object 34"/>
          <p:cNvGraphicFramePr>
            <a:graphicFrameLocks noChangeAspect="1"/>
          </p:cNvGraphicFramePr>
          <p:nvPr/>
        </p:nvGraphicFramePr>
        <p:xfrm>
          <a:off x="2268538" y="5013325"/>
          <a:ext cx="6396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Equation" r:id="rId29" imgW="6381620" imgH="514350" progId="Equation.3">
                  <p:embed/>
                </p:oleObj>
              </mc:Choice>
              <mc:Fallback>
                <p:oleObj name="Equation" r:id="rId29" imgW="6381620" imgH="51435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013325"/>
                        <a:ext cx="63960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34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utoUpdateAnimBg="0"/>
      <p:bldP spid="57350" grpId="0" autoUpdateAnimBg="0"/>
      <p:bldP spid="57352" grpId="0" autoUpdateAnimBg="0"/>
      <p:bldP spid="57353" grpId="0" autoUpdateAnimBg="0"/>
      <p:bldP spid="57356" grpId="0" autoUpdateAnimBg="0"/>
      <p:bldP spid="57359" grpId="0" autoUpdateAnimBg="0"/>
      <p:bldP spid="57362" grpId="0" autoUpdateAnimBg="0"/>
      <p:bldP spid="57364" grpId="0" autoUpdateAnimBg="0"/>
      <p:bldP spid="57366" grpId="0" build="p" autoUpdateAnimBg="0" advAuto="0"/>
      <p:bldP spid="57370" grpId="0" animBg="1"/>
      <p:bldP spid="57371" grpId="0" animBg="1"/>
      <p:bldP spid="57372" grpId="0" animBg="1"/>
      <p:bldP spid="57373" grpId="0" animBg="1"/>
      <p:bldP spid="57374" grpId="0" build="p" autoUpdateAnimBg="0"/>
      <p:bldP spid="3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84188" y="295275"/>
            <a:ext cx="990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6.</a:t>
            </a:r>
            <a:endParaRPr lang="en-US" altLang="zh-CN" sz="280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627188" y="831850"/>
          <a:ext cx="365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3" imgW="3638420" imgH="504974" progId="Equation.3">
                  <p:embed/>
                </p:oleObj>
              </mc:Choice>
              <mc:Fallback>
                <p:oleObj name="Equation" r:id="rId3" imgW="3638420" imgH="50497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831850"/>
                        <a:ext cx="3657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560388" y="21463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en-US" altLang="zh-CN"/>
              <a:t>(1)  </a:t>
            </a:r>
            <a:r>
              <a:rPr kumimoji="1" lang="zh-CN" altLang="en-US"/>
              <a:t>特征方程</a:t>
            </a: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3360738" y="2133600"/>
          <a:ext cx="2425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5" imgW="2409667" imgH="504974" progId="Equation.3">
                  <p:embed/>
                </p:oleObj>
              </mc:Choice>
              <mc:Fallback>
                <p:oleObj name="Equation" r:id="rId5" imgW="2409667" imgH="50497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2133600"/>
                        <a:ext cx="2425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5894388" y="2133600"/>
          <a:ext cx="240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Equation" r:id="rId7" imgW="2381231" imgH="504974" progId="Equation.3">
                  <p:embed/>
                </p:oleObj>
              </mc:Choice>
              <mc:Fallback>
                <p:oleObj name="Equation" r:id="rId7" imgW="2381231" imgH="5049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388" y="2133600"/>
                        <a:ext cx="240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79388" y="26670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有二重根</a:t>
            </a: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1792288" y="2806700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Equation" r:id="rId9" imgW="1000264" imgH="390451" progId="Equation.3">
                  <p:embed/>
                </p:oleObj>
              </mc:Choice>
              <mc:Fallback>
                <p:oleObj name="Equation" r:id="rId9" imgW="1000264" imgH="39045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2806700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2795588" y="2681288"/>
            <a:ext cx="424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所以设非齐次方程特解为</a:t>
            </a:r>
          </a:p>
        </p:txBody>
      </p:sp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1874838" y="3294063"/>
          <a:ext cx="127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Equation" r:id="rId11" imgW="1247821" imgH="485887" progId="Equation.3">
                  <p:embed/>
                </p:oleObj>
              </mc:Choice>
              <mc:Fallback>
                <p:oleObj name="Equation" r:id="rId11" imgW="1247821" imgH="48588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294063"/>
                        <a:ext cx="127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3138488" y="3403600"/>
          <a:ext cx="252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quation" r:id="rId13" imgW="2505010" imgH="390451" progId="Equation.3">
                  <p:embed/>
                </p:oleObj>
              </mc:Choice>
              <mc:Fallback>
                <p:oleObj name="Equation" r:id="rId13" imgW="2505010" imgH="39045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3403600"/>
                        <a:ext cx="2527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560388" y="39624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(2)  </a:t>
            </a:r>
            <a:r>
              <a:rPr kumimoji="1" lang="zh-CN" altLang="en-US"/>
              <a:t>特征方程</a:t>
            </a:r>
          </a:p>
        </p:txBody>
      </p:sp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2770188" y="3962400"/>
          <a:ext cx="1727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Equation" r:id="rId15" imgW="1705133" imgH="476176" progId="Equation.3">
                  <p:embed/>
                </p:oleObj>
              </mc:Choice>
              <mc:Fallback>
                <p:oleObj name="Equation" r:id="rId15" imgW="1705133" imgH="47617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3962400"/>
                        <a:ext cx="1727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4598988" y="3975100"/>
          <a:ext cx="2489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Equation" r:id="rId17" imgW="2466873" imgH="504974" progId="Equation.3">
                  <p:embed/>
                </p:oleObj>
              </mc:Choice>
              <mc:Fallback>
                <p:oleObj name="Equation" r:id="rId17" imgW="2466873" imgH="50497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3975100"/>
                        <a:ext cx="2489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7113588" y="39370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有根</a:t>
            </a:r>
          </a:p>
        </p:txBody>
      </p:sp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1849438" y="4495800"/>
          <a:ext cx="279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Equation" r:id="rId19" imgW="2771636" imgH="485887" progId="Equation.3">
                  <p:embed/>
                </p:oleObj>
              </mc:Choice>
              <mc:Fallback>
                <p:oleObj name="Equation" r:id="rId19" imgW="2771636" imgH="48588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4495800"/>
                        <a:ext cx="279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1639888" y="1466850"/>
          <a:ext cx="430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Equation" r:id="rId21" imgW="4286417" imgH="504974" progId="Equation.3">
                  <p:embed/>
                </p:oleObj>
              </mc:Choice>
              <mc:Fallback>
                <p:oleObj name="Equation" r:id="rId21" imgW="4286417" imgH="50497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1466850"/>
                        <a:ext cx="4305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179388" y="5043488"/>
            <a:ext cx="632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利用</a:t>
            </a:r>
            <a:r>
              <a:rPr kumimoji="1" lang="zh-CN" altLang="en-US">
                <a:solidFill>
                  <a:schemeClr val="tx2"/>
                </a:solidFill>
              </a:rPr>
              <a:t>叠加原理</a:t>
            </a:r>
            <a:r>
              <a:rPr kumimoji="1" lang="en-US" altLang="zh-CN"/>
              <a:t>, </a:t>
            </a:r>
            <a:r>
              <a:rPr kumimoji="1" lang="zh-CN" altLang="en-US"/>
              <a:t>可设非齐次方程特解为</a:t>
            </a:r>
          </a:p>
        </p:txBody>
      </p:sp>
      <p:graphicFrame>
        <p:nvGraphicFramePr>
          <p:cNvPr id="58387" name="Object 19"/>
          <p:cNvGraphicFramePr>
            <a:graphicFrameLocks noChangeAspect="1"/>
          </p:cNvGraphicFramePr>
          <p:nvPr/>
        </p:nvGraphicFramePr>
        <p:xfrm>
          <a:off x="1411288" y="5568950"/>
          <a:ext cx="2273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Equation" r:id="rId23" imgW="2257453" imgH="485887" progId="Equation.3">
                  <p:embed/>
                </p:oleObj>
              </mc:Choice>
              <mc:Fallback>
                <p:oleObj name="Equation" r:id="rId23" imgW="2257453" imgH="48588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5568950"/>
                        <a:ext cx="2273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8" name="Object 20"/>
          <p:cNvGraphicFramePr>
            <a:graphicFrameLocks noChangeAspect="1"/>
          </p:cNvGraphicFramePr>
          <p:nvPr/>
        </p:nvGraphicFramePr>
        <p:xfrm>
          <a:off x="3754438" y="5575300"/>
          <a:ext cx="850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Equation" r:id="rId25" imgW="828647" imgH="504974" progId="Equation.3">
                  <p:embed/>
                </p:oleObj>
              </mc:Choice>
              <mc:Fallback>
                <p:oleObj name="Equation" r:id="rId25" imgW="828647" imgH="5049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5575300"/>
                        <a:ext cx="850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9" name="Object 21"/>
          <p:cNvGraphicFramePr>
            <a:graphicFrameLocks noChangeAspect="1"/>
          </p:cNvGraphicFramePr>
          <p:nvPr/>
        </p:nvGraphicFramePr>
        <p:xfrm>
          <a:off x="4675188" y="5678488"/>
          <a:ext cx="3111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quation" r:id="rId27" imgW="3095467" imgH="390451" progId="Equation.3">
                  <p:embed/>
                </p:oleObj>
              </mc:Choice>
              <mc:Fallback>
                <p:oleObj name="Equation" r:id="rId27" imgW="3095467" imgH="39045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5678488"/>
                        <a:ext cx="3111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3760788" y="1955800"/>
            <a:ext cx="381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>
            <a:off x="4294188" y="1955800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5056188" y="1955800"/>
            <a:ext cx="10668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1230313" y="304800"/>
            <a:ext cx="7788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给出下列高阶常系数线性非齐次方程的特解形式</a:t>
            </a:r>
            <a:r>
              <a:rPr kumimoji="1" lang="en-US" altLang="zh-CN"/>
              <a:t>:</a:t>
            </a:r>
          </a:p>
        </p:txBody>
      </p:sp>
      <p:sp>
        <p:nvSpPr>
          <p:cNvPr id="27" name="AutoShape 34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5" grpId="0" autoUpdateAnimBg="0"/>
      <p:bldP spid="58377" grpId="0" autoUpdateAnimBg="0"/>
      <p:bldP spid="58380" grpId="0" autoUpdateAnimBg="0"/>
      <p:bldP spid="58383" grpId="0" autoUpdateAnimBg="0"/>
      <p:bldP spid="58386" grpId="0" autoUpdateAnimBg="0"/>
      <p:bldP spid="58390" grpId="0" animBg="1"/>
      <p:bldP spid="58391" grpId="0" animBg="1"/>
      <p:bldP spid="58392" grpId="0" animBg="1"/>
      <p:bldP spid="2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68313" y="333375"/>
            <a:ext cx="2057400" cy="6858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69900" y="1243013"/>
          <a:ext cx="3975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3" imgW="3952884" imgH="514350" progId="Equation.DSMT4">
                  <p:embed/>
                </p:oleObj>
              </mc:Choice>
              <mc:Fallback>
                <p:oleObj name="Equation" r:id="rId3" imgW="3952884" imgH="51435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243013"/>
                        <a:ext cx="3975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85800" y="18669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i="1">
                <a:solidFill>
                  <a:schemeClr val="tx2"/>
                </a:solidFill>
                <a:sym typeface="Symbol" pitchFamily="18" charset="2"/>
              </a:rPr>
              <a:t> </a:t>
            </a:r>
            <a:r>
              <a:rPr kumimoji="1" lang="zh-CN" altLang="en-US"/>
              <a:t>为特征方程的 </a:t>
            </a:r>
            <a:r>
              <a:rPr kumimoji="1" lang="en-US" altLang="zh-CN" i="1"/>
              <a:t>k</a:t>
            </a:r>
            <a:r>
              <a:rPr kumimoji="1" lang="en-US" altLang="zh-CN"/>
              <a:t> (</a:t>
            </a:r>
            <a:r>
              <a:rPr kumimoji="1" lang="zh-CN" altLang="en-US"/>
              <a:t>＝</a:t>
            </a:r>
            <a:r>
              <a:rPr kumimoji="1" lang="en-US" altLang="zh-CN"/>
              <a:t>0, 1, 2) </a:t>
            </a:r>
            <a:r>
              <a:rPr kumimoji="1" lang="zh-CN" altLang="en-US"/>
              <a:t>重根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2146300" y="2468563"/>
          <a:ext cx="2654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5" imgW="2638490" imgH="514350" progId="Equation.DSMT4">
                  <p:embed/>
                </p:oleObj>
              </mc:Choice>
              <mc:Fallback>
                <p:oleObj name="Equation" r:id="rId5" imgW="2638490" imgH="51435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468563"/>
                        <a:ext cx="2654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940425" y="18669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则设特解为</a:t>
            </a:r>
          </a:p>
        </p:txBody>
      </p:sp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469900" y="3154363"/>
          <a:ext cx="74390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7" imgW="7420021" imgH="504974" progId="Equation.3">
                  <p:embed/>
                </p:oleObj>
              </mc:Choice>
              <mc:Fallback>
                <p:oleObj name="Equation" r:id="rId7" imgW="7420021" imgH="5049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3154363"/>
                        <a:ext cx="74390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1752600" y="384175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为特征方程的 </a:t>
            </a:r>
            <a:r>
              <a:rPr kumimoji="1" lang="en-US" altLang="zh-CN" i="1"/>
              <a:t>k</a:t>
            </a:r>
            <a:r>
              <a:rPr kumimoji="1" lang="en-US" altLang="zh-CN"/>
              <a:t> (</a:t>
            </a:r>
            <a:r>
              <a:rPr kumimoji="1" lang="zh-CN" altLang="en-US"/>
              <a:t>＝</a:t>
            </a:r>
            <a:r>
              <a:rPr kumimoji="1" lang="en-US" altLang="zh-CN"/>
              <a:t>0, 1) </a:t>
            </a:r>
            <a:r>
              <a:rPr kumimoji="1" lang="zh-CN" altLang="en-US"/>
              <a:t>重根</a:t>
            </a:r>
            <a:r>
              <a:rPr kumimoji="1" lang="en-US" altLang="zh-CN"/>
              <a:t>, </a:t>
            </a:r>
          </a:p>
        </p:txBody>
      </p:sp>
      <p:graphicFrame>
        <p:nvGraphicFramePr>
          <p:cNvPr id="28690" name="Object 18"/>
          <p:cNvGraphicFramePr>
            <a:graphicFrameLocks noChangeAspect="1"/>
          </p:cNvGraphicFramePr>
          <p:nvPr/>
        </p:nvGraphicFramePr>
        <p:xfrm>
          <a:off x="684213" y="3856038"/>
          <a:ext cx="108108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9" imgW="428541" imgH="180826" progId="Equation.DSMT4">
                  <p:embed/>
                </p:oleObj>
              </mc:Choice>
              <mc:Fallback>
                <p:oleObj name="Equation" r:id="rId9" imgW="428541" imgH="180826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56038"/>
                        <a:ext cx="108108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1397000" y="4462463"/>
          <a:ext cx="1701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11" imgW="1686064" imgH="504974" progId="Equation.DSMT4">
                  <p:embed/>
                </p:oleObj>
              </mc:Choice>
              <mc:Fallback>
                <p:oleObj name="Equation" r:id="rId11" imgW="1686064" imgH="504974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462463"/>
                        <a:ext cx="1701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372225" y="38338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则设特解为</a:t>
            </a:r>
          </a:p>
        </p:txBody>
      </p:sp>
      <p:graphicFrame>
        <p:nvGraphicFramePr>
          <p:cNvPr id="28703" name="Object 31"/>
          <p:cNvGraphicFramePr>
            <a:graphicFrameLocks noChangeAspect="1"/>
          </p:cNvGraphicFramePr>
          <p:nvPr/>
        </p:nvGraphicFramePr>
        <p:xfrm>
          <a:off x="3127375" y="4491038"/>
          <a:ext cx="4492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13" imgW="4476769" imgH="466799" progId="Equation.3">
                  <p:embed/>
                </p:oleObj>
              </mc:Choice>
              <mc:Fallback>
                <p:oleObj name="Equation" r:id="rId13" imgW="4476769" imgH="46679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4491038"/>
                        <a:ext cx="44926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4" name="Object 32"/>
          <p:cNvGraphicFramePr>
            <a:graphicFrameLocks noChangeAspect="1"/>
          </p:cNvGraphicFramePr>
          <p:nvPr/>
        </p:nvGraphicFramePr>
        <p:xfrm>
          <a:off x="5943600" y="5129213"/>
          <a:ext cx="224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15" imgW="2229017" imgH="409538" progId="Equation.3">
                  <p:embed/>
                </p:oleObj>
              </mc:Choice>
              <mc:Fallback>
                <p:oleObj name="Equation" r:id="rId15" imgW="2229017" imgH="409538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129213"/>
                        <a:ext cx="2247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7" name="Text Box 45"/>
          <p:cNvSpPr txBox="1">
            <a:spLocks noChangeArrowheads="1"/>
          </p:cNvSpPr>
          <p:nvPr/>
        </p:nvSpPr>
        <p:spPr bwMode="auto">
          <a:xfrm>
            <a:off x="457200" y="5529263"/>
            <a:ext cx="6492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3. </a:t>
            </a:r>
            <a:r>
              <a:rPr kumimoji="1" lang="zh-CN" altLang="en-US"/>
              <a:t>上述结论也可推广到高阶方程的情形</a:t>
            </a:r>
            <a:r>
              <a:rPr kumimoji="1" lang="en-US" altLang="zh-CN"/>
              <a:t>.</a:t>
            </a:r>
          </a:p>
        </p:txBody>
      </p:sp>
      <p:sp>
        <p:nvSpPr>
          <p:cNvPr id="16" name="AutoShape 34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utoUpdateAnimBg="0"/>
      <p:bldP spid="28686" grpId="0" autoUpdateAnimBg="0"/>
      <p:bldP spid="28689" grpId="0" autoUpdateAnimBg="0"/>
      <p:bldP spid="28694" grpId="0" autoUpdateAnimBg="0"/>
      <p:bldP spid="28717" grpId="0" build="p" autoUpdateAnimBg="0"/>
      <p:bldP spid="1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3400" y="304800"/>
            <a:ext cx="2438400" cy="6096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思考与练习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3886200" y="16240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时可设特解为 </a:t>
            </a:r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1143000" y="1676400"/>
          <a:ext cx="2752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3" imgW="2714764" imgH="409538" progId="Equation.3">
                  <p:embed/>
                </p:oleObj>
              </mc:Choice>
              <mc:Fallback>
                <p:oleObj name="Equation" r:id="rId3" imgW="2714764" imgH="40953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6400"/>
                        <a:ext cx="2752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7"/>
          <p:cNvGraphicFramePr>
            <a:graphicFrameLocks noChangeAspect="1"/>
          </p:cNvGraphicFramePr>
          <p:nvPr/>
        </p:nvGraphicFramePr>
        <p:xfrm>
          <a:off x="1079500" y="3124200"/>
          <a:ext cx="378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5" imgW="3762533" imgH="485887" progId="Equation.3">
                  <p:embed/>
                </p:oleObj>
              </mc:Choice>
              <mc:Fallback>
                <p:oleObj name="Equation" r:id="rId5" imgW="3762533" imgH="48588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124200"/>
                        <a:ext cx="3784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1752600" y="2362200"/>
          <a:ext cx="1154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7" imgW="1133410" imgH="409538" progId="Equation.3">
                  <p:embed/>
                </p:oleObj>
              </mc:Choice>
              <mc:Fallback>
                <p:oleObj name="Equation" r:id="rId7" imgW="1133410" imgH="40953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1154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2857500" y="2362200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9" imgW="1923920" imgH="390451" progId="Equation.3">
                  <p:embed/>
                </p:oleObj>
              </mc:Choice>
              <mc:Fallback>
                <p:oleObj name="Equation" r:id="rId9" imgW="1923920" imgH="39045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362200"/>
                        <a:ext cx="194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1511300" y="3816350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11" imgW="733304" imgH="390451" progId="Equation.3">
                  <p:embed/>
                </p:oleObj>
              </mc:Choice>
              <mc:Fallback>
                <p:oleObj name="Equation" r:id="rId11" imgW="733304" imgH="39045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816350"/>
                        <a:ext cx="74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2316163" y="3836988"/>
          <a:ext cx="45418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13" imgW="4524273" imgH="390451" progId="Equation.3">
                  <p:embed/>
                </p:oleObj>
              </mc:Choice>
              <mc:Fallback>
                <p:oleObj name="Equation" r:id="rId13" imgW="4524273" imgH="39045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3836988"/>
                        <a:ext cx="45418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6934200" y="3751263"/>
          <a:ext cx="101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15" imgW="1000264" imgH="485887" progId="Equation.3">
                  <p:embed/>
                </p:oleObj>
              </mc:Choice>
              <mc:Fallback>
                <p:oleObj name="Equation" r:id="rId15" imgW="1000264" imgH="48588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751263"/>
                        <a:ext cx="101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25"/>
          <p:cNvGraphicFramePr>
            <a:graphicFrameLocks noChangeAspect="1"/>
          </p:cNvGraphicFramePr>
          <p:nvPr/>
        </p:nvGraphicFramePr>
        <p:xfrm>
          <a:off x="2819400" y="1104900"/>
          <a:ext cx="200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17" imgW="1990827" imgH="400162" progId="Equation.3">
                  <p:embed/>
                </p:oleObj>
              </mc:Choice>
              <mc:Fallback>
                <p:oleObj name="Equation" r:id="rId17" imgW="1990827" imgH="40016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104900"/>
                        <a:ext cx="2006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26"/>
          <p:cNvSpPr txBox="1">
            <a:spLocks noChangeArrowheads="1"/>
          </p:cNvSpPr>
          <p:nvPr/>
        </p:nvSpPr>
        <p:spPr bwMode="auto">
          <a:xfrm>
            <a:off x="4800600" y="31480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时可设特解为 </a:t>
            </a:r>
          </a:p>
        </p:txBody>
      </p:sp>
      <p:graphicFrame>
        <p:nvGraphicFramePr>
          <p:cNvPr id="22557" name="Object 29"/>
          <p:cNvGraphicFramePr>
            <a:graphicFrameLocks noChangeAspect="1"/>
          </p:cNvGraphicFramePr>
          <p:nvPr/>
        </p:nvGraphicFramePr>
        <p:xfrm>
          <a:off x="1666875" y="4508500"/>
          <a:ext cx="59531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19" imgW="5934010" imgH="504974" progId="Equation.3">
                  <p:embed/>
                </p:oleObj>
              </mc:Choice>
              <mc:Fallback>
                <p:oleObj name="Equation" r:id="rId19" imgW="5934010" imgH="50497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4508500"/>
                        <a:ext cx="59531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" name="Object 30"/>
          <p:cNvGraphicFramePr>
            <a:graphicFrameLocks noChangeAspect="1"/>
          </p:cNvGraphicFramePr>
          <p:nvPr/>
        </p:nvGraphicFramePr>
        <p:xfrm>
          <a:off x="2006600" y="51943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quation" r:id="rId21" imgW="1628859" imgH="504974" progId="Equation.DSMT4">
                  <p:embed/>
                </p:oleObj>
              </mc:Choice>
              <mc:Fallback>
                <p:oleObj name="Equation" r:id="rId21" imgW="1628859" imgH="504974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5194300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1" name="Object 33"/>
          <p:cNvGraphicFramePr>
            <a:graphicFrameLocks noChangeAspect="1"/>
          </p:cNvGraphicFramePr>
          <p:nvPr/>
        </p:nvGraphicFramePr>
        <p:xfrm>
          <a:off x="3962400" y="5791200"/>
          <a:ext cx="227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Equation" r:id="rId23" imgW="2257453" imgH="409538" progId="Equation.3">
                  <p:embed/>
                </p:oleObj>
              </mc:Choice>
              <mc:Fallback>
                <p:oleObj name="Equation" r:id="rId23" imgW="2257453" imgH="409538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791200"/>
                        <a:ext cx="2273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Line 34"/>
          <p:cNvSpPr>
            <a:spLocks noChangeShapeType="1"/>
          </p:cNvSpPr>
          <p:nvPr/>
        </p:nvSpPr>
        <p:spPr bwMode="auto">
          <a:xfrm>
            <a:off x="1524000" y="28194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1" name="Line 35"/>
          <p:cNvSpPr>
            <a:spLocks noChangeShapeType="1"/>
          </p:cNvSpPr>
          <p:nvPr/>
        </p:nvSpPr>
        <p:spPr bwMode="auto">
          <a:xfrm>
            <a:off x="1447800" y="4267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09600" y="4495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提示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22565" name="Object 37"/>
          <p:cNvGraphicFramePr>
            <a:graphicFrameLocks noChangeAspect="1"/>
          </p:cNvGraphicFramePr>
          <p:nvPr/>
        </p:nvGraphicFramePr>
        <p:xfrm>
          <a:off x="4864100" y="2362200"/>
          <a:ext cx="222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Equation" r:id="rId25" imgW="2200247" imgH="409538" progId="Equation.3">
                  <p:embed/>
                </p:oleObj>
              </mc:Choice>
              <mc:Fallback>
                <p:oleObj name="Equation" r:id="rId25" imgW="2200247" imgH="409538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2362200"/>
                        <a:ext cx="222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Rectangle 38"/>
          <p:cNvSpPr>
            <a:spLocks noChangeArrowheads="1"/>
          </p:cNvSpPr>
          <p:nvPr/>
        </p:nvSpPr>
        <p:spPr bwMode="auto">
          <a:xfrm>
            <a:off x="533400" y="990600"/>
            <a:ext cx="2438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lnSpc>
                <a:spcPct val="100000"/>
              </a:lnSpc>
            </a:pPr>
            <a:r>
              <a:rPr kumimoji="1" lang="en-US" altLang="zh-CN" b="1">
                <a:solidFill>
                  <a:schemeClr val="tx2"/>
                </a:solidFill>
              </a:rPr>
              <a:t>1 .</a:t>
            </a:r>
            <a:r>
              <a:rPr kumimoji="1" lang="en-US" altLang="zh-CN" b="1"/>
              <a:t> </a:t>
            </a:r>
            <a:r>
              <a:rPr kumimoji="1" lang="en-US" altLang="zh-CN"/>
              <a:t>(</a:t>
            </a:r>
            <a:r>
              <a:rPr kumimoji="1" lang="zh-CN" altLang="en-US"/>
              <a:t>填空</a:t>
            </a:r>
            <a:r>
              <a:rPr kumimoji="1" lang="en-US" altLang="zh-CN"/>
              <a:t>)</a:t>
            </a:r>
            <a:r>
              <a:rPr kumimoji="1" lang="en-US" altLang="zh-CN" b="1">
                <a:solidFill>
                  <a:schemeClr val="tx2"/>
                </a:solidFill>
              </a:rPr>
              <a:t> </a:t>
            </a:r>
            <a:r>
              <a:rPr kumimoji="1" lang="en-US" altLang="zh-CN"/>
              <a:t> </a:t>
            </a:r>
            <a:r>
              <a:rPr kumimoji="1" lang="zh-CN" altLang="en-US"/>
              <a:t>设</a:t>
            </a:r>
            <a:endParaRPr kumimoji="1"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22568" name="Object 40"/>
          <p:cNvGraphicFramePr>
            <a:graphicFrameLocks noChangeAspect="1"/>
          </p:cNvGraphicFramePr>
          <p:nvPr/>
        </p:nvGraphicFramePr>
        <p:xfrm>
          <a:off x="3736975" y="5181600"/>
          <a:ext cx="4492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Equation" r:id="rId27" imgW="4476769" imgH="466799" progId="Equation.3">
                  <p:embed/>
                </p:oleObj>
              </mc:Choice>
              <mc:Fallback>
                <p:oleObj name="Equation" r:id="rId27" imgW="4476769" imgH="46679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5181600"/>
                        <a:ext cx="44926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34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4" grpId="0" autoUpdateAnimBg="0"/>
      <p:bldP spid="2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85800" y="404813"/>
            <a:ext cx="2590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2.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求微分方程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987675" y="401638"/>
          <a:ext cx="2806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Equation" r:id="rId3" imgW="2790704" imgH="485887" progId="Equation.3">
                  <p:embed/>
                </p:oleObj>
              </mc:Choice>
              <mc:Fallback>
                <p:oleObj name="Equation" r:id="rId3" imgW="2790704" imgH="48588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01638"/>
                        <a:ext cx="2806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795963" y="404813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的通解  </a:t>
            </a:r>
            <a:r>
              <a:rPr kumimoji="1" lang="en-US" altLang="zh-CN"/>
              <a:t>(</a:t>
            </a:r>
            <a:r>
              <a:rPr kumimoji="1" lang="zh-CN" altLang="en-US"/>
              <a:t>其中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8027988" y="584200"/>
          <a:ext cx="2794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9" name="Equation" r:id="rId5" imgW="257259" imgH="219001" progId="Equation.3">
                  <p:embed/>
                </p:oleObj>
              </mc:Choice>
              <mc:Fallback>
                <p:oleObj name="Equation" r:id="rId5" imgW="257259" imgH="2190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584200"/>
                        <a:ext cx="27940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04800" y="98107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为实数 </a:t>
            </a:r>
            <a:r>
              <a:rPr kumimoji="1" lang="en-US" altLang="zh-CN"/>
              <a:t>) .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85800" y="15748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特征方程</a:t>
            </a: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2870200" y="1600200"/>
          <a:ext cx="2311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0" name="Equation" r:id="rId7" imgW="2295590" imgH="485887" progId="Equation.3">
                  <p:embed/>
                </p:oleObj>
              </mc:Choice>
              <mc:Fallback>
                <p:oleObj name="Equation" r:id="rId7" imgW="2295590" imgH="48588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1600200"/>
                        <a:ext cx="2311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5181600" y="15890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特征根</a:t>
            </a:r>
          </a:p>
        </p:txBody>
      </p:sp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6554788" y="1628775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1" name="Equation" r:id="rId9" imgW="1666996" imgH="428625" progId="Equation.3">
                  <p:embed/>
                </p:oleObj>
              </mc:Choice>
              <mc:Fallback>
                <p:oleObj name="Equation" r:id="rId9" imgW="1666996" imgH="4286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1628775"/>
                        <a:ext cx="168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304800" y="226695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对应齐次方程通解</a:t>
            </a:r>
          </a:p>
        </p:txBody>
      </p:sp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3635375" y="2273300"/>
          <a:ext cx="2832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2" name="Equation" r:id="rId11" imgW="2809773" imgH="504974" progId="Equation.3">
                  <p:embed/>
                </p:oleObj>
              </mc:Choice>
              <mc:Fallback>
                <p:oleObj name="Equation" r:id="rId11" imgW="2809773" imgH="5049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273300"/>
                        <a:ext cx="2832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787400" y="2997200"/>
          <a:ext cx="1041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" name="Equation" r:id="rId13" imgW="1019333" imgH="295349" progId="Equation.3">
                  <p:embed/>
                </p:oleObj>
              </mc:Choice>
              <mc:Fallback>
                <p:oleObj name="Equation" r:id="rId13" imgW="1019333" imgH="29534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997200"/>
                        <a:ext cx="1041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1827213" y="28892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时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33810" name="Object 18"/>
          <p:cNvGraphicFramePr>
            <a:graphicFrameLocks noChangeAspect="1"/>
          </p:cNvGraphicFramePr>
          <p:nvPr/>
        </p:nvGraphicFramePr>
        <p:xfrm>
          <a:off x="2481263" y="2914650"/>
          <a:ext cx="2171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" name="Equation" r:id="rId15" imgW="2152743" imgH="485887" progId="Equation.3">
                  <p:embed/>
                </p:oleObj>
              </mc:Choice>
              <mc:Fallback>
                <p:oleObj name="Equation" r:id="rId15" imgW="2152743" imgH="48588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914650"/>
                        <a:ext cx="2171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4641850" y="2895600"/>
            <a:ext cx="259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代入原方程得</a:t>
            </a:r>
          </a:p>
        </p:txBody>
      </p:sp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6965950" y="2895600"/>
          <a:ext cx="1638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Equation" r:id="rId17" imgW="1619157" imgH="704887" progId="Equation.3">
                  <p:embed/>
                </p:oleObj>
              </mc:Choice>
              <mc:Fallback>
                <p:oleObj name="Equation" r:id="rId17" imgW="1619157" imgH="70488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2895600"/>
                        <a:ext cx="1638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304800" y="367665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故原方程通解为</a:t>
            </a:r>
          </a:p>
        </p:txBody>
      </p:sp>
      <p:graphicFrame>
        <p:nvGraphicFramePr>
          <p:cNvPr id="33814" name="Object 22"/>
          <p:cNvGraphicFramePr>
            <a:graphicFrameLocks noChangeAspect="1"/>
          </p:cNvGraphicFramePr>
          <p:nvPr/>
        </p:nvGraphicFramePr>
        <p:xfrm>
          <a:off x="3095625" y="3689350"/>
          <a:ext cx="2806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Equation" r:id="rId19" imgW="2790704" imgH="504974" progId="Equation.3">
                  <p:embed/>
                </p:oleObj>
              </mc:Choice>
              <mc:Fallback>
                <p:oleObj name="Equation" r:id="rId19" imgW="2790704" imgH="5049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689350"/>
                        <a:ext cx="2806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5" name="Object 23"/>
          <p:cNvGraphicFramePr>
            <a:graphicFrameLocks noChangeAspect="1"/>
          </p:cNvGraphicFramePr>
          <p:nvPr/>
        </p:nvGraphicFramePr>
        <p:xfrm>
          <a:off x="5918200" y="3670300"/>
          <a:ext cx="1701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name="Equation" r:id="rId21" imgW="1686064" imgH="676424" progId="Equation.3">
                  <p:embed/>
                </p:oleObj>
              </mc:Choice>
              <mc:Fallback>
                <p:oleObj name="Equation" r:id="rId21" imgW="1686064" imgH="67642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670300"/>
                        <a:ext cx="1701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7" name="Object 25"/>
          <p:cNvGraphicFramePr>
            <a:graphicFrameLocks noChangeAspect="1"/>
          </p:cNvGraphicFramePr>
          <p:nvPr/>
        </p:nvGraphicFramePr>
        <p:xfrm>
          <a:off x="787400" y="4637088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Equation" r:id="rId23" imgW="1009631" imgH="295349" progId="Equation.3">
                  <p:embed/>
                </p:oleObj>
              </mc:Choice>
              <mc:Fallback>
                <p:oleObj name="Equation" r:id="rId23" imgW="1009631" imgH="29534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637088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1827213" y="45354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时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33821" name="Object 29"/>
          <p:cNvGraphicFramePr>
            <a:graphicFrameLocks noChangeAspect="1"/>
          </p:cNvGraphicFramePr>
          <p:nvPr/>
        </p:nvGraphicFramePr>
        <p:xfrm>
          <a:off x="2481263" y="4516438"/>
          <a:ext cx="2489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Equation" r:id="rId25" imgW="2466873" imgH="504974" progId="Equation.DSMT4">
                  <p:embed/>
                </p:oleObj>
              </mc:Choice>
              <mc:Fallback>
                <p:oleObj name="Equation" r:id="rId25" imgW="2466873" imgH="504974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4516438"/>
                        <a:ext cx="2489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4991100" y="4510088"/>
            <a:ext cx="2552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代入原方程得</a:t>
            </a:r>
          </a:p>
        </p:txBody>
      </p:sp>
      <p:graphicFrame>
        <p:nvGraphicFramePr>
          <p:cNvPr id="33823" name="Object 31"/>
          <p:cNvGraphicFramePr>
            <a:graphicFrameLocks noChangeAspect="1"/>
          </p:cNvGraphicFramePr>
          <p:nvPr/>
        </p:nvGraphicFramePr>
        <p:xfrm>
          <a:off x="7270750" y="4508500"/>
          <a:ext cx="977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" name="Equation" r:id="rId27" imgW="962127" imgH="580988" progId="Equation.3">
                  <p:embed/>
                </p:oleObj>
              </mc:Choice>
              <mc:Fallback>
                <p:oleObj name="Equation" r:id="rId27" imgW="962127" imgH="580988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0" y="4508500"/>
                        <a:ext cx="977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04800" y="521335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故原方程通解为</a:t>
            </a:r>
          </a:p>
        </p:txBody>
      </p:sp>
      <p:graphicFrame>
        <p:nvGraphicFramePr>
          <p:cNvPr id="33825" name="Object 33"/>
          <p:cNvGraphicFramePr>
            <a:graphicFrameLocks noChangeAspect="1"/>
          </p:cNvGraphicFramePr>
          <p:nvPr/>
        </p:nvGraphicFramePr>
        <p:xfrm>
          <a:off x="3352800" y="5216525"/>
          <a:ext cx="2806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name="Equation" r:id="rId29" imgW="2790704" imgH="504974" progId="Equation.3">
                  <p:embed/>
                </p:oleObj>
              </mc:Choice>
              <mc:Fallback>
                <p:oleObj name="Equation" r:id="rId29" imgW="2790704" imgH="50497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216525"/>
                        <a:ext cx="2806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6" name="Object 34"/>
          <p:cNvGraphicFramePr>
            <a:graphicFrameLocks noChangeAspect="1"/>
          </p:cNvGraphicFramePr>
          <p:nvPr/>
        </p:nvGraphicFramePr>
        <p:xfrm>
          <a:off x="6184900" y="5207000"/>
          <a:ext cx="1485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Equation" r:id="rId31" imgW="1466943" imgH="552524" progId="Equation.3">
                  <p:embed/>
                </p:oleObj>
              </mc:Choice>
              <mc:Fallback>
                <p:oleObj name="Equation" r:id="rId31" imgW="1466943" imgH="55252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5207000"/>
                        <a:ext cx="1485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utoShape 34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build="p" autoUpdateAnimBg="0"/>
      <p:bldP spid="33801" grpId="0" build="p" autoUpdateAnimBg="0"/>
      <p:bldP spid="33803" grpId="0" build="p" autoUpdateAnimBg="0"/>
      <p:bldP spid="33807" grpId="0" build="p" autoUpdateAnimBg="0" advAuto="0"/>
      <p:bldP spid="33811" grpId="0" build="p" autoUpdateAnimBg="0"/>
      <p:bldP spid="33813" grpId="0" build="p" autoUpdateAnimBg="0"/>
      <p:bldP spid="33818" grpId="0" build="p" autoUpdateAnimBg="0" advAuto="0"/>
      <p:bldP spid="33822" grpId="0" build="p" autoUpdateAnimBg="0"/>
      <p:bldP spid="33824" grpId="0" build="p" autoUpdateAnimBg="0"/>
      <p:bldP spid="3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04800" y="342900"/>
            <a:ext cx="4648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3.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已知二阶常微分方程</a:t>
            </a:r>
            <a:endParaRPr lang="zh-CN" altLang="en-US" sz="2800" b="1" smtClean="0">
              <a:ea typeface="楷体_GB2312" pitchFamily="49" charset="-122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4419600" y="330200"/>
          <a:ext cx="2806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Equation" r:id="rId3" imgW="2790704" imgH="485887" progId="Equation.3">
                  <p:embed/>
                </p:oleObj>
              </mc:Choice>
              <mc:Fallback>
                <p:oleObj name="Equation" r:id="rId3" imgW="2790704" imgH="48588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0200"/>
                        <a:ext cx="2806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239000" y="3190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有特解</a:t>
            </a:r>
          </a:p>
        </p:txBody>
      </p:sp>
      <p:graphicFrame>
        <p:nvGraphicFramePr>
          <p:cNvPr id="18437" name="Object 6"/>
          <p:cNvGraphicFramePr>
            <a:graphicFrameLocks noChangeAspect="1"/>
          </p:cNvGraphicFramePr>
          <p:nvPr/>
        </p:nvGraphicFramePr>
        <p:xfrm>
          <a:off x="452438" y="879475"/>
          <a:ext cx="26955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Equation" r:id="rId5" imgW="1085906" imgH="209624" progId="Equation.DSMT4">
                  <p:embed/>
                </p:oleObj>
              </mc:Choice>
              <mc:Fallback>
                <p:oleObj name="Equation" r:id="rId5" imgW="1085906" imgH="2096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879475"/>
                        <a:ext cx="26955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059113" y="9144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求微分方程的通解</a:t>
            </a:r>
            <a:r>
              <a:rPr kumimoji="1" lang="en-US" altLang="zh-CN"/>
              <a:t>.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609600" y="16002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将特解代入方程得恒等式</a:t>
            </a:r>
          </a:p>
        </p:txBody>
      </p:sp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1457325" y="2197100"/>
          <a:ext cx="67913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Equation" r:id="rId7" imgW="6772359" imgH="485887" progId="Equation.3">
                  <p:embed/>
                </p:oleObj>
              </mc:Choice>
              <mc:Fallback>
                <p:oleObj name="Equation" r:id="rId7" imgW="6772359" imgH="48588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2197100"/>
                        <a:ext cx="67913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685800" y="33147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比较系数得</a:t>
            </a:r>
          </a:p>
        </p:txBody>
      </p:sp>
      <p:sp>
        <p:nvSpPr>
          <p:cNvPr id="34827" name="AutoShape 11"/>
          <p:cNvSpPr>
            <a:spLocks/>
          </p:cNvSpPr>
          <p:nvPr/>
        </p:nvSpPr>
        <p:spPr bwMode="auto">
          <a:xfrm>
            <a:off x="2720975" y="2971800"/>
            <a:ext cx="193675" cy="1219200"/>
          </a:xfrm>
          <a:prstGeom prst="leftBrace">
            <a:avLst>
              <a:gd name="adj1" fmla="val 5245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3060700" y="2895600"/>
          <a:ext cx="1739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Equation" r:id="rId9" imgW="1723867" imgH="314437" progId="Equation.3">
                  <p:embed/>
                </p:oleObj>
              </mc:Choice>
              <mc:Fallback>
                <p:oleObj name="Equation" r:id="rId9" imgW="1723867" imgH="31443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895600"/>
                        <a:ext cx="1739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2971800" y="3333750"/>
          <a:ext cx="135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Equation" r:id="rId11" imgW="1343164" imgH="371363" progId="Equation.3">
                  <p:embed/>
                </p:oleObj>
              </mc:Choice>
              <mc:Fallback>
                <p:oleObj name="Equation" r:id="rId11" imgW="1343164" imgH="37136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333750"/>
                        <a:ext cx="135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4"/>
          <p:cNvGraphicFramePr>
            <a:graphicFrameLocks noChangeAspect="1"/>
          </p:cNvGraphicFramePr>
          <p:nvPr/>
        </p:nvGraphicFramePr>
        <p:xfrm>
          <a:off x="3048000" y="3810000"/>
          <a:ext cx="1752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quation" r:id="rId13" imgW="1733569" imgH="314437" progId="Equation.3">
                  <p:embed/>
                </p:oleObj>
              </mc:Choice>
              <mc:Fallback>
                <p:oleObj name="Equation" r:id="rId13" imgW="1733569" imgH="31443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10000"/>
                        <a:ext cx="1752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AutoShape 15"/>
          <p:cNvSpPr>
            <a:spLocks noChangeArrowheads="1"/>
          </p:cNvSpPr>
          <p:nvPr/>
        </p:nvSpPr>
        <p:spPr bwMode="auto">
          <a:xfrm>
            <a:off x="4953000" y="3429000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2" name="AutoShape 16"/>
          <p:cNvSpPr>
            <a:spLocks/>
          </p:cNvSpPr>
          <p:nvPr/>
        </p:nvSpPr>
        <p:spPr bwMode="auto">
          <a:xfrm>
            <a:off x="5921375" y="2895600"/>
            <a:ext cx="193675" cy="1219200"/>
          </a:xfrm>
          <a:prstGeom prst="leftBrace">
            <a:avLst>
              <a:gd name="adj1" fmla="val 5245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33" name="Object 17"/>
          <p:cNvGraphicFramePr>
            <a:graphicFrameLocks noChangeAspect="1"/>
          </p:cNvGraphicFramePr>
          <p:nvPr/>
        </p:nvGraphicFramePr>
        <p:xfrm>
          <a:off x="6159500" y="289560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Equation" r:id="rId15" imgW="752373" imgH="295349" progId="Equation.3">
                  <p:embed/>
                </p:oleObj>
              </mc:Choice>
              <mc:Fallback>
                <p:oleObj name="Equation" r:id="rId15" imgW="752373" imgH="29534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895600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18"/>
          <p:cNvGraphicFramePr>
            <a:graphicFrameLocks noChangeAspect="1"/>
          </p:cNvGraphicFramePr>
          <p:nvPr/>
        </p:nvGraphicFramePr>
        <p:xfrm>
          <a:off x="6172200" y="3352800"/>
          <a:ext cx="93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Equation" r:id="rId17" imgW="923990" imgH="314437" progId="Equation.3">
                  <p:embed/>
                </p:oleObj>
              </mc:Choice>
              <mc:Fallback>
                <p:oleObj name="Equation" r:id="rId17" imgW="923990" imgH="31443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352800"/>
                        <a:ext cx="939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19"/>
          <p:cNvGraphicFramePr>
            <a:graphicFrameLocks noChangeAspect="1"/>
          </p:cNvGraphicFramePr>
          <p:nvPr/>
        </p:nvGraphicFramePr>
        <p:xfrm>
          <a:off x="6184900" y="3810000"/>
          <a:ext cx="74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Equation" r:id="rId19" imgW="733304" imgH="295349" progId="Equation.3">
                  <p:embed/>
                </p:oleObj>
              </mc:Choice>
              <mc:Fallback>
                <p:oleObj name="Equation" r:id="rId19" imgW="733304" imgH="29534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810000"/>
                        <a:ext cx="749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304800" y="43053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故原方程为</a:t>
            </a:r>
          </a:p>
        </p:txBody>
      </p:sp>
      <p:graphicFrame>
        <p:nvGraphicFramePr>
          <p:cNvPr id="34837" name="Object 21"/>
          <p:cNvGraphicFramePr>
            <a:graphicFrameLocks noChangeAspect="1"/>
          </p:cNvGraphicFramePr>
          <p:nvPr/>
        </p:nvGraphicFramePr>
        <p:xfrm>
          <a:off x="2806700" y="4311650"/>
          <a:ext cx="176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Equation" r:id="rId21" imgW="1742936" imgH="485887" progId="Equation.3">
                  <p:embed/>
                </p:oleObj>
              </mc:Choice>
              <mc:Fallback>
                <p:oleObj name="Equation" r:id="rId21" imgW="1742936" imgH="48588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4311650"/>
                        <a:ext cx="1765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304800" y="48910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对应齐次方程通解</a:t>
            </a:r>
          </a:p>
        </p:txBody>
      </p:sp>
      <p:graphicFrame>
        <p:nvGraphicFramePr>
          <p:cNvPr id="34839" name="Object 23"/>
          <p:cNvGraphicFramePr>
            <a:graphicFrameLocks noChangeAspect="1"/>
          </p:cNvGraphicFramePr>
          <p:nvPr/>
        </p:nvGraphicFramePr>
        <p:xfrm>
          <a:off x="3619500" y="4876800"/>
          <a:ext cx="2755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Equation" r:id="rId23" imgW="2733833" imgH="552524" progId="Equation.3">
                  <p:embed/>
                </p:oleObj>
              </mc:Choice>
              <mc:Fallback>
                <p:oleObj name="Equation" r:id="rId23" imgW="2733833" imgH="55252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876800"/>
                        <a:ext cx="2755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1371600" y="2743200"/>
            <a:ext cx="1447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3733800" y="2743200"/>
            <a:ext cx="12192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5410200" y="2743200"/>
            <a:ext cx="13716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>
            <a:off x="7696200" y="2705100"/>
            <a:ext cx="6096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457200" y="1447800"/>
            <a:ext cx="2590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45" name="Object 29"/>
          <p:cNvGraphicFramePr>
            <a:graphicFrameLocks noChangeAspect="1"/>
          </p:cNvGraphicFramePr>
          <p:nvPr/>
        </p:nvGraphicFramePr>
        <p:xfrm>
          <a:off x="6829425" y="4362450"/>
          <a:ext cx="19700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Equation" r:id="rId25" imgW="1952690" imgH="485887" progId="Equation.3">
                  <p:embed/>
                </p:oleObj>
              </mc:Choice>
              <mc:Fallback>
                <p:oleObj name="Equation" r:id="rId25" imgW="1952690" imgH="48588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5" y="4362450"/>
                        <a:ext cx="1970088" cy="50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685800" y="55006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原方程通解为</a:t>
            </a:r>
          </a:p>
        </p:txBody>
      </p:sp>
      <p:graphicFrame>
        <p:nvGraphicFramePr>
          <p:cNvPr id="34847" name="Object 31"/>
          <p:cNvGraphicFramePr>
            <a:graphicFrameLocks noChangeAspect="1"/>
          </p:cNvGraphicFramePr>
          <p:nvPr/>
        </p:nvGraphicFramePr>
        <p:xfrm>
          <a:off x="3155950" y="5524500"/>
          <a:ext cx="273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Equation" r:id="rId27" imgW="2714764" imgH="552524" progId="Equation.3">
                  <p:embed/>
                </p:oleObj>
              </mc:Choice>
              <mc:Fallback>
                <p:oleObj name="Equation" r:id="rId27" imgW="2714764" imgH="55252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5524500"/>
                        <a:ext cx="273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8" name="Object 32"/>
          <p:cNvGraphicFramePr>
            <a:graphicFrameLocks noChangeAspect="1"/>
          </p:cNvGraphicFramePr>
          <p:nvPr/>
        </p:nvGraphicFramePr>
        <p:xfrm>
          <a:off x="6019800" y="5511800"/>
          <a:ext cx="876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Equation" r:id="rId29" imgW="857417" imgH="485887" progId="Equation.3">
                  <p:embed/>
                </p:oleObj>
              </mc:Choice>
              <mc:Fallback>
                <p:oleObj name="Equation" r:id="rId29" imgW="857417" imgH="48588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511800"/>
                        <a:ext cx="876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0" name="Freeform 34"/>
          <p:cNvSpPr>
            <a:spLocks/>
          </p:cNvSpPr>
          <p:nvPr/>
        </p:nvSpPr>
        <p:spPr bwMode="auto">
          <a:xfrm>
            <a:off x="6477000" y="4800600"/>
            <a:ext cx="1219200" cy="381000"/>
          </a:xfrm>
          <a:custGeom>
            <a:avLst/>
            <a:gdLst>
              <a:gd name="T0" fmla="*/ 0 w 1200"/>
              <a:gd name="T1" fmla="*/ 302418750 h 480"/>
              <a:gd name="T2" fmla="*/ 842320896 w 1200"/>
              <a:gd name="T3" fmla="*/ 0 h 480"/>
              <a:gd name="T4" fmla="*/ 1238707200 w 1200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0" h="480">
                <a:moveTo>
                  <a:pt x="0" y="480"/>
                </a:moveTo>
                <a:lnTo>
                  <a:pt x="816" y="0"/>
                </a:lnTo>
                <a:lnTo>
                  <a:pt x="1200" y="0"/>
                </a:lnTo>
              </a:path>
            </a:pathLst>
          </a:custGeom>
          <a:noFill/>
          <a:ln w="19050" cmpd="sng">
            <a:solidFill>
              <a:schemeClr val="accent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AutoShape 34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autoUpdateAnimBg="0"/>
      <p:bldP spid="34826" grpId="0" autoUpdateAnimBg="0"/>
      <p:bldP spid="34827" grpId="0" animBg="1"/>
      <p:bldP spid="34831" grpId="0" animBg="1"/>
      <p:bldP spid="34832" grpId="0" animBg="1"/>
      <p:bldP spid="34836" grpId="0" autoUpdateAnimBg="0"/>
      <p:bldP spid="34838" grpId="0" autoUpdateAnimBg="0"/>
      <p:bldP spid="34840" grpId="0" animBg="1"/>
      <p:bldP spid="34841" grpId="0" animBg="1"/>
      <p:bldP spid="34842" grpId="0" animBg="1"/>
      <p:bldP spid="34843" grpId="0" animBg="1"/>
      <p:bldP spid="34844" grpId="0" animBg="1"/>
      <p:bldP spid="34846" grpId="0" autoUpdateAnimBg="0"/>
      <p:bldP spid="34850" grpId="0" animBg="1"/>
      <p:bldP spid="3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1546225" y="1052513"/>
            <a:ext cx="5905500" cy="2362200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4000" b="1">
                <a:solidFill>
                  <a:schemeClr val="tx2"/>
                </a:solidFill>
              </a:rPr>
              <a:t>作业</a:t>
            </a:r>
            <a:endParaRPr kumimoji="1" lang="zh-CN" altLang="en-US" sz="4000"/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3600"/>
              <a:t>P347     1 (1), (5), (6), (10);</a:t>
            </a: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3600"/>
              <a:t>             2 (2), (4);  6</a:t>
            </a:r>
          </a:p>
        </p:txBody>
      </p:sp>
      <p:sp>
        <p:nvSpPr>
          <p:cNvPr id="30734" name="AutoShape 1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4350" y="6605588"/>
            <a:ext cx="1306513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结束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3074"/>
          <p:cNvGraphicFramePr>
            <a:graphicFrameLocks noChangeAspect="1"/>
          </p:cNvGraphicFramePr>
          <p:nvPr/>
        </p:nvGraphicFramePr>
        <p:xfrm>
          <a:off x="1739900" y="1309688"/>
          <a:ext cx="306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3038596" imgH="400162" progId="Equation.3">
                  <p:embed/>
                </p:oleObj>
              </mc:Choice>
              <mc:Fallback>
                <p:oleObj name="Equation" r:id="rId3" imgW="3038596" imgH="400162" progId="Equation.3">
                  <p:embed/>
                  <p:pic>
                    <p:nvPicPr>
                      <p:cNvPr id="0" name="Object 3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1309688"/>
                        <a:ext cx="306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075"/>
          <p:cNvGraphicFramePr>
            <a:graphicFrameLocks noChangeAspect="1"/>
          </p:cNvGraphicFramePr>
          <p:nvPr/>
        </p:nvGraphicFramePr>
        <p:xfrm>
          <a:off x="5029200" y="1309688"/>
          <a:ext cx="2166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2123973" imgH="438001" progId="Equation.3">
                  <p:embed/>
                </p:oleObj>
              </mc:Choice>
              <mc:Fallback>
                <p:oleObj name="Equation" r:id="rId5" imgW="2123973" imgH="438001" progId="Equation.3">
                  <p:embed/>
                  <p:pic>
                    <p:nvPicPr>
                      <p:cNvPr id="0" name="Object 3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309688"/>
                        <a:ext cx="21669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3076"/>
          <p:cNvSpPr txBox="1">
            <a:spLocks noChangeArrowheads="1"/>
          </p:cNvSpPr>
          <p:nvPr/>
        </p:nvSpPr>
        <p:spPr bwMode="auto">
          <a:xfrm>
            <a:off x="685800" y="6858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二阶</a:t>
            </a:r>
            <a:r>
              <a:rPr kumimoji="1" lang="zh-CN" altLang="en-US">
                <a:solidFill>
                  <a:srgbClr val="008000"/>
                </a:solidFill>
              </a:rPr>
              <a:t>常系数</a:t>
            </a:r>
            <a:r>
              <a:rPr kumimoji="1" lang="zh-CN" altLang="en-US">
                <a:solidFill>
                  <a:srgbClr val="0000CC"/>
                </a:solidFill>
              </a:rPr>
              <a:t>线性</a:t>
            </a:r>
            <a:r>
              <a:rPr kumimoji="1" lang="zh-CN" altLang="en-US">
                <a:solidFill>
                  <a:srgbClr val="3399FF"/>
                </a:solidFill>
              </a:rPr>
              <a:t>非齐次</a:t>
            </a:r>
            <a:r>
              <a:rPr kumimoji="1" lang="zh-CN" altLang="en-US"/>
              <a:t>微分方程</a:t>
            </a:r>
            <a:r>
              <a:rPr kumimoji="1" lang="en-US" altLang="zh-CN"/>
              <a:t>:</a:t>
            </a:r>
          </a:p>
        </p:txBody>
      </p:sp>
      <p:sp>
        <p:nvSpPr>
          <p:cNvPr id="43013" name="Text Box 3077"/>
          <p:cNvSpPr txBox="1">
            <a:spLocks noChangeArrowheads="1"/>
          </p:cNvSpPr>
          <p:nvPr/>
        </p:nvSpPr>
        <p:spPr bwMode="auto">
          <a:xfrm>
            <a:off x="323850" y="19192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根据解的结构定理</a:t>
            </a:r>
            <a:r>
              <a:rPr kumimoji="1" lang="en-US" altLang="zh-CN"/>
              <a:t>, </a:t>
            </a:r>
            <a:r>
              <a:rPr kumimoji="1" lang="zh-CN" altLang="en-US"/>
              <a:t>其通解为</a:t>
            </a:r>
          </a:p>
        </p:txBody>
      </p:sp>
      <p:graphicFrame>
        <p:nvGraphicFramePr>
          <p:cNvPr id="43014" name="Object 3078"/>
          <p:cNvGraphicFramePr>
            <a:graphicFrameLocks noChangeAspect="1"/>
          </p:cNvGraphicFramePr>
          <p:nvPr/>
        </p:nvGraphicFramePr>
        <p:xfrm>
          <a:off x="2514600" y="2619375"/>
          <a:ext cx="85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7" imgW="828647" imgH="371363" progId="Equation.3">
                  <p:embed/>
                </p:oleObj>
              </mc:Choice>
              <mc:Fallback>
                <p:oleObj name="Equation" r:id="rId7" imgW="828647" imgH="371363" progId="Equation.3">
                  <p:embed/>
                  <p:pic>
                    <p:nvPicPr>
                      <p:cNvPr id="0" name="Object 3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19375"/>
                        <a:ext cx="850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3079"/>
          <p:cNvGraphicFramePr>
            <a:graphicFrameLocks noChangeAspect="1"/>
          </p:cNvGraphicFramePr>
          <p:nvPr/>
        </p:nvGraphicFramePr>
        <p:xfrm>
          <a:off x="3352800" y="2593975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9" imgW="704869" imgH="390451" progId="Equation.3">
                  <p:embed/>
                </p:oleObj>
              </mc:Choice>
              <mc:Fallback>
                <p:oleObj name="Equation" r:id="rId9" imgW="704869" imgH="390451" progId="Equation.3">
                  <p:embed/>
                  <p:pic>
                    <p:nvPicPr>
                      <p:cNvPr id="0" name="Object 3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593975"/>
                        <a:ext cx="72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6" name="Group 3080"/>
          <p:cNvGrpSpPr>
            <a:grpSpLocks/>
          </p:cNvGrpSpPr>
          <p:nvPr/>
        </p:nvGrpSpPr>
        <p:grpSpPr bwMode="auto">
          <a:xfrm>
            <a:off x="3886200" y="2909888"/>
            <a:ext cx="3352800" cy="823912"/>
            <a:chOff x="2448" y="1584"/>
            <a:chExt cx="2112" cy="519"/>
          </a:xfrm>
        </p:grpSpPr>
        <p:sp>
          <p:nvSpPr>
            <p:cNvPr id="3092" name="Text Box 3081"/>
            <p:cNvSpPr txBox="1">
              <a:spLocks noChangeArrowheads="1"/>
            </p:cNvSpPr>
            <p:nvPr/>
          </p:nvSpPr>
          <p:spPr bwMode="auto">
            <a:xfrm>
              <a:off x="2592" y="1776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3399FF"/>
                  </a:solidFill>
                </a:rPr>
                <a:t>非齐次方程特解</a:t>
              </a:r>
            </a:p>
          </p:txBody>
        </p:sp>
        <p:sp>
          <p:nvSpPr>
            <p:cNvPr id="3093" name="Line 3082"/>
            <p:cNvSpPr>
              <a:spLocks noChangeShapeType="1"/>
            </p:cNvSpPr>
            <p:nvPr/>
          </p:nvSpPr>
          <p:spPr bwMode="auto">
            <a:xfrm flipH="1" flipV="1">
              <a:off x="2448" y="1584"/>
              <a:ext cx="384" cy="240"/>
            </a:xfrm>
            <a:prstGeom prst="line">
              <a:avLst/>
            </a:prstGeom>
            <a:noFill/>
            <a:ln w="19050">
              <a:solidFill>
                <a:srgbClr val="66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19" name="Group 3083"/>
          <p:cNvGrpSpPr>
            <a:grpSpLocks/>
          </p:cNvGrpSpPr>
          <p:nvPr/>
        </p:nvGrpSpPr>
        <p:grpSpPr bwMode="auto">
          <a:xfrm>
            <a:off x="1676400" y="2986088"/>
            <a:ext cx="2590800" cy="747712"/>
            <a:chOff x="1056" y="1632"/>
            <a:chExt cx="1632" cy="471"/>
          </a:xfrm>
        </p:grpSpPr>
        <p:sp>
          <p:nvSpPr>
            <p:cNvPr id="3090" name="Text Box 3084"/>
            <p:cNvSpPr txBox="1">
              <a:spLocks noChangeArrowheads="1"/>
            </p:cNvSpPr>
            <p:nvPr/>
          </p:nvSpPr>
          <p:spPr bwMode="auto">
            <a:xfrm>
              <a:off x="1056" y="1776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CC"/>
                  </a:solidFill>
                </a:rPr>
                <a:t>齐次方程通解</a:t>
              </a:r>
            </a:p>
          </p:txBody>
        </p:sp>
        <p:sp>
          <p:nvSpPr>
            <p:cNvPr id="3091" name="Line 3085"/>
            <p:cNvSpPr>
              <a:spLocks noChangeShapeType="1"/>
            </p:cNvSpPr>
            <p:nvPr/>
          </p:nvSpPr>
          <p:spPr bwMode="auto">
            <a:xfrm flipV="1">
              <a:off x="1776" y="1632"/>
              <a:ext cx="192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022" name="Text Box 3086"/>
          <p:cNvSpPr txBox="1">
            <a:spLocks noChangeArrowheads="1"/>
          </p:cNvSpPr>
          <p:nvPr/>
        </p:nvSpPr>
        <p:spPr bwMode="auto">
          <a:xfrm>
            <a:off x="685800" y="39004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求特解的方法</a:t>
            </a:r>
          </a:p>
        </p:txBody>
      </p:sp>
      <p:sp>
        <p:nvSpPr>
          <p:cNvPr id="43023" name="Text Box 3087"/>
          <p:cNvSpPr txBox="1">
            <a:spLocks noChangeArrowheads="1"/>
          </p:cNvSpPr>
          <p:nvPr/>
        </p:nvSpPr>
        <p:spPr bwMode="auto">
          <a:xfrm>
            <a:off x="685800" y="45862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根据</a:t>
            </a:r>
            <a:r>
              <a:rPr kumimoji="1" lang="zh-CN" altLang="en-US" i="1"/>
              <a:t> </a:t>
            </a:r>
            <a:r>
              <a:rPr kumimoji="1" lang="en-US" altLang="zh-CN" i="1"/>
              <a:t>f</a:t>
            </a:r>
            <a:r>
              <a:rPr kumimoji="1" lang="en-US" altLang="zh-CN"/>
              <a:t> (</a:t>
            </a:r>
            <a:r>
              <a:rPr kumimoji="1" lang="en-US" altLang="zh-CN" i="1"/>
              <a:t>x</a:t>
            </a:r>
            <a:r>
              <a:rPr kumimoji="1" lang="en-US" altLang="zh-CN"/>
              <a:t>) </a:t>
            </a:r>
            <a:r>
              <a:rPr kumimoji="1" lang="zh-CN" altLang="en-US"/>
              <a:t>的特殊形式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43024" name="Object 3088"/>
          <p:cNvGraphicFramePr>
            <a:graphicFrameLocks noChangeAspect="1"/>
          </p:cNvGraphicFramePr>
          <p:nvPr/>
        </p:nvGraphicFramePr>
        <p:xfrm>
          <a:off x="4211638" y="4675188"/>
          <a:ext cx="196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11" imgW="1952690" imgH="428625" progId="Equation.3">
                  <p:embed/>
                </p:oleObj>
              </mc:Choice>
              <mc:Fallback>
                <p:oleObj name="Equation" r:id="rId11" imgW="1952690" imgH="428625" progId="Equation.3">
                  <p:embed/>
                  <p:pic>
                    <p:nvPicPr>
                      <p:cNvPr id="0" name="Object 3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675188"/>
                        <a:ext cx="196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5" name="Text Box 3089"/>
          <p:cNvSpPr txBox="1">
            <a:spLocks noChangeArrowheads="1"/>
          </p:cNvSpPr>
          <p:nvPr/>
        </p:nvSpPr>
        <p:spPr bwMode="auto">
          <a:xfrm>
            <a:off x="6116638" y="45862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的待定形式</a:t>
            </a:r>
            <a:r>
              <a:rPr kumimoji="1" lang="en-US" altLang="zh-CN"/>
              <a:t>,</a:t>
            </a:r>
          </a:p>
        </p:txBody>
      </p:sp>
      <p:sp>
        <p:nvSpPr>
          <p:cNvPr id="43026" name="Text Box 3090"/>
          <p:cNvSpPr txBox="1">
            <a:spLocks noChangeArrowheads="1"/>
          </p:cNvSpPr>
          <p:nvPr/>
        </p:nvSpPr>
        <p:spPr bwMode="auto">
          <a:xfrm>
            <a:off x="323850" y="5272088"/>
            <a:ext cx="769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代入原方程比较两端表达式以确定待定系数</a:t>
            </a:r>
            <a:r>
              <a:rPr kumimoji="1" lang="en-US" altLang="zh-CN"/>
              <a:t>.</a:t>
            </a:r>
          </a:p>
        </p:txBody>
      </p:sp>
      <p:sp>
        <p:nvSpPr>
          <p:cNvPr id="3087" name="Text Box 3091"/>
          <p:cNvSpPr txBox="1">
            <a:spLocks noChangeArrowheads="1"/>
          </p:cNvSpPr>
          <p:nvPr/>
        </p:nvSpPr>
        <p:spPr bwMode="auto">
          <a:xfrm>
            <a:off x="7842250" y="12477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①</a:t>
            </a:r>
          </a:p>
        </p:txBody>
      </p:sp>
      <p:sp>
        <p:nvSpPr>
          <p:cNvPr id="43028" name="Text Box 3092"/>
          <p:cNvSpPr txBox="1">
            <a:spLocks noChangeArrowheads="1"/>
          </p:cNvSpPr>
          <p:nvPr/>
        </p:nvSpPr>
        <p:spPr bwMode="auto">
          <a:xfrm>
            <a:off x="2927350" y="3900488"/>
            <a:ext cx="2635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— </a:t>
            </a:r>
            <a:r>
              <a:rPr kumimoji="1" lang="zh-CN" altLang="en-US" b="1">
                <a:solidFill>
                  <a:schemeClr val="tx2"/>
                </a:solidFill>
              </a:rPr>
              <a:t>待定系数法</a:t>
            </a:r>
          </a:p>
        </p:txBody>
      </p:sp>
      <p:sp>
        <p:nvSpPr>
          <p:cNvPr id="22" name="AutoShape 34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utoUpdateAnimBg="0"/>
      <p:bldP spid="43022" grpId="0" autoUpdateAnimBg="0"/>
      <p:bldP spid="43023" grpId="0" autoUpdateAnimBg="0"/>
      <p:bldP spid="43025" grpId="0" autoUpdateAnimBg="0"/>
      <p:bldP spid="43026" grpId="0" autoUpdateAnimBg="0"/>
      <p:bldP spid="43028" grpId="0" build="p" autoUpdateAnimBg="0"/>
      <p:bldP spid="2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1651000" y="838200"/>
          <a:ext cx="505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3" imgW="5038790" imgH="438001" progId="Equation.3">
                  <p:embed/>
                </p:oleObj>
              </mc:Choice>
              <mc:Fallback>
                <p:oleObj name="Equation" r:id="rId3" imgW="5038790" imgH="4380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838200"/>
                        <a:ext cx="505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2112963" y="1341438"/>
          <a:ext cx="4114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5" imgW="4095731" imgH="504974" progId="Equation.DSMT4">
                  <p:embed/>
                </p:oleObj>
              </mc:Choice>
              <mc:Fallback>
                <p:oleObj name="Equation" r:id="rId5" imgW="4095731" imgH="50497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1341438"/>
                        <a:ext cx="4114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611188" y="198913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2"/>
                </a:solidFill>
              </a:rPr>
              <a:t>1. </a:t>
            </a:r>
            <a:r>
              <a:rPr kumimoji="1" lang="zh-CN" altLang="en-US">
                <a:solidFill>
                  <a:schemeClr val="tx2"/>
                </a:solidFill>
              </a:rPr>
              <a:t>当</a:t>
            </a:r>
          </a:p>
        </p:txBody>
      </p:sp>
      <p:graphicFrame>
        <p:nvGraphicFramePr>
          <p:cNvPr id="80906" name="Object 10"/>
          <p:cNvGraphicFramePr>
            <a:graphicFrameLocks noChangeAspect="1"/>
          </p:cNvGraphicFramePr>
          <p:nvPr/>
        </p:nvGraphicFramePr>
        <p:xfrm>
          <a:off x="1476375" y="1989138"/>
          <a:ext cx="176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7" imgW="1742936" imgH="485887" progId="Equation.3">
                  <p:embed/>
                </p:oleObj>
              </mc:Choice>
              <mc:Fallback>
                <p:oleObj name="Equation" r:id="rId7" imgW="1742936" imgH="48588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89138"/>
                        <a:ext cx="1765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3203575" y="198913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时</a:t>
            </a:r>
            <a:r>
              <a:rPr kumimoji="1" lang="en-US" altLang="zh-CN">
                <a:solidFill>
                  <a:schemeClr val="tx2"/>
                </a:solidFill>
              </a:rPr>
              <a:t>,</a:t>
            </a:r>
            <a:r>
              <a:rPr kumimoji="1" lang="en-US" altLang="zh-CN"/>
              <a:t> ②</a:t>
            </a:r>
            <a:r>
              <a:rPr kumimoji="1" lang="zh-CN" altLang="en-US"/>
              <a:t>有两个相异实根</a:t>
            </a:r>
          </a:p>
        </p:txBody>
      </p:sp>
      <p:graphicFrame>
        <p:nvGraphicFramePr>
          <p:cNvPr id="80908" name="Object 12"/>
          <p:cNvGraphicFramePr>
            <a:graphicFrameLocks noChangeAspect="1"/>
          </p:cNvGraphicFramePr>
          <p:nvPr/>
        </p:nvGraphicFramePr>
        <p:xfrm>
          <a:off x="6756400" y="2033588"/>
          <a:ext cx="977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9" imgW="962127" imgH="409538" progId="Equation.DSMT4">
                  <p:embed/>
                </p:oleObj>
              </mc:Choice>
              <mc:Fallback>
                <p:oleObj name="Equation" r:id="rId9" imgW="962127" imgH="409538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2033588"/>
                        <a:ext cx="9779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660400" y="4876800"/>
            <a:ext cx="5999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即②的任何一个单根都不会等于</a:t>
            </a:r>
          </a:p>
        </p:txBody>
      </p:sp>
      <p:sp>
        <p:nvSpPr>
          <p:cNvPr id="80915" name="AutoShape 19"/>
          <p:cNvSpPr>
            <a:spLocks noChangeArrowheads="1"/>
          </p:cNvSpPr>
          <p:nvPr/>
        </p:nvSpPr>
        <p:spPr bwMode="auto">
          <a:xfrm>
            <a:off x="827088" y="1550988"/>
            <a:ext cx="1143000" cy="152400"/>
          </a:xfrm>
          <a:prstGeom prst="rightArrow">
            <a:avLst>
              <a:gd name="adj1" fmla="val 50000"/>
              <a:gd name="adj2" fmla="val 187500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7315200" y="762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①</a:t>
            </a:r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7315200" y="13414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②</a:t>
            </a:r>
          </a:p>
        </p:txBody>
      </p:sp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323850" y="27320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此时</a:t>
            </a:r>
          </a:p>
        </p:txBody>
      </p:sp>
      <p:sp>
        <p:nvSpPr>
          <p:cNvPr id="4110" name="Text Box 27"/>
          <p:cNvSpPr txBox="1">
            <a:spLocks noChangeArrowheads="1"/>
          </p:cNvSpPr>
          <p:nvPr/>
        </p:nvSpPr>
        <p:spPr bwMode="auto">
          <a:xfrm>
            <a:off x="611188" y="188913"/>
            <a:ext cx="7705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一元二次方程</a:t>
            </a:r>
            <a:r>
              <a:rPr kumimoji="1" lang="en-US" altLang="zh-CN">
                <a:solidFill>
                  <a:srgbClr val="0000CC"/>
                </a:solidFill>
              </a:rPr>
              <a:t>(</a:t>
            </a:r>
            <a:r>
              <a:rPr kumimoji="1" lang="zh-CN" altLang="en-US">
                <a:solidFill>
                  <a:srgbClr val="0000CC"/>
                </a:solidFill>
              </a:rPr>
              <a:t>暨特征方程</a:t>
            </a:r>
            <a:r>
              <a:rPr kumimoji="1" lang="en-US" altLang="zh-CN">
                <a:solidFill>
                  <a:srgbClr val="0000CC"/>
                </a:solidFill>
              </a:rPr>
              <a:t>)</a:t>
            </a:r>
            <a:r>
              <a:rPr kumimoji="1" lang="zh-CN" altLang="en-US" b="1">
                <a:solidFill>
                  <a:schemeClr val="tx2"/>
                </a:solidFill>
              </a:rPr>
              <a:t>根的简单性质</a:t>
            </a:r>
            <a:r>
              <a:rPr kumimoji="1" lang="en-US" altLang="zh-CN" b="1">
                <a:solidFill>
                  <a:schemeClr val="accent2"/>
                </a:solidFill>
              </a:rPr>
              <a:t>(</a:t>
            </a:r>
            <a:r>
              <a:rPr kumimoji="1" lang="zh-CN" altLang="en-US" b="1">
                <a:solidFill>
                  <a:schemeClr val="accent2"/>
                </a:solidFill>
              </a:rPr>
              <a:t>复习</a:t>
            </a:r>
            <a:r>
              <a:rPr kumimoji="1" lang="en-US" altLang="zh-CN" b="1">
                <a:solidFill>
                  <a:schemeClr val="accent2"/>
                </a:solidFill>
              </a:rPr>
              <a:t>)</a:t>
            </a:r>
            <a:r>
              <a:rPr kumimoji="1" lang="en-US" altLang="zh-CN" b="1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80926" name="Object 30"/>
          <p:cNvGraphicFramePr>
            <a:graphicFrameLocks noChangeAspect="1"/>
          </p:cNvGraphicFramePr>
          <p:nvPr/>
        </p:nvGraphicFramePr>
        <p:xfrm>
          <a:off x="1462088" y="2603500"/>
          <a:ext cx="3390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11" imgW="3371794" imgH="809699" progId="Equation.DSMT4">
                  <p:embed/>
                </p:oleObj>
              </mc:Choice>
              <mc:Fallback>
                <p:oleObj name="Equation" r:id="rId11" imgW="3371794" imgH="809699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2603500"/>
                        <a:ext cx="3390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9" name="Object 33"/>
          <p:cNvGraphicFramePr>
            <a:graphicFrameLocks noChangeAspect="1"/>
          </p:cNvGraphicFramePr>
          <p:nvPr/>
        </p:nvGraphicFramePr>
        <p:xfrm>
          <a:off x="4932363" y="2603500"/>
          <a:ext cx="838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13" imgW="819280" imgH="809699" progId="Equation.DSMT4">
                  <p:embed/>
                </p:oleObj>
              </mc:Choice>
              <mc:Fallback>
                <p:oleObj name="Equation" r:id="rId13" imgW="819280" imgH="809699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603500"/>
                        <a:ext cx="838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1" name="Object 35"/>
          <p:cNvGraphicFramePr>
            <a:graphicFrameLocks noChangeAspect="1"/>
          </p:cNvGraphicFramePr>
          <p:nvPr/>
        </p:nvGraphicFramePr>
        <p:xfrm>
          <a:off x="1476375" y="3414713"/>
          <a:ext cx="176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15" imgW="1742936" imgH="485887" progId="Equation.3">
                  <p:embed/>
                </p:oleObj>
              </mc:Choice>
              <mc:Fallback>
                <p:oleObj name="Equation" r:id="rId15" imgW="1742936" imgH="48588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414713"/>
                        <a:ext cx="1765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32" name="Text Box 36"/>
          <p:cNvSpPr txBox="1">
            <a:spLocks noChangeArrowheads="1"/>
          </p:cNvSpPr>
          <p:nvPr/>
        </p:nvSpPr>
        <p:spPr bwMode="auto">
          <a:xfrm>
            <a:off x="3221038" y="343535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时</a:t>
            </a:r>
            <a:r>
              <a:rPr kumimoji="1" lang="en-US" altLang="zh-CN">
                <a:solidFill>
                  <a:schemeClr val="tx2"/>
                </a:solidFill>
              </a:rPr>
              <a:t>,</a:t>
            </a:r>
            <a:r>
              <a:rPr kumimoji="1" lang="en-US" altLang="zh-CN"/>
              <a:t> ②</a:t>
            </a:r>
            <a:r>
              <a:rPr kumimoji="1" lang="zh-CN" altLang="en-US"/>
              <a:t>有两个相等实根</a:t>
            </a:r>
          </a:p>
        </p:txBody>
      </p:sp>
      <p:graphicFrame>
        <p:nvGraphicFramePr>
          <p:cNvPr id="80933" name="Object 37"/>
          <p:cNvGraphicFramePr>
            <a:graphicFrameLocks noChangeAspect="1"/>
          </p:cNvGraphicFramePr>
          <p:nvPr/>
        </p:nvGraphicFramePr>
        <p:xfrm>
          <a:off x="6756400" y="3475038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17" imgW="923990" imgH="409538" progId="Equation.DSMT4">
                  <p:embed/>
                </p:oleObj>
              </mc:Choice>
              <mc:Fallback>
                <p:oleObj name="Equation" r:id="rId17" imgW="923990" imgH="409538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475038"/>
                        <a:ext cx="93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36" name="Text Box 40"/>
          <p:cNvSpPr txBox="1">
            <a:spLocks noChangeArrowheads="1"/>
          </p:cNvSpPr>
          <p:nvPr/>
        </p:nvSpPr>
        <p:spPr bwMode="auto">
          <a:xfrm>
            <a:off x="611188" y="34290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2"/>
                </a:solidFill>
              </a:rPr>
              <a:t>2. </a:t>
            </a:r>
            <a:r>
              <a:rPr kumimoji="1" lang="zh-CN" altLang="en-US">
                <a:solidFill>
                  <a:schemeClr val="tx2"/>
                </a:solidFill>
              </a:rPr>
              <a:t>当</a:t>
            </a:r>
          </a:p>
        </p:txBody>
      </p:sp>
      <p:sp>
        <p:nvSpPr>
          <p:cNvPr id="80937" name="Text Box 41"/>
          <p:cNvSpPr txBox="1">
            <a:spLocks noChangeArrowheads="1"/>
          </p:cNvSpPr>
          <p:nvPr/>
        </p:nvSpPr>
        <p:spPr bwMode="auto">
          <a:xfrm>
            <a:off x="323850" y="410051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此时</a:t>
            </a:r>
          </a:p>
        </p:txBody>
      </p:sp>
      <p:graphicFrame>
        <p:nvGraphicFramePr>
          <p:cNvPr id="80938" name="Object 42"/>
          <p:cNvGraphicFramePr>
            <a:graphicFrameLocks noChangeAspect="1"/>
          </p:cNvGraphicFramePr>
          <p:nvPr/>
        </p:nvGraphicFramePr>
        <p:xfrm>
          <a:off x="1462088" y="3971925"/>
          <a:ext cx="133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19" imgW="1333500" imgH="825500" progId="Equation.DSMT4">
                  <p:embed/>
                </p:oleObj>
              </mc:Choice>
              <mc:Fallback>
                <p:oleObj name="Equation" r:id="rId19" imgW="1333500" imgH="8255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3971925"/>
                        <a:ext cx="133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42" name="Rectangle 46"/>
          <p:cNvSpPr>
            <a:spLocks noChangeArrowheads="1"/>
          </p:cNvSpPr>
          <p:nvPr/>
        </p:nvSpPr>
        <p:spPr bwMode="auto">
          <a:xfrm>
            <a:off x="736600" y="5589588"/>
            <a:ext cx="34559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而②的重根只能等于</a:t>
            </a:r>
          </a:p>
        </p:txBody>
      </p:sp>
      <p:graphicFrame>
        <p:nvGraphicFramePr>
          <p:cNvPr id="80945" name="Object 49"/>
          <p:cNvGraphicFramePr>
            <a:graphicFrameLocks noChangeAspect="1"/>
          </p:cNvGraphicFramePr>
          <p:nvPr/>
        </p:nvGraphicFramePr>
        <p:xfrm>
          <a:off x="5770563" y="4724400"/>
          <a:ext cx="889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21" imgW="889000" imgH="825500" progId="Equation.DSMT4">
                  <p:embed/>
                </p:oleObj>
              </mc:Choice>
              <mc:Fallback>
                <p:oleObj name="Equation" r:id="rId21" imgW="889000" imgH="8255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563" y="4724400"/>
                        <a:ext cx="889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8" name="Object 52"/>
          <p:cNvGraphicFramePr>
            <a:graphicFrameLocks noChangeAspect="1"/>
          </p:cNvGraphicFramePr>
          <p:nvPr/>
        </p:nvGraphicFramePr>
        <p:xfrm>
          <a:off x="3983038" y="5411788"/>
          <a:ext cx="87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23" imgW="876300" imgH="825500" progId="Equation.DSMT4">
                  <p:embed/>
                </p:oleObj>
              </mc:Choice>
              <mc:Fallback>
                <p:oleObj name="Equation" r:id="rId23" imgW="876300" imgH="8255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8" y="5411788"/>
                        <a:ext cx="876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34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0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5" grpId="0" autoUpdateAnimBg="0"/>
      <p:bldP spid="80907" grpId="0" autoUpdateAnimBg="0"/>
      <p:bldP spid="80909" grpId="0" autoUpdateAnimBg="0"/>
      <p:bldP spid="80915" grpId="0" animBg="1"/>
      <p:bldP spid="80917" grpId="0" build="p" autoUpdateAnimBg="0" advAuto="0"/>
      <p:bldP spid="80919" grpId="0" build="p" autoUpdateAnimBg="0" advAuto="0"/>
      <p:bldP spid="80920" grpId="0" build="p" autoUpdateAnimBg="0"/>
      <p:bldP spid="80932" grpId="0" build="p" autoUpdateAnimBg="0"/>
      <p:bldP spid="80936" grpId="0" autoUpdateAnimBg="0"/>
      <p:bldP spid="80937" grpId="0" build="p" autoUpdateAnimBg="0"/>
      <p:bldP spid="80942" grpId="0"/>
      <p:bldP spid="2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609600" y="4572000"/>
            <a:ext cx="4572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838200" y="5181600"/>
          <a:ext cx="160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Equation" r:id="rId3" imgW="1581020" imgH="485887" progId="Equation.3">
                  <p:embed/>
                </p:oleObj>
              </mc:Choice>
              <mc:Fallback>
                <p:oleObj name="Equation" r:id="rId3" imgW="1581020" imgH="48588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1600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2514600" y="5257800"/>
          <a:ext cx="256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Equation" r:id="rId5" imgW="2543147" imgH="400162" progId="Equation.3">
                  <p:embed/>
                </p:oleObj>
              </mc:Choice>
              <mc:Fallback>
                <p:oleObj name="Equation" r:id="rId5" imgW="2543147" imgH="40016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57800"/>
                        <a:ext cx="256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5105400" y="5181600"/>
          <a:ext cx="3289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Equation" r:id="rId7" imgW="3267084" imgH="485887" progId="Equation.3">
                  <p:embed/>
                </p:oleObj>
              </mc:Choice>
              <mc:Fallback>
                <p:oleObj name="Equation" r:id="rId7" imgW="3267084" imgH="48588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81600"/>
                        <a:ext cx="3289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422400" y="5791200"/>
          <a:ext cx="177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Equation" r:id="rId9" imgW="1762004" imgH="504974" progId="Equation.3">
                  <p:embed/>
                </p:oleObj>
              </mc:Choice>
              <mc:Fallback>
                <p:oleObj name="Equation" r:id="rId9" imgW="1762004" imgH="5049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5791200"/>
                        <a:ext cx="177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7"/>
          <p:cNvSpPr>
            <a:spLocks noChangeArrowheads="1"/>
          </p:cNvSpPr>
          <p:nvPr>
            <p:ph type="title"/>
          </p:nvPr>
        </p:nvSpPr>
        <p:spPr bwMode="auto">
          <a:xfrm>
            <a:off x="611188" y="182563"/>
            <a:ext cx="121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一、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1570038" y="158750"/>
          <a:ext cx="3073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11" imgW="3057664" imgH="504974" progId="Equation.3">
                  <p:embed/>
                </p:oleObj>
              </mc:Choice>
              <mc:Fallback>
                <p:oleObj name="Equation" r:id="rId11" imgW="3057664" imgH="5049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158750"/>
                        <a:ext cx="3073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371600" y="7620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i="1">
                <a:sym typeface="Symbol" pitchFamily="18" charset="2"/>
              </a:rPr>
              <a:t></a:t>
            </a:r>
            <a:r>
              <a:rPr kumimoji="1" lang="en-US" altLang="zh-CN">
                <a:sym typeface="Symbol" pitchFamily="18" charset="2"/>
              </a:rPr>
              <a:t> </a:t>
            </a:r>
            <a:r>
              <a:rPr kumimoji="1" lang="zh-CN" altLang="en-US">
                <a:sym typeface="Symbol" pitchFamily="18" charset="2"/>
              </a:rPr>
              <a:t>为实数</a:t>
            </a:r>
            <a:r>
              <a:rPr kumimoji="1" lang="en-US" altLang="zh-CN">
                <a:sym typeface="Symbol" pitchFamily="18" charset="2"/>
              </a:rPr>
              <a:t>,</a:t>
            </a:r>
            <a:endParaRPr kumimoji="1" lang="en-US" altLang="zh-CN"/>
          </a:p>
        </p:txBody>
      </p:sp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2987675" y="838200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Equation" r:id="rId13" imgW="885853" imgH="428625" progId="Equation.3">
                  <p:embed/>
                </p:oleObj>
              </mc:Choice>
              <mc:Fallback>
                <p:oleObj name="Equation" r:id="rId13" imgW="885853" imgH="4286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838200"/>
                        <a:ext cx="90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609600" y="12969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设特解为</a:t>
            </a:r>
          </a:p>
        </p:txBody>
      </p:sp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2195513" y="1314450"/>
          <a:ext cx="210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15" imgW="2085836" imgH="504974" progId="Equation.DSMT4">
                  <p:embed/>
                </p:oleObj>
              </mc:Choice>
              <mc:Fallback>
                <p:oleObj name="Equation" r:id="rId15" imgW="2085836" imgH="50497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314450"/>
                        <a:ext cx="2108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5" name="Group 13"/>
          <p:cNvGrpSpPr>
            <a:grpSpLocks/>
          </p:cNvGrpSpPr>
          <p:nvPr/>
        </p:nvGrpSpPr>
        <p:grpSpPr bwMode="auto">
          <a:xfrm>
            <a:off x="4284663" y="1295400"/>
            <a:ext cx="4191000" cy="533400"/>
            <a:chOff x="3024" y="1344"/>
            <a:chExt cx="2640" cy="336"/>
          </a:xfrm>
        </p:grpSpPr>
        <p:sp>
          <p:nvSpPr>
            <p:cNvPr id="5160" name="Text Box 14"/>
            <p:cNvSpPr txBox="1">
              <a:spLocks noChangeArrowheads="1"/>
            </p:cNvSpPr>
            <p:nvPr/>
          </p:nvSpPr>
          <p:spPr bwMode="auto">
            <a:xfrm>
              <a:off x="3024" y="1344"/>
              <a:ext cx="26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其中          为待定多项式</a:t>
              </a:r>
              <a:r>
                <a:rPr kumimoji="1" lang="en-US" altLang="zh-CN"/>
                <a:t>, </a:t>
              </a:r>
            </a:p>
          </p:txBody>
        </p:sp>
        <p:graphicFrame>
          <p:nvGraphicFramePr>
            <p:cNvPr id="5161" name="Object 15"/>
            <p:cNvGraphicFramePr>
              <a:graphicFrameLocks noChangeAspect="1"/>
            </p:cNvGraphicFramePr>
            <p:nvPr/>
          </p:nvGraphicFramePr>
          <p:xfrm>
            <a:off x="3532" y="1368"/>
            <a:ext cx="54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" name="公式" r:id="rId17" imgW="333533" imgH="180826" progId="Equation.3">
                    <p:embed/>
                  </p:oleObj>
                </mc:Choice>
                <mc:Fallback>
                  <p:oleObj name="公式" r:id="rId17" imgW="333533" imgH="18082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2" y="1368"/>
                          <a:ext cx="54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48" name="Object 16"/>
          <p:cNvGraphicFramePr>
            <a:graphicFrameLocks noChangeAspect="1"/>
          </p:cNvGraphicFramePr>
          <p:nvPr/>
        </p:nvGraphicFramePr>
        <p:xfrm>
          <a:off x="1508125" y="1905000"/>
          <a:ext cx="39227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Equation" r:id="rId19" imgW="3905380" imgH="485887" progId="Equation.3">
                  <p:embed/>
                </p:oleObj>
              </mc:Choice>
              <mc:Fallback>
                <p:oleObj name="Equation" r:id="rId19" imgW="3905380" imgH="48588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1905000"/>
                        <a:ext cx="39227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17"/>
          <p:cNvGraphicFramePr>
            <a:graphicFrameLocks noChangeAspect="1"/>
          </p:cNvGraphicFramePr>
          <p:nvPr/>
        </p:nvGraphicFramePr>
        <p:xfrm>
          <a:off x="1447800" y="2590800"/>
          <a:ext cx="58531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Equation" r:id="rId21" imgW="5838667" imgH="485887" progId="Equation.3">
                  <p:embed/>
                </p:oleObj>
              </mc:Choice>
              <mc:Fallback>
                <p:oleObj name="Equation" r:id="rId21" imgW="5838667" imgH="48588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58531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228600" y="3200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代入原方程</a:t>
            </a:r>
            <a:r>
              <a:rPr kumimoji="1" lang="en-US" altLang="zh-CN"/>
              <a:t>, </a:t>
            </a:r>
            <a:r>
              <a:rPr kumimoji="1" lang="zh-CN" altLang="en-US"/>
              <a:t>得 </a:t>
            </a:r>
          </a:p>
        </p:txBody>
      </p:sp>
      <p:graphicFrame>
        <p:nvGraphicFramePr>
          <p:cNvPr id="44051" name="Object 19"/>
          <p:cNvGraphicFramePr>
            <a:graphicFrameLocks noChangeAspect="1"/>
          </p:cNvGraphicFramePr>
          <p:nvPr/>
        </p:nvGraphicFramePr>
        <p:xfrm>
          <a:off x="762000" y="3822700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Equation" r:id="rId23" imgW="895220" imgH="400162" progId="Equation.3">
                  <p:embed/>
                </p:oleObj>
              </mc:Choice>
              <mc:Fallback>
                <p:oleObj name="Equation" r:id="rId23" imgW="895220" imgH="40016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22700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6232525" y="3124200"/>
            <a:ext cx="914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53" name="Object 21"/>
          <p:cNvGraphicFramePr>
            <a:graphicFrameLocks noChangeAspect="1"/>
          </p:cNvGraphicFramePr>
          <p:nvPr/>
        </p:nvGraphicFramePr>
        <p:xfrm>
          <a:off x="1754188" y="3848100"/>
          <a:ext cx="2563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25" imgW="2543147" imgH="400162" progId="Equation.3">
                  <p:embed/>
                </p:oleObj>
              </mc:Choice>
              <mc:Fallback>
                <p:oleObj name="Equation" r:id="rId25" imgW="2543147" imgH="40016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3848100"/>
                        <a:ext cx="25638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4" name="Object 22"/>
          <p:cNvGraphicFramePr>
            <a:graphicFrameLocks noChangeAspect="1"/>
          </p:cNvGraphicFramePr>
          <p:nvPr/>
        </p:nvGraphicFramePr>
        <p:xfrm>
          <a:off x="4343400" y="3746500"/>
          <a:ext cx="314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27" imgW="3133604" imgH="485887" progId="Equation.3">
                  <p:embed/>
                </p:oleObj>
              </mc:Choice>
              <mc:Fallback>
                <p:oleObj name="Equation" r:id="rId27" imgW="3133604" imgH="48588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746500"/>
                        <a:ext cx="3149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23"/>
          <p:cNvGraphicFramePr>
            <a:graphicFrameLocks noChangeAspect="1"/>
          </p:cNvGraphicFramePr>
          <p:nvPr/>
        </p:nvGraphicFramePr>
        <p:xfrm>
          <a:off x="7569200" y="3822700"/>
          <a:ext cx="119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29" imgW="1171547" imgH="428625" progId="Equation.3">
                  <p:embed/>
                </p:oleObj>
              </mc:Choice>
              <mc:Fallback>
                <p:oleObj name="Equation" r:id="rId29" imgW="1171547" imgH="42862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200" y="3822700"/>
                        <a:ext cx="119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4327525" y="2438400"/>
            <a:ext cx="1143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4556125" y="3124200"/>
            <a:ext cx="1295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2895600" y="1828800"/>
            <a:ext cx="1219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2879725" y="3124200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6" name="Text Box 28"/>
          <p:cNvSpPr txBox="1">
            <a:spLocks noChangeArrowheads="1"/>
          </p:cNvSpPr>
          <p:nvPr/>
        </p:nvSpPr>
        <p:spPr bwMode="auto">
          <a:xfrm>
            <a:off x="3825875" y="7620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ym typeface="Symbol" pitchFamily="18" charset="2"/>
              </a:rPr>
              <a:t>为 </a:t>
            </a:r>
            <a:r>
              <a:rPr kumimoji="1" lang="en-US" altLang="zh-CN" i="1">
                <a:sym typeface="Symbol" pitchFamily="18" charset="2"/>
              </a:rPr>
              <a:t>m</a:t>
            </a:r>
            <a:r>
              <a:rPr kumimoji="1" lang="en-US" altLang="zh-CN">
                <a:sym typeface="Symbol" pitchFamily="18" charset="2"/>
              </a:rPr>
              <a:t> </a:t>
            </a:r>
            <a:r>
              <a:rPr kumimoji="1" lang="zh-CN" altLang="en-US">
                <a:sym typeface="Symbol" pitchFamily="18" charset="2"/>
              </a:rPr>
              <a:t>次多项式</a:t>
            </a:r>
            <a:r>
              <a:rPr kumimoji="1" lang="en-US" altLang="zh-CN">
                <a:sym typeface="Symbol" pitchFamily="18" charset="2"/>
              </a:rPr>
              <a:t>.</a:t>
            </a:r>
            <a:endParaRPr kumimoji="1" lang="en-US" altLang="zh-CN"/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>
            <a:off x="2941638" y="2438400"/>
            <a:ext cx="1219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48" name="Object 39"/>
          <p:cNvGraphicFramePr>
            <a:graphicFrameLocks noChangeAspect="1"/>
          </p:cNvGraphicFramePr>
          <p:nvPr/>
        </p:nvGraphicFramePr>
        <p:xfrm>
          <a:off x="914400" y="4686300"/>
          <a:ext cx="306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31" imgW="3038596" imgH="400162" progId="Equation.3">
                  <p:embed/>
                </p:oleObj>
              </mc:Choice>
              <mc:Fallback>
                <p:oleObj name="Equation" r:id="rId31" imgW="3038596" imgH="400162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86300"/>
                        <a:ext cx="306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381000" y="4419600"/>
            <a:ext cx="8458200" cy="1943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82" name="Text Box 50"/>
          <p:cNvSpPr txBox="1">
            <a:spLocks noChangeArrowheads="1"/>
          </p:cNvSpPr>
          <p:nvPr/>
        </p:nvSpPr>
        <p:spPr bwMode="auto">
          <a:xfrm>
            <a:off x="747713" y="4343400"/>
            <a:ext cx="451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en-US" altLang="zh-CN">
                <a:solidFill>
                  <a:schemeClr val="tx2"/>
                </a:solidFill>
              </a:rPr>
              <a:t>(1)  </a:t>
            </a:r>
            <a:r>
              <a:rPr lang="zh-CN" altLang="en-US">
                <a:solidFill>
                  <a:schemeClr val="tx2"/>
                </a:solidFill>
              </a:rPr>
              <a:t>若 </a:t>
            </a:r>
            <a:r>
              <a:rPr lang="zh-CN" altLang="en-US" i="1">
                <a:solidFill>
                  <a:schemeClr val="tx2"/>
                </a:solidFill>
                <a:sym typeface="Symbol" pitchFamily="18" charset="2"/>
              </a:rPr>
              <a:t></a:t>
            </a:r>
            <a:r>
              <a:rPr lang="zh-CN" altLang="en-US" i="1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不是特征方程的根</a:t>
            </a:r>
            <a:r>
              <a:rPr lang="en-US" altLang="zh-CN">
                <a:solidFill>
                  <a:schemeClr val="tx2"/>
                </a:solidFill>
              </a:rPr>
              <a:t>, </a:t>
            </a:r>
          </a:p>
        </p:txBody>
      </p:sp>
      <p:graphicFrame>
        <p:nvGraphicFramePr>
          <p:cNvPr id="44083" name="Object 51"/>
          <p:cNvGraphicFramePr>
            <a:graphicFrameLocks noChangeAspect="1"/>
          </p:cNvGraphicFramePr>
          <p:nvPr/>
        </p:nvGraphicFramePr>
        <p:xfrm>
          <a:off x="5257800" y="4362450"/>
          <a:ext cx="2779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Equation" r:id="rId33" imgW="2762269" imgH="504974" progId="Equation.3">
                  <p:embed/>
                </p:oleObj>
              </mc:Choice>
              <mc:Fallback>
                <p:oleObj name="Equation" r:id="rId33" imgW="2762269" imgH="504974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362450"/>
                        <a:ext cx="2779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84" name="Text Box 52"/>
          <p:cNvSpPr txBox="1">
            <a:spLocks noChangeArrowheads="1"/>
          </p:cNvSpPr>
          <p:nvPr/>
        </p:nvSpPr>
        <p:spPr bwMode="auto">
          <a:xfrm>
            <a:off x="8001000" y="43576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/>
              <a:t>则取</a:t>
            </a:r>
          </a:p>
        </p:txBody>
      </p:sp>
      <p:graphicFrame>
        <p:nvGraphicFramePr>
          <p:cNvPr id="44085" name="Object 53"/>
          <p:cNvGraphicFramePr>
            <a:graphicFrameLocks noChangeAspect="1"/>
          </p:cNvGraphicFramePr>
          <p:nvPr/>
        </p:nvGraphicFramePr>
        <p:xfrm>
          <a:off x="5029200" y="5029200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Equation" r:id="rId35" imgW="1038067" imgH="428625" progId="Equation.3">
                  <p:embed/>
                </p:oleObj>
              </mc:Choice>
              <mc:Fallback>
                <p:oleObj name="Equation" r:id="rId35" imgW="1038067" imgH="428625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029200"/>
                        <a:ext cx="105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86" name="Text Box 54"/>
          <p:cNvSpPr txBox="1">
            <a:spLocks noChangeArrowheads="1"/>
          </p:cNvSpPr>
          <p:nvPr/>
        </p:nvSpPr>
        <p:spPr bwMode="auto">
          <a:xfrm>
            <a:off x="6096000" y="49530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/>
              <a:t>从而得到特解</a:t>
            </a:r>
          </a:p>
        </p:txBody>
      </p:sp>
      <p:sp>
        <p:nvSpPr>
          <p:cNvPr id="44087" name="Text Box 55"/>
          <p:cNvSpPr txBox="1">
            <a:spLocks noChangeArrowheads="1"/>
          </p:cNvSpPr>
          <p:nvPr/>
        </p:nvSpPr>
        <p:spPr bwMode="auto">
          <a:xfrm>
            <a:off x="381000" y="55626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/>
              <a:t>形式为</a:t>
            </a:r>
          </a:p>
        </p:txBody>
      </p:sp>
      <p:sp>
        <p:nvSpPr>
          <p:cNvPr id="44089" name="Text Box 57"/>
          <p:cNvSpPr txBox="1">
            <a:spLocks noChangeArrowheads="1"/>
          </p:cNvSpPr>
          <p:nvPr/>
        </p:nvSpPr>
        <p:spPr bwMode="auto">
          <a:xfrm>
            <a:off x="442913" y="4953000"/>
            <a:ext cx="4814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en-US" altLang="zh-CN" i="1"/>
              <a:t>Q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为</a:t>
            </a:r>
            <a:r>
              <a:rPr lang="zh-CN" altLang="en-US" i="1"/>
              <a:t> </a:t>
            </a:r>
            <a:r>
              <a:rPr lang="en-US" altLang="zh-CN" i="1"/>
              <a:t>m </a:t>
            </a:r>
            <a:r>
              <a:rPr lang="zh-CN" altLang="en-US"/>
              <a:t>次待定系数多项式</a:t>
            </a:r>
          </a:p>
        </p:txBody>
      </p:sp>
      <p:graphicFrame>
        <p:nvGraphicFramePr>
          <p:cNvPr id="44093" name="Object 61"/>
          <p:cNvGraphicFramePr>
            <a:graphicFrameLocks noChangeAspect="1"/>
          </p:cNvGraphicFramePr>
          <p:nvPr/>
        </p:nvGraphicFramePr>
        <p:xfrm>
          <a:off x="4284663" y="5661025"/>
          <a:ext cx="252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Equation" r:id="rId37" imgW="2505010" imgH="409538" progId="Equation.DSMT4">
                  <p:embed/>
                </p:oleObj>
              </mc:Choice>
              <mc:Fallback>
                <p:oleObj name="Equation" r:id="rId37" imgW="2505010" imgH="409538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661025"/>
                        <a:ext cx="2527300" cy="431800"/>
                      </a:xfrm>
                      <a:prstGeom prst="rect">
                        <a:avLst/>
                      </a:prstGeom>
                      <a:solidFill>
                        <a:srgbClr val="B8FFFF"/>
                      </a:solidFill>
                      <a:ln w="9525">
                        <a:solidFill>
                          <a:schemeClr val="tx1"/>
                        </a:solidFill>
                        <a:prstDash val="sysDot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96" name="Object 64"/>
          <p:cNvGraphicFramePr>
            <a:graphicFrameLocks noChangeAspect="1"/>
          </p:cNvGraphicFramePr>
          <p:nvPr/>
        </p:nvGraphicFramePr>
        <p:xfrm>
          <a:off x="1547813" y="5538788"/>
          <a:ext cx="21828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Equation" r:id="rId39" imgW="2184400" imgH="533400" progId="Equation.DSMT4">
                  <p:embed/>
                </p:oleObj>
              </mc:Choice>
              <mc:Fallback>
                <p:oleObj name="Equation" r:id="rId39" imgW="2184400" imgH="5334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38788"/>
                        <a:ext cx="21828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AutoShape 34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3" grpId="0" autoUpdateAnimBg="0"/>
      <p:bldP spid="44050" grpId="0" autoUpdateAnimBg="0"/>
      <p:bldP spid="44052" grpId="0" animBg="1"/>
      <p:bldP spid="44056" grpId="0" animBg="1"/>
      <p:bldP spid="44057" grpId="0" animBg="1"/>
      <p:bldP spid="44058" grpId="0" animBg="1"/>
      <p:bldP spid="44059" grpId="0" animBg="1"/>
      <p:bldP spid="44061" grpId="0" animBg="1"/>
      <p:bldP spid="44081" grpId="0" animBg="1"/>
      <p:bldP spid="44082" grpId="0" autoUpdateAnimBg="0"/>
      <p:bldP spid="44084" grpId="0" autoUpdateAnimBg="0"/>
      <p:bldP spid="44086" grpId="0" autoUpdateAnimBg="0"/>
      <p:bldP spid="44087" grpId="0" autoUpdateAnimBg="0"/>
      <p:bldP spid="44089" grpId="0" autoUpdateAnimBg="0"/>
      <p:bldP spid="4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026"/>
          <p:cNvSpPr txBox="1">
            <a:spLocks noChangeArrowheads="1"/>
          </p:cNvSpPr>
          <p:nvPr/>
        </p:nvSpPr>
        <p:spPr bwMode="auto">
          <a:xfrm>
            <a:off x="685800" y="9906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2"/>
                </a:solidFill>
              </a:rPr>
              <a:t>(2)  </a:t>
            </a:r>
            <a:r>
              <a:rPr kumimoji="1" lang="zh-CN" altLang="en-US">
                <a:solidFill>
                  <a:schemeClr val="tx2"/>
                </a:solidFill>
              </a:rPr>
              <a:t>若</a:t>
            </a:r>
            <a:r>
              <a:rPr kumimoji="1" lang="zh-CN" altLang="en-US" i="1">
                <a:solidFill>
                  <a:schemeClr val="tx2"/>
                </a:solidFill>
                <a:sym typeface="Symbol" pitchFamily="18" charset="2"/>
              </a:rPr>
              <a:t> </a:t>
            </a:r>
            <a:r>
              <a:rPr kumimoji="1" lang="zh-CN" altLang="en-US">
                <a:solidFill>
                  <a:schemeClr val="tx2"/>
                </a:solidFill>
                <a:sym typeface="Symbol" pitchFamily="18" charset="2"/>
              </a:rPr>
              <a:t>是特征方程的</a:t>
            </a:r>
            <a:r>
              <a:rPr kumimoji="1" lang="zh-CN" altLang="en-US">
                <a:solidFill>
                  <a:srgbClr val="0000CC"/>
                </a:solidFill>
                <a:sym typeface="Symbol" pitchFamily="18" charset="2"/>
              </a:rPr>
              <a:t>单根</a:t>
            </a:r>
            <a:r>
              <a:rPr kumimoji="1" lang="en-US" altLang="zh-CN">
                <a:solidFill>
                  <a:schemeClr val="tx2"/>
                </a:solidFill>
                <a:sym typeface="Symbol" pitchFamily="18" charset="2"/>
              </a:rPr>
              <a:t>, </a:t>
            </a:r>
          </a:p>
        </p:txBody>
      </p:sp>
      <p:graphicFrame>
        <p:nvGraphicFramePr>
          <p:cNvPr id="45059" name="Object 1027"/>
          <p:cNvGraphicFramePr>
            <a:graphicFrameLocks noChangeAspect="1"/>
          </p:cNvGraphicFramePr>
          <p:nvPr/>
        </p:nvGraphicFramePr>
        <p:xfrm>
          <a:off x="2012950" y="1517650"/>
          <a:ext cx="2425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Equation" r:id="rId3" imgW="2409667" imgH="504974" progId="Equation.3">
                  <p:embed/>
                </p:oleObj>
              </mc:Choice>
              <mc:Fallback>
                <p:oleObj name="Equation" r:id="rId3" imgW="2409667" imgH="504974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1517650"/>
                        <a:ext cx="2425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1028"/>
          <p:cNvGraphicFramePr>
            <a:graphicFrameLocks noChangeAspect="1"/>
          </p:cNvGraphicFramePr>
          <p:nvPr/>
        </p:nvGraphicFramePr>
        <p:xfrm>
          <a:off x="5003800" y="1663700"/>
          <a:ext cx="170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Equation" r:id="rId5" imgW="1686064" imgH="371363" progId="Equation.3">
                  <p:embed/>
                </p:oleObj>
              </mc:Choice>
              <mc:Fallback>
                <p:oleObj name="Equation" r:id="rId5" imgW="1686064" imgH="371363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663700"/>
                        <a:ext cx="1701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1029"/>
          <p:cNvGraphicFramePr>
            <a:graphicFrameLocks noChangeAspect="1"/>
          </p:cNvGraphicFramePr>
          <p:nvPr/>
        </p:nvGraphicFramePr>
        <p:xfrm>
          <a:off x="457200" y="2133600"/>
          <a:ext cx="121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Equation" r:id="rId7" imgW="1200317" imgH="409538" progId="Equation.3">
                  <p:embed/>
                </p:oleObj>
              </mc:Choice>
              <mc:Fallback>
                <p:oleObj name="Equation" r:id="rId7" imgW="1200317" imgH="409538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121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1030"/>
          <p:cNvSpPr txBox="1">
            <a:spLocks noChangeArrowheads="1"/>
          </p:cNvSpPr>
          <p:nvPr/>
        </p:nvSpPr>
        <p:spPr bwMode="auto">
          <a:xfrm>
            <a:off x="1600200" y="20574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为</a:t>
            </a:r>
            <a:r>
              <a:rPr kumimoji="1" lang="en-US" altLang="zh-CN" i="1"/>
              <a:t>m</a:t>
            </a:r>
            <a:r>
              <a:rPr kumimoji="1" lang="en-US" altLang="zh-CN"/>
              <a:t> </a:t>
            </a:r>
            <a:r>
              <a:rPr kumimoji="1" lang="zh-CN" altLang="en-US"/>
              <a:t>次多项式</a:t>
            </a:r>
            <a:r>
              <a:rPr kumimoji="1" lang="en-US" altLang="zh-CN"/>
              <a:t>,</a:t>
            </a:r>
          </a:p>
        </p:txBody>
      </p:sp>
      <p:sp>
        <p:nvSpPr>
          <p:cNvPr id="45063" name="Text Box 1031"/>
          <p:cNvSpPr txBox="1">
            <a:spLocks noChangeArrowheads="1"/>
          </p:cNvSpPr>
          <p:nvPr/>
        </p:nvSpPr>
        <p:spPr bwMode="auto">
          <a:xfrm>
            <a:off x="3962400" y="20574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故特解形式为</a:t>
            </a:r>
          </a:p>
        </p:txBody>
      </p:sp>
      <p:graphicFrame>
        <p:nvGraphicFramePr>
          <p:cNvPr id="45064" name="Object 1032"/>
          <p:cNvGraphicFramePr>
            <a:graphicFrameLocks noChangeAspect="1"/>
          </p:cNvGraphicFramePr>
          <p:nvPr/>
        </p:nvGraphicFramePr>
        <p:xfrm>
          <a:off x="6238875" y="2057400"/>
          <a:ext cx="2489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9" imgW="2466873" imgH="514350" progId="Equation.DSMT4">
                  <p:embed/>
                </p:oleObj>
              </mc:Choice>
              <mc:Fallback>
                <p:oleObj name="Equation" r:id="rId9" imgW="2466873" imgH="51435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2057400"/>
                        <a:ext cx="2489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1033"/>
          <p:cNvSpPr txBox="1">
            <a:spLocks noChangeArrowheads="1"/>
          </p:cNvSpPr>
          <p:nvPr/>
        </p:nvSpPr>
        <p:spPr bwMode="auto">
          <a:xfrm>
            <a:off x="688975" y="2667000"/>
            <a:ext cx="4492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2"/>
                </a:solidFill>
              </a:rPr>
              <a:t>(3) </a:t>
            </a:r>
            <a:r>
              <a:rPr kumimoji="1" lang="zh-CN" altLang="en-US">
                <a:solidFill>
                  <a:schemeClr val="tx2"/>
                </a:solidFill>
              </a:rPr>
              <a:t>若 </a:t>
            </a:r>
            <a:r>
              <a:rPr kumimoji="1" lang="zh-CN" altLang="en-US" i="1">
                <a:solidFill>
                  <a:schemeClr val="tx2"/>
                </a:solidFill>
                <a:sym typeface="Symbol" pitchFamily="18" charset="2"/>
              </a:rPr>
              <a:t></a:t>
            </a:r>
            <a:r>
              <a:rPr kumimoji="1" lang="zh-CN" altLang="en-US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zh-CN" altLang="en-US">
                <a:solidFill>
                  <a:schemeClr val="tx2"/>
                </a:solidFill>
              </a:rPr>
              <a:t>是特征方程的</a:t>
            </a:r>
            <a:r>
              <a:rPr kumimoji="1" lang="zh-CN" altLang="en-US">
                <a:solidFill>
                  <a:srgbClr val="0000CC"/>
                </a:solidFill>
              </a:rPr>
              <a:t>重根</a:t>
            </a:r>
            <a:r>
              <a:rPr kumimoji="1" lang="en-US" altLang="zh-CN">
                <a:solidFill>
                  <a:schemeClr val="tx2"/>
                </a:solidFill>
              </a:rPr>
              <a:t>, </a:t>
            </a:r>
          </a:p>
        </p:txBody>
      </p:sp>
      <p:graphicFrame>
        <p:nvGraphicFramePr>
          <p:cNvPr id="45066" name="Object 1034"/>
          <p:cNvGraphicFramePr>
            <a:graphicFrameLocks noChangeAspect="1"/>
          </p:cNvGraphicFramePr>
          <p:nvPr/>
        </p:nvGraphicFramePr>
        <p:xfrm>
          <a:off x="1905000" y="3200400"/>
          <a:ext cx="2425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11" imgW="2409667" imgH="504974" progId="Equation.3">
                  <p:embed/>
                </p:oleObj>
              </mc:Choice>
              <mc:Fallback>
                <p:oleObj name="Equation" r:id="rId11" imgW="2409667" imgH="504974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00400"/>
                        <a:ext cx="2425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035"/>
          <p:cNvGraphicFramePr>
            <a:graphicFrameLocks noChangeAspect="1"/>
          </p:cNvGraphicFramePr>
          <p:nvPr/>
        </p:nvGraphicFramePr>
        <p:xfrm>
          <a:off x="5080000" y="3340100"/>
          <a:ext cx="170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13" imgW="1686064" imgH="371363" progId="Equation.3">
                  <p:embed/>
                </p:oleObj>
              </mc:Choice>
              <mc:Fallback>
                <p:oleObj name="Equation" r:id="rId13" imgW="1686064" imgH="371363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3340100"/>
                        <a:ext cx="1701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036"/>
          <p:cNvGraphicFramePr>
            <a:graphicFrameLocks noChangeAspect="1"/>
          </p:cNvGraphicFramePr>
          <p:nvPr/>
        </p:nvGraphicFramePr>
        <p:xfrm>
          <a:off x="381000" y="3860800"/>
          <a:ext cx="127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15" imgW="1247821" imgH="409538" progId="Equation.3">
                  <p:embed/>
                </p:oleObj>
              </mc:Choice>
              <mc:Fallback>
                <p:oleObj name="Equation" r:id="rId15" imgW="1247821" imgH="409538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60800"/>
                        <a:ext cx="127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Text Box 1037"/>
          <p:cNvSpPr txBox="1">
            <a:spLocks noChangeArrowheads="1"/>
          </p:cNvSpPr>
          <p:nvPr/>
        </p:nvSpPr>
        <p:spPr bwMode="auto">
          <a:xfrm>
            <a:off x="1619250" y="38100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是 </a:t>
            </a:r>
            <a:r>
              <a:rPr kumimoji="1" lang="en-US" altLang="zh-CN" i="1"/>
              <a:t>m</a:t>
            </a:r>
            <a:r>
              <a:rPr kumimoji="1" lang="en-US" altLang="zh-CN"/>
              <a:t> </a:t>
            </a:r>
            <a:r>
              <a:rPr kumimoji="1" lang="zh-CN" altLang="en-US"/>
              <a:t>次多项式</a:t>
            </a:r>
            <a:r>
              <a:rPr kumimoji="1" lang="en-US" altLang="zh-CN"/>
              <a:t>,</a:t>
            </a:r>
          </a:p>
        </p:txBody>
      </p:sp>
      <p:sp>
        <p:nvSpPr>
          <p:cNvPr id="45070" name="Text Box 1038"/>
          <p:cNvSpPr txBox="1">
            <a:spLocks noChangeArrowheads="1"/>
          </p:cNvSpPr>
          <p:nvPr/>
        </p:nvSpPr>
        <p:spPr bwMode="auto">
          <a:xfrm>
            <a:off x="4038600" y="38100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故特解形式为</a:t>
            </a:r>
          </a:p>
        </p:txBody>
      </p:sp>
      <p:graphicFrame>
        <p:nvGraphicFramePr>
          <p:cNvPr id="45071" name="Object 1039"/>
          <p:cNvGraphicFramePr>
            <a:graphicFrameLocks noChangeAspect="1"/>
          </p:cNvGraphicFramePr>
          <p:nvPr/>
        </p:nvGraphicFramePr>
        <p:xfrm>
          <a:off x="6286500" y="3810000"/>
          <a:ext cx="2603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Equation" r:id="rId17" imgW="2581284" imgH="514350" progId="Equation.DSMT4">
                  <p:embed/>
                </p:oleObj>
              </mc:Choice>
              <mc:Fallback>
                <p:oleObj name="Equation" r:id="rId17" imgW="2581284" imgH="514350" progId="Equation.DSMT4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3810000"/>
                        <a:ext cx="2603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2" name="Text Box 1040"/>
          <p:cNvSpPr txBox="1">
            <a:spLocks noChangeArrowheads="1"/>
          </p:cNvSpPr>
          <p:nvPr/>
        </p:nvSpPr>
        <p:spPr bwMode="auto">
          <a:xfrm>
            <a:off x="762000" y="4424363"/>
            <a:ext cx="930275" cy="538162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小结</a:t>
            </a:r>
          </a:p>
        </p:txBody>
      </p:sp>
      <p:sp>
        <p:nvSpPr>
          <p:cNvPr id="45073" name="Text Box 1041"/>
          <p:cNvSpPr txBox="1">
            <a:spLocks noChangeArrowheads="1"/>
          </p:cNvSpPr>
          <p:nvPr/>
        </p:nvSpPr>
        <p:spPr bwMode="auto">
          <a:xfrm>
            <a:off x="1752600" y="44338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对方程①</a:t>
            </a:r>
            <a:r>
              <a:rPr kumimoji="1" lang="en-US" altLang="zh-CN">
                <a:sym typeface="Monotype Sorts" pitchFamily="2" charset="2"/>
              </a:rPr>
              <a:t>,</a:t>
            </a:r>
            <a:endParaRPr kumimoji="1" lang="en-US" altLang="zh-CN"/>
          </a:p>
        </p:txBody>
      </p:sp>
      <p:graphicFrame>
        <p:nvGraphicFramePr>
          <p:cNvPr id="45074" name="Object 1042"/>
          <p:cNvGraphicFramePr>
            <a:graphicFrameLocks noChangeAspect="1"/>
          </p:cNvGraphicFramePr>
          <p:nvPr/>
        </p:nvGraphicFramePr>
        <p:xfrm>
          <a:off x="2627313" y="5013325"/>
          <a:ext cx="43132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Equation" r:id="rId19" imgW="4295784" imgH="514350" progId="Equation.DSMT4">
                  <p:embed/>
                </p:oleObj>
              </mc:Choice>
              <mc:Fallback>
                <p:oleObj name="Equation" r:id="rId19" imgW="4295784" imgH="514350" progId="Equation.DSMT4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013325"/>
                        <a:ext cx="43132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5" name="Text Box 1043"/>
          <p:cNvSpPr txBox="1">
            <a:spLocks noChangeArrowheads="1"/>
          </p:cNvSpPr>
          <p:nvPr/>
        </p:nvSpPr>
        <p:spPr bwMode="auto">
          <a:xfrm>
            <a:off x="685800" y="5638800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此结论可推广到高阶常系数线性微分方程</a:t>
            </a:r>
            <a:r>
              <a:rPr kumimoji="1" lang="en-US" altLang="zh-CN"/>
              <a:t>.</a:t>
            </a:r>
          </a:p>
        </p:txBody>
      </p:sp>
      <p:graphicFrame>
        <p:nvGraphicFramePr>
          <p:cNvPr id="6164" name="Object 1044"/>
          <p:cNvGraphicFramePr>
            <a:graphicFrameLocks noChangeAspect="1"/>
          </p:cNvGraphicFramePr>
          <p:nvPr/>
        </p:nvGraphicFramePr>
        <p:xfrm>
          <a:off x="525463" y="419100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Equation" r:id="rId21" imgW="895220" imgH="400162" progId="Equation.3">
                  <p:embed/>
                </p:oleObj>
              </mc:Choice>
              <mc:Fallback>
                <p:oleObj name="Equation" r:id="rId21" imgW="895220" imgH="400162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419100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1045"/>
          <p:cNvGraphicFramePr>
            <a:graphicFrameLocks noChangeAspect="1"/>
          </p:cNvGraphicFramePr>
          <p:nvPr/>
        </p:nvGraphicFramePr>
        <p:xfrm>
          <a:off x="1549400" y="419100"/>
          <a:ext cx="256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Equation" r:id="rId23" imgW="2543147" imgH="400162" progId="Equation.3">
                  <p:embed/>
                </p:oleObj>
              </mc:Choice>
              <mc:Fallback>
                <p:oleObj name="Equation" r:id="rId23" imgW="2543147" imgH="400162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419100"/>
                        <a:ext cx="256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Object 1046"/>
          <p:cNvGraphicFramePr>
            <a:graphicFrameLocks noChangeAspect="1"/>
          </p:cNvGraphicFramePr>
          <p:nvPr/>
        </p:nvGraphicFramePr>
        <p:xfrm>
          <a:off x="7645400" y="384175"/>
          <a:ext cx="119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25" imgW="1171547" imgH="428625" progId="Equation.3">
                  <p:embed/>
                </p:oleObj>
              </mc:Choice>
              <mc:Fallback>
                <p:oleObj name="Equation" r:id="rId25" imgW="1171547" imgH="428625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384175"/>
                        <a:ext cx="119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9" name="Oval 1047"/>
          <p:cNvSpPr>
            <a:spLocks noChangeArrowheads="1"/>
          </p:cNvSpPr>
          <p:nvPr/>
        </p:nvSpPr>
        <p:spPr bwMode="auto">
          <a:xfrm>
            <a:off x="4495800" y="228600"/>
            <a:ext cx="2286000" cy="6858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68" name="Object 1048"/>
          <p:cNvGraphicFramePr>
            <a:graphicFrameLocks noChangeAspect="1"/>
          </p:cNvGraphicFramePr>
          <p:nvPr/>
        </p:nvGraphicFramePr>
        <p:xfrm>
          <a:off x="4343400" y="330200"/>
          <a:ext cx="314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27" imgW="3133604" imgH="485887" progId="Equation.3">
                  <p:embed/>
                </p:oleObj>
              </mc:Choice>
              <mc:Fallback>
                <p:oleObj name="Equation" r:id="rId27" imgW="3133604" imgH="485887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30200"/>
                        <a:ext cx="3149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1" name="Oval 1049"/>
          <p:cNvSpPr>
            <a:spLocks noChangeArrowheads="1"/>
          </p:cNvSpPr>
          <p:nvPr/>
        </p:nvSpPr>
        <p:spPr bwMode="auto">
          <a:xfrm>
            <a:off x="1524000" y="381000"/>
            <a:ext cx="1752600" cy="5334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2" name="Text Box 1050"/>
          <p:cNvSpPr txBox="1">
            <a:spLocks noChangeArrowheads="1"/>
          </p:cNvSpPr>
          <p:nvPr/>
        </p:nvSpPr>
        <p:spPr bwMode="auto">
          <a:xfrm>
            <a:off x="5029200" y="9906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ym typeface="Symbol" pitchFamily="18" charset="2"/>
              </a:rPr>
              <a:t>即</a:t>
            </a:r>
          </a:p>
        </p:txBody>
      </p:sp>
      <p:sp>
        <p:nvSpPr>
          <p:cNvPr id="45083" name="Text Box 1051"/>
          <p:cNvSpPr txBox="1">
            <a:spLocks noChangeArrowheads="1"/>
          </p:cNvSpPr>
          <p:nvPr/>
        </p:nvSpPr>
        <p:spPr bwMode="auto">
          <a:xfrm>
            <a:off x="5105400" y="2681288"/>
            <a:ext cx="688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ym typeface="Symbol" pitchFamily="18" charset="2"/>
              </a:rPr>
              <a:t>即</a:t>
            </a:r>
          </a:p>
        </p:txBody>
      </p:sp>
      <p:sp>
        <p:nvSpPr>
          <p:cNvPr id="45084" name="Text Box 1052"/>
          <p:cNvSpPr txBox="1">
            <a:spLocks noChangeArrowheads="1"/>
          </p:cNvSpPr>
          <p:nvPr/>
        </p:nvSpPr>
        <p:spPr bwMode="auto">
          <a:xfrm>
            <a:off x="3352800" y="44338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ym typeface="Symbol" pitchFamily="18" charset="2"/>
              </a:rPr>
              <a:t>当</a:t>
            </a:r>
            <a:r>
              <a:rPr kumimoji="1" lang="zh-CN" altLang="en-US" i="1">
                <a:sym typeface="Symbol" pitchFamily="18" charset="2"/>
              </a:rPr>
              <a:t> </a:t>
            </a:r>
            <a:r>
              <a:rPr kumimoji="1" lang="zh-CN" altLang="en-US">
                <a:sym typeface="Symbol" pitchFamily="18" charset="2"/>
              </a:rPr>
              <a:t>是特征方程的 </a:t>
            </a:r>
            <a:r>
              <a:rPr kumimoji="1" lang="en-US" altLang="zh-CN" i="1">
                <a:solidFill>
                  <a:schemeClr val="tx2"/>
                </a:solidFill>
                <a:sym typeface="Symbol" pitchFamily="18" charset="2"/>
              </a:rPr>
              <a:t>k </a:t>
            </a:r>
            <a:r>
              <a:rPr kumimoji="1" lang="zh-CN" altLang="en-US">
                <a:solidFill>
                  <a:schemeClr val="tx2"/>
                </a:solidFill>
                <a:sym typeface="Symbol" pitchFamily="18" charset="2"/>
              </a:rPr>
              <a:t>重根</a:t>
            </a:r>
            <a:r>
              <a:rPr kumimoji="1" lang="zh-CN" altLang="en-US">
                <a:sym typeface="Symbol" pitchFamily="18" charset="2"/>
              </a:rPr>
              <a:t> 时</a:t>
            </a:r>
            <a:r>
              <a:rPr kumimoji="1" lang="en-US" altLang="zh-CN">
                <a:sym typeface="Symbol" pitchFamily="18" charset="2"/>
              </a:rPr>
              <a:t>,</a:t>
            </a:r>
          </a:p>
        </p:txBody>
      </p:sp>
      <p:sp>
        <p:nvSpPr>
          <p:cNvPr id="45085" name="Text Box 1053"/>
          <p:cNvSpPr txBox="1">
            <a:spLocks noChangeArrowheads="1"/>
          </p:cNvSpPr>
          <p:nvPr/>
        </p:nvSpPr>
        <p:spPr bwMode="auto">
          <a:xfrm>
            <a:off x="7772400" y="4419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ym typeface="Symbol" pitchFamily="18" charset="2"/>
              </a:rPr>
              <a:t>可设</a:t>
            </a:r>
          </a:p>
        </p:txBody>
      </p:sp>
      <p:sp>
        <p:nvSpPr>
          <p:cNvPr id="6174" name="Line 1054"/>
          <p:cNvSpPr>
            <a:spLocks noChangeShapeType="1"/>
          </p:cNvSpPr>
          <p:nvPr/>
        </p:nvSpPr>
        <p:spPr bwMode="auto">
          <a:xfrm>
            <a:off x="228600" y="914400"/>
            <a:ext cx="8686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7" name="Text Box 1055"/>
          <p:cNvSpPr txBox="1">
            <a:spLocks noChangeArrowheads="1"/>
          </p:cNvSpPr>
          <p:nvPr/>
        </p:nvSpPr>
        <p:spPr bwMode="auto">
          <a:xfrm>
            <a:off x="1752600" y="50434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ym typeface="Symbol" pitchFamily="18" charset="2"/>
              </a:rPr>
              <a:t>特解</a:t>
            </a:r>
          </a:p>
        </p:txBody>
      </p:sp>
      <p:graphicFrame>
        <p:nvGraphicFramePr>
          <p:cNvPr id="45091" name="Object 1059"/>
          <p:cNvGraphicFramePr>
            <a:graphicFrameLocks noChangeAspect="1"/>
          </p:cNvGraphicFramePr>
          <p:nvPr/>
        </p:nvGraphicFramePr>
        <p:xfrm>
          <a:off x="5940425" y="1052513"/>
          <a:ext cx="274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29" imgW="2724131" imgH="409538" progId="Equation.DSMT4">
                  <p:embed/>
                </p:oleObj>
              </mc:Choice>
              <mc:Fallback>
                <p:oleObj name="Equation" r:id="rId29" imgW="2724131" imgH="409538" progId="Equation.DSMT4">
                  <p:embed/>
                  <p:pic>
                    <p:nvPicPr>
                      <p:cNvPr id="0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052513"/>
                        <a:ext cx="2743200" cy="431800"/>
                      </a:xfrm>
                      <a:prstGeom prst="rect">
                        <a:avLst/>
                      </a:prstGeom>
                      <a:solidFill>
                        <a:srgbClr val="B8FFFF"/>
                      </a:solidFill>
                      <a:ln w="9525">
                        <a:solidFill>
                          <a:schemeClr val="tx1"/>
                        </a:solidFill>
                        <a:prstDash val="sysDot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4" name="Object 1062"/>
          <p:cNvGraphicFramePr>
            <a:graphicFrameLocks noChangeAspect="1"/>
          </p:cNvGraphicFramePr>
          <p:nvPr/>
        </p:nvGraphicFramePr>
        <p:xfrm>
          <a:off x="5867400" y="2749550"/>
          <a:ext cx="287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Equation" r:id="rId31" imgW="2847910" imgH="476176" progId="Equation.DSMT4">
                  <p:embed/>
                </p:oleObj>
              </mc:Choice>
              <mc:Fallback>
                <p:oleObj name="Equation" r:id="rId31" imgW="2847910" imgH="476176" progId="Equation.DSMT4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749550"/>
                        <a:ext cx="2870200" cy="495300"/>
                      </a:xfrm>
                      <a:prstGeom prst="rect">
                        <a:avLst/>
                      </a:prstGeom>
                      <a:solidFill>
                        <a:srgbClr val="B8FFFF"/>
                      </a:solidFill>
                      <a:ln w="9525">
                        <a:solidFill>
                          <a:schemeClr val="tx1"/>
                        </a:solidFill>
                        <a:prstDash val="sysDot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utoShape 34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62" grpId="0" autoUpdateAnimBg="0"/>
      <p:bldP spid="45063" grpId="0" autoUpdateAnimBg="0"/>
      <p:bldP spid="45065" grpId="0" autoUpdateAnimBg="0"/>
      <p:bldP spid="45069" grpId="0" autoUpdateAnimBg="0"/>
      <p:bldP spid="45070" grpId="0" autoUpdateAnimBg="0"/>
      <p:bldP spid="45072" grpId="0" animBg="1" autoUpdateAnimBg="0"/>
      <p:bldP spid="45073" grpId="0" autoUpdateAnimBg="0"/>
      <p:bldP spid="45075" grpId="0" autoUpdateAnimBg="0"/>
      <p:bldP spid="45079" grpId="0" animBg="1"/>
      <p:bldP spid="45081" grpId="0" animBg="1"/>
      <p:bldP spid="45082" grpId="0" autoUpdateAnimBg="0"/>
      <p:bldP spid="45083" grpId="0" autoUpdateAnimBg="0"/>
      <p:bldP spid="45084" grpId="0" autoUpdateAnimBg="0"/>
      <p:bldP spid="45085" grpId="0" autoUpdateAnimBg="0"/>
      <p:bldP spid="45087" grpId="0" autoUpdateAnimBg="0"/>
      <p:bldP spid="3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371475"/>
            <a:ext cx="914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  <a:endParaRPr lang="en-US" altLang="zh-CN" sz="2800" smtClean="0">
              <a:ea typeface="楷体_GB2312" pitchFamily="49" charset="-12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447800" y="457200"/>
          <a:ext cx="4213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3" imgW="4200441" imgH="428625" progId="Equation.3">
                  <p:embed/>
                </p:oleObj>
              </mc:Choice>
              <mc:Fallback>
                <p:oleObj name="Equation" r:id="rId3" imgW="4200441" imgH="42862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"/>
                        <a:ext cx="42132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715000" y="3952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的一个特解</a:t>
            </a:r>
            <a:r>
              <a:rPr kumimoji="1" lang="en-US" altLang="zh-CN"/>
              <a:t>.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09600" y="9144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本题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048000" y="9286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而特征方程为</a:t>
            </a:r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5373688" y="939800"/>
          <a:ext cx="23225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5" imgW="2304957" imgH="485887" progId="Equation.3">
                  <p:embed/>
                </p:oleObj>
              </mc:Choice>
              <mc:Fallback>
                <p:oleObj name="Equation" r:id="rId5" imgW="2304957" imgH="48588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939800"/>
                        <a:ext cx="23225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2057400" y="15240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不是特征方程的根</a:t>
            </a:r>
            <a:r>
              <a:rPr kumimoji="1" lang="en-US" altLang="zh-CN"/>
              <a:t>.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09600" y="20574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设所求特解为</a:t>
            </a:r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2895600" y="2146300"/>
          <a:ext cx="1979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7" imgW="1962057" imgH="428625" progId="Equation.3">
                  <p:embed/>
                </p:oleObj>
              </mc:Choice>
              <mc:Fallback>
                <p:oleObj name="Equation" r:id="rId7" imgW="1962057" imgH="4286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146300"/>
                        <a:ext cx="19796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876800" y="20574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代入方程 </a:t>
            </a:r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2008188" y="2743200"/>
          <a:ext cx="37830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9" imgW="3762533" imgH="428625" progId="Equation.3">
                  <p:embed/>
                </p:oleObj>
              </mc:Choice>
              <mc:Fallback>
                <p:oleObj name="Equation" r:id="rId9" imgW="3762533" imgH="4286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2743200"/>
                        <a:ext cx="37830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609600" y="32908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比较系数</a:t>
            </a:r>
            <a:r>
              <a:rPr kumimoji="1" lang="en-US" altLang="zh-CN"/>
              <a:t>, </a:t>
            </a:r>
            <a:r>
              <a:rPr kumimoji="1" lang="zh-CN" altLang="en-US"/>
              <a:t>得</a:t>
            </a: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2209800" y="3886200"/>
          <a:ext cx="4381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公式" r:id="rId11" imgW="171617" imgH="409538" progId="Equation.3">
                  <p:embed/>
                </p:oleObj>
              </mc:Choice>
              <mc:Fallback>
                <p:oleObj name="公式" r:id="rId11" imgW="171617" imgH="40953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4381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2616200" y="3902075"/>
          <a:ext cx="133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13" imgW="1314394" imgH="428625" progId="Equation.3">
                  <p:embed/>
                </p:oleObj>
              </mc:Choice>
              <mc:Fallback>
                <p:oleObj name="Equation" r:id="rId13" imgW="1314394" imgH="42862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902075"/>
                        <a:ext cx="1333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6"/>
          <p:cNvGraphicFramePr>
            <a:graphicFrameLocks noChangeAspect="1"/>
          </p:cNvGraphicFramePr>
          <p:nvPr/>
        </p:nvGraphicFramePr>
        <p:xfrm>
          <a:off x="2393950" y="4432300"/>
          <a:ext cx="20939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15" imgW="2076469" imgH="428625" progId="Equation.3">
                  <p:embed/>
                </p:oleObj>
              </mc:Choice>
              <mc:Fallback>
                <p:oleObj name="Equation" r:id="rId15" imgW="2076469" imgH="42862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4432300"/>
                        <a:ext cx="20939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7"/>
          <p:cNvGraphicFramePr>
            <a:graphicFrameLocks noChangeAspect="1"/>
          </p:cNvGraphicFramePr>
          <p:nvPr/>
        </p:nvGraphicFramePr>
        <p:xfrm>
          <a:off x="5456238" y="3914775"/>
          <a:ext cx="22844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Equation" r:id="rId17" imgW="2266820" imgH="828787" progId="Equation.3">
                  <p:embed/>
                </p:oleObj>
              </mc:Choice>
              <mc:Fallback>
                <p:oleObj name="Equation" r:id="rId17" imgW="2266820" imgH="82878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3914775"/>
                        <a:ext cx="22844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33400" y="5257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于是所求特解为</a:t>
            </a:r>
          </a:p>
        </p:txBody>
      </p:sp>
      <p:graphicFrame>
        <p:nvGraphicFramePr>
          <p:cNvPr id="46099" name="Object 19"/>
          <p:cNvGraphicFramePr>
            <a:graphicFrameLocks noChangeAspect="1"/>
          </p:cNvGraphicFramePr>
          <p:nvPr/>
        </p:nvGraphicFramePr>
        <p:xfrm>
          <a:off x="3276600" y="5092700"/>
          <a:ext cx="1828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19" imgW="1809843" imgH="828787" progId="Equation.3">
                  <p:embed/>
                </p:oleObj>
              </mc:Choice>
              <mc:Fallback>
                <p:oleObj name="Equation" r:id="rId19" imgW="1809843" imgH="82878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92700"/>
                        <a:ext cx="1828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0"/>
          <p:cNvGraphicFramePr>
            <a:graphicFrameLocks noChangeAspect="1"/>
          </p:cNvGraphicFramePr>
          <p:nvPr/>
        </p:nvGraphicFramePr>
        <p:xfrm>
          <a:off x="1295400" y="1663700"/>
          <a:ext cx="81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21" imgW="790510" imgH="295349" progId="Equation.3">
                  <p:embed/>
                </p:oleObj>
              </mc:Choice>
              <mc:Fallback>
                <p:oleObj name="Equation" r:id="rId21" imgW="790510" imgH="29534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63700"/>
                        <a:ext cx="812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1" name="Object 21"/>
          <p:cNvGraphicFramePr>
            <a:graphicFrameLocks noChangeAspect="1"/>
          </p:cNvGraphicFramePr>
          <p:nvPr/>
        </p:nvGraphicFramePr>
        <p:xfrm>
          <a:off x="2082800" y="1054100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23" imgW="895220" imgH="371363" progId="Equation.DSMT4">
                  <p:embed/>
                </p:oleObj>
              </mc:Choice>
              <mc:Fallback>
                <p:oleObj name="Equation" r:id="rId23" imgW="895220" imgH="371363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054100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2" name="AutoShape 22"/>
          <p:cNvSpPr>
            <a:spLocks noChangeArrowheads="1"/>
          </p:cNvSpPr>
          <p:nvPr/>
        </p:nvSpPr>
        <p:spPr bwMode="auto">
          <a:xfrm>
            <a:off x="4572000" y="4267200"/>
            <a:ext cx="719138" cy="152400"/>
          </a:xfrm>
          <a:prstGeom prst="rightArrow">
            <a:avLst>
              <a:gd name="adj1" fmla="val 50000"/>
              <a:gd name="adj2" fmla="val 117969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106" name="Object 26"/>
          <p:cNvGraphicFramePr>
            <a:graphicFrameLocks noChangeAspect="1"/>
          </p:cNvGraphicFramePr>
          <p:nvPr/>
        </p:nvGraphicFramePr>
        <p:xfrm>
          <a:off x="3765550" y="3262313"/>
          <a:ext cx="295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25" imgW="2943253" imgH="514350" progId="Equation.DSMT4">
                  <p:embed/>
                </p:oleObj>
              </mc:Choice>
              <mc:Fallback>
                <p:oleObj name="Equation" r:id="rId25" imgW="2943253" imgH="51435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3262313"/>
                        <a:ext cx="2959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34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/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46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46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utoUpdateAnimBg="0"/>
      <p:bldP spid="46086" grpId="0" autoUpdateAnimBg="0"/>
      <p:bldP spid="46088" grpId="0" autoUpdateAnimBg="0"/>
      <p:bldP spid="46089" grpId="0" autoUpdateAnimBg="0"/>
      <p:bldP spid="46091" grpId="0" autoUpdateAnimBg="0"/>
      <p:bldP spid="46093" grpId="0" autoUpdateAnimBg="0"/>
      <p:bldP spid="46098" grpId="0" autoUpdateAnimBg="0"/>
      <p:bldP spid="46102" grpId="0" animBg="1"/>
      <p:bldP spid="2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260350"/>
            <a:ext cx="990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  <a:r>
              <a:rPr lang="en-US" altLang="zh-CN" sz="2800" smtClean="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447800" y="247650"/>
          <a:ext cx="416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3" imgW="4143236" imgH="485887" progId="Equation.3">
                  <p:embed/>
                </p:oleObj>
              </mc:Choice>
              <mc:Fallback>
                <p:oleObj name="Equation" r:id="rId3" imgW="4143236" imgH="48588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7650"/>
                        <a:ext cx="416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562600" y="2428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的通解</a:t>
            </a:r>
            <a:r>
              <a:rPr kumimoji="1" lang="en-US" altLang="zh-CN"/>
              <a:t>.</a:t>
            </a:r>
            <a:r>
              <a:rPr kumimoji="1" lang="en-US" altLang="zh-CN" sz="2400" b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660400" y="762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zh-CN" altLang="en-US"/>
              <a:t>本题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048000" y="7762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特征方程为</a:t>
            </a: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4953000" y="863600"/>
          <a:ext cx="232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5" imgW="2304957" imgH="485887" progId="Equation.3">
                  <p:embed/>
                </p:oleObj>
              </mc:Choice>
              <mc:Fallback>
                <p:oleObj name="Equation" r:id="rId5" imgW="2304957" imgH="48588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863600"/>
                        <a:ext cx="2324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7239000" y="7762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其根为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609600" y="18288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对应齐次方程的通解为</a:t>
            </a:r>
          </a:p>
        </p:txBody>
      </p:sp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4445000" y="1905000"/>
          <a:ext cx="267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tion" r:id="rId7" imgW="2657559" imgH="504974" progId="Equation.3">
                  <p:embed/>
                </p:oleObj>
              </mc:Choice>
              <mc:Fallback>
                <p:oleObj name="Equation" r:id="rId7" imgW="2657559" imgH="5049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905000"/>
                        <a:ext cx="2679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609600" y="24384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设非齐次方程特解为</a:t>
            </a:r>
          </a:p>
        </p:txBody>
      </p:sp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4343400" y="2438400"/>
          <a:ext cx="300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Equation" r:id="rId9" imgW="2990757" imgH="504974" progId="Equation.3">
                  <p:embed/>
                </p:oleObj>
              </mc:Choice>
              <mc:Fallback>
                <p:oleObj name="Equation" r:id="rId9" imgW="2990757" imgH="5049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438400"/>
                        <a:ext cx="300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609600" y="385127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比较系数</a:t>
            </a:r>
            <a:r>
              <a:rPr kumimoji="1" lang="en-US" altLang="zh-CN"/>
              <a:t>, </a:t>
            </a:r>
            <a:r>
              <a:rPr kumimoji="1" lang="zh-CN" altLang="en-US"/>
              <a:t>得</a:t>
            </a:r>
          </a:p>
        </p:txBody>
      </p:sp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3340100" y="3657600"/>
          <a:ext cx="130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Equation" r:id="rId11" imgW="1285959" imgH="428625" progId="Equation.3">
                  <p:embed/>
                </p:oleObj>
              </mc:Choice>
              <mc:Fallback>
                <p:oleObj name="Equation" r:id="rId11" imgW="1285959" imgH="42862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3657600"/>
                        <a:ext cx="130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Object 15"/>
          <p:cNvGraphicFramePr>
            <a:graphicFrameLocks noChangeAspect="1"/>
          </p:cNvGraphicFramePr>
          <p:nvPr/>
        </p:nvGraphicFramePr>
        <p:xfrm>
          <a:off x="2971800" y="4187825"/>
          <a:ext cx="171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13" imgW="1695431" imgH="428625" progId="Equation.3">
                  <p:embed/>
                </p:oleObj>
              </mc:Choice>
              <mc:Fallback>
                <p:oleObj name="Equation" r:id="rId13" imgW="1695431" imgH="42862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87825"/>
                        <a:ext cx="171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6096000" y="3657600"/>
          <a:ext cx="246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15" imgW="2447804" imgH="828787" progId="Equation.3">
                  <p:embed/>
                </p:oleObj>
              </mc:Choice>
              <mc:Fallback>
                <p:oleObj name="Equation" r:id="rId15" imgW="2447804" imgH="82878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657600"/>
                        <a:ext cx="2463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609600" y="477361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因此特解为</a:t>
            </a:r>
          </a:p>
        </p:txBody>
      </p:sp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2616200" y="4775200"/>
          <a:ext cx="317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17" imgW="3152673" imgH="552524" progId="Equation.3">
                  <p:embed/>
                </p:oleObj>
              </mc:Choice>
              <mc:Fallback>
                <p:oleObj name="Equation" r:id="rId17" imgW="3152673" imgH="55252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4775200"/>
                        <a:ext cx="3175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19"/>
          <p:cNvGraphicFramePr>
            <a:graphicFrameLocks noChangeAspect="1"/>
          </p:cNvGraphicFramePr>
          <p:nvPr/>
        </p:nvGraphicFramePr>
        <p:xfrm>
          <a:off x="2667000" y="1354138"/>
          <a:ext cx="209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19" imgW="2076469" imgH="428625" progId="Equation.3">
                  <p:embed/>
                </p:oleObj>
              </mc:Choice>
              <mc:Fallback>
                <p:oleObj name="Equation" r:id="rId19" imgW="2076469" imgH="42862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54138"/>
                        <a:ext cx="209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609600" y="30480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代入方程得</a:t>
            </a:r>
          </a:p>
        </p:txBody>
      </p:sp>
      <p:graphicFrame>
        <p:nvGraphicFramePr>
          <p:cNvPr id="47125" name="Object 21"/>
          <p:cNvGraphicFramePr>
            <a:graphicFrameLocks noChangeAspect="1"/>
          </p:cNvGraphicFramePr>
          <p:nvPr/>
        </p:nvGraphicFramePr>
        <p:xfrm>
          <a:off x="2728913" y="3136900"/>
          <a:ext cx="316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Equation" r:id="rId21" imgW="3143306" imgH="428625" progId="Equation.3">
                  <p:embed/>
                </p:oleObj>
              </mc:Choice>
              <mc:Fallback>
                <p:oleObj name="Equation" r:id="rId21" imgW="3143306" imgH="4286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3136900"/>
                        <a:ext cx="316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609600" y="55626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所求通解为</a:t>
            </a:r>
          </a:p>
        </p:txBody>
      </p:sp>
      <p:graphicFrame>
        <p:nvGraphicFramePr>
          <p:cNvPr id="47127" name="Object 23"/>
          <p:cNvGraphicFramePr>
            <a:graphicFrameLocks noChangeAspect="1"/>
          </p:cNvGraphicFramePr>
          <p:nvPr/>
        </p:nvGraphicFramePr>
        <p:xfrm>
          <a:off x="2616200" y="5562600"/>
          <a:ext cx="266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Equation" r:id="rId23" imgW="2647857" imgH="504974" progId="Equation.3">
                  <p:embed/>
                </p:oleObj>
              </mc:Choice>
              <mc:Fallback>
                <p:oleObj name="Equation" r:id="rId23" imgW="2647857" imgH="50497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5562600"/>
                        <a:ext cx="2667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8" name="Object 24"/>
          <p:cNvGraphicFramePr>
            <a:graphicFrameLocks noChangeAspect="1"/>
          </p:cNvGraphicFramePr>
          <p:nvPr/>
        </p:nvGraphicFramePr>
        <p:xfrm>
          <a:off x="5292725" y="5549900"/>
          <a:ext cx="2451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Equation" r:id="rId25" imgW="2428736" imgH="552524" progId="Equation.3">
                  <p:embed/>
                </p:oleObj>
              </mc:Choice>
              <mc:Fallback>
                <p:oleObj name="Equation" r:id="rId25" imgW="2428736" imgH="55252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549900"/>
                        <a:ext cx="2451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2032000" y="1268413"/>
            <a:ext cx="914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2590800" y="1844675"/>
            <a:ext cx="1066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1" name="Line 27"/>
          <p:cNvSpPr>
            <a:spLocks noChangeShapeType="1"/>
          </p:cNvSpPr>
          <p:nvPr/>
        </p:nvSpPr>
        <p:spPr bwMode="auto">
          <a:xfrm>
            <a:off x="4724400" y="714375"/>
            <a:ext cx="381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32" name="Object 28"/>
          <p:cNvGraphicFramePr>
            <a:graphicFrameLocks noChangeAspect="1"/>
          </p:cNvGraphicFramePr>
          <p:nvPr/>
        </p:nvGraphicFramePr>
        <p:xfrm>
          <a:off x="2101850" y="862013"/>
          <a:ext cx="95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Equation" r:id="rId27" imgW="933357" imgH="400162" progId="Equation.DSMT4">
                  <p:embed/>
                </p:oleObj>
              </mc:Choice>
              <mc:Fallback>
                <p:oleObj name="Equation" r:id="rId27" imgW="933357" imgH="400162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862013"/>
                        <a:ext cx="952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3" name="AutoShape 29"/>
          <p:cNvSpPr>
            <a:spLocks noChangeArrowheads="1"/>
          </p:cNvSpPr>
          <p:nvPr/>
        </p:nvSpPr>
        <p:spPr bwMode="auto">
          <a:xfrm>
            <a:off x="4953000" y="40386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4" name="AutoShape 30"/>
          <p:cNvSpPr>
            <a:spLocks/>
          </p:cNvSpPr>
          <p:nvPr/>
        </p:nvSpPr>
        <p:spPr bwMode="auto">
          <a:xfrm>
            <a:off x="2819400" y="3657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41" name="Object 37"/>
          <p:cNvGraphicFramePr>
            <a:graphicFrameLocks noChangeAspect="1"/>
          </p:cNvGraphicFramePr>
          <p:nvPr/>
        </p:nvGraphicFramePr>
        <p:xfrm>
          <a:off x="5819775" y="4708525"/>
          <a:ext cx="3073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Equation" r:id="rId29" imgW="3057664" imgH="504974" progId="Equation.3">
                  <p:embed/>
                </p:oleObj>
              </mc:Choice>
              <mc:Fallback>
                <p:oleObj name="Equation" r:id="rId29" imgW="3057664" imgH="504974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5" y="4708525"/>
                        <a:ext cx="3073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34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/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/>
                                        <p:tgtEl>
                                          <p:spTgt spid="47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47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utoUpdateAnimBg="0"/>
      <p:bldP spid="47110" grpId="0" autoUpdateAnimBg="0"/>
      <p:bldP spid="47112" grpId="0" autoUpdateAnimBg="0"/>
      <p:bldP spid="47113" grpId="0" autoUpdateAnimBg="0"/>
      <p:bldP spid="47115" grpId="0" autoUpdateAnimBg="0"/>
      <p:bldP spid="47117" grpId="0" autoUpdateAnimBg="0"/>
      <p:bldP spid="47121" grpId="0" autoUpdateAnimBg="0"/>
      <p:bldP spid="47124" grpId="0" autoUpdateAnimBg="0"/>
      <p:bldP spid="47126" grpId="0" autoUpdateAnimBg="0"/>
      <p:bldP spid="47129" grpId="0" animBg="1"/>
      <p:bldP spid="47130" grpId="0" animBg="1"/>
      <p:bldP spid="47131" grpId="0" animBg="1"/>
      <p:bldP spid="47133" grpId="0" animBg="1"/>
      <p:bldP spid="47134" grpId="0" animBg="1"/>
      <p:bldP spid="3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442913"/>
            <a:ext cx="3352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求解定解问题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713163" y="271463"/>
          <a:ext cx="367823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Equation" r:id="rId3" imgW="3667190" imgH="962062" progId="Equation.3">
                  <p:embed/>
                </p:oleObj>
              </mc:Choice>
              <mc:Fallback>
                <p:oleObj name="Equation" r:id="rId3" imgW="3667190" imgH="96206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271463"/>
                        <a:ext cx="367823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09600" y="119221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zh-CN" altLang="en-US"/>
              <a:t>本题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971800" y="119221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特征方程为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4876800" y="1268413"/>
          <a:ext cx="26543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name="Equation" r:id="rId5" imgW="2638490" imgH="504974" progId="Equation.3">
                  <p:embed/>
                </p:oleObj>
              </mc:Choice>
              <mc:Fallback>
                <p:oleObj name="Equation" r:id="rId5" imgW="2638490" imgH="5049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68413"/>
                        <a:ext cx="26543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7467600" y="12065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ym typeface="Symbol" pitchFamily="18" charset="2"/>
              </a:rPr>
              <a:t>其</a:t>
            </a:r>
            <a:r>
              <a:rPr kumimoji="1" lang="zh-CN" altLang="en-US"/>
              <a:t>根为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09600" y="2868613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设非齐次方程特解为</a:t>
            </a:r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3924300" y="3021013"/>
          <a:ext cx="12319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Equation" r:id="rId7" imgW="1209684" imgH="390451" progId="Equation.3">
                  <p:embed/>
                </p:oleObj>
              </mc:Choice>
              <mc:Fallback>
                <p:oleObj name="Equation" r:id="rId7" imgW="1209684" imgH="39045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021013"/>
                        <a:ext cx="12319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105400" y="28829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代入方程得</a:t>
            </a:r>
          </a:p>
        </p:txBody>
      </p:sp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7061200" y="3021013"/>
          <a:ext cx="1016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Equation" r:id="rId9" imgW="1000264" imgH="390451" progId="Equation.3">
                  <p:embed/>
                </p:oleObj>
              </mc:Choice>
              <mc:Fallback>
                <p:oleObj name="Equation" r:id="rId9" imgW="1000264" imgH="39045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3021013"/>
                        <a:ext cx="10160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8001000" y="28686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</a:t>
            </a:r>
          </a:p>
        </p:txBody>
      </p:sp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457200" y="3440113"/>
          <a:ext cx="1295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Equation" r:id="rId11" imgW="1276257" imgH="580988" progId="Equation.3">
                  <p:embed/>
                </p:oleObj>
              </mc:Choice>
              <mc:Fallback>
                <p:oleObj name="Equation" r:id="rId11" imgW="1276257" imgH="58098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40113"/>
                        <a:ext cx="12954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/>
        </p:nvGraphicFramePr>
        <p:xfrm>
          <a:off x="3365500" y="4773613"/>
          <a:ext cx="2438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Equation" r:id="rId13" imgW="2419369" imgH="428625" progId="Equation.3">
                  <p:embed/>
                </p:oleObj>
              </mc:Choice>
              <mc:Fallback>
                <p:oleObj name="Equation" r:id="rId13" imgW="2419369" imgH="42862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4773613"/>
                        <a:ext cx="24384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3670300" y="5230813"/>
          <a:ext cx="2425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Equation" r:id="rId15" imgW="2409667" imgH="504974" progId="Equation.3">
                  <p:embed/>
                </p:oleObj>
              </mc:Choice>
              <mc:Fallback>
                <p:oleObj name="Equation" r:id="rId15" imgW="2409667" imgH="50497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5230813"/>
                        <a:ext cx="2425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>
            <a:graphicFrameLocks noChangeAspect="1"/>
          </p:cNvGraphicFramePr>
          <p:nvPr/>
        </p:nvGraphicFramePr>
        <p:xfrm>
          <a:off x="1778000" y="1801813"/>
          <a:ext cx="3632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Equation" r:id="rId17" imgW="3609984" imgH="428625" progId="Equation.3">
                  <p:embed/>
                </p:oleObj>
              </mc:Choice>
              <mc:Fallback>
                <p:oleObj name="Equation" r:id="rId17" imgW="3609984" imgH="42862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801813"/>
                        <a:ext cx="36322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609600" y="22621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ym typeface="Symbol" pitchFamily="18" charset="2"/>
              </a:rPr>
              <a:t>故对应齐次方程通解为</a:t>
            </a:r>
            <a:endParaRPr kumimoji="1" lang="zh-CN" altLang="en-US"/>
          </a:p>
        </p:txBody>
      </p:sp>
      <p:graphicFrame>
        <p:nvGraphicFramePr>
          <p:cNvPr id="48146" name="Object 18"/>
          <p:cNvGraphicFramePr>
            <a:graphicFrameLocks noChangeAspect="1"/>
          </p:cNvGraphicFramePr>
          <p:nvPr/>
        </p:nvGraphicFramePr>
        <p:xfrm>
          <a:off x="4308475" y="2393950"/>
          <a:ext cx="9652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Equation" r:id="rId19" imgW="943059" imgH="428625" progId="Equation.3">
                  <p:embed/>
                </p:oleObj>
              </mc:Choice>
              <mc:Fallback>
                <p:oleObj name="Equation" r:id="rId19" imgW="943059" imgH="42862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2393950"/>
                        <a:ext cx="9652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9"/>
          <p:cNvGraphicFramePr>
            <a:graphicFrameLocks noChangeAspect="1"/>
          </p:cNvGraphicFramePr>
          <p:nvPr/>
        </p:nvGraphicFramePr>
        <p:xfrm>
          <a:off x="5327650" y="2319338"/>
          <a:ext cx="12700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quation" r:id="rId21" imgW="1247821" imgH="514350" progId="Equation.3">
                  <p:embed/>
                </p:oleObj>
              </mc:Choice>
              <mc:Fallback>
                <p:oleObj name="Equation" r:id="rId21" imgW="1247821" imgH="5143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2319338"/>
                        <a:ext cx="12700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6597650" y="2319338"/>
          <a:ext cx="1422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23" imgW="1400036" imgH="514350" progId="Equation.3">
                  <p:embed/>
                </p:oleObj>
              </mc:Choice>
              <mc:Fallback>
                <p:oleObj name="Equation" r:id="rId23" imgW="1400036" imgH="51435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2319338"/>
                        <a:ext cx="1422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1752600" y="346551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原方程通解为</a:t>
            </a:r>
          </a:p>
        </p:txBody>
      </p:sp>
      <p:graphicFrame>
        <p:nvGraphicFramePr>
          <p:cNvPr id="48150" name="Object 22"/>
          <p:cNvGraphicFramePr>
            <a:graphicFrameLocks noChangeAspect="1"/>
          </p:cNvGraphicFramePr>
          <p:nvPr/>
        </p:nvGraphicFramePr>
        <p:xfrm>
          <a:off x="5365750" y="4073525"/>
          <a:ext cx="7366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Equation" r:id="rId25" imgW="714236" imgH="600075" progId="Equation.3">
                  <p:embed/>
                </p:oleObj>
              </mc:Choice>
              <mc:Fallback>
                <p:oleObj name="Equation" r:id="rId25" imgW="714236" imgH="60007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4073525"/>
                        <a:ext cx="7366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3"/>
          <p:cNvGraphicFramePr>
            <a:graphicFrameLocks noChangeAspect="1"/>
          </p:cNvGraphicFramePr>
          <p:nvPr/>
        </p:nvGraphicFramePr>
        <p:xfrm>
          <a:off x="1746250" y="4164013"/>
          <a:ext cx="9525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Equation" r:id="rId27" imgW="933357" imgH="428625" progId="Equation.3">
                  <p:embed/>
                </p:oleObj>
              </mc:Choice>
              <mc:Fallback>
                <p:oleObj name="Equation" r:id="rId27" imgW="933357" imgH="42862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4164013"/>
                        <a:ext cx="9525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24"/>
          <p:cNvGraphicFramePr>
            <a:graphicFrameLocks noChangeAspect="1"/>
          </p:cNvGraphicFramePr>
          <p:nvPr/>
        </p:nvGraphicFramePr>
        <p:xfrm>
          <a:off x="2743200" y="4094163"/>
          <a:ext cx="123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Equation" r:id="rId29" imgW="1209684" imgH="504974" progId="Equation.3">
                  <p:embed/>
                </p:oleObj>
              </mc:Choice>
              <mc:Fallback>
                <p:oleObj name="Equation" r:id="rId29" imgW="1209684" imgH="50497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94163"/>
                        <a:ext cx="123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25"/>
          <p:cNvGraphicFramePr>
            <a:graphicFrameLocks noChangeAspect="1"/>
          </p:cNvGraphicFramePr>
          <p:nvPr/>
        </p:nvGraphicFramePr>
        <p:xfrm>
          <a:off x="3940175" y="4094163"/>
          <a:ext cx="13843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Equation" r:id="rId31" imgW="1362233" imgH="504974" progId="Equation.3">
                  <p:embed/>
                </p:oleObj>
              </mc:Choice>
              <mc:Fallback>
                <p:oleObj name="Equation" r:id="rId31" imgW="1362233" imgH="50497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4094163"/>
                        <a:ext cx="13843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609600" y="51689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由初始条件得</a:t>
            </a:r>
          </a:p>
        </p:txBody>
      </p:sp>
      <p:graphicFrame>
        <p:nvGraphicFramePr>
          <p:cNvPr id="48155" name="Object 27"/>
          <p:cNvGraphicFramePr>
            <a:graphicFrameLocks noChangeAspect="1"/>
          </p:cNvGraphicFramePr>
          <p:nvPr/>
        </p:nvGraphicFramePr>
        <p:xfrm>
          <a:off x="3911600" y="5764213"/>
          <a:ext cx="19558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33" imgW="1933621" imgH="428625" progId="Equation.3">
                  <p:embed/>
                </p:oleObj>
              </mc:Choice>
              <mc:Fallback>
                <p:oleObj name="Equation" r:id="rId33" imgW="1933621" imgH="42862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5764213"/>
                        <a:ext cx="19558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6" name="Line 28"/>
          <p:cNvSpPr>
            <a:spLocks noChangeShapeType="1"/>
          </p:cNvSpPr>
          <p:nvPr/>
        </p:nvSpPr>
        <p:spPr bwMode="auto">
          <a:xfrm>
            <a:off x="1981200" y="1700213"/>
            <a:ext cx="914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7" name="Line 29"/>
          <p:cNvSpPr>
            <a:spLocks noChangeShapeType="1"/>
          </p:cNvSpPr>
          <p:nvPr/>
        </p:nvSpPr>
        <p:spPr bwMode="auto">
          <a:xfrm>
            <a:off x="1676400" y="2205038"/>
            <a:ext cx="1066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8" name="Line 30"/>
          <p:cNvSpPr>
            <a:spLocks noChangeShapeType="1"/>
          </p:cNvSpPr>
          <p:nvPr/>
        </p:nvSpPr>
        <p:spPr bwMode="auto">
          <a:xfrm>
            <a:off x="6235700" y="658813"/>
            <a:ext cx="381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159" name="Object 31"/>
          <p:cNvGraphicFramePr>
            <a:graphicFrameLocks noChangeAspect="1"/>
          </p:cNvGraphicFramePr>
          <p:nvPr/>
        </p:nvGraphicFramePr>
        <p:xfrm>
          <a:off x="2032000" y="1335088"/>
          <a:ext cx="9525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35" imgW="933357" imgH="400162" progId="Equation.DSMT4">
                  <p:embed/>
                </p:oleObj>
              </mc:Choice>
              <mc:Fallback>
                <p:oleObj name="Equation" r:id="rId35" imgW="933357" imgH="400162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35088"/>
                        <a:ext cx="9525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0" name="AutoShape 32"/>
          <p:cNvSpPr>
            <a:spLocks/>
          </p:cNvSpPr>
          <p:nvPr/>
        </p:nvSpPr>
        <p:spPr bwMode="auto">
          <a:xfrm>
            <a:off x="3124200" y="4773613"/>
            <a:ext cx="193675" cy="1371600"/>
          </a:xfrm>
          <a:prstGeom prst="leftBrace">
            <a:avLst>
              <a:gd name="adj1" fmla="val 5901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34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utoUpdateAnimBg="0"/>
      <p:bldP spid="48133" grpId="0" autoUpdateAnimBg="0"/>
      <p:bldP spid="48135" grpId="0" autoUpdateAnimBg="0"/>
      <p:bldP spid="48136" grpId="0" autoUpdateAnimBg="0"/>
      <p:bldP spid="48138" grpId="0" autoUpdateAnimBg="0"/>
      <p:bldP spid="48140" grpId="0" autoUpdateAnimBg="0"/>
      <p:bldP spid="48145" grpId="0" autoUpdateAnimBg="0"/>
      <p:bldP spid="48149" grpId="0" autoUpdateAnimBg="0"/>
      <p:bldP spid="48154" grpId="0" autoUpdateAnimBg="0"/>
      <p:bldP spid="48156" grpId="0" animBg="1"/>
      <p:bldP spid="48157" grpId="0" animBg="1"/>
      <p:bldP spid="48158" grpId="0" animBg="1"/>
      <p:bldP spid="48160" grpId="0" animBg="1"/>
      <p:bldP spid="3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85800" y="27432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于是所求解为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2165350" y="3429000"/>
          <a:ext cx="3898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3" imgW="3876610" imgH="828787" progId="Equation.3">
                  <p:embed/>
                </p:oleObj>
              </mc:Choice>
              <mc:Fallback>
                <p:oleObj name="Equation" r:id="rId3" imgW="3876610" imgH="82878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3429000"/>
                        <a:ext cx="3898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62000" y="4572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解得</a:t>
            </a: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2432050" y="4419600"/>
          <a:ext cx="39973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5" imgW="3981320" imgH="828787" progId="Equation.3">
                  <p:embed/>
                </p:oleObj>
              </mc:Choice>
              <mc:Fallback>
                <p:oleObj name="Equation" r:id="rId5" imgW="3981320" imgH="82878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4419600"/>
                        <a:ext cx="39973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413000" y="857250"/>
          <a:ext cx="15240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7" imgW="1505080" imgH="1666949" progId="Equation.3">
                  <p:embed/>
                </p:oleObj>
              </mc:Choice>
              <mc:Fallback>
                <p:oleObj name="Equation" r:id="rId7" imgW="1505080" imgH="166694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857250"/>
                        <a:ext cx="15240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AutoShape 7"/>
          <p:cNvSpPr>
            <a:spLocks/>
          </p:cNvSpPr>
          <p:nvPr/>
        </p:nvSpPr>
        <p:spPr bwMode="auto">
          <a:xfrm>
            <a:off x="2133600" y="9144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34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9" grpId="0" animBg="1" autoUpdateAnimBg="0"/>
    </p:bldLst>
  </p:timing>
</p:sld>
</file>

<file path=ppt/theme/theme1.xml><?xml version="1.0" encoding="utf-8"?>
<a:theme xmlns:a="http://schemas.openxmlformats.org/drawingml/2006/main" name="高等数学_模板1">
  <a:themeElements>
    <a:clrScheme name="高等数学_模板1 11">
      <a:dk1>
        <a:srgbClr val="000000"/>
      </a:dk1>
      <a:lt1>
        <a:srgbClr val="F5F5D7"/>
      </a:lt1>
      <a:dk2>
        <a:srgbClr val="A50021"/>
      </a:dk2>
      <a:lt2>
        <a:srgbClr val="666633"/>
      </a:lt2>
      <a:accent1>
        <a:srgbClr val="339933"/>
      </a:accent1>
      <a:accent2>
        <a:srgbClr val="009999"/>
      </a:accent2>
      <a:accent3>
        <a:srgbClr val="F9F9E8"/>
      </a:accent3>
      <a:accent4>
        <a:srgbClr val="000000"/>
      </a:accent4>
      <a:accent5>
        <a:srgbClr val="ADCAAD"/>
      </a:accent5>
      <a:accent6>
        <a:srgbClr val="008A8A"/>
      </a:accent6>
      <a:hlink>
        <a:srgbClr val="800000"/>
      </a:hlink>
      <a:folHlink>
        <a:srgbClr val="800000"/>
      </a:folHlink>
    </a:clrScheme>
    <a:fontScheme name="高等数学_模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高等数学_模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高等数学_模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8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9">
        <a:dk1>
          <a:srgbClr val="000000"/>
        </a:dk1>
        <a:lt1>
          <a:srgbClr val="F6F8D4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AFBE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0">
        <a:dk1>
          <a:srgbClr val="000000"/>
        </a:dk1>
        <a:lt1>
          <a:srgbClr val="F5F5D7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1">
        <a:dk1>
          <a:srgbClr val="000000"/>
        </a:dk1>
        <a:lt1>
          <a:srgbClr val="F5F5D7"/>
        </a:lt1>
        <a:dk2>
          <a:srgbClr val="A50021"/>
        </a:dk2>
        <a:lt2>
          <a:srgbClr val="666633"/>
        </a:lt2>
        <a:accent1>
          <a:srgbClr val="339933"/>
        </a:accent1>
        <a:accent2>
          <a:srgbClr val="009999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008A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高等数学_模板1</Template>
  <TotalTime>2580</TotalTime>
  <Words>782</Words>
  <Application>Microsoft Office PowerPoint</Application>
  <PresentationFormat>全屏显示(4:3)</PresentationFormat>
  <Paragraphs>174</Paragraphs>
  <Slides>18</Slides>
  <Notes>1</Notes>
  <HiddenSlides>0</HiddenSlides>
  <MMClips>0</MMClips>
  <ScaleCrop>false</ScaleCrop>
  <HeadingPairs>
    <vt:vector size="10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18</vt:i4>
      </vt:variant>
      <vt:variant>
        <vt:lpstr>自定义放映</vt:lpstr>
      </vt:variant>
      <vt:variant>
        <vt:i4>1</vt:i4>
      </vt:variant>
    </vt:vector>
  </HeadingPairs>
  <TitlesOfParts>
    <vt:vector size="33" baseType="lpstr">
      <vt:lpstr>Times New Roman</vt:lpstr>
      <vt:lpstr>楷体_GB2312</vt:lpstr>
      <vt:lpstr>Arial</vt:lpstr>
      <vt:lpstr>宋体</vt:lpstr>
      <vt:lpstr>华文行楷</vt:lpstr>
      <vt:lpstr>Symbol</vt:lpstr>
      <vt:lpstr>Monotype Sorts</vt:lpstr>
      <vt:lpstr>黑体</vt:lpstr>
      <vt:lpstr>Marlett</vt:lpstr>
      <vt:lpstr>高等数学_模板1</vt:lpstr>
      <vt:lpstr>Microsoft 公式 3.0</vt:lpstr>
      <vt:lpstr>MathType 6.0 Equation</vt:lpstr>
      <vt:lpstr>Microsoft Equation 3.0</vt:lpstr>
      <vt:lpstr>MathType 5.0 Equation</vt:lpstr>
      <vt:lpstr>第八节</vt:lpstr>
      <vt:lpstr>PowerPoint 演示文稿</vt:lpstr>
      <vt:lpstr>PowerPoint 演示文稿</vt:lpstr>
      <vt:lpstr>一、 </vt:lpstr>
      <vt:lpstr>PowerPoint 演示文稿</vt:lpstr>
      <vt:lpstr>例1.</vt:lpstr>
      <vt:lpstr>例2. </vt:lpstr>
      <vt:lpstr>例3. 求解定解问题</vt:lpstr>
      <vt:lpstr>PowerPoint 演示文稿</vt:lpstr>
      <vt:lpstr>二、</vt:lpstr>
      <vt:lpstr>例4. </vt:lpstr>
      <vt:lpstr>例5. </vt:lpstr>
      <vt:lpstr>例6.</vt:lpstr>
      <vt:lpstr>内容小结</vt:lpstr>
      <vt:lpstr>思考与练习</vt:lpstr>
      <vt:lpstr>2. 求微分方程</vt:lpstr>
      <vt:lpstr>3. 已知二阶常微分方程</vt:lpstr>
      <vt:lpstr>PowerPoint 演示文稿</vt:lpstr>
      <vt:lpstr>欧拉公式</vt:lpstr>
    </vt:vector>
  </TitlesOfParts>
  <Company>中国矿业大学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第八节  常系数非齐次线性微分方程</dc:title>
  <dc:creator>ss</dc:creator>
  <cp:lastModifiedBy>drrtu</cp:lastModifiedBy>
  <cp:revision>136</cp:revision>
  <dcterms:created xsi:type="dcterms:W3CDTF">2000-05-22T09:04:03Z</dcterms:created>
  <dcterms:modified xsi:type="dcterms:W3CDTF">2015-12-25T03:31:28Z</dcterms:modified>
</cp:coreProperties>
</file>